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302" r:id="rId8"/>
    <p:sldId id="263" r:id="rId9"/>
    <p:sldId id="287" r:id="rId10"/>
    <p:sldId id="291" r:id="rId11"/>
    <p:sldId id="292" r:id="rId12"/>
    <p:sldId id="265" r:id="rId13"/>
    <p:sldId id="267" r:id="rId14"/>
    <p:sldId id="293" r:id="rId15"/>
    <p:sldId id="301" r:id="rId16"/>
    <p:sldId id="266" r:id="rId17"/>
    <p:sldId id="268" r:id="rId18"/>
    <p:sldId id="269" r:id="rId19"/>
    <p:sldId id="294" r:id="rId20"/>
    <p:sldId id="295" r:id="rId21"/>
    <p:sldId id="296" r:id="rId22"/>
    <p:sldId id="298" r:id="rId23"/>
    <p:sldId id="299" r:id="rId24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Calibri Light" panose="020F0302020204030204" pitchFamily="34" charset="0"/>
      <p:regular r:id="rId29"/>
      <p:italic r:id="rId30"/>
    </p:embeddedFont>
    <p:embeddedFont>
      <p:font typeface="Cambria Math" panose="02040503050406030204" pitchFamily="18" charset="0"/>
      <p:regular r:id="rId31"/>
    </p:embeddedFont>
    <p:embeddedFont>
      <p:font typeface="Wingdings 3" panose="05040102010807070707" pitchFamily="18" charset="2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BF43BD-2F02-4CAC-8F24-1F9D19D68D46}" v="4" dt="2021-09-27T21:40:28.7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288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8.fntdata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ed Bennasar" userId="6e689ed5-dce7-4af4-990a-db4cb5c8720e" providerId="ADAL" clId="{1CBF43BD-2F02-4CAC-8F24-1F9D19D68D46}"/>
    <pc:docChg chg="undo custSel addSld modSld">
      <pc:chgData name="Mohameed Bennasar" userId="6e689ed5-dce7-4af4-990a-db4cb5c8720e" providerId="ADAL" clId="{1CBF43BD-2F02-4CAC-8F24-1F9D19D68D46}" dt="2021-09-27T22:09:46.217" v="32" actId="20577"/>
      <pc:docMkLst>
        <pc:docMk/>
      </pc:docMkLst>
      <pc:sldChg chg="modSp mod">
        <pc:chgData name="Mohameed Bennasar" userId="6e689ed5-dce7-4af4-990a-db4cb5c8720e" providerId="ADAL" clId="{1CBF43BD-2F02-4CAC-8F24-1F9D19D68D46}" dt="2021-09-27T22:02:24.654" v="23" actId="20577"/>
        <pc:sldMkLst>
          <pc:docMk/>
          <pc:sldMk cId="3471728151" sldId="260"/>
        </pc:sldMkLst>
        <pc:spChg chg="mod">
          <ac:chgData name="Mohameed Bennasar" userId="6e689ed5-dce7-4af4-990a-db4cb5c8720e" providerId="ADAL" clId="{1CBF43BD-2F02-4CAC-8F24-1F9D19D68D46}" dt="2021-09-27T22:02:24.654" v="23" actId="20577"/>
          <ac:spMkLst>
            <pc:docMk/>
            <pc:sldMk cId="3471728151" sldId="260"/>
            <ac:spMk id="3" creationId="{00000000-0000-0000-0000-000000000000}"/>
          </ac:spMkLst>
        </pc:spChg>
      </pc:sldChg>
      <pc:sldChg chg="modSp mod">
        <pc:chgData name="Mohameed Bennasar" userId="6e689ed5-dce7-4af4-990a-db4cb5c8720e" providerId="ADAL" clId="{1CBF43BD-2F02-4CAC-8F24-1F9D19D68D46}" dt="2021-09-27T22:09:46.217" v="32" actId="20577"/>
        <pc:sldMkLst>
          <pc:docMk/>
          <pc:sldMk cId="3233005171" sldId="287"/>
        </pc:sldMkLst>
        <pc:spChg chg="mod">
          <ac:chgData name="Mohameed Bennasar" userId="6e689ed5-dce7-4af4-990a-db4cb5c8720e" providerId="ADAL" clId="{1CBF43BD-2F02-4CAC-8F24-1F9D19D68D46}" dt="2021-09-27T22:09:46.217" v="32" actId="20577"/>
          <ac:spMkLst>
            <pc:docMk/>
            <pc:sldMk cId="3233005171" sldId="287"/>
            <ac:spMk id="5" creationId="{00000000-0000-0000-0000-000000000000}"/>
          </ac:spMkLst>
        </pc:spChg>
      </pc:sldChg>
      <pc:sldChg chg="addSp delSp modSp new mod setBg">
        <pc:chgData name="Mohameed Bennasar" userId="6e689ed5-dce7-4af4-990a-db4cb5c8720e" providerId="ADAL" clId="{1CBF43BD-2F02-4CAC-8F24-1F9D19D68D46}" dt="2021-09-27T21:42:29.551" v="13" actId="1076"/>
        <pc:sldMkLst>
          <pc:docMk/>
          <pc:sldMk cId="3996114265" sldId="302"/>
        </pc:sldMkLst>
        <pc:spChg chg="del">
          <ac:chgData name="Mohameed Bennasar" userId="6e689ed5-dce7-4af4-990a-db4cb5c8720e" providerId="ADAL" clId="{1CBF43BD-2F02-4CAC-8F24-1F9D19D68D46}" dt="2021-09-27T21:28:14.674" v="1" actId="478"/>
          <ac:spMkLst>
            <pc:docMk/>
            <pc:sldMk cId="3996114265" sldId="302"/>
            <ac:spMk id="2" creationId="{5AA27E6D-A1EF-4F24-9E9A-0B13436F0836}"/>
          </ac:spMkLst>
        </pc:spChg>
        <pc:spChg chg="del">
          <ac:chgData name="Mohameed Bennasar" userId="6e689ed5-dce7-4af4-990a-db4cb5c8720e" providerId="ADAL" clId="{1CBF43BD-2F02-4CAC-8F24-1F9D19D68D46}" dt="2021-09-27T21:28:17.858" v="2" actId="478"/>
          <ac:spMkLst>
            <pc:docMk/>
            <pc:sldMk cId="3996114265" sldId="302"/>
            <ac:spMk id="3" creationId="{C2B01B60-2B30-4322-898C-6F10DA89A896}"/>
          </ac:spMkLst>
        </pc:spChg>
        <pc:spChg chg="add del mod">
          <ac:chgData name="Mohameed Bennasar" userId="6e689ed5-dce7-4af4-990a-db4cb5c8720e" providerId="ADAL" clId="{1CBF43BD-2F02-4CAC-8F24-1F9D19D68D46}" dt="2021-09-27T21:39:47.131" v="6"/>
          <ac:spMkLst>
            <pc:docMk/>
            <pc:sldMk cId="3996114265" sldId="302"/>
            <ac:spMk id="5" creationId="{8B4152EF-78A5-4D85-A6AD-9AB13B5C6689}"/>
          </ac:spMkLst>
        </pc:spChg>
        <pc:spChg chg="add del">
          <ac:chgData name="Mohameed Bennasar" userId="6e689ed5-dce7-4af4-990a-db4cb5c8720e" providerId="ADAL" clId="{1CBF43BD-2F02-4CAC-8F24-1F9D19D68D46}" dt="2021-09-27T21:39:41.448" v="5" actId="26606"/>
          <ac:spMkLst>
            <pc:docMk/>
            <pc:sldMk cId="3996114265" sldId="302"/>
            <ac:spMk id="10" creationId="{0C0CCF94-9536-4A63-8FF2-E37827C92756}"/>
          </ac:spMkLst>
        </pc:spChg>
        <pc:spChg chg="add mod">
          <ac:chgData name="Mohameed Bennasar" userId="6e689ed5-dce7-4af4-990a-db4cb5c8720e" providerId="ADAL" clId="{1CBF43BD-2F02-4CAC-8F24-1F9D19D68D46}" dt="2021-09-27T21:42:29.551" v="13" actId="1076"/>
          <ac:spMkLst>
            <pc:docMk/>
            <pc:sldMk cId="3996114265" sldId="302"/>
            <ac:spMk id="11" creationId="{4E084BE4-8385-47FC-BA80-D27B502A3747}"/>
          </ac:spMkLst>
        </pc:spChg>
        <pc:spChg chg="add del">
          <ac:chgData name="Mohameed Bennasar" userId="6e689ed5-dce7-4af4-990a-db4cb5c8720e" providerId="ADAL" clId="{1CBF43BD-2F02-4CAC-8F24-1F9D19D68D46}" dt="2021-09-27T21:39:41.448" v="5" actId="26606"/>
          <ac:spMkLst>
            <pc:docMk/>
            <pc:sldMk cId="3996114265" sldId="302"/>
            <ac:spMk id="12" creationId="{C970655A-F4C2-4D7E-BAB6-D3BFC5CAE148}"/>
          </ac:spMkLst>
        </pc:spChg>
        <pc:spChg chg="add del">
          <ac:chgData name="Mohameed Bennasar" userId="6e689ed5-dce7-4af4-990a-db4cb5c8720e" providerId="ADAL" clId="{1CBF43BD-2F02-4CAC-8F24-1F9D19D68D46}" dt="2021-09-27T21:39:41.448" v="5" actId="26606"/>
          <ac:spMkLst>
            <pc:docMk/>
            <pc:sldMk cId="3996114265" sldId="302"/>
            <ac:spMk id="14" creationId="{3389D0BC-BA1D-4360-88F9-D9ECCBDAB50E}"/>
          </ac:spMkLst>
        </pc:spChg>
        <pc:graphicFrameChg chg="add del mod ord modGraphic">
          <ac:chgData name="Mohameed Bennasar" userId="6e689ed5-dce7-4af4-990a-db4cb5c8720e" providerId="ADAL" clId="{1CBF43BD-2F02-4CAC-8F24-1F9D19D68D46}" dt="2021-09-27T21:39:47.131" v="6"/>
          <ac:graphicFrameMkLst>
            <pc:docMk/>
            <pc:sldMk cId="3996114265" sldId="302"/>
            <ac:graphicFrameMk id="4" creationId="{3D0A8CAC-E116-4124-B23D-141F08F5968D}"/>
          </ac:graphicFrameMkLst>
        </pc:graphicFrameChg>
        <pc:graphicFrameChg chg="add mod modGraphic">
          <ac:chgData name="Mohameed Bennasar" userId="6e689ed5-dce7-4af4-990a-db4cb5c8720e" providerId="ADAL" clId="{1CBF43BD-2F02-4CAC-8F24-1F9D19D68D46}" dt="2021-09-27T21:40:28.768" v="9"/>
          <ac:graphicFrameMkLst>
            <pc:docMk/>
            <pc:sldMk cId="3996114265" sldId="302"/>
            <ac:graphicFrameMk id="6" creationId="{32C481B6-6ECB-4EDC-BBD7-87BE68643B8A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326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594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060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27/09/2021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041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547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571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891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914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27/09/2021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425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094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760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94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24262"/>
            <a:ext cx="7886700" cy="5052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27/09/2021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660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7107" y="220196"/>
            <a:ext cx="7066893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350" y="2099696"/>
            <a:ext cx="1456680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836384" y="1866059"/>
            <a:ext cx="2987899" cy="2240924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28950" y="1939159"/>
            <a:ext cx="5733470" cy="2751086"/>
          </a:xfrm>
        </p:spPr>
        <p:txBody>
          <a:bodyPr>
            <a:normAutofit/>
          </a:bodyPr>
          <a:lstStyle/>
          <a:p>
            <a:r>
              <a:rPr lang="en-GB" dirty="0"/>
              <a:t>Mathematics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28950" y="4782320"/>
            <a:ext cx="5733470" cy="1329443"/>
          </a:xfrm>
        </p:spPr>
        <p:txBody>
          <a:bodyPr>
            <a:normAutofit/>
          </a:bodyPr>
          <a:lstStyle/>
          <a:p>
            <a:r>
              <a:rPr lang="en-GB" dirty="0"/>
              <a:t>Lecture 1</a:t>
            </a:r>
          </a:p>
          <a:p>
            <a:r>
              <a:rPr lang="en-GB" dirty="0"/>
              <a:t>Introduction and basic maths review I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Lectures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582608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lectures for this class will be</a:t>
            </a:r>
          </a:p>
          <a:p>
            <a:pPr lvl="1"/>
            <a:r>
              <a:rPr lang="en-GB" dirty="0"/>
              <a:t>Tuesday 9-11 am, and 2-4pm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Bring pens, paper, and a scientific calculator</a:t>
            </a:r>
          </a:p>
          <a:p>
            <a:r>
              <a:rPr lang="en-GB" dirty="0"/>
              <a:t>The preferred software application is MATLAB.</a:t>
            </a:r>
          </a:p>
        </p:txBody>
      </p:sp>
    </p:spTree>
    <p:extLst>
      <p:ext uri="{BB962C8B-B14F-4D97-AF65-F5344CB8AC3E}">
        <p14:creationId xmlns:p14="http://schemas.microsoft.com/office/powerpoint/2010/main" val="212074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1" y="1667435"/>
            <a:ext cx="1614889" cy="2516533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FFFF"/>
                </a:solidFill>
              </a:rPr>
              <a:t>Aims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0" y="591344"/>
            <a:ext cx="5561093" cy="5585619"/>
          </a:xfrm>
        </p:spPr>
        <p:txBody>
          <a:bodyPr anchor="ctr">
            <a:normAutofit/>
          </a:bodyPr>
          <a:lstStyle/>
          <a:p>
            <a:r>
              <a:rPr lang="en-GB" sz="3200" dirty="0"/>
              <a:t>To provide in-depth coverage of important mathematical ideas and techniques necessary for an understanding of the mathematics encountered in sister modules 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33656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1153572"/>
            <a:ext cx="2700272" cy="4461163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Learning Outcomes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0" y="591344"/>
            <a:ext cx="5806233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/>
              <a:t>Upon the successful completion of this module, the student should be able to: </a:t>
            </a:r>
          </a:p>
          <a:p>
            <a:r>
              <a:rPr lang="en-GB" sz="3200" dirty="0"/>
              <a:t> Apply appropriate mathematical techniques to the solution of mathematical problems. </a:t>
            </a:r>
          </a:p>
        </p:txBody>
      </p:sp>
    </p:spTree>
    <p:extLst>
      <p:ext uri="{BB962C8B-B14F-4D97-AF65-F5344CB8AC3E}">
        <p14:creationId xmlns:p14="http://schemas.microsoft.com/office/powerpoint/2010/main" val="3670154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2996325"/>
          </a:xfrm>
        </p:spPr>
        <p:txBody>
          <a:bodyPr/>
          <a:lstStyle/>
          <a:p>
            <a:r>
              <a:rPr lang="en-GB" dirty="0"/>
              <a:t>Two assessments</a:t>
            </a:r>
          </a:p>
          <a:p>
            <a:r>
              <a:rPr lang="en-GB" dirty="0"/>
              <a:t>Assessment 1: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Exam </a:t>
            </a:r>
          </a:p>
          <a:p>
            <a:r>
              <a:rPr lang="en-GB" dirty="0"/>
              <a:t>Assessment 2: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Course work  (ACDB4003)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Exam (ACDB4008)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FFAF986-A191-7C4A-BFDB-1A9C454BA4BE}"/>
              </a:ext>
            </a:extLst>
          </p:cNvPr>
          <p:cNvSpPr/>
          <p:nvPr/>
        </p:nvSpPr>
        <p:spPr>
          <a:xfrm>
            <a:off x="628650" y="4981727"/>
            <a:ext cx="675599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I will use Moodle announcements when necessary.</a:t>
            </a:r>
          </a:p>
          <a:p>
            <a:endParaRPr lang="en-GB" b="1" dirty="0"/>
          </a:p>
          <a:p>
            <a:r>
              <a:rPr lang="en-GB" b="1" dirty="0"/>
              <a:t>My email is:- </a:t>
            </a:r>
            <a:r>
              <a:rPr lang="en-GB" b="1" dirty="0" err="1"/>
              <a:t>Mohamed.Bennasar@uwtsd.ac.uk</a:t>
            </a:r>
            <a:r>
              <a:rPr lang="en-GB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25738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34319"/>
            <a:ext cx="7886700" cy="50426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Fundamental Algebra/Trigonometry: Solution of Equations, matrix methods, and complex numbers. </a:t>
            </a:r>
          </a:p>
          <a:p>
            <a:r>
              <a:rPr lang="en-GB" dirty="0"/>
              <a:t>Vector Analysis: vector rules and notation as applied to static and dynamic vector quantities. </a:t>
            </a:r>
          </a:p>
          <a:p>
            <a:pPr lvl="0" hangingPunct="0"/>
            <a:r>
              <a:rPr lang="en-GB" dirty="0"/>
              <a:t>Statistics: Probability theory and statistical analysis.</a:t>
            </a:r>
            <a:endParaRPr lang="en-GB" b="1" dirty="0"/>
          </a:p>
          <a:p>
            <a:r>
              <a:rPr lang="en-GB" dirty="0"/>
              <a:t>The Calculus: the methods of differentiation and integration, partial differentiation, and 1</a:t>
            </a:r>
            <a:r>
              <a:rPr lang="en-GB" baseline="30000" dirty="0"/>
              <a:t>st</a:t>
            </a:r>
            <a:r>
              <a:rPr lang="en-GB" dirty="0"/>
              <a:t> order differential equations. </a:t>
            </a:r>
          </a:p>
          <a:p>
            <a:pPr lvl="0" fontAlgn="base"/>
            <a:r>
              <a:rPr lang="en-GB" dirty="0"/>
              <a:t>Use of technical computing tools (e.g. MATLAB) for:</a:t>
            </a:r>
            <a:r>
              <a:rPr lang="en-GB" b="1" dirty="0"/>
              <a:t> </a:t>
            </a:r>
            <a:endParaRPr lang="en-GB" dirty="0"/>
          </a:p>
          <a:p>
            <a:pPr lvl="1" fontAlgn="base">
              <a:buFont typeface="Courier New" panose="02070309020205020404" pitchFamily="49" charset="0"/>
              <a:buChar char="o"/>
            </a:pPr>
            <a:r>
              <a:rPr lang="en-GB" dirty="0"/>
              <a:t>Calculating</a:t>
            </a:r>
            <a:r>
              <a:rPr lang="en-GB" b="1" dirty="0"/>
              <a:t> </a:t>
            </a:r>
            <a:endParaRPr lang="en-GB" dirty="0"/>
          </a:p>
          <a:p>
            <a:pPr lvl="1" fontAlgn="base">
              <a:buFont typeface="Courier New" panose="02070309020205020404" pitchFamily="49" charset="0"/>
              <a:buChar char="o"/>
            </a:pPr>
            <a:r>
              <a:rPr lang="en-GB" dirty="0"/>
              <a:t>Visualising</a:t>
            </a:r>
            <a:r>
              <a:rPr lang="en-GB" b="1" dirty="0"/>
              <a:t> </a:t>
            </a:r>
            <a:endParaRPr lang="en-GB" dirty="0"/>
          </a:p>
          <a:p>
            <a:pPr lvl="1" fontAlgn="base">
              <a:buFont typeface="Courier New" panose="02070309020205020404" pitchFamily="49" charset="0"/>
              <a:buChar char="o"/>
            </a:pPr>
            <a:r>
              <a:rPr lang="en-GB" dirty="0"/>
              <a:t>Scripting</a:t>
            </a:r>
            <a:r>
              <a:rPr lang="en-GB" b="1" dirty="0"/>
              <a:t> </a:t>
            </a:r>
            <a:endParaRPr lang="en-GB" dirty="0"/>
          </a:p>
          <a:p>
            <a:pPr lvl="1" fontAlgn="base">
              <a:buFont typeface="Courier New" panose="02070309020205020404" pitchFamily="49" charset="0"/>
              <a:buChar char="o"/>
            </a:pPr>
            <a:r>
              <a:rPr lang="en-GB" dirty="0"/>
              <a:t>Programming</a:t>
            </a:r>
            <a:r>
              <a:rPr lang="en-GB" b="1" dirty="0"/>
              <a:t> </a:t>
            </a:r>
            <a:endParaRPr lang="en-GB" dirty="0"/>
          </a:p>
          <a:p>
            <a:pPr lvl="1" fontAlgn="base">
              <a:buFont typeface="Courier New" panose="02070309020205020404" pitchFamily="49" charset="0"/>
              <a:buChar char="o"/>
            </a:pPr>
            <a:r>
              <a:rPr lang="en-GB" dirty="0"/>
              <a:t>Solving equations</a:t>
            </a: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728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2C481B6-6ECB-4EDC-BBD7-87BE68643B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425"/>
              </p:ext>
            </p:extLst>
          </p:nvPr>
        </p:nvGraphicFramePr>
        <p:xfrm>
          <a:off x="482600" y="1006044"/>
          <a:ext cx="8178800" cy="4845912"/>
        </p:xfrm>
        <a:graphic>
          <a:graphicData uri="http://schemas.openxmlformats.org/drawingml/2006/table">
            <a:tbl>
              <a:tblPr firstRow="1" firstCol="1" bandRow="1"/>
              <a:tblGrid>
                <a:gridCol w="1564919">
                  <a:extLst>
                    <a:ext uri="{9D8B030D-6E8A-4147-A177-3AD203B41FA5}">
                      <a16:colId xmlns:a16="http://schemas.microsoft.com/office/drawing/2014/main" val="2711450938"/>
                    </a:ext>
                  </a:extLst>
                </a:gridCol>
                <a:gridCol w="5308930">
                  <a:extLst>
                    <a:ext uri="{9D8B030D-6E8A-4147-A177-3AD203B41FA5}">
                      <a16:colId xmlns:a16="http://schemas.microsoft.com/office/drawing/2014/main" val="4248717718"/>
                    </a:ext>
                  </a:extLst>
                </a:gridCol>
                <a:gridCol w="1304951">
                  <a:extLst>
                    <a:ext uri="{9D8B030D-6E8A-4147-A177-3AD203B41FA5}">
                      <a16:colId xmlns:a16="http://schemas.microsoft.com/office/drawing/2014/main" val="286029313"/>
                    </a:ext>
                  </a:extLst>
                </a:gridCol>
              </a:tblGrid>
              <a:tr h="310663"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Classification</a:t>
                      </a: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Reading List entry</a:t>
                      </a: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Electronic*</a:t>
                      </a: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5901649"/>
                  </a:ext>
                </a:extLst>
              </a:tr>
              <a:tr h="572953"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Essential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Stroud, K.A. and Booth, D. J. (2013) Engineering Mathematics, Palgrave 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☒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8677119"/>
                  </a:ext>
                </a:extLst>
              </a:tr>
              <a:tr h="572953"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Essential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Moore, H. (2018) MATLAB for Engineers: Global Edition, 5</a:t>
                      </a:r>
                      <a:r>
                        <a:rPr lang="en-GB" sz="1200" b="0" i="0" u="none" strike="noStrike" baseline="30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Edition Pearson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☒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7027668"/>
                  </a:ext>
                </a:extLst>
              </a:tr>
              <a:tr h="572953"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Further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Stroud, K.A. and Booth, D. J. (2009) 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Foundation</a:t>
                      </a: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Mathematics, Palgrave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☒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5282457"/>
                  </a:ext>
                </a:extLst>
              </a:tr>
              <a:tr h="835242"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Further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Verth, J.M and Bishop, L.M. (2015) Essential Mathematics for Games and Interactive Applications, Third Edition, CRC Press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☒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08573225"/>
                  </a:ext>
                </a:extLst>
              </a:tr>
              <a:tr h="572953"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Further 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Palm, W.J. (2010) Introduction to MATLAB for Engineers, 3</a:t>
                      </a:r>
                      <a:r>
                        <a:rPr lang="en-GB" sz="1200" b="0" i="0" u="none" strike="noStrike" baseline="30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Edition, McGraw-Hill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☒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9279313"/>
                  </a:ext>
                </a:extLst>
              </a:tr>
              <a:tr h="835242"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Further 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Lengyel, E. (2016) </a:t>
                      </a:r>
                      <a:r>
                        <a:rPr lang="en-GB" sz="1600" b="0" i="0" u="none" strike="noStrike">
                          <a:solidFill>
                            <a:srgbClr val="11111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Foundations of Game Engine Development, Volume 1: Mathematics, Terathon Software.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☒</a:t>
                      </a: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48039920"/>
                  </a:ext>
                </a:extLst>
              </a:tr>
              <a:tr h="572953"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Further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Singh, K. (2011) Engineering Mathematics through applications, Palgrave 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☐</a:t>
                      </a: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927" marR="13927" marT="1392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41214902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4E084BE4-8385-47FC-BA80-D27B502A3747}"/>
              </a:ext>
            </a:extLst>
          </p:cNvPr>
          <p:cNvSpPr txBox="1"/>
          <p:nvPr/>
        </p:nvSpPr>
        <p:spPr>
          <a:xfrm>
            <a:off x="295360" y="296622"/>
            <a:ext cx="4572000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INDICATIVE READING LIST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6114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maths review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627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maths review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03447"/>
          </a:xfrm>
        </p:spPr>
        <p:txBody>
          <a:bodyPr>
            <a:normAutofit/>
          </a:bodyPr>
          <a:lstStyle/>
          <a:p>
            <a:r>
              <a:rPr lang="en-GB" dirty="0"/>
              <a:t>Types of numbers</a:t>
            </a:r>
          </a:p>
          <a:p>
            <a:r>
              <a:rPr lang="en-GB" dirty="0"/>
              <a:t>Fractions.</a:t>
            </a:r>
          </a:p>
          <a:p>
            <a:r>
              <a:rPr lang="en-GB" dirty="0"/>
              <a:t>Decimal and percentage.</a:t>
            </a:r>
          </a:p>
          <a:p>
            <a:r>
              <a:rPr lang="en-GB" dirty="0">
                <a:sym typeface="Wingdings" panose="05000000000000000000" pitchFamily="2" charset="2"/>
              </a:rPr>
              <a:t>We’ll start with a gentle review of the necessary maths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Positive &amp; Negative Numbers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Fractions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Decimals &amp; Percentages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Powers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Order of Computation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Equations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005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B4F0A-5FC3-5241-8BEC-A58924CE3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157308"/>
            <a:ext cx="7886700" cy="594244"/>
          </a:xfrm>
        </p:spPr>
        <p:txBody>
          <a:bodyPr>
            <a:noAutofit/>
          </a:bodyPr>
          <a:lstStyle/>
          <a:p>
            <a:r>
              <a:rPr lang="en-GB" sz="4000" b="1" dirty="0"/>
              <a:t>Types of numbers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46E8B5-20BC-1D49-A35D-3E607308BD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74" y="1984749"/>
            <a:ext cx="8194876" cy="720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3BA0CD-62E5-FE45-AF57-8E5C49596A66}"/>
              </a:ext>
            </a:extLst>
          </p:cNvPr>
          <p:cNvSpPr txBox="1"/>
          <p:nvPr/>
        </p:nvSpPr>
        <p:spPr>
          <a:xfrm>
            <a:off x="320474" y="1007140"/>
            <a:ext cx="7886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181717"/>
                </a:solidFill>
                <a:latin typeface="Times New Roman" panose="02020603050405020304" pitchFamily="18" charset="0"/>
              </a:rPr>
              <a:t>The natural numbers can be represented by equally spaced points on straight line, where the first natural number is zero</a:t>
            </a:r>
            <a:r>
              <a:rPr lang="en-GB" sz="2400" dirty="0"/>
              <a:t>.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E98AB285-7A26-B54B-A7DB-36E92B63F773}"/>
              </a:ext>
            </a:extLst>
          </p:cNvPr>
          <p:cNvSpPr txBox="1">
            <a:spLocks/>
          </p:cNvSpPr>
          <p:nvPr/>
        </p:nvSpPr>
        <p:spPr>
          <a:xfrm>
            <a:off x="403388" y="4577651"/>
            <a:ext cx="8337223" cy="208550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Rule 1</a:t>
            </a:r>
            <a:r>
              <a:rPr lang="en-GB" sz="2400" dirty="0"/>
              <a:t>: As we move along the line from left to right the numbers increase.</a:t>
            </a:r>
          </a:p>
          <a:p>
            <a:pPr marL="0" indent="0">
              <a:buNone/>
            </a:pPr>
            <a:r>
              <a:rPr lang="en-GB" sz="2400" dirty="0"/>
              <a:t> F</a:t>
            </a:r>
            <a:r>
              <a:rPr lang="en-GB" sz="2400" dirty="0">
                <a:solidFill>
                  <a:srgbClr val="181717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or example:  -5&lt;-2,   -2&lt;1,   2&lt;5  </a:t>
            </a:r>
          </a:p>
          <a:p>
            <a:r>
              <a:rPr lang="en-GB" sz="2400" b="1" dirty="0"/>
              <a:t>Rule 2</a:t>
            </a:r>
            <a:r>
              <a:rPr lang="en-GB" sz="2400" dirty="0"/>
              <a:t>: If something is written without a sign, it’s positive</a:t>
            </a:r>
          </a:p>
          <a:p>
            <a:pPr marL="457200" lvl="1" indent="0">
              <a:buNone/>
            </a:pPr>
            <a:r>
              <a:rPr lang="en-GB" sz="2400" dirty="0"/>
              <a:t>+2 = 2 		+x = x</a:t>
            </a:r>
          </a:p>
          <a:p>
            <a:pPr marL="0" indent="0">
              <a:buNone/>
            </a:pPr>
            <a:endParaRPr lang="en-GB" dirty="0">
              <a:solidFill>
                <a:srgbClr val="181717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72E88C-F5E9-8A43-A804-82D69BE8E6BC}"/>
              </a:ext>
            </a:extLst>
          </p:cNvPr>
          <p:cNvSpPr/>
          <p:nvPr/>
        </p:nvSpPr>
        <p:spPr>
          <a:xfrm>
            <a:off x="320474" y="2544472"/>
            <a:ext cx="7705122" cy="13020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2075" marR="207010" algn="just">
              <a:lnSpc>
                <a:spcPct val="112000"/>
              </a:lnSpc>
              <a:spcAft>
                <a:spcPts val="25"/>
              </a:spcAft>
            </a:pPr>
            <a:r>
              <a:rPr lang="en-GB" sz="2400" dirty="0">
                <a:solidFill>
                  <a:srgbClr val="181717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If the straight line displaying the natural numbers is extended to the left we can plot equally spaced points to the left of zero.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D2C3C04-F9CC-3D4A-BB4A-3075F4BBF4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74" y="3892787"/>
            <a:ext cx="7886700" cy="63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75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41B0B6-74CF-3246-9559-376B99B032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2173919"/>
            <a:ext cx="7639291" cy="155523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08A104-FCC5-8042-8D35-FD6FE49B0601}"/>
              </a:ext>
            </a:extLst>
          </p:cNvPr>
          <p:cNvSpPr/>
          <p:nvPr/>
        </p:nvSpPr>
        <p:spPr>
          <a:xfrm>
            <a:off x="526648" y="1146943"/>
            <a:ext cx="79887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Adding moves to the right of the first number and subtracting moves to the left of the first number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A988C85-99EB-AF48-85C7-45DFD14F8C14}"/>
              </a:ext>
            </a:extLst>
          </p:cNvPr>
          <p:cNvSpPr/>
          <p:nvPr/>
        </p:nvSpPr>
        <p:spPr>
          <a:xfrm>
            <a:off x="526648" y="4141397"/>
            <a:ext cx="829326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Rule 3</a:t>
            </a:r>
            <a:r>
              <a:rPr lang="en-GB" sz="2400" dirty="0"/>
              <a:t>: When adding numbers of the same sign, add them up and prefix them with the same sign that the individual numbers had</a:t>
            </a:r>
          </a:p>
          <a:p>
            <a:pPr lvl="1"/>
            <a:r>
              <a:rPr lang="en-GB" sz="2400" dirty="0"/>
              <a:t>3 + 5 = 8		(-4) + (-2) = -6		(-</a:t>
            </a:r>
            <a:r>
              <a:rPr lang="en-GB" sz="2400" i="1" dirty="0"/>
              <a:t>x</a:t>
            </a:r>
            <a:r>
              <a:rPr lang="en-GB" sz="2400" dirty="0"/>
              <a:t> )+ (</a:t>
            </a:r>
            <a:r>
              <a:rPr lang="en-GB" sz="2400" i="1" dirty="0"/>
              <a:t>-</a:t>
            </a:r>
            <a:r>
              <a:rPr lang="en-GB" sz="2400" dirty="0"/>
              <a:t>5</a:t>
            </a:r>
            <a:r>
              <a:rPr lang="en-GB" sz="2400" i="1" dirty="0"/>
              <a:t>x) = -6x</a:t>
            </a:r>
          </a:p>
          <a:p>
            <a:pPr lvl="1"/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42397632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546" y="1656697"/>
            <a:ext cx="7886699" cy="5045044"/>
          </a:xfrm>
        </p:spPr>
        <p:txBody>
          <a:bodyPr>
            <a:normAutofit/>
          </a:bodyPr>
          <a:lstStyle/>
          <a:p>
            <a:r>
              <a:rPr lang="en-GB" sz="2600" b="1" dirty="0"/>
              <a:t>Rule 4</a:t>
            </a:r>
            <a:r>
              <a:rPr lang="en-GB" sz="2600" dirty="0"/>
              <a:t>: When summing numbers with different signs follow these steps</a:t>
            </a:r>
          </a:p>
          <a:p>
            <a:pPr marL="0" indent="0" algn="ctr">
              <a:buNone/>
            </a:pPr>
            <a:r>
              <a:rPr lang="en-GB" sz="2600" dirty="0"/>
              <a:t>5+(-2)=?            3+(-5)=?</a:t>
            </a:r>
          </a:p>
          <a:p>
            <a:pPr marL="0" indent="0">
              <a:buNone/>
            </a:pPr>
            <a:endParaRPr lang="en-GB" sz="2600" dirty="0"/>
          </a:p>
          <a:p>
            <a:pPr marL="457200" lvl="1" indent="0">
              <a:buNone/>
            </a:pPr>
            <a:r>
              <a:rPr lang="en-GB" dirty="0"/>
              <a:t>1-Subtract the smaller number from the larger number</a:t>
            </a:r>
          </a:p>
          <a:p>
            <a:pPr marL="457200" lvl="1" indent="0">
              <a:buNone/>
            </a:pPr>
            <a:endParaRPr lang="en-GB" dirty="0"/>
          </a:p>
          <a:p>
            <a:pPr marL="184150" lvl="1" indent="0">
              <a:buNone/>
            </a:pPr>
            <a:r>
              <a:rPr lang="en-GB" dirty="0"/>
              <a:t>5(larger)-2(smaller)=3                          5(larger)-3(smaller)=2</a:t>
            </a:r>
          </a:p>
          <a:p>
            <a:pPr marL="18415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2-assigne the sign of the larger number for the result of the subtraction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pPr marL="342900" lvl="1" indent="0" algn="ctr">
              <a:buNone/>
            </a:pPr>
            <a:r>
              <a:rPr lang="en-GB" dirty="0">
                <a:sym typeface="Symbol" panose="05050102010706020507" pitchFamily="18" charset="2"/>
              </a:rPr>
              <a:t>5-2=3               3-5=-2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2678FD-0157-6C48-96AA-F646933FE7BC}"/>
              </a:ext>
            </a:extLst>
          </p:cNvPr>
          <p:cNvSpPr txBox="1"/>
          <p:nvPr/>
        </p:nvSpPr>
        <p:spPr>
          <a:xfrm>
            <a:off x="339283" y="934856"/>
            <a:ext cx="3984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Addition and subtraction: </a:t>
            </a:r>
          </a:p>
        </p:txBody>
      </p:sp>
    </p:spTree>
    <p:extLst>
      <p:ext uri="{BB962C8B-B14F-4D97-AF65-F5344CB8AC3E}">
        <p14:creationId xmlns:p14="http://schemas.microsoft.com/office/powerpoint/2010/main" val="4081948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Rule 5</a:t>
            </a:r>
            <a:r>
              <a:rPr lang="en-GB" dirty="0"/>
              <a:t>: Adding a negative number is the same as subtracting a positive number.</a:t>
            </a:r>
          </a:p>
          <a:p>
            <a:pPr marL="0" indent="0" algn="ctr">
              <a:buNone/>
            </a:pPr>
            <a:r>
              <a:rPr lang="en-GB" dirty="0"/>
              <a:t>8+(-3)=8-3=5</a:t>
            </a:r>
          </a:p>
          <a:p>
            <a:r>
              <a:rPr lang="en-GB" b="1" dirty="0"/>
              <a:t>Rule 6</a:t>
            </a:r>
            <a:r>
              <a:rPr lang="en-GB" dirty="0"/>
              <a:t>: Subtracting a negative number is the same as adding a positive number.</a:t>
            </a:r>
          </a:p>
          <a:p>
            <a:pPr marL="0" indent="0" algn="ctr">
              <a:buNone/>
            </a:pPr>
            <a:r>
              <a:rPr lang="en-GB" dirty="0"/>
              <a:t>8-(-3)=8+3=11</a:t>
            </a:r>
          </a:p>
          <a:p>
            <a:endParaRPr lang="en-GB" dirty="0"/>
          </a:p>
          <a:p>
            <a:pPr lvl="1"/>
            <a:r>
              <a:rPr lang="en-GB" sz="2800" dirty="0"/>
              <a:t>If the sign of the second number is the same as the operation, it become addition.</a:t>
            </a:r>
          </a:p>
          <a:p>
            <a:pPr marL="342900" lvl="1" indent="0">
              <a:buNone/>
            </a:pPr>
            <a:r>
              <a:rPr lang="en-GB" dirty="0"/>
              <a:t>	5 – (-2) = 5 + 2 = 7  ,  3+ (+2)=3+2=5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If the sign of the second number is different from the operation, it become subtraction .</a:t>
            </a:r>
          </a:p>
          <a:p>
            <a:pPr marL="342900" lvl="1" indent="0">
              <a:buNone/>
            </a:pPr>
            <a:r>
              <a:rPr lang="en-GB" dirty="0"/>
              <a:t>	5 – (+2) = 5 -2= 2</a:t>
            </a:r>
          </a:p>
          <a:p>
            <a:pPr marL="342900" lvl="1" indent="0">
              <a:buNone/>
            </a:pPr>
            <a:r>
              <a:rPr lang="en-GB" dirty="0"/>
              <a:t>	5 + (-2) = 5 – 2= 3</a:t>
            </a:r>
          </a:p>
        </p:txBody>
      </p:sp>
    </p:spTree>
    <p:extLst>
      <p:ext uri="{BB962C8B-B14F-4D97-AF65-F5344CB8AC3E}">
        <p14:creationId xmlns:p14="http://schemas.microsoft.com/office/powerpoint/2010/main" val="1044350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4ED28-7599-7C49-A9DB-87C5A95FC3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about these: </a:t>
            </a:r>
          </a:p>
          <a:p>
            <a:endParaRPr lang="en-GB" dirty="0"/>
          </a:p>
          <a:p>
            <a:r>
              <a:rPr lang="en-GB" dirty="0"/>
              <a:t>8+(-3)= </a:t>
            </a:r>
          </a:p>
          <a:p>
            <a:r>
              <a:rPr lang="en-GB" dirty="0"/>
              <a:t>9-(-6)=</a:t>
            </a:r>
          </a:p>
          <a:p>
            <a:r>
              <a:rPr lang="en-GB" dirty="0"/>
              <a:t>(-4)+(-8)=</a:t>
            </a:r>
          </a:p>
          <a:p>
            <a:r>
              <a:rPr lang="en-GB" dirty="0"/>
              <a:t>(-14)-(-7)=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649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879676"/>
            <a:ext cx="7886700" cy="5297287"/>
          </a:xfrm>
        </p:spPr>
        <p:txBody>
          <a:bodyPr/>
          <a:lstStyle/>
          <a:p>
            <a:r>
              <a:rPr lang="en-GB" sz="3200" b="1" dirty="0"/>
              <a:t>Rule 7</a:t>
            </a:r>
            <a:r>
              <a:rPr lang="en-GB" sz="3200" dirty="0"/>
              <a:t>: When summing a group of numbers with mixed signs follow these three steps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Add the positive numbers; add the negative numbers as if they were positive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Subtract the smaller sum from the larger sum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Prefix your answer with the sign of the larger sum</a:t>
            </a:r>
          </a:p>
          <a:p>
            <a:pPr marL="342900" lvl="1" indent="0">
              <a:buNone/>
            </a:pPr>
            <a:endParaRPr lang="en-GB" dirty="0"/>
          </a:p>
          <a:p>
            <a:pPr marL="342900" lvl="1" indent="0">
              <a:buNone/>
            </a:pPr>
            <a:r>
              <a:rPr lang="en-GB" dirty="0"/>
              <a:t>5 – 3 + 2 – 1 </a:t>
            </a:r>
            <a:r>
              <a:rPr lang="en-GB" dirty="0">
                <a:sym typeface="Symbol" panose="05050102010706020507" pitchFamily="18" charset="2"/>
              </a:rPr>
              <a:t> (+)(5 + 2) and (-)(3 + 1) = (+)(7) and (-)(4)</a:t>
            </a:r>
          </a:p>
          <a:p>
            <a:pPr marL="342900" lvl="1" indent="0">
              <a:buNone/>
            </a:pPr>
            <a:endParaRPr lang="en-GB" dirty="0">
              <a:sym typeface="Symbol" panose="05050102010706020507" pitchFamily="18" charset="2"/>
            </a:endParaRP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7 (larger) – 4 (smaller) = 3</a:t>
            </a:r>
          </a:p>
          <a:p>
            <a:pPr lvl="1"/>
            <a:endParaRPr lang="en-GB" dirty="0">
              <a:sym typeface="Symbol" panose="05050102010706020507" pitchFamily="18" charset="2"/>
            </a:endParaRPr>
          </a:p>
          <a:p>
            <a:pPr lvl="1"/>
            <a:r>
              <a:rPr lang="en-GB" dirty="0">
                <a:sym typeface="Symbol" panose="05050102010706020507" pitchFamily="18" charset="2"/>
              </a:rPr>
              <a:t>Take the sign of the larger number (+) therefore +3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24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510804"/>
            <a:ext cx="7886700" cy="5052701"/>
          </a:xfrm>
        </p:spPr>
        <p:txBody>
          <a:bodyPr/>
          <a:lstStyle/>
          <a:p>
            <a:r>
              <a:rPr lang="en-GB" dirty="0"/>
              <a:t>What about these: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 -2 + 5 – 10 + 2 – 4=?</a:t>
            </a:r>
          </a:p>
          <a:p>
            <a:pPr marL="138113" lvl="1" indent="0">
              <a:buNone/>
            </a:pPr>
            <a:r>
              <a:rPr lang="en-GB" dirty="0"/>
              <a:t>-2 + 5 – 10 + 2 – 4 </a:t>
            </a:r>
            <a:r>
              <a:rPr lang="en-GB" dirty="0">
                <a:sym typeface="Symbol" panose="05050102010706020507" pitchFamily="18" charset="2"/>
              </a:rPr>
              <a:t> (-)(2 + 10 + 4), (+)(5 + 2)</a:t>
            </a: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(+)(8) (smaller) and (-)(16) (larger) </a:t>
            </a: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16 (larger) – 8 (smaller) = 9</a:t>
            </a:r>
          </a:p>
          <a:p>
            <a:pPr marL="342900" lvl="1" indent="0">
              <a:buNone/>
            </a:pPr>
            <a:r>
              <a:rPr lang="en-GB" dirty="0">
                <a:sym typeface="Symbol" panose="05050102010706020507" pitchFamily="18" charset="2"/>
              </a:rPr>
              <a:t>Take the sign of the larger number (-) therefore -9</a:t>
            </a:r>
          </a:p>
          <a:p>
            <a:pPr marL="342900" lvl="1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8-3+2-12= (8+2)(smaller)-(3+12) (larger)</a:t>
            </a:r>
          </a:p>
          <a:p>
            <a:pPr marL="0" indent="0">
              <a:buNone/>
            </a:pPr>
            <a:r>
              <a:rPr lang="en-GB" dirty="0"/>
              <a:t>    =&gt; 15-10= 5 =&gt; -5</a:t>
            </a:r>
          </a:p>
        </p:txBody>
      </p:sp>
    </p:spTree>
    <p:extLst>
      <p:ext uri="{BB962C8B-B14F-4D97-AF65-F5344CB8AC3E}">
        <p14:creationId xmlns:p14="http://schemas.microsoft.com/office/powerpoint/2010/main" val="5176753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Multiplication and division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Rule 8</a:t>
            </a:r>
            <a:r>
              <a:rPr lang="en-GB" dirty="0"/>
              <a:t>: Multiplying and dividing two positive or two negative numbers gives a positive number. For example: </a:t>
            </a:r>
          </a:p>
          <a:p>
            <a:endParaRPr lang="en-GB" i="1" dirty="0"/>
          </a:p>
          <a:p>
            <a:pPr marL="342900" lvl="1" indent="0">
              <a:buNone/>
            </a:pPr>
            <a:r>
              <a:rPr lang="en-GB" dirty="0"/>
              <a:t>3 x 5 = 15		-8 </a:t>
            </a:r>
            <a:r>
              <a:rPr lang="en-GB" dirty="0">
                <a:sym typeface="Symbol" panose="05050102010706020507" pitchFamily="18" charset="2"/>
              </a:rPr>
              <a:t></a:t>
            </a:r>
            <a:r>
              <a:rPr lang="en-GB" dirty="0"/>
              <a:t> -2 = 16		2(5) = 10</a:t>
            </a:r>
          </a:p>
          <a:p>
            <a:pPr marL="342900" lvl="1" indent="0">
              <a:buNone/>
            </a:pPr>
            <a:r>
              <a:rPr lang="en-GB" dirty="0"/>
              <a:t>12 </a:t>
            </a:r>
            <a:r>
              <a:rPr lang="en-GB" dirty="0">
                <a:sym typeface="Symbol" panose="05050102010706020507" pitchFamily="18" charset="2"/>
              </a:rPr>
              <a:t> 3 = 4		(-12)  (-6) = 6		</a:t>
            </a:r>
            <a:endParaRPr lang="en-GB" dirty="0"/>
          </a:p>
          <a:p>
            <a:endParaRPr lang="en-GB" sz="2200" b="1" dirty="0"/>
          </a:p>
          <a:p>
            <a:r>
              <a:rPr lang="en-GB" b="1" dirty="0"/>
              <a:t>Rule 9</a:t>
            </a:r>
            <a:r>
              <a:rPr lang="en-GB" dirty="0"/>
              <a:t>: Multiplying or dividing a positive number by a negative number gives a negative number. For example:</a:t>
            </a:r>
          </a:p>
          <a:p>
            <a:pPr marL="342900" lvl="1" indent="0">
              <a:buNone/>
            </a:pPr>
            <a:r>
              <a:rPr lang="en-GB" dirty="0"/>
              <a:t>3 x -2 = -6		-8 </a:t>
            </a:r>
            <a:r>
              <a:rPr lang="en-GB" dirty="0">
                <a:sym typeface="Symbol" panose="05050102010706020507" pitchFamily="18" charset="2"/>
              </a:rPr>
              <a:t></a:t>
            </a:r>
            <a:r>
              <a:rPr lang="en-GB" dirty="0"/>
              <a:t> 1 = -8		2(-3) = -6</a:t>
            </a:r>
          </a:p>
          <a:p>
            <a:pPr marL="342900" lvl="1" indent="0">
              <a:buNone/>
            </a:pPr>
            <a:r>
              <a:rPr lang="en-GB" dirty="0"/>
              <a:t>-15 </a:t>
            </a:r>
            <a:r>
              <a:rPr lang="en-GB" dirty="0">
                <a:sym typeface="Symbol" panose="05050102010706020507" pitchFamily="18" charset="2"/>
              </a:rPr>
              <a:t> 3 = -5		(9)  (-3) = -3		</a:t>
            </a:r>
            <a:r>
              <a:rPr lang="en-GB" sz="2200" b="1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7919942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7805"/>
            <a:ext cx="7886700" cy="594244"/>
          </a:xfrm>
        </p:spPr>
        <p:txBody>
          <a:bodyPr/>
          <a:lstStyle/>
          <a:p>
            <a:r>
              <a:rPr lang="en-GB" dirty="0"/>
              <a:t>Brackets and precedence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24262"/>
                <a:ext cx="7886700" cy="5495933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b="1" dirty="0"/>
                  <a:t>Rule 10</a:t>
                </a:r>
                <a:r>
                  <a:rPr lang="en-GB" dirty="0"/>
                  <a:t>: In any calculation involving all four arithmetic operations we proceed as follows:</a:t>
                </a:r>
              </a:p>
              <a:p>
                <a:pPr lvl="1" fontAlgn="base">
                  <a:lnSpc>
                    <a:spcPct val="160000"/>
                  </a:lnSpc>
                </a:pPr>
                <a:r>
                  <a:rPr lang="en-GB" sz="2000" dirty="0"/>
                  <a:t>Working from the left evaluate divisions and multiplications as they are encountered; this leaves a calculation involving just addition and subtraction.</a:t>
                </a:r>
              </a:p>
              <a:p>
                <a:pPr lvl="1" fontAlgn="base">
                  <a:lnSpc>
                    <a:spcPct val="160000"/>
                  </a:lnSpc>
                </a:pPr>
                <a:r>
                  <a:rPr lang="en-GB" sz="2000" dirty="0"/>
                  <a:t>Working from the left evaluate additions and subtractions as they are encountered.</a:t>
                </a:r>
              </a:p>
              <a:p>
                <a:pPr marL="0" indent="0">
                  <a:buNone/>
                </a:pPr>
                <a:r>
                  <a:rPr lang="en-GB" sz="2200" dirty="0"/>
                  <a:t>For example, to evaluate:</a:t>
                </a:r>
              </a:p>
              <a:p>
                <a:pPr marL="342900" lvl="1" indent="0">
                  <a:buNone/>
                </a:pPr>
                <a:endParaRPr lang="en-GB" dirty="0"/>
              </a:p>
              <a:p>
                <a:pPr marL="342900" lvl="1" indent="0">
                  <a:buNone/>
                </a:pPr>
                <a:r>
                  <a:rPr lang="en-GB" dirty="0"/>
                  <a:t>	4+5</a:t>
                </a:r>
                <a:r>
                  <a:rPr lang="en-GB" dirty="0">
                    <a:sym typeface="Symbol" panose="05050102010706020507" pitchFamily="18" charset="2"/>
                  </a:rPr>
                  <a:t>  </a:t>
                </a:r>
                <a:r>
                  <a:rPr lang="en-GB" dirty="0"/>
                  <a:t>6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2-12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4 2-1=? </a:t>
                </a:r>
              </a:p>
              <a:p>
                <a:pPr marL="342900" lvl="1" indent="0">
                  <a:buNone/>
                </a:pPr>
                <a:endParaRPr lang="en-GB" dirty="0">
                  <a:sym typeface="Symbol" panose="05050102010706020507" pitchFamily="18" charset="2"/>
                </a:endParaRPr>
              </a:p>
              <a:p>
                <a:pPr marL="342900" lvl="1" indent="0">
                  <a:buNone/>
                </a:pPr>
                <a:r>
                  <a:rPr lang="en-GB" dirty="0">
                    <a:sym typeface="Symbol" panose="05050102010706020507" pitchFamily="18" charset="2"/>
                  </a:rPr>
                  <a:t>	A first sweep from left to right: 4+30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2-3 2-1</a:t>
                </a:r>
              </a:p>
              <a:p>
                <a:pPr marL="342900" lvl="1" indent="0">
                  <a:buNone/>
                </a:pPr>
                <a:endParaRPr lang="en-GB" dirty="0">
                  <a:sym typeface="Symbol" panose="05050102010706020507" pitchFamily="18" charset="2"/>
                </a:endParaRPr>
              </a:p>
              <a:p>
                <a:pPr marL="342900" lvl="1" indent="0">
                  <a:buNone/>
                </a:pPr>
                <a:r>
                  <a:rPr lang="en-GB" dirty="0">
                    <a:sym typeface="Symbol" panose="05050102010706020507" pitchFamily="18" charset="2"/>
                  </a:rPr>
                  <a:t>	 A second sweep from left to right: 4+15-6-1</a:t>
                </a:r>
              </a:p>
              <a:p>
                <a:pPr marL="342900" lvl="1" indent="0">
                  <a:buNone/>
                </a:pPr>
                <a:r>
                  <a:rPr lang="en-GB" dirty="0">
                    <a:sym typeface="Symbol" panose="05050102010706020507" pitchFamily="18" charset="2"/>
                  </a:rPr>
                  <a:t>      The final sweep: 19-7=12</a:t>
                </a:r>
              </a:p>
              <a:p>
                <a:pPr lvl="1"/>
                <a:endParaRPr lang="en-GB" sz="20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24262"/>
                <a:ext cx="7886700" cy="5495933"/>
              </a:xfrm>
              <a:blipFill>
                <a:blip r:embed="rId2"/>
                <a:stretch>
                  <a:fillRect l="-1286" t="-27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42908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4EAF4-D9A7-EE4D-A206-05EF54D12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laws of arithmetic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DFDD493-D92C-984F-99B6-3F766B3B9D4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28650" y="959371"/>
                <a:ext cx="8098661" cy="5612204"/>
              </a:xfrm>
            </p:spPr>
            <p:txBody>
              <a:bodyPr/>
              <a:lstStyle/>
              <a:p>
                <a:r>
                  <a:rPr lang="en-GB" dirty="0"/>
                  <a:t>Commutativity: </a:t>
                </a:r>
                <a:r>
                  <a:rPr lang="en-GB" sz="2400" dirty="0"/>
                  <a:t>Two integers can be </a:t>
                </a:r>
                <a:r>
                  <a:rPr lang="en-GB" sz="2400" dirty="0">
                    <a:solidFill>
                      <a:srgbClr val="FF0000"/>
                    </a:solidFill>
                  </a:rPr>
                  <a:t>added or multiplied</a:t>
                </a:r>
                <a:r>
                  <a:rPr lang="en-GB" sz="2400" dirty="0"/>
                  <a:t> in either order without affecting the result. For example:</a:t>
                </a:r>
              </a:p>
              <a:p>
                <a:pPr marL="0" indent="0" algn="ctr">
                  <a:buNone/>
                </a:pPr>
                <a:r>
                  <a:rPr lang="en-GB" sz="2400" dirty="0"/>
                  <a:t>5+2=2+5=7,     5x2=2x5=10</a:t>
                </a:r>
              </a:p>
              <a:p>
                <a:pPr marL="0" indent="0" algn="ctr">
                  <a:buNone/>
                </a:pPr>
                <a:r>
                  <a:rPr lang="en-GB" sz="2400" dirty="0"/>
                  <a:t>4-2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GB" sz="2400" dirty="0"/>
                  <a:t>2-4,  4</a:t>
                </a:r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sz="2400" dirty="0"/>
                  <a:t>2</a:t>
                </a:r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GB" sz="2400" dirty="0"/>
                  <a:t>2</a:t>
                </a:r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sz="2400" dirty="0"/>
                  <a:t>4</a:t>
                </a:r>
              </a:p>
              <a:p>
                <a:pPr marL="0" indent="0" algn="ctr">
                  <a:buNone/>
                </a:pPr>
                <a:endParaRPr lang="en-GB" sz="2400" dirty="0"/>
              </a:p>
              <a:p>
                <a:r>
                  <a:rPr lang="en-GB" dirty="0"/>
                  <a:t>Associativity: </a:t>
                </a:r>
                <a:r>
                  <a:rPr lang="en-GB" sz="2400" dirty="0">
                    <a:solidFill>
                      <a:srgbClr val="FF0000"/>
                    </a:solidFill>
                  </a:rPr>
                  <a:t>Addition and multiplication </a:t>
                </a:r>
                <a:r>
                  <a:rPr lang="en-GB" sz="2400" dirty="0"/>
                  <a:t>are the only associative operations </a:t>
                </a:r>
              </a:p>
              <a:p>
                <a:pPr marL="342900" lvl="1" indent="0">
                  <a:buNone/>
                </a:pPr>
                <a:r>
                  <a:rPr lang="en-GB" dirty="0"/>
                  <a:t>3+(2+5)=(3+2)+5=3+2+5=10</a:t>
                </a:r>
              </a:p>
              <a:p>
                <a:pPr marL="342900" lvl="1" indent="0">
                  <a:buNone/>
                </a:pPr>
                <a:r>
                  <a:rPr lang="en-GB" dirty="0"/>
                  <a:t>3x(2x5)=(3x2)x5=3x2x5=30</a:t>
                </a:r>
              </a:p>
              <a:p>
                <a:pPr marL="342900" lvl="1" indent="0">
                  <a:buNone/>
                </a:pPr>
                <a:r>
                  <a:rPr lang="en-GB" dirty="0"/>
                  <a:t>where</a:t>
                </a:r>
              </a:p>
              <a:p>
                <a:pPr marL="342900" lvl="1" indent="0">
                  <a:buNone/>
                </a:pPr>
                <a:r>
                  <a:rPr lang="en-GB" dirty="0"/>
                  <a:t>3-(2-5)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GB" dirty="0"/>
                  <a:t>(3-2)-5 because 3-(2-5)</a:t>
                </a:r>
                <a:r>
                  <a:rPr lang="en-GB" dirty="0">
                    <a:ea typeface="Cambria Math" panose="02040503050406030204" pitchFamily="18" charset="0"/>
                  </a:rPr>
                  <a:t> =3-(-3)=6 ,</a:t>
                </a:r>
                <a:r>
                  <a:rPr lang="en-GB" dirty="0"/>
                  <a:t> (3-2)-5 =1-5=-4</a:t>
                </a:r>
              </a:p>
              <a:p>
                <a:pPr marL="3429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24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/>
                  <a:t>(4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/>
                  <a:t>2)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GB" dirty="0"/>
                  <a:t>(24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4</m:t>
                    </m:r>
                  </m:oMath>
                </a14:m>
                <a:r>
                  <a:rPr lang="en-GB" dirty="0"/>
                  <a:t>)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/>
                  <a:t>2 </a:t>
                </a:r>
                <a:r>
                  <a:rPr lang="en-GB" dirty="0">
                    <a:ea typeface="Cambria Math" panose="02040503050406030204" pitchFamily="18" charset="0"/>
                  </a:rPr>
                  <a:t>because </a:t>
                </a:r>
                <a:r>
                  <a:rPr lang="en-GB" dirty="0"/>
                  <a:t>24</a:t>
                </a:r>
                <a:r>
                  <a:rPr lang="en-GB" dirty="0">
                    <a:ea typeface="Cambria Math" panose="02040503050406030204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/>
                  <a:t>(4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/>
                  <a:t>2)</a:t>
                </a:r>
                <a:r>
                  <a:rPr lang="en-GB" dirty="0">
                    <a:ea typeface="Cambria Math" panose="02040503050406030204" pitchFamily="18" charset="0"/>
                  </a:rPr>
                  <a:t> = 24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/>
                  <a:t>2=12</a:t>
                </a:r>
              </a:p>
              <a:p>
                <a:pPr marL="342900" lvl="1" indent="0">
                  <a:buNone/>
                </a:pPr>
                <a:r>
                  <a:rPr lang="en-GB" dirty="0"/>
                  <a:t>(24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÷4</m:t>
                    </m:r>
                  </m:oMath>
                </a14:m>
                <a:r>
                  <a:rPr lang="en-GB" dirty="0"/>
                  <a:t>)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/>
                  <a:t>2=6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dirty="0"/>
                  <a:t>2=3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DFDD493-D92C-984F-99B6-3F766B3B9D4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959371"/>
                <a:ext cx="8098661" cy="5612204"/>
              </a:xfrm>
              <a:blipFill>
                <a:blip r:embed="rId2"/>
                <a:stretch>
                  <a:fillRect l="-1408" t="-180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18721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4542962-473E-7243-94A8-8FDE6551B6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28650" y="522379"/>
                <a:ext cx="7886700" cy="5982593"/>
              </a:xfrm>
            </p:spPr>
            <p:txBody>
              <a:bodyPr/>
              <a:lstStyle/>
              <a:p>
                <a:r>
                  <a:rPr lang="en-GB" dirty="0"/>
                  <a:t>Distributivity: </a:t>
                </a:r>
                <a:r>
                  <a:rPr lang="en-GB" sz="2400" dirty="0">
                    <a:solidFill>
                      <a:srgbClr val="FF0000"/>
                    </a:solidFill>
                  </a:rPr>
                  <a:t>Multiplication </a:t>
                </a:r>
                <a:r>
                  <a:rPr lang="en-GB" sz="2400" dirty="0"/>
                  <a:t>is distributed over addition and subtraction from </a:t>
                </a:r>
                <a:r>
                  <a:rPr lang="en-GB" sz="2400" dirty="0">
                    <a:solidFill>
                      <a:srgbClr val="FF0000"/>
                    </a:solidFill>
                  </a:rPr>
                  <a:t>both the left and the right</a:t>
                </a:r>
                <a:r>
                  <a:rPr lang="en-GB" sz="2400" dirty="0"/>
                  <a:t>. For example:</a:t>
                </a:r>
              </a:p>
              <a:p>
                <a:pPr marL="0" indent="0" algn="ctr">
                  <a:buNone/>
                </a:pPr>
                <a:r>
                  <a:rPr lang="en-GB" sz="2400" dirty="0"/>
                  <a:t>3x(4+5)=(3x4)+(3x5)=12+15=24</a:t>
                </a:r>
              </a:p>
              <a:p>
                <a:pPr marL="0" indent="0" algn="ctr">
                  <a:buNone/>
                </a:pPr>
                <a:r>
                  <a:rPr lang="en-GB" sz="2400" dirty="0"/>
                  <a:t>(4+5)x3= (3x4)+(3x5)=12+15=24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sz="2400" dirty="0">
                    <a:solidFill>
                      <a:srgbClr val="FF0000"/>
                    </a:solidFill>
                  </a:rPr>
                  <a:t>Division</a:t>
                </a:r>
                <a:r>
                  <a:rPr lang="en-GB" sz="2400" dirty="0"/>
                  <a:t> is distributed over addition and subtraction from </a:t>
                </a:r>
                <a:r>
                  <a:rPr lang="en-GB" sz="2400" dirty="0">
                    <a:solidFill>
                      <a:srgbClr val="FF0000"/>
                    </a:solidFill>
                  </a:rPr>
                  <a:t>the right but not from the left</a:t>
                </a:r>
                <a:r>
                  <a:rPr lang="en-GB" sz="2400" dirty="0"/>
                  <a:t>. For example: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dirty="0"/>
                  <a:t>(24 </a:t>
                </a:r>
                <a14:m>
                  <m:oMath xmlns:m="http://schemas.openxmlformats.org/officeDocument/2006/math">
                    <m:r>
                      <a:rPr lang="en-GB" sz="240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sz="2400" dirty="0"/>
                  <a:t>12) </a:t>
                </a:r>
                <a14:m>
                  <m:oMath xmlns:m="http://schemas.openxmlformats.org/officeDocument/2006/math">
                    <m:r>
                      <a:rPr lang="en-GB" sz="2400">
                        <a:latin typeface="Cambria Math" panose="02040503050406030204" pitchFamily="18" charset="0"/>
                      </a:rPr>
                      <m:t>÷2</m:t>
                    </m:r>
                  </m:oMath>
                </a14:m>
                <a:r>
                  <a:rPr lang="en-GB" sz="2400" dirty="0"/>
                  <a:t>= (24</a:t>
                </a:r>
                <a14:m>
                  <m:oMath xmlns:m="http://schemas.openxmlformats.org/officeDocument/2006/math">
                    <m:r>
                      <a:rPr lang="en-GB" sz="2400">
                        <a:latin typeface="Cambria Math" panose="02040503050406030204" pitchFamily="18" charset="0"/>
                      </a:rPr>
                      <m:t>÷2)−(12÷</m:t>
                    </m:r>
                  </m:oMath>
                </a14:m>
                <a:r>
                  <a:rPr lang="en-GB" sz="2400" dirty="0"/>
                  <a:t>2)=12-6=6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Where</a:t>
                </a:r>
              </a:p>
              <a:p>
                <a:pPr marL="0" indent="0" algn="ctr">
                  <a:buNone/>
                </a:pPr>
                <a:r>
                  <a:rPr lang="en-GB" sz="2400" dirty="0"/>
                  <a:t>24 </a:t>
                </a:r>
                <a14:m>
                  <m:oMath xmlns:m="http://schemas.openxmlformats.org/officeDocument/2006/math">
                    <m:r>
                      <a:rPr lang="en-GB" sz="2400">
                        <a:latin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sz="2400" dirty="0"/>
                  <a:t>(10+2)=24 </a:t>
                </a:r>
                <a14:m>
                  <m:oMath xmlns:m="http://schemas.openxmlformats.org/officeDocument/2006/math">
                    <m:r>
                      <a:rPr lang="en-GB" sz="2400">
                        <a:latin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sz="2400" dirty="0"/>
                  <a:t>12=2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4542962-473E-7243-94A8-8FDE6551B6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522379"/>
                <a:ext cx="7886700" cy="5982593"/>
              </a:xfrm>
              <a:blipFill>
                <a:blip r:embed="rId2"/>
                <a:stretch>
                  <a:fillRect l="-1447" t="-16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76570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D8A35-4123-E54C-A65E-5F1A39797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695999"/>
            <a:ext cx="7886700" cy="5052701"/>
          </a:xfrm>
        </p:spPr>
        <p:txBody>
          <a:bodyPr/>
          <a:lstStyle/>
          <a:p>
            <a:r>
              <a:rPr lang="en-GB" sz="3200" dirty="0"/>
              <a:t>Numbers rounding </a:t>
            </a:r>
          </a:p>
          <a:p>
            <a:pPr marL="0" indent="0">
              <a:buNone/>
            </a:pPr>
            <a:r>
              <a:rPr lang="en-GB" sz="2400" dirty="0"/>
              <a:t>An integer can be rounded to the nearest 10 as follows: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If the number is less than halfway to the next multiple of 10 then the number is rounded down to the previous multiple of 10.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/>
              <a:t>If the number is than halfway or more to the next multiple of 10 then the number is rounded up to the next multiple of 10. 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2000" dirty="0"/>
          </a:p>
          <a:p>
            <a:pPr marL="0" indent="0" algn="ctr">
              <a:buNone/>
            </a:pPr>
            <a:r>
              <a:rPr lang="en-GB" sz="2400" dirty="0"/>
              <a:t>  12 is rounded to 10 , 23 is rounded to 20</a:t>
            </a:r>
          </a:p>
          <a:p>
            <a:pPr marL="0" indent="0" algn="ctr">
              <a:buNone/>
            </a:pPr>
            <a:r>
              <a:rPr lang="en-GB" sz="2400" dirty="0"/>
              <a:t>25 is rounded to 30,  58 is rounded to 60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 same principle also applies when rounding to the nearest 100, 1000, 10000 or more. </a:t>
            </a:r>
          </a:p>
        </p:txBody>
      </p:sp>
    </p:spTree>
    <p:extLst>
      <p:ext uri="{BB962C8B-B14F-4D97-AF65-F5344CB8AC3E}">
        <p14:creationId xmlns:p14="http://schemas.microsoft.com/office/powerpoint/2010/main" val="31951597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542756"/>
          </a:xfrm>
        </p:spPr>
        <p:txBody>
          <a:bodyPr>
            <a:normAutofit/>
          </a:bodyPr>
          <a:lstStyle/>
          <a:p>
            <a:pPr lvl="0" fontAlgn="base"/>
            <a:r>
              <a:rPr lang="en-GB" sz="2400" dirty="0"/>
              <a:t>The integers consist of the positive and negative whole numbers and zero.</a:t>
            </a:r>
          </a:p>
          <a:p>
            <a:r>
              <a:rPr lang="en-GB" sz="2400" dirty="0"/>
              <a:t>In any calculation involving all four arithmetic operations we proceed as follows:</a:t>
            </a:r>
          </a:p>
          <a:p>
            <a:pPr marL="685800" lvl="2" indent="0" fontAlgn="base">
              <a:buNone/>
            </a:pPr>
            <a:r>
              <a:rPr lang="en-GB" dirty="0"/>
              <a:t>1- working from the left evaluate divisions and multiplications as they are encountered.</a:t>
            </a:r>
          </a:p>
          <a:p>
            <a:pPr marL="0" indent="0">
              <a:buNone/>
            </a:pPr>
            <a:r>
              <a:rPr lang="en-GB" sz="2000" dirty="0"/>
              <a:t>This leaves an expression involving just addition and subtraction:</a:t>
            </a:r>
          </a:p>
          <a:p>
            <a:pPr marL="685800" lvl="2" indent="0" fontAlgn="base">
              <a:buNone/>
            </a:pPr>
            <a:r>
              <a:rPr lang="en-GB" dirty="0"/>
              <a:t>2- working from the left evaluate additions and subtractions as they are encountered.</a:t>
            </a:r>
          </a:p>
          <a:p>
            <a:pPr fontAlgn="base"/>
            <a:r>
              <a:rPr lang="en-GB" sz="2400" dirty="0"/>
              <a:t>Multiplying or dividing two positive numbers or two negative numbers produces a positive number. Multiplying or dividing a positive number and a negative number produces a negative number.</a:t>
            </a:r>
          </a:p>
          <a:p>
            <a:pPr fontAlgn="base"/>
            <a:r>
              <a:rPr lang="en-GB" sz="2400" dirty="0"/>
              <a:t>Integers can be rounded to the nearest 10, 100 etc. and the rounded values used as estimates for the result of a calculation.</a:t>
            </a:r>
          </a:p>
          <a:p>
            <a:pPr fontAlgn="base"/>
            <a:endParaRPr lang="en-GB" sz="2400" dirty="0"/>
          </a:p>
          <a:p>
            <a:pPr lvl="0"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8353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Basic Maths Review II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95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12260</TotalTime>
  <Words>1663</Words>
  <Application>Microsoft Office PowerPoint</Application>
  <PresentationFormat>On-screen Show (4:3)</PresentationFormat>
  <Paragraphs>190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Calibri</vt:lpstr>
      <vt:lpstr>Cambria Math</vt:lpstr>
      <vt:lpstr>Wingdings 3</vt:lpstr>
      <vt:lpstr>Calibri Light</vt:lpstr>
      <vt:lpstr>Times New Roman</vt:lpstr>
      <vt:lpstr>Courier New</vt:lpstr>
      <vt:lpstr>Arial</vt:lpstr>
      <vt:lpstr>Office Theme</vt:lpstr>
      <vt:lpstr>Mathematics </vt:lpstr>
      <vt:lpstr>Lectures</vt:lpstr>
      <vt:lpstr>Aims</vt:lpstr>
      <vt:lpstr>Learning Outcomes</vt:lpstr>
      <vt:lpstr>Assessment</vt:lpstr>
      <vt:lpstr>Indicative content</vt:lpstr>
      <vt:lpstr>PowerPoint Presentation</vt:lpstr>
      <vt:lpstr>Basic maths review</vt:lpstr>
      <vt:lpstr>Basic maths review</vt:lpstr>
      <vt:lpstr>Types of numbers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Multiplication and division </vt:lpstr>
      <vt:lpstr>Brackets and precedence rule</vt:lpstr>
      <vt:lpstr>Basic laws of arithmetic</vt:lpstr>
      <vt:lpstr>PowerPoint Presentation</vt:lpstr>
      <vt:lpstr>PowerPoint Presentation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Mohameed Bennasar</cp:lastModifiedBy>
  <cp:revision>75</cp:revision>
  <dcterms:created xsi:type="dcterms:W3CDTF">2017-06-08T10:43:23Z</dcterms:created>
  <dcterms:modified xsi:type="dcterms:W3CDTF">2021-09-27T22:09:52Z</dcterms:modified>
</cp:coreProperties>
</file>