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embeddedFontLst>
    <p:embeddedFont>
      <p:font typeface="Play" panose="020B0604020202020204" charset="0"/>
      <p:regular r:id="rId20"/>
      <p:bold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4" roundtripDataSignature="AMtx7mhYBpbEZzH+HHTFDPE3R0oqC+W0q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86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5" name="Google Shape;9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Basil’s Bakery is an independent artisan bakery located in Coventry, UK. Since 2015, the bakery has been experiencing consistent sales growth. However, in 2022, the footfall and sales significantly decreased due to the COVID-19 pandemic. Despite the recovery from the pandemic, the sales have remained approximately 25% below the level of 2019, which raises concerns for the long-term sustainability of the bakery. The case study identifies several operational and environmental challenges, including declining customer loyalty, hybrid working, increasing operating costs and limited digital service. To investigate the issues, the presentation identifies the nature and scope of the problem and applies the PESTLE framework to evaluate the external environmental influences.</a:t>
            </a:r>
            <a:endParaRPr/>
          </a:p>
          <a:p>
            <a:pPr marL="0" lvl="0" indent="0" algn="l" rtl="0">
              <a:spcBef>
                <a:spcPts val="0"/>
              </a:spcBef>
              <a:spcAft>
                <a:spcPts val="0"/>
              </a:spcAft>
              <a:buNone/>
            </a:pPr>
            <a:br>
              <a:rPr lang="en-US"/>
            </a:br>
            <a:endParaRPr/>
          </a:p>
        </p:txBody>
      </p:sp>
      <p:sp>
        <p:nvSpPr>
          <p:cNvPr id="96" name="Google Shape;9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0" name="Google Shape;110;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The primary problem that affects the bakery is the long-term stagnation in sales. In the UK market, the Bakery chain reports a 14% drop in first-half profit due to the hot weather. For instance, in 2025, Greggs UK reported a pre-tax profit of £63.5 million on June 28, which is 14.3% lower than the year before. Similarly, after the pandemic lockdown, Basil’s Bakery also suffered due to its failure to recover to its previous performance.</a:t>
            </a:r>
            <a:endParaRPr/>
          </a:p>
          <a:p>
            <a:pPr marL="0" lvl="0" indent="0" algn="just" rtl="0">
              <a:spcBef>
                <a:spcPts val="0"/>
              </a:spcBef>
              <a:spcAft>
                <a:spcPts val="0"/>
              </a:spcAft>
              <a:buNone/>
            </a:pPr>
            <a:r>
              <a:rPr lang="en-US"/>
              <a:t>The case study highlights both the internal and external causes. Due to its one-person operations, sometimes answering customer calls and managing orders were difficult for the Bakery, which caused internal challenges and reduced customer convenience. On the contrary, externally, the business suffers due to the reduced number of visitors and the increased cost of rent.</a:t>
            </a:r>
            <a:endParaRPr/>
          </a:p>
          <a:p>
            <a:pPr marL="0" lvl="0" indent="0" algn="l" rtl="0">
              <a:spcBef>
                <a:spcPts val="0"/>
              </a:spcBef>
              <a:spcAft>
                <a:spcPts val="0"/>
              </a:spcAft>
              <a:buNone/>
            </a:pPr>
            <a:br>
              <a:rPr lang="en-US"/>
            </a:br>
            <a:endParaRPr/>
          </a:p>
        </p:txBody>
      </p:sp>
      <p:sp>
        <p:nvSpPr>
          <p:cNvPr id="111" name="Google Shape;111;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 name="Google Shape;120;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PESTLE analysis is a strategic framework used by businesses to evaluate their macro-environmental factors, which impact their operations and organisational performance. The model examines 6 dimensions, such as political, economic, social, technological, legal and environmental factors. For Basil’s bakery, PESTLE is appropriate for many of the challenges identified in the case study. These are inflation, changing consumer behaviour and rising operating costs, which can be analysed from the external environmental evaluation. The key advantage of the analysis is to encourage proactive planning by helping businesses anticipate environmental changes. </a:t>
            </a:r>
            <a:endParaRPr/>
          </a:p>
        </p:txBody>
      </p:sp>
      <p:sp>
        <p:nvSpPr>
          <p:cNvPr id="121" name="Google Shape;121;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2" name="Google Shape;132;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Political decisions influence the operating environment of small businesses. The important factor is the increase in the UK's national living wage, which reached £12.21 per hour for workers tagged 221 and over in April 2025. Despite higher wages, this also increases labour costs for SMEs such as Basil’s bakery. Business rates and local taxation contribute to operating expenses by affecting profitability. In this situation, the food businesses must comply with strict food hygiene and safety regulations under the Food Safety Act 1990 and the Food Standards Agency (FSA) guidance. FSA observes a decline in customer trust and enhances consumer dependency by providing existing evidence on food safety actions taken by the business.</a:t>
            </a:r>
            <a:endParaRPr/>
          </a:p>
        </p:txBody>
      </p:sp>
      <p:sp>
        <p:nvSpPr>
          <p:cNvPr id="133" name="Google Shape;133;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2" name="Google Shape;14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Economic conditions represent one of the most significant challenges faced by Basil’s bakery. The case study discusses that utility bills, rent, business rates and the cost of organic ingredients have increased since 2019. Considering the pandemic and the cost-of-living crisis, UK inflation has significantly increased food and energy prices. For instance, the inflation in the UK was 2.8% in 2026, which is above the Bank of England's target of 2%. For Basil, this economic pressure creates a dual challenge to raise customer demand and generate high revenue.</a:t>
            </a:r>
            <a:endParaRPr/>
          </a:p>
          <a:p>
            <a:pPr marL="0" lvl="0" indent="0" algn="l" rtl="0">
              <a:spcBef>
                <a:spcPts val="0"/>
              </a:spcBef>
              <a:spcAft>
                <a:spcPts val="0"/>
              </a:spcAft>
              <a:buNone/>
            </a:pPr>
            <a:br>
              <a:rPr lang="en-US"/>
            </a:br>
            <a:endParaRPr/>
          </a:p>
        </p:txBody>
      </p:sp>
      <p:sp>
        <p:nvSpPr>
          <p:cNvPr id="143" name="Google Shape;143;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Social factors have significantly changed consumer behaviour since the pandemic situation. The case study explains that many office employees nowadays work under the ‘work from home’ mode for a week. As a result, they no longer visit the retail park daily to purchase breakfast or lunch. As a result of remote and hybrid work modes, the dependency of the bakeries on office food decreased their business growth in the UK market. This has forced many retail stores to close, which causes a decrease in customer footfall and loyalty. This challenge has reduced daily sales opportunities for Basil as the company did not offer any delivery services to the remote workers.</a:t>
            </a:r>
            <a:endParaRPr/>
          </a:p>
        </p:txBody>
      </p:sp>
      <p:sp>
        <p:nvSpPr>
          <p:cNvPr id="154" name="Google Shape;154;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Technology has become a critical competitive factor within the food retail company. Consumers increasingly expect businesses to offer digital ordering, contactless payment and home delivery. Therefore, technical upgradation can provide an opportunity to Basil rather than simply representing a challenge. The revenue of online food ordering and delivery platforms is anticipated to rise at a compound annual rate of 6% to 3.9 billion pounds in the year 2025. As a result, the adoption of an online ordering platform and automatic pre-order system could decrease the waiting time of customers and improve their satisfaction level without changing the product quality of Basil’s bakery.</a:t>
            </a:r>
            <a:endParaRPr/>
          </a:p>
        </p:txBody>
      </p:sp>
      <p:sp>
        <p:nvSpPr>
          <p:cNvPr id="165" name="Google Shape;165;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Legal compliance is essential to manage customer confidence and protect public health within the UK food industry. Basil’s bakery must comply with the Food Safety Act 1990 to ensure products are prepared and sold safely. Employment legislation also affects the operation of the bakery. As a result, the company must comply with the National Living Wage legislation before recruiting staff to provide customer service and introduce delivery services. Basil's Bakery is required to adopt legal requirements to increase operating costs and administrative responsibilities to protect its reputation.</a:t>
            </a:r>
            <a:r>
              <a:rPr lang="en-US" b="1"/>
              <a:t> </a:t>
            </a:r>
            <a:endParaRPr/>
          </a:p>
          <a:p>
            <a:pPr marL="0" lvl="0" indent="0" algn="l" rtl="0">
              <a:spcBef>
                <a:spcPts val="0"/>
              </a:spcBef>
              <a:spcAft>
                <a:spcPts val="0"/>
              </a:spcAft>
              <a:buNone/>
            </a:pPr>
            <a:br>
              <a:rPr lang="en-US"/>
            </a:br>
            <a:endParaRPr/>
          </a:p>
        </p:txBody>
      </p:sp>
      <p:sp>
        <p:nvSpPr>
          <p:cNvPr id="175" name="Google Shape;175;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Environmental factors significantly influence businesses that depend on agricultural products. Basil's Bakery heavily depends on high-quality organic ingredients, as per the case study, which is particularly vulnerable to crop failures and unpredictable weather conditions. In recent days, customers are also becoming more environmentally friendly and preferring sustainable practices, recyclable packaging and waste reduction in businesses. In 2025, UK consumers have shown their dependency on brands that genuinely commit to sustainable practices. For instance, 78% of consumers considered sustainability as an important factor while shopping and valued environmentally friendly materials. Basil’s commitment to organic ingredients has provided it with a competitive advantage in this area. As a result, further sustainability initiatives such as biodegradable packaging and food waste reduction programs can increase the brand image of the Bakery.</a:t>
            </a:r>
            <a:endParaRPr/>
          </a:p>
          <a:p>
            <a:pPr marL="0" lvl="0" indent="0" algn="l" rtl="0">
              <a:spcBef>
                <a:spcPts val="0"/>
              </a:spcBef>
              <a:spcAft>
                <a:spcPts val="0"/>
              </a:spcAft>
              <a:buNone/>
            </a:pPr>
            <a:br>
              <a:rPr lang="en-US"/>
            </a:br>
            <a:endParaRPr/>
          </a:p>
        </p:txBody>
      </p:sp>
      <p:sp>
        <p:nvSpPr>
          <p:cNvPr id="185" name="Google Shape;18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4" name="Google Shape;194;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A Fishbone Diagram is known as a cause and effect diagram, which is a quality management tool developed to identify the underlying causes of a specific problem. Compared to the PESTLE analysis, this diagram explains how internal operations and external conditions interact to create the problems. For Basil’s bakery, the diagram will be used to investigate why sales have remained approximately 25% below pre-pandemic levels by identifying operational weaknesses. The main advantage of the tool is to promote a structured problem-solving initiative.</a:t>
            </a:r>
            <a:endParaRPr/>
          </a:p>
          <a:p>
            <a:pPr marL="0" lvl="0" indent="0" algn="l" rtl="0">
              <a:spcBef>
                <a:spcPts val="0"/>
              </a:spcBef>
              <a:spcAft>
                <a:spcPts val="0"/>
              </a:spcAft>
              <a:buNone/>
            </a:pPr>
            <a:br>
              <a:rPr lang="en-US"/>
            </a:br>
            <a:endParaRPr/>
          </a:p>
        </p:txBody>
      </p:sp>
      <p:sp>
        <p:nvSpPr>
          <p:cNvPr id="195" name="Google Shape;195;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The application of the Fishbone Diagram helps to identify the internal operations of Basil's bakery. The case study shows that the Bakery performs multiple responsibilities independently, which creates delays in answering telephone calls and processing customer pre-orders efficiently. Operational processes of the company contribute to the problem, as the customers have requested delivery services. However, long waiting periods reduce customer satisfaction and discourage them from repeating their purchase. Technology represents another internal weakness that causes the absence of an online ordering platform. This reduces competitiveness in the Bakery market and opportunities for revenue growth.</a:t>
            </a:r>
            <a:endParaRPr/>
          </a:p>
          <a:p>
            <a:pPr marL="0" lvl="0" indent="0" algn="l" rtl="0">
              <a:spcBef>
                <a:spcPts val="0"/>
              </a:spcBef>
              <a:spcAft>
                <a:spcPts val="0"/>
              </a:spcAft>
              <a:buNone/>
            </a:pPr>
            <a:br>
              <a:rPr lang="en-US"/>
            </a:br>
            <a:endParaRPr/>
          </a:p>
        </p:txBody>
      </p:sp>
      <p:sp>
        <p:nvSpPr>
          <p:cNvPr id="205" name="Google Shape;205;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diagram also identifies different external causes beyond the direct control of Basil bakery. As per the case study, customer trust and business growth have decreased in the business, which has reduced the number of potential customers visiting the bakery each day. Material-related factors affect the business performance, as organic ingredients used by the bakery are more vulnerable to crop failure and supply chain disruption. This causes unpredictable purchasing costs and reduces the amount of generated revenue and sales. Increasing rent, energy prices and insurance premiums increase the operating cost, especially when the company has Limited control over these factors.</a:t>
            </a:r>
            <a:endParaRPr/>
          </a:p>
        </p:txBody>
      </p:sp>
      <p:sp>
        <p:nvSpPr>
          <p:cNvPr id="216" name="Google Shape;216;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The diagram demonstrates that the declining sales of the Bakery are not caused by a single issue. This includes multiple internal and external factors, including the absence of delivery services and changing working patterns. The internal factors also include limited digital technology and an insufficient customer ordering process. On the contrary, the external pressures include inflation and increasing operating costs that decrease customer demand.</a:t>
            </a:r>
            <a:endParaRPr/>
          </a:p>
          <a:p>
            <a:pPr marL="0" lvl="0" indent="0" algn="l" rtl="0">
              <a:spcBef>
                <a:spcPts val="0"/>
              </a:spcBef>
              <a:spcAft>
                <a:spcPts val="0"/>
              </a:spcAft>
              <a:buNone/>
            </a:pPr>
            <a:br>
              <a:rPr lang="en-US"/>
            </a:br>
            <a:endParaRPr/>
          </a:p>
        </p:txBody>
      </p:sp>
      <p:sp>
        <p:nvSpPr>
          <p:cNvPr id="225" name="Google Shape;225;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4" name="Google Shape;234;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It can be concluded that the pregnant sales of the bakery are the result of a combination of external environmental changes and internal operations and limitations. From the application of special analysis, the significant macro environmental influences, hybrid working, legal compliance and environmental pressures have been identified in the presentation. The Fishbone Diagram complements the analysis by identifying the operational causes, which include limited digital capability and inefficient pre-order processes. From the findings, it can be stated that the improvement of customer service can help Basil’s bakery in its long-term growth.</a:t>
            </a:r>
            <a:endParaRPr/>
          </a:p>
        </p:txBody>
      </p:sp>
      <p:sp>
        <p:nvSpPr>
          <p:cNvPr id="235" name="Google Shape;235;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4" name="Google Shape;244;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7" name="Google Shape;257;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2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1"/>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1"/>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2400"/>
              <a:buNone/>
              <a:defRPr sz="2400">
                <a:solidFill>
                  <a:srgbClr val="757575"/>
                </a:solidFill>
              </a:defRPr>
            </a:lvl1pPr>
            <a:lvl2pPr marL="914400" lvl="1" indent="-228600" algn="l">
              <a:lnSpc>
                <a:spcPct val="90000"/>
              </a:lnSpc>
              <a:spcBef>
                <a:spcPts val="500"/>
              </a:spcBef>
              <a:spcAft>
                <a:spcPts val="0"/>
              </a:spcAft>
              <a:buClr>
                <a:srgbClr val="757575"/>
              </a:buClr>
              <a:buSzPts val="2000"/>
              <a:buNone/>
              <a:defRPr sz="2000">
                <a:solidFill>
                  <a:srgbClr val="757575"/>
                </a:solidFill>
              </a:defRPr>
            </a:lvl2pPr>
            <a:lvl3pPr marL="1371600" lvl="2" indent="-228600" algn="l">
              <a:lnSpc>
                <a:spcPct val="90000"/>
              </a:lnSpc>
              <a:spcBef>
                <a:spcPts val="500"/>
              </a:spcBef>
              <a:spcAft>
                <a:spcPts val="0"/>
              </a:spcAft>
              <a:buClr>
                <a:srgbClr val="757575"/>
              </a:buClr>
              <a:buSzPts val="1800"/>
              <a:buNone/>
              <a:defRPr sz="1800">
                <a:solidFill>
                  <a:srgbClr val="757575"/>
                </a:solidFill>
              </a:defRPr>
            </a:lvl3pPr>
            <a:lvl4pPr marL="1828800" lvl="3" indent="-228600" algn="l">
              <a:lnSpc>
                <a:spcPct val="90000"/>
              </a:lnSpc>
              <a:spcBef>
                <a:spcPts val="500"/>
              </a:spcBef>
              <a:spcAft>
                <a:spcPts val="0"/>
              </a:spcAft>
              <a:buClr>
                <a:srgbClr val="757575"/>
              </a:buClr>
              <a:buSzPts val="1600"/>
              <a:buNone/>
              <a:defRPr sz="1600">
                <a:solidFill>
                  <a:srgbClr val="757575"/>
                </a:solidFill>
              </a:defRPr>
            </a:lvl4pPr>
            <a:lvl5pPr marL="2286000" lvl="4" indent="-228600" algn="l">
              <a:lnSpc>
                <a:spcPct val="90000"/>
              </a:lnSpc>
              <a:spcBef>
                <a:spcPts val="500"/>
              </a:spcBef>
              <a:spcAft>
                <a:spcPts val="0"/>
              </a:spcAft>
              <a:buClr>
                <a:srgbClr val="757575"/>
              </a:buClr>
              <a:buSzPts val="1600"/>
              <a:buNone/>
              <a:defRPr sz="1600">
                <a:solidFill>
                  <a:srgbClr val="757575"/>
                </a:solidFill>
              </a:defRPr>
            </a:lvl5pPr>
            <a:lvl6pPr marL="2743200" lvl="5" indent="-228600" algn="l">
              <a:lnSpc>
                <a:spcPct val="90000"/>
              </a:lnSpc>
              <a:spcBef>
                <a:spcPts val="500"/>
              </a:spcBef>
              <a:spcAft>
                <a:spcPts val="0"/>
              </a:spcAft>
              <a:buClr>
                <a:srgbClr val="757575"/>
              </a:buClr>
              <a:buSzPts val="1600"/>
              <a:buNone/>
              <a:defRPr sz="1600">
                <a:solidFill>
                  <a:srgbClr val="757575"/>
                </a:solidFill>
              </a:defRPr>
            </a:lvl6pPr>
            <a:lvl7pPr marL="3200400" lvl="6" indent="-228600" algn="l">
              <a:lnSpc>
                <a:spcPct val="90000"/>
              </a:lnSpc>
              <a:spcBef>
                <a:spcPts val="500"/>
              </a:spcBef>
              <a:spcAft>
                <a:spcPts val="0"/>
              </a:spcAft>
              <a:buClr>
                <a:srgbClr val="757575"/>
              </a:buClr>
              <a:buSzPts val="1600"/>
              <a:buNone/>
              <a:defRPr sz="1600">
                <a:solidFill>
                  <a:srgbClr val="757575"/>
                </a:solidFill>
              </a:defRPr>
            </a:lvl7pPr>
            <a:lvl8pPr marL="3657600" lvl="7" indent="-228600" algn="l">
              <a:lnSpc>
                <a:spcPct val="90000"/>
              </a:lnSpc>
              <a:spcBef>
                <a:spcPts val="500"/>
              </a:spcBef>
              <a:spcAft>
                <a:spcPts val="0"/>
              </a:spcAft>
              <a:buClr>
                <a:srgbClr val="757575"/>
              </a:buClr>
              <a:buSzPts val="1600"/>
              <a:buNone/>
              <a:defRPr sz="1600">
                <a:solidFill>
                  <a:srgbClr val="757575"/>
                </a:solidFill>
              </a:defRPr>
            </a:lvl8pPr>
            <a:lvl9pPr marL="4114800" lvl="8" indent="-228600" algn="l">
              <a:lnSpc>
                <a:spcPct val="90000"/>
              </a:lnSpc>
              <a:spcBef>
                <a:spcPts val="500"/>
              </a:spcBef>
              <a:spcAft>
                <a:spcPts val="0"/>
              </a:spcAft>
              <a:buClr>
                <a:srgbClr val="757575"/>
              </a:buClr>
              <a:buSzPts val="1600"/>
              <a:buNone/>
              <a:defRPr sz="1600">
                <a:solidFill>
                  <a:srgbClr val="757575"/>
                </a:solidFill>
              </a:defRPr>
            </a:lvl9pPr>
          </a:lstStyle>
          <a:p>
            <a:endParaRPr/>
          </a:p>
        </p:txBody>
      </p:sp>
      <p:sp>
        <p:nvSpPr>
          <p:cNvPr id="30" name="Google Shape;30;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2"/>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22"/>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3"/>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3"/>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23"/>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23"/>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23"/>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6"/>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6"/>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7"/>
          <p:cNvSpPr>
            <a:spLocks noGrp="1"/>
          </p:cNvSpPr>
          <p:nvPr>
            <p:ph type="pic" idx="2"/>
          </p:nvPr>
        </p:nvSpPr>
        <p:spPr>
          <a:xfrm>
            <a:off x="5183188" y="987425"/>
            <a:ext cx="6172200" cy="4873625"/>
          </a:xfrm>
          <a:prstGeom prst="rect">
            <a:avLst/>
          </a:prstGeom>
          <a:noFill/>
          <a:ln>
            <a:noFill/>
          </a:ln>
        </p:spPr>
      </p:sp>
      <p:sp>
        <p:nvSpPr>
          <p:cNvPr id="68" name="Google Shape;68;p27"/>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8"/>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2" name="Google Shape;12;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757575"/>
                </a:solidFill>
                <a:latin typeface="Arial"/>
                <a:ea typeface="Arial"/>
                <a:cs typeface="Arial"/>
                <a:sym typeface="Arial"/>
              </a:defRPr>
            </a:lvl1pPr>
            <a:lvl2pPr marL="0" marR="0" lvl="1" indent="0" algn="r" rtl="0">
              <a:spcBef>
                <a:spcPts val="0"/>
              </a:spcBef>
              <a:buNone/>
              <a:defRPr sz="1200" b="0" i="0" u="none" strike="noStrike" cap="none">
                <a:solidFill>
                  <a:srgbClr val="757575"/>
                </a:solidFill>
                <a:latin typeface="Arial"/>
                <a:ea typeface="Arial"/>
                <a:cs typeface="Arial"/>
                <a:sym typeface="Arial"/>
              </a:defRPr>
            </a:lvl2pPr>
            <a:lvl3pPr marL="0" marR="0" lvl="2" indent="0" algn="r" rtl="0">
              <a:spcBef>
                <a:spcPts val="0"/>
              </a:spcBef>
              <a:buNone/>
              <a:defRPr sz="1200" b="0" i="0" u="none" strike="noStrike" cap="none">
                <a:solidFill>
                  <a:srgbClr val="757575"/>
                </a:solidFill>
                <a:latin typeface="Arial"/>
                <a:ea typeface="Arial"/>
                <a:cs typeface="Arial"/>
                <a:sym typeface="Arial"/>
              </a:defRPr>
            </a:lvl3pPr>
            <a:lvl4pPr marL="0" marR="0" lvl="3" indent="0" algn="r" rtl="0">
              <a:spcBef>
                <a:spcPts val="0"/>
              </a:spcBef>
              <a:buNone/>
              <a:defRPr sz="1200" b="0" i="0" u="none" strike="noStrike" cap="none">
                <a:solidFill>
                  <a:srgbClr val="757575"/>
                </a:solidFill>
                <a:latin typeface="Arial"/>
                <a:ea typeface="Arial"/>
                <a:cs typeface="Arial"/>
                <a:sym typeface="Arial"/>
              </a:defRPr>
            </a:lvl4pPr>
            <a:lvl5pPr marL="0" marR="0" lvl="4" indent="0" algn="r" rtl="0">
              <a:spcBef>
                <a:spcPts val="0"/>
              </a:spcBef>
              <a:buNone/>
              <a:defRPr sz="1200" b="0" i="0" u="none" strike="noStrike" cap="none">
                <a:solidFill>
                  <a:srgbClr val="757575"/>
                </a:solidFill>
                <a:latin typeface="Arial"/>
                <a:ea typeface="Arial"/>
                <a:cs typeface="Arial"/>
                <a:sym typeface="Arial"/>
              </a:defRPr>
            </a:lvl5pPr>
            <a:lvl6pPr marL="0" marR="0" lvl="5" indent="0" algn="r" rtl="0">
              <a:spcBef>
                <a:spcPts val="0"/>
              </a:spcBef>
              <a:buNone/>
              <a:defRPr sz="1200" b="0" i="0" u="none" strike="noStrike" cap="none">
                <a:solidFill>
                  <a:srgbClr val="757575"/>
                </a:solidFill>
                <a:latin typeface="Arial"/>
                <a:ea typeface="Arial"/>
                <a:cs typeface="Arial"/>
                <a:sym typeface="Arial"/>
              </a:defRPr>
            </a:lvl6pPr>
            <a:lvl7pPr marL="0" marR="0" lvl="6" indent="0" algn="r" rtl="0">
              <a:spcBef>
                <a:spcPts val="0"/>
              </a:spcBef>
              <a:buNone/>
              <a:defRPr sz="1200" b="0" i="0" u="none" strike="noStrike" cap="none">
                <a:solidFill>
                  <a:srgbClr val="757575"/>
                </a:solidFill>
                <a:latin typeface="Arial"/>
                <a:ea typeface="Arial"/>
                <a:cs typeface="Arial"/>
                <a:sym typeface="Arial"/>
              </a:defRPr>
            </a:lvl7pPr>
            <a:lvl8pPr marL="0" marR="0" lvl="7" indent="0" algn="r" rtl="0">
              <a:spcBef>
                <a:spcPts val="0"/>
              </a:spcBef>
              <a:buNone/>
              <a:defRPr sz="1200" b="0" i="0" u="none" strike="noStrike" cap="none">
                <a:solidFill>
                  <a:srgbClr val="757575"/>
                </a:solidFill>
                <a:latin typeface="Arial"/>
                <a:ea typeface="Arial"/>
                <a:cs typeface="Arial"/>
                <a:sym typeface="Arial"/>
              </a:defRPr>
            </a:lvl8pPr>
            <a:lvl9pPr marL="0" marR="0" lvl="8" indent="0" algn="r" rtl="0">
              <a:spcBef>
                <a:spcPts val="0"/>
              </a:spcBef>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8" Type="http://schemas.openxmlformats.org/officeDocument/2006/relationships/hyperlink" Target="http://spnews.com/uk-consumer-trends/" TargetMode="External"/><Relationship Id="rId3" Type="http://schemas.openxmlformats.org/officeDocument/2006/relationships/hyperlink" Target="https://www.bbc.com/news/articles/c17rgd8e9gjo" TargetMode="External"/><Relationship Id="rId7" Type="http://schemas.openxmlformats.org/officeDocument/2006/relationships/hyperlink" Target="https://www.theguardian.com/business/2025/jul/29/uk-peak-greggs-ceo-sales-bakery-chain-profit"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ibisworld.com/united-kingdom/industry/online-food-ordering-delivery-platforms/14618/" TargetMode="External"/><Relationship Id="rId5" Type="http://schemas.openxmlformats.org/officeDocument/2006/relationships/hyperlink" Target="https://www.gov.uk/government/news/national-living-wage-increases-to-1221" TargetMode="External"/><Relationship Id="rId4" Type="http://schemas.openxmlformats.org/officeDocument/2006/relationships/hyperlink" Target="https://science.food.gov.uk/article/137910-understanding-consumer-trust-in-the-fsa-and-food-system"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7"/>
        <p:cNvGrpSpPr/>
        <p:nvPr/>
      </p:nvGrpSpPr>
      <p:grpSpPr>
        <a:xfrm>
          <a:off x="0" y="0"/>
          <a:ext cx="0" cy="0"/>
          <a:chOff x="0" y="0"/>
          <a:chExt cx="0" cy="0"/>
        </a:xfrm>
      </p:grpSpPr>
      <p:pic>
        <p:nvPicPr>
          <p:cNvPr id="88" name="Google Shape;88;p1" descr="Best Bakeries in the UK | olivemagazine"/>
          <p:cNvPicPr preferRelativeResize="0"/>
          <p:nvPr/>
        </p:nvPicPr>
        <p:blipFill rotWithShape="1">
          <a:blip r:embed="rId3">
            <a:alphaModFix/>
          </a:blip>
          <a:srcRect l="20504" r="12593"/>
          <a:stretch/>
        </p:blipFill>
        <p:spPr>
          <a:xfrm>
            <a:off x="-3" y="-16897"/>
            <a:ext cx="6926310" cy="6884632"/>
          </a:xfrm>
          <a:prstGeom prst="rect">
            <a:avLst/>
          </a:prstGeom>
          <a:noFill/>
          <a:ln>
            <a:noFill/>
          </a:ln>
        </p:spPr>
      </p:pic>
      <p:sp>
        <p:nvSpPr>
          <p:cNvPr id="89" name="Google Shape;89;p1"/>
          <p:cNvSpPr/>
          <p:nvPr/>
        </p:nvSpPr>
        <p:spPr>
          <a:xfrm>
            <a:off x="1483334" y="1474755"/>
            <a:ext cx="3943552" cy="3927961"/>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90" name="Google Shape;90;p1"/>
          <p:cNvSpPr txBox="1">
            <a:spLocks noGrp="1"/>
          </p:cNvSpPr>
          <p:nvPr>
            <p:ph type="ctrTitle"/>
          </p:nvPr>
        </p:nvSpPr>
        <p:spPr>
          <a:xfrm>
            <a:off x="1907107" y="2209316"/>
            <a:ext cx="3171312" cy="1945523"/>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500"/>
              <a:buFont typeface="Times New Roman"/>
              <a:buNone/>
            </a:pPr>
            <a:r>
              <a:rPr lang="en-US" sz="1500" b="1" dirty="0">
                <a:latin typeface="Times New Roman"/>
                <a:ea typeface="Times New Roman"/>
                <a:cs typeface="Times New Roman"/>
                <a:sym typeface="Times New Roman"/>
              </a:rPr>
              <a:t>MODULE NAME:</a:t>
            </a:r>
            <a:br>
              <a:rPr lang="en-US" sz="1500" b="1" dirty="0">
                <a:latin typeface="Times New Roman"/>
                <a:ea typeface="Times New Roman"/>
                <a:cs typeface="Times New Roman"/>
                <a:sym typeface="Times New Roman"/>
              </a:rPr>
            </a:br>
            <a:r>
              <a:rPr lang="en-US" sz="1500" b="1" dirty="0">
                <a:latin typeface="Times New Roman"/>
                <a:ea typeface="Times New Roman"/>
                <a:cs typeface="Times New Roman"/>
                <a:sym typeface="Times New Roman"/>
              </a:rPr>
              <a:t> PROBLEM SOLVING AND DECISION MAKING</a:t>
            </a:r>
            <a:endParaRPr sz="1500" dirty="0">
              <a:latin typeface="Times New Roman"/>
              <a:ea typeface="Times New Roman"/>
              <a:cs typeface="Times New Roman"/>
              <a:sym typeface="Times New Roman"/>
            </a:endParaRPr>
          </a:p>
          <a:p>
            <a:pPr marL="0" lvl="0" indent="0" algn="l" rtl="0">
              <a:lnSpc>
                <a:spcPct val="90000"/>
              </a:lnSpc>
              <a:spcBef>
                <a:spcPts val="0"/>
              </a:spcBef>
              <a:spcAft>
                <a:spcPts val="0"/>
              </a:spcAft>
              <a:buClr>
                <a:schemeClr val="dk1"/>
              </a:buClr>
              <a:buSzPts val="1500"/>
              <a:buFont typeface="Times New Roman"/>
              <a:buNone/>
            </a:pPr>
            <a:r>
              <a:rPr lang="en-US" sz="1500" b="1" dirty="0">
                <a:latin typeface="Times New Roman"/>
                <a:ea typeface="Times New Roman"/>
                <a:cs typeface="Times New Roman"/>
                <a:sym typeface="Times New Roman"/>
              </a:rPr>
              <a:t>MODULE CODE: LCLM4004</a:t>
            </a:r>
            <a:endParaRPr sz="1500" dirty="0">
              <a:latin typeface="Times New Roman"/>
              <a:ea typeface="Times New Roman"/>
              <a:cs typeface="Times New Roman"/>
              <a:sym typeface="Times New Roman"/>
            </a:endParaRPr>
          </a:p>
          <a:p>
            <a:pPr marL="0" lvl="0" indent="0" algn="l" rtl="0">
              <a:lnSpc>
                <a:spcPct val="90000"/>
              </a:lnSpc>
              <a:spcBef>
                <a:spcPts val="0"/>
              </a:spcBef>
              <a:spcAft>
                <a:spcPts val="0"/>
              </a:spcAft>
              <a:buClr>
                <a:schemeClr val="dk1"/>
              </a:buClr>
              <a:buSzPts val="1500"/>
              <a:buFont typeface="Times New Roman"/>
              <a:buNone/>
            </a:pPr>
            <a:r>
              <a:rPr lang="en-US" sz="1500" b="1" dirty="0">
                <a:latin typeface="Times New Roman"/>
                <a:ea typeface="Times New Roman"/>
                <a:cs typeface="Times New Roman"/>
                <a:sym typeface="Times New Roman"/>
              </a:rPr>
              <a:t>STUDENT ID: 2509446</a:t>
            </a:r>
            <a:br>
              <a:rPr lang="en-US" sz="1500" b="1" dirty="0">
                <a:latin typeface="Times New Roman"/>
                <a:ea typeface="Times New Roman"/>
                <a:cs typeface="Times New Roman"/>
                <a:sym typeface="Times New Roman"/>
              </a:rPr>
            </a:br>
            <a:r>
              <a:rPr lang="en-US" sz="1500" b="1" dirty="0">
                <a:latin typeface="Times New Roman"/>
                <a:ea typeface="Times New Roman"/>
                <a:cs typeface="Times New Roman"/>
                <a:sym typeface="Times New Roman"/>
              </a:rPr>
              <a:t>Ewelina Bernas</a:t>
            </a:r>
            <a:endParaRPr sz="1500" dirty="0">
              <a:latin typeface="Times New Roman"/>
              <a:ea typeface="Times New Roman"/>
              <a:cs typeface="Times New Roman"/>
              <a:sym typeface="Times New Roman"/>
            </a:endParaRPr>
          </a:p>
        </p:txBody>
      </p:sp>
      <p:cxnSp>
        <p:nvCxnSpPr>
          <p:cNvPr id="91" name="Google Shape;91;p1"/>
          <p:cNvCxnSpPr/>
          <p:nvPr/>
        </p:nvCxnSpPr>
        <p:spPr>
          <a:xfrm>
            <a:off x="1954585" y="1940933"/>
            <a:ext cx="736939" cy="0"/>
          </a:xfrm>
          <a:prstGeom prst="straightConnector1">
            <a:avLst/>
          </a:prstGeom>
          <a:noFill/>
          <a:ln w="57150" cap="flat" cmpd="sng">
            <a:solidFill>
              <a:schemeClr val="accent4"/>
            </a:solidFill>
            <a:prstDash val="solid"/>
            <a:miter lim="8000"/>
            <a:headEnd type="none" w="sm" len="sm"/>
            <a:tailEnd type="none" w="sm" len="sm"/>
          </a:ln>
        </p:spPr>
      </p:cxnSp>
      <p:pic>
        <p:nvPicPr>
          <p:cNvPr id="92" name="Google Shape;92;p1" descr="29 best bakeries in London, all lovingly tested by our team | Condé Nast  Traveller India"/>
          <p:cNvPicPr preferRelativeResize="0"/>
          <p:nvPr/>
        </p:nvPicPr>
        <p:blipFill rotWithShape="1">
          <a:blip r:embed="rId4">
            <a:alphaModFix/>
          </a:blip>
          <a:srcRect l="9860" r="35453" b="-1"/>
          <a:stretch/>
        </p:blipFill>
        <p:spPr>
          <a:xfrm>
            <a:off x="6926307" y="-16897"/>
            <a:ext cx="5265693" cy="688463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7"/>
        <p:cNvGrpSpPr/>
        <p:nvPr/>
      </p:nvGrpSpPr>
      <p:grpSpPr>
        <a:xfrm>
          <a:off x="0" y="0"/>
          <a:ext cx="0" cy="0"/>
          <a:chOff x="0" y="0"/>
          <a:chExt cx="0" cy="0"/>
        </a:xfrm>
      </p:grpSpPr>
      <p:sp>
        <p:nvSpPr>
          <p:cNvPr id="98" name="Google Shape;98;p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99" name="Google Shape;99;p2" descr="UK bakeries capitalizing on increasing footfall of takeaway market: NPD"/>
          <p:cNvPicPr preferRelativeResize="0"/>
          <p:nvPr/>
        </p:nvPicPr>
        <p:blipFill rotWithShape="1">
          <a:blip r:embed="rId3">
            <a:alphaModFix/>
          </a:blip>
          <a:srcRect t="28126" r="-2" b="2641"/>
          <a:stretch/>
        </p:blipFill>
        <p:spPr>
          <a:xfrm>
            <a:off x="4883025" y="10"/>
            <a:ext cx="7308975" cy="3364982"/>
          </a:xfrm>
          <a:custGeom>
            <a:avLst/>
            <a:gdLst/>
            <a:ahLst/>
            <a:cxnLst/>
            <a:rect l="l" t="t" r="r" b="b"/>
            <a:pathLst>
              <a:path w="7308975" h="3364992" extrusionOk="0">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ln>
            <a:noFill/>
          </a:ln>
        </p:spPr>
      </p:pic>
      <p:pic>
        <p:nvPicPr>
          <p:cNvPr id="100" name="Google Shape;100;p2" descr="The 50 Best Bakeries in the UK: Full List According to the 2025 Good Food  Guide"/>
          <p:cNvPicPr preferRelativeResize="0"/>
          <p:nvPr/>
        </p:nvPicPr>
        <p:blipFill rotWithShape="1">
          <a:blip r:embed="rId4">
            <a:alphaModFix/>
          </a:blip>
          <a:srcRect t="14930" r="-2" b="15312"/>
          <a:stretch/>
        </p:blipFill>
        <p:spPr>
          <a:xfrm>
            <a:off x="4883025" y="3493008"/>
            <a:ext cx="7308975" cy="3364992"/>
          </a:xfrm>
          <a:custGeom>
            <a:avLst/>
            <a:gdLst/>
            <a:ahLst/>
            <a:cxnLst/>
            <a:rect l="l" t="t" r="r" b="b"/>
            <a:pathLst>
              <a:path w="7308975" h="3364992" extrusionOk="0">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ln>
            <a:noFill/>
          </a:ln>
        </p:spPr>
      </p:pic>
      <p:sp>
        <p:nvSpPr>
          <p:cNvPr id="101" name="Google Shape;101;p2"/>
          <p:cNvSpPr/>
          <p:nvPr/>
        </p:nvSpPr>
        <p:spPr>
          <a:xfrm>
            <a:off x="0" y="0"/>
            <a:ext cx="6096001" cy="6858000"/>
          </a:xfrm>
          <a:custGeom>
            <a:avLst/>
            <a:gdLst/>
            <a:ahLst/>
            <a:cxnLst/>
            <a:rect l="l" t="t" r="r" b="b"/>
            <a:pathLst>
              <a:path w="6096001" h="6858000" extrusionOk="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solidFill>
            <a:schemeClr val="lt1"/>
          </a:solidFill>
          <a:ln w="9525" cap="flat" cmpd="sng">
            <a:solidFill>
              <a:srgbClr val="EFEFEF"/>
            </a:solidFill>
            <a:prstDash val="solid"/>
            <a:miter lim="8000"/>
            <a:headEnd type="none" w="sm" len="sm"/>
            <a:tailEnd type="none" w="sm" len="sm"/>
          </a:ln>
          <a:effectLst>
            <a:outerShdw blurRad="50800" dist="38100" algn="l" rotWithShape="0">
              <a:srgbClr val="D8D8D8">
                <a:alpha val="30196"/>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Calibri"/>
              <a:ea typeface="Calibri"/>
              <a:cs typeface="Calibri"/>
              <a:sym typeface="Calibri"/>
            </a:endParaRPr>
          </a:p>
        </p:txBody>
      </p:sp>
      <p:sp>
        <p:nvSpPr>
          <p:cNvPr id="102" name="Google Shape;102;p2"/>
          <p:cNvSpPr/>
          <p:nvPr/>
        </p:nvSpPr>
        <p:spPr>
          <a:xfrm>
            <a:off x="1" y="0"/>
            <a:ext cx="6087332" cy="6858000"/>
          </a:xfrm>
          <a:custGeom>
            <a:avLst/>
            <a:gdLst/>
            <a:ahLst/>
            <a:cxnLst/>
            <a:rect l="l" t="t" r="r" b="b"/>
            <a:pathLst>
              <a:path w="6087332" h="6858000" extrusionOk="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103" name="Google Shape;103;p2"/>
          <p:cNvSpPr txBox="1">
            <a:spLocks noGrp="1"/>
          </p:cNvSpPr>
          <p:nvPr>
            <p:ph type="title"/>
          </p:nvPr>
        </p:nvSpPr>
        <p:spPr>
          <a:xfrm>
            <a:off x="448056" y="859536"/>
            <a:ext cx="4832802" cy="1243584"/>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400"/>
              <a:buFont typeface="Times New Roman"/>
              <a:buNone/>
            </a:pPr>
            <a:r>
              <a:rPr lang="en-US" sz="3400" b="1">
                <a:latin typeface="Times New Roman"/>
                <a:ea typeface="Times New Roman"/>
                <a:cs typeface="Times New Roman"/>
                <a:sym typeface="Times New Roman"/>
              </a:rPr>
              <a:t>Introduction</a:t>
            </a:r>
            <a:endParaRPr sz="3400"/>
          </a:p>
        </p:txBody>
      </p:sp>
      <p:sp>
        <p:nvSpPr>
          <p:cNvPr id="104" name="Google Shape;104;p2"/>
          <p:cNvSpPr/>
          <p:nvPr/>
        </p:nvSpPr>
        <p:spPr>
          <a:xfrm>
            <a:off x="0" y="1152144"/>
            <a:ext cx="128016" cy="653903"/>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105" name="Google Shape;105;p2"/>
          <p:cNvSpPr/>
          <p:nvPr/>
        </p:nvSpPr>
        <p:spPr>
          <a:xfrm>
            <a:off x="449544" y="2194560"/>
            <a:ext cx="4892040" cy="1828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Calibri"/>
              <a:ea typeface="Calibri"/>
              <a:cs typeface="Calibri"/>
              <a:sym typeface="Calibri"/>
            </a:endParaRPr>
          </a:p>
        </p:txBody>
      </p:sp>
      <p:sp>
        <p:nvSpPr>
          <p:cNvPr id="106" name="Google Shape;106;p2"/>
          <p:cNvSpPr/>
          <p:nvPr/>
        </p:nvSpPr>
        <p:spPr>
          <a:xfrm>
            <a:off x="449544" y="2194560"/>
            <a:ext cx="4892040" cy="18288"/>
          </a:xfrm>
          <a:prstGeom prst="rect">
            <a:avLst/>
          </a:prstGeom>
          <a:solidFill>
            <a:srgbClr val="D5D5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107" name="Google Shape;107;p2"/>
          <p:cNvSpPr txBox="1">
            <a:spLocks noGrp="1"/>
          </p:cNvSpPr>
          <p:nvPr>
            <p:ph type="body" idx="1"/>
          </p:nvPr>
        </p:nvSpPr>
        <p:spPr>
          <a:xfrm>
            <a:off x="448056" y="2512611"/>
            <a:ext cx="4832803" cy="3664351"/>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2000">
                <a:latin typeface="Times New Roman"/>
                <a:ea typeface="Times New Roman"/>
                <a:cs typeface="Times New Roman"/>
                <a:sym typeface="Times New Roman"/>
              </a:rPr>
              <a:t>Independence Artisan Bakery</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Located in Coventry, UK</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Sales growth decreased in 2019</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PESTLE and Fishbone analysis are discussed</a:t>
            </a:r>
            <a:endParaRPr sz="20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2"/>
        <p:cNvGrpSpPr/>
        <p:nvPr/>
      </p:nvGrpSpPr>
      <p:grpSpPr>
        <a:xfrm>
          <a:off x="0" y="0"/>
          <a:ext cx="0" cy="0"/>
          <a:chOff x="0" y="0"/>
          <a:chExt cx="0" cy="0"/>
        </a:xfrm>
      </p:grpSpPr>
      <p:sp>
        <p:nvSpPr>
          <p:cNvPr id="113" name="Google Shape;113;p3"/>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14" name="Google Shape;114;p3" descr="I'm from the Greggs capital of the UK and these are my favourite items"/>
          <p:cNvPicPr preferRelativeResize="0"/>
          <p:nvPr/>
        </p:nvPicPr>
        <p:blipFill rotWithShape="1">
          <a:blip r:embed="rId3">
            <a:alphaModFix/>
          </a:blip>
          <a:srcRect t="5436"/>
          <a:stretch/>
        </p:blipFill>
        <p:spPr>
          <a:xfrm>
            <a:off x="1" y="10"/>
            <a:ext cx="9669642" cy="6857990"/>
          </a:xfrm>
          <a:prstGeom prst="rect">
            <a:avLst/>
          </a:prstGeom>
          <a:noFill/>
          <a:ln>
            <a:noFill/>
          </a:ln>
        </p:spPr>
      </p:pic>
      <p:sp>
        <p:nvSpPr>
          <p:cNvPr id="115" name="Google Shape;115;p3"/>
          <p:cNvSpPr/>
          <p:nvPr/>
        </p:nvSpPr>
        <p:spPr>
          <a:xfrm flipH="1">
            <a:off x="5125019" y="0"/>
            <a:ext cx="7066978" cy="6858000"/>
          </a:xfrm>
          <a:prstGeom prst="rect">
            <a:avLst/>
          </a:prstGeom>
          <a:gradFill>
            <a:gsLst>
              <a:gs pos="0">
                <a:srgbClr val="FFFFFF">
                  <a:alpha val="0"/>
                </a:srgbClr>
              </a:gs>
              <a:gs pos="19000">
                <a:srgbClr val="FFFFFF">
                  <a:alpha val="38039"/>
                </a:srgbClr>
              </a:gs>
              <a:gs pos="35000">
                <a:srgbClr val="FFFFFF">
                  <a:alpha val="76863"/>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16" name="Google Shape;116;p3"/>
          <p:cNvSpPr txBox="1">
            <a:spLocks noGrp="1"/>
          </p:cNvSpPr>
          <p:nvPr>
            <p:ph type="title"/>
          </p:nvPr>
        </p:nvSpPr>
        <p:spPr>
          <a:xfrm>
            <a:off x="7531610" y="365125"/>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Times New Roman"/>
              <a:buNone/>
            </a:pPr>
            <a:r>
              <a:rPr lang="en-US" sz="4000" b="1">
                <a:latin typeface="Times New Roman"/>
                <a:ea typeface="Times New Roman"/>
                <a:cs typeface="Times New Roman"/>
                <a:sym typeface="Times New Roman"/>
              </a:rPr>
              <a:t>Nature and scope of the problem </a:t>
            </a:r>
            <a:endParaRPr sz="4000"/>
          </a:p>
        </p:txBody>
      </p:sp>
      <p:sp>
        <p:nvSpPr>
          <p:cNvPr id="117" name="Google Shape;117;p3"/>
          <p:cNvSpPr txBox="1">
            <a:spLocks noGrp="1"/>
          </p:cNvSpPr>
          <p:nvPr>
            <p:ph type="body" idx="1"/>
          </p:nvPr>
        </p:nvSpPr>
        <p:spPr>
          <a:xfrm>
            <a:off x="7531610" y="2434201"/>
            <a:ext cx="3822189" cy="374276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2000">
                <a:latin typeface="Times New Roman"/>
                <a:ea typeface="Times New Roman"/>
                <a:cs typeface="Times New Roman"/>
                <a:sym typeface="Times New Roman"/>
              </a:rPr>
              <a:t>Long-term sales stagnation remains a major issue</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Bakery chain reports a 14% drop in the UK market</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Greggs UK reported a pre-tax profit of £63.5 million, which is 14.3% lower (Partridge and Butler, 2025)</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Both internal and external market conditions weaken customer demand</a:t>
            </a:r>
            <a:endParaRPr sz="20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2"/>
        <p:cNvGrpSpPr/>
        <p:nvPr/>
      </p:nvGrpSpPr>
      <p:grpSpPr>
        <a:xfrm>
          <a:off x="0" y="0"/>
          <a:ext cx="0" cy="0"/>
          <a:chOff x="0" y="0"/>
          <a:chExt cx="0" cy="0"/>
        </a:xfrm>
      </p:grpSpPr>
      <p:sp>
        <p:nvSpPr>
          <p:cNvPr id="123" name="Google Shape;123;p4"/>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24" name="Google Shape;124;p4" descr="How to Open a Bakery in the UK: Starting a Bakery Business Checklist"/>
          <p:cNvPicPr preferRelativeResize="0"/>
          <p:nvPr/>
        </p:nvPicPr>
        <p:blipFill rotWithShape="1">
          <a:blip r:embed="rId3">
            <a:alphaModFix/>
          </a:blip>
          <a:srcRect l="5778"/>
          <a:stretch/>
        </p:blipFill>
        <p:spPr>
          <a:xfrm>
            <a:off x="1" y="1"/>
            <a:ext cx="12192000" cy="6857999"/>
          </a:xfrm>
          <a:prstGeom prst="rect">
            <a:avLst/>
          </a:prstGeom>
          <a:noFill/>
          <a:ln>
            <a:noFill/>
          </a:ln>
        </p:spPr>
      </p:pic>
      <p:sp>
        <p:nvSpPr>
          <p:cNvPr id="125" name="Google Shape;125;p4"/>
          <p:cNvSpPr/>
          <p:nvPr/>
        </p:nvSpPr>
        <p:spPr>
          <a:xfrm>
            <a:off x="6194259" y="609600"/>
            <a:ext cx="5372101" cy="5513767"/>
          </a:xfrm>
          <a:custGeom>
            <a:avLst/>
            <a:gdLst/>
            <a:ahLst/>
            <a:cxnLst/>
            <a:rect l="l" t="t" r="r" b="b"/>
            <a:pathLst>
              <a:path w="5372101" h="5513767" extrusionOk="0">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solidFill>
            <a:schemeClr val="lt1"/>
          </a:solidFill>
          <a:ln>
            <a:noFill/>
          </a:ln>
          <a:effectLst>
            <a:outerShdw blurRad="25400" dist="12700" dir="3000000" algn="tl" rotWithShape="0">
              <a:srgbClr val="000000">
                <a:alpha val="27059"/>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26" name="Google Shape;126;p4"/>
          <p:cNvSpPr/>
          <p:nvPr/>
        </p:nvSpPr>
        <p:spPr>
          <a:xfrm>
            <a:off x="6194259" y="609600"/>
            <a:ext cx="5372101" cy="5513767"/>
          </a:xfrm>
          <a:custGeom>
            <a:avLst/>
            <a:gdLst/>
            <a:ahLst/>
            <a:cxnLst/>
            <a:rect l="l" t="t" r="r" b="b"/>
            <a:pathLst>
              <a:path w="5372101" h="5513767" extrusionOk="0">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solidFill>
            <a:srgbClr val="82766A">
              <a:alpha val="14902"/>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27" name="Google Shape;127;p4"/>
          <p:cNvSpPr txBox="1">
            <a:spLocks noGrp="1"/>
          </p:cNvSpPr>
          <p:nvPr>
            <p:ph type="body" idx="1"/>
          </p:nvPr>
        </p:nvSpPr>
        <p:spPr>
          <a:xfrm>
            <a:off x="6651086" y="2524343"/>
            <a:ext cx="4458446" cy="3132654"/>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2000"/>
              <a:buChar char="•"/>
            </a:pPr>
            <a:r>
              <a:rPr lang="en-US" sz="2000">
                <a:latin typeface="Times New Roman"/>
                <a:ea typeface="Times New Roman"/>
                <a:cs typeface="Times New Roman"/>
                <a:sym typeface="Times New Roman"/>
              </a:rPr>
              <a:t>The analysis evaluates the external business environment influences (</a:t>
            </a:r>
            <a:r>
              <a:rPr lang="en-US" sz="2000">
                <a:highlight>
                  <a:srgbClr val="FFFFFF"/>
                </a:highlight>
                <a:latin typeface="Times New Roman"/>
                <a:ea typeface="Times New Roman"/>
                <a:cs typeface="Times New Roman"/>
                <a:sym typeface="Times New Roman"/>
              </a:rPr>
              <a:t>Umosen and Essien, 2026</a:t>
            </a:r>
            <a:r>
              <a:rPr lang="en-US" sz="2000">
                <a:latin typeface="Times New Roman"/>
                <a:ea typeface="Times New Roman"/>
                <a:cs typeface="Times New Roman"/>
                <a:sym typeface="Times New Roman"/>
              </a:rPr>
              <a:t>)</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PESTLE covers six macro-environmental business factors </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Identifies risks affecting the bakery's performance</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Supports proactive strategic business planning</a:t>
            </a:r>
            <a:endParaRPr sz="2000"/>
          </a:p>
        </p:txBody>
      </p:sp>
      <p:sp>
        <p:nvSpPr>
          <p:cNvPr id="128" name="Google Shape;128;p4"/>
          <p:cNvSpPr txBox="1">
            <a:spLocks noGrp="1"/>
          </p:cNvSpPr>
          <p:nvPr>
            <p:ph type="title"/>
          </p:nvPr>
        </p:nvSpPr>
        <p:spPr>
          <a:xfrm>
            <a:off x="6492728" y="1071350"/>
            <a:ext cx="4775162" cy="124292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Times New Roman"/>
              <a:buNone/>
            </a:pPr>
            <a:r>
              <a:rPr lang="en-US" sz="3600" b="1">
                <a:latin typeface="Times New Roman"/>
                <a:ea typeface="Times New Roman"/>
                <a:cs typeface="Times New Roman"/>
                <a:sym typeface="Times New Roman"/>
              </a:rPr>
              <a:t>PESTLE analysis </a:t>
            </a:r>
            <a:endParaRPr sz="3600"/>
          </a:p>
        </p:txBody>
      </p:sp>
      <p:sp>
        <p:nvSpPr>
          <p:cNvPr id="129" name="Google Shape;129;p4"/>
          <p:cNvSpPr/>
          <p:nvPr/>
        </p:nvSpPr>
        <p:spPr>
          <a:xfrm>
            <a:off x="8026434" y="399531"/>
            <a:ext cx="1707751" cy="428984"/>
          </a:xfrm>
          <a:custGeom>
            <a:avLst/>
            <a:gdLst/>
            <a:ahLst/>
            <a:cxnLst/>
            <a:rect l="l" t="t" r="r" b="b"/>
            <a:pathLst>
              <a:path w="2201784" h="594531" extrusionOk="0">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4"/>
        <p:cNvGrpSpPr/>
        <p:nvPr/>
      </p:nvGrpSpPr>
      <p:grpSpPr>
        <a:xfrm>
          <a:off x="0" y="0"/>
          <a:ext cx="0" cy="0"/>
          <a:chOff x="0" y="0"/>
          <a:chExt cx="0" cy="0"/>
        </a:xfrm>
      </p:grpSpPr>
      <p:sp>
        <p:nvSpPr>
          <p:cNvPr id="135" name="Google Shape;135;p5"/>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36" name="Google Shape;136;p5"/>
          <p:cNvSpPr/>
          <p:nvPr/>
        </p:nvSpPr>
        <p:spPr>
          <a:xfrm>
            <a:off x="187388" y="181576"/>
            <a:ext cx="11823637" cy="6501088"/>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37" name="Google Shape;137;p5" descr="Will the FSA really pass food safety responsibility on to supermarkets? |  Analysis &amp; Features | The Grocer"/>
          <p:cNvPicPr preferRelativeResize="0"/>
          <p:nvPr/>
        </p:nvPicPr>
        <p:blipFill rotWithShape="1">
          <a:blip r:embed="rId3">
            <a:alphaModFix amt="60000"/>
          </a:blip>
          <a:srcRect r="4952" b="-1"/>
          <a:stretch/>
        </p:blipFill>
        <p:spPr>
          <a:xfrm>
            <a:off x="180975" y="182880"/>
            <a:ext cx="11823637" cy="6499784"/>
          </a:xfrm>
          <a:prstGeom prst="rect">
            <a:avLst/>
          </a:prstGeom>
          <a:noFill/>
          <a:ln>
            <a:noFill/>
          </a:ln>
        </p:spPr>
      </p:pic>
      <p:sp>
        <p:nvSpPr>
          <p:cNvPr id="138" name="Google Shape;138;p5"/>
          <p:cNvSpPr txBox="1">
            <a:spLocks noGrp="1"/>
          </p:cNvSpPr>
          <p:nvPr>
            <p:ph type="title"/>
          </p:nvPr>
        </p:nvSpPr>
        <p:spPr>
          <a:xfrm>
            <a:off x="838200" y="525195"/>
            <a:ext cx="10165218" cy="2806506"/>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rgbClr val="FFFFFF"/>
              </a:buClr>
              <a:buSzPts val="4000"/>
              <a:buFont typeface="Times New Roman"/>
              <a:buNone/>
            </a:pPr>
            <a:r>
              <a:rPr lang="en-US" sz="4000" b="1">
                <a:solidFill>
                  <a:srgbClr val="FFFFFF"/>
                </a:solidFill>
                <a:latin typeface="Times New Roman"/>
                <a:ea typeface="Times New Roman"/>
                <a:cs typeface="Times New Roman"/>
                <a:sym typeface="Times New Roman"/>
              </a:rPr>
              <a:t>Apply PESTLE to Basil’s Bakery: Political factors</a:t>
            </a:r>
            <a:r>
              <a:rPr lang="en-US" sz="4000">
                <a:solidFill>
                  <a:srgbClr val="FFFFFF"/>
                </a:solidFill>
                <a:latin typeface="Times New Roman"/>
                <a:ea typeface="Times New Roman"/>
                <a:cs typeface="Times New Roman"/>
                <a:sym typeface="Times New Roman"/>
              </a:rPr>
              <a:t> </a:t>
            </a:r>
            <a:endParaRPr sz="4000">
              <a:solidFill>
                <a:srgbClr val="FFFFFF"/>
              </a:solidFill>
            </a:endParaRPr>
          </a:p>
        </p:txBody>
      </p:sp>
      <p:sp>
        <p:nvSpPr>
          <p:cNvPr id="139" name="Google Shape;139;p5"/>
          <p:cNvSpPr txBox="1">
            <a:spLocks noGrp="1"/>
          </p:cNvSpPr>
          <p:nvPr>
            <p:ph type="body" idx="1"/>
          </p:nvPr>
        </p:nvSpPr>
        <p:spPr>
          <a:xfrm>
            <a:off x="838200" y="3526300"/>
            <a:ext cx="10165218" cy="258845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rgbClr val="FFFFFF"/>
              </a:buClr>
              <a:buSzPts val="2000"/>
              <a:buChar char="•"/>
            </a:pPr>
            <a:r>
              <a:rPr lang="en-US" sz="2000">
                <a:solidFill>
                  <a:srgbClr val="FFFFFF"/>
                </a:solidFill>
                <a:latin typeface="Times New Roman"/>
                <a:ea typeface="Times New Roman"/>
                <a:cs typeface="Times New Roman"/>
                <a:sym typeface="Times New Roman"/>
              </a:rPr>
              <a:t>A higher minimum wage increases labour cost, which has reached £12.21 per hour (Gov.UK, 2025)</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latin typeface="Times New Roman"/>
                <a:ea typeface="Times New Roman"/>
                <a:cs typeface="Times New Roman"/>
                <a:sym typeface="Times New Roman"/>
              </a:rPr>
              <a:t>Food safety regulations require compliance</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latin typeface="Times New Roman"/>
                <a:ea typeface="Times New Roman"/>
                <a:cs typeface="Times New Roman"/>
                <a:sym typeface="Times New Roman"/>
              </a:rPr>
              <a:t>Government policies influence business sustainability</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latin typeface="Times New Roman"/>
                <a:ea typeface="Times New Roman"/>
                <a:cs typeface="Times New Roman"/>
                <a:sym typeface="Times New Roman"/>
              </a:rPr>
              <a:t>FSA guidance and the Food Safety Act 1990 improve hygiene (Food Standards Agency, 2025)</a:t>
            </a:r>
            <a:endParaRPr sz="2000">
              <a:solidFill>
                <a:srgbClr val="FFFFFF"/>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4"/>
        <p:cNvGrpSpPr/>
        <p:nvPr/>
      </p:nvGrpSpPr>
      <p:grpSpPr>
        <a:xfrm>
          <a:off x="0" y="0"/>
          <a:ext cx="0" cy="0"/>
          <a:chOff x="0" y="0"/>
          <a:chExt cx="0" cy="0"/>
        </a:xfrm>
      </p:grpSpPr>
      <p:sp>
        <p:nvSpPr>
          <p:cNvPr id="145" name="Google Shape;145;p6"/>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6" name="Google Shape;146;p6"/>
          <p:cNvSpPr txBox="1">
            <a:spLocks noGrp="1"/>
          </p:cNvSpPr>
          <p:nvPr>
            <p:ph type="title"/>
          </p:nvPr>
        </p:nvSpPr>
        <p:spPr>
          <a:xfrm>
            <a:off x="6739128" y="638089"/>
            <a:ext cx="4818888" cy="147680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000"/>
              <a:buFont typeface="Times New Roman"/>
              <a:buNone/>
            </a:pPr>
            <a:r>
              <a:rPr lang="en-US" sz="3000" b="1">
                <a:latin typeface="Times New Roman"/>
                <a:ea typeface="Times New Roman"/>
                <a:cs typeface="Times New Roman"/>
                <a:sym typeface="Times New Roman"/>
              </a:rPr>
              <a:t>Apply PESTLE to Basil’s Bakery: Economic factors </a:t>
            </a:r>
            <a:endParaRPr sz="3000"/>
          </a:p>
        </p:txBody>
      </p:sp>
      <p:pic>
        <p:nvPicPr>
          <p:cNvPr id="147" name="Google Shape;147;p6"/>
          <p:cNvPicPr preferRelativeResize="0"/>
          <p:nvPr/>
        </p:nvPicPr>
        <p:blipFill rotWithShape="1">
          <a:blip r:embed="rId3">
            <a:alphaModFix/>
          </a:blip>
          <a:srcRect/>
          <a:stretch/>
        </p:blipFill>
        <p:spPr>
          <a:xfrm>
            <a:off x="1117165" y="635937"/>
            <a:ext cx="4689711" cy="4758812"/>
          </a:xfrm>
          <a:prstGeom prst="rect">
            <a:avLst/>
          </a:prstGeom>
          <a:noFill/>
          <a:ln>
            <a:noFill/>
          </a:ln>
        </p:spPr>
      </p:pic>
      <p:sp>
        <p:nvSpPr>
          <p:cNvPr id="148" name="Google Shape;148;p6"/>
          <p:cNvSpPr/>
          <p:nvPr/>
        </p:nvSpPr>
        <p:spPr>
          <a:xfrm>
            <a:off x="6739128" y="2372868"/>
            <a:ext cx="3255095" cy="18288"/>
          </a:xfrm>
          <a:custGeom>
            <a:avLst/>
            <a:gdLst/>
            <a:ahLst/>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9" name="Google Shape;149;p6"/>
          <p:cNvSpPr txBox="1">
            <a:spLocks noGrp="1"/>
          </p:cNvSpPr>
          <p:nvPr>
            <p:ph type="body" idx="1"/>
          </p:nvPr>
        </p:nvSpPr>
        <p:spPr>
          <a:xfrm>
            <a:off x="6739128" y="2664886"/>
            <a:ext cx="4818888" cy="3550789"/>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200"/>
              <a:buChar char="•"/>
            </a:pPr>
            <a:r>
              <a:rPr lang="en-US" sz="2200">
                <a:latin typeface="Times New Roman"/>
                <a:ea typeface="Times New Roman"/>
                <a:cs typeface="Times New Roman"/>
                <a:sym typeface="Times New Roman"/>
              </a:rPr>
              <a:t>Inflation increases the food ingredientd  cost</a:t>
            </a:r>
            <a:endParaRPr sz="2200"/>
          </a:p>
          <a:p>
            <a:pPr marL="228600" lvl="0" indent="-228600" algn="l" rtl="0">
              <a:lnSpc>
                <a:spcPct val="90000"/>
              </a:lnSpc>
              <a:spcBef>
                <a:spcPts val="1000"/>
              </a:spcBef>
              <a:spcAft>
                <a:spcPts val="0"/>
              </a:spcAft>
              <a:buClr>
                <a:schemeClr val="dk1"/>
              </a:buClr>
              <a:buSzPts val="2200"/>
              <a:buChar char="•"/>
            </a:pPr>
            <a:r>
              <a:rPr lang="en-US" sz="2200">
                <a:latin typeface="Times New Roman"/>
                <a:ea typeface="Times New Roman"/>
                <a:cs typeface="Times New Roman"/>
                <a:sym typeface="Times New Roman"/>
              </a:rPr>
              <a:t>Rising rent reduced business profitability</a:t>
            </a:r>
            <a:endParaRPr sz="2200"/>
          </a:p>
          <a:p>
            <a:pPr marL="228600" lvl="0" indent="-228600" algn="l" rtl="0">
              <a:lnSpc>
                <a:spcPct val="90000"/>
              </a:lnSpc>
              <a:spcBef>
                <a:spcPts val="1000"/>
              </a:spcBef>
              <a:spcAft>
                <a:spcPts val="0"/>
              </a:spcAft>
              <a:buClr>
                <a:schemeClr val="dk1"/>
              </a:buClr>
              <a:buSzPts val="2200"/>
              <a:buChar char="•"/>
            </a:pPr>
            <a:r>
              <a:rPr lang="en-US" sz="2200">
                <a:latin typeface="Times New Roman"/>
                <a:ea typeface="Times New Roman"/>
                <a:cs typeface="Times New Roman"/>
                <a:sym typeface="Times New Roman"/>
              </a:rPr>
              <a:t>The energy crisis increased operational expenses</a:t>
            </a:r>
            <a:endParaRPr sz="2200"/>
          </a:p>
          <a:p>
            <a:pPr marL="228600" lvl="0" indent="-228600" algn="l" rtl="0">
              <a:lnSpc>
                <a:spcPct val="90000"/>
              </a:lnSpc>
              <a:spcBef>
                <a:spcPts val="1000"/>
              </a:spcBef>
              <a:spcAft>
                <a:spcPts val="0"/>
              </a:spcAft>
              <a:buClr>
                <a:schemeClr val="dk1"/>
              </a:buClr>
              <a:buSzPts val="2200"/>
              <a:buChar char="•"/>
            </a:pPr>
            <a:r>
              <a:rPr lang="en-US" sz="2200">
                <a:latin typeface="Times New Roman"/>
                <a:ea typeface="Times New Roman"/>
                <a:cs typeface="Times New Roman"/>
                <a:sym typeface="Times New Roman"/>
              </a:rPr>
              <a:t>The inflation in the UK was 2.8% in 2026  (BBC, 2026)</a:t>
            </a:r>
            <a:endParaRPr sz="2200"/>
          </a:p>
        </p:txBody>
      </p:sp>
      <p:sp>
        <p:nvSpPr>
          <p:cNvPr id="150" name="Google Shape;150;p6"/>
          <p:cNvSpPr txBox="1"/>
          <p:nvPr/>
        </p:nvSpPr>
        <p:spPr>
          <a:xfrm>
            <a:off x="1799772" y="5577115"/>
            <a:ext cx="2779486" cy="46166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200" b="1" i="0" u="none" strike="noStrike" cap="none">
                <a:solidFill>
                  <a:schemeClr val="dk1"/>
                </a:solidFill>
                <a:latin typeface="Times New Roman"/>
                <a:ea typeface="Times New Roman"/>
                <a:cs typeface="Times New Roman"/>
                <a:sym typeface="Times New Roman"/>
              </a:rPr>
              <a:t>Figure 1: Unchanged inflation rate</a:t>
            </a:r>
            <a:endParaRPr sz="1800" b="0" i="0" u="none" strike="noStrike" cap="none">
              <a:solidFill>
                <a:schemeClr val="dk1"/>
              </a:solidFill>
              <a:latin typeface="Arial"/>
              <a:ea typeface="Arial"/>
              <a:cs typeface="Arial"/>
              <a:sym typeface="Arial"/>
            </a:endParaRPr>
          </a:p>
          <a:p>
            <a:pPr marL="0" marR="0" lvl="0" indent="0" algn="ctr" rtl="0">
              <a:spcBef>
                <a:spcPts val="0"/>
              </a:spcBef>
              <a:spcAft>
                <a:spcPts val="0"/>
              </a:spcAft>
              <a:buNone/>
            </a:pPr>
            <a:r>
              <a:rPr lang="en-US" sz="1200" b="0" i="0" u="none" strike="noStrike" cap="none">
                <a:solidFill>
                  <a:schemeClr val="dk1"/>
                </a:solidFill>
                <a:latin typeface="Times New Roman"/>
                <a:ea typeface="Times New Roman"/>
                <a:cs typeface="Times New Roman"/>
                <a:sym typeface="Times New Roman"/>
              </a:rPr>
              <a:t>(Source: BBC, 2026)</a:t>
            </a: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5"/>
        <p:cNvGrpSpPr/>
        <p:nvPr/>
      </p:nvGrpSpPr>
      <p:grpSpPr>
        <a:xfrm>
          <a:off x="0" y="0"/>
          <a:ext cx="0" cy="0"/>
          <a:chOff x="0" y="0"/>
          <a:chExt cx="0" cy="0"/>
        </a:xfrm>
      </p:grpSpPr>
      <p:sp>
        <p:nvSpPr>
          <p:cNvPr id="156" name="Google Shape;156;p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57" name="Google Shape;157;p7" descr="Gluten free cake UK delivery - Nibble NQ"/>
          <p:cNvPicPr preferRelativeResize="0"/>
          <p:nvPr/>
        </p:nvPicPr>
        <p:blipFill rotWithShape="1">
          <a:blip r:embed="rId3">
            <a:alphaModFix/>
          </a:blip>
          <a:srcRect l="737" r="657"/>
          <a:stretch/>
        </p:blipFill>
        <p:spPr>
          <a:xfrm>
            <a:off x="20" y="10"/>
            <a:ext cx="5409897" cy="6857990"/>
          </a:xfrm>
          <a:prstGeom prst="rect">
            <a:avLst/>
          </a:prstGeom>
          <a:noFill/>
          <a:ln>
            <a:noFill/>
          </a:ln>
        </p:spPr>
      </p:pic>
      <p:sp>
        <p:nvSpPr>
          <p:cNvPr id="158" name="Google Shape;158;p7"/>
          <p:cNvSpPr/>
          <p:nvPr/>
        </p:nvSpPr>
        <p:spPr>
          <a:xfrm>
            <a:off x="5410200" y="1"/>
            <a:ext cx="6781801" cy="6857999"/>
          </a:xfrm>
          <a:prstGeom prst="rect">
            <a:avLst/>
          </a:prstGeom>
          <a:solidFill>
            <a:srgbClr val="FAE2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59" name="Google Shape;159;p7"/>
          <p:cNvSpPr/>
          <p:nvPr/>
        </p:nvSpPr>
        <p:spPr>
          <a:xfrm>
            <a:off x="6096565" y="685800"/>
            <a:ext cx="5409636" cy="54864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60" name="Google Shape;160;p7"/>
          <p:cNvSpPr txBox="1">
            <a:spLocks noGrp="1"/>
          </p:cNvSpPr>
          <p:nvPr>
            <p:ph type="title"/>
          </p:nvPr>
        </p:nvSpPr>
        <p:spPr>
          <a:xfrm>
            <a:off x="6746000" y="1253266"/>
            <a:ext cx="4110197" cy="907199"/>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rgbClr val="595959"/>
              </a:buClr>
              <a:buSzPts val="2700"/>
              <a:buFont typeface="Times New Roman"/>
              <a:buNone/>
            </a:pPr>
            <a:r>
              <a:rPr lang="en-US" sz="2700" b="1">
                <a:solidFill>
                  <a:srgbClr val="595959"/>
                </a:solidFill>
                <a:latin typeface="Times New Roman"/>
                <a:ea typeface="Times New Roman"/>
                <a:cs typeface="Times New Roman"/>
                <a:sym typeface="Times New Roman"/>
              </a:rPr>
              <a:t>Apply PESTLE to Basil’s Bakery: Social factors</a:t>
            </a:r>
            <a:endParaRPr sz="2700">
              <a:solidFill>
                <a:srgbClr val="595959"/>
              </a:solidFill>
            </a:endParaRPr>
          </a:p>
        </p:txBody>
      </p:sp>
      <p:sp>
        <p:nvSpPr>
          <p:cNvPr id="161" name="Google Shape;161;p7"/>
          <p:cNvSpPr txBox="1">
            <a:spLocks noGrp="1"/>
          </p:cNvSpPr>
          <p:nvPr>
            <p:ph type="body" idx="1"/>
          </p:nvPr>
        </p:nvSpPr>
        <p:spPr>
          <a:xfrm>
            <a:off x="6746001" y="2458095"/>
            <a:ext cx="4110198" cy="307548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rgbClr val="595959"/>
              </a:buClr>
              <a:buSzPts val="2000"/>
              <a:buChar char="•"/>
            </a:pPr>
            <a:r>
              <a:rPr lang="en-US" sz="2000">
                <a:solidFill>
                  <a:srgbClr val="595959"/>
                </a:solidFill>
                <a:latin typeface="Times New Roman"/>
                <a:ea typeface="Times New Roman"/>
                <a:cs typeface="Times New Roman"/>
                <a:sym typeface="Times New Roman"/>
              </a:rPr>
              <a:t>Hybrid working reduced customer footfall (</a:t>
            </a:r>
            <a:r>
              <a:rPr lang="en-US" sz="2000">
                <a:solidFill>
                  <a:srgbClr val="595959"/>
                </a:solidFill>
                <a:highlight>
                  <a:srgbClr val="FFFFFF"/>
                </a:highlight>
                <a:latin typeface="Times New Roman"/>
                <a:ea typeface="Times New Roman"/>
                <a:cs typeface="Times New Roman"/>
                <a:sym typeface="Times New Roman"/>
              </a:rPr>
              <a:t>Fiorentino et al., 2022</a:t>
            </a:r>
            <a:r>
              <a:rPr lang="en-US" sz="2000">
                <a:solidFill>
                  <a:srgbClr val="595959"/>
                </a:solidFill>
                <a:latin typeface="Times New Roman"/>
                <a:ea typeface="Times New Roman"/>
                <a:cs typeface="Times New Roman"/>
                <a:sym typeface="Times New Roman"/>
              </a:rPr>
              <a:t>)</a:t>
            </a:r>
            <a:endParaRPr sz="2000">
              <a:solidFill>
                <a:srgbClr val="595959"/>
              </a:solidFill>
            </a:endParaRPr>
          </a:p>
          <a:p>
            <a:pPr marL="228600" lvl="0" indent="-228600" algn="l" rtl="0">
              <a:lnSpc>
                <a:spcPct val="90000"/>
              </a:lnSpc>
              <a:spcBef>
                <a:spcPts val="1000"/>
              </a:spcBef>
              <a:spcAft>
                <a:spcPts val="0"/>
              </a:spcAft>
              <a:buClr>
                <a:srgbClr val="595959"/>
              </a:buClr>
              <a:buSzPts val="2000"/>
              <a:buChar char="•"/>
            </a:pPr>
            <a:r>
              <a:rPr lang="en-US" sz="2000">
                <a:solidFill>
                  <a:srgbClr val="595959"/>
                </a:solidFill>
                <a:latin typeface="Times New Roman"/>
                <a:ea typeface="Times New Roman"/>
                <a:cs typeface="Times New Roman"/>
                <a:sym typeface="Times New Roman"/>
              </a:rPr>
              <a:t>Changing lifestyles affected purchasing behaviour</a:t>
            </a:r>
            <a:endParaRPr sz="2000">
              <a:solidFill>
                <a:srgbClr val="595959"/>
              </a:solidFill>
            </a:endParaRPr>
          </a:p>
          <a:p>
            <a:pPr marL="228600" lvl="0" indent="-228600" algn="l" rtl="0">
              <a:lnSpc>
                <a:spcPct val="90000"/>
              </a:lnSpc>
              <a:spcBef>
                <a:spcPts val="1000"/>
              </a:spcBef>
              <a:spcAft>
                <a:spcPts val="0"/>
              </a:spcAft>
              <a:buClr>
                <a:srgbClr val="595959"/>
              </a:buClr>
              <a:buSzPts val="2000"/>
              <a:buChar char="•"/>
            </a:pPr>
            <a:r>
              <a:rPr lang="en-US" sz="2000">
                <a:solidFill>
                  <a:srgbClr val="595959"/>
                </a:solidFill>
                <a:latin typeface="Times New Roman"/>
                <a:ea typeface="Times New Roman"/>
                <a:cs typeface="Times New Roman"/>
                <a:sym typeface="Times New Roman"/>
              </a:rPr>
              <a:t>Customer loyalty declined after the pandemic</a:t>
            </a:r>
            <a:endParaRPr sz="2000">
              <a:solidFill>
                <a:srgbClr val="595959"/>
              </a:solidFill>
            </a:endParaRPr>
          </a:p>
          <a:p>
            <a:pPr marL="228600" lvl="0" indent="-228600" algn="l" rtl="0">
              <a:lnSpc>
                <a:spcPct val="90000"/>
              </a:lnSpc>
              <a:spcBef>
                <a:spcPts val="1000"/>
              </a:spcBef>
              <a:spcAft>
                <a:spcPts val="0"/>
              </a:spcAft>
              <a:buClr>
                <a:srgbClr val="595959"/>
              </a:buClr>
              <a:buSzPts val="2000"/>
              <a:buChar char="•"/>
            </a:pPr>
            <a:r>
              <a:rPr lang="en-US" sz="2000">
                <a:solidFill>
                  <a:srgbClr val="595959"/>
                </a:solidFill>
                <a:latin typeface="Times New Roman"/>
                <a:ea typeface="Times New Roman"/>
                <a:cs typeface="Times New Roman"/>
                <a:sym typeface="Times New Roman"/>
              </a:rPr>
              <a:t>Delivery demand increased significantly post-pandemic</a:t>
            </a:r>
            <a:endParaRPr sz="2000">
              <a:solidFill>
                <a:srgbClr val="59595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6"/>
        <p:cNvGrpSpPr/>
        <p:nvPr/>
      </p:nvGrpSpPr>
      <p:grpSpPr>
        <a:xfrm>
          <a:off x="0" y="0"/>
          <a:ext cx="0" cy="0"/>
          <a:chOff x="0" y="0"/>
          <a:chExt cx="0" cy="0"/>
        </a:xfrm>
      </p:grpSpPr>
      <p:sp>
        <p:nvSpPr>
          <p:cNvPr id="167" name="Google Shape;167;p8"/>
          <p:cNvSpPr/>
          <p:nvPr/>
        </p:nvSpPr>
        <p:spPr>
          <a:xfrm>
            <a:off x="0" y="-1"/>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Calibri"/>
              <a:ea typeface="Calibri"/>
              <a:cs typeface="Calibri"/>
              <a:sym typeface="Calibri"/>
            </a:endParaRPr>
          </a:p>
        </p:txBody>
      </p:sp>
      <p:sp>
        <p:nvSpPr>
          <p:cNvPr id="168" name="Google Shape;168;p8"/>
          <p:cNvSpPr/>
          <p:nvPr/>
        </p:nvSpPr>
        <p:spPr>
          <a:xfrm>
            <a:off x="0" y="0"/>
            <a:ext cx="12192000" cy="685800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000000"/>
              </a:solidFill>
              <a:latin typeface="Calibri"/>
              <a:ea typeface="Calibri"/>
              <a:cs typeface="Calibri"/>
              <a:sym typeface="Calibri"/>
            </a:endParaRPr>
          </a:p>
        </p:txBody>
      </p:sp>
      <p:pic>
        <p:nvPicPr>
          <p:cNvPr id="169" name="Google Shape;169;p8" descr="Food Bite || Online Ordering Website and App— £160 yearly"/>
          <p:cNvPicPr preferRelativeResize="0"/>
          <p:nvPr/>
        </p:nvPicPr>
        <p:blipFill rotWithShape="1">
          <a:blip r:embed="rId3">
            <a:alphaModFix amt="60000"/>
          </a:blip>
          <a:srcRect r="444"/>
          <a:stretch/>
        </p:blipFill>
        <p:spPr>
          <a:xfrm>
            <a:off x="-1" y="10"/>
            <a:ext cx="12192001" cy="6857990"/>
          </a:xfrm>
          <a:prstGeom prst="rect">
            <a:avLst/>
          </a:prstGeom>
          <a:noFill/>
          <a:ln>
            <a:noFill/>
          </a:ln>
        </p:spPr>
      </p:pic>
      <p:sp>
        <p:nvSpPr>
          <p:cNvPr id="170" name="Google Shape;170;p8"/>
          <p:cNvSpPr txBox="1">
            <a:spLocks noGrp="1"/>
          </p:cNvSpPr>
          <p:nvPr>
            <p:ph type="title"/>
          </p:nvPr>
        </p:nvSpPr>
        <p:spPr>
          <a:xfrm>
            <a:off x="838199" y="557189"/>
            <a:ext cx="5155263" cy="5571899"/>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400"/>
              <a:buFont typeface="Times New Roman"/>
              <a:buNone/>
            </a:pPr>
            <a:r>
              <a:rPr lang="en-US" b="1">
                <a:solidFill>
                  <a:srgbClr val="FFFFFF"/>
                </a:solidFill>
                <a:latin typeface="Times New Roman"/>
                <a:ea typeface="Times New Roman"/>
                <a:cs typeface="Times New Roman"/>
                <a:sym typeface="Times New Roman"/>
              </a:rPr>
              <a:t>Apply PESTLE to Basil’s Bakery: Technological factors</a:t>
            </a:r>
            <a:endParaRPr>
              <a:solidFill>
                <a:srgbClr val="FFFFFF"/>
              </a:solidFill>
            </a:endParaRPr>
          </a:p>
        </p:txBody>
      </p:sp>
      <p:sp>
        <p:nvSpPr>
          <p:cNvPr id="171" name="Google Shape;171;p8"/>
          <p:cNvSpPr txBox="1">
            <a:spLocks noGrp="1"/>
          </p:cNvSpPr>
          <p:nvPr>
            <p:ph type="body" idx="1"/>
          </p:nvPr>
        </p:nvSpPr>
        <p:spPr>
          <a:xfrm>
            <a:off x="6195375" y="557189"/>
            <a:ext cx="5158424" cy="5571899"/>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rgbClr val="FFFFFF"/>
              </a:buClr>
              <a:buSzPts val="2000"/>
              <a:buChar char="•"/>
            </a:pPr>
            <a:r>
              <a:rPr lang="en-US" sz="2000">
                <a:solidFill>
                  <a:srgbClr val="FFFFFF"/>
                </a:solidFill>
                <a:latin typeface="Times New Roman"/>
                <a:ea typeface="Times New Roman"/>
                <a:cs typeface="Times New Roman"/>
                <a:sym typeface="Times New Roman"/>
              </a:rPr>
              <a:t>Customers expect convenient online ordering</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latin typeface="Times New Roman"/>
                <a:ea typeface="Times New Roman"/>
                <a:cs typeface="Times New Roman"/>
                <a:sym typeface="Times New Roman"/>
              </a:rPr>
              <a:t>The revenue of online food ordering is anticipated to rise by 6% (Parmar, 2025)</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latin typeface="Times New Roman"/>
                <a:ea typeface="Times New Roman"/>
                <a:cs typeface="Times New Roman"/>
                <a:sym typeface="Times New Roman"/>
              </a:rPr>
              <a:t>Contact list payments improve customer experience</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latin typeface="Times New Roman"/>
                <a:ea typeface="Times New Roman"/>
                <a:cs typeface="Times New Roman"/>
                <a:sym typeface="Times New Roman"/>
              </a:rPr>
              <a:t>Digital systems reduce waiting times</a:t>
            </a:r>
            <a:endParaRPr sz="200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6"/>
        <p:cNvGrpSpPr/>
        <p:nvPr/>
      </p:nvGrpSpPr>
      <p:grpSpPr>
        <a:xfrm>
          <a:off x="0" y="0"/>
          <a:ext cx="0" cy="0"/>
          <a:chOff x="0" y="0"/>
          <a:chExt cx="0" cy="0"/>
        </a:xfrm>
      </p:grpSpPr>
      <p:sp>
        <p:nvSpPr>
          <p:cNvPr id="177" name="Google Shape;177;p9"/>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78" name="Google Shape;178;p9"/>
          <p:cNvSpPr/>
          <p:nvPr/>
        </p:nvSpPr>
        <p:spPr>
          <a:xfrm>
            <a:off x="4653886" y="0"/>
            <a:ext cx="7538114" cy="6858000"/>
          </a:xfrm>
          <a:custGeom>
            <a:avLst/>
            <a:gdLst/>
            <a:ahLst/>
            <a:cxnLst/>
            <a:rect l="l" t="t" r="r" b="b"/>
            <a:pathLst>
              <a:path w="7538114" h="6858000" extrusionOk="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4902"/>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79" name="Google Shape;179;p9"/>
          <p:cNvSpPr txBox="1">
            <a:spLocks noGrp="1"/>
          </p:cNvSpPr>
          <p:nvPr>
            <p:ph type="title"/>
          </p:nvPr>
        </p:nvSpPr>
        <p:spPr>
          <a:xfrm>
            <a:off x="5867400" y="609600"/>
            <a:ext cx="5310116" cy="132288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700"/>
              <a:buFont typeface="Times New Roman"/>
              <a:buNone/>
            </a:pPr>
            <a:r>
              <a:rPr lang="en-US" sz="3700" b="1">
                <a:latin typeface="Times New Roman"/>
                <a:ea typeface="Times New Roman"/>
                <a:cs typeface="Times New Roman"/>
                <a:sym typeface="Times New Roman"/>
              </a:rPr>
              <a:t>Apply PESTLE to Basil’s Bakery: Legal factors</a:t>
            </a:r>
            <a:endParaRPr sz="3700"/>
          </a:p>
        </p:txBody>
      </p:sp>
      <p:pic>
        <p:nvPicPr>
          <p:cNvPr id="180" name="Google Shape;180;p9" descr="Food Safety Act 1990 eBook : The Law Library: Amazon.in: Kindle स्टोर"/>
          <p:cNvPicPr preferRelativeResize="0"/>
          <p:nvPr/>
        </p:nvPicPr>
        <p:blipFill rotWithShape="1">
          <a:blip r:embed="rId3">
            <a:alphaModFix/>
          </a:blip>
          <a:srcRect/>
          <a:stretch/>
        </p:blipFill>
        <p:spPr>
          <a:xfrm>
            <a:off x="693215" y="675564"/>
            <a:ext cx="3682575" cy="5516967"/>
          </a:xfrm>
          <a:prstGeom prst="rect">
            <a:avLst/>
          </a:prstGeom>
          <a:noFill/>
          <a:ln>
            <a:noFill/>
          </a:ln>
        </p:spPr>
      </p:pic>
      <p:sp>
        <p:nvSpPr>
          <p:cNvPr id="181" name="Google Shape;181;p9"/>
          <p:cNvSpPr txBox="1">
            <a:spLocks noGrp="1"/>
          </p:cNvSpPr>
          <p:nvPr>
            <p:ph type="body" idx="1"/>
          </p:nvPr>
        </p:nvSpPr>
        <p:spPr>
          <a:xfrm>
            <a:off x="5867400" y="2194102"/>
            <a:ext cx="5310116" cy="3908585"/>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2000">
                <a:latin typeface="Times New Roman"/>
                <a:ea typeface="Times New Roman"/>
                <a:cs typeface="Times New Roman"/>
                <a:sym typeface="Times New Roman"/>
              </a:rPr>
              <a:t>Legal Food Safety Act ensures compliance (</a:t>
            </a:r>
            <a:r>
              <a:rPr lang="en-US" sz="2000">
                <a:highlight>
                  <a:srgbClr val="FFFFFF"/>
                </a:highlight>
                <a:latin typeface="Times New Roman"/>
                <a:ea typeface="Times New Roman"/>
                <a:cs typeface="Times New Roman"/>
                <a:sym typeface="Times New Roman"/>
              </a:rPr>
              <a:t>Fortin, 2022</a:t>
            </a:r>
            <a:r>
              <a:rPr lang="en-US" sz="2000">
                <a:latin typeface="Times New Roman"/>
                <a:ea typeface="Times New Roman"/>
                <a:cs typeface="Times New Roman"/>
                <a:sym typeface="Times New Roman"/>
              </a:rPr>
              <a:t>)</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Employment laws influence recruitment decisions</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Legal compliance protects business reputation</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Regulations increase administrative responsibilities</a:t>
            </a:r>
            <a:endParaRPr sz="2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6"/>
        <p:cNvGrpSpPr/>
        <p:nvPr/>
      </p:nvGrpSpPr>
      <p:grpSpPr>
        <a:xfrm>
          <a:off x="0" y="0"/>
          <a:ext cx="0" cy="0"/>
          <a:chOff x="0" y="0"/>
          <a:chExt cx="0" cy="0"/>
        </a:xfrm>
      </p:grpSpPr>
      <p:sp>
        <p:nvSpPr>
          <p:cNvPr id="187" name="Google Shape;187;p10"/>
          <p:cNvSpPr/>
          <p:nvPr/>
        </p:nvSpPr>
        <p:spPr>
          <a:xfrm>
            <a:off x="3049"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88" name="Google Shape;188;p10" descr="UK bakery sector records the biggest uplift in consumer spend post-lockdown"/>
          <p:cNvPicPr preferRelativeResize="0"/>
          <p:nvPr/>
        </p:nvPicPr>
        <p:blipFill rotWithShape="1">
          <a:blip r:embed="rId3">
            <a:alphaModFix/>
          </a:blip>
          <a:srcRect r="5882" b="-1"/>
          <a:stretch/>
        </p:blipFill>
        <p:spPr>
          <a:xfrm>
            <a:off x="2522356" y="10"/>
            <a:ext cx="9669642" cy="6857990"/>
          </a:xfrm>
          <a:prstGeom prst="rect">
            <a:avLst/>
          </a:prstGeom>
          <a:noFill/>
          <a:ln>
            <a:noFill/>
          </a:ln>
        </p:spPr>
      </p:pic>
      <p:sp>
        <p:nvSpPr>
          <p:cNvPr id="189" name="Google Shape;189;p10"/>
          <p:cNvSpPr/>
          <p:nvPr/>
        </p:nvSpPr>
        <p:spPr>
          <a:xfrm>
            <a:off x="-1" y="0"/>
            <a:ext cx="7390263" cy="6858000"/>
          </a:xfrm>
          <a:prstGeom prst="rect">
            <a:avLst/>
          </a:prstGeom>
          <a:gradFill>
            <a:gsLst>
              <a:gs pos="0">
                <a:srgbClr val="FFFFFF">
                  <a:alpha val="0"/>
                </a:srgbClr>
              </a:gs>
              <a:gs pos="19000">
                <a:srgbClr val="FFFFFF">
                  <a:alpha val="38039"/>
                </a:srgbClr>
              </a:gs>
              <a:gs pos="35000">
                <a:srgbClr val="FFFFFF">
                  <a:alpha val="76863"/>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0" name="Google Shape;190;p10"/>
          <p:cNvSpPr txBox="1">
            <a:spLocks noGrp="1"/>
          </p:cNvSpPr>
          <p:nvPr>
            <p:ph type="title"/>
          </p:nvPr>
        </p:nvSpPr>
        <p:spPr>
          <a:xfrm>
            <a:off x="838200" y="365125"/>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100"/>
              <a:buFont typeface="Times New Roman"/>
              <a:buNone/>
            </a:pPr>
            <a:r>
              <a:rPr lang="en-US" sz="3100" b="1">
                <a:latin typeface="Times New Roman"/>
                <a:ea typeface="Times New Roman"/>
                <a:cs typeface="Times New Roman"/>
                <a:sym typeface="Times New Roman"/>
              </a:rPr>
              <a:t>Apply PESTLE to Basil’s Bakery: Environmental factors </a:t>
            </a:r>
            <a:endParaRPr sz="3100"/>
          </a:p>
        </p:txBody>
      </p:sp>
      <p:sp>
        <p:nvSpPr>
          <p:cNvPr id="191" name="Google Shape;191;p10"/>
          <p:cNvSpPr txBox="1">
            <a:spLocks noGrp="1"/>
          </p:cNvSpPr>
          <p:nvPr>
            <p:ph type="body" idx="1"/>
          </p:nvPr>
        </p:nvSpPr>
        <p:spPr>
          <a:xfrm>
            <a:off x="838200" y="2434201"/>
            <a:ext cx="3822189" cy="374276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2000">
                <a:latin typeface="Times New Roman"/>
                <a:ea typeface="Times New Roman"/>
                <a:cs typeface="Times New Roman"/>
                <a:sym typeface="Times New Roman"/>
              </a:rPr>
              <a:t>Organic ingredients depend on the weather</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Sustainable packaging attracts environmentally conscious customers</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78% of customers considered sustainability as an important factor  (Sustainable Packaging News, 2025)</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Waste reduction strengthens brand image</a:t>
            </a:r>
            <a:endParaRPr sz="2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6"/>
        <p:cNvGrpSpPr/>
        <p:nvPr/>
      </p:nvGrpSpPr>
      <p:grpSpPr>
        <a:xfrm>
          <a:off x="0" y="0"/>
          <a:ext cx="0" cy="0"/>
          <a:chOff x="0" y="0"/>
          <a:chExt cx="0" cy="0"/>
        </a:xfrm>
      </p:grpSpPr>
      <p:sp>
        <p:nvSpPr>
          <p:cNvPr id="197" name="Google Shape;197;p1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8" name="Google Shape;198;p11"/>
          <p:cNvSpPr txBox="1">
            <a:spLocks noGrp="1"/>
          </p:cNvSpPr>
          <p:nvPr>
            <p:ph type="title"/>
          </p:nvPr>
        </p:nvSpPr>
        <p:spPr>
          <a:xfrm>
            <a:off x="630936" y="640080"/>
            <a:ext cx="4818888" cy="1481328"/>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5000"/>
              <a:buFont typeface="Times New Roman"/>
              <a:buNone/>
            </a:pPr>
            <a:r>
              <a:rPr lang="en-US" sz="5000" b="1">
                <a:latin typeface="Times New Roman"/>
                <a:ea typeface="Times New Roman"/>
                <a:cs typeface="Times New Roman"/>
                <a:sym typeface="Times New Roman"/>
              </a:rPr>
              <a:t>Fishbone Diagram </a:t>
            </a:r>
            <a:endParaRPr sz="5000"/>
          </a:p>
        </p:txBody>
      </p:sp>
      <p:sp>
        <p:nvSpPr>
          <p:cNvPr id="199" name="Google Shape;199;p11"/>
          <p:cNvSpPr/>
          <p:nvPr/>
        </p:nvSpPr>
        <p:spPr>
          <a:xfrm>
            <a:off x="643278" y="2372868"/>
            <a:ext cx="3255095" cy="18288"/>
          </a:xfrm>
          <a:custGeom>
            <a:avLst/>
            <a:gdLst/>
            <a:ahLst/>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00" name="Google Shape;200;p11"/>
          <p:cNvSpPr txBox="1">
            <a:spLocks noGrp="1"/>
          </p:cNvSpPr>
          <p:nvPr>
            <p:ph type="body" idx="1"/>
          </p:nvPr>
        </p:nvSpPr>
        <p:spPr>
          <a:xfrm>
            <a:off x="630936" y="2660904"/>
            <a:ext cx="4818888" cy="354787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200"/>
              <a:buChar char="•"/>
            </a:pPr>
            <a:r>
              <a:rPr lang="en-US" sz="2200">
                <a:latin typeface="Times New Roman"/>
                <a:ea typeface="Times New Roman"/>
                <a:cs typeface="Times New Roman"/>
                <a:sym typeface="Times New Roman"/>
              </a:rPr>
              <a:t>The diagram identifies root causes systematically (</a:t>
            </a:r>
            <a:r>
              <a:rPr lang="en-US" sz="2200">
                <a:highlight>
                  <a:srgbClr val="FFFFFF"/>
                </a:highlight>
                <a:latin typeface="Times New Roman"/>
                <a:ea typeface="Times New Roman"/>
                <a:cs typeface="Times New Roman"/>
                <a:sym typeface="Times New Roman"/>
              </a:rPr>
              <a:t>Kumah et al., 2024</a:t>
            </a:r>
            <a:r>
              <a:rPr lang="en-US" sz="2200">
                <a:latin typeface="Times New Roman"/>
                <a:ea typeface="Times New Roman"/>
                <a:cs typeface="Times New Roman"/>
                <a:sym typeface="Times New Roman"/>
              </a:rPr>
              <a:t>)</a:t>
            </a:r>
            <a:endParaRPr sz="2200"/>
          </a:p>
          <a:p>
            <a:pPr marL="228600" lvl="0" indent="-228600" algn="l" rtl="0">
              <a:lnSpc>
                <a:spcPct val="90000"/>
              </a:lnSpc>
              <a:spcBef>
                <a:spcPts val="1000"/>
              </a:spcBef>
              <a:spcAft>
                <a:spcPts val="0"/>
              </a:spcAft>
              <a:buClr>
                <a:schemeClr val="dk1"/>
              </a:buClr>
              <a:buSzPts val="2200"/>
              <a:buChar char="•"/>
            </a:pPr>
            <a:r>
              <a:rPr lang="en-US" sz="2200">
                <a:latin typeface="Times New Roman"/>
                <a:ea typeface="Times New Roman"/>
                <a:cs typeface="Times New Roman"/>
                <a:sym typeface="Times New Roman"/>
              </a:rPr>
              <a:t>Links to internal and external problems</a:t>
            </a:r>
            <a:endParaRPr sz="2200"/>
          </a:p>
          <a:p>
            <a:pPr marL="228600" lvl="0" indent="-228600" algn="l" rtl="0">
              <a:lnSpc>
                <a:spcPct val="90000"/>
              </a:lnSpc>
              <a:spcBef>
                <a:spcPts val="1000"/>
              </a:spcBef>
              <a:spcAft>
                <a:spcPts val="0"/>
              </a:spcAft>
              <a:buClr>
                <a:schemeClr val="dk1"/>
              </a:buClr>
              <a:buSzPts val="2200"/>
              <a:buChar char="•"/>
            </a:pPr>
            <a:r>
              <a:rPr lang="en-US" sz="2200">
                <a:latin typeface="Times New Roman"/>
                <a:ea typeface="Times New Roman"/>
                <a:cs typeface="Times New Roman"/>
                <a:sym typeface="Times New Roman"/>
              </a:rPr>
              <a:t>Explains the reasons behind declining sales</a:t>
            </a:r>
            <a:endParaRPr sz="2200"/>
          </a:p>
          <a:p>
            <a:pPr marL="228600" lvl="0" indent="-228600" algn="l" rtl="0">
              <a:lnSpc>
                <a:spcPct val="90000"/>
              </a:lnSpc>
              <a:spcBef>
                <a:spcPts val="1000"/>
              </a:spcBef>
              <a:spcAft>
                <a:spcPts val="0"/>
              </a:spcAft>
              <a:buClr>
                <a:schemeClr val="dk1"/>
              </a:buClr>
              <a:buSzPts val="2200"/>
              <a:buChar char="•"/>
            </a:pPr>
            <a:r>
              <a:rPr lang="en-US" sz="2200">
                <a:latin typeface="Times New Roman"/>
                <a:ea typeface="Times New Roman"/>
                <a:cs typeface="Times New Roman"/>
                <a:sym typeface="Times New Roman"/>
              </a:rPr>
              <a:t>Supports a structured problem-solving approach</a:t>
            </a:r>
            <a:endParaRPr sz="2200"/>
          </a:p>
        </p:txBody>
      </p:sp>
      <p:pic>
        <p:nvPicPr>
          <p:cNvPr id="201" name="Google Shape;201;p11"/>
          <p:cNvPicPr preferRelativeResize="0"/>
          <p:nvPr/>
        </p:nvPicPr>
        <p:blipFill rotWithShape="1">
          <a:blip r:embed="rId3">
            <a:alphaModFix/>
          </a:blip>
          <a:srcRect/>
          <a:stretch/>
        </p:blipFill>
        <p:spPr>
          <a:xfrm>
            <a:off x="6099048" y="1552480"/>
            <a:ext cx="5458968" cy="375304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6"/>
        <p:cNvGrpSpPr/>
        <p:nvPr/>
      </p:nvGrpSpPr>
      <p:grpSpPr>
        <a:xfrm>
          <a:off x="0" y="0"/>
          <a:ext cx="0" cy="0"/>
          <a:chOff x="0" y="0"/>
          <a:chExt cx="0" cy="0"/>
        </a:xfrm>
      </p:grpSpPr>
      <p:sp>
        <p:nvSpPr>
          <p:cNvPr id="207" name="Google Shape;207;p1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08" name="Google Shape;208;p12"/>
          <p:cNvSpPr txBox="1">
            <a:spLocks noGrp="1"/>
          </p:cNvSpPr>
          <p:nvPr>
            <p:ph type="title"/>
          </p:nvPr>
        </p:nvSpPr>
        <p:spPr>
          <a:xfrm>
            <a:off x="838200" y="365125"/>
            <a:ext cx="5393361"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Times New Roman"/>
              <a:buNone/>
            </a:pPr>
            <a:r>
              <a:rPr lang="en-US" b="1">
                <a:latin typeface="Times New Roman"/>
                <a:ea typeface="Times New Roman"/>
                <a:cs typeface="Times New Roman"/>
                <a:sym typeface="Times New Roman"/>
              </a:rPr>
              <a:t>Fishbone applied to Basil’s Bakery </a:t>
            </a:r>
            <a:endParaRPr/>
          </a:p>
        </p:txBody>
      </p:sp>
      <p:sp>
        <p:nvSpPr>
          <p:cNvPr id="209" name="Google Shape;209;p12"/>
          <p:cNvSpPr txBox="1">
            <a:spLocks noGrp="1"/>
          </p:cNvSpPr>
          <p:nvPr>
            <p:ph type="body" idx="1"/>
          </p:nvPr>
        </p:nvSpPr>
        <p:spPr>
          <a:xfrm>
            <a:off x="838200" y="1825625"/>
            <a:ext cx="5393361"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a:latin typeface="Times New Roman"/>
                <a:ea typeface="Times New Roman"/>
                <a:cs typeface="Times New Roman"/>
                <a:sym typeface="Times New Roman"/>
              </a:rPr>
              <a:t>Limited staffing delays customer response (</a:t>
            </a:r>
            <a:r>
              <a:rPr lang="en-US">
                <a:highlight>
                  <a:srgbClr val="FFFFFF"/>
                </a:highlight>
                <a:latin typeface="Times New Roman"/>
                <a:ea typeface="Times New Roman"/>
                <a:cs typeface="Times New Roman"/>
                <a:sym typeface="Times New Roman"/>
              </a:rPr>
              <a:t>Caruelle, Lervik-Olsen and Gustafsson, 2023</a:t>
            </a:r>
            <a:r>
              <a:rPr lang="en-US">
                <a:latin typeface="Times New Roman"/>
                <a:ea typeface="Times New Roman"/>
                <a:cs typeface="Times New Roman"/>
                <a:sym typeface="Times New Roman"/>
              </a:rPr>
              <a:t>)</a:t>
            </a:r>
            <a:endParaRPr/>
          </a:p>
          <a:p>
            <a:pPr marL="228600" lvl="0" indent="-228600" algn="l" rtl="0">
              <a:lnSpc>
                <a:spcPct val="90000"/>
              </a:lnSpc>
              <a:spcBef>
                <a:spcPts val="1000"/>
              </a:spcBef>
              <a:spcAft>
                <a:spcPts val="0"/>
              </a:spcAft>
              <a:buClr>
                <a:schemeClr val="dk1"/>
              </a:buClr>
              <a:buSzPts val="2800"/>
              <a:buChar char="•"/>
            </a:pPr>
            <a:r>
              <a:rPr lang="en-US">
                <a:latin typeface="Times New Roman"/>
                <a:ea typeface="Times New Roman"/>
                <a:cs typeface="Times New Roman"/>
                <a:sym typeface="Times New Roman"/>
              </a:rPr>
              <a:t>In efficient ordering, reduced customer satisfaction</a:t>
            </a:r>
            <a:endParaRPr/>
          </a:p>
          <a:p>
            <a:pPr marL="228600" lvl="0" indent="-228600" algn="l" rtl="0">
              <a:lnSpc>
                <a:spcPct val="90000"/>
              </a:lnSpc>
              <a:spcBef>
                <a:spcPts val="1000"/>
              </a:spcBef>
              <a:spcAft>
                <a:spcPts val="0"/>
              </a:spcAft>
              <a:buClr>
                <a:schemeClr val="dk1"/>
              </a:buClr>
              <a:buSzPts val="2800"/>
              <a:buChar char="•"/>
            </a:pPr>
            <a:r>
              <a:rPr lang="en-US">
                <a:latin typeface="Times New Roman"/>
                <a:ea typeface="Times New Roman"/>
                <a:cs typeface="Times New Roman"/>
                <a:sym typeface="Times New Roman"/>
              </a:rPr>
              <a:t>No online ordering platform is available</a:t>
            </a:r>
            <a:endParaRPr/>
          </a:p>
          <a:p>
            <a:pPr marL="228600" lvl="0" indent="-228600" algn="l" rtl="0">
              <a:lnSpc>
                <a:spcPct val="90000"/>
              </a:lnSpc>
              <a:spcBef>
                <a:spcPts val="1000"/>
              </a:spcBef>
              <a:spcAft>
                <a:spcPts val="0"/>
              </a:spcAft>
              <a:buClr>
                <a:schemeClr val="dk1"/>
              </a:buClr>
              <a:buSzPts val="2800"/>
              <a:buChar char="•"/>
            </a:pPr>
            <a:r>
              <a:rPr lang="en-US">
                <a:latin typeface="Times New Roman"/>
                <a:ea typeface="Times New Roman"/>
                <a:cs typeface="Times New Roman"/>
                <a:sym typeface="Times New Roman"/>
              </a:rPr>
              <a:t>Operational weakness restricted revenue growth</a:t>
            </a:r>
            <a:endParaRPr/>
          </a:p>
        </p:txBody>
      </p:sp>
      <p:pic>
        <p:nvPicPr>
          <p:cNvPr id="210" name="Google Shape;210;p12" descr="Finsbury Fact Sheets | Sustainable Food Suppliers"/>
          <p:cNvPicPr preferRelativeResize="0"/>
          <p:nvPr/>
        </p:nvPicPr>
        <p:blipFill rotWithShape="1">
          <a:blip r:embed="rId3">
            <a:alphaModFix/>
          </a:blip>
          <a:srcRect l="33251" r="-2" b="-2"/>
          <a:stretch/>
        </p:blipFill>
        <p:spPr>
          <a:xfrm>
            <a:off x="6374920" y="758514"/>
            <a:ext cx="5122238" cy="5122238"/>
          </a:xfrm>
          <a:custGeom>
            <a:avLst/>
            <a:gdLst/>
            <a:ahLst/>
            <a:cxnLst/>
            <a:rect l="l" t="t" r="r" b="b"/>
            <a:pathLst>
              <a:path w="2663168" h="2663168" extrusionOk="0">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ln>
            <a:noFill/>
          </a:ln>
        </p:spPr>
      </p:pic>
      <p:sp>
        <p:nvSpPr>
          <p:cNvPr id="211" name="Google Shape;211;p12"/>
          <p:cNvSpPr/>
          <p:nvPr/>
        </p:nvSpPr>
        <p:spPr>
          <a:xfrm rot="10389197" flipH="1">
            <a:off x="6261882" y="687822"/>
            <a:ext cx="5471147" cy="5471147"/>
          </a:xfrm>
          <a:prstGeom prst="arc">
            <a:avLst>
              <a:gd name="adj1" fmla="val 16200000"/>
              <a:gd name="adj2" fmla="val 20093138"/>
            </a:avLst>
          </a:prstGeom>
          <a:noFill/>
          <a:ln w="127000" cap="rnd" cmpd="sng">
            <a:solidFill>
              <a:schemeClr val="accent4">
                <a:alpha val="94902"/>
              </a:schemeClr>
            </a:solidFill>
            <a:prstDash val="dash"/>
            <a:miter lim="8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Arial"/>
              <a:ea typeface="Arial"/>
              <a:cs typeface="Arial"/>
              <a:sym typeface="Arial"/>
            </a:endParaRPr>
          </a:p>
        </p:txBody>
      </p:sp>
      <p:sp>
        <p:nvSpPr>
          <p:cNvPr id="212" name="Google Shape;212;p12"/>
          <p:cNvSpPr/>
          <p:nvPr/>
        </p:nvSpPr>
        <p:spPr>
          <a:xfrm>
            <a:off x="10248561" y="921125"/>
            <a:ext cx="791021" cy="769563"/>
          </a:xfrm>
          <a:prstGeom prst="ellipse">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7"/>
        <p:cNvGrpSpPr/>
        <p:nvPr/>
      </p:nvGrpSpPr>
      <p:grpSpPr>
        <a:xfrm>
          <a:off x="0" y="0"/>
          <a:ext cx="0" cy="0"/>
          <a:chOff x="0" y="0"/>
          <a:chExt cx="0" cy="0"/>
        </a:xfrm>
      </p:grpSpPr>
      <p:sp>
        <p:nvSpPr>
          <p:cNvPr id="218" name="Google Shape;218;p13"/>
          <p:cNvSpPr txBox="1">
            <a:spLocks noGrp="1"/>
          </p:cNvSpPr>
          <p:nvPr>
            <p:ph type="title"/>
          </p:nvPr>
        </p:nvSpPr>
        <p:spPr>
          <a:xfrm>
            <a:off x="762000" y="1138036"/>
            <a:ext cx="4085665" cy="140247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3200"/>
              <a:buFont typeface="Times New Roman"/>
              <a:buNone/>
            </a:pPr>
            <a:r>
              <a:rPr lang="en-US" sz="3200" b="1">
                <a:latin typeface="Times New Roman"/>
                <a:ea typeface="Times New Roman"/>
                <a:cs typeface="Times New Roman"/>
                <a:sym typeface="Times New Roman"/>
              </a:rPr>
              <a:t>Fishbone applied to Basil’s Bakery</a:t>
            </a:r>
            <a:endParaRPr sz="3200"/>
          </a:p>
        </p:txBody>
      </p:sp>
      <p:cxnSp>
        <p:nvCxnSpPr>
          <p:cNvPr id="219" name="Google Shape;219;p13"/>
          <p:cNvCxnSpPr/>
          <p:nvPr/>
        </p:nvCxnSpPr>
        <p:spPr>
          <a:xfrm>
            <a:off x="865140" y="871146"/>
            <a:ext cx="736939" cy="0"/>
          </a:xfrm>
          <a:prstGeom prst="straightConnector1">
            <a:avLst/>
          </a:prstGeom>
          <a:noFill/>
          <a:ln w="57150" cap="flat" cmpd="sng">
            <a:solidFill>
              <a:schemeClr val="accent4"/>
            </a:solidFill>
            <a:prstDash val="solid"/>
            <a:miter lim="8000"/>
            <a:headEnd type="none" w="sm" len="sm"/>
            <a:tailEnd type="none" w="sm" len="sm"/>
          </a:ln>
        </p:spPr>
      </p:cxnSp>
      <p:sp>
        <p:nvSpPr>
          <p:cNvPr id="220" name="Google Shape;220;p13"/>
          <p:cNvSpPr txBox="1">
            <a:spLocks noGrp="1"/>
          </p:cNvSpPr>
          <p:nvPr>
            <p:ph type="body" idx="1"/>
          </p:nvPr>
        </p:nvSpPr>
        <p:spPr>
          <a:xfrm>
            <a:off x="762000" y="2551176"/>
            <a:ext cx="4085665" cy="3591207"/>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2000">
                <a:latin typeface="Times New Roman"/>
                <a:ea typeface="Times New Roman"/>
                <a:cs typeface="Times New Roman"/>
                <a:sym typeface="Times New Roman"/>
              </a:rPr>
              <a:t>Customer visits declined significantly post-pandemic</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Supply disruptions increased the ingredient cost</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Rising expenses reduced overall profitability</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External pressure remained largely uncontrollable</a:t>
            </a:r>
            <a:endParaRPr sz="2000"/>
          </a:p>
        </p:txBody>
      </p:sp>
      <p:pic>
        <p:nvPicPr>
          <p:cNvPr id="221" name="Google Shape;221;p13" descr="Meet The Makers: Hobbs House Bakery - Better Food"/>
          <p:cNvPicPr preferRelativeResize="0"/>
          <p:nvPr/>
        </p:nvPicPr>
        <p:blipFill rotWithShape="1">
          <a:blip r:embed="rId3">
            <a:alphaModFix/>
          </a:blip>
          <a:srcRect l="16785" r="19549" b="-1"/>
          <a:stretch/>
        </p:blipFill>
        <p:spPr>
          <a:xfrm>
            <a:off x="5650992" y="10"/>
            <a:ext cx="6541008" cy="685799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6"/>
        <p:cNvGrpSpPr/>
        <p:nvPr/>
      </p:nvGrpSpPr>
      <p:grpSpPr>
        <a:xfrm>
          <a:off x="0" y="0"/>
          <a:ext cx="0" cy="0"/>
          <a:chOff x="0" y="0"/>
          <a:chExt cx="0" cy="0"/>
        </a:xfrm>
      </p:grpSpPr>
      <p:sp>
        <p:nvSpPr>
          <p:cNvPr id="227" name="Google Shape;227;p14"/>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28" name="Google Shape;228;p14"/>
          <p:cNvSpPr txBox="1">
            <a:spLocks noGrp="1"/>
          </p:cNvSpPr>
          <p:nvPr>
            <p:ph type="title"/>
          </p:nvPr>
        </p:nvSpPr>
        <p:spPr>
          <a:xfrm>
            <a:off x="640080" y="325369"/>
            <a:ext cx="4368602" cy="195684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200"/>
              <a:buFont typeface="Times New Roman"/>
              <a:buNone/>
            </a:pPr>
            <a:r>
              <a:rPr lang="en-US" sz="4200" b="1">
                <a:latin typeface="Times New Roman"/>
                <a:ea typeface="Times New Roman"/>
                <a:cs typeface="Times New Roman"/>
                <a:sym typeface="Times New Roman"/>
              </a:rPr>
              <a:t>Fishbone applied to Basil’s Bakery </a:t>
            </a:r>
            <a:endParaRPr sz="4200"/>
          </a:p>
        </p:txBody>
      </p:sp>
      <p:sp>
        <p:nvSpPr>
          <p:cNvPr id="229" name="Google Shape;229;p14"/>
          <p:cNvSpPr/>
          <p:nvPr/>
        </p:nvSpPr>
        <p:spPr>
          <a:xfrm>
            <a:off x="640080" y="2586994"/>
            <a:ext cx="3474720" cy="18288"/>
          </a:xfrm>
          <a:custGeom>
            <a:avLst/>
            <a:gdLst/>
            <a:ahLst/>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30" name="Google Shape;230;p14"/>
          <p:cNvSpPr txBox="1">
            <a:spLocks noGrp="1"/>
          </p:cNvSpPr>
          <p:nvPr>
            <p:ph type="body" idx="1"/>
          </p:nvPr>
        </p:nvSpPr>
        <p:spPr>
          <a:xfrm>
            <a:off x="640080" y="2872899"/>
            <a:ext cx="4243589" cy="332066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200"/>
              <a:buChar char="•"/>
            </a:pPr>
            <a:r>
              <a:rPr lang="en-US" sz="2200">
                <a:latin typeface="Times New Roman"/>
                <a:ea typeface="Times New Roman"/>
                <a:cs typeface="Times New Roman"/>
                <a:sym typeface="Times New Roman"/>
              </a:rPr>
              <a:t>Sales decline has multiple causes</a:t>
            </a:r>
            <a:endParaRPr sz="2200"/>
          </a:p>
          <a:p>
            <a:pPr marL="228600" lvl="0" indent="-228600" algn="l" rtl="0">
              <a:lnSpc>
                <a:spcPct val="90000"/>
              </a:lnSpc>
              <a:spcBef>
                <a:spcPts val="1000"/>
              </a:spcBef>
              <a:spcAft>
                <a:spcPts val="0"/>
              </a:spcAft>
              <a:buClr>
                <a:schemeClr val="dk1"/>
              </a:buClr>
              <a:buSzPts val="2200"/>
              <a:buChar char="•"/>
            </a:pPr>
            <a:r>
              <a:rPr lang="en-US" sz="2200">
                <a:latin typeface="Times New Roman"/>
                <a:ea typeface="Times New Roman"/>
                <a:cs typeface="Times New Roman"/>
                <a:sym typeface="Times New Roman"/>
              </a:rPr>
              <a:t>Internal inefficiencies affected customer experience</a:t>
            </a:r>
            <a:endParaRPr sz="2200"/>
          </a:p>
          <a:p>
            <a:pPr marL="228600" lvl="0" indent="-228600" algn="l" rtl="0">
              <a:lnSpc>
                <a:spcPct val="90000"/>
              </a:lnSpc>
              <a:spcBef>
                <a:spcPts val="1000"/>
              </a:spcBef>
              <a:spcAft>
                <a:spcPts val="0"/>
              </a:spcAft>
              <a:buClr>
                <a:schemeClr val="dk1"/>
              </a:buClr>
              <a:buSzPts val="2200"/>
              <a:buChar char="•"/>
            </a:pPr>
            <a:r>
              <a:rPr lang="en-US" sz="2200">
                <a:latin typeface="Times New Roman"/>
                <a:ea typeface="Times New Roman"/>
                <a:cs typeface="Times New Roman"/>
                <a:sym typeface="Times New Roman"/>
              </a:rPr>
              <a:t>External pressures reduced market demand</a:t>
            </a:r>
            <a:endParaRPr sz="2200"/>
          </a:p>
          <a:p>
            <a:pPr marL="228600" lvl="0" indent="-228600" algn="l" rtl="0">
              <a:lnSpc>
                <a:spcPct val="90000"/>
              </a:lnSpc>
              <a:spcBef>
                <a:spcPts val="1000"/>
              </a:spcBef>
              <a:spcAft>
                <a:spcPts val="0"/>
              </a:spcAft>
              <a:buClr>
                <a:schemeClr val="dk1"/>
              </a:buClr>
              <a:buSzPts val="2200"/>
              <a:buChar char="•"/>
            </a:pPr>
            <a:r>
              <a:rPr lang="en-US" sz="2200">
                <a:latin typeface="Times New Roman"/>
                <a:ea typeface="Times New Roman"/>
                <a:cs typeface="Times New Roman"/>
                <a:sym typeface="Times New Roman"/>
              </a:rPr>
              <a:t>Digital improvements support future recovery</a:t>
            </a:r>
            <a:endParaRPr sz="2200"/>
          </a:p>
        </p:txBody>
      </p:sp>
      <p:pic>
        <p:nvPicPr>
          <p:cNvPr id="231" name="Google Shape;231;p14" descr="Paris Baguette: The Korean bakery that wants to make croissants less French  - BBC News"/>
          <p:cNvPicPr preferRelativeResize="0"/>
          <p:nvPr/>
        </p:nvPicPr>
        <p:blipFill rotWithShape="1">
          <a:blip r:embed="rId3">
            <a:alphaModFix/>
          </a:blip>
          <a:srcRect l="21967" r="21613"/>
          <a:stretch/>
        </p:blipFill>
        <p:spPr>
          <a:xfrm>
            <a:off x="5311702" y="10"/>
            <a:ext cx="6878775" cy="6857990"/>
          </a:xfrm>
          <a:custGeom>
            <a:avLst/>
            <a:gdLst/>
            <a:ahLst/>
            <a:cxnLst/>
            <a:rect l="l" t="t" r="r" b="b"/>
            <a:pathLst>
              <a:path w="6878775" h="6858000" extrusionOk="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6"/>
        <p:cNvGrpSpPr/>
        <p:nvPr/>
      </p:nvGrpSpPr>
      <p:grpSpPr>
        <a:xfrm>
          <a:off x="0" y="0"/>
          <a:ext cx="0" cy="0"/>
          <a:chOff x="0" y="0"/>
          <a:chExt cx="0" cy="0"/>
        </a:xfrm>
      </p:grpSpPr>
      <p:sp>
        <p:nvSpPr>
          <p:cNvPr id="237" name="Google Shape;237;p15"/>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38" name="Google Shape;238;p15"/>
          <p:cNvSpPr txBox="1">
            <a:spLocks noGrp="1"/>
          </p:cNvSpPr>
          <p:nvPr>
            <p:ph type="title"/>
          </p:nvPr>
        </p:nvSpPr>
        <p:spPr>
          <a:xfrm>
            <a:off x="838201" y="365125"/>
            <a:ext cx="3816095" cy="193807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Times New Roman"/>
              <a:buNone/>
            </a:pPr>
            <a:r>
              <a:rPr lang="en-US" b="1">
                <a:latin typeface="Times New Roman"/>
                <a:ea typeface="Times New Roman"/>
                <a:cs typeface="Times New Roman"/>
                <a:sym typeface="Times New Roman"/>
              </a:rPr>
              <a:t>Conclusion </a:t>
            </a:r>
            <a:endParaRPr/>
          </a:p>
        </p:txBody>
      </p:sp>
      <p:sp>
        <p:nvSpPr>
          <p:cNvPr id="239" name="Google Shape;239;p15"/>
          <p:cNvSpPr txBox="1">
            <a:spLocks noGrp="1"/>
          </p:cNvSpPr>
          <p:nvPr>
            <p:ph type="body" idx="1"/>
          </p:nvPr>
        </p:nvSpPr>
        <p:spPr>
          <a:xfrm>
            <a:off x="838201" y="2482589"/>
            <a:ext cx="3816096" cy="3694373"/>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2000">
                <a:latin typeface="Times New Roman"/>
                <a:ea typeface="Times New Roman"/>
                <a:cs typeface="Times New Roman"/>
                <a:sym typeface="Times New Roman"/>
              </a:rPr>
              <a:t>Sales decline caused by combined factors</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PESTLE identified significant external influences</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Fishbone highlighted operational weaknesses clearly</a:t>
            </a:r>
            <a:endParaRPr sz="2000"/>
          </a:p>
          <a:p>
            <a:pPr marL="228600" lvl="0" indent="-228600" algn="l" rtl="0">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Improved customer service support growth</a:t>
            </a:r>
            <a:endParaRPr sz="2000"/>
          </a:p>
        </p:txBody>
      </p:sp>
      <p:pic>
        <p:nvPicPr>
          <p:cNvPr id="240" name="Google Shape;240;p15" descr="Equipment trends shaping the baking industry in 2025 | British Baker"/>
          <p:cNvPicPr preferRelativeResize="0"/>
          <p:nvPr/>
        </p:nvPicPr>
        <p:blipFill rotWithShape="1">
          <a:blip r:embed="rId3">
            <a:alphaModFix/>
          </a:blip>
          <a:srcRect t="18798" r="-1" b="5539"/>
          <a:stretch/>
        </p:blipFill>
        <p:spPr>
          <a:xfrm>
            <a:off x="4904316" y="-4"/>
            <a:ext cx="7287684" cy="3694372"/>
          </a:xfrm>
          <a:custGeom>
            <a:avLst/>
            <a:gdLst/>
            <a:ahLst/>
            <a:cxnLst/>
            <a:rect l="l" t="t" r="r" b="b"/>
            <a:pathLst>
              <a:path w="7287684" h="3694372" extrusionOk="0">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ln>
            <a:noFill/>
          </a:ln>
        </p:spPr>
      </p:pic>
      <p:pic>
        <p:nvPicPr>
          <p:cNvPr id="241" name="Google Shape;241;p15" descr="10 best bakeries in the UK worth travelling for | CN Traveller"/>
          <p:cNvPicPr preferRelativeResize="0"/>
          <p:nvPr/>
        </p:nvPicPr>
        <p:blipFill rotWithShape="1">
          <a:blip r:embed="rId4">
            <a:alphaModFix/>
          </a:blip>
          <a:srcRect t="17876" r="3" b="9444"/>
          <a:stretch/>
        </p:blipFill>
        <p:spPr>
          <a:xfrm>
            <a:off x="4726728" y="3802961"/>
            <a:ext cx="7472381" cy="3055043"/>
          </a:xfrm>
          <a:custGeom>
            <a:avLst/>
            <a:gdLst/>
            <a:ahLst/>
            <a:cxnLst/>
            <a:rect l="l" t="t" r="r" b="b"/>
            <a:pathLst>
              <a:path w="7472381" h="3055043" extrusionOk="0">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45"/>
        <p:cNvGrpSpPr/>
        <p:nvPr/>
      </p:nvGrpSpPr>
      <p:grpSpPr>
        <a:xfrm>
          <a:off x="0" y="0"/>
          <a:ext cx="0" cy="0"/>
          <a:chOff x="0" y="0"/>
          <a:chExt cx="0" cy="0"/>
        </a:xfrm>
      </p:grpSpPr>
      <p:sp>
        <p:nvSpPr>
          <p:cNvPr id="246" name="Google Shape;246;p16"/>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47" name="Google Shape;247;p16"/>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48" name="Google Shape;248;p16"/>
          <p:cNvSpPr/>
          <p:nvPr/>
        </p:nvSpPr>
        <p:spPr>
          <a:xfrm rot="5400000" flipH="1">
            <a:off x="-1410084" y="1410082"/>
            <a:ext cx="6858000" cy="4037836"/>
          </a:xfrm>
          <a:prstGeom prst="rect">
            <a:avLst/>
          </a:prstGeom>
          <a:gradFill>
            <a:gsLst>
              <a:gs pos="0">
                <a:srgbClr val="000000"/>
              </a:gs>
              <a:gs pos="8000">
                <a:srgbClr val="000000"/>
              </a:gs>
              <a:gs pos="100000">
                <a:srgbClr val="0F4761"/>
              </a:gs>
            </a:gsLst>
            <a:lin ang="3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49" name="Google Shape;249;p16"/>
          <p:cNvSpPr/>
          <p:nvPr/>
        </p:nvSpPr>
        <p:spPr>
          <a:xfrm rot="5400000" flipH="1">
            <a:off x="-1410085" y="1420219"/>
            <a:ext cx="6857999" cy="4037839"/>
          </a:xfrm>
          <a:prstGeom prst="rect">
            <a:avLst/>
          </a:prstGeom>
          <a:gradFill>
            <a:gsLst>
              <a:gs pos="0">
                <a:srgbClr val="000000">
                  <a:alpha val="0"/>
                </a:srgbClr>
              </a:gs>
              <a:gs pos="99000">
                <a:srgbClr val="156082">
                  <a:alpha val="45882"/>
                </a:srgbClr>
              </a:gs>
              <a:gs pos="100000">
                <a:srgbClr val="156082">
                  <a:alpha val="45882"/>
                </a:srgbClr>
              </a:gs>
            </a:gsLst>
            <a:lin ang="1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50" name="Google Shape;250;p16"/>
          <p:cNvSpPr/>
          <p:nvPr/>
        </p:nvSpPr>
        <p:spPr>
          <a:xfrm rot="5400000" flipH="1">
            <a:off x="767923" y="3588085"/>
            <a:ext cx="2501979" cy="4037841"/>
          </a:xfrm>
          <a:prstGeom prst="rect">
            <a:avLst/>
          </a:prstGeom>
          <a:gradFill>
            <a:gsLst>
              <a:gs pos="0">
                <a:srgbClr val="156082">
                  <a:alpha val="29020"/>
                </a:srgbClr>
              </a:gs>
              <a:gs pos="2000">
                <a:srgbClr val="156082">
                  <a:alpha val="29020"/>
                </a:srgbClr>
              </a:gs>
              <a:gs pos="100000">
                <a:srgbClr val="000000">
                  <a:alpha val="30196"/>
                </a:srgbClr>
              </a:gs>
            </a:gsLst>
            <a:lin ang="7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51" name="Google Shape;251;p16"/>
          <p:cNvSpPr/>
          <p:nvPr/>
        </p:nvSpPr>
        <p:spPr>
          <a:xfrm rot="-964587">
            <a:off x="-501737" y="969718"/>
            <a:ext cx="3900357" cy="4178958"/>
          </a:xfrm>
          <a:custGeom>
            <a:avLst/>
            <a:gdLst/>
            <a:ahLst/>
            <a:cxnLst/>
            <a:rect l="l" t="t" r="r" b="b"/>
            <a:pathLst>
              <a:path w="3900357" h="4178958" extrusionOk="0">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0">
                <a:srgbClr val="000000">
                  <a:alpha val="0"/>
                </a:srgbClr>
              </a:gs>
              <a:gs pos="29000">
                <a:srgbClr val="000000">
                  <a:alpha val="0"/>
                </a:srgbClr>
              </a:gs>
              <a:gs pos="100000">
                <a:srgbClr val="156082">
                  <a:alpha val="43137"/>
                </a:srgbClr>
              </a:gs>
            </a:gsLst>
            <a:lin ang="1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52" name="Google Shape;252;p16"/>
          <p:cNvSpPr/>
          <p:nvPr/>
        </p:nvSpPr>
        <p:spPr>
          <a:xfrm rot="5400000" flipH="1">
            <a:off x="-1410093" y="1399943"/>
            <a:ext cx="6858003" cy="4037835"/>
          </a:xfrm>
          <a:prstGeom prst="rect">
            <a:avLst/>
          </a:prstGeom>
          <a:gradFill>
            <a:gsLst>
              <a:gs pos="0">
                <a:srgbClr val="000000">
                  <a:alpha val="0"/>
                </a:srgbClr>
              </a:gs>
              <a:gs pos="99000">
                <a:srgbClr val="43B0E1">
                  <a:alpha val="10980"/>
                </a:srgbClr>
              </a:gs>
              <a:gs pos="100000">
                <a:srgbClr val="43B0E1">
                  <a:alpha val="10980"/>
                </a:srgbClr>
              </a:gs>
            </a:gsLst>
            <a:lin ang="7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53" name="Google Shape;253;p16"/>
          <p:cNvSpPr txBox="1">
            <a:spLocks noGrp="1"/>
          </p:cNvSpPr>
          <p:nvPr>
            <p:ph type="title"/>
          </p:nvPr>
        </p:nvSpPr>
        <p:spPr>
          <a:xfrm>
            <a:off x="466722" y="586855"/>
            <a:ext cx="3201366" cy="3387497"/>
          </a:xfrm>
          <a:prstGeom prst="rect">
            <a:avLst/>
          </a:prstGeom>
          <a:noFill/>
          <a:ln>
            <a:noFill/>
          </a:ln>
        </p:spPr>
        <p:txBody>
          <a:bodyPr spcFirstLastPara="1" wrap="square" lIns="91425" tIns="45700" rIns="91425" bIns="45700" anchor="b" anchorCtr="0">
            <a:normAutofit/>
          </a:bodyPr>
          <a:lstStyle/>
          <a:p>
            <a:pPr marL="0" lvl="0" indent="0" algn="r" rtl="0">
              <a:lnSpc>
                <a:spcPct val="90000"/>
              </a:lnSpc>
              <a:spcBef>
                <a:spcPts val="0"/>
              </a:spcBef>
              <a:spcAft>
                <a:spcPts val="0"/>
              </a:spcAft>
              <a:buClr>
                <a:srgbClr val="FFFFFF"/>
              </a:buClr>
              <a:buSzPts val="4000"/>
              <a:buFont typeface="Times New Roman"/>
              <a:buNone/>
            </a:pPr>
            <a:r>
              <a:rPr lang="en-US" sz="4000" b="1">
                <a:solidFill>
                  <a:srgbClr val="FFFFFF"/>
                </a:solidFill>
                <a:latin typeface="Times New Roman"/>
                <a:ea typeface="Times New Roman"/>
                <a:cs typeface="Times New Roman"/>
                <a:sym typeface="Times New Roman"/>
              </a:rPr>
              <a:t>Reference List</a:t>
            </a:r>
            <a:endParaRPr sz="4000">
              <a:solidFill>
                <a:srgbClr val="FFFFFF"/>
              </a:solidFill>
              <a:latin typeface="Times New Roman"/>
              <a:ea typeface="Times New Roman"/>
              <a:cs typeface="Times New Roman"/>
              <a:sym typeface="Times New Roman"/>
            </a:endParaRPr>
          </a:p>
        </p:txBody>
      </p:sp>
      <p:sp>
        <p:nvSpPr>
          <p:cNvPr id="254" name="Google Shape;254;p16"/>
          <p:cNvSpPr txBox="1">
            <a:spLocks noGrp="1"/>
          </p:cNvSpPr>
          <p:nvPr>
            <p:ph type="body" idx="1"/>
          </p:nvPr>
        </p:nvSpPr>
        <p:spPr>
          <a:xfrm>
            <a:off x="4810259" y="649480"/>
            <a:ext cx="6555347" cy="5546047"/>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1000"/>
              <a:buChar char="•"/>
            </a:pPr>
            <a:r>
              <a:rPr lang="en-US" sz="1000">
                <a:latin typeface="Times New Roman"/>
                <a:ea typeface="Times New Roman"/>
                <a:cs typeface="Times New Roman"/>
                <a:sym typeface="Times New Roman"/>
              </a:rPr>
              <a:t>BBC, (2026). </a:t>
            </a:r>
            <a:r>
              <a:rPr lang="en-US" sz="1000" i="1">
                <a:latin typeface="Times New Roman"/>
                <a:ea typeface="Times New Roman"/>
                <a:cs typeface="Times New Roman"/>
                <a:sym typeface="Times New Roman"/>
              </a:rPr>
              <a:t>What is happening to UK prices? </a:t>
            </a:r>
            <a:r>
              <a:rPr lang="en-US" sz="1000">
                <a:latin typeface="Times New Roman"/>
                <a:ea typeface="Times New Roman"/>
                <a:cs typeface="Times New Roman"/>
                <a:sym typeface="Times New Roman"/>
              </a:rPr>
              <a:t>[online] Available at: </a:t>
            </a:r>
            <a:r>
              <a:rPr lang="en-US" sz="1000" u="sng">
                <a:solidFill>
                  <a:schemeClr val="hlink"/>
                </a:solidFill>
                <a:latin typeface="Times New Roman"/>
                <a:ea typeface="Times New Roman"/>
                <a:cs typeface="Times New Roman"/>
                <a:sym typeface="Times New Roman"/>
                <a:hlinkClick r:id="rId3"/>
              </a:rPr>
              <a:t>https://www.bbc.com/news/articles/c17rgd8e9gjo</a:t>
            </a:r>
            <a:r>
              <a:rPr lang="en-US" sz="1000">
                <a:latin typeface="Times New Roman"/>
                <a:ea typeface="Times New Roman"/>
                <a:cs typeface="Times New Roman"/>
                <a:sym typeface="Times New Roman"/>
              </a:rPr>
              <a:t> [Accessed 19 July 2026]. </a:t>
            </a:r>
            <a:endParaRPr sz="1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000"/>
              <a:buChar char="•"/>
            </a:pPr>
            <a:r>
              <a:rPr lang="en-US" sz="1000">
                <a:highlight>
                  <a:srgbClr val="FFFFFF"/>
                </a:highlight>
                <a:latin typeface="Times New Roman"/>
                <a:ea typeface="Times New Roman"/>
                <a:cs typeface="Times New Roman"/>
                <a:sym typeface="Times New Roman"/>
              </a:rPr>
              <a:t>Caruelle, D., Lervik-Olsen, L. and Gustafsson, A., (2023). The clock is ticking—Or is it? Customer satisfaction response to waiting shorter vs. longer than expected during a service encounter. </a:t>
            </a:r>
            <a:r>
              <a:rPr lang="en-US" sz="1000" i="1">
                <a:highlight>
                  <a:srgbClr val="FFFFFF"/>
                </a:highlight>
                <a:latin typeface="Times New Roman"/>
                <a:ea typeface="Times New Roman"/>
                <a:cs typeface="Times New Roman"/>
                <a:sym typeface="Times New Roman"/>
              </a:rPr>
              <a:t>Journal of Retailing</a:t>
            </a:r>
            <a:r>
              <a:rPr lang="en-US" sz="1000">
                <a:highlight>
                  <a:srgbClr val="FFFFFF"/>
                </a:highlight>
                <a:latin typeface="Times New Roman"/>
                <a:ea typeface="Times New Roman"/>
                <a:cs typeface="Times New Roman"/>
                <a:sym typeface="Times New Roman"/>
              </a:rPr>
              <a:t>, </a:t>
            </a:r>
            <a:r>
              <a:rPr lang="en-US" sz="1000" i="1">
                <a:highlight>
                  <a:srgbClr val="FFFFFF"/>
                </a:highlight>
                <a:latin typeface="Times New Roman"/>
                <a:ea typeface="Times New Roman"/>
                <a:cs typeface="Times New Roman"/>
                <a:sym typeface="Times New Roman"/>
              </a:rPr>
              <a:t>99</a:t>
            </a:r>
            <a:r>
              <a:rPr lang="en-US" sz="1000">
                <a:highlight>
                  <a:srgbClr val="FFFFFF"/>
                </a:highlight>
                <a:latin typeface="Times New Roman"/>
                <a:ea typeface="Times New Roman"/>
                <a:cs typeface="Times New Roman"/>
                <a:sym typeface="Times New Roman"/>
              </a:rPr>
              <a:t>(2), pp.247-264.</a:t>
            </a:r>
            <a:r>
              <a:rPr lang="en-US" sz="1000">
                <a:latin typeface="Times New Roman"/>
                <a:ea typeface="Times New Roman"/>
                <a:cs typeface="Times New Roman"/>
                <a:sym typeface="Times New Roman"/>
              </a:rPr>
              <a:t> </a:t>
            </a:r>
            <a:endParaRPr sz="1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000"/>
              <a:buChar char="•"/>
            </a:pPr>
            <a:r>
              <a:rPr lang="en-US" sz="1000">
                <a:highlight>
                  <a:srgbClr val="FFFFFF"/>
                </a:highlight>
                <a:latin typeface="Times New Roman"/>
                <a:ea typeface="Times New Roman"/>
                <a:cs typeface="Times New Roman"/>
                <a:sym typeface="Times New Roman"/>
              </a:rPr>
              <a:t>Fiorentino, S., Livingstone, N., McAllister, P. and Cooke, H., (2022). The future of the corporate office? Emerging trends in the post-Covid city. </a:t>
            </a:r>
            <a:r>
              <a:rPr lang="en-US" sz="1000" i="1">
                <a:highlight>
                  <a:srgbClr val="FFFFFF"/>
                </a:highlight>
                <a:latin typeface="Times New Roman"/>
                <a:ea typeface="Times New Roman"/>
                <a:cs typeface="Times New Roman"/>
                <a:sym typeface="Times New Roman"/>
              </a:rPr>
              <a:t>Cambridge Journal of Regions, Economy and Society</a:t>
            </a:r>
            <a:r>
              <a:rPr lang="en-US" sz="1000">
                <a:highlight>
                  <a:srgbClr val="FFFFFF"/>
                </a:highlight>
                <a:latin typeface="Times New Roman"/>
                <a:ea typeface="Times New Roman"/>
                <a:cs typeface="Times New Roman"/>
                <a:sym typeface="Times New Roman"/>
              </a:rPr>
              <a:t>, </a:t>
            </a:r>
            <a:r>
              <a:rPr lang="en-US" sz="1000" i="1">
                <a:highlight>
                  <a:srgbClr val="FFFFFF"/>
                </a:highlight>
                <a:latin typeface="Times New Roman"/>
                <a:ea typeface="Times New Roman"/>
                <a:cs typeface="Times New Roman"/>
                <a:sym typeface="Times New Roman"/>
              </a:rPr>
              <a:t>15</a:t>
            </a:r>
            <a:r>
              <a:rPr lang="en-US" sz="1000">
                <a:highlight>
                  <a:srgbClr val="FFFFFF"/>
                </a:highlight>
                <a:latin typeface="Times New Roman"/>
                <a:ea typeface="Times New Roman"/>
                <a:cs typeface="Times New Roman"/>
                <a:sym typeface="Times New Roman"/>
              </a:rPr>
              <a:t>(3), pp.597-614.</a:t>
            </a:r>
            <a:r>
              <a:rPr lang="en-US" sz="1000">
                <a:latin typeface="Times New Roman"/>
                <a:ea typeface="Times New Roman"/>
                <a:cs typeface="Times New Roman"/>
                <a:sym typeface="Times New Roman"/>
              </a:rPr>
              <a:t> </a:t>
            </a:r>
            <a:endParaRPr sz="1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000"/>
              <a:buChar char="•"/>
            </a:pPr>
            <a:r>
              <a:rPr lang="en-US" sz="1000">
                <a:latin typeface="Times New Roman"/>
                <a:ea typeface="Times New Roman"/>
                <a:cs typeface="Times New Roman"/>
                <a:sym typeface="Times New Roman"/>
              </a:rPr>
              <a:t>Food Standards Agency, (2025).</a:t>
            </a:r>
            <a:r>
              <a:rPr lang="en-US" sz="1000" i="1">
                <a:latin typeface="Times New Roman"/>
                <a:ea typeface="Times New Roman"/>
                <a:cs typeface="Times New Roman"/>
                <a:sym typeface="Times New Roman"/>
              </a:rPr>
              <a:t> Understanding Consumer Trust in the FSA and Food System. </a:t>
            </a:r>
            <a:r>
              <a:rPr lang="en-US" sz="1000">
                <a:latin typeface="Times New Roman"/>
                <a:ea typeface="Times New Roman"/>
                <a:cs typeface="Times New Roman"/>
                <a:sym typeface="Times New Roman"/>
              </a:rPr>
              <a:t>[online] Available at: </a:t>
            </a:r>
            <a:r>
              <a:rPr lang="en-US" sz="1000" u="sng">
                <a:solidFill>
                  <a:schemeClr val="hlink"/>
                </a:solidFill>
                <a:latin typeface="Times New Roman"/>
                <a:ea typeface="Times New Roman"/>
                <a:cs typeface="Times New Roman"/>
                <a:sym typeface="Times New Roman"/>
                <a:hlinkClick r:id="rId4"/>
              </a:rPr>
              <a:t>https://science.food.gov.uk/article/137910-understanding-consumer-trust-in-the-fsa-and-food-system</a:t>
            </a:r>
            <a:r>
              <a:rPr lang="en-US" sz="1000">
                <a:latin typeface="Times New Roman"/>
                <a:ea typeface="Times New Roman"/>
                <a:cs typeface="Times New Roman"/>
                <a:sym typeface="Times New Roman"/>
              </a:rPr>
              <a:t> [Accessed 19 July 2026].</a:t>
            </a:r>
            <a:endParaRPr sz="1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000"/>
              <a:buChar char="•"/>
            </a:pPr>
            <a:r>
              <a:rPr lang="en-US" sz="1000">
                <a:highlight>
                  <a:srgbClr val="FFFFFF"/>
                </a:highlight>
                <a:latin typeface="Times New Roman"/>
                <a:ea typeface="Times New Roman"/>
                <a:cs typeface="Times New Roman"/>
                <a:sym typeface="Times New Roman"/>
              </a:rPr>
              <a:t>Fortin, N.D., (2022). </a:t>
            </a:r>
            <a:r>
              <a:rPr lang="en-US" sz="1000" i="1">
                <a:highlight>
                  <a:srgbClr val="FFFFFF"/>
                </a:highlight>
                <a:latin typeface="Times New Roman"/>
                <a:ea typeface="Times New Roman"/>
                <a:cs typeface="Times New Roman"/>
                <a:sym typeface="Times New Roman"/>
              </a:rPr>
              <a:t>Food regulation: law, science, policy, and practice</a:t>
            </a:r>
            <a:r>
              <a:rPr lang="en-US" sz="1000">
                <a:highlight>
                  <a:srgbClr val="FFFFFF"/>
                </a:highlight>
                <a:latin typeface="Times New Roman"/>
                <a:ea typeface="Times New Roman"/>
                <a:cs typeface="Times New Roman"/>
                <a:sym typeface="Times New Roman"/>
              </a:rPr>
              <a:t>. John Wiley &amp; Sons.</a:t>
            </a:r>
            <a:r>
              <a:rPr lang="en-US" sz="1000">
                <a:latin typeface="Times New Roman"/>
                <a:ea typeface="Times New Roman"/>
                <a:cs typeface="Times New Roman"/>
                <a:sym typeface="Times New Roman"/>
              </a:rPr>
              <a:t> </a:t>
            </a:r>
            <a:endParaRPr sz="1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000"/>
              <a:buChar char="•"/>
            </a:pPr>
            <a:r>
              <a:rPr lang="en-US" sz="1000">
                <a:latin typeface="Times New Roman"/>
                <a:ea typeface="Times New Roman"/>
                <a:cs typeface="Times New Roman"/>
                <a:sym typeface="Times New Roman"/>
              </a:rPr>
              <a:t>Gov.UK, (2025). </a:t>
            </a:r>
            <a:r>
              <a:rPr lang="en-US" sz="1000" i="1">
                <a:latin typeface="Times New Roman"/>
                <a:ea typeface="Times New Roman"/>
                <a:cs typeface="Times New Roman"/>
                <a:sym typeface="Times New Roman"/>
              </a:rPr>
              <a:t>National Living Wage increases to £12.21. </a:t>
            </a:r>
            <a:r>
              <a:rPr lang="en-US" sz="1000">
                <a:latin typeface="Times New Roman"/>
                <a:ea typeface="Times New Roman"/>
                <a:cs typeface="Times New Roman"/>
                <a:sym typeface="Times New Roman"/>
              </a:rPr>
              <a:t>[online] Available at: </a:t>
            </a:r>
            <a:r>
              <a:rPr lang="en-US" sz="1000" u="sng">
                <a:solidFill>
                  <a:schemeClr val="hlink"/>
                </a:solidFill>
                <a:latin typeface="Times New Roman"/>
                <a:ea typeface="Times New Roman"/>
                <a:cs typeface="Times New Roman"/>
                <a:sym typeface="Times New Roman"/>
                <a:hlinkClick r:id="rId5"/>
              </a:rPr>
              <a:t>https://www.gov.uk/government/news/national-living-wage-increases-to-1221</a:t>
            </a:r>
            <a:r>
              <a:rPr lang="en-US" sz="1000">
                <a:latin typeface="Times New Roman"/>
                <a:ea typeface="Times New Roman"/>
                <a:cs typeface="Times New Roman"/>
                <a:sym typeface="Times New Roman"/>
              </a:rPr>
              <a:t> [Accessed 19 July 2026].</a:t>
            </a:r>
            <a:endParaRPr sz="1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000"/>
              <a:buChar char="•"/>
            </a:pPr>
            <a:r>
              <a:rPr lang="en-US" sz="1000">
                <a:highlight>
                  <a:srgbClr val="FFFFFF"/>
                </a:highlight>
                <a:latin typeface="Times New Roman"/>
                <a:ea typeface="Times New Roman"/>
                <a:cs typeface="Times New Roman"/>
                <a:sym typeface="Times New Roman"/>
              </a:rPr>
              <a:t>Kumah, A., Nwogu, C.N., Issah, A.R., Obot, E., Kanamitie, D.T., Sifa, J.S. and Aidoo, L.A., (2024). Cause-and-effect (fishbone) diagram: a tool for generating and organizing quality improvement ideas. </a:t>
            </a:r>
            <a:r>
              <a:rPr lang="en-US" sz="1000" i="1">
                <a:highlight>
                  <a:srgbClr val="FFFFFF"/>
                </a:highlight>
                <a:latin typeface="Times New Roman"/>
                <a:ea typeface="Times New Roman"/>
                <a:cs typeface="Times New Roman"/>
                <a:sym typeface="Times New Roman"/>
              </a:rPr>
              <a:t>Global Journal on Quality and Safety in Healthcare</a:t>
            </a:r>
            <a:r>
              <a:rPr lang="en-US" sz="1000">
                <a:highlight>
                  <a:srgbClr val="FFFFFF"/>
                </a:highlight>
                <a:latin typeface="Times New Roman"/>
                <a:ea typeface="Times New Roman"/>
                <a:cs typeface="Times New Roman"/>
                <a:sym typeface="Times New Roman"/>
              </a:rPr>
              <a:t>, </a:t>
            </a:r>
            <a:r>
              <a:rPr lang="en-US" sz="1000" i="1">
                <a:highlight>
                  <a:srgbClr val="FFFFFF"/>
                </a:highlight>
                <a:latin typeface="Times New Roman"/>
                <a:ea typeface="Times New Roman"/>
                <a:cs typeface="Times New Roman"/>
                <a:sym typeface="Times New Roman"/>
              </a:rPr>
              <a:t>7</a:t>
            </a:r>
            <a:r>
              <a:rPr lang="en-US" sz="1000">
                <a:highlight>
                  <a:srgbClr val="FFFFFF"/>
                </a:highlight>
                <a:latin typeface="Times New Roman"/>
                <a:ea typeface="Times New Roman"/>
                <a:cs typeface="Times New Roman"/>
                <a:sym typeface="Times New Roman"/>
              </a:rPr>
              <a:t>(2), pp.85-87.</a:t>
            </a:r>
            <a:r>
              <a:rPr lang="en-US" sz="1000">
                <a:latin typeface="Times New Roman"/>
                <a:ea typeface="Times New Roman"/>
                <a:cs typeface="Times New Roman"/>
                <a:sym typeface="Times New Roman"/>
              </a:rPr>
              <a:t> </a:t>
            </a:r>
            <a:endParaRPr sz="1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000"/>
              <a:buChar char="•"/>
            </a:pPr>
            <a:r>
              <a:rPr lang="en-US" sz="1000">
                <a:latin typeface="Times New Roman"/>
                <a:ea typeface="Times New Roman"/>
                <a:cs typeface="Times New Roman"/>
                <a:sym typeface="Times New Roman"/>
              </a:rPr>
              <a:t>Parmar, O., (2025). </a:t>
            </a:r>
            <a:r>
              <a:rPr lang="en-US" sz="1000" i="1">
                <a:latin typeface="Times New Roman"/>
                <a:ea typeface="Times New Roman"/>
                <a:cs typeface="Times New Roman"/>
                <a:sym typeface="Times New Roman"/>
              </a:rPr>
              <a:t>Online Food Ordering &amp; Delivery Platforms in the UK Industry Data and Analysis. </a:t>
            </a:r>
            <a:r>
              <a:rPr lang="en-US" sz="1000">
                <a:latin typeface="Times New Roman"/>
                <a:ea typeface="Times New Roman"/>
                <a:cs typeface="Times New Roman"/>
                <a:sym typeface="Times New Roman"/>
              </a:rPr>
              <a:t>[online] Available at: </a:t>
            </a:r>
            <a:r>
              <a:rPr lang="en-US" sz="1000" u="sng">
                <a:solidFill>
                  <a:schemeClr val="hlink"/>
                </a:solidFill>
                <a:latin typeface="Times New Roman"/>
                <a:ea typeface="Times New Roman"/>
                <a:cs typeface="Times New Roman"/>
                <a:sym typeface="Times New Roman"/>
                <a:hlinkClick r:id="rId6"/>
              </a:rPr>
              <a:t>https://www.ibisworld.com/united-kingdom/industry/online-food-ordering-delivery-platforms/14618/</a:t>
            </a:r>
            <a:r>
              <a:rPr lang="en-US" sz="1000">
                <a:latin typeface="Times New Roman"/>
                <a:ea typeface="Times New Roman"/>
                <a:cs typeface="Times New Roman"/>
                <a:sym typeface="Times New Roman"/>
              </a:rPr>
              <a:t> [Accessed 19 July 2026].</a:t>
            </a:r>
            <a:endParaRPr sz="1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000"/>
              <a:buChar char="•"/>
            </a:pPr>
            <a:r>
              <a:rPr lang="en-US" sz="1000">
                <a:latin typeface="Times New Roman"/>
                <a:ea typeface="Times New Roman"/>
                <a:cs typeface="Times New Roman"/>
                <a:sym typeface="Times New Roman"/>
              </a:rPr>
              <a:t>Partridge, J. and Butler, S., (2025). </a:t>
            </a:r>
            <a:r>
              <a:rPr lang="en-US" sz="1000" i="1">
                <a:latin typeface="Times New Roman"/>
                <a:ea typeface="Times New Roman"/>
                <a:cs typeface="Times New Roman"/>
                <a:sym typeface="Times New Roman"/>
              </a:rPr>
              <a:t>UK has not hit ‘peak Greggs’, says CEO, as sales slow in heatwave.</a:t>
            </a:r>
            <a:r>
              <a:rPr lang="en-US" sz="1000">
                <a:latin typeface="Times New Roman"/>
                <a:ea typeface="Times New Roman"/>
                <a:cs typeface="Times New Roman"/>
                <a:sym typeface="Times New Roman"/>
              </a:rPr>
              <a:t> [online] Available at: </a:t>
            </a:r>
            <a:r>
              <a:rPr lang="en-US" sz="1000" u="sng">
                <a:solidFill>
                  <a:schemeClr val="hlink"/>
                </a:solidFill>
                <a:latin typeface="Times New Roman"/>
                <a:ea typeface="Times New Roman"/>
                <a:cs typeface="Times New Roman"/>
                <a:sym typeface="Times New Roman"/>
                <a:hlinkClick r:id="rId7"/>
              </a:rPr>
              <a:t>https://www.theguardian.com/business/2025/jul/29/uk-peak-greggs-ceo-sales-bakery-chain-profit</a:t>
            </a:r>
            <a:r>
              <a:rPr lang="en-US" sz="1000">
                <a:latin typeface="Times New Roman"/>
                <a:ea typeface="Times New Roman"/>
                <a:cs typeface="Times New Roman"/>
                <a:sym typeface="Times New Roman"/>
              </a:rPr>
              <a:t> [Accessed 19 July 2026].</a:t>
            </a:r>
            <a:endParaRPr sz="1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000"/>
              <a:buChar char="•"/>
            </a:pPr>
            <a:r>
              <a:rPr lang="en-US" sz="1000">
                <a:latin typeface="Times New Roman"/>
                <a:ea typeface="Times New Roman"/>
                <a:cs typeface="Times New Roman"/>
                <a:sym typeface="Times New Roman"/>
              </a:rPr>
              <a:t>Sustainable Packaging News, (2025). </a:t>
            </a:r>
            <a:r>
              <a:rPr lang="en-US" sz="1000" i="1">
                <a:latin typeface="Times New Roman"/>
                <a:ea typeface="Times New Roman"/>
                <a:cs typeface="Times New Roman"/>
                <a:sym typeface="Times New Roman"/>
              </a:rPr>
              <a:t>UK Consumer Trends Influencing the UK Packaging Landscape 2025. </a:t>
            </a:r>
            <a:r>
              <a:rPr lang="en-US" sz="1000">
                <a:latin typeface="Times New Roman"/>
                <a:ea typeface="Times New Roman"/>
                <a:cs typeface="Times New Roman"/>
                <a:sym typeface="Times New Roman"/>
              </a:rPr>
              <a:t>[online] Available at: </a:t>
            </a:r>
            <a:r>
              <a:rPr lang="en-US" sz="1000" u="sng">
                <a:solidFill>
                  <a:schemeClr val="hlink"/>
                </a:solidFill>
                <a:latin typeface="Times New Roman"/>
                <a:ea typeface="Times New Roman"/>
                <a:cs typeface="Times New Roman"/>
                <a:sym typeface="Times New Roman"/>
                <a:hlinkClick r:id="rId8"/>
              </a:rPr>
              <a:t>http://spnews.com/uk-consumer-trends/</a:t>
            </a:r>
            <a:r>
              <a:rPr lang="en-US" sz="1000">
                <a:latin typeface="Times New Roman"/>
                <a:ea typeface="Times New Roman"/>
                <a:cs typeface="Times New Roman"/>
                <a:sym typeface="Times New Roman"/>
              </a:rPr>
              <a:t> [Accessed 19 July 2026].</a:t>
            </a:r>
            <a:endParaRPr sz="1000">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000"/>
              <a:buChar char="•"/>
            </a:pPr>
            <a:r>
              <a:rPr lang="en-US" sz="1000">
                <a:highlight>
                  <a:srgbClr val="FFFFFF"/>
                </a:highlight>
                <a:latin typeface="Times New Roman"/>
                <a:ea typeface="Times New Roman"/>
                <a:cs typeface="Times New Roman"/>
                <a:sym typeface="Times New Roman"/>
              </a:rPr>
              <a:t>Umosen, L.E. and Essien, B.S., (2026). Macro-environmental forces and sme operational performance: Empirical evidence from Lagos State, Nigeria using PESTLE framework. </a:t>
            </a:r>
            <a:r>
              <a:rPr lang="en-US" sz="1000" i="1">
                <a:highlight>
                  <a:srgbClr val="FFFFFF"/>
                </a:highlight>
                <a:latin typeface="Times New Roman"/>
                <a:ea typeface="Times New Roman"/>
                <a:cs typeface="Times New Roman"/>
                <a:sym typeface="Times New Roman"/>
              </a:rPr>
              <a:t>International Journal of Business and Management (IJBM)</a:t>
            </a:r>
            <a:r>
              <a:rPr lang="en-US" sz="1000">
                <a:highlight>
                  <a:srgbClr val="FFFFFF"/>
                </a:highlight>
                <a:latin typeface="Times New Roman"/>
                <a:ea typeface="Times New Roman"/>
                <a:cs typeface="Times New Roman"/>
                <a:sym typeface="Times New Roman"/>
              </a:rPr>
              <a:t>, </a:t>
            </a:r>
            <a:r>
              <a:rPr lang="en-US" sz="1000" i="1">
                <a:highlight>
                  <a:srgbClr val="FFFFFF"/>
                </a:highlight>
                <a:latin typeface="Times New Roman"/>
                <a:ea typeface="Times New Roman"/>
                <a:cs typeface="Times New Roman"/>
                <a:sym typeface="Times New Roman"/>
              </a:rPr>
              <a:t>5</a:t>
            </a:r>
            <a:r>
              <a:rPr lang="en-US" sz="1000">
                <a:highlight>
                  <a:srgbClr val="FFFFFF"/>
                </a:highlight>
                <a:latin typeface="Times New Roman"/>
                <a:ea typeface="Times New Roman"/>
                <a:cs typeface="Times New Roman"/>
                <a:sym typeface="Times New Roman"/>
              </a:rPr>
              <a:t>(1), pp.924-951.</a:t>
            </a:r>
            <a:r>
              <a:rPr lang="en-US" sz="1000">
                <a:latin typeface="Times New Roman"/>
                <a:ea typeface="Times New Roman"/>
                <a:cs typeface="Times New Roman"/>
                <a:sym typeface="Times New Roman"/>
              </a:rPr>
              <a:t> </a:t>
            </a:r>
            <a:endParaRPr sz="1000">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58"/>
        <p:cNvGrpSpPr/>
        <p:nvPr/>
      </p:nvGrpSpPr>
      <p:grpSpPr>
        <a:xfrm>
          <a:off x="0" y="0"/>
          <a:ext cx="0" cy="0"/>
          <a:chOff x="0" y="0"/>
          <a:chExt cx="0" cy="0"/>
        </a:xfrm>
      </p:grpSpPr>
      <p:sp>
        <p:nvSpPr>
          <p:cNvPr id="259" name="Google Shape;259;p1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60" name="Google Shape;260;p17"/>
          <p:cNvSpPr/>
          <p:nvPr/>
        </p:nvSpPr>
        <p:spPr>
          <a:xfrm rot="-5400000" flipH="1">
            <a:off x="2666617" y="-2666188"/>
            <a:ext cx="6858000" cy="12191233"/>
          </a:xfrm>
          <a:prstGeom prst="rect">
            <a:avLst/>
          </a:prstGeom>
          <a:gradFill>
            <a:gsLst>
              <a:gs pos="0">
                <a:schemeClr val="accent1"/>
              </a:gs>
              <a:gs pos="8000">
                <a:schemeClr val="accent1"/>
              </a:gs>
              <a:gs pos="100000">
                <a:srgbClr val="0A2F41"/>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61" name="Google Shape;261;p17"/>
          <p:cNvSpPr/>
          <p:nvPr/>
        </p:nvSpPr>
        <p:spPr>
          <a:xfrm rot="10800000" flipH="1">
            <a:off x="-2311" y="0"/>
            <a:ext cx="9070846" cy="6857572"/>
          </a:xfrm>
          <a:prstGeom prst="rect">
            <a:avLst/>
          </a:prstGeom>
          <a:gradFill>
            <a:gsLst>
              <a:gs pos="0">
                <a:srgbClr val="000000">
                  <a:alpha val="52157"/>
                </a:srgbClr>
              </a:gs>
              <a:gs pos="8000">
                <a:srgbClr val="000000">
                  <a:alpha val="52157"/>
                </a:srgbClr>
              </a:gs>
              <a:gs pos="100000">
                <a:schemeClr val="accent1"/>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62" name="Google Shape;262;p17"/>
          <p:cNvSpPr/>
          <p:nvPr/>
        </p:nvSpPr>
        <p:spPr>
          <a:xfrm rot="-5400000" flipH="1">
            <a:off x="3649491" y="-1685840"/>
            <a:ext cx="4894564" cy="12193546"/>
          </a:xfrm>
          <a:prstGeom prst="rect">
            <a:avLst/>
          </a:prstGeom>
          <a:gradFill>
            <a:gsLst>
              <a:gs pos="0">
                <a:srgbClr val="D86CCC">
                  <a:alpha val="0"/>
                </a:srgbClr>
              </a:gs>
              <a:gs pos="100000">
                <a:srgbClr val="000000">
                  <a:alpha val="45882"/>
                </a:srgbClr>
              </a:gs>
            </a:gsLst>
            <a:lin ang="1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263" name="Google Shape;263;p17" descr="Thank You Stock Photos, Images and Backgrounds for Free Download"/>
          <p:cNvPicPr preferRelativeResize="0"/>
          <p:nvPr/>
        </p:nvPicPr>
        <p:blipFill rotWithShape="1">
          <a:blip r:embed="rId3">
            <a:alphaModFix/>
          </a:blip>
          <a:srcRect/>
          <a:stretch/>
        </p:blipFill>
        <p:spPr>
          <a:xfrm>
            <a:off x="812800" y="457200"/>
            <a:ext cx="10566400" cy="594360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2612</Words>
  <Application>Microsoft Office PowerPoint</Application>
  <PresentationFormat>Widescreen</PresentationFormat>
  <Paragraphs>124</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Play</vt:lpstr>
      <vt:lpstr>Times New Roman</vt:lpstr>
      <vt:lpstr>office theme</vt:lpstr>
      <vt:lpstr>MODULE NAME:  PROBLEM SOLVING AND DECISION MAKING MODULE CODE: LCLM4004 STUDENT ID: 2509446 Ewelina Bernas</vt:lpstr>
      <vt:lpstr>Introduction</vt:lpstr>
      <vt:lpstr>Nature and scope of the problem </vt:lpstr>
      <vt:lpstr>PESTLE analysis </vt:lpstr>
      <vt:lpstr>Apply PESTLE to Basil’s Bakery: Political factors </vt:lpstr>
      <vt:lpstr>Apply PESTLE to Basil’s Bakery: Economic factors </vt:lpstr>
      <vt:lpstr>Apply PESTLE to Basil’s Bakery: Social factors</vt:lpstr>
      <vt:lpstr>Apply PESTLE to Basil’s Bakery: Technological factors</vt:lpstr>
      <vt:lpstr>Apply PESTLE to Basil’s Bakery: Legal factors</vt:lpstr>
      <vt:lpstr>Apply PESTLE to Basil’s Bakery: Environmental factors </vt:lpstr>
      <vt:lpstr>Fishbone Diagram </vt:lpstr>
      <vt:lpstr>Fishbone applied to Basil’s Bakery </vt:lpstr>
      <vt:lpstr>Fishbone applied to Basil’s Bakery</vt:lpstr>
      <vt:lpstr>Fishbone applied to Basil’s Bakery </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Ewelina Bernaś</cp:lastModifiedBy>
  <cp:revision>1</cp:revision>
  <dcterms:created xsi:type="dcterms:W3CDTF">2026-07-19T16:51:18Z</dcterms:created>
  <dcterms:modified xsi:type="dcterms:W3CDTF">2026-07-19T20:38:30Z</dcterms:modified>
</cp:coreProperties>
</file>