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9" r:id="rId3"/>
    <p:sldId id="256" r:id="rId4"/>
    <p:sldId id="262" r:id="rId5"/>
    <p:sldId id="263" r:id="rId6"/>
    <p:sldId id="260" r:id="rId7"/>
    <p:sldId id="264" r:id="rId8"/>
    <p:sldId id="265" r:id="rId9"/>
    <p:sldId id="261"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3EDF5"/>
    <a:srgbClr val="24B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1" d="100"/>
          <a:sy n="71" d="100"/>
        </p:scale>
        <p:origin x="61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1560625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743651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E6CC68-CC77-4C1B-A15D-941FBC536D55}"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681655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FE6CC68-CC77-4C1B-A15D-941FBC536D55}" type="datetimeFigureOut">
              <a:rPr lang="en-GB" smtClean="0"/>
              <a:t>07/03/2022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3345258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FE6CC68-CC77-4C1B-A15D-941FBC536D55}" type="datetimeFigureOut">
              <a:rPr lang="en-GB" smtClean="0"/>
              <a:t>07/03/2022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4891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FE6CC68-CC77-4C1B-A15D-941FBC536D55}" type="datetimeFigureOut">
              <a:rPr lang="en-GB" smtClean="0"/>
              <a:t>07/03/2022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687831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E6CC68-CC77-4C1B-A15D-941FBC536D55}" type="datetimeFigureOut">
              <a:rPr lang="en-GB" smtClean="0"/>
              <a:t>07/03/2022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306479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E6CC68-CC77-4C1B-A15D-941FBC536D55}" type="datetimeFigureOut">
              <a:rPr lang="en-GB" smtClean="0"/>
              <a:t>07/03/2022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4145383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E6CC68-CC77-4C1B-A15D-941FBC536D55}" type="datetimeFigureOut">
              <a:rPr lang="en-GB" smtClean="0"/>
              <a:t>07/03/2022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469497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525516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07/03/2022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9708996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07/03/2022</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377976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07/03/2022</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675821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07/03/2022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5449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07/03/2022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432363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07/03/2022</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7712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07/03/2022</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405374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07/03/2022</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54484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07/03/2022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93177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07/03/2022</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6245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07/03/2022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42695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07/03/2022</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54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E6CC68-CC77-4C1B-A15D-941FBC536D55}" type="datetimeFigureOut">
              <a:rPr lang="en-GB" smtClean="0"/>
              <a:t>07/03/2022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EEC3DE-4AD3-428B-B5F4-B232D55402E4}" type="slidenum">
              <a:rPr lang="en-GB" smtClean="0"/>
              <a:t>‹#›</a:t>
            </a:fld>
            <a:endParaRPr lang="en-GB"/>
          </a:p>
        </p:txBody>
      </p:sp>
    </p:spTree>
    <p:extLst>
      <p:ext uri="{BB962C8B-B14F-4D97-AF65-F5344CB8AC3E}">
        <p14:creationId xmlns:p14="http://schemas.microsoft.com/office/powerpoint/2010/main" val="422448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07/03/2022</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9825066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479177"/>
            <a:ext cx="10363200" cy="3583250"/>
          </a:xfrm>
        </p:spPr>
        <p:txBody>
          <a:bodyPr>
            <a:noAutofit/>
          </a:bodyPr>
          <a:lstStyle/>
          <a:p>
            <a:r>
              <a:rPr lang="en-GB" sz="6600" dirty="0" smtClean="0">
                <a:effectLst>
                  <a:glow rad="101600">
                    <a:schemeClr val="bg1">
                      <a:alpha val="60000"/>
                    </a:schemeClr>
                  </a:glow>
                </a:effectLst>
              </a:rPr>
              <a:t>ECIE6001</a:t>
            </a:r>
            <a:r>
              <a:rPr lang="en-GB" sz="6600" dirty="0" smtClean="0"/>
              <a:t> </a:t>
            </a:r>
            <a:r>
              <a:rPr lang="en-GB" sz="6600" dirty="0"/>
              <a:t/>
            </a:r>
            <a:br>
              <a:rPr lang="en-GB" sz="6600" dirty="0"/>
            </a:br>
            <a:r>
              <a:rPr lang="en-GB" sz="4800" i="1" dirty="0" smtClean="0">
                <a:effectLst>
                  <a:glow rad="101600">
                    <a:schemeClr val="bg1">
                      <a:alpha val="60000"/>
                    </a:schemeClr>
                  </a:glow>
                </a:effectLst>
              </a:rPr>
              <a:t>Moving away from the traditional classroom: Outdoor Education and Learning</a:t>
            </a:r>
            <a:endParaRPr lang="en-GB" sz="4800" i="1" dirty="0">
              <a:effectLst>
                <a:glow rad="101600">
                  <a:schemeClr val="bg1">
                    <a:alpha val="60000"/>
                  </a:schemeClr>
                </a:glow>
              </a:effectLst>
            </a:endParaRPr>
          </a:p>
        </p:txBody>
      </p:sp>
      <p:sp>
        <p:nvSpPr>
          <p:cNvPr id="3" name="Subtitle 2"/>
          <p:cNvSpPr>
            <a:spLocks noGrp="1"/>
          </p:cNvSpPr>
          <p:nvPr>
            <p:ph type="subTitle" idx="1"/>
          </p:nvPr>
        </p:nvSpPr>
        <p:spPr>
          <a:xfrm>
            <a:off x="1677906" y="5062427"/>
            <a:ext cx="8534400" cy="612232"/>
          </a:xfrm>
        </p:spPr>
        <p:txBody>
          <a:bodyPr/>
          <a:lstStyle/>
          <a:p>
            <a:r>
              <a:rPr lang="en-GB" dirty="0" smtClean="0">
                <a:solidFill>
                  <a:schemeClr val="bg2"/>
                </a:solidFill>
              </a:rPr>
              <a:t>Component 3: Risk Benefit Assessment</a:t>
            </a:r>
            <a:endParaRPr lang="en-GB" dirty="0"/>
          </a:p>
        </p:txBody>
      </p:sp>
    </p:spTree>
    <p:extLst>
      <p:ext uri="{BB962C8B-B14F-4D97-AF65-F5344CB8AC3E}">
        <p14:creationId xmlns:p14="http://schemas.microsoft.com/office/powerpoint/2010/main" val="1453395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3EDF5"/>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3125" t="25282" r="12096" b="12531"/>
          <a:stretch/>
        </p:blipFill>
        <p:spPr>
          <a:xfrm>
            <a:off x="470646" y="1035423"/>
            <a:ext cx="11331673" cy="5298141"/>
          </a:xfrm>
          <a:prstGeom prst="rect">
            <a:avLst/>
          </a:prstGeom>
        </p:spPr>
      </p:pic>
    </p:spTree>
    <p:extLst>
      <p:ext uri="{BB962C8B-B14F-4D97-AF65-F5344CB8AC3E}">
        <p14:creationId xmlns:p14="http://schemas.microsoft.com/office/powerpoint/2010/main" val="2055619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3EDF5"/>
        </a:solidFill>
        <a:effectLst/>
      </p:bgPr>
    </p:bg>
    <p:spTree>
      <p:nvGrpSpPr>
        <p:cNvPr id="1" name=""/>
        <p:cNvGrpSpPr/>
        <p:nvPr/>
      </p:nvGrpSpPr>
      <p:grpSpPr>
        <a:xfrm>
          <a:off x="0" y="0"/>
          <a:ext cx="0" cy="0"/>
          <a:chOff x="0" y="0"/>
          <a:chExt cx="0" cy="0"/>
        </a:xfrm>
      </p:grpSpPr>
      <p:sp>
        <p:nvSpPr>
          <p:cNvPr id="2" name="Content Placeholder 3"/>
          <p:cNvSpPr txBox="1">
            <a:spLocks/>
          </p:cNvSpPr>
          <p:nvPr/>
        </p:nvSpPr>
        <p:spPr>
          <a:xfrm>
            <a:off x="435430" y="1059543"/>
            <a:ext cx="11377748"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b="1" dirty="0" smtClean="0">
                <a:solidFill>
                  <a:prstClr val="black"/>
                </a:solidFill>
              </a:rPr>
              <a:t>Component 3 – Risk Assessment</a:t>
            </a:r>
            <a:endParaRPr lang="en-US" sz="2400" b="1" dirty="0" smtClean="0">
              <a:solidFill>
                <a:prstClr val="black"/>
              </a:solidFill>
            </a:endParaRPr>
          </a:p>
          <a:p>
            <a:r>
              <a:rPr lang="en-GB" sz="2200" dirty="0" smtClean="0">
                <a:solidFill>
                  <a:prstClr val="black"/>
                </a:solidFill>
              </a:rPr>
              <a:t>Devise a detailed and usable risk assessment for an outdoor learning experience. </a:t>
            </a:r>
            <a:endParaRPr lang="en-GB" sz="2200" dirty="0">
              <a:solidFill>
                <a:prstClr val="black"/>
              </a:solidFill>
            </a:endParaRPr>
          </a:p>
          <a:p>
            <a:endParaRPr lang="en-GB" sz="1050" dirty="0" smtClean="0">
              <a:solidFill>
                <a:prstClr val="black"/>
              </a:solidFill>
            </a:endParaRPr>
          </a:p>
          <a:p>
            <a:r>
              <a:rPr lang="en-GB" sz="2200" dirty="0" smtClean="0">
                <a:solidFill>
                  <a:prstClr val="black"/>
                </a:solidFill>
              </a:rPr>
              <a:t>Create an appropriate risk assessment for an outdoor learning experience. This involves you filling in a prepared risk assessment template which will be on Moodle.</a:t>
            </a:r>
          </a:p>
          <a:p>
            <a:endParaRPr lang="en-GB" sz="1050" dirty="0" smtClean="0">
              <a:solidFill>
                <a:prstClr val="black"/>
              </a:solidFill>
            </a:endParaRPr>
          </a:p>
          <a:p>
            <a:r>
              <a:rPr lang="en-GB" sz="2200" dirty="0" smtClean="0">
                <a:solidFill>
                  <a:prstClr val="black"/>
                </a:solidFill>
              </a:rPr>
              <a:t>You are risk assessing the environment and the resources in terms of how they will be used.</a:t>
            </a:r>
          </a:p>
          <a:p>
            <a:endParaRPr lang="en-GB" sz="2200" dirty="0" smtClean="0">
              <a:solidFill>
                <a:prstClr val="black"/>
              </a:solidFill>
            </a:endParaRPr>
          </a:p>
          <a:p>
            <a:pPr marL="0" indent="0">
              <a:buFont typeface="Arial" panose="020B0604020202020204" pitchFamily="34" charset="0"/>
              <a:buNone/>
            </a:pPr>
            <a:r>
              <a:rPr lang="en-GB" sz="2200" dirty="0" smtClean="0">
                <a:solidFill>
                  <a:prstClr val="black"/>
                </a:solidFill>
              </a:rPr>
              <a:t>For example- </a:t>
            </a:r>
          </a:p>
          <a:p>
            <a:r>
              <a:rPr lang="en-GB" sz="2200" dirty="0" smtClean="0">
                <a:solidFill>
                  <a:prstClr val="black"/>
                </a:solidFill>
              </a:rPr>
              <a:t>If you are using wood pieces- assess for risk of scratches or splinters.</a:t>
            </a:r>
          </a:p>
          <a:p>
            <a:r>
              <a:rPr lang="en-GB" sz="2200" dirty="0" smtClean="0">
                <a:solidFill>
                  <a:prstClr val="black"/>
                </a:solidFill>
              </a:rPr>
              <a:t>If using mud in mud kitchen risk assess for infection of cuts.</a:t>
            </a:r>
          </a:p>
          <a:p>
            <a:r>
              <a:rPr lang="en-GB" sz="2200" dirty="0" smtClean="0">
                <a:solidFill>
                  <a:prstClr val="black"/>
                </a:solidFill>
              </a:rPr>
              <a:t>Guidance will be given in lectures and a risk assessment template will be provided on Moodle.</a:t>
            </a:r>
          </a:p>
          <a:p>
            <a:pPr marL="0" indent="0" algn="r">
              <a:buFont typeface="Arial" panose="020B0604020202020204" pitchFamily="34" charset="0"/>
              <a:buNone/>
            </a:pPr>
            <a:r>
              <a:rPr lang="en-GB" sz="2200" b="1" dirty="0" smtClean="0">
                <a:solidFill>
                  <a:prstClr val="black"/>
                </a:solidFill>
              </a:rPr>
              <a:t>(Approx. 600 words)</a:t>
            </a:r>
            <a:endParaRPr lang="en-GB" sz="2200" dirty="0" smtClean="0">
              <a:solidFill>
                <a:prstClr val="black"/>
              </a:solidFill>
            </a:endParaRPr>
          </a:p>
          <a:p>
            <a:endParaRPr lang="en-GB" sz="2400" i="1" dirty="0">
              <a:solidFill>
                <a:srgbClr val="5B9BD5"/>
              </a:solidFill>
            </a:endParaRPr>
          </a:p>
        </p:txBody>
      </p:sp>
      <p:sp>
        <p:nvSpPr>
          <p:cNvPr id="3" name="Title 1"/>
          <p:cNvSpPr txBox="1">
            <a:spLocks/>
          </p:cNvSpPr>
          <p:nvPr/>
        </p:nvSpPr>
        <p:spPr>
          <a:xfrm>
            <a:off x="838200" y="37465"/>
            <a:ext cx="10515600" cy="911860"/>
          </a:xfrm>
          <a:prstGeom prst="rect">
            <a:avLst/>
          </a:prstGeom>
        </p:spPr>
        <p:txBody>
          <a:bodyPr vert="horz" lIns="91440" tIns="45720" rIns="91440" bIns="45720" rtlCol="0" anchor="b">
            <a:normAutofit fontScale="97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dirty="0" err="1" smtClean="0">
                <a:solidFill>
                  <a:prstClr val="black"/>
                </a:solidFill>
              </a:rPr>
              <a:t>Portffolio</a:t>
            </a:r>
            <a:r>
              <a:rPr lang="en-GB" sz="3200" b="1" dirty="0" smtClean="0">
                <a:solidFill>
                  <a:prstClr val="black"/>
                </a:solidFill>
              </a:rPr>
              <a:t/>
            </a:r>
            <a:br>
              <a:rPr lang="en-GB" sz="3200" b="1" dirty="0" smtClean="0">
                <a:solidFill>
                  <a:prstClr val="black"/>
                </a:solidFill>
              </a:rPr>
            </a:br>
            <a:r>
              <a:rPr lang="en-GB" sz="3200" b="1" i="1" dirty="0" smtClean="0">
                <a:solidFill>
                  <a:srgbClr val="5B9BD5">
                    <a:lumMod val="75000"/>
                  </a:srgbClr>
                </a:solidFill>
              </a:rPr>
              <a:t>Portfolio</a:t>
            </a:r>
            <a:endParaRPr lang="en-GB" sz="3200" b="1" i="1" dirty="0">
              <a:solidFill>
                <a:srgbClr val="5B9BD5">
                  <a:lumMod val="75000"/>
                </a:srgbClr>
              </a:solidFill>
            </a:endParaRPr>
          </a:p>
        </p:txBody>
      </p:sp>
    </p:spTree>
    <p:extLst>
      <p:ext uri="{BB962C8B-B14F-4D97-AF65-F5344CB8AC3E}">
        <p14:creationId xmlns:p14="http://schemas.microsoft.com/office/powerpoint/2010/main" val="2299172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3EDF5"/>
        </a:solidFill>
        <a:effectLst/>
      </p:bgPr>
    </p:bg>
    <p:spTree>
      <p:nvGrpSpPr>
        <p:cNvPr id="1" name=""/>
        <p:cNvGrpSpPr/>
        <p:nvPr/>
      </p:nvGrpSpPr>
      <p:grpSpPr>
        <a:xfrm>
          <a:off x="0" y="0"/>
          <a:ext cx="0" cy="0"/>
          <a:chOff x="0" y="0"/>
          <a:chExt cx="0" cy="0"/>
        </a:xfrm>
      </p:grpSpPr>
      <p:sp>
        <p:nvSpPr>
          <p:cNvPr id="2" name="Rectangle 1"/>
          <p:cNvSpPr/>
          <p:nvPr/>
        </p:nvSpPr>
        <p:spPr>
          <a:xfrm>
            <a:off x="377371" y="259087"/>
            <a:ext cx="11379200" cy="6370975"/>
          </a:xfrm>
          <a:prstGeom prst="rect">
            <a:avLst/>
          </a:prstGeom>
        </p:spPr>
        <p:txBody>
          <a:bodyPr wrap="square">
            <a:spAutoFit/>
          </a:bodyPr>
          <a:lstStyle/>
          <a:p>
            <a:pPr algn="ctr"/>
            <a:r>
              <a:rPr lang="en-GB" sz="2400" b="1" u="sng" dirty="0" smtClean="0">
                <a:solidFill>
                  <a:prstClr val="black"/>
                </a:solidFill>
              </a:rPr>
              <a:t>LEARNING OUTCOMES </a:t>
            </a:r>
          </a:p>
          <a:p>
            <a:pPr algn="ctr"/>
            <a:endParaRPr lang="en-GB" sz="2400" b="1" u="sng" dirty="0" smtClean="0">
              <a:solidFill>
                <a:prstClr val="black"/>
              </a:solidFill>
            </a:endParaRPr>
          </a:p>
          <a:p>
            <a:r>
              <a:rPr lang="en-GB" sz="2400" dirty="0" smtClean="0">
                <a:solidFill>
                  <a:prstClr val="black"/>
                </a:solidFill>
              </a:rPr>
              <a:t>Upon the successful completion of this module, you should be able to: </a:t>
            </a:r>
          </a:p>
          <a:p>
            <a:endParaRPr lang="en-GB" sz="2400" dirty="0" smtClean="0">
              <a:solidFill>
                <a:prstClr val="black"/>
              </a:solidFill>
            </a:endParaRPr>
          </a:p>
          <a:p>
            <a:pPr algn="just">
              <a:buFont typeface="Arial" panose="020B0604020202020204" pitchFamily="34" charset="0"/>
              <a:buChar char="•"/>
            </a:pPr>
            <a:r>
              <a:rPr lang="en-GB" sz="2400" dirty="0" smtClean="0">
                <a:solidFill>
                  <a:prstClr val="black"/>
                </a:solidFill>
              </a:rPr>
              <a:t> Appreciate the importance of outdoor education on protecting our natural resources now and in the future and an understanding of what this means socially, economically and culturally.  </a:t>
            </a:r>
          </a:p>
          <a:p>
            <a:pPr algn="just">
              <a:buFont typeface="Arial" panose="020B0604020202020204" pitchFamily="34" charset="0"/>
              <a:buChar char="•"/>
            </a:pPr>
            <a:endParaRPr lang="en-GB" sz="2400" dirty="0" smtClean="0">
              <a:solidFill>
                <a:prstClr val="black"/>
              </a:solidFill>
            </a:endParaRPr>
          </a:p>
          <a:p>
            <a:pPr algn="just">
              <a:buFont typeface="Arial" panose="020B0604020202020204" pitchFamily="34" charset="0"/>
              <a:buChar char="•"/>
            </a:pPr>
            <a:r>
              <a:rPr lang="en-GB" sz="2400" dirty="0" smtClean="0">
                <a:solidFill>
                  <a:prstClr val="black"/>
                </a:solidFill>
              </a:rPr>
              <a:t> Critically reflect upon the approaches to out of classroom learning and real-life experiences in nature, for all ages and abilities.  </a:t>
            </a:r>
          </a:p>
          <a:p>
            <a:pPr algn="just">
              <a:buFont typeface="Arial" panose="020B0604020202020204" pitchFamily="34" charset="0"/>
              <a:buChar char="•"/>
            </a:pPr>
            <a:endParaRPr lang="en-GB" sz="2400" dirty="0" smtClean="0">
              <a:solidFill>
                <a:prstClr val="black"/>
              </a:solidFill>
            </a:endParaRPr>
          </a:p>
          <a:p>
            <a:pPr algn="just">
              <a:buFont typeface="Arial" panose="020B0604020202020204" pitchFamily="34" charset="0"/>
              <a:buChar char="•"/>
            </a:pPr>
            <a:r>
              <a:rPr lang="en-GB" sz="2400" dirty="0" smtClean="0">
                <a:solidFill>
                  <a:prstClr val="black"/>
                </a:solidFill>
              </a:rPr>
              <a:t> </a:t>
            </a:r>
            <a:r>
              <a:rPr lang="en-GB" sz="2400" dirty="0" smtClean="0">
                <a:solidFill>
                  <a:prstClr val="black"/>
                </a:solidFill>
                <a:effectLst>
                  <a:glow rad="139700">
                    <a:schemeClr val="accent4">
                      <a:satMod val="175000"/>
                      <a:alpha val="40000"/>
                    </a:schemeClr>
                  </a:glow>
                </a:effectLst>
              </a:rPr>
              <a:t>Critically discuss/evaluate challenges and multiple benefits of bringing the three strands of natural environment, learning and health together</a:t>
            </a:r>
            <a:r>
              <a:rPr lang="en-GB" sz="2400" dirty="0" smtClean="0">
                <a:solidFill>
                  <a:prstClr val="black"/>
                </a:solidFill>
              </a:rPr>
              <a:t>. </a:t>
            </a:r>
          </a:p>
          <a:p>
            <a:pPr algn="just">
              <a:buFont typeface="Arial" panose="020B0604020202020204" pitchFamily="34" charset="0"/>
              <a:buChar char="•"/>
            </a:pPr>
            <a:endParaRPr lang="en-GB" sz="2400" dirty="0" smtClean="0">
              <a:solidFill>
                <a:prstClr val="black"/>
              </a:solidFill>
            </a:endParaRPr>
          </a:p>
          <a:p>
            <a:pPr algn="just">
              <a:buFont typeface="Arial" panose="020B0604020202020204" pitchFamily="34" charset="0"/>
              <a:buChar char="•"/>
            </a:pPr>
            <a:r>
              <a:rPr lang="en-GB" sz="2400" dirty="0" smtClean="0">
                <a:solidFill>
                  <a:prstClr val="black"/>
                </a:solidFill>
              </a:rPr>
              <a:t> </a:t>
            </a:r>
            <a:r>
              <a:rPr lang="en-GB" sz="2400" dirty="0" smtClean="0">
                <a:solidFill>
                  <a:prstClr val="black"/>
                </a:solidFill>
                <a:effectLst>
                  <a:glow rad="228600">
                    <a:schemeClr val="accent4">
                      <a:satMod val="175000"/>
                      <a:alpha val="40000"/>
                    </a:schemeClr>
                  </a:glow>
                </a:effectLst>
              </a:rPr>
              <a:t>Organise their knowledge and learning through use of a range of media, and present their work appropriately in a manner that can be understood by specialist </a:t>
            </a:r>
            <a:r>
              <a:rPr lang="en-GB" sz="2400" dirty="0" smtClean="0">
                <a:solidFill>
                  <a:prstClr val="black"/>
                </a:solidFill>
              </a:rPr>
              <a:t>and non-specialist audiences.  </a:t>
            </a:r>
          </a:p>
        </p:txBody>
      </p:sp>
    </p:spTree>
    <p:extLst>
      <p:ext uri="{BB962C8B-B14F-4D97-AF65-F5344CB8AC3E}">
        <p14:creationId xmlns:p14="http://schemas.microsoft.com/office/powerpoint/2010/main" val="2599374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3EDF5"/>
        </a:solidFill>
        <a:effectLst/>
      </p:bgPr>
    </p:bg>
    <p:spTree>
      <p:nvGrpSpPr>
        <p:cNvPr id="1" name=""/>
        <p:cNvGrpSpPr/>
        <p:nvPr/>
      </p:nvGrpSpPr>
      <p:grpSpPr>
        <a:xfrm>
          <a:off x="0" y="0"/>
          <a:ext cx="0" cy="0"/>
          <a:chOff x="0" y="0"/>
          <a:chExt cx="0" cy="0"/>
        </a:xfrm>
      </p:grpSpPr>
      <p:sp>
        <p:nvSpPr>
          <p:cNvPr id="2" name="TextBox 1"/>
          <p:cNvSpPr txBox="1"/>
          <p:nvPr/>
        </p:nvSpPr>
        <p:spPr>
          <a:xfrm>
            <a:off x="3859306" y="2487706"/>
            <a:ext cx="4652682" cy="2308324"/>
          </a:xfrm>
          <a:prstGeom prst="rect">
            <a:avLst/>
          </a:prstGeom>
          <a:noFill/>
        </p:spPr>
        <p:txBody>
          <a:bodyPr wrap="square" rtlCol="0">
            <a:spAutoFit/>
          </a:bodyPr>
          <a:lstStyle/>
          <a:p>
            <a:pPr algn="ctr"/>
            <a:r>
              <a:rPr lang="en-GB" sz="4800" dirty="0" smtClean="0"/>
              <a:t>What activities could you include?</a:t>
            </a:r>
            <a:endParaRPr lang="en-GB" sz="4800" dirty="0"/>
          </a:p>
        </p:txBody>
      </p:sp>
    </p:spTree>
    <p:extLst>
      <p:ext uri="{BB962C8B-B14F-4D97-AF65-F5344CB8AC3E}">
        <p14:creationId xmlns:p14="http://schemas.microsoft.com/office/powerpoint/2010/main" val="3260260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3EDF5"/>
        </a:solidFill>
        <a:effectLst/>
      </p:bgPr>
    </p:bg>
    <p:spTree>
      <p:nvGrpSpPr>
        <p:cNvPr id="1" name=""/>
        <p:cNvGrpSpPr/>
        <p:nvPr/>
      </p:nvGrpSpPr>
      <p:grpSpPr>
        <a:xfrm>
          <a:off x="0" y="0"/>
          <a:ext cx="0" cy="0"/>
          <a:chOff x="0" y="0"/>
          <a:chExt cx="0" cy="0"/>
        </a:xfrm>
      </p:grpSpPr>
      <p:sp>
        <p:nvSpPr>
          <p:cNvPr id="2" name="TextBox 1"/>
          <p:cNvSpPr txBox="1"/>
          <p:nvPr/>
        </p:nvSpPr>
        <p:spPr>
          <a:xfrm>
            <a:off x="3859306" y="2487706"/>
            <a:ext cx="4652682" cy="2308324"/>
          </a:xfrm>
          <a:prstGeom prst="rect">
            <a:avLst/>
          </a:prstGeom>
          <a:noFill/>
        </p:spPr>
        <p:txBody>
          <a:bodyPr wrap="square" rtlCol="0">
            <a:spAutoFit/>
          </a:bodyPr>
          <a:lstStyle/>
          <a:p>
            <a:pPr algn="ctr"/>
            <a:r>
              <a:rPr lang="en-GB" sz="4800" dirty="0" smtClean="0"/>
              <a:t>What are the benefits of each activity?</a:t>
            </a:r>
            <a:endParaRPr lang="en-GB" sz="4800" dirty="0"/>
          </a:p>
        </p:txBody>
      </p:sp>
    </p:spTree>
    <p:extLst>
      <p:ext uri="{BB962C8B-B14F-4D97-AF65-F5344CB8AC3E}">
        <p14:creationId xmlns:p14="http://schemas.microsoft.com/office/powerpoint/2010/main" val="2899243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3EDF5"/>
        </a:solidFill>
        <a:effectLst/>
      </p:bgPr>
    </p:bg>
    <p:spTree>
      <p:nvGrpSpPr>
        <p:cNvPr id="1" name=""/>
        <p:cNvGrpSpPr/>
        <p:nvPr/>
      </p:nvGrpSpPr>
      <p:grpSpPr>
        <a:xfrm>
          <a:off x="0" y="0"/>
          <a:ext cx="0" cy="0"/>
          <a:chOff x="0" y="0"/>
          <a:chExt cx="0" cy="0"/>
        </a:xfrm>
      </p:grpSpPr>
      <p:sp>
        <p:nvSpPr>
          <p:cNvPr id="2" name="TextBox 1"/>
          <p:cNvSpPr txBox="1"/>
          <p:nvPr/>
        </p:nvSpPr>
        <p:spPr>
          <a:xfrm>
            <a:off x="3644153" y="1882589"/>
            <a:ext cx="4652682" cy="3046988"/>
          </a:xfrm>
          <a:prstGeom prst="rect">
            <a:avLst/>
          </a:prstGeom>
          <a:noFill/>
        </p:spPr>
        <p:txBody>
          <a:bodyPr wrap="square" rtlCol="0">
            <a:spAutoFit/>
          </a:bodyPr>
          <a:lstStyle/>
          <a:p>
            <a:pPr algn="ctr"/>
            <a:r>
              <a:rPr lang="en-GB" sz="4800" dirty="0" smtClean="0"/>
              <a:t>A permanent </a:t>
            </a:r>
            <a:r>
              <a:rPr lang="en-GB" sz="4800" dirty="0"/>
              <a:t>rope swing affixed to a tree in a </a:t>
            </a:r>
            <a:r>
              <a:rPr lang="en-GB" sz="4800" dirty="0" smtClean="0"/>
              <a:t>playground</a:t>
            </a:r>
            <a:endParaRPr lang="en-GB" sz="4800" dirty="0"/>
          </a:p>
        </p:txBody>
      </p:sp>
    </p:spTree>
    <p:extLst>
      <p:ext uri="{BB962C8B-B14F-4D97-AF65-F5344CB8AC3E}">
        <p14:creationId xmlns:p14="http://schemas.microsoft.com/office/powerpoint/2010/main" val="2709766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3EDF5"/>
        </a:solidFill>
        <a:effectLst/>
      </p:bgPr>
    </p:bg>
    <p:spTree>
      <p:nvGrpSpPr>
        <p:cNvPr id="1" name=""/>
        <p:cNvGrpSpPr/>
        <p:nvPr/>
      </p:nvGrpSpPr>
      <p:grpSpPr>
        <a:xfrm>
          <a:off x="0" y="0"/>
          <a:ext cx="0" cy="0"/>
          <a:chOff x="0" y="0"/>
          <a:chExt cx="0" cy="0"/>
        </a:xfrm>
      </p:grpSpPr>
      <p:sp>
        <p:nvSpPr>
          <p:cNvPr id="2" name="Rectangle 1"/>
          <p:cNvSpPr/>
          <p:nvPr/>
        </p:nvSpPr>
        <p:spPr>
          <a:xfrm>
            <a:off x="1783976" y="1496269"/>
            <a:ext cx="8368553" cy="3693319"/>
          </a:xfrm>
          <a:prstGeom prst="rect">
            <a:avLst/>
          </a:prstGeom>
        </p:spPr>
        <p:txBody>
          <a:bodyPr wrap="square">
            <a:spAutoFit/>
          </a:bodyPr>
          <a:lstStyle/>
          <a:p>
            <a:r>
              <a:rPr lang="en-GB" dirty="0"/>
              <a:t>BENEFITS </a:t>
            </a:r>
            <a:endParaRPr lang="en-GB" dirty="0" smtClean="0"/>
          </a:p>
          <a:p>
            <a:endParaRPr lang="en-GB" dirty="0" smtClean="0"/>
          </a:p>
          <a:p>
            <a:r>
              <a:rPr lang="en-GB" dirty="0" smtClean="0"/>
              <a:t>• </a:t>
            </a:r>
            <a:r>
              <a:rPr lang="en-GB" dirty="0"/>
              <a:t>Pleasure and fun </a:t>
            </a:r>
            <a:endParaRPr lang="en-GB" dirty="0" smtClean="0"/>
          </a:p>
          <a:p>
            <a:r>
              <a:rPr lang="en-GB" dirty="0" smtClean="0"/>
              <a:t>• </a:t>
            </a:r>
            <a:r>
              <a:rPr lang="en-GB" dirty="0"/>
              <a:t>Physical play </a:t>
            </a:r>
            <a:endParaRPr lang="en-GB" dirty="0" smtClean="0"/>
          </a:p>
          <a:p>
            <a:r>
              <a:rPr lang="en-GB" dirty="0" smtClean="0"/>
              <a:t>• </a:t>
            </a:r>
            <a:r>
              <a:rPr lang="en-GB" dirty="0"/>
              <a:t>Rotational possibilities: good potential for some unpredictability and challenge </a:t>
            </a:r>
            <a:endParaRPr lang="en-GB" dirty="0" smtClean="0"/>
          </a:p>
          <a:p>
            <a:r>
              <a:rPr lang="en-GB" dirty="0" smtClean="0"/>
              <a:t>• </a:t>
            </a:r>
            <a:r>
              <a:rPr lang="en-GB" dirty="0"/>
              <a:t>Development of self-confidence and well-being </a:t>
            </a:r>
            <a:endParaRPr lang="en-GB" dirty="0" smtClean="0"/>
          </a:p>
          <a:p>
            <a:r>
              <a:rPr lang="en-GB" dirty="0" smtClean="0"/>
              <a:t>• </a:t>
            </a:r>
            <a:r>
              <a:rPr lang="en-GB" dirty="0"/>
              <a:t>Learning through experience: accidents from which one might learn </a:t>
            </a:r>
            <a:endParaRPr lang="en-GB" dirty="0" smtClean="0"/>
          </a:p>
          <a:p>
            <a:r>
              <a:rPr lang="en-GB" dirty="0" smtClean="0"/>
              <a:t>• </a:t>
            </a:r>
            <a:r>
              <a:rPr lang="en-GB" dirty="0"/>
              <a:t>Users encounter conditions similar to those with self-built tree swings: experience that will be useful if/when they play on them or make their own </a:t>
            </a:r>
            <a:endParaRPr lang="en-GB" dirty="0" smtClean="0"/>
          </a:p>
          <a:p>
            <a:r>
              <a:rPr lang="en-GB" dirty="0" smtClean="0"/>
              <a:t>• </a:t>
            </a:r>
            <a:r>
              <a:rPr lang="en-GB" dirty="0"/>
              <a:t>Engagement with natural environment and natural elements • Potential for incorporation into imaginative games – </a:t>
            </a:r>
            <a:r>
              <a:rPr lang="en-GB" dirty="0" err="1"/>
              <a:t>eg</a:t>
            </a:r>
            <a:r>
              <a:rPr lang="en-GB" dirty="0"/>
              <a:t> Jungle Book </a:t>
            </a:r>
            <a:endParaRPr lang="en-GB" dirty="0" smtClean="0"/>
          </a:p>
          <a:p>
            <a:r>
              <a:rPr lang="en-GB" dirty="0" smtClean="0"/>
              <a:t>• </a:t>
            </a:r>
            <a:r>
              <a:rPr lang="en-GB" dirty="0"/>
              <a:t>Appeals to a wide age range, encouraging mixing between different children of different ages.</a:t>
            </a:r>
          </a:p>
        </p:txBody>
      </p:sp>
    </p:spTree>
    <p:extLst>
      <p:ext uri="{BB962C8B-B14F-4D97-AF65-F5344CB8AC3E}">
        <p14:creationId xmlns:p14="http://schemas.microsoft.com/office/powerpoint/2010/main" val="4195304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3EDF5"/>
        </a:solidFill>
        <a:effectLst/>
      </p:bgPr>
    </p:bg>
    <p:spTree>
      <p:nvGrpSpPr>
        <p:cNvPr id="1" name=""/>
        <p:cNvGrpSpPr/>
        <p:nvPr/>
      </p:nvGrpSpPr>
      <p:grpSpPr>
        <a:xfrm>
          <a:off x="0" y="0"/>
          <a:ext cx="0" cy="0"/>
          <a:chOff x="0" y="0"/>
          <a:chExt cx="0" cy="0"/>
        </a:xfrm>
      </p:grpSpPr>
      <p:sp>
        <p:nvSpPr>
          <p:cNvPr id="2" name="Rectangle 1"/>
          <p:cNvSpPr/>
          <p:nvPr/>
        </p:nvSpPr>
        <p:spPr>
          <a:xfrm>
            <a:off x="1488141" y="1186986"/>
            <a:ext cx="8368553" cy="4247317"/>
          </a:xfrm>
          <a:prstGeom prst="rect">
            <a:avLst/>
          </a:prstGeom>
        </p:spPr>
        <p:txBody>
          <a:bodyPr wrap="square">
            <a:spAutoFit/>
          </a:bodyPr>
          <a:lstStyle/>
          <a:p>
            <a:r>
              <a:rPr lang="en-GB" dirty="0"/>
              <a:t>RISKS AND RESPONSES TO THEM EQUIPMENT FAILURE </a:t>
            </a:r>
            <a:endParaRPr lang="en-GB" dirty="0" smtClean="0"/>
          </a:p>
          <a:p>
            <a:endParaRPr lang="en-GB" dirty="0" smtClean="0"/>
          </a:p>
          <a:p>
            <a:r>
              <a:rPr lang="en-GB" dirty="0" smtClean="0"/>
              <a:t>• </a:t>
            </a:r>
            <a:r>
              <a:rPr lang="en-GB" dirty="0"/>
              <a:t>Swing fitting fails due to wear: wear should be detectable through regular internal inspection. </a:t>
            </a:r>
            <a:endParaRPr lang="en-GB" dirty="0" smtClean="0"/>
          </a:p>
          <a:p>
            <a:r>
              <a:rPr lang="en-GB" dirty="0" smtClean="0"/>
              <a:t>• Swing fitting fails due to vandalism: This is the same as for a standard swing. The swing has a strong steel chain, cable and fitting which would require concerted effort with a hacksaw to cut. </a:t>
            </a:r>
          </a:p>
          <a:p>
            <a:endParaRPr lang="en-GB" dirty="0"/>
          </a:p>
          <a:p>
            <a:r>
              <a:rPr lang="en-GB" dirty="0" smtClean="0"/>
              <a:t>PART OF TREE BREAKS </a:t>
            </a:r>
          </a:p>
          <a:p>
            <a:r>
              <a:rPr lang="en-GB" dirty="0" smtClean="0"/>
              <a:t>• The branch or support could collapse: tree checked by an </a:t>
            </a:r>
            <a:r>
              <a:rPr lang="en-GB" dirty="0" err="1" smtClean="0"/>
              <a:t>arboriculturist</a:t>
            </a:r>
            <a:r>
              <a:rPr lang="en-GB" dirty="0" smtClean="0"/>
              <a:t> and considered fit for purpose. All fittings carry certification for Safe Working Loads. </a:t>
            </a:r>
          </a:p>
          <a:p>
            <a:r>
              <a:rPr lang="en-GB" dirty="0" smtClean="0"/>
              <a:t>• The tree/branch could become damaged with wear: rubber protector mats fitted between all points of wear and the tree. The design of the fixing minimises wear on the tree. Fixing designed with an additional bracing to the tree crown providing a secondary bearing in the unlikely event of the branch giving way. </a:t>
            </a:r>
          </a:p>
        </p:txBody>
      </p:sp>
    </p:spTree>
    <p:extLst>
      <p:ext uri="{BB962C8B-B14F-4D97-AF65-F5344CB8AC3E}">
        <p14:creationId xmlns:p14="http://schemas.microsoft.com/office/powerpoint/2010/main" val="1302837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3EDF5"/>
        </a:solidFill>
        <a:effectLst/>
      </p:bgPr>
    </p:bg>
    <p:spTree>
      <p:nvGrpSpPr>
        <p:cNvPr id="1" name=""/>
        <p:cNvGrpSpPr/>
        <p:nvPr/>
      </p:nvGrpSpPr>
      <p:grpSpPr>
        <a:xfrm>
          <a:off x="0" y="0"/>
          <a:ext cx="0" cy="0"/>
          <a:chOff x="0" y="0"/>
          <a:chExt cx="0" cy="0"/>
        </a:xfrm>
      </p:grpSpPr>
      <p:sp>
        <p:nvSpPr>
          <p:cNvPr id="2" name="Rectangle 1"/>
          <p:cNvSpPr/>
          <p:nvPr/>
        </p:nvSpPr>
        <p:spPr>
          <a:xfrm>
            <a:off x="1488141" y="1186986"/>
            <a:ext cx="8368553" cy="4247317"/>
          </a:xfrm>
          <a:prstGeom prst="rect">
            <a:avLst/>
          </a:prstGeom>
        </p:spPr>
        <p:txBody>
          <a:bodyPr wrap="square">
            <a:spAutoFit/>
          </a:bodyPr>
          <a:lstStyle/>
          <a:p>
            <a:r>
              <a:rPr lang="en-GB" dirty="0"/>
              <a:t>OTHER FALLS OR COLLISIONS </a:t>
            </a:r>
            <a:endParaRPr lang="en-GB" dirty="0" smtClean="0"/>
          </a:p>
          <a:p>
            <a:endParaRPr lang="en-GB" dirty="0"/>
          </a:p>
          <a:p>
            <a:r>
              <a:rPr lang="en-GB" dirty="0"/>
              <a:t>• Risk of minor injuries e.g. bruises, scrapes and possible long bone fractures: these would largely be incurred by falling from the swing onto the ground. A pendulum seat deters multiple users from using the swing simultaneously thus reducing unpredictability. </a:t>
            </a:r>
          </a:p>
          <a:p>
            <a:r>
              <a:rPr lang="en-GB" dirty="0"/>
              <a:t>• Possibility of head injury upon falling: Fall height does not exceed 1.4m. Surface and adjacent area are cleared of obstacles and protrusions. Note wide general prevalence of children and teenagers creating own rope swings over similar surfaces and generally low risk of this activity. </a:t>
            </a:r>
          </a:p>
          <a:p>
            <a:r>
              <a:rPr lang="en-GB" dirty="0"/>
              <a:t>• Risk of crashing into the tree or support or another person: there are no obstructions to the visibility of swing users and other users. </a:t>
            </a:r>
          </a:p>
          <a:p>
            <a:endParaRPr lang="en-GB" dirty="0" smtClean="0"/>
          </a:p>
          <a:p>
            <a:r>
              <a:rPr lang="en-GB" dirty="0" smtClean="0"/>
              <a:t>OTHER </a:t>
            </a:r>
            <a:r>
              <a:rPr lang="en-GB" dirty="0"/>
              <a:t>RISKS </a:t>
            </a:r>
          </a:p>
          <a:p>
            <a:r>
              <a:rPr lang="en-GB" dirty="0"/>
              <a:t>• Risk of hanging: sleeved chain is impossible to knot or loop.</a:t>
            </a:r>
            <a:endParaRPr lang="en-GB" dirty="0"/>
          </a:p>
        </p:txBody>
      </p:sp>
    </p:spTree>
    <p:extLst>
      <p:ext uri="{BB962C8B-B14F-4D97-AF65-F5344CB8AC3E}">
        <p14:creationId xmlns:p14="http://schemas.microsoft.com/office/powerpoint/2010/main" val="41943550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3EDF5"/>
        </a:solidFill>
        <a:effectLst/>
      </p:bgPr>
    </p:bg>
    <p:spTree>
      <p:nvGrpSpPr>
        <p:cNvPr id="1" name=""/>
        <p:cNvGrpSpPr/>
        <p:nvPr/>
      </p:nvGrpSpPr>
      <p:grpSpPr>
        <a:xfrm>
          <a:off x="0" y="0"/>
          <a:ext cx="0" cy="0"/>
          <a:chOff x="0" y="0"/>
          <a:chExt cx="0" cy="0"/>
        </a:xfrm>
      </p:grpSpPr>
      <p:sp>
        <p:nvSpPr>
          <p:cNvPr id="2" name="Rectangle 1"/>
          <p:cNvSpPr/>
          <p:nvPr/>
        </p:nvSpPr>
        <p:spPr>
          <a:xfrm>
            <a:off x="1488141" y="1186986"/>
            <a:ext cx="8368553" cy="1200329"/>
          </a:xfrm>
          <a:prstGeom prst="rect">
            <a:avLst/>
          </a:prstGeom>
        </p:spPr>
        <p:txBody>
          <a:bodyPr wrap="square">
            <a:spAutoFit/>
          </a:bodyPr>
          <a:lstStyle/>
          <a:p>
            <a:r>
              <a:rPr lang="en-GB" dirty="0"/>
              <a:t>DECISION </a:t>
            </a:r>
            <a:endParaRPr lang="en-GB" dirty="0" smtClean="0"/>
          </a:p>
          <a:p>
            <a:r>
              <a:rPr lang="en-GB" dirty="0" smtClean="0"/>
              <a:t>Proposed </a:t>
            </a:r>
            <a:r>
              <a:rPr lang="en-GB" dirty="0"/>
              <a:t>tree swing offers an acceptable level of risk. Go ahead with suitable site modifications and management arrangements. Current ‘natural’ surface appropriate for setting</a:t>
            </a:r>
            <a:endParaRPr lang="en-GB" dirty="0"/>
          </a:p>
        </p:txBody>
      </p:sp>
      <p:sp>
        <p:nvSpPr>
          <p:cNvPr id="3" name="Rectangle 2"/>
          <p:cNvSpPr/>
          <p:nvPr/>
        </p:nvSpPr>
        <p:spPr>
          <a:xfrm>
            <a:off x="1636057" y="5939135"/>
            <a:ext cx="8906435" cy="646331"/>
          </a:xfrm>
          <a:prstGeom prst="rect">
            <a:avLst/>
          </a:prstGeom>
        </p:spPr>
        <p:txBody>
          <a:bodyPr wrap="square">
            <a:spAutoFit/>
          </a:bodyPr>
          <a:lstStyle/>
          <a:p>
            <a:pPr algn="ctr"/>
            <a:r>
              <a:rPr lang="en-GB" b="1" dirty="0"/>
              <a:t>https://outdoorclassroomday.com/wp-content/uploads/2016/08/OCDay-Balancing-Risks-and-Benefits.pdf</a:t>
            </a:r>
          </a:p>
        </p:txBody>
      </p:sp>
    </p:spTree>
    <p:extLst>
      <p:ext uri="{BB962C8B-B14F-4D97-AF65-F5344CB8AC3E}">
        <p14:creationId xmlns:p14="http://schemas.microsoft.com/office/powerpoint/2010/main" val="24927874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588</Words>
  <Application>Microsoft Office PowerPoint</Application>
  <PresentationFormat>Widescreen</PresentationFormat>
  <Paragraphs>58</Paragraphs>
  <Slides>11</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11</vt:i4>
      </vt:variant>
    </vt:vector>
  </HeadingPairs>
  <TitlesOfParts>
    <vt:vector size="17" baseType="lpstr">
      <vt:lpstr>Arial</vt:lpstr>
      <vt:lpstr>Calibri</vt:lpstr>
      <vt:lpstr>Calibri Light</vt:lpstr>
      <vt:lpstr>Myriad Pro</vt:lpstr>
      <vt:lpstr>Office Theme</vt:lpstr>
      <vt:lpstr>20140311PresentationUWTSDTemplate</vt:lpstr>
      <vt:lpstr>ECIE6001  Moving away from the traditional classroom: Outdoor Education and Learning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ECIE6001  Moving away from the traditional classroom: Outdoor Education and Learning</dc:title>
  <dc:creator>Victoria Girton-Smith</dc:creator>
  <cp:lastModifiedBy>Victoria Girton-Smith</cp:lastModifiedBy>
  <cp:revision>3</cp:revision>
  <dcterms:created xsi:type="dcterms:W3CDTF">2022-03-02T09:43:12Z</dcterms:created>
  <dcterms:modified xsi:type="dcterms:W3CDTF">2022-03-07T14:46:43Z</dcterms:modified>
</cp:coreProperties>
</file>