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</p:sldMasterIdLst>
  <p:notesMasterIdLst>
    <p:notesMasterId r:id="rId50"/>
  </p:notesMasterIdLst>
  <p:sldIdLst>
    <p:sldId id="266" r:id="rId5"/>
    <p:sldId id="322" r:id="rId6"/>
    <p:sldId id="323" r:id="rId7"/>
    <p:sldId id="324" r:id="rId8"/>
    <p:sldId id="325" r:id="rId9"/>
    <p:sldId id="321" r:id="rId10"/>
    <p:sldId id="326" r:id="rId11"/>
    <p:sldId id="327" r:id="rId12"/>
    <p:sldId id="328" r:id="rId13"/>
    <p:sldId id="331" r:id="rId14"/>
    <p:sldId id="332" r:id="rId15"/>
    <p:sldId id="333" r:id="rId16"/>
    <p:sldId id="334" r:id="rId17"/>
    <p:sldId id="320" r:id="rId18"/>
    <p:sldId id="339" r:id="rId19"/>
    <p:sldId id="338" r:id="rId20"/>
    <p:sldId id="319" r:id="rId21"/>
    <p:sldId id="360" r:id="rId22"/>
    <p:sldId id="335" r:id="rId23"/>
    <p:sldId id="336" r:id="rId24"/>
    <p:sldId id="337" r:id="rId25"/>
    <p:sldId id="362" r:id="rId26"/>
    <p:sldId id="340" r:id="rId27"/>
    <p:sldId id="341" r:id="rId28"/>
    <p:sldId id="342" r:id="rId29"/>
    <p:sldId id="343" r:id="rId30"/>
    <p:sldId id="345" r:id="rId31"/>
    <p:sldId id="346" r:id="rId32"/>
    <p:sldId id="347" r:id="rId33"/>
    <p:sldId id="348" r:id="rId34"/>
    <p:sldId id="344" r:id="rId35"/>
    <p:sldId id="349" r:id="rId36"/>
    <p:sldId id="350" r:id="rId37"/>
    <p:sldId id="351" r:id="rId38"/>
    <p:sldId id="352" r:id="rId39"/>
    <p:sldId id="353" r:id="rId40"/>
    <p:sldId id="354" r:id="rId41"/>
    <p:sldId id="359" r:id="rId42"/>
    <p:sldId id="355" r:id="rId43"/>
    <p:sldId id="356" r:id="rId44"/>
    <p:sldId id="357" r:id="rId45"/>
    <p:sldId id="358" r:id="rId46"/>
    <p:sldId id="329" r:id="rId47"/>
    <p:sldId id="330" r:id="rId48"/>
    <p:sldId id="361" r:id="rId4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83" autoAdjust="0"/>
    <p:restoredTop sz="94698" autoAdjust="0"/>
  </p:normalViewPr>
  <p:slideViewPr>
    <p:cSldViewPr snapToGrid="0">
      <p:cViewPr varScale="1">
        <p:scale>
          <a:sx n="88" d="100"/>
          <a:sy n="88" d="100"/>
        </p:scale>
        <p:origin x="72" y="33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8" Type="http://schemas.openxmlformats.org/officeDocument/2006/relationships/slide" Target="slides/slide4.xml"/><Relationship Id="rId51" Type="http://schemas.openxmlformats.org/officeDocument/2006/relationships/presProps" Target="presProps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svg"/><Relationship Id="rId1" Type="http://schemas.openxmlformats.org/officeDocument/2006/relationships/image" Target="../media/image7.png"/><Relationship Id="rId4" Type="http://schemas.openxmlformats.org/officeDocument/2006/relationships/image" Target="../media/image10.svg"/></Relationships>
</file>

<file path=ppt/diagrams/_rels/data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sv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image" Target="../media/image12.svg"/><Relationship Id="rId1" Type="http://schemas.openxmlformats.org/officeDocument/2006/relationships/image" Target="../media/image11.png"/><Relationship Id="rId6" Type="http://schemas.openxmlformats.org/officeDocument/2006/relationships/image" Target="../media/image16.svg"/><Relationship Id="rId5" Type="http://schemas.openxmlformats.org/officeDocument/2006/relationships/image" Target="../media/image15.png"/><Relationship Id="rId4" Type="http://schemas.openxmlformats.org/officeDocument/2006/relationships/image" Target="../media/image14.svg"/></Relationships>
</file>

<file path=ppt/diagrams/_rels/data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svg"/><Relationship Id="rId13" Type="http://schemas.openxmlformats.org/officeDocument/2006/relationships/image" Target="../media/image44.png"/><Relationship Id="rId3" Type="http://schemas.openxmlformats.org/officeDocument/2006/relationships/image" Target="../media/image34.png"/><Relationship Id="rId7" Type="http://schemas.openxmlformats.org/officeDocument/2006/relationships/image" Target="../media/image38.png"/><Relationship Id="rId12" Type="http://schemas.openxmlformats.org/officeDocument/2006/relationships/image" Target="../media/image43.svg"/><Relationship Id="rId2" Type="http://schemas.openxmlformats.org/officeDocument/2006/relationships/image" Target="../media/image33.svg"/><Relationship Id="rId1" Type="http://schemas.openxmlformats.org/officeDocument/2006/relationships/image" Target="../media/image32.png"/><Relationship Id="rId6" Type="http://schemas.openxmlformats.org/officeDocument/2006/relationships/image" Target="../media/image37.svg"/><Relationship Id="rId11" Type="http://schemas.openxmlformats.org/officeDocument/2006/relationships/image" Target="../media/image42.png"/><Relationship Id="rId5" Type="http://schemas.openxmlformats.org/officeDocument/2006/relationships/image" Target="../media/image36.png"/><Relationship Id="rId10" Type="http://schemas.openxmlformats.org/officeDocument/2006/relationships/image" Target="../media/image41.svg"/><Relationship Id="rId4" Type="http://schemas.openxmlformats.org/officeDocument/2006/relationships/image" Target="../media/image35.svg"/><Relationship Id="rId9" Type="http://schemas.openxmlformats.org/officeDocument/2006/relationships/image" Target="../media/image40.png"/><Relationship Id="rId14" Type="http://schemas.openxmlformats.org/officeDocument/2006/relationships/image" Target="../media/image45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svg"/><Relationship Id="rId1" Type="http://schemas.openxmlformats.org/officeDocument/2006/relationships/image" Target="../media/image7.png"/><Relationship Id="rId4" Type="http://schemas.openxmlformats.org/officeDocument/2006/relationships/image" Target="../media/image10.svg"/></Relationships>
</file>

<file path=ppt/diagrams/_rels/drawing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sv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image" Target="../media/image12.svg"/><Relationship Id="rId1" Type="http://schemas.openxmlformats.org/officeDocument/2006/relationships/image" Target="../media/image11.png"/><Relationship Id="rId6" Type="http://schemas.openxmlformats.org/officeDocument/2006/relationships/image" Target="../media/image16.svg"/><Relationship Id="rId5" Type="http://schemas.openxmlformats.org/officeDocument/2006/relationships/image" Target="../media/image15.png"/><Relationship Id="rId4" Type="http://schemas.openxmlformats.org/officeDocument/2006/relationships/image" Target="../media/image14.svg"/></Relationships>
</file>

<file path=ppt/diagrams/_rels/drawing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svg"/><Relationship Id="rId13" Type="http://schemas.openxmlformats.org/officeDocument/2006/relationships/image" Target="../media/image44.png"/><Relationship Id="rId3" Type="http://schemas.openxmlformats.org/officeDocument/2006/relationships/image" Target="../media/image34.png"/><Relationship Id="rId7" Type="http://schemas.openxmlformats.org/officeDocument/2006/relationships/image" Target="../media/image38.png"/><Relationship Id="rId12" Type="http://schemas.openxmlformats.org/officeDocument/2006/relationships/image" Target="../media/image43.svg"/><Relationship Id="rId2" Type="http://schemas.openxmlformats.org/officeDocument/2006/relationships/image" Target="../media/image33.svg"/><Relationship Id="rId1" Type="http://schemas.openxmlformats.org/officeDocument/2006/relationships/image" Target="../media/image32.png"/><Relationship Id="rId6" Type="http://schemas.openxmlformats.org/officeDocument/2006/relationships/image" Target="../media/image37.svg"/><Relationship Id="rId11" Type="http://schemas.openxmlformats.org/officeDocument/2006/relationships/image" Target="../media/image42.png"/><Relationship Id="rId5" Type="http://schemas.openxmlformats.org/officeDocument/2006/relationships/image" Target="../media/image36.png"/><Relationship Id="rId10" Type="http://schemas.openxmlformats.org/officeDocument/2006/relationships/image" Target="../media/image41.svg"/><Relationship Id="rId4" Type="http://schemas.openxmlformats.org/officeDocument/2006/relationships/image" Target="../media/image35.svg"/><Relationship Id="rId9" Type="http://schemas.openxmlformats.org/officeDocument/2006/relationships/image" Target="../media/image40.png"/><Relationship Id="rId14" Type="http://schemas.openxmlformats.org/officeDocument/2006/relationships/image" Target="../media/image45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icon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95ED5AD-1CC0-4905-A775-C2B86AE573FB}" type="doc">
      <dgm:prSet loTypeId="urn:microsoft.com/office/officeart/2018/5/layout/IconLeafLabelList" loCatId="icon" qsTypeId="urn:microsoft.com/office/officeart/2005/8/quickstyle/simple1" qsCatId="simple" csTypeId="urn:microsoft.com/office/officeart/2018/5/colors/Iconchunking_neutralicon_colorful1" csCatId="colorful" phldr="1"/>
      <dgm:spPr/>
      <dgm:t>
        <a:bodyPr/>
        <a:lstStyle/>
        <a:p>
          <a:endParaRPr lang="en-US"/>
        </a:p>
      </dgm:t>
    </dgm:pt>
    <dgm:pt modelId="{187EA3CD-36FF-4404-A085-880B2C34230A}">
      <dgm:prSet custT="1"/>
      <dgm:spPr/>
      <dgm:t>
        <a:bodyPr/>
        <a:lstStyle/>
        <a:p>
          <a:pPr>
            <a:defRPr cap="all"/>
          </a:pPr>
          <a:r>
            <a:rPr lang="en-GB" sz="2000" dirty="0">
              <a:latin typeface="Arial" panose="020B0604020202020204" pitchFamily="34" charset="0"/>
              <a:cs typeface="Arial" panose="020B0604020202020204" pitchFamily="34" charset="0"/>
            </a:rPr>
            <a:t>Identify an organisation in the news currently undergoing corporate restructuring </a:t>
          </a:r>
          <a:endParaRPr lang="en-US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24D4CC1-6755-4D8B-8263-86EAFD2AF4A7}" type="parTrans" cxnId="{6A2A904E-A5B4-49AE-9CCF-3D39D6382C31}">
      <dgm:prSet/>
      <dgm:spPr/>
      <dgm:t>
        <a:bodyPr/>
        <a:lstStyle/>
        <a:p>
          <a:endParaRPr lang="en-US"/>
        </a:p>
      </dgm:t>
    </dgm:pt>
    <dgm:pt modelId="{2E7FAE70-31AC-491F-9E67-DA46315651DD}" type="sibTrans" cxnId="{6A2A904E-A5B4-49AE-9CCF-3D39D6382C31}">
      <dgm:prSet/>
      <dgm:spPr/>
      <dgm:t>
        <a:bodyPr/>
        <a:lstStyle/>
        <a:p>
          <a:endParaRPr lang="en-US"/>
        </a:p>
      </dgm:t>
    </dgm:pt>
    <dgm:pt modelId="{07E5C38D-12D8-4161-A988-F4E3FC9FC92A}">
      <dgm:prSet custT="1"/>
      <dgm:spPr/>
      <dgm:t>
        <a:bodyPr/>
        <a:lstStyle/>
        <a:p>
          <a:pPr>
            <a:defRPr cap="all"/>
          </a:pPr>
          <a:r>
            <a:rPr lang="en-GB" sz="2400" dirty="0">
              <a:latin typeface="Arial" panose="020B0604020202020204" pitchFamily="34" charset="0"/>
              <a:cs typeface="Arial" panose="020B0604020202020204" pitchFamily="34" charset="0"/>
            </a:rPr>
            <a:t>What are the reasons for this?</a:t>
          </a:r>
          <a:endParaRPr lang="en-US" sz="2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5DED213-D6C4-48F6-AFB5-8C92B8ACF032}" type="parTrans" cxnId="{267D7FCC-6E96-4902-AB24-8545ECE198DB}">
      <dgm:prSet/>
      <dgm:spPr/>
      <dgm:t>
        <a:bodyPr/>
        <a:lstStyle/>
        <a:p>
          <a:endParaRPr lang="en-US"/>
        </a:p>
      </dgm:t>
    </dgm:pt>
    <dgm:pt modelId="{6001F377-5BF6-44A0-A119-1DA4DCF58B39}" type="sibTrans" cxnId="{267D7FCC-6E96-4902-AB24-8545ECE198DB}">
      <dgm:prSet/>
      <dgm:spPr/>
      <dgm:t>
        <a:bodyPr/>
        <a:lstStyle/>
        <a:p>
          <a:endParaRPr lang="en-US"/>
        </a:p>
      </dgm:t>
    </dgm:pt>
    <dgm:pt modelId="{96A2638D-E94F-4003-9EB8-E19D9EC50099}" type="pres">
      <dgm:prSet presAssocID="{D95ED5AD-1CC0-4905-A775-C2B86AE573FB}" presName="root" presStyleCnt="0">
        <dgm:presLayoutVars>
          <dgm:dir/>
          <dgm:resizeHandles val="exact"/>
        </dgm:presLayoutVars>
      </dgm:prSet>
      <dgm:spPr/>
    </dgm:pt>
    <dgm:pt modelId="{1CA18545-2EE2-42A0-8853-65D4A31FB63A}" type="pres">
      <dgm:prSet presAssocID="{187EA3CD-36FF-4404-A085-880B2C34230A}" presName="compNode" presStyleCnt="0"/>
      <dgm:spPr/>
    </dgm:pt>
    <dgm:pt modelId="{ADBB907C-49C5-4A73-9729-FFC01722E57C}" type="pres">
      <dgm:prSet presAssocID="{187EA3CD-36FF-4404-A085-880B2C34230A}" presName="iconBgRect" presStyleLbl="bgShp" presStyleIdx="0" presStyleCnt="2"/>
      <dgm:spPr>
        <a:prstGeom prst="round2DiagRect">
          <a:avLst>
            <a:gd name="adj1" fmla="val 29727"/>
            <a:gd name="adj2" fmla="val 0"/>
          </a:avLst>
        </a:prstGeom>
      </dgm:spPr>
    </dgm:pt>
    <dgm:pt modelId="{7380584F-B2CA-4C59-9663-DC75B754EF25}" type="pres">
      <dgm:prSet presAssocID="{187EA3CD-36FF-4404-A085-880B2C34230A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ierarchy"/>
        </a:ext>
      </dgm:extLst>
    </dgm:pt>
    <dgm:pt modelId="{259283AB-984D-4008-ADAC-10A6B61C303D}" type="pres">
      <dgm:prSet presAssocID="{187EA3CD-36FF-4404-A085-880B2C34230A}" presName="spaceRect" presStyleCnt="0"/>
      <dgm:spPr/>
    </dgm:pt>
    <dgm:pt modelId="{8638B538-A7E5-4551-9C7E-7C141B686CAF}" type="pres">
      <dgm:prSet presAssocID="{187EA3CD-36FF-4404-A085-880B2C34230A}" presName="textRect" presStyleLbl="revTx" presStyleIdx="0" presStyleCnt="2">
        <dgm:presLayoutVars>
          <dgm:chMax val="1"/>
          <dgm:chPref val="1"/>
        </dgm:presLayoutVars>
      </dgm:prSet>
      <dgm:spPr/>
    </dgm:pt>
    <dgm:pt modelId="{3FE63B17-0135-4D98-9858-D6237CCB869A}" type="pres">
      <dgm:prSet presAssocID="{2E7FAE70-31AC-491F-9E67-DA46315651DD}" presName="sibTrans" presStyleCnt="0"/>
      <dgm:spPr/>
    </dgm:pt>
    <dgm:pt modelId="{503C0499-2A74-4F9A-B965-878505223E4F}" type="pres">
      <dgm:prSet presAssocID="{07E5C38D-12D8-4161-A988-F4E3FC9FC92A}" presName="compNode" presStyleCnt="0"/>
      <dgm:spPr/>
    </dgm:pt>
    <dgm:pt modelId="{D50262B8-1B2C-411C-B645-5E62D420A7E4}" type="pres">
      <dgm:prSet presAssocID="{07E5C38D-12D8-4161-A988-F4E3FC9FC92A}" presName="iconBgRect" presStyleLbl="bgShp" presStyleIdx="1" presStyleCnt="2"/>
      <dgm:spPr>
        <a:prstGeom prst="round2DiagRect">
          <a:avLst>
            <a:gd name="adj1" fmla="val 29727"/>
            <a:gd name="adj2" fmla="val 0"/>
          </a:avLst>
        </a:prstGeom>
      </dgm:spPr>
    </dgm:pt>
    <dgm:pt modelId="{621B0417-3ED6-493A-9887-DAE6D3FDE79F}" type="pres">
      <dgm:prSet presAssocID="{07E5C38D-12D8-4161-A988-F4E3FC9FC92A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Question mark"/>
        </a:ext>
      </dgm:extLst>
    </dgm:pt>
    <dgm:pt modelId="{A8B987F7-DC1D-425A-8F22-96199559C574}" type="pres">
      <dgm:prSet presAssocID="{07E5C38D-12D8-4161-A988-F4E3FC9FC92A}" presName="spaceRect" presStyleCnt="0"/>
      <dgm:spPr/>
    </dgm:pt>
    <dgm:pt modelId="{158E5257-20C8-470C-BD49-650D6B8ACAC6}" type="pres">
      <dgm:prSet presAssocID="{07E5C38D-12D8-4161-A988-F4E3FC9FC92A}" presName="textRect" presStyleLbl="revTx" presStyleIdx="1" presStyleCnt="2">
        <dgm:presLayoutVars>
          <dgm:chMax val="1"/>
          <dgm:chPref val="1"/>
        </dgm:presLayoutVars>
      </dgm:prSet>
      <dgm:spPr/>
    </dgm:pt>
  </dgm:ptLst>
  <dgm:cxnLst>
    <dgm:cxn modelId="{6A2A904E-A5B4-49AE-9CCF-3D39D6382C31}" srcId="{D95ED5AD-1CC0-4905-A775-C2B86AE573FB}" destId="{187EA3CD-36FF-4404-A085-880B2C34230A}" srcOrd="0" destOrd="0" parTransId="{124D4CC1-6755-4D8B-8263-86EAFD2AF4A7}" sibTransId="{2E7FAE70-31AC-491F-9E67-DA46315651DD}"/>
    <dgm:cxn modelId="{09FBABC8-6F39-4320-985D-9C93C6BB5F88}" type="presOf" srcId="{07E5C38D-12D8-4161-A988-F4E3FC9FC92A}" destId="{158E5257-20C8-470C-BD49-650D6B8ACAC6}" srcOrd="0" destOrd="0" presId="urn:microsoft.com/office/officeart/2018/5/layout/IconLeafLabelList"/>
    <dgm:cxn modelId="{267D7FCC-6E96-4902-AB24-8545ECE198DB}" srcId="{D95ED5AD-1CC0-4905-A775-C2B86AE573FB}" destId="{07E5C38D-12D8-4161-A988-F4E3FC9FC92A}" srcOrd="1" destOrd="0" parTransId="{15DED213-D6C4-48F6-AFB5-8C92B8ACF032}" sibTransId="{6001F377-5BF6-44A0-A119-1DA4DCF58B39}"/>
    <dgm:cxn modelId="{6F0979DC-041D-4165-96DC-9360A0031021}" type="presOf" srcId="{187EA3CD-36FF-4404-A085-880B2C34230A}" destId="{8638B538-A7E5-4551-9C7E-7C141B686CAF}" srcOrd="0" destOrd="0" presId="urn:microsoft.com/office/officeart/2018/5/layout/IconLeafLabelList"/>
    <dgm:cxn modelId="{C7A112F3-10D0-46C4-A91B-3E144CFAE522}" type="presOf" srcId="{D95ED5AD-1CC0-4905-A775-C2B86AE573FB}" destId="{96A2638D-E94F-4003-9EB8-E19D9EC50099}" srcOrd="0" destOrd="0" presId="urn:microsoft.com/office/officeart/2018/5/layout/IconLeafLabelList"/>
    <dgm:cxn modelId="{385E5D02-0B17-4260-A623-242350392DC7}" type="presParOf" srcId="{96A2638D-E94F-4003-9EB8-E19D9EC50099}" destId="{1CA18545-2EE2-42A0-8853-65D4A31FB63A}" srcOrd="0" destOrd="0" presId="urn:microsoft.com/office/officeart/2018/5/layout/IconLeafLabelList"/>
    <dgm:cxn modelId="{D341CCE7-C916-47BA-BC96-0CD7BD77E3B6}" type="presParOf" srcId="{1CA18545-2EE2-42A0-8853-65D4A31FB63A}" destId="{ADBB907C-49C5-4A73-9729-FFC01722E57C}" srcOrd="0" destOrd="0" presId="urn:microsoft.com/office/officeart/2018/5/layout/IconLeafLabelList"/>
    <dgm:cxn modelId="{988F6EBA-7694-4F09-A818-316C632F4A1D}" type="presParOf" srcId="{1CA18545-2EE2-42A0-8853-65D4A31FB63A}" destId="{7380584F-B2CA-4C59-9663-DC75B754EF25}" srcOrd="1" destOrd="0" presId="urn:microsoft.com/office/officeart/2018/5/layout/IconLeafLabelList"/>
    <dgm:cxn modelId="{A48A7375-32E4-42D9-8F45-0C961584915C}" type="presParOf" srcId="{1CA18545-2EE2-42A0-8853-65D4A31FB63A}" destId="{259283AB-984D-4008-ADAC-10A6B61C303D}" srcOrd="2" destOrd="0" presId="urn:microsoft.com/office/officeart/2018/5/layout/IconLeafLabelList"/>
    <dgm:cxn modelId="{46ECE445-2F12-4F39-B134-4727ADA38F0A}" type="presParOf" srcId="{1CA18545-2EE2-42A0-8853-65D4A31FB63A}" destId="{8638B538-A7E5-4551-9C7E-7C141B686CAF}" srcOrd="3" destOrd="0" presId="urn:microsoft.com/office/officeart/2018/5/layout/IconLeafLabelList"/>
    <dgm:cxn modelId="{A1823F52-093F-480F-8D6C-85DA3200C9FD}" type="presParOf" srcId="{96A2638D-E94F-4003-9EB8-E19D9EC50099}" destId="{3FE63B17-0135-4D98-9858-D6237CCB869A}" srcOrd="1" destOrd="0" presId="urn:microsoft.com/office/officeart/2018/5/layout/IconLeafLabelList"/>
    <dgm:cxn modelId="{3F203407-F5F2-4563-873C-DF0E5723306E}" type="presParOf" srcId="{96A2638D-E94F-4003-9EB8-E19D9EC50099}" destId="{503C0499-2A74-4F9A-B965-878505223E4F}" srcOrd="2" destOrd="0" presId="urn:microsoft.com/office/officeart/2018/5/layout/IconLeafLabelList"/>
    <dgm:cxn modelId="{3C3EF782-CF72-4A4E-BB19-E3F56D84919B}" type="presParOf" srcId="{503C0499-2A74-4F9A-B965-878505223E4F}" destId="{D50262B8-1B2C-411C-B645-5E62D420A7E4}" srcOrd="0" destOrd="0" presId="urn:microsoft.com/office/officeart/2018/5/layout/IconLeafLabelList"/>
    <dgm:cxn modelId="{16A7BAFE-536E-4679-A735-9F244FEFC34C}" type="presParOf" srcId="{503C0499-2A74-4F9A-B965-878505223E4F}" destId="{621B0417-3ED6-493A-9887-DAE6D3FDE79F}" srcOrd="1" destOrd="0" presId="urn:microsoft.com/office/officeart/2018/5/layout/IconLeafLabelList"/>
    <dgm:cxn modelId="{978549CD-28BD-4C9A-A18E-395AF6C5F8B6}" type="presParOf" srcId="{503C0499-2A74-4F9A-B965-878505223E4F}" destId="{A8B987F7-DC1D-425A-8F22-96199559C574}" srcOrd="2" destOrd="0" presId="urn:microsoft.com/office/officeart/2018/5/layout/IconLeafLabelList"/>
    <dgm:cxn modelId="{53D175A7-828D-48EF-9966-D951934FAE67}" type="presParOf" srcId="{503C0499-2A74-4F9A-B965-878505223E4F}" destId="{158E5257-20C8-470C-BD49-650D6B8ACAC6}" srcOrd="3" destOrd="0" presId="urn:microsoft.com/office/officeart/2018/5/layout/IconLeafLabel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D265C33-693F-4522-91C5-82F848508A4A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C99E86E4-9537-44E1-8371-56C07E6C6B44}">
      <dgm:prSet/>
      <dgm:spPr/>
      <dgm:t>
        <a:bodyPr/>
        <a:lstStyle/>
        <a:p>
          <a:r>
            <a:rPr lang="en-GB" dirty="0">
              <a:latin typeface="Arial" panose="020B0604020202020204" pitchFamily="34" charset="0"/>
              <a:cs typeface="Arial" panose="020B0604020202020204" pitchFamily="34" charset="0"/>
            </a:rPr>
            <a:t>Due to a change in strategy 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52AABB3-3FC3-4899-A611-A1CE547920AC}" type="parTrans" cxnId="{29B8BC44-D730-40F9-A9C3-F37FFA1649CB}">
      <dgm:prSet/>
      <dgm:spPr/>
      <dgm:t>
        <a:bodyPr/>
        <a:lstStyle/>
        <a:p>
          <a:endParaRPr lang="en-US"/>
        </a:p>
      </dgm:t>
    </dgm:pt>
    <dgm:pt modelId="{388711DB-927D-43AC-9E1A-1D298608607B}" type="sibTrans" cxnId="{29B8BC44-D730-40F9-A9C3-F37FFA1649CB}">
      <dgm:prSet/>
      <dgm:spPr/>
      <dgm:t>
        <a:bodyPr/>
        <a:lstStyle/>
        <a:p>
          <a:endParaRPr lang="en-US"/>
        </a:p>
      </dgm:t>
    </dgm:pt>
    <dgm:pt modelId="{949E6F13-5EF7-4505-A248-386E3473810D}">
      <dgm:prSet/>
      <dgm:spPr/>
      <dgm:t>
        <a:bodyPr/>
        <a:lstStyle/>
        <a:p>
          <a:r>
            <a:rPr lang="en-GB" dirty="0">
              <a:latin typeface="Arial" panose="020B0604020202020204" pitchFamily="34" charset="0"/>
              <a:cs typeface="Arial" panose="020B0604020202020204" pitchFamily="34" charset="0"/>
            </a:rPr>
            <a:t>Clear rationale 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B60E6A2-EB5F-4742-A43B-28C2B716A484}" type="parTrans" cxnId="{CEA52151-B65F-4654-B551-F6A60FB69B6C}">
      <dgm:prSet/>
      <dgm:spPr/>
      <dgm:t>
        <a:bodyPr/>
        <a:lstStyle/>
        <a:p>
          <a:endParaRPr lang="en-US"/>
        </a:p>
      </dgm:t>
    </dgm:pt>
    <dgm:pt modelId="{6FF8A207-1B87-4280-95E5-7234E0B6556F}" type="sibTrans" cxnId="{CEA52151-B65F-4654-B551-F6A60FB69B6C}">
      <dgm:prSet/>
      <dgm:spPr/>
      <dgm:t>
        <a:bodyPr/>
        <a:lstStyle/>
        <a:p>
          <a:endParaRPr lang="en-US"/>
        </a:p>
      </dgm:t>
    </dgm:pt>
    <dgm:pt modelId="{67123C6E-5452-430E-B40E-ECD775FE16A1}">
      <dgm:prSet/>
      <dgm:spPr/>
      <dgm:t>
        <a:bodyPr/>
        <a:lstStyle/>
        <a:p>
          <a:r>
            <a:rPr lang="en-GB" dirty="0">
              <a:latin typeface="Arial" panose="020B0604020202020204" pitchFamily="34" charset="0"/>
              <a:cs typeface="Arial" panose="020B0604020202020204" pitchFamily="34" charset="0"/>
            </a:rPr>
            <a:t>Occur in conjunction with other changes such as process change and culture change 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EFA5B66-80F0-4DE9-A005-79D83D4E1BD6}" type="parTrans" cxnId="{C35C4CF0-FDBA-4AA1-A871-A0E55C8B4EDF}">
      <dgm:prSet/>
      <dgm:spPr/>
      <dgm:t>
        <a:bodyPr/>
        <a:lstStyle/>
        <a:p>
          <a:endParaRPr lang="en-US"/>
        </a:p>
      </dgm:t>
    </dgm:pt>
    <dgm:pt modelId="{6F75E51D-C90A-4457-836C-C013BCA7886E}" type="sibTrans" cxnId="{C35C4CF0-FDBA-4AA1-A871-A0E55C8B4EDF}">
      <dgm:prSet/>
      <dgm:spPr/>
      <dgm:t>
        <a:bodyPr/>
        <a:lstStyle/>
        <a:p>
          <a:endParaRPr lang="en-US"/>
        </a:p>
      </dgm:t>
    </dgm:pt>
    <dgm:pt modelId="{2738AC06-2AB2-4EFD-AF2B-3F34145CACFE}">
      <dgm:prSet/>
      <dgm:spPr/>
      <dgm:t>
        <a:bodyPr/>
        <a:lstStyle/>
        <a:p>
          <a:r>
            <a:rPr lang="en-GB" dirty="0">
              <a:latin typeface="Arial" panose="020B0604020202020204" pitchFamily="34" charset="0"/>
              <a:cs typeface="Arial" panose="020B0604020202020204" pitchFamily="34" charset="0"/>
            </a:rPr>
            <a:t>Cameron &amp; Green (2015</a:t>
          </a:r>
          <a:r>
            <a:rPr lang="en-GB" dirty="0"/>
            <a:t>)</a:t>
          </a:r>
          <a:endParaRPr lang="en-US" dirty="0"/>
        </a:p>
      </dgm:t>
    </dgm:pt>
    <dgm:pt modelId="{9A001E51-587E-4958-A310-8E667B9A1398}" type="parTrans" cxnId="{53B9401A-018C-47D6-8498-C109DE48157C}">
      <dgm:prSet/>
      <dgm:spPr/>
      <dgm:t>
        <a:bodyPr/>
        <a:lstStyle/>
        <a:p>
          <a:endParaRPr lang="en-US"/>
        </a:p>
      </dgm:t>
    </dgm:pt>
    <dgm:pt modelId="{9BC2A1DF-1D56-4951-9253-7BD84D09447B}" type="sibTrans" cxnId="{53B9401A-018C-47D6-8498-C109DE48157C}">
      <dgm:prSet/>
      <dgm:spPr/>
      <dgm:t>
        <a:bodyPr/>
        <a:lstStyle/>
        <a:p>
          <a:endParaRPr lang="en-US"/>
        </a:p>
      </dgm:t>
    </dgm:pt>
    <dgm:pt modelId="{A8F76A3D-4532-4934-9614-A6C1FC91CCE9}" type="pres">
      <dgm:prSet presAssocID="{1D265C33-693F-4522-91C5-82F848508A4A}" presName="root" presStyleCnt="0">
        <dgm:presLayoutVars>
          <dgm:dir/>
          <dgm:resizeHandles val="exact"/>
        </dgm:presLayoutVars>
      </dgm:prSet>
      <dgm:spPr/>
    </dgm:pt>
    <dgm:pt modelId="{46D8B470-67DE-4F1A-9486-084944931385}" type="pres">
      <dgm:prSet presAssocID="{C99E86E4-9537-44E1-8371-56C07E6C6B44}" presName="compNode" presStyleCnt="0"/>
      <dgm:spPr/>
    </dgm:pt>
    <dgm:pt modelId="{5B4A0036-405B-4370-981D-EB85DCA89681}" type="pres">
      <dgm:prSet presAssocID="{C99E86E4-9537-44E1-8371-56C07E6C6B44}" presName="bgRect" presStyleLbl="bgShp" presStyleIdx="0" presStyleCnt="4"/>
      <dgm:spPr/>
    </dgm:pt>
    <dgm:pt modelId="{B0B4C2E2-91A1-4853-BF34-47CAE6EB0F36}" type="pres">
      <dgm:prSet presAssocID="{C99E86E4-9537-44E1-8371-56C07E6C6B44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laybook"/>
        </a:ext>
      </dgm:extLst>
    </dgm:pt>
    <dgm:pt modelId="{611442FF-13FF-4B09-A107-2FC0E2DD8529}" type="pres">
      <dgm:prSet presAssocID="{C99E86E4-9537-44E1-8371-56C07E6C6B44}" presName="spaceRect" presStyleCnt="0"/>
      <dgm:spPr/>
    </dgm:pt>
    <dgm:pt modelId="{54070B82-C767-4DD8-87BC-4F79A08B0285}" type="pres">
      <dgm:prSet presAssocID="{C99E86E4-9537-44E1-8371-56C07E6C6B44}" presName="parTx" presStyleLbl="revTx" presStyleIdx="0" presStyleCnt="4">
        <dgm:presLayoutVars>
          <dgm:chMax val="0"/>
          <dgm:chPref val="0"/>
        </dgm:presLayoutVars>
      </dgm:prSet>
      <dgm:spPr/>
    </dgm:pt>
    <dgm:pt modelId="{E99A5273-0E25-4FDA-8A25-5F27759DEB93}" type="pres">
      <dgm:prSet presAssocID="{388711DB-927D-43AC-9E1A-1D298608607B}" presName="sibTrans" presStyleCnt="0"/>
      <dgm:spPr/>
    </dgm:pt>
    <dgm:pt modelId="{71302ADB-6D35-4CA0-9032-DB12F49EC60B}" type="pres">
      <dgm:prSet presAssocID="{949E6F13-5EF7-4505-A248-386E3473810D}" presName="compNode" presStyleCnt="0"/>
      <dgm:spPr/>
    </dgm:pt>
    <dgm:pt modelId="{F5F9049A-A126-4EA2-8635-FA57A7D5DEAC}" type="pres">
      <dgm:prSet presAssocID="{949E6F13-5EF7-4505-A248-386E3473810D}" presName="bgRect" presStyleLbl="bgShp" presStyleIdx="1" presStyleCnt="4"/>
      <dgm:spPr/>
    </dgm:pt>
    <dgm:pt modelId="{49B60A74-F199-4530-826B-EDF497B3DC3A}" type="pres">
      <dgm:prSet presAssocID="{949E6F13-5EF7-4505-A248-386E3473810D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ocument"/>
        </a:ext>
      </dgm:extLst>
    </dgm:pt>
    <dgm:pt modelId="{C8AAF00B-F250-4CBF-9908-CB3459E2D4BE}" type="pres">
      <dgm:prSet presAssocID="{949E6F13-5EF7-4505-A248-386E3473810D}" presName="spaceRect" presStyleCnt="0"/>
      <dgm:spPr/>
    </dgm:pt>
    <dgm:pt modelId="{456B2C8E-1A61-4A12-BDD1-4BDF28D00A61}" type="pres">
      <dgm:prSet presAssocID="{949E6F13-5EF7-4505-A248-386E3473810D}" presName="parTx" presStyleLbl="revTx" presStyleIdx="1" presStyleCnt="4">
        <dgm:presLayoutVars>
          <dgm:chMax val="0"/>
          <dgm:chPref val="0"/>
        </dgm:presLayoutVars>
      </dgm:prSet>
      <dgm:spPr/>
    </dgm:pt>
    <dgm:pt modelId="{ABB61D3B-0308-4846-A0B1-85113747C5B3}" type="pres">
      <dgm:prSet presAssocID="{6FF8A207-1B87-4280-95E5-7234E0B6556F}" presName="sibTrans" presStyleCnt="0"/>
      <dgm:spPr/>
    </dgm:pt>
    <dgm:pt modelId="{05316263-1805-49C6-B2B5-99002A85FA6A}" type="pres">
      <dgm:prSet presAssocID="{67123C6E-5452-430E-B40E-ECD775FE16A1}" presName="compNode" presStyleCnt="0"/>
      <dgm:spPr/>
    </dgm:pt>
    <dgm:pt modelId="{5DFA189A-929B-4EB9-AEA4-E95C930DC824}" type="pres">
      <dgm:prSet presAssocID="{67123C6E-5452-430E-B40E-ECD775FE16A1}" presName="bgRect" presStyleLbl="bgShp" presStyleIdx="2" presStyleCnt="4"/>
      <dgm:spPr/>
    </dgm:pt>
    <dgm:pt modelId="{406CF6AE-9F2B-4A2C-95FF-7962D4E32F2B}" type="pres">
      <dgm:prSet presAssocID="{67123C6E-5452-430E-B40E-ECD775FE16A1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ranching Diagram"/>
        </a:ext>
      </dgm:extLst>
    </dgm:pt>
    <dgm:pt modelId="{606B5BAE-1449-4F79-838A-75779F1FA984}" type="pres">
      <dgm:prSet presAssocID="{67123C6E-5452-430E-B40E-ECD775FE16A1}" presName="spaceRect" presStyleCnt="0"/>
      <dgm:spPr/>
    </dgm:pt>
    <dgm:pt modelId="{14DE42B2-7ABD-43B4-9F16-E2C41E68C46F}" type="pres">
      <dgm:prSet presAssocID="{67123C6E-5452-430E-B40E-ECD775FE16A1}" presName="parTx" presStyleLbl="revTx" presStyleIdx="2" presStyleCnt="4">
        <dgm:presLayoutVars>
          <dgm:chMax val="0"/>
          <dgm:chPref val="0"/>
        </dgm:presLayoutVars>
      </dgm:prSet>
      <dgm:spPr/>
    </dgm:pt>
    <dgm:pt modelId="{0BD9683C-6234-4CEA-AE6B-3456E16F7827}" type="pres">
      <dgm:prSet presAssocID="{6F75E51D-C90A-4457-836C-C013BCA7886E}" presName="sibTrans" presStyleCnt="0"/>
      <dgm:spPr/>
    </dgm:pt>
    <dgm:pt modelId="{894CDE1D-9C0C-48C1-A214-6E0F6687D330}" type="pres">
      <dgm:prSet presAssocID="{2738AC06-2AB2-4EFD-AF2B-3F34145CACFE}" presName="compNode" presStyleCnt="0"/>
      <dgm:spPr/>
    </dgm:pt>
    <dgm:pt modelId="{A23D74D1-581F-4AF6-A93A-2CC8AAE1B651}" type="pres">
      <dgm:prSet presAssocID="{2738AC06-2AB2-4EFD-AF2B-3F34145CACFE}" presName="bgRect" presStyleLbl="bgShp" presStyleIdx="3" presStyleCnt="4"/>
      <dgm:spPr/>
    </dgm:pt>
    <dgm:pt modelId="{91BAE4F5-39BA-4A76-B1B0-AAC30845AADB}" type="pres">
      <dgm:prSet presAssocID="{2738AC06-2AB2-4EFD-AF2B-3F34145CACFE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Joker Hat"/>
        </a:ext>
      </dgm:extLst>
    </dgm:pt>
    <dgm:pt modelId="{AB835F76-3261-4523-BB85-8966E33F5083}" type="pres">
      <dgm:prSet presAssocID="{2738AC06-2AB2-4EFD-AF2B-3F34145CACFE}" presName="spaceRect" presStyleCnt="0"/>
      <dgm:spPr/>
    </dgm:pt>
    <dgm:pt modelId="{C27FF59A-8454-423C-82C3-9ECE4FCBC944}" type="pres">
      <dgm:prSet presAssocID="{2738AC06-2AB2-4EFD-AF2B-3F34145CACFE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53B9401A-018C-47D6-8498-C109DE48157C}" srcId="{1D265C33-693F-4522-91C5-82F848508A4A}" destId="{2738AC06-2AB2-4EFD-AF2B-3F34145CACFE}" srcOrd="3" destOrd="0" parTransId="{9A001E51-587E-4958-A310-8E667B9A1398}" sibTransId="{9BC2A1DF-1D56-4951-9253-7BD84D09447B}"/>
    <dgm:cxn modelId="{3E758B2A-CE29-4625-807A-DD0E70F6EFC1}" type="presOf" srcId="{2738AC06-2AB2-4EFD-AF2B-3F34145CACFE}" destId="{C27FF59A-8454-423C-82C3-9ECE4FCBC944}" srcOrd="0" destOrd="0" presId="urn:microsoft.com/office/officeart/2018/2/layout/IconVerticalSolidList"/>
    <dgm:cxn modelId="{29B8BC44-D730-40F9-A9C3-F37FFA1649CB}" srcId="{1D265C33-693F-4522-91C5-82F848508A4A}" destId="{C99E86E4-9537-44E1-8371-56C07E6C6B44}" srcOrd="0" destOrd="0" parTransId="{F52AABB3-3FC3-4899-A611-A1CE547920AC}" sibTransId="{388711DB-927D-43AC-9E1A-1D298608607B}"/>
    <dgm:cxn modelId="{408D6348-A79A-4BDA-B243-4A3671840BBA}" type="presOf" srcId="{C99E86E4-9537-44E1-8371-56C07E6C6B44}" destId="{54070B82-C767-4DD8-87BC-4F79A08B0285}" srcOrd="0" destOrd="0" presId="urn:microsoft.com/office/officeart/2018/2/layout/IconVerticalSolidList"/>
    <dgm:cxn modelId="{CEA52151-B65F-4654-B551-F6A60FB69B6C}" srcId="{1D265C33-693F-4522-91C5-82F848508A4A}" destId="{949E6F13-5EF7-4505-A248-386E3473810D}" srcOrd="1" destOrd="0" parTransId="{FB60E6A2-EB5F-4742-A43B-28C2B716A484}" sibTransId="{6FF8A207-1B87-4280-95E5-7234E0B6556F}"/>
    <dgm:cxn modelId="{36C66C8D-9B2C-49EF-86E0-EB1701E44B30}" type="presOf" srcId="{949E6F13-5EF7-4505-A248-386E3473810D}" destId="{456B2C8E-1A61-4A12-BDD1-4BDF28D00A61}" srcOrd="0" destOrd="0" presId="urn:microsoft.com/office/officeart/2018/2/layout/IconVerticalSolidList"/>
    <dgm:cxn modelId="{4CBCD48E-AB5A-4FD3-86E3-77A70145207E}" type="presOf" srcId="{67123C6E-5452-430E-B40E-ECD775FE16A1}" destId="{14DE42B2-7ABD-43B4-9F16-E2C41E68C46F}" srcOrd="0" destOrd="0" presId="urn:microsoft.com/office/officeart/2018/2/layout/IconVerticalSolidList"/>
    <dgm:cxn modelId="{D4E70FB6-5E33-493C-A214-FB6FA1ECCE45}" type="presOf" srcId="{1D265C33-693F-4522-91C5-82F848508A4A}" destId="{A8F76A3D-4532-4934-9614-A6C1FC91CCE9}" srcOrd="0" destOrd="0" presId="urn:microsoft.com/office/officeart/2018/2/layout/IconVerticalSolidList"/>
    <dgm:cxn modelId="{C35C4CF0-FDBA-4AA1-A871-A0E55C8B4EDF}" srcId="{1D265C33-693F-4522-91C5-82F848508A4A}" destId="{67123C6E-5452-430E-B40E-ECD775FE16A1}" srcOrd="2" destOrd="0" parTransId="{7EFA5B66-80F0-4DE9-A005-79D83D4E1BD6}" sibTransId="{6F75E51D-C90A-4457-836C-C013BCA7886E}"/>
    <dgm:cxn modelId="{4DDAE223-D88D-4391-89D5-CABF411F0722}" type="presParOf" srcId="{A8F76A3D-4532-4934-9614-A6C1FC91CCE9}" destId="{46D8B470-67DE-4F1A-9486-084944931385}" srcOrd="0" destOrd="0" presId="urn:microsoft.com/office/officeart/2018/2/layout/IconVerticalSolidList"/>
    <dgm:cxn modelId="{7478EDE5-15F8-4F08-8593-67B974A086FD}" type="presParOf" srcId="{46D8B470-67DE-4F1A-9486-084944931385}" destId="{5B4A0036-405B-4370-981D-EB85DCA89681}" srcOrd="0" destOrd="0" presId="urn:microsoft.com/office/officeart/2018/2/layout/IconVerticalSolidList"/>
    <dgm:cxn modelId="{0EFFE644-85A0-426B-A781-C6C2AAAB581F}" type="presParOf" srcId="{46D8B470-67DE-4F1A-9486-084944931385}" destId="{B0B4C2E2-91A1-4853-BF34-47CAE6EB0F36}" srcOrd="1" destOrd="0" presId="urn:microsoft.com/office/officeart/2018/2/layout/IconVerticalSolidList"/>
    <dgm:cxn modelId="{62686E9D-D527-47F4-9833-1D1721AB0F2E}" type="presParOf" srcId="{46D8B470-67DE-4F1A-9486-084944931385}" destId="{611442FF-13FF-4B09-A107-2FC0E2DD8529}" srcOrd="2" destOrd="0" presId="urn:microsoft.com/office/officeart/2018/2/layout/IconVerticalSolidList"/>
    <dgm:cxn modelId="{034AE38E-7C48-4CA3-B313-5299F2CF1190}" type="presParOf" srcId="{46D8B470-67DE-4F1A-9486-084944931385}" destId="{54070B82-C767-4DD8-87BC-4F79A08B0285}" srcOrd="3" destOrd="0" presId="urn:microsoft.com/office/officeart/2018/2/layout/IconVerticalSolidList"/>
    <dgm:cxn modelId="{5A69C462-52CA-4E68-B1DF-42522189A120}" type="presParOf" srcId="{A8F76A3D-4532-4934-9614-A6C1FC91CCE9}" destId="{E99A5273-0E25-4FDA-8A25-5F27759DEB93}" srcOrd="1" destOrd="0" presId="urn:microsoft.com/office/officeart/2018/2/layout/IconVerticalSolidList"/>
    <dgm:cxn modelId="{A41ED3B7-84FB-47CB-89A0-EC4203A0BC79}" type="presParOf" srcId="{A8F76A3D-4532-4934-9614-A6C1FC91CCE9}" destId="{71302ADB-6D35-4CA0-9032-DB12F49EC60B}" srcOrd="2" destOrd="0" presId="urn:microsoft.com/office/officeart/2018/2/layout/IconVerticalSolidList"/>
    <dgm:cxn modelId="{452D1082-87AE-46EF-8C5F-4E97458EED02}" type="presParOf" srcId="{71302ADB-6D35-4CA0-9032-DB12F49EC60B}" destId="{F5F9049A-A126-4EA2-8635-FA57A7D5DEAC}" srcOrd="0" destOrd="0" presId="urn:microsoft.com/office/officeart/2018/2/layout/IconVerticalSolidList"/>
    <dgm:cxn modelId="{416F90F2-61F3-4030-82AB-0D674B8494C2}" type="presParOf" srcId="{71302ADB-6D35-4CA0-9032-DB12F49EC60B}" destId="{49B60A74-F199-4530-826B-EDF497B3DC3A}" srcOrd="1" destOrd="0" presId="urn:microsoft.com/office/officeart/2018/2/layout/IconVerticalSolidList"/>
    <dgm:cxn modelId="{1E8B5BEB-954E-47EA-AB1E-6194BD95BB54}" type="presParOf" srcId="{71302ADB-6D35-4CA0-9032-DB12F49EC60B}" destId="{C8AAF00B-F250-4CBF-9908-CB3459E2D4BE}" srcOrd="2" destOrd="0" presId="urn:microsoft.com/office/officeart/2018/2/layout/IconVerticalSolidList"/>
    <dgm:cxn modelId="{8665BBED-6E96-4757-8205-2144009A5408}" type="presParOf" srcId="{71302ADB-6D35-4CA0-9032-DB12F49EC60B}" destId="{456B2C8E-1A61-4A12-BDD1-4BDF28D00A61}" srcOrd="3" destOrd="0" presId="urn:microsoft.com/office/officeart/2018/2/layout/IconVerticalSolidList"/>
    <dgm:cxn modelId="{B443D3C8-1814-437A-A8F3-0A5777C41CE4}" type="presParOf" srcId="{A8F76A3D-4532-4934-9614-A6C1FC91CCE9}" destId="{ABB61D3B-0308-4846-A0B1-85113747C5B3}" srcOrd="3" destOrd="0" presId="urn:microsoft.com/office/officeart/2018/2/layout/IconVerticalSolidList"/>
    <dgm:cxn modelId="{4FD17B84-846F-4CB8-920D-D0C7EE1E0E6B}" type="presParOf" srcId="{A8F76A3D-4532-4934-9614-A6C1FC91CCE9}" destId="{05316263-1805-49C6-B2B5-99002A85FA6A}" srcOrd="4" destOrd="0" presId="urn:microsoft.com/office/officeart/2018/2/layout/IconVerticalSolidList"/>
    <dgm:cxn modelId="{F5E458E8-7321-4C5A-9876-F61B22A530BD}" type="presParOf" srcId="{05316263-1805-49C6-B2B5-99002A85FA6A}" destId="{5DFA189A-929B-4EB9-AEA4-E95C930DC824}" srcOrd="0" destOrd="0" presId="urn:microsoft.com/office/officeart/2018/2/layout/IconVerticalSolidList"/>
    <dgm:cxn modelId="{4F3CF689-9C94-456B-818D-1D5B9428FFD7}" type="presParOf" srcId="{05316263-1805-49C6-B2B5-99002A85FA6A}" destId="{406CF6AE-9F2B-4A2C-95FF-7962D4E32F2B}" srcOrd="1" destOrd="0" presId="urn:microsoft.com/office/officeart/2018/2/layout/IconVerticalSolidList"/>
    <dgm:cxn modelId="{CA08B287-624B-46CE-BFC0-699199099683}" type="presParOf" srcId="{05316263-1805-49C6-B2B5-99002A85FA6A}" destId="{606B5BAE-1449-4F79-838A-75779F1FA984}" srcOrd="2" destOrd="0" presId="urn:microsoft.com/office/officeart/2018/2/layout/IconVerticalSolidList"/>
    <dgm:cxn modelId="{C3E6B873-8DA9-491F-8323-9A7BB6CB7879}" type="presParOf" srcId="{05316263-1805-49C6-B2B5-99002A85FA6A}" destId="{14DE42B2-7ABD-43B4-9F16-E2C41E68C46F}" srcOrd="3" destOrd="0" presId="urn:microsoft.com/office/officeart/2018/2/layout/IconVerticalSolidList"/>
    <dgm:cxn modelId="{63C426CA-CE2C-427C-947A-F744F33D4642}" type="presParOf" srcId="{A8F76A3D-4532-4934-9614-A6C1FC91CCE9}" destId="{0BD9683C-6234-4CEA-AE6B-3456E16F7827}" srcOrd="5" destOrd="0" presId="urn:microsoft.com/office/officeart/2018/2/layout/IconVerticalSolidList"/>
    <dgm:cxn modelId="{7624654D-29D0-4DA2-A940-B1DBB8831BD2}" type="presParOf" srcId="{A8F76A3D-4532-4934-9614-A6C1FC91CCE9}" destId="{894CDE1D-9C0C-48C1-A214-6E0F6687D330}" srcOrd="6" destOrd="0" presId="urn:microsoft.com/office/officeart/2018/2/layout/IconVerticalSolidList"/>
    <dgm:cxn modelId="{8EED3A0C-9CCC-41B8-9A34-7DB148DD27C9}" type="presParOf" srcId="{894CDE1D-9C0C-48C1-A214-6E0F6687D330}" destId="{A23D74D1-581F-4AF6-A93A-2CC8AAE1B651}" srcOrd="0" destOrd="0" presId="urn:microsoft.com/office/officeart/2018/2/layout/IconVerticalSolidList"/>
    <dgm:cxn modelId="{9C0C3952-4CD4-4D8A-BDA0-4BDE340C4020}" type="presParOf" srcId="{894CDE1D-9C0C-48C1-A214-6E0F6687D330}" destId="{91BAE4F5-39BA-4A76-B1B0-AAC30845AADB}" srcOrd="1" destOrd="0" presId="urn:microsoft.com/office/officeart/2018/2/layout/IconVerticalSolidList"/>
    <dgm:cxn modelId="{3D47E87B-599A-4A8C-8130-D1BFB98383B9}" type="presParOf" srcId="{894CDE1D-9C0C-48C1-A214-6E0F6687D330}" destId="{AB835F76-3261-4523-BB85-8966E33F5083}" srcOrd="2" destOrd="0" presId="urn:microsoft.com/office/officeart/2018/2/layout/IconVerticalSolidList"/>
    <dgm:cxn modelId="{22C66181-933B-4727-92F5-706A96B0125B}" type="presParOf" srcId="{894CDE1D-9C0C-48C1-A214-6E0F6687D330}" destId="{C27FF59A-8454-423C-82C3-9ECE4FCBC944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756FDDC-B311-4107-A5CF-DE9873A5AF3C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97A251B2-CD13-4133-8371-5D6FB7A9489E}">
      <dgm:prSet/>
      <dgm:spPr/>
      <dgm:t>
        <a:bodyPr/>
        <a:lstStyle/>
        <a:p>
          <a:r>
            <a:rPr lang="en-US" dirty="0">
              <a:latin typeface="Arial" panose="020B0604020202020204" pitchFamily="34" charset="0"/>
              <a:cs typeface="Arial" panose="020B0604020202020204" pitchFamily="34" charset="0"/>
            </a:rPr>
            <a:t>Get involved</a:t>
          </a:r>
        </a:p>
      </dgm:t>
    </dgm:pt>
    <dgm:pt modelId="{FEB41B43-2357-44CF-A8A0-34E89DF84671}" type="parTrans" cxnId="{6942A82A-0846-4AD7-B7DD-8D069C84B5E5}">
      <dgm:prSet/>
      <dgm:spPr/>
      <dgm:t>
        <a:bodyPr/>
        <a:lstStyle/>
        <a:p>
          <a:endParaRPr lang="en-US"/>
        </a:p>
      </dgm:t>
    </dgm:pt>
    <dgm:pt modelId="{FD85F5F0-E1F5-448B-9483-4DEE3D34E191}" type="sibTrans" cxnId="{6942A82A-0846-4AD7-B7DD-8D069C84B5E5}">
      <dgm:prSet/>
      <dgm:spPr/>
      <dgm:t>
        <a:bodyPr/>
        <a:lstStyle/>
        <a:p>
          <a:endParaRPr lang="en-US"/>
        </a:p>
      </dgm:t>
    </dgm:pt>
    <dgm:pt modelId="{1CF853AA-FD42-4EF5-AF81-ED5C69FA03BE}">
      <dgm:prSet/>
      <dgm:spPr/>
      <dgm:t>
        <a:bodyPr/>
        <a:lstStyle/>
        <a:p>
          <a:r>
            <a:rPr lang="en-US" dirty="0">
              <a:latin typeface="Arial" panose="020B0604020202020204" pitchFamily="34" charset="0"/>
              <a:cs typeface="Arial" panose="020B0604020202020204" pitchFamily="34" charset="0"/>
            </a:rPr>
            <a:t>Get informed</a:t>
          </a:r>
        </a:p>
      </dgm:t>
    </dgm:pt>
    <dgm:pt modelId="{FD13DFCA-F74F-4292-855E-615428692376}" type="parTrans" cxnId="{B5446290-A68C-4D32-A1F5-F2A5D760878B}">
      <dgm:prSet/>
      <dgm:spPr/>
      <dgm:t>
        <a:bodyPr/>
        <a:lstStyle/>
        <a:p>
          <a:endParaRPr lang="en-US"/>
        </a:p>
      </dgm:t>
    </dgm:pt>
    <dgm:pt modelId="{D672A1A5-AE73-473B-AFCB-C8002E365815}" type="sibTrans" cxnId="{B5446290-A68C-4D32-A1F5-F2A5D760878B}">
      <dgm:prSet/>
      <dgm:spPr/>
      <dgm:t>
        <a:bodyPr/>
        <a:lstStyle/>
        <a:p>
          <a:endParaRPr lang="en-US"/>
        </a:p>
      </dgm:t>
    </dgm:pt>
    <dgm:pt modelId="{49590025-06CD-41A0-916D-E95083DAAB33}">
      <dgm:prSet/>
      <dgm:spPr/>
      <dgm:t>
        <a:bodyPr/>
        <a:lstStyle/>
        <a:p>
          <a:r>
            <a:rPr lang="en-US" dirty="0">
              <a:latin typeface="Arial" panose="020B0604020202020204" pitchFamily="34" charset="0"/>
              <a:cs typeface="Arial" panose="020B0604020202020204" pitchFamily="34" charset="0"/>
            </a:rPr>
            <a:t>Get to know people</a:t>
          </a:r>
        </a:p>
      </dgm:t>
    </dgm:pt>
    <dgm:pt modelId="{5539C3E0-ABB6-48F3-ABCD-B9641B3E3D47}" type="parTrans" cxnId="{0AEF83F5-F362-454B-B6A8-187559117E82}">
      <dgm:prSet/>
      <dgm:spPr/>
      <dgm:t>
        <a:bodyPr/>
        <a:lstStyle/>
        <a:p>
          <a:endParaRPr lang="en-US"/>
        </a:p>
      </dgm:t>
    </dgm:pt>
    <dgm:pt modelId="{45C2BC3E-7D69-4CDD-ADFC-A67D87BA6BC1}" type="sibTrans" cxnId="{0AEF83F5-F362-454B-B6A8-187559117E82}">
      <dgm:prSet/>
      <dgm:spPr/>
      <dgm:t>
        <a:bodyPr/>
        <a:lstStyle/>
        <a:p>
          <a:endParaRPr lang="en-US"/>
        </a:p>
      </dgm:t>
    </dgm:pt>
    <dgm:pt modelId="{CEC8EC1D-24F7-432F-8FDD-849334A6E5D7}">
      <dgm:prSet/>
      <dgm:spPr/>
      <dgm:t>
        <a:bodyPr/>
        <a:lstStyle/>
        <a:p>
          <a:r>
            <a:rPr lang="en-US" dirty="0">
              <a:latin typeface="Arial" panose="020B0604020202020204" pitchFamily="34" charset="0"/>
              <a:cs typeface="Arial" panose="020B0604020202020204" pitchFamily="34" charset="0"/>
            </a:rPr>
            <a:t>Deal with your feelings</a:t>
          </a:r>
        </a:p>
      </dgm:t>
    </dgm:pt>
    <dgm:pt modelId="{1080B68E-A84E-4CBF-9E56-A42D225E8F0B}" type="parTrans" cxnId="{36803E79-06A2-4B8A-A053-85AF0BFFBE92}">
      <dgm:prSet/>
      <dgm:spPr/>
      <dgm:t>
        <a:bodyPr/>
        <a:lstStyle/>
        <a:p>
          <a:endParaRPr lang="en-US"/>
        </a:p>
      </dgm:t>
    </dgm:pt>
    <dgm:pt modelId="{EACE5081-9C51-4426-97FF-E94D678B148E}" type="sibTrans" cxnId="{36803E79-06A2-4B8A-A053-85AF0BFFBE92}">
      <dgm:prSet/>
      <dgm:spPr/>
      <dgm:t>
        <a:bodyPr/>
        <a:lstStyle/>
        <a:p>
          <a:endParaRPr lang="en-US"/>
        </a:p>
      </dgm:t>
    </dgm:pt>
    <dgm:pt modelId="{4C14052F-CD13-4593-A5F0-024E5C327375}">
      <dgm:prSet/>
      <dgm:spPr/>
      <dgm:t>
        <a:bodyPr/>
        <a:lstStyle/>
        <a:p>
          <a:r>
            <a:rPr lang="en-US" dirty="0">
              <a:latin typeface="Arial" panose="020B0604020202020204" pitchFamily="34" charset="0"/>
              <a:cs typeface="Arial" panose="020B0604020202020204" pitchFamily="34" charset="0"/>
            </a:rPr>
            <a:t>Actively manage your career</a:t>
          </a:r>
        </a:p>
      </dgm:t>
    </dgm:pt>
    <dgm:pt modelId="{F9A79E2B-6F82-4CD6-A699-809C494ECBC2}" type="parTrans" cxnId="{5195654B-3A09-4DF3-9F84-5E1F0E428CCA}">
      <dgm:prSet/>
      <dgm:spPr/>
      <dgm:t>
        <a:bodyPr/>
        <a:lstStyle/>
        <a:p>
          <a:endParaRPr lang="en-US"/>
        </a:p>
      </dgm:t>
    </dgm:pt>
    <dgm:pt modelId="{20B6A471-0760-41F1-A5E2-8158F6AD1E6A}" type="sibTrans" cxnId="{5195654B-3A09-4DF3-9F84-5E1F0E428CCA}">
      <dgm:prSet/>
      <dgm:spPr/>
      <dgm:t>
        <a:bodyPr/>
        <a:lstStyle/>
        <a:p>
          <a:endParaRPr lang="en-US"/>
        </a:p>
      </dgm:t>
    </dgm:pt>
    <dgm:pt modelId="{52B85CB6-9031-454E-8095-99369C82CB73}">
      <dgm:prSet/>
      <dgm:spPr/>
      <dgm:t>
        <a:bodyPr/>
        <a:lstStyle/>
        <a:p>
          <a:r>
            <a:rPr lang="en-US" dirty="0">
              <a:latin typeface="Arial" panose="020B0604020202020204" pitchFamily="34" charset="0"/>
              <a:cs typeface="Arial" panose="020B0604020202020204" pitchFamily="34" charset="0"/>
            </a:rPr>
            <a:t>Identify success criteria</a:t>
          </a:r>
        </a:p>
      </dgm:t>
    </dgm:pt>
    <dgm:pt modelId="{35C4E03A-CCD5-40C2-A263-7DB7439F8C58}" type="parTrans" cxnId="{196F0B12-EFED-4F79-87EC-0577CEB1E11F}">
      <dgm:prSet/>
      <dgm:spPr/>
      <dgm:t>
        <a:bodyPr/>
        <a:lstStyle/>
        <a:p>
          <a:endParaRPr lang="en-US"/>
        </a:p>
      </dgm:t>
    </dgm:pt>
    <dgm:pt modelId="{1C7D70BE-E690-4DB5-A7C9-EF15C18802F3}" type="sibTrans" cxnId="{196F0B12-EFED-4F79-87EC-0577CEB1E11F}">
      <dgm:prSet/>
      <dgm:spPr/>
      <dgm:t>
        <a:bodyPr/>
        <a:lstStyle/>
        <a:p>
          <a:endParaRPr lang="en-US"/>
        </a:p>
      </dgm:t>
    </dgm:pt>
    <dgm:pt modelId="{133EF645-E997-41FA-ADB6-9795D36B7E76}">
      <dgm:prSet/>
      <dgm:spPr/>
      <dgm:t>
        <a:bodyPr/>
        <a:lstStyle/>
        <a:p>
          <a:r>
            <a:rPr lang="en-US" dirty="0">
              <a:latin typeface="Arial" panose="020B0604020202020204" pitchFamily="34" charset="0"/>
              <a:cs typeface="Arial" panose="020B0604020202020204" pitchFamily="34" charset="0"/>
            </a:rPr>
            <a:t>Be positive</a:t>
          </a:r>
        </a:p>
      </dgm:t>
    </dgm:pt>
    <dgm:pt modelId="{667FCB3F-822E-438C-8BF3-C9D63898ED13}" type="parTrans" cxnId="{3F36EC5E-EA7E-4FE9-9117-56B676505CD2}">
      <dgm:prSet/>
      <dgm:spPr/>
      <dgm:t>
        <a:bodyPr/>
        <a:lstStyle/>
        <a:p>
          <a:endParaRPr lang="en-US"/>
        </a:p>
      </dgm:t>
    </dgm:pt>
    <dgm:pt modelId="{BD6A11BC-F430-4B25-8098-1EE041EC597B}" type="sibTrans" cxnId="{3F36EC5E-EA7E-4FE9-9117-56B676505CD2}">
      <dgm:prSet/>
      <dgm:spPr/>
      <dgm:t>
        <a:bodyPr/>
        <a:lstStyle/>
        <a:p>
          <a:endParaRPr lang="en-US"/>
        </a:p>
      </dgm:t>
    </dgm:pt>
    <dgm:pt modelId="{5D360C5F-522A-4699-AC10-ED46B7E99203}" type="pres">
      <dgm:prSet presAssocID="{F756FDDC-B311-4107-A5CF-DE9873A5AF3C}" presName="root" presStyleCnt="0">
        <dgm:presLayoutVars>
          <dgm:dir/>
          <dgm:resizeHandles val="exact"/>
        </dgm:presLayoutVars>
      </dgm:prSet>
      <dgm:spPr/>
    </dgm:pt>
    <dgm:pt modelId="{81BFF443-891A-477F-A825-067794792C55}" type="pres">
      <dgm:prSet presAssocID="{97A251B2-CD13-4133-8371-5D6FB7A9489E}" presName="compNode" presStyleCnt="0"/>
      <dgm:spPr/>
    </dgm:pt>
    <dgm:pt modelId="{6E9DAA9C-76AF-4125-862E-BFA375F4DED2}" type="pres">
      <dgm:prSet presAssocID="{97A251B2-CD13-4133-8371-5D6FB7A9489E}" presName="bgRect" presStyleLbl="bgShp" presStyleIdx="0" presStyleCnt="7"/>
      <dgm:spPr/>
    </dgm:pt>
    <dgm:pt modelId="{DF351E11-898C-4356-96BD-B10EAA6C56B9}" type="pres">
      <dgm:prSet presAssocID="{97A251B2-CD13-4133-8371-5D6FB7A9489E}" presName="iconRect" presStyleLbl="node1" presStyleIdx="0" presStyleCnt="7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Group"/>
        </a:ext>
      </dgm:extLst>
    </dgm:pt>
    <dgm:pt modelId="{DFC8F3D4-D270-47B8-9875-1FC86F9AA83A}" type="pres">
      <dgm:prSet presAssocID="{97A251B2-CD13-4133-8371-5D6FB7A9489E}" presName="spaceRect" presStyleCnt="0"/>
      <dgm:spPr/>
    </dgm:pt>
    <dgm:pt modelId="{348390B6-D270-4033-BA11-DEFB8BAC9598}" type="pres">
      <dgm:prSet presAssocID="{97A251B2-CD13-4133-8371-5D6FB7A9489E}" presName="parTx" presStyleLbl="revTx" presStyleIdx="0" presStyleCnt="7">
        <dgm:presLayoutVars>
          <dgm:chMax val="0"/>
          <dgm:chPref val="0"/>
        </dgm:presLayoutVars>
      </dgm:prSet>
      <dgm:spPr/>
    </dgm:pt>
    <dgm:pt modelId="{6B777B99-FA7A-464F-B576-BB928234F69C}" type="pres">
      <dgm:prSet presAssocID="{FD85F5F0-E1F5-448B-9483-4DEE3D34E191}" presName="sibTrans" presStyleCnt="0"/>
      <dgm:spPr/>
    </dgm:pt>
    <dgm:pt modelId="{A099FD91-87E5-4093-9064-707BB244968C}" type="pres">
      <dgm:prSet presAssocID="{1CF853AA-FD42-4EF5-AF81-ED5C69FA03BE}" presName="compNode" presStyleCnt="0"/>
      <dgm:spPr/>
    </dgm:pt>
    <dgm:pt modelId="{294AE0EA-BE7E-4B68-A5FA-8ED62E14B247}" type="pres">
      <dgm:prSet presAssocID="{1CF853AA-FD42-4EF5-AF81-ED5C69FA03BE}" presName="bgRect" presStyleLbl="bgShp" presStyleIdx="1" presStyleCnt="7"/>
      <dgm:spPr/>
    </dgm:pt>
    <dgm:pt modelId="{D1B9475E-7094-4111-9914-51EC0C0E7556}" type="pres">
      <dgm:prSet presAssocID="{1CF853AA-FD42-4EF5-AF81-ED5C69FA03BE}" presName="iconRect" presStyleLbl="node1" presStyleIdx="1" presStyleCnt="7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at"/>
        </a:ext>
      </dgm:extLst>
    </dgm:pt>
    <dgm:pt modelId="{08DFB26C-354B-468D-A173-1E407F844518}" type="pres">
      <dgm:prSet presAssocID="{1CF853AA-FD42-4EF5-AF81-ED5C69FA03BE}" presName="spaceRect" presStyleCnt="0"/>
      <dgm:spPr/>
    </dgm:pt>
    <dgm:pt modelId="{571DF19D-B825-4697-BAB2-268719900CCE}" type="pres">
      <dgm:prSet presAssocID="{1CF853AA-FD42-4EF5-AF81-ED5C69FA03BE}" presName="parTx" presStyleLbl="revTx" presStyleIdx="1" presStyleCnt="7">
        <dgm:presLayoutVars>
          <dgm:chMax val="0"/>
          <dgm:chPref val="0"/>
        </dgm:presLayoutVars>
      </dgm:prSet>
      <dgm:spPr/>
    </dgm:pt>
    <dgm:pt modelId="{AA50DFC3-F213-48B4-B16C-B74763F05906}" type="pres">
      <dgm:prSet presAssocID="{D672A1A5-AE73-473B-AFCB-C8002E365815}" presName="sibTrans" presStyleCnt="0"/>
      <dgm:spPr/>
    </dgm:pt>
    <dgm:pt modelId="{46F82B96-2E97-4B72-8DA6-919A5144C03B}" type="pres">
      <dgm:prSet presAssocID="{49590025-06CD-41A0-916D-E95083DAAB33}" presName="compNode" presStyleCnt="0"/>
      <dgm:spPr/>
    </dgm:pt>
    <dgm:pt modelId="{05E6BFB0-6A9F-4DFE-928D-AF1FD3CA2CD6}" type="pres">
      <dgm:prSet presAssocID="{49590025-06CD-41A0-916D-E95083DAAB33}" presName="bgRect" presStyleLbl="bgShp" presStyleIdx="2" presStyleCnt="7"/>
      <dgm:spPr/>
    </dgm:pt>
    <dgm:pt modelId="{06C83434-C31E-415E-B9D2-4B05A562AF53}" type="pres">
      <dgm:prSet presAssocID="{49590025-06CD-41A0-916D-E95083DAAB33}" presName="iconRect" presStyleLbl="node1" presStyleIdx="2" presStyleCnt="7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eam"/>
        </a:ext>
      </dgm:extLst>
    </dgm:pt>
    <dgm:pt modelId="{10EBF206-8DA8-4B4E-9910-67ADD29B0BE4}" type="pres">
      <dgm:prSet presAssocID="{49590025-06CD-41A0-916D-E95083DAAB33}" presName="spaceRect" presStyleCnt="0"/>
      <dgm:spPr/>
    </dgm:pt>
    <dgm:pt modelId="{54DDDAA2-FC62-4C27-BD0D-69C8FDA831DD}" type="pres">
      <dgm:prSet presAssocID="{49590025-06CD-41A0-916D-E95083DAAB33}" presName="parTx" presStyleLbl="revTx" presStyleIdx="2" presStyleCnt="7">
        <dgm:presLayoutVars>
          <dgm:chMax val="0"/>
          <dgm:chPref val="0"/>
        </dgm:presLayoutVars>
      </dgm:prSet>
      <dgm:spPr/>
    </dgm:pt>
    <dgm:pt modelId="{B7C41954-9986-4D32-8441-FD99849AEB2B}" type="pres">
      <dgm:prSet presAssocID="{45C2BC3E-7D69-4CDD-ADFC-A67D87BA6BC1}" presName="sibTrans" presStyleCnt="0"/>
      <dgm:spPr/>
    </dgm:pt>
    <dgm:pt modelId="{8CA2892D-2B32-4316-A731-C5DA11FD2EB4}" type="pres">
      <dgm:prSet presAssocID="{CEC8EC1D-24F7-432F-8FDD-849334A6E5D7}" presName="compNode" presStyleCnt="0"/>
      <dgm:spPr/>
    </dgm:pt>
    <dgm:pt modelId="{24DC78F6-D305-4139-AB1E-DB23984FA86A}" type="pres">
      <dgm:prSet presAssocID="{CEC8EC1D-24F7-432F-8FDD-849334A6E5D7}" presName="bgRect" presStyleLbl="bgShp" presStyleIdx="3" presStyleCnt="7"/>
      <dgm:spPr/>
    </dgm:pt>
    <dgm:pt modelId="{1EC5162F-FD89-42CF-B136-EFFB547E8884}" type="pres">
      <dgm:prSet presAssocID="{CEC8EC1D-24F7-432F-8FDD-849334A6E5D7}" presName="iconRect" presStyleLbl="node1" presStyleIdx="3" presStyleCnt="7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Angry Face with No Fill"/>
        </a:ext>
      </dgm:extLst>
    </dgm:pt>
    <dgm:pt modelId="{35683CD6-9205-4791-B5BA-91B74B16D0BA}" type="pres">
      <dgm:prSet presAssocID="{CEC8EC1D-24F7-432F-8FDD-849334A6E5D7}" presName="spaceRect" presStyleCnt="0"/>
      <dgm:spPr/>
    </dgm:pt>
    <dgm:pt modelId="{763E6BC1-3996-437A-9A44-13E4DD9037DC}" type="pres">
      <dgm:prSet presAssocID="{CEC8EC1D-24F7-432F-8FDD-849334A6E5D7}" presName="parTx" presStyleLbl="revTx" presStyleIdx="3" presStyleCnt="7">
        <dgm:presLayoutVars>
          <dgm:chMax val="0"/>
          <dgm:chPref val="0"/>
        </dgm:presLayoutVars>
      </dgm:prSet>
      <dgm:spPr/>
    </dgm:pt>
    <dgm:pt modelId="{97EA15FC-2F34-4F0C-B235-CBCF84E50BF5}" type="pres">
      <dgm:prSet presAssocID="{EACE5081-9C51-4426-97FF-E94D678B148E}" presName="sibTrans" presStyleCnt="0"/>
      <dgm:spPr/>
    </dgm:pt>
    <dgm:pt modelId="{F0D27FF1-4773-4C4D-B356-DFD5C792795F}" type="pres">
      <dgm:prSet presAssocID="{4C14052F-CD13-4593-A5F0-024E5C327375}" presName="compNode" presStyleCnt="0"/>
      <dgm:spPr/>
    </dgm:pt>
    <dgm:pt modelId="{1BF56F6A-5BB3-4D47-A29A-4F2FB84C1CB8}" type="pres">
      <dgm:prSet presAssocID="{4C14052F-CD13-4593-A5F0-024E5C327375}" presName="bgRect" presStyleLbl="bgShp" presStyleIdx="4" presStyleCnt="7"/>
      <dgm:spPr/>
    </dgm:pt>
    <dgm:pt modelId="{1302CFB5-B8B4-4E1E-BA11-477E0E105120}" type="pres">
      <dgm:prSet presAssocID="{4C14052F-CD13-4593-A5F0-024E5C327375}" presName="iconRect" presStyleLbl="node1" presStyleIdx="4" presStyleCnt="7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A6FBF699-5B91-4B4E-980D-FC9A8E9F6F73}" type="pres">
      <dgm:prSet presAssocID="{4C14052F-CD13-4593-A5F0-024E5C327375}" presName="spaceRect" presStyleCnt="0"/>
      <dgm:spPr/>
    </dgm:pt>
    <dgm:pt modelId="{0336EF6E-654B-4BA7-ACE9-26A64FB1279D}" type="pres">
      <dgm:prSet presAssocID="{4C14052F-CD13-4593-A5F0-024E5C327375}" presName="parTx" presStyleLbl="revTx" presStyleIdx="4" presStyleCnt="7">
        <dgm:presLayoutVars>
          <dgm:chMax val="0"/>
          <dgm:chPref val="0"/>
        </dgm:presLayoutVars>
      </dgm:prSet>
      <dgm:spPr/>
    </dgm:pt>
    <dgm:pt modelId="{7E5E8528-483F-4BF2-A38F-358CAA8CC9C0}" type="pres">
      <dgm:prSet presAssocID="{20B6A471-0760-41F1-A5E2-8158F6AD1E6A}" presName="sibTrans" presStyleCnt="0"/>
      <dgm:spPr/>
    </dgm:pt>
    <dgm:pt modelId="{9BD549FD-25D8-4A20-B6CF-CA5EF7194DD5}" type="pres">
      <dgm:prSet presAssocID="{52B85CB6-9031-454E-8095-99369C82CB73}" presName="compNode" presStyleCnt="0"/>
      <dgm:spPr/>
    </dgm:pt>
    <dgm:pt modelId="{3D7A513E-FC19-4A16-B17C-8BB5C057BB39}" type="pres">
      <dgm:prSet presAssocID="{52B85CB6-9031-454E-8095-99369C82CB73}" presName="bgRect" presStyleLbl="bgShp" presStyleIdx="5" presStyleCnt="7"/>
      <dgm:spPr/>
    </dgm:pt>
    <dgm:pt modelId="{7B0F4574-974C-460B-A796-7EA7EA48CD65}" type="pres">
      <dgm:prSet presAssocID="{52B85CB6-9031-454E-8095-99369C82CB73}" presName="iconRect" presStyleLbl="node1" presStyleIdx="5" presStyleCnt="7"/>
      <dgm:spPr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ckmark"/>
        </a:ext>
      </dgm:extLst>
    </dgm:pt>
    <dgm:pt modelId="{BC5ACFB6-7343-480E-8B5F-ECBAA1C23708}" type="pres">
      <dgm:prSet presAssocID="{52B85CB6-9031-454E-8095-99369C82CB73}" presName="spaceRect" presStyleCnt="0"/>
      <dgm:spPr/>
    </dgm:pt>
    <dgm:pt modelId="{9DFD70FF-1A69-43C5-910E-6BB7BBCC6ABF}" type="pres">
      <dgm:prSet presAssocID="{52B85CB6-9031-454E-8095-99369C82CB73}" presName="parTx" presStyleLbl="revTx" presStyleIdx="5" presStyleCnt="7">
        <dgm:presLayoutVars>
          <dgm:chMax val="0"/>
          <dgm:chPref val="0"/>
        </dgm:presLayoutVars>
      </dgm:prSet>
      <dgm:spPr/>
    </dgm:pt>
    <dgm:pt modelId="{7F9073D9-F3FD-4D3E-BF3B-89A1EE63EBAF}" type="pres">
      <dgm:prSet presAssocID="{1C7D70BE-E690-4DB5-A7C9-EF15C18802F3}" presName="sibTrans" presStyleCnt="0"/>
      <dgm:spPr/>
    </dgm:pt>
    <dgm:pt modelId="{F1D0BAD0-AD4E-4B2B-990C-02AC85868556}" type="pres">
      <dgm:prSet presAssocID="{133EF645-E997-41FA-ADB6-9795D36B7E76}" presName="compNode" presStyleCnt="0"/>
      <dgm:spPr/>
    </dgm:pt>
    <dgm:pt modelId="{0181AF99-402E-4F27-91D3-BE0634D71DDE}" type="pres">
      <dgm:prSet presAssocID="{133EF645-E997-41FA-ADB6-9795D36B7E76}" presName="bgRect" presStyleLbl="bgShp" presStyleIdx="6" presStyleCnt="7" custLinFactNeighborX="-12403" custLinFactNeighborY="-1944"/>
      <dgm:spPr/>
    </dgm:pt>
    <dgm:pt modelId="{B647763F-FF12-4BCB-B736-1ECEECC46BD1}" type="pres">
      <dgm:prSet presAssocID="{133EF645-E997-41FA-ADB6-9795D36B7E76}" presName="iconRect" presStyleLbl="node1" presStyleIdx="6" presStyleCnt="7"/>
      <dgm:spPr>
        <a:blipFill>
          <a:blip xmlns:r="http://schemas.openxmlformats.org/officeDocument/2006/relationships"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humbs Up Sign"/>
        </a:ext>
      </dgm:extLst>
    </dgm:pt>
    <dgm:pt modelId="{AC87E16A-59BD-4AEA-AC48-C83511DE3D91}" type="pres">
      <dgm:prSet presAssocID="{133EF645-E997-41FA-ADB6-9795D36B7E76}" presName="spaceRect" presStyleCnt="0"/>
      <dgm:spPr/>
    </dgm:pt>
    <dgm:pt modelId="{F0424DA3-2BDC-4B80-AC9E-B42111760843}" type="pres">
      <dgm:prSet presAssocID="{133EF645-E997-41FA-ADB6-9795D36B7E76}" presName="parTx" presStyleLbl="revTx" presStyleIdx="6" presStyleCnt="7">
        <dgm:presLayoutVars>
          <dgm:chMax val="0"/>
          <dgm:chPref val="0"/>
        </dgm:presLayoutVars>
      </dgm:prSet>
      <dgm:spPr/>
    </dgm:pt>
  </dgm:ptLst>
  <dgm:cxnLst>
    <dgm:cxn modelId="{0173B90F-F6E6-4CB2-85A8-2DA65D6D7ED4}" type="presOf" srcId="{CEC8EC1D-24F7-432F-8FDD-849334A6E5D7}" destId="{763E6BC1-3996-437A-9A44-13E4DD9037DC}" srcOrd="0" destOrd="0" presId="urn:microsoft.com/office/officeart/2018/2/layout/IconVerticalSolidList"/>
    <dgm:cxn modelId="{196F0B12-EFED-4F79-87EC-0577CEB1E11F}" srcId="{F756FDDC-B311-4107-A5CF-DE9873A5AF3C}" destId="{52B85CB6-9031-454E-8095-99369C82CB73}" srcOrd="5" destOrd="0" parTransId="{35C4E03A-CCD5-40C2-A263-7DB7439F8C58}" sibTransId="{1C7D70BE-E690-4DB5-A7C9-EF15C18802F3}"/>
    <dgm:cxn modelId="{27C28D1C-F3E4-4A6A-B984-6A13ED0E5527}" type="presOf" srcId="{97A251B2-CD13-4133-8371-5D6FB7A9489E}" destId="{348390B6-D270-4033-BA11-DEFB8BAC9598}" srcOrd="0" destOrd="0" presId="urn:microsoft.com/office/officeart/2018/2/layout/IconVerticalSolidList"/>
    <dgm:cxn modelId="{6942A82A-0846-4AD7-B7DD-8D069C84B5E5}" srcId="{F756FDDC-B311-4107-A5CF-DE9873A5AF3C}" destId="{97A251B2-CD13-4133-8371-5D6FB7A9489E}" srcOrd="0" destOrd="0" parTransId="{FEB41B43-2357-44CF-A8A0-34E89DF84671}" sibTransId="{FD85F5F0-E1F5-448B-9483-4DEE3D34E191}"/>
    <dgm:cxn modelId="{3F36EC5E-EA7E-4FE9-9117-56B676505CD2}" srcId="{F756FDDC-B311-4107-A5CF-DE9873A5AF3C}" destId="{133EF645-E997-41FA-ADB6-9795D36B7E76}" srcOrd="6" destOrd="0" parTransId="{667FCB3F-822E-438C-8BF3-C9D63898ED13}" sibTransId="{BD6A11BC-F430-4B25-8098-1EE041EC597B}"/>
    <dgm:cxn modelId="{2DE7E465-9C63-4FD2-B5B4-4C8E382F5300}" type="presOf" srcId="{49590025-06CD-41A0-916D-E95083DAAB33}" destId="{54DDDAA2-FC62-4C27-BD0D-69C8FDA831DD}" srcOrd="0" destOrd="0" presId="urn:microsoft.com/office/officeart/2018/2/layout/IconVerticalSolidList"/>
    <dgm:cxn modelId="{8A714867-4B88-48A9-B8CA-B56AE7CF9458}" type="presOf" srcId="{133EF645-E997-41FA-ADB6-9795D36B7E76}" destId="{F0424DA3-2BDC-4B80-AC9E-B42111760843}" srcOrd="0" destOrd="0" presId="urn:microsoft.com/office/officeart/2018/2/layout/IconVerticalSolidList"/>
    <dgm:cxn modelId="{1FF47C48-32FF-4BAC-8894-68EF12A928CF}" type="presOf" srcId="{1CF853AA-FD42-4EF5-AF81-ED5C69FA03BE}" destId="{571DF19D-B825-4697-BAB2-268719900CCE}" srcOrd="0" destOrd="0" presId="urn:microsoft.com/office/officeart/2018/2/layout/IconVerticalSolidList"/>
    <dgm:cxn modelId="{5195654B-3A09-4DF3-9F84-5E1F0E428CCA}" srcId="{F756FDDC-B311-4107-A5CF-DE9873A5AF3C}" destId="{4C14052F-CD13-4593-A5F0-024E5C327375}" srcOrd="4" destOrd="0" parTransId="{F9A79E2B-6F82-4CD6-A699-809C494ECBC2}" sibTransId="{20B6A471-0760-41F1-A5E2-8158F6AD1E6A}"/>
    <dgm:cxn modelId="{36803E79-06A2-4B8A-A053-85AF0BFFBE92}" srcId="{F756FDDC-B311-4107-A5CF-DE9873A5AF3C}" destId="{CEC8EC1D-24F7-432F-8FDD-849334A6E5D7}" srcOrd="3" destOrd="0" parTransId="{1080B68E-A84E-4CBF-9E56-A42D225E8F0B}" sibTransId="{EACE5081-9C51-4426-97FF-E94D678B148E}"/>
    <dgm:cxn modelId="{B5446290-A68C-4D32-A1F5-F2A5D760878B}" srcId="{F756FDDC-B311-4107-A5CF-DE9873A5AF3C}" destId="{1CF853AA-FD42-4EF5-AF81-ED5C69FA03BE}" srcOrd="1" destOrd="0" parTransId="{FD13DFCA-F74F-4292-855E-615428692376}" sibTransId="{D672A1A5-AE73-473B-AFCB-C8002E365815}"/>
    <dgm:cxn modelId="{BA83319D-CC74-4285-AAB6-21AA3AC8D308}" type="presOf" srcId="{52B85CB6-9031-454E-8095-99369C82CB73}" destId="{9DFD70FF-1A69-43C5-910E-6BB7BBCC6ABF}" srcOrd="0" destOrd="0" presId="urn:microsoft.com/office/officeart/2018/2/layout/IconVerticalSolidList"/>
    <dgm:cxn modelId="{6A7A2DAC-BCBF-420C-8664-136E83CE8F2D}" type="presOf" srcId="{F756FDDC-B311-4107-A5CF-DE9873A5AF3C}" destId="{5D360C5F-522A-4699-AC10-ED46B7E99203}" srcOrd="0" destOrd="0" presId="urn:microsoft.com/office/officeart/2018/2/layout/IconVerticalSolidList"/>
    <dgm:cxn modelId="{7E7DAEE8-12E7-497F-9213-FD18A4B144D0}" type="presOf" srcId="{4C14052F-CD13-4593-A5F0-024E5C327375}" destId="{0336EF6E-654B-4BA7-ACE9-26A64FB1279D}" srcOrd="0" destOrd="0" presId="urn:microsoft.com/office/officeart/2018/2/layout/IconVerticalSolidList"/>
    <dgm:cxn modelId="{0AEF83F5-F362-454B-B6A8-187559117E82}" srcId="{F756FDDC-B311-4107-A5CF-DE9873A5AF3C}" destId="{49590025-06CD-41A0-916D-E95083DAAB33}" srcOrd="2" destOrd="0" parTransId="{5539C3E0-ABB6-48F3-ABCD-B9641B3E3D47}" sibTransId="{45C2BC3E-7D69-4CDD-ADFC-A67D87BA6BC1}"/>
    <dgm:cxn modelId="{DD90E5B5-97EB-40FF-8B5E-626441C1400C}" type="presParOf" srcId="{5D360C5F-522A-4699-AC10-ED46B7E99203}" destId="{81BFF443-891A-477F-A825-067794792C55}" srcOrd="0" destOrd="0" presId="urn:microsoft.com/office/officeart/2018/2/layout/IconVerticalSolidList"/>
    <dgm:cxn modelId="{BC663AE7-761C-4166-B463-76D1C1DE7466}" type="presParOf" srcId="{81BFF443-891A-477F-A825-067794792C55}" destId="{6E9DAA9C-76AF-4125-862E-BFA375F4DED2}" srcOrd="0" destOrd="0" presId="urn:microsoft.com/office/officeart/2018/2/layout/IconVerticalSolidList"/>
    <dgm:cxn modelId="{FF4D052E-D5A4-47B7-9D1F-2E19E84E8725}" type="presParOf" srcId="{81BFF443-891A-477F-A825-067794792C55}" destId="{DF351E11-898C-4356-96BD-B10EAA6C56B9}" srcOrd="1" destOrd="0" presId="urn:microsoft.com/office/officeart/2018/2/layout/IconVerticalSolidList"/>
    <dgm:cxn modelId="{F067D340-D61B-4274-9594-F21BF081DBB1}" type="presParOf" srcId="{81BFF443-891A-477F-A825-067794792C55}" destId="{DFC8F3D4-D270-47B8-9875-1FC86F9AA83A}" srcOrd="2" destOrd="0" presId="urn:microsoft.com/office/officeart/2018/2/layout/IconVerticalSolidList"/>
    <dgm:cxn modelId="{E4C60154-A092-4914-8B1F-BCAE1F4ABC47}" type="presParOf" srcId="{81BFF443-891A-477F-A825-067794792C55}" destId="{348390B6-D270-4033-BA11-DEFB8BAC9598}" srcOrd="3" destOrd="0" presId="urn:microsoft.com/office/officeart/2018/2/layout/IconVerticalSolidList"/>
    <dgm:cxn modelId="{72C5A5AA-AA09-4817-A46A-695B80D9E6A4}" type="presParOf" srcId="{5D360C5F-522A-4699-AC10-ED46B7E99203}" destId="{6B777B99-FA7A-464F-B576-BB928234F69C}" srcOrd="1" destOrd="0" presId="urn:microsoft.com/office/officeart/2018/2/layout/IconVerticalSolidList"/>
    <dgm:cxn modelId="{1D9FBA64-0BA5-4FB7-B28D-5DB7CE50936D}" type="presParOf" srcId="{5D360C5F-522A-4699-AC10-ED46B7E99203}" destId="{A099FD91-87E5-4093-9064-707BB244968C}" srcOrd="2" destOrd="0" presId="urn:microsoft.com/office/officeart/2018/2/layout/IconVerticalSolidList"/>
    <dgm:cxn modelId="{3CDA66F0-E59A-4DE1-BC12-7E8AA9BD2056}" type="presParOf" srcId="{A099FD91-87E5-4093-9064-707BB244968C}" destId="{294AE0EA-BE7E-4B68-A5FA-8ED62E14B247}" srcOrd="0" destOrd="0" presId="urn:microsoft.com/office/officeart/2018/2/layout/IconVerticalSolidList"/>
    <dgm:cxn modelId="{3C55C428-1247-4929-B5AD-EC5F3C7B551D}" type="presParOf" srcId="{A099FD91-87E5-4093-9064-707BB244968C}" destId="{D1B9475E-7094-4111-9914-51EC0C0E7556}" srcOrd="1" destOrd="0" presId="urn:microsoft.com/office/officeart/2018/2/layout/IconVerticalSolidList"/>
    <dgm:cxn modelId="{2813918C-A504-498B-9049-1A6B2FADAAE6}" type="presParOf" srcId="{A099FD91-87E5-4093-9064-707BB244968C}" destId="{08DFB26C-354B-468D-A173-1E407F844518}" srcOrd="2" destOrd="0" presId="urn:microsoft.com/office/officeart/2018/2/layout/IconVerticalSolidList"/>
    <dgm:cxn modelId="{88C0FA62-17C5-4298-8FED-B032B4F10D74}" type="presParOf" srcId="{A099FD91-87E5-4093-9064-707BB244968C}" destId="{571DF19D-B825-4697-BAB2-268719900CCE}" srcOrd="3" destOrd="0" presId="urn:microsoft.com/office/officeart/2018/2/layout/IconVerticalSolidList"/>
    <dgm:cxn modelId="{F4464DB5-1BCF-4C1B-9809-BEC9A7BE1098}" type="presParOf" srcId="{5D360C5F-522A-4699-AC10-ED46B7E99203}" destId="{AA50DFC3-F213-48B4-B16C-B74763F05906}" srcOrd="3" destOrd="0" presId="urn:microsoft.com/office/officeart/2018/2/layout/IconVerticalSolidList"/>
    <dgm:cxn modelId="{D64BE023-068D-431F-AC63-D754F55502C6}" type="presParOf" srcId="{5D360C5F-522A-4699-AC10-ED46B7E99203}" destId="{46F82B96-2E97-4B72-8DA6-919A5144C03B}" srcOrd="4" destOrd="0" presId="urn:microsoft.com/office/officeart/2018/2/layout/IconVerticalSolidList"/>
    <dgm:cxn modelId="{95BB122E-E0F4-4C3B-BF52-9998C90B681B}" type="presParOf" srcId="{46F82B96-2E97-4B72-8DA6-919A5144C03B}" destId="{05E6BFB0-6A9F-4DFE-928D-AF1FD3CA2CD6}" srcOrd="0" destOrd="0" presId="urn:microsoft.com/office/officeart/2018/2/layout/IconVerticalSolidList"/>
    <dgm:cxn modelId="{98F1464B-FF50-4234-9E20-8555FF8C2EE6}" type="presParOf" srcId="{46F82B96-2E97-4B72-8DA6-919A5144C03B}" destId="{06C83434-C31E-415E-B9D2-4B05A562AF53}" srcOrd="1" destOrd="0" presId="urn:microsoft.com/office/officeart/2018/2/layout/IconVerticalSolidList"/>
    <dgm:cxn modelId="{CB7B4F45-5441-4721-85B5-1A75B7200DFC}" type="presParOf" srcId="{46F82B96-2E97-4B72-8DA6-919A5144C03B}" destId="{10EBF206-8DA8-4B4E-9910-67ADD29B0BE4}" srcOrd="2" destOrd="0" presId="urn:microsoft.com/office/officeart/2018/2/layout/IconVerticalSolidList"/>
    <dgm:cxn modelId="{F9C27CF2-0B43-4DC7-8877-46882FF645A9}" type="presParOf" srcId="{46F82B96-2E97-4B72-8DA6-919A5144C03B}" destId="{54DDDAA2-FC62-4C27-BD0D-69C8FDA831DD}" srcOrd="3" destOrd="0" presId="urn:microsoft.com/office/officeart/2018/2/layout/IconVerticalSolidList"/>
    <dgm:cxn modelId="{AFBC41A3-D587-461C-A89C-56BB6C67D0DB}" type="presParOf" srcId="{5D360C5F-522A-4699-AC10-ED46B7E99203}" destId="{B7C41954-9986-4D32-8441-FD99849AEB2B}" srcOrd="5" destOrd="0" presId="urn:microsoft.com/office/officeart/2018/2/layout/IconVerticalSolidList"/>
    <dgm:cxn modelId="{1172C5CA-450B-46E9-A492-758388D85D53}" type="presParOf" srcId="{5D360C5F-522A-4699-AC10-ED46B7E99203}" destId="{8CA2892D-2B32-4316-A731-C5DA11FD2EB4}" srcOrd="6" destOrd="0" presId="urn:microsoft.com/office/officeart/2018/2/layout/IconVerticalSolidList"/>
    <dgm:cxn modelId="{CD3C2731-54C5-45D9-A88E-A12BB2E8BB59}" type="presParOf" srcId="{8CA2892D-2B32-4316-A731-C5DA11FD2EB4}" destId="{24DC78F6-D305-4139-AB1E-DB23984FA86A}" srcOrd="0" destOrd="0" presId="urn:microsoft.com/office/officeart/2018/2/layout/IconVerticalSolidList"/>
    <dgm:cxn modelId="{DB0AB320-A5D2-4173-9B5E-BE39C989E611}" type="presParOf" srcId="{8CA2892D-2B32-4316-A731-C5DA11FD2EB4}" destId="{1EC5162F-FD89-42CF-B136-EFFB547E8884}" srcOrd="1" destOrd="0" presId="urn:microsoft.com/office/officeart/2018/2/layout/IconVerticalSolidList"/>
    <dgm:cxn modelId="{190A652E-335C-47B3-98E4-0FC90CDB7936}" type="presParOf" srcId="{8CA2892D-2B32-4316-A731-C5DA11FD2EB4}" destId="{35683CD6-9205-4791-B5BA-91B74B16D0BA}" srcOrd="2" destOrd="0" presId="urn:microsoft.com/office/officeart/2018/2/layout/IconVerticalSolidList"/>
    <dgm:cxn modelId="{0D514220-4D66-4784-9CBD-E7196367CD15}" type="presParOf" srcId="{8CA2892D-2B32-4316-A731-C5DA11FD2EB4}" destId="{763E6BC1-3996-437A-9A44-13E4DD9037DC}" srcOrd="3" destOrd="0" presId="urn:microsoft.com/office/officeart/2018/2/layout/IconVerticalSolidList"/>
    <dgm:cxn modelId="{9D74C885-8901-43C9-81C9-019FE9D31959}" type="presParOf" srcId="{5D360C5F-522A-4699-AC10-ED46B7E99203}" destId="{97EA15FC-2F34-4F0C-B235-CBCF84E50BF5}" srcOrd="7" destOrd="0" presId="urn:microsoft.com/office/officeart/2018/2/layout/IconVerticalSolidList"/>
    <dgm:cxn modelId="{1D1155A4-EE65-4262-8D8D-24938EBAA7FC}" type="presParOf" srcId="{5D360C5F-522A-4699-AC10-ED46B7E99203}" destId="{F0D27FF1-4773-4C4D-B356-DFD5C792795F}" srcOrd="8" destOrd="0" presId="urn:microsoft.com/office/officeart/2018/2/layout/IconVerticalSolidList"/>
    <dgm:cxn modelId="{001273DA-1CAE-4F98-A2B3-640F242F23DC}" type="presParOf" srcId="{F0D27FF1-4773-4C4D-B356-DFD5C792795F}" destId="{1BF56F6A-5BB3-4D47-A29A-4F2FB84C1CB8}" srcOrd="0" destOrd="0" presId="urn:microsoft.com/office/officeart/2018/2/layout/IconVerticalSolidList"/>
    <dgm:cxn modelId="{7AF07F69-EEEC-42EC-B31F-AD45660B5B9A}" type="presParOf" srcId="{F0D27FF1-4773-4C4D-B356-DFD5C792795F}" destId="{1302CFB5-B8B4-4E1E-BA11-477E0E105120}" srcOrd="1" destOrd="0" presId="urn:microsoft.com/office/officeart/2018/2/layout/IconVerticalSolidList"/>
    <dgm:cxn modelId="{11DC33EE-D403-4230-B3FB-85B81262CFE9}" type="presParOf" srcId="{F0D27FF1-4773-4C4D-B356-DFD5C792795F}" destId="{A6FBF699-5B91-4B4E-980D-FC9A8E9F6F73}" srcOrd="2" destOrd="0" presId="urn:microsoft.com/office/officeart/2018/2/layout/IconVerticalSolidList"/>
    <dgm:cxn modelId="{72F503F7-E620-4C76-92C7-EB33C3A5574F}" type="presParOf" srcId="{F0D27FF1-4773-4C4D-B356-DFD5C792795F}" destId="{0336EF6E-654B-4BA7-ACE9-26A64FB1279D}" srcOrd="3" destOrd="0" presId="urn:microsoft.com/office/officeart/2018/2/layout/IconVerticalSolidList"/>
    <dgm:cxn modelId="{C08691A4-A32C-4085-BFB0-669F6E6202BB}" type="presParOf" srcId="{5D360C5F-522A-4699-AC10-ED46B7E99203}" destId="{7E5E8528-483F-4BF2-A38F-358CAA8CC9C0}" srcOrd="9" destOrd="0" presId="urn:microsoft.com/office/officeart/2018/2/layout/IconVerticalSolidList"/>
    <dgm:cxn modelId="{A5B77DCC-481E-4D85-81A1-3110BB5D7DD2}" type="presParOf" srcId="{5D360C5F-522A-4699-AC10-ED46B7E99203}" destId="{9BD549FD-25D8-4A20-B6CF-CA5EF7194DD5}" srcOrd="10" destOrd="0" presId="urn:microsoft.com/office/officeart/2018/2/layout/IconVerticalSolidList"/>
    <dgm:cxn modelId="{FFE1587C-8E71-44C7-8C06-348DB9678765}" type="presParOf" srcId="{9BD549FD-25D8-4A20-B6CF-CA5EF7194DD5}" destId="{3D7A513E-FC19-4A16-B17C-8BB5C057BB39}" srcOrd="0" destOrd="0" presId="urn:microsoft.com/office/officeart/2018/2/layout/IconVerticalSolidList"/>
    <dgm:cxn modelId="{CBA1C3F0-AA0E-450B-A2D7-C74D2DAABECD}" type="presParOf" srcId="{9BD549FD-25D8-4A20-B6CF-CA5EF7194DD5}" destId="{7B0F4574-974C-460B-A796-7EA7EA48CD65}" srcOrd="1" destOrd="0" presId="urn:microsoft.com/office/officeart/2018/2/layout/IconVerticalSolidList"/>
    <dgm:cxn modelId="{F5302555-D5E3-4E7F-8995-1CCDB7C1AC68}" type="presParOf" srcId="{9BD549FD-25D8-4A20-B6CF-CA5EF7194DD5}" destId="{BC5ACFB6-7343-480E-8B5F-ECBAA1C23708}" srcOrd="2" destOrd="0" presId="urn:microsoft.com/office/officeart/2018/2/layout/IconVerticalSolidList"/>
    <dgm:cxn modelId="{20B05271-195B-4A07-8A00-D0958FC66E99}" type="presParOf" srcId="{9BD549FD-25D8-4A20-B6CF-CA5EF7194DD5}" destId="{9DFD70FF-1A69-43C5-910E-6BB7BBCC6ABF}" srcOrd="3" destOrd="0" presId="urn:microsoft.com/office/officeart/2018/2/layout/IconVerticalSolidList"/>
    <dgm:cxn modelId="{B45A7B25-2B4A-48E8-A511-EA8B94B6A8D9}" type="presParOf" srcId="{5D360C5F-522A-4699-AC10-ED46B7E99203}" destId="{7F9073D9-F3FD-4D3E-BF3B-89A1EE63EBAF}" srcOrd="11" destOrd="0" presId="urn:microsoft.com/office/officeart/2018/2/layout/IconVerticalSolidList"/>
    <dgm:cxn modelId="{051D0E45-310A-486C-90E2-F88B734ADE7F}" type="presParOf" srcId="{5D360C5F-522A-4699-AC10-ED46B7E99203}" destId="{F1D0BAD0-AD4E-4B2B-990C-02AC85868556}" srcOrd="12" destOrd="0" presId="urn:microsoft.com/office/officeart/2018/2/layout/IconVerticalSolidList"/>
    <dgm:cxn modelId="{5BEDF968-1DC0-4C80-9BCA-FE64E62685EC}" type="presParOf" srcId="{F1D0BAD0-AD4E-4B2B-990C-02AC85868556}" destId="{0181AF99-402E-4F27-91D3-BE0634D71DDE}" srcOrd="0" destOrd="0" presId="urn:microsoft.com/office/officeart/2018/2/layout/IconVerticalSolidList"/>
    <dgm:cxn modelId="{87B81280-426F-476E-9005-31668BB3B093}" type="presParOf" srcId="{F1D0BAD0-AD4E-4B2B-990C-02AC85868556}" destId="{B647763F-FF12-4BCB-B736-1ECEECC46BD1}" srcOrd="1" destOrd="0" presId="urn:microsoft.com/office/officeart/2018/2/layout/IconVerticalSolidList"/>
    <dgm:cxn modelId="{1EB5AAF1-210C-426F-9AF9-998A91F56685}" type="presParOf" srcId="{F1D0BAD0-AD4E-4B2B-990C-02AC85868556}" destId="{AC87E16A-59BD-4AEA-AC48-C83511DE3D91}" srcOrd="2" destOrd="0" presId="urn:microsoft.com/office/officeart/2018/2/layout/IconVerticalSolidList"/>
    <dgm:cxn modelId="{08915DE1-4D3F-4CF8-998E-12A69F04590F}" type="presParOf" srcId="{F1D0BAD0-AD4E-4B2B-990C-02AC85868556}" destId="{F0424DA3-2BDC-4B80-AC9E-B42111760843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DBB907C-49C5-4A73-9729-FFC01722E57C}">
      <dsp:nvSpPr>
        <dsp:cNvPr id="0" name=""/>
        <dsp:cNvSpPr/>
      </dsp:nvSpPr>
      <dsp:spPr>
        <a:xfrm>
          <a:off x="643818" y="472587"/>
          <a:ext cx="1921500" cy="1921500"/>
        </a:xfrm>
        <a:prstGeom prst="round2DiagRect">
          <a:avLst>
            <a:gd name="adj1" fmla="val 29727"/>
            <a:gd name="adj2" fmla="val 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380584F-B2CA-4C59-9663-DC75B754EF25}">
      <dsp:nvSpPr>
        <dsp:cNvPr id="0" name=""/>
        <dsp:cNvSpPr/>
      </dsp:nvSpPr>
      <dsp:spPr>
        <a:xfrm>
          <a:off x="1053318" y="882087"/>
          <a:ext cx="1102500" cy="110250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638B538-A7E5-4551-9C7E-7C141B686CAF}">
      <dsp:nvSpPr>
        <dsp:cNvPr id="0" name=""/>
        <dsp:cNvSpPr/>
      </dsp:nvSpPr>
      <dsp:spPr>
        <a:xfrm>
          <a:off x="29568" y="2992587"/>
          <a:ext cx="3150000" cy="15862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2000" kern="1200" dirty="0">
              <a:latin typeface="Arial" panose="020B0604020202020204" pitchFamily="34" charset="0"/>
              <a:cs typeface="Arial" panose="020B0604020202020204" pitchFamily="34" charset="0"/>
            </a:rPr>
            <a:t>Identify an organisation in the news currently undergoing corporate restructuring </a:t>
          </a:r>
          <a:endParaRPr lang="en-US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9568" y="2992587"/>
        <a:ext cx="3150000" cy="1586250"/>
      </dsp:txXfrm>
    </dsp:sp>
    <dsp:sp modelId="{D50262B8-1B2C-411C-B645-5E62D420A7E4}">
      <dsp:nvSpPr>
        <dsp:cNvPr id="0" name=""/>
        <dsp:cNvSpPr/>
      </dsp:nvSpPr>
      <dsp:spPr>
        <a:xfrm>
          <a:off x="4345068" y="472587"/>
          <a:ext cx="1921500" cy="1921500"/>
        </a:xfrm>
        <a:prstGeom prst="round2DiagRect">
          <a:avLst>
            <a:gd name="adj1" fmla="val 29727"/>
            <a:gd name="adj2" fmla="val 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21B0417-3ED6-493A-9887-DAE6D3FDE79F}">
      <dsp:nvSpPr>
        <dsp:cNvPr id="0" name=""/>
        <dsp:cNvSpPr/>
      </dsp:nvSpPr>
      <dsp:spPr>
        <a:xfrm>
          <a:off x="4754568" y="882087"/>
          <a:ext cx="1102500" cy="110250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58E5257-20C8-470C-BD49-650D6B8ACAC6}">
      <dsp:nvSpPr>
        <dsp:cNvPr id="0" name=""/>
        <dsp:cNvSpPr/>
      </dsp:nvSpPr>
      <dsp:spPr>
        <a:xfrm>
          <a:off x="3730818" y="2992587"/>
          <a:ext cx="3150000" cy="15862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2400" kern="1200" dirty="0">
              <a:latin typeface="Arial" panose="020B0604020202020204" pitchFamily="34" charset="0"/>
              <a:cs typeface="Arial" panose="020B0604020202020204" pitchFamily="34" charset="0"/>
            </a:rPr>
            <a:t>What are the reasons for this?</a:t>
          </a:r>
          <a:endParaRPr lang="en-US" sz="2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730818" y="2992587"/>
        <a:ext cx="3150000" cy="158625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B4A0036-405B-4370-981D-EB85DCA89681}">
      <dsp:nvSpPr>
        <dsp:cNvPr id="0" name=""/>
        <dsp:cNvSpPr/>
      </dsp:nvSpPr>
      <dsp:spPr>
        <a:xfrm>
          <a:off x="0" y="2125"/>
          <a:ext cx="6582555" cy="1077378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0B4C2E2-91A1-4853-BF34-47CAE6EB0F36}">
      <dsp:nvSpPr>
        <dsp:cNvPr id="0" name=""/>
        <dsp:cNvSpPr/>
      </dsp:nvSpPr>
      <dsp:spPr>
        <a:xfrm>
          <a:off x="325906" y="244535"/>
          <a:ext cx="592558" cy="592558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4070B82-C767-4DD8-87BC-4F79A08B0285}">
      <dsp:nvSpPr>
        <dsp:cNvPr id="0" name=""/>
        <dsp:cNvSpPr/>
      </dsp:nvSpPr>
      <dsp:spPr>
        <a:xfrm>
          <a:off x="1244371" y="2125"/>
          <a:ext cx="5338183" cy="107737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023" tIns="114023" rIns="114023" bIns="114023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>
              <a:latin typeface="Arial" panose="020B0604020202020204" pitchFamily="34" charset="0"/>
              <a:cs typeface="Arial" panose="020B0604020202020204" pitchFamily="34" charset="0"/>
            </a:rPr>
            <a:t>Due to a change in strategy </a:t>
          </a:r>
          <a:endParaRPr lang="en-US" sz="21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244371" y="2125"/>
        <a:ext cx="5338183" cy="1077378"/>
      </dsp:txXfrm>
    </dsp:sp>
    <dsp:sp modelId="{F5F9049A-A126-4EA2-8635-FA57A7D5DEAC}">
      <dsp:nvSpPr>
        <dsp:cNvPr id="0" name=""/>
        <dsp:cNvSpPr/>
      </dsp:nvSpPr>
      <dsp:spPr>
        <a:xfrm>
          <a:off x="0" y="1348848"/>
          <a:ext cx="6582555" cy="1077378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9B60A74-F199-4530-826B-EDF497B3DC3A}">
      <dsp:nvSpPr>
        <dsp:cNvPr id="0" name=""/>
        <dsp:cNvSpPr/>
      </dsp:nvSpPr>
      <dsp:spPr>
        <a:xfrm>
          <a:off x="325906" y="1591258"/>
          <a:ext cx="592558" cy="592558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56B2C8E-1A61-4A12-BDD1-4BDF28D00A61}">
      <dsp:nvSpPr>
        <dsp:cNvPr id="0" name=""/>
        <dsp:cNvSpPr/>
      </dsp:nvSpPr>
      <dsp:spPr>
        <a:xfrm>
          <a:off x="1244371" y="1348848"/>
          <a:ext cx="5338183" cy="107737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023" tIns="114023" rIns="114023" bIns="114023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>
              <a:latin typeface="Arial" panose="020B0604020202020204" pitchFamily="34" charset="0"/>
              <a:cs typeface="Arial" panose="020B0604020202020204" pitchFamily="34" charset="0"/>
            </a:rPr>
            <a:t>Clear rationale </a:t>
          </a:r>
          <a:endParaRPr lang="en-US" sz="21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244371" y="1348848"/>
        <a:ext cx="5338183" cy="1077378"/>
      </dsp:txXfrm>
    </dsp:sp>
    <dsp:sp modelId="{5DFA189A-929B-4EB9-AEA4-E95C930DC824}">
      <dsp:nvSpPr>
        <dsp:cNvPr id="0" name=""/>
        <dsp:cNvSpPr/>
      </dsp:nvSpPr>
      <dsp:spPr>
        <a:xfrm>
          <a:off x="0" y="2695571"/>
          <a:ext cx="6582555" cy="1077378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06CF6AE-9F2B-4A2C-95FF-7962D4E32F2B}">
      <dsp:nvSpPr>
        <dsp:cNvPr id="0" name=""/>
        <dsp:cNvSpPr/>
      </dsp:nvSpPr>
      <dsp:spPr>
        <a:xfrm>
          <a:off x="325906" y="2937981"/>
          <a:ext cx="592558" cy="592558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4DE42B2-7ABD-43B4-9F16-E2C41E68C46F}">
      <dsp:nvSpPr>
        <dsp:cNvPr id="0" name=""/>
        <dsp:cNvSpPr/>
      </dsp:nvSpPr>
      <dsp:spPr>
        <a:xfrm>
          <a:off x="1244371" y="2695571"/>
          <a:ext cx="5338183" cy="107737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023" tIns="114023" rIns="114023" bIns="114023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>
              <a:latin typeface="Arial" panose="020B0604020202020204" pitchFamily="34" charset="0"/>
              <a:cs typeface="Arial" panose="020B0604020202020204" pitchFamily="34" charset="0"/>
            </a:rPr>
            <a:t>Occur in conjunction with other changes such as process change and culture change </a:t>
          </a:r>
          <a:endParaRPr lang="en-US" sz="21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244371" y="2695571"/>
        <a:ext cx="5338183" cy="1077378"/>
      </dsp:txXfrm>
    </dsp:sp>
    <dsp:sp modelId="{A23D74D1-581F-4AF6-A93A-2CC8AAE1B651}">
      <dsp:nvSpPr>
        <dsp:cNvPr id="0" name=""/>
        <dsp:cNvSpPr/>
      </dsp:nvSpPr>
      <dsp:spPr>
        <a:xfrm>
          <a:off x="0" y="4042294"/>
          <a:ext cx="6582555" cy="1077378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1BAE4F5-39BA-4A76-B1B0-AAC30845AADB}">
      <dsp:nvSpPr>
        <dsp:cNvPr id="0" name=""/>
        <dsp:cNvSpPr/>
      </dsp:nvSpPr>
      <dsp:spPr>
        <a:xfrm>
          <a:off x="325906" y="4284704"/>
          <a:ext cx="592558" cy="592558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27FF59A-8454-423C-82C3-9ECE4FCBC944}">
      <dsp:nvSpPr>
        <dsp:cNvPr id="0" name=""/>
        <dsp:cNvSpPr/>
      </dsp:nvSpPr>
      <dsp:spPr>
        <a:xfrm>
          <a:off x="1244371" y="4042294"/>
          <a:ext cx="5338183" cy="107737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023" tIns="114023" rIns="114023" bIns="114023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>
              <a:latin typeface="Arial" panose="020B0604020202020204" pitchFamily="34" charset="0"/>
              <a:cs typeface="Arial" panose="020B0604020202020204" pitchFamily="34" charset="0"/>
            </a:rPr>
            <a:t>Cameron &amp; Green (2015</a:t>
          </a:r>
          <a:r>
            <a:rPr lang="en-GB" sz="2100" kern="1200" dirty="0"/>
            <a:t>)</a:t>
          </a:r>
          <a:endParaRPr lang="en-US" sz="2100" kern="1200" dirty="0"/>
        </a:p>
      </dsp:txBody>
      <dsp:txXfrm>
        <a:off x="1244371" y="4042294"/>
        <a:ext cx="5338183" cy="107737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E9DAA9C-76AF-4125-862E-BFA375F4DED2}">
      <dsp:nvSpPr>
        <dsp:cNvPr id="0" name=""/>
        <dsp:cNvSpPr/>
      </dsp:nvSpPr>
      <dsp:spPr>
        <a:xfrm>
          <a:off x="0" y="437"/>
          <a:ext cx="6582555" cy="602461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F351E11-898C-4356-96BD-B10EAA6C56B9}">
      <dsp:nvSpPr>
        <dsp:cNvPr id="0" name=""/>
        <dsp:cNvSpPr/>
      </dsp:nvSpPr>
      <dsp:spPr>
        <a:xfrm>
          <a:off x="182244" y="135991"/>
          <a:ext cx="331353" cy="331353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48390B6-D270-4033-BA11-DEFB8BAC9598}">
      <dsp:nvSpPr>
        <dsp:cNvPr id="0" name=""/>
        <dsp:cNvSpPr/>
      </dsp:nvSpPr>
      <dsp:spPr>
        <a:xfrm>
          <a:off x="695843" y="437"/>
          <a:ext cx="5886711" cy="60246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761" tIns="63761" rIns="63761" bIns="63761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latin typeface="Arial" panose="020B0604020202020204" pitchFamily="34" charset="0"/>
              <a:cs typeface="Arial" panose="020B0604020202020204" pitchFamily="34" charset="0"/>
            </a:rPr>
            <a:t>Get involved</a:t>
          </a:r>
        </a:p>
      </dsp:txBody>
      <dsp:txXfrm>
        <a:off x="695843" y="437"/>
        <a:ext cx="5886711" cy="602461"/>
      </dsp:txXfrm>
    </dsp:sp>
    <dsp:sp modelId="{294AE0EA-BE7E-4B68-A5FA-8ED62E14B247}">
      <dsp:nvSpPr>
        <dsp:cNvPr id="0" name=""/>
        <dsp:cNvSpPr/>
      </dsp:nvSpPr>
      <dsp:spPr>
        <a:xfrm>
          <a:off x="0" y="753514"/>
          <a:ext cx="6582555" cy="602461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1B9475E-7094-4111-9914-51EC0C0E7556}">
      <dsp:nvSpPr>
        <dsp:cNvPr id="0" name=""/>
        <dsp:cNvSpPr/>
      </dsp:nvSpPr>
      <dsp:spPr>
        <a:xfrm>
          <a:off x="182244" y="889068"/>
          <a:ext cx="331353" cy="331353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71DF19D-B825-4697-BAB2-268719900CCE}">
      <dsp:nvSpPr>
        <dsp:cNvPr id="0" name=""/>
        <dsp:cNvSpPr/>
      </dsp:nvSpPr>
      <dsp:spPr>
        <a:xfrm>
          <a:off x="695843" y="753514"/>
          <a:ext cx="5886711" cy="60246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761" tIns="63761" rIns="63761" bIns="63761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latin typeface="Arial" panose="020B0604020202020204" pitchFamily="34" charset="0"/>
              <a:cs typeface="Arial" panose="020B0604020202020204" pitchFamily="34" charset="0"/>
            </a:rPr>
            <a:t>Get informed</a:t>
          </a:r>
        </a:p>
      </dsp:txBody>
      <dsp:txXfrm>
        <a:off x="695843" y="753514"/>
        <a:ext cx="5886711" cy="602461"/>
      </dsp:txXfrm>
    </dsp:sp>
    <dsp:sp modelId="{05E6BFB0-6A9F-4DFE-928D-AF1FD3CA2CD6}">
      <dsp:nvSpPr>
        <dsp:cNvPr id="0" name=""/>
        <dsp:cNvSpPr/>
      </dsp:nvSpPr>
      <dsp:spPr>
        <a:xfrm>
          <a:off x="0" y="1506591"/>
          <a:ext cx="6582555" cy="602461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6C83434-C31E-415E-B9D2-4B05A562AF53}">
      <dsp:nvSpPr>
        <dsp:cNvPr id="0" name=""/>
        <dsp:cNvSpPr/>
      </dsp:nvSpPr>
      <dsp:spPr>
        <a:xfrm>
          <a:off x="182244" y="1642145"/>
          <a:ext cx="331353" cy="331353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4DDDAA2-FC62-4C27-BD0D-69C8FDA831DD}">
      <dsp:nvSpPr>
        <dsp:cNvPr id="0" name=""/>
        <dsp:cNvSpPr/>
      </dsp:nvSpPr>
      <dsp:spPr>
        <a:xfrm>
          <a:off x="695843" y="1506591"/>
          <a:ext cx="5886711" cy="60246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761" tIns="63761" rIns="63761" bIns="63761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latin typeface="Arial" panose="020B0604020202020204" pitchFamily="34" charset="0"/>
              <a:cs typeface="Arial" panose="020B0604020202020204" pitchFamily="34" charset="0"/>
            </a:rPr>
            <a:t>Get to know people</a:t>
          </a:r>
        </a:p>
      </dsp:txBody>
      <dsp:txXfrm>
        <a:off x="695843" y="1506591"/>
        <a:ext cx="5886711" cy="602461"/>
      </dsp:txXfrm>
    </dsp:sp>
    <dsp:sp modelId="{24DC78F6-D305-4139-AB1E-DB23984FA86A}">
      <dsp:nvSpPr>
        <dsp:cNvPr id="0" name=""/>
        <dsp:cNvSpPr/>
      </dsp:nvSpPr>
      <dsp:spPr>
        <a:xfrm>
          <a:off x="0" y="2259668"/>
          <a:ext cx="6582555" cy="602461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EC5162F-FD89-42CF-B136-EFFB547E8884}">
      <dsp:nvSpPr>
        <dsp:cNvPr id="0" name=""/>
        <dsp:cNvSpPr/>
      </dsp:nvSpPr>
      <dsp:spPr>
        <a:xfrm>
          <a:off x="182244" y="2395222"/>
          <a:ext cx="331353" cy="331353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63E6BC1-3996-437A-9A44-13E4DD9037DC}">
      <dsp:nvSpPr>
        <dsp:cNvPr id="0" name=""/>
        <dsp:cNvSpPr/>
      </dsp:nvSpPr>
      <dsp:spPr>
        <a:xfrm>
          <a:off x="695843" y="2259668"/>
          <a:ext cx="5886711" cy="60246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761" tIns="63761" rIns="63761" bIns="63761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latin typeface="Arial" panose="020B0604020202020204" pitchFamily="34" charset="0"/>
              <a:cs typeface="Arial" panose="020B0604020202020204" pitchFamily="34" charset="0"/>
            </a:rPr>
            <a:t>Deal with your feelings</a:t>
          </a:r>
        </a:p>
      </dsp:txBody>
      <dsp:txXfrm>
        <a:off x="695843" y="2259668"/>
        <a:ext cx="5886711" cy="602461"/>
      </dsp:txXfrm>
    </dsp:sp>
    <dsp:sp modelId="{1BF56F6A-5BB3-4D47-A29A-4F2FB84C1CB8}">
      <dsp:nvSpPr>
        <dsp:cNvPr id="0" name=""/>
        <dsp:cNvSpPr/>
      </dsp:nvSpPr>
      <dsp:spPr>
        <a:xfrm>
          <a:off x="0" y="3012745"/>
          <a:ext cx="6582555" cy="602461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302CFB5-B8B4-4E1E-BA11-477E0E105120}">
      <dsp:nvSpPr>
        <dsp:cNvPr id="0" name=""/>
        <dsp:cNvSpPr/>
      </dsp:nvSpPr>
      <dsp:spPr>
        <a:xfrm>
          <a:off x="182244" y="3148298"/>
          <a:ext cx="331353" cy="331353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336EF6E-654B-4BA7-ACE9-26A64FB1279D}">
      <dsp:nvSpPr>
        <dsp:cNvPr id="0" name=""/>
        <dsp:cNvSpPr/>
      </dsp:nvSpPr>
      <dsp:spPr>
        <a:xfrm>
          <a:off x="695843" y="3012745"/>
          <a:ext cx="5886711" cy="60246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761" tIns="63761" rIns="63761" bIns="63761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latin typeface="Arial" panose="020B0604020202020204" pitchFamily="34" charset="0"/>
              <a:cs typeface="Arial" panose="020B0604020202020204" pitchFamily="34" charset="0"/>
            </a:rPr>
            <a:t>Actively manage your career</a:t>
          </a:r>
        </a:p>
      </dsp:txBody>
      <dsp:txXfrm>
        <a:off x="695843" y="3012745"/>
        <a:ext cx="5886711" cy="602461"/>
      </dsp:txXfrm>
    </dsp:sp>
    <dsp:sp modelId="{3D7A513E-FC19-4A16-B17C-8BB5C057BB39}">
      <dsp:nvSpPr>
        <dsp:cNvPr id="0" name=""/>
        <dsp:cNvSpPr/>
      </dsp:nvSpPr>
      <dsp:spPr>
        <a:xfrm>
          <a:off x="0" y="3765821"/>
          <a:ext cx="6582555" cy="602461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B0F4574-974C-460B-A796-7EA7EA48CD65}">
      <dsp:nvSpPr>
        <dsp:cNvPr id="0" name=""/>
        <dsp:cNvSpPr/>
      </dsp:nvSpPr>
      <dsp:spPr>
        <a:xfrm>
          <a:off x="182244" y="3901375"/>
          <a:ext cx="331353" cy="331353"/>
        </a:xfrm>
        <a:prstGeom prst="rect">
          <a:avLst/>
        </a:prstGeom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DFD70FF-1A69-43C5-910E-6BB7BBCC6ABF}">
      <dsp:nvSpPr>
        <dsp:cNvPr id="0" name=""/>
        <dsp:cNvSpPr/>
      </dsp:nvSpPr>
      <dsp:spPr>
        <a:xfrm>
          <a:off x="695843" y="3765821"/>
          <a:ext cx="5886711" cy="60246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761" tIns="63761" rIns="63761" bIns="63761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latin typeface="Arial" panose="020B0604020202020204" pitchFamily="34" charset="0"/>
              <a:cs typeface="Arial" panose="020B0604020202020204" pitchFamily="34" charset="0"/>
            </a:rPr>
            <a:t>Identify success criteria</a:t>
          </a:r>
        </a:p>
      </dsp:txBody>
      <dsp:txXfrm>
        <a:off x="695843" y="3765821"/>
        <a:ext cx="5886711" cy="602461"/>
      </dsp:txXfrm>
    </dsp:sp>
    <dsp:sp modelId="{0181AF99-402E-4F27-91D3-BE0634D71DDE}">
      <dsp:nvSpPr>
        <dsp:cNvPr id="0" name=""/>
        <dsp:cNvSpPr/>
      </dsp:nvSpPr>
      <dsp:spPr>
        <a:xfrm>
          <a:off x="0" y="4507187"/>
          <a:ext cx="6582555" cy="602461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647763F-FF12-4BCB-B736-1ECEECC46BD1}">
      <dsp:nvSpPr>
        <dsp:cNvPr id="0" name=""/>
        <dsp:cNvSpPr/>
      </dsp:nvSpPr>
      <dsp:spPr>
        <a:xfrm>
          <a:off x="182244" y="4654452"/>
          <a:ext cx="331353" cy="331353"/>
        </a:xfrm>
        <a:prstGeom prst="rect">
          <a:avLst/>
        </a:prstGeom>
        <a:blipFill>
          <a:blip xmlns:r="http://schemas.openxmlformats.org/officeDocument/2006/relationships"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0424DA3-2BDC-4B80-AC9E-B42111760843}">
      <dsp:nvSpPr>
        <dsp:cNvPr id="0" name=""/>
        <dsp:cNvSpPr/>
      </dsp:nvSpPr>
      <dsp:spPr>
        <a:xfrm>
          <a:off x="695843" y="4518898"/>
          <a:ext cx="5886711" cy="60246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761" tIns="63761" rIns="63761" bIns="63761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latin typeface="Arial" panose="020B0604020202020204" pitchFamily="34" charset="0"/>
              <a:cs typeface="Arial" panose="020B0604020202020204" pitchFamily="34" charset="0"/>
            </a:rPr>
            <a:t>Be positive</a:t>
          </a:r>
        </a:p>
      </dsp:txBody>
      <dsp:txXfrm>
        <a:off x="695843" y="4518898"/>
        <a:ext cx="5886711" cy="60246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5/layout/IconLeafLabelList">
  <dgm:title val="Icon Leaf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round2DiagRect" r:blip="">
            <dgm:adjLst/>
            <dgm:extLst>
              <a:ext uri="{B698B0E9-8C71-41B9-8309-B3DCBF30829C}">
                <dgm1612:spPr xmlns:dgm1612="http://schemas.microsoft.com/office/drawing/2016/12/diagram">
                  <a:prstGeom prst="round2DiagRect">
                    <a:avLst>
                      <a:gd name="adj1" fmla="val 29727"/>
                      <a:gd name="adj2" fmla="val 0"/>
                    </a:avLst>
                  </a:prstGeom>
                </dgm1612:spPr>
              </a:ext>
            </dgm:ext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73D1B3E-06DD-438E-8E1F-F6BDF808520B}" type="datetimeFigureOut">
              <a:rPr lang="en-GB" smtClean="0"/>
              <a:t>29/03/2023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611F05-E2D0-4F76-8D5F-90BF7A8BA9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8240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A611F05-E2D0-4F76-8D5F-90BF7A8BA900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67049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A611F05-E2D0-4F76-8D5F-90BF7A8BA900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165340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A611F05-E2D0-4F76-8D5F-90BF7A8BA900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60988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A611F05-E2D0-4F76-8D5F-90BF7A8BA900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332911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A611F05-E2D0-4F76-8D5F-90BF7A8BA900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492231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A611F05-E2D0-4F76-8D5F-90BF7A8BA900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086843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A611F05-E2D0-4F76-8D5F-90BF7A8BA900}" type="slidenum">
              <a:rPr lang="en-GB" smtClean="0"/>
              <a:t>40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178445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A611F05-E2D0-4F76-8D5F-90BF7A8BA900}" type="slidenum">
              <a:rPr lang="en-GB" smtClean="0"/>
              <a:t>41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14291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39E3965E-AC41-4711-9D10-E25ABB132D86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90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645152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1F5DC8C3-BA5F-4EED-BB9A-A14272BD82A1}"/>
              </a:ext>
            </a:extLst>
          </p:cNvPr>
          <p:cNvCxnSpPr/>
          <p:nvPr/>
        </p:nvCxnSpPr>
        <p:spPr>
          <a:xfrm>
            <a:off x="1207658" y="4474741"/>
            <a:ext cx="987552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25CCF1-92C0-4AF3-BFAF-4921631915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4DA70-C731-4C70-880D-CCD4705E623C}" type="datetime1">
              <a:rPr lang="en-US" smtClean="0"/>
              <a:t>3/29/2023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1A78A9-3DFF-4937-A9F2-5D8CF495F3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AEB271-5CC0-4759-BC6E-8BE53AB227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872932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54D8B55-9EA8-4B81-8E84-9B93B0A275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1D723-8F53-4F53-90B0-1982A396982E}" type="datetime1">
              <a:rPr lang="en-US" smtClean="0"/>
              <a:t>3/29/2023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62CA021-2578-47CB-822C-BDDFF7223B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4AAB51D-4141-4682-9375-DAFD5FB9DD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89807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585C21A-8B93-4657-B5DF-7EAEAD3BE127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90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663440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459DE2C1-4C52-40A3-8959-27B2C1BEBFF6}"/>
              </a:ext>
            </a:extLst>
          </p:cNvPr>
          <p:cNvCxnSpPr/>
          <p:nvPr/>
        </p:nvCxnSpPr>
        <p:spPr>
          <a:xfrm>
            <a:off x="1207658" y="4485132"/>
            <a:ext cx="987552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AF2E137-EC28-48F8-9198-1F02539029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669AF7-7BEB-44E4-9852-375E34362B5B}" type="datetime1">
              <a:rPr lang="en-US" smtClean="0"/>
              <a:t>3/29/2023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89422CD-6F62-4DD6-89EF-07A60B42D2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69C6AFF8-42B4-4D05-969B-9F5FB33555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23314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80" y="2120900"/>
            <a:ext cx="4639736" cy="374819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15944" y="2120900"/>
            <a:ext cx="4639736" cy="374819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782D47D-B0DC-4C40-BCC6-BBBA32584A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AC38D-0552-4C82-B593-E6124DFADBE2}" type="datetime1">
              <a:rPr lang="en-US" smtClean="0"/>
              <a:t>3/29/2023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4690D34E-7EBD-44B2-83CA-4C126A18D7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2AC511A1-9BBD-42DE-92FB-2AF44F8E97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576118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2057400"/>
            <a:ext cx="4639736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958274"/>
            <a:ext cx="4639736" cy="291082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15944" y="2057400"/>
            <a:ext cx="4639736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15944" y="2958273"/>
            <a:ext cx="4639736" cy="291082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AF8A515-AA94-45D1-9223-5C2272618D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DF0F1C-5577-4ACB-BB62-DF8F3C494C7E}" type="datetime1">
              <a:rPr lang="en-US" smtClean="0"/>
              <a:t>3/29/2023</a:t>
            </a:fld>
            <a:endParaRPr lang="en-US" dirty="0"/>
          </a:p>
        </p:txBody>
      </p:sp>
      <p:sp>
        <p:nvSpPr>
          <p:cNvPr id="11" name="Footer Placeholder 10">
            <a:extLst>
              <a:ext uri="{FF2B5EF4-FFF2-40B4-BE49-F238E27FC236}">
                <a16:creationId xmlns:a16="http://schemas.microsoft.com/office/drawing/2014/main" id="{D052F5BC-98E0-4D60-AD67-9547738B7D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A38552DC-952E-41EA-AAAF-C2187523C0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28083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7392073F-158F-44A3-8913-917AFFC1BC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5B394-D9F9-4F0C-B15D-605F45CB9E9F}" type="datetime1">
              <a:rPr lang="en-US" smtClean="0"/>
              <a:t>3/29/2023</a:t>
            </a:fld>
            <a:endParaRPr lang="en-US" dirty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EED72207-24CA-42B7-A975-2F8E41CBA9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D01080F2-251A-4B88-9A62-16F46D724F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17711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8E9C91B-7EAD-4562-AB0E-DFB9663AECE3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4E9223F-721F-47BF-9FD5-0F8D12FF0D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667345-2558-425A-8533-9BFDBCE15005}" type="datetime1">
              <a:rPr lang="en-US" smtClean="0"/>
              <a:t>3/29/2023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5915714-6BBA-4593-8591-4E26F7D58D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E06F857-D2E1-44DD-ABDD-EBB739645B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07016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6D90D66-BCB9-4229-A829-628874352AC0}"/>
              </a:ext>
            </a:extLst>
          </p:cNvPr>
          <p:cNvSpPr/>
          <p:nvPr/>
        </p:nvSpPr>
        <p:spPr>
          <a:xfrm>
            <a:off x="16" y="0"/>
            <a:ext cx="4654296" cy="68580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3466" y="786383"/>
            <a:ext cx="3517567" cy="2093975"/>
          </a:xfrm>
        </p:spPr>
        <p:txBody>
          <a:bodyPr anchor="b">
            <a:normAutofit/>
          </a:bodyPr>
          <a:lstStyle>
            <a:lvl1pPr>
              <a:lnSpc>
                <a:spcPct val="90000"/>
              </a:lnSpc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58984" y="812799"/>
            <a:ext cx="5928344" cy="52947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3465" y="3043050"/>
            <a:ext cx="3517567" cy="3064505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43464" y="6446520"/>
            <a:ext cx="3517568" cy="365125"/>
          </a:xfrm>
        </p:spPr>
        <p:txBody>
          <a:bodyPr/>
          <a:lstStyle>
            <a:lvl1pPr algn="l">
              <a:defRPr/>
            </a:lvl1pPr>
          </a:lstStyle>
          <a:p>
            <a:fld id="{92BEA474-078D-4E9B-9B14-09A87B19DC46}" type="datetime1">
              <a:rPr lang="en-US" smtClean="0"/>
              <a:t>3/29/2023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458983" y="6446520"/>
            <a:ext cx="5334019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A98EE3D-8CD1-4C3F-BD1C-C98C9596463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13020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DA134939-39C0-4522-A125-A13DFDA66490}"/>
              </a:ext>
            </a:extLst>
          </p:cNvPr>
          <p:cNvSpPr/>
          <p:nvPr/>
        </p:nvSpPr>
        <p:spPr>
          <a:xfrm>
            <a:off x="0" y="4578350"/>
            <a:ext cx="12188825" cy="227965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578350"/>
          </a:xfrm>
          <a:solidFill>
            <a:schemeClr val="bg1">
              <a:lumMod val="85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79" y="4799362"/>
            <a:ext cx="10113645" cy="743682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79" y="5715000"/>
            <a:ext cx="10113264" cy="60960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07D986-8816-4272-A432-0437A28A9828}" type="datetime1">
              <a:rPr lang="en-US" smtClean="0"/>
              <a:t>3/29/2023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097279" y="6446838"/>
            <a:ext cx="6818262" cy="365125"/>
          </a:xfrm>
        </p:spPr>
        <p:txBody>
          <a:bodyPr/>
          <a:lstStyle/>
          <a:p>
            <a:pPr algn="l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588268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416A0E3C-60E6-4F39-BC55-5F7C224E1F7C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2108201"/>
            <a:ext cx="10058400" cy="3760891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18426" y="6446838"/>
            <a:ext cx="2584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rgbClr val="FFFFFF"/>
                </a:solidFill>
              </a:defRPr>
            </a:lvl1pPr>
          </a:lstStyle>
          <a:p>
            <a:fld id="{62D6E202-B606-4609-B914-27C9371A1F6D}" type="datetime1">
              <a:rPr lang="en-US" smtClean="0"/>
              <a:t>3/29/2023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97279" y="6446838"/>
            <a:ext cx="681826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93582" y="6446838"/>
            <a:ext cx="7800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C5025DAC-8B93-4160-B017-3A274A5828C0}"/>
              </a:ext>
            </a:extLst>
          </p:cNvPr>
          <p:cNvCxnSpPr/>
          <p:nvPr/>
        </p:nvCxnSpPr>
        <p:spPr>
          <a:xfrm>
            <a:off x="1193532" y="1897380"/>
            <a:ext cx="996696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160147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6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11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2ssUnbrhf_U&amp;list=PL3OrhOzowgUZF162SqqqbJZ63FgNlocBq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mLMDdNLC6ug" TargetMode="External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youtube.com/watch?v=y9k-7VcW6ic&amp;list=PLQz3e7J9NhzCcUthOhNe_gBFiiKF66oET" TargetMode="External"/><Relationship Id="rId5" Type="http://schemas.openxmlformats.org/officeDocument/2006/relationships/hyperlink" Target="https://www.youtube.com/watch?v=Rfov2IA6tEM" TargetMode="External"/><Relationship Id="rId4" Type="http://schemas.openxmlformats.org/officeDocument/2006/relationships/hyperlink" Target="https://www.youtube.com/watch?v=aNZQiXsN48s" TargetMode="Externa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sv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sv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3" Type="http://schemas.openxmlformats.org/officeDocument/2006/relationships/image" Target="../media/image51.png"/><Relationship Id="rId7" Type="http://schemas.openxmlformats.org/officeDocument/2006/relationships/image" Target="../media/image55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4.png"/><Relationship Id="rId5" Type="http://schemas.openxmlformats.org/officeDocument/2006/relationships/image" Target="../media/image53.png"/><Relationship Id="rId4" Type="http://schemas.openxmlformats.org/officeDocument/2006/relationships/image" Target="../media/image52.png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4" name="Rectangle 23">
            <a:extLst>
              <a:ext uri="{FF2B5EF4-FFF2-40B4-BE49-F238E27FC236}">
                <a16:creationId xmlns:a16="http://schemas.microsoft.com/office/drawing/2014/main" id="{F452A527-3631-41ED-858D-3777A7D149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Speak Pro" panose="020F0502020204030204"/>
              <a:ea typeface="+mn-ea"/>
              <a:cs typeface="+mn-cs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55E1F2F-E259-4EA8-9FFD-3A10AF54185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29999" y="4455621"/>
            <a:ext cx="4829101" cy="1238616"/>
          </a:xfrm>
        </p:spPr>
        <p:txBody>
          <a:bodyPr>
            <a:norm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mergers and acquisitions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940CBE3-3F91-419A-A649-32AB388ECA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" y="10"/>
            <a:ext cx="6096000" cy="6857990"/>
          </a:xfrm>
          <a:prstGeom prst="rect">
            <a:avLst/>
          </a:prstGeom>
        </p:spPr>
      </p:pic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D28A9C89-B313-458F-9C85-515930A51A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805053" y="4294754"/>
            <a:ext cx="438912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E6FE2D55-1A4D-33BE-E5BA-2062AD077916}"/>
              </a:ext>
            </a:extLst>
          </p:cNvPr>
          <p:cNvSpPr txBox="1"/>
          <p:nvPr/>
        </p:nvSpPr>
        <p:spPr>
          <a:xfrm>
            <a:off x="6368700" y="2106386"/>
            <a:ext cx="4349268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Change and Stability </a:t>
            </a:r>
          </a:p>
          <a:p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Management</a:t>
            </a:r>
          </a:p>
        </p:txBody>
      </p:sp>
    </p:spTree>
    <p:extLst>
      <p:ext uri="{BB962C8B-B14F-4D97-AF65-F5344CB8AC3E}">
        <p14:creationId xmlns:p14="http://schemas.microsoft.com/office/powerpoint/2010/main" val="8959158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85C505-09D6-296B-694B-A548554DC3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Last time we…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52E596-DC60-0B1F-2BD6-D2D2D50355E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Examined the different roles played by leaders in the change management process</a:t>
            </a:r>
          </a:p>
          <a:p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Explored the skills and qualities required by leaders of change to ensure success</a:t>
            </a:r>
          </a:p>
          <a:p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Understood the need for leaders to be proactive in the change process</a:t>
            </a:r>
          </a:p>
          <a:p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Identified how leader of change can adapt their style and focus to different phases of the change process</a:t>
            </a:r>
          </a:p>
          <a:p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Identified the range of choices facing leaders and their organisations when considering change</a:t>
            </a:r>
          </a:p>
        </p:txBody>
      </p:sp>
    </p:spTree>
    <p:extLst>
      <p:ext uri="{BB962C8B-B14F-4D97-AF65-F5344CB8AC3E}">
        <p14:creationId xmlns:p14="http://schemas.microsoft.com/office/powerpoint/2010/main" val="39514878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8DD82D3-D002-45B0-B16A-82B3DA4EFD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BD33E37-F02B-405F-A2F4-A887B97CF8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68" y="643467"/>
            <a:ext cx="3073550" cy="5126203"/>
          </a:xfrm>
        </p:spPr>
        <p:txBody>
          <a:bodyPr anchor="ctr">
            <a:normAutofit/>
          </a:bodyPr>
          <a:lstStyle/>
          <a:p>
            <a:pPr algn="r"/>
            <a:r>
              <a:rPr lang="en-GB" sz="4300"/>
              <a:t>What is the difference between Change Leadership and Change Management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9F09C252-16FE-4557-AD6D-BB5CA77349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042052" y="1778497"/>
            <a:ext cx="0" cy="3200400"/>
          </a:xfrm>
          <a:prstGeom prst="line">
            <a:avLst/>
          </a:prstGeom>
          <a:ln w="19050">
            <a:solidFill>
              <a:schemeClr val="tx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F9B38AF-09B7-9E14-325E-143E73DBCB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63786" y="621697"/>
            <a:ext cx="6791894" cy="5147973"/>
          </a:xfrm>
        </p:spPr>
        <p:txBody>
          <a:bodyPr anchor="ctr">
            <a:normAutofit/>
          </a:bodyPr>
          <a:lstStyle/>
          <a:p>
            <a:r>
              <a:rPr lang="en-GB" dirty="0">
                <a:hlinkClick r:id="rId3"/>
              </a:rPr>
              <a:t>Change Management vs. Change Leadership — What's the Difference? </a:t>
            </a:r>
            <a:r>
              <a:rPr lang="en-GB">
                <a:hlinkClick r:id="rId3"/>
              </a:rPr>
              <a:t>- YouTube</a:t>
            </a:r>
            <a:endParaRPr lang="en-GB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4552793-7DFF-4EC7-AC69-D34A75D018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400800"/>
            <a:ext cx="12192000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1559414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67B74F2B-9534-4540-96B0-5C8E958B94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C0F9711-A358-2C77-E87F-DDF64AE1C6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72074" y="286603"/>
            <a:ext cx="5983605" cy="1450757"/>
          </a:xfrm>
        </p:spPr>
        <p:txBody>
          <a:bodyPr>
            <a:normAutofit/>
          </a:bodyPr>
          <a:lstStyle/>
          <a:p>
            <a:r>
              <a:rPr lang="en-GB" dirty="0"/>
              <a:t>Today’s Objectives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46BBCEB-C19B-7F79-D2D4-4B377B05BAC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380" r="21706"/>
          <a:stretch/>
        </p:blipFill>
        <p:spPr>
          <a:xfrm>
            <a:off x="20" y="10"/>
            <a:ext cx="4580077" cy="6400784"/>
          </a:xfrm>
          <a:prstGeom prst="rect">
            <a:avLst/>
          </a:prstGeom>
        </p:spPr>
      </p:pic>
      <p:cxnSp>
        <p:nvCxnSpPr>
          <p:cNvPr id="20" name="!!Straight Connector">
            <a:extLst>
              <a:ext uri="{FF2B5EF4-FFF2-40B4-BE49-F238E27FC236}">
                <a16:creationId xmlns:a16="http://schemas.microsoft.com/office/drawing/2014/main" id="{33BECB2B-2CFA-412C-880F-C4B6097493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242903" y="1917852"/>
            <a:ext cx="594360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66A73E-B0E9-2FD7-507C-16ABC2A3F49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72073" y="2108201"/>
            <a:ext cx="6646887" cy="4224360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en-GB" sz="1700" dirty="0">
                <a:latin typeface="Arial" panose="020B0604020202020204" pitchFamily="34" charset="0"/>
                <a:cs typeface="Arial" panose="020B0604020202020204" pitchFamily="34" charset="0"/>
              </a:rPr>
              <a:t>To examine the reasons for restructuring and the process involved </a:t>
            </a:r>
          </a:p>
          <a:p>
            <a:pPr>
              <a:lnSpc>
                <a:spcPct val="100000"/>
              </a:lnSpc>
            </a:pPr>
            <a:r>
              <a:rPr lang="en-GB" sz="1700" dirty="0">
                <a:latin typeface="Arial" panose="020B0604020202020204" pitchFamily="34" charset="0"/>
                <a:cs typeface="Arial" panose="020B0604020202020204" pitchFamily="34" charset="0"/>
              </a:rPr>
              <a:t>To examine BPR and lean techniques </a:t>
            </a:r>
          </a:p>
          <a:p>
            <a:pPr>
              <a:lnSpc>
                <a:spcPct val="100000"/>
              </a:lnSpc>
            </a:pPr>
            <a:r>
              <a:rPr lang="en-GB" sz="1700" dirty="0">
                <a:latin typeface="Arial" panose="020B0604020202020204" pitchFamily="34" charset="0"/>
                <a:cs typeface="Arial" panose="020B0604020202020204" pitchFamily="34" charset="0"/>
              </a:rPr>
              <a:t>To assess how teams can best address organisational change </a:t>
            </a:r>
          </a:p>
          <a:p>
            <a:pPr>
              <a:lnSpc>
                <a:spcPct val="100000"/>
              </a:lnSpc>
            </a:pPr>
            <a:r>
              <a:rPr lang="en-GB" sz="1700" dirty="0">
                <a:latin typeface="Arial" panose="020B0604020202020204" pitchFamily="34" charset="0"/>
                <a:cs typeface="Arial" panose="020B0604020202020204" pitchFamily="34" charset="0"/>
              </a:rPr>
              <a:t>To examine the purpose of merger and acquisition activity </a:t>
            </a:r>
          </a:p>
          <a:p>
            <a:pPr>
              <a:lnSpc>
                <a:spcPct val="100000"/>
              </a:lnSpc>
            </a:pPr>
            <a:r>
              <a:rPr lang="en-GB" sz="1700" dirty="0">
                <a:latin typeface="Arial" panose="020B0604020202020204" pitchFamily="34" charset="0"/>
                <a:cs typeface="Arial" panose="020B0604020202020204" pitchFamily="34" charset="0"/>
              </a:rPr>
              <a:t>To review the research into successful/unsuccessful M&amp;As </a:t>
            </a:r>
          </a:p>
          <a:p>
            <a:pPr>
              <a:lnSpc>
                <a:spcPct val="100000"/>
              </a:lnSpc>
            </a:pPr>
            <a:r>
              <a:rPr lang="en-GB" sz="1700" dirty="0">
                <a:latin typeface="Arial" panose="020B0604020202020204" pitchFamily="34" charset="0"/>
                <a:cs typeface="Arial" panose="020B0604020202020204" pitchFamily="34" charset="0"/>
              </a:rPr>
              <a:t>To apply change theory to M&amp;As with a focus on guidelines for leaders </a:t>
            </a:r>
          </a:p>
          <a:p>
            <a:pPr>
              <a:lnSpc>
                <a:spcPct val="100000"/>
              </a:lnSpc>
            </a:pPr>
            <a:r>
              <a:rPr lang="en-GB" sz="1700" dirty="0">
                <a:latin typeface="Arial" panose="020B0604020202020204" pitchFamily="34" charset="0"/>
                <a:cs typeface="Arial" panose="020B0604020202020204" pitchFamily="34" charset="0"/>
              </a:rPr>
              <a:t>To consider the impact of the above on your case study</a:t>
            </a:r>
          </a:p>
          <a:p>
            <a:pPr>
              <a:lnSpc>
                <a:spcPct val="100000"/>
              </a:lnSpc>
            </a:pPr>
            <a:r>
              <a:rPr lang="en-GB" sz="1700" dirty="0">
                <a:latin typeface="Arial" panose="020B0604020202020204" pitchFamily="34" charset="0"/>
                <a:cs typeface="Arial" panose="020B0604020202020204" pitchFamily="34" charset="0"/>
              </a:rPr>
              <a:t>To review the assignments key objectives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C1B60310-C5C3-46A0-A452-2A0B008434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6400800"/>
            <a:ext cx="12192000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7781829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67B74F2B-9534-4540-96B0-5C8E958B94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9A74C1D-0FD4-376E-86CB-B2B6C35D2C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72074" y="286603"/>
            <a:ext cx="5983605" cy="1450757"/>
          </a:xfrm>
        </p:spPr>
        <p:txBody>
          <a:bodyPr>
            <a:normAutofit/>
          </a:bodyPr>
          <a:lstStyle/>
          <a:p>
            <a:r>
              <a:rPr lang="en-GB" dirty="0"/>
              <a:t>Restructuring</a:t>
            </a:r>
          </a:p>
        </p:txBody>
      </p:sp>
      <p:pic>
        <p:nvPicPr>
          <p:cNvPr id="5" name="Picture 4" descr="Chess pieces on a chessboard">
            <a:extLst>
              <a:ext uri="{FF2B5EF4-FFF2-40B4-BE49-F238E27FC236}">
                <a16:creationId xmlns:a16="http://schemas.microsoft.com/office/drawing/2014/main" id="{E1542AFF-0893-C6CD-BADF-FEEC20F1724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6119" r="26119"/>
          <a:stretch/>
        </p:blipFill>
        <p:spPr>
          <a:xfrm>
            <a:off x="20" y="10"/>
            <a:ext cx="4580077" cy="6400784"/>
          </a:xfrm>
          <a:prstGeom prst="rect">
            <a:avLst/>
          </a:prstGeom>
        </p:spPr>
      </p:pic>
      <p:cxnSp>
        <p:nvCxnSpPr>
          <p:cNvPr id="20" name="!!Straight Connector">
            <a:extLst>
              <a:ext uri="{FF2B5EF4-FFF2-40B4-BE49-F238E27FC236}">
                <a16:creationId xmlns:a16="http://schemas.microsoft.com/office/drawing/2014/main" id="{33BECB2B-2CFA-412C-880F-C4B6097493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242903" y="1917852"/>
            <a:ext cx="594360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BE764D-BB5D-FB3B-0530-065A82A8D6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72074" y="2108201"/>
            <a:ext cx="5983606" cy="3760891"/>
          </a:xfrm>
        </p:spPr>
        <p:txBody>
          <a:bodyPr>
            <a:norm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We trained hard. But is seemed that every time we were beginning to form into teams, we would be reorganised. I was to learn later in life that we tend to meet any new situation by reorganising. And what a wonderful method it can be for creating the illusion of progress while producing confusion, inefficiency, and demoralisation. 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Gaius Petronius, Arbiter, The Satyricon, 1 A.D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C1B60310-C5C3-46A0-A452-2A0B008434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6400800"/>
            <a:ext cx="12192000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41578772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Rectangle 52">
            <a:extLst>
              <a:ext uri="{FF2B5EF4-FFF2-40B4-BE49-F238E27FC236}">
                <a16:creationId xmlns:a16="http://schemas.microsoft.com/office/drawing/2014/main" id="{BFDC535F-AC0A-417D-96AB-6706BECACD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88726" cy="6858000"/>
          </a:xfrm>
          <a:prstGeom prst="rect">
            <a:avLst/>
          </a:prstGeom>
          <a:solidFill>
            <a:srgbClr val="358B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97AAAF8E-31DB-4148-8FCA-4D8233D691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5953" y="484068"/>
            <a:ext cx="6898027" cy="58893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9F8FF45-DCCD-4CCE-A085-9AFA9FA577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91603" y="806754"/>
            <a:ext cx="3906726" cy="5243929"/>
          </a:xfrm>
          <a:prstGeom prst="rect">
            <a:avLst/>
          </a:prstGeom>
        </p:spPr>
      </p:pic>
      <p:sp>
        <p:nvSpPr>
          <p:cNvPr id="57" name="Rectangle 56">
            <a:extLst>
              <a:ext uri="{FF2B5EF4-FFF2-40B4-BE49-F238E27FC236}">
                <a16:creationId xmlns:a16="http://schemas.microsoft.com/office/drawing/2014/main" id="{AA274328-4774-4DF9-BA53-452565122F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61393" y="484069"/>
            <a:ext cx="4145975" cy="349989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5B4F1D18-1998-7D83-6FBD-5E7FE530274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83059" y="1310185"/>
            <a:ext cx="3502643" cy="948519"/>
          </a:xfrm>
          <a:prstGeom prst="rect">
            <a:avLst/>
          </a:prstGeom>
        </p:spPr>
      </p:pic>
      <p:sp>
        <p:nvSpPr>
          <p:cNvPr id="59" name="Rectangle 58">
            <a:extLst>
              <a:ext uri="{FF2B5EF4-FFF2-40B4-BE49-F238E27FC236}">
                <a16:creationId xmlns:a16="http://schemas.microsoft.com/office/drawing/2014/main" id="{01C7B46D-2FEF-4FAA-915B-8B21A66BB6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61393" y="4144834"/>
            <a:ext cx="4145975" cy="2211517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28F2142B-144C-F36D-8395-F2DBEB376B5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93979" y="4468035"/>
            <a:ext cx="3502643" cy="12836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16992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DFEBD0D2-AA2A-4936-A509-D629383EFF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E0A6173-2B16-D276-9A20-E473E3BD14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77212" y="634946"/>
            <a:ext cx="3372529" cy="5055904"/>
          </a:xfrm>
        </p:spPr>
        <p:txBody>
          <a:bodyPr anchor="ctr">
            <a:normAutofit/>
          </a:bodyPr>
          <a:lstStyle/>
          <a:p>
            <a:r>
              <a:rPr lang="en-GB" dirty="0"/>
              <a:t>Activity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2752F38C-F560-47AA-90AD-209F39C041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856978" y="1791298"/>
            <a:ext cx="0" cy="2743200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2">
            <a:extLst>
              <a:ext uri="{FF2B5EF4-FFF2-40B4-BE49-F238E27FC236}">
                <a16:creationId xmlns:a16="http://schemas.microsoft.com/office/drawing/2014/main" id="{86506110-E6E1-4309-83FA-C6B068FA34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400800"/>
            <a:ext cx="12192000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695448EE-40FA-9611-AB06-2B76BF3D35F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19748187"/>
              </p:ext>
            </p:extLst>
          </p:nvPr>
        </p:nvGraphicFramePr>
        <p:xfrm>
          <a:off x="633413" y="639763"/>
          <a:ext cx="6910387" cy="50514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73003440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8DD82D3-D002-45B0-B16A-82B3DA4EFD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64A470D-F14D-AF9D-25D0-56D596730B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68" y="643467"/>
            <a:ext cx="3073550" cy="5126203"/>
          </a:xfrm>
        </p:spPr>
        <p:txBody>
          <a:bodyPr anchor="ctr">
            <a:normAutofit/>
          </a:bodyPr>
          <a:lstStyle/>
          <a:p>
            <a:pPr algn="r"/>
            <a:r>
              <a:rPr lang="en-GB" dirty="0"/>
              <a:t>Should we be discussing restructuring as a theme for change at all?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9F09C252-16FE-4557-AD6D-BB5CA77349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042052" y="1778497"/>
            <a:ext cx="0" cy="3200400"/>
          </a:xfrm>
          <a:prstGeom prst="line">
            <a:avLst/>
          </a:prstGeom>
          <a:ln w="19050">
            <a:solidFill>
              <a:schemeClr val="tx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F4093F-91D2-9379-14A5-29C64F29C9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63786" y="621697"/>
            <a:ext cx="6791894" cy="5147973"/>
          </a:xfrm>
        </p:spPr>
        <p:txBody>
          <a:bodyPr anchor="ctr">
            <a:normAutofit/>
          </a:bodyPr>
          <a:lstStyle/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Or be examining the reasons behind the change instead? 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Is it the solution to organisational issues? 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It impacts on many people’s lives, so often 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What are the dynamics involved? 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What can go wrong? 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What does a ‘good’ process of restructuring look like?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4552793-7DFF-4EC7-AC69-D34A75D018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400800"/>
            <a:ext cx="12192000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8078540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48317A-1B0F-DADA-9631-605AFDE440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CF2BD1-E934-221C-89A1-8CF1C4D3DC5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Should it be the last option to be considered by management rather than the first? </a:t>
            </a:r>
          </a:p>
          <a:p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Does it really address the organisational issues it seeks to resolve? </a:t>
            </a:r>
          </a:p>
          <a:p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Are there any other tools available?</a:t>
            </a:r>
          </a:p>
        </p:txBody>
      </p:sp>
    </p:spTree>
    <p:extLst>
      <p:ext uri="{BB962C8B-B14F-4D97-AF65-F5344CB8AC3E}">
        <p14:creationId xmlns:p14="http://schemas.microsoft.com/office/powerpoint/2010/main" val="10343430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A2A205-C90D-38DC-271B-3680213CE2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Reasons for Restructuring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9E31A5-0AD0-B55A-2B58-489081FB88C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• Downsizing or rightsizing 		• Internal market realignment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• Rationalisation or cost-cutting 		• Cultural change   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• Change of senior manager		• Efficiency or effectiveness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• Decentralisation or centralisation 	• Flatten the hierarchy 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• Change in strategy 			• Crisis – internal or external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• Change of senior manager 		• Merger or acquisition 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• New product or service……..</a:t>
            </a:r>
          </a:p>
        </p:txBody>
      </p:sp>
    </p:spTree>
    <p:extLst>
      <p:ext uri="{BB962C8B-B14F-4D97-AF65-F5344CB8AC3E}">
        <p14:creationId xmlns:p14="http://schemas.microsoft.com/office/powerpoint/2010/main" val="105603481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68BDBE5C-BBE9-4E89-BEE5-DEB6EAB870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956D967-E0BC-EBC8-50AA-BC911D3199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67" y="634946"/>
            <a:ext cx="3689094" cy="5055904"/>
          </a:xfrm>
        </p:spPr>
        <p:txBody>
          <a:bodyPr anchor="ctr">
            <a:normAutofit/>
          </a:bodyPr>
          <a:lstStyle/>
          <a:p>
            <a:pPr algn="r"/>
            <a:r>
              <a:rPr lang="en-GB"/>
              <a:t>Restructuring should only take place……</a:t>
            </a: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2752F38C-F560-47AA-90AD-209F39C041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4296" y="1791298"/>
            <a:ext cx="0" cy="2743200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Rectangle 21">
            <a:extLst>
              <a:ext uri="{FF2B5EF4-FFF2-40B4-BE49-F238E27FC236}">
                <a16:creationId xmlns:a16="http://schemas.microsoft.com/office/drawing/2014/main" id="{DFC4168B-AA75-4715-9B96-CF84B170A6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400800"/>
            <a:ext cx="12192000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aphicFrame>
        <p:nvGraphicFramePr>
          <p:cNvPr id="14" name="Content Placeholder 2">
            <a:extLst>
              <a:ext uri="{FF2B5EF4-FFF2-40B4-BE49-F238E27FC236}">
                <a16:creationId xmlns:a16="http://schemas.microsoft.com/office/drawing/2014/main" id="{04C199A3-4EC9-44C1-4AD1-B7A87E42F05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54579282"/>
              </p:ext>
            </p:extLst>
          </p:nvPr>
        </p:nvGraphicFramePr>
        <p:xfrm>
          <a:off x="4976031" y="634947"/>
          <a:ext cx="6582555" cy="512179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08852180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85DA8C-69BA-87EA-8B90-6766DDB55D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Possible other reasons in reality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EE8C0E-13A2-853E-5243-561D637D843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• New boss 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• Process/product failure 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• An argument 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• Dissatisfied customer 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• Underperforming person/department</a:t>
            </a:r>
          </a:p>
        </p:txBody>
      </p:sp>
    </p:spTree>
    <p:extLst>
      <p:ext uri="{BB962C8B-B14F-4D97-AF65-F5344CB8AC3E}">
        <p14:creationId xmlns:p14="http://schemas.microsoft.com/office/powerpoint/2010/main" val="315330249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A6BEC1-4C44-71AF-3247-996C5CBF5D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Machine Metaphor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83D45F-F5F1-EAEF-DDB3-52B75E69F60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• One line manager per employee. 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• Division of labour into specific roles. 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• Each individual should have key objectives. 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Team is simply the sum of the individual’s efforts. 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• Managers should monitor, control, report, maintain and discipline their people. 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• Those running the organisation, such as senior management, can change it at will. 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• Change can be designed, planned – and will work if well executed and controlled. 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• There will be resistance and this needs to be managed – changes need to be driven through the organisation.</a:t>
            </a:r>
          </a:p>
        </p:txBody>
      </p:sp>
    </p:spTree>
    <p:extLst>
      <p:ext uri="{BB962C8B-B14F-4D97-AF65-F5344CB8AC3E}">
        <p14:creationId xmlns:p14="http://schemas.microsoft.com/office/powerpoint/2010/main" val="98865062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A8E9C91B-7EAD-4562-AB0E-DFB9663AEC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652BD35A-BC99-4831-A358-06E2CEB966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76E24C1-2968-40DC-A36E-F6B85F0F07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22732" y="521208"/>
            <a:ext cx="11146536" cy="5815584"/>
          </a:xfrm>
          <a:prstGeom prst="rect">
            <a:avLst/>
          </a:prstGeom>
          <a:solidFill>
            <a:srgbClr val="FFFFFF"/>
          </a:solidFill>
          <a:ln w="69850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42A5DFFB-11E3-1FA7-0CED-E2B605B2BAB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15786" y="720306"/>
            <a:ext cx="10337292" cy="47710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693778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990D0034-F768-41E7-85D4-F38C4DE857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85" y="0"/>
            <a:ext cx="12186315" cy="6858000"/>
          </a:xfrm>
          <a:prstGeom prst="rect">
            <a:avLst/>
          </a:prstGeom>
          <a:ln>
            <a:noFill/>
          </a:ln>
        </p:spPr>
        <p:style>
          <a:lnRef idx="2">
            <a:schemeClr val="accent6">
              <a:shade val="50000"/>
            </a:schemeClr>
          </a:lnRef>
          <a:fillRef idx="1001">
            <a:schemeClr val="lt1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046FF3D-0888-06FE-3BF7-269849FE74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14786" y="516836"/>
            <a:ext cx="3100136" cy="1960234"/>
          </a:xfrm>
        </p:spPr>
        <p:txBody>
          <a:bodyPr>
            <a:normAutofit/>
          </a:bodyPr>
          <a:lstStyle/>
          <a:p>
            <a:r>
              <a:rPr lang="en-GB" sz="4400">
                <a:solidFill>
                  <a:srgbClr val="546A37"/>
                </a:solidFill>
              </a:rPr>
              <a:t>Types of combination</a:t>
            </a:r>
          </a:p>
        </p:txBody>
      </p:sp>
      <p:pic>
        <p:nvPicPr>
          <p:cNvPr id="5" name="Picture 4" descr="Colourful strings being woven togehter">
            <a:extLst>
              <a:ext uri="{FF2B5EF4-FFF2-40B4-BE49-F238E27FC236}">
                <a16:creationId xmlns:a16="http://schemas.microsoft.com/office/drawing/2014/main" id="{5F0CF3B1-B3A9-EF48-B798-25EA9A7FB54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0230" r="821" b="-1"/>
          <a:stretch/>
        </p:blipFill>
        <p:spPr>
          <a:xfrm>
            <a:off x="-1" y="10"/>
            <a:ext cx="8111272" cy="6857990"/>
          </a:xfrm>
          <a:prstGeom prst="rect">
            <a:avLst/>
          </a:prstGeom>
        </p:spPr>
      </p:pic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5A0A5CF6-407C-4691-8122-49DF69D00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730145" y="2633962"/>
            <a:ext cx="292608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530876-A99E-0B6D-1844-2459DC27A6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614786" y="2790855"/>
            <a:ext cx="3084844" cy="3311766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Mergers</a:t>
            </a:r>
          </a:p>
          <a:p>
            <a:pPr>
              <a:lnSpc>
                <a:spcPct val="100000"/>
              </a:lnSpc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Acquisitions</a:t>
            </a:r>
          </a:p>
          <a:p>
            <a:pPr>
              <a:lnSpc>
                <a:spcPct val="100000"/>
              </a:lnSpc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Joint ventures </a:t>
            </a:r>
          </a:p>
          <a:p>
            <a:pPr>
              <a:lnSpc>
                <a:spcPct val="100000"/>
              </a:lnSpc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Strategic alliances </a:t>
            </a:r>
          </a:p>
          <a:p>
            <a:pPr>
              <a:lnSpc>
                <a:spcPct val="100000"/>
              </a:lnSpc>
            </a:pPr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In terms of “relatedness” combinations can be: </a:t>
            </a:r>
          </a:p>
          <a:p>
            <a:pPr>
              <a:lnSpc>
                <a:spcPct val="100000"/>
              </a:lnSpc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Horizontal </a:t>
            </a:r>
          </a:p>
          <a:p>
            <a:pPr>
              <a:lnSpc>
                <a:spcPct val="100000"/>
              </a:lnSpc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Vertical </a:t>
            </a:r>
          </a:p>
          <a:p>
            <a:pPr>
              <a:lnSpc>
                <a:spcPct val="100000"/>
              </a:lnSpc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Concentric </a:t>
            </a:r>
          </a:p>
          <a:p>
            <a:pPr>
              <a:lnSpc>
                <a:spcPct val="100000"/>
              </a:lnSpc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Conglomerate</a:t>
            </a:r>
          </a:p>
        </p:txBody>
      </p:sp>
    </p:spTree>
    <p:extLst>
      <p:ext uri="{BB962C8B-B14F-4D97-AF65-F5344CB8AC3E}">
        <p14:creationId xmlns:p14="http://schemas.microsoft.com/office/powerpoint/2010/main" val="247490333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3741B58E-3B65-4A01-A276-975AB2CF8A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6315" cy="6858000"/>
          </a:xfrm>
          <a:prstGeom prst="rect">
            <a:avLst/>
          </a:prstGeom>
          <a:ln>
            <a:noFill/>
          </a:ln>
        </p:spPr>
        <p:style>
          <a:lnRef idx="2">
            <a:schemeClr val="accent6">
              <a:shade val="50000"/>
            </a:schemeClr>
          </a:lnRef>
          <a:fillRef idx="1001">
            <a:schemeClr val="lt1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AAC67C3-831B-4AB1-A259-DFB839CAFA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6" y="0"/>
            <a:ext cx="4648593" cy="68580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3B132E9-8C2A-68AF-48C1-57E2BE4936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2369" y="605896"/>
            <a:ext cx="3642309" cy="5646208"/>
          </a:xfrm>
        </p:spPr>
        <p:txBody>
          <a:bodyPr anchor="ctr">
            <a:normAutofit/>
          </a:bodyPr>
          <a:lstStyle/>
          <a:p>
            <a:r>
              <a:rPr lang="en-GB" sz="4400">
                <a:solidFill>
                  <a:srgbClr val="FFFFFF"/>
                </a:solidFill>
              </a:rPr>
              <a:t>Integration for economic gain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589B20-D157-2EBA-8274-712D084C84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31958" y="605896"/>
            <a:ext cx="5923721" cy="5646208"/>
          </a:xfrm>
        </p:spPr>
        <p:txBody>
          <a:bodyPr anchor="ctr">
            <a:normAutofit/>
          </a:bodyPr>
          <a:lstStyle/>
          <a:p>
            <a:r>
              <a:rPr lang="en-GB" sz="2400" b="1">
                <a:latin typeface="Arial" panose="020B0604020202020204" pitchFamily="34" charset="0"/>
                <a:cs typeface="Arial" panose="020B0604020202020204" pitchFamily="34" charset="0"/>
              </a:rPr>
              <a:t>Horizontal integration </a:t>
            </a:r>
          </a:p>
          <a:p>
            <a:r>
              <a:rPr lang="en-GB" sz="2400">
                <a:latin typeface="Arial" panose="020B0604020202020204" pitchFamily="34" charset="0"/>
                <a:cs typeface="Arial" panose="020B0604020202020204" pitchFamily="34" charset="0"/>
              </a:rPr>
              <a:t>• Acquire a competitor – why? </a:t>
            </a:r>
          </a:p>
          <a:p>
            <a:r>
              <a:rPr lang="en-GB" sz="2400">
                <a:latin typeface="Arial" panose="020B0604020202020204" pitchFamily="34" charset="0"/>
                <a:cs typeface="Arial" panose="020B0604020202020204" pitchFamily="34" charset="0"/>
              </a:rPr>
              <a:t>• Public sector – cost savings / partnerships </a:t>
            </a:r>
          </a:p>
          <a:p>
            <a:r>
              <a:rPr lang="en-GB" sz="2400" b="1">
                <a:latin typeface="Arial" panose="020B0604020202020204" pitchFamily="34" charset="0"/>
                <a:cs typeface="Arial" panose="020B0604020202020204" pitchFamily="34" charset="0"/>
              </a:rPr>
              <a:t>Vertical integration: </a:t>
            </a:r>
          </a:p>
          <a:p>
            <a:r>
              <a:rPr lang="en-GB" sz="2400">
                <a:latin typeface="Arial" panose="020B0604020202020204" pitchFamily="34" charset="0"/>
                <a:cs typeface="Arial" panose="020B0604020202020204" pitchFamily="34" charset="0"/>
              </a:rPr>
              <a:t>• Dependable supply </a:t>
            </a:r>
          </a:p>
          <a:p>
            <a:r>
              <a:rPr lang="en-GB" sz="2400">
                <a:latin typeface="Arial" panose="020B0604020202020204" pitchFamily="34" charset="0"/>
                <a:cs typeface="Arial" panose="020B0604020202020204" pitchFamily="34" charset="0"/>
              </a:rPr>
              <a:t>• Lower costs </a:t>
            </a:r>
          </a:p>
          <a:p>
            <a:r>
              <a:rPr lang="en-GB" sz="2400">
                <a:latin typeface="Arial" panose="020B0604020202020204" pitchFamily="34" charset="0"/>
                <a:cs typeface="Arial" panose="020B0604020202020204" pitchFamily="34" charset="0"/>
              </a:rPr>
              <a:t>• Improved competitive position</a:t>
            </a:r>
          </a:p>
        </p:txBody>
      </p:sp>
    </p:spTree>
    <p:extLst>
      <p:ext uri="{BB962C8B-B14F-4D97-AF65-F5344CB8AC3E}">
        <p14:creationId xmlns:p14="http://schemas.microsoft.com/office/powerpoint/2010/main" val="241360376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8E9C91B-7EAD-4562-AB0E-DFB9663AEC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2CEEA790-4F43-4E15-9284-ADD0E41770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CF9FE9E-5162-49D5-8277-855E95837E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50280" y="-460"/>
            <a:ext cx="91440" cy="68580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F391BF5-22EB-4DAD-5F01-FE6EC0C8A6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65290" y="643467"/>
            <a:ext cx="5075056" cy="5113406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B1A2B33A-3EE6-43A3-95DC-C5E4930E64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347875B-5588-6CA3-3DD8-68AA6A511FF4}"/>
              </a:ext>
            </a:extLst>
          </p:cNvPr>
          <p:cNvSpPr txBox="1"/>
          <p:nvPr/>
        </p:nvSpPr>
        <p:spPr>
          <a:xfrm>
            <a:off x="114300" y="2274378"/>
            <a:ext cx="6096000" cy="36933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Why Restructure?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  <a:hlinkClick r:id="rId3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  <a:hlinkClick r:id="rId3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M&amp;S boss: 'We must do better' - YouTube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2019 01 10 JLR JOB LOSSES, CHRISTMAS RETAIL 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  <a:hlinkClick r:id="rId4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M&amp;S, TESCO, DEBENHAMS, JOHN LEWIS RESULTS – YouTube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Why Companies Restructure and What They Should Be Doing – YouTube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Tata Steel puts its UK arm up for sale - YouTube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426104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9E3965E-AC41-4711-9D10-E25ABB132D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1F5DC8C3-BA5F-4EED-BB9A-A14272BD82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207658" y="4474741"/>
            <a:ext cx="987552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 descr="A grey room full of question marks with an opening going out">
            <a:extLst>
              <a:ext uri="{FF2B5EF4-FFF2-40B4-BE49-F238E27FC236}">
                <a16:creationId xmlns:a16="http://schemas.microsoft.com/office/drawing/2014/main" id="{FE52FFA5-D8E4-6C1D-F30E-4920190658F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15730"/>
          <a:stretch/>
        </p:blipFill>
        <p:spPr>
          <a:xfrm>
            <a:off x="20" y="-22"/>
            <a:ext cx="12191977" cy="6858022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D5B012D8-7F27-4758-9AC6-C889B154BD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103377" y="1100316"/>
            <a:ext cx="6858003" cy="4657347"/>
          </a:xfrm>
          <a:prstGeom prst="rect">
            <a:avLst/>
          </a:prstGeom>
          <a:gradFill flip="none" rotWithShape="1">
            <a:gsLst>
              <a:gs pos="48000">
                <a:srgbClr val="262626">
                  <a:alpha val="24000"/>
                </a:srgbClr>
              </a:gs>
              <a:gs pos="85000">
                <a:srgbClr val="262626">
                  <a:alpha val="45000"/>
                </a:srgbClr>
              </a:gs>
              <a:gs pos="0">
                <a:schemeClr val="tx1">
                  <a:alpha val="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44BEEB8-E7D7-72AC-D23E-865CC25443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66" y="643467"/>
            <a:ext cx="5452529" cy="3569242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6000" dirty="0">
                <a:solidFill>
                  <a:schemeClr val="bg1"/>
                </a:solidFill>
              </a:rPr>
              <a:t>Merger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B1B468D-F606-A00F-0889-72E494D6FF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3466" y="4551036"/>
            <a:ext cx="5449479" cy="1663495"/>
          </a:xfrm>
        </p:spPr>
        <p:txBody>
          <a:bodyPr vert="horz" lIns="91440" tIns="45720" rIns="91440" bIns="45720" rtlCol="0" anchor="b">
            <a:norm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sz="2400" cap="all" spc="200" dirty="0">
                <a:solidFill>
                  <a:schemeClr val="bg1"/>
                </a:solidFill>
              </a:rPr>
              <a:t>Why merge?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063B759-00FC-46D1-9898-8E8625268F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40187" y="2206184"/>
            <a:ext cx="6858003" cy="2445624"/>
          </a:xfrm>
          <a:prstGeom prst="rect">
            <a:avLst/>
          </a:prstGeom>
          <a:gradFill flip="none" rotWithShape="1">
            <a:gsLst>
              <a:gs pos="48000">
                <a:srgbClr val="262626">
                  <a:alpha val="24000"/>
                </a:srgbClr>
              </a:gs>
              <a:gs pos="85000">
                <a:srgbClr val="262626">
                  <a:alpha val="45000"/>
                </a:srgbClr>
              </a:gs>
              <a:gs pos="0">
                <a:schemeClr val="tx1">
                  <a:alpha val="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03978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67B74F2B-9534-4540-96B0-5C8E958B94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6AB3B39-BD98-79DA-B431-9DE7B7F7C7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72074" y="286603"/>
            <a:ext cx="5983605" cy="1450757"/>
          </a:xfrm>
        </p:spPr>
        <p:txBody>
          <a:bodyPr>
            <a:normAutofit/>
          </a:bodyPr>
          <a:lstStyle/>
          <a:p>
            <a:r>
              <a:rPr lang="en-GB" dirty="0"/>
              <a:t>Growth</a:t>
            </a:r>
          </a:p>
        </p:txBody>
      </p:sp>
      <p:pic>
        <p:nvPicPr>
          <p:cNvPr id="5" name="Picture 4" descr="Plant growing in a concrete crack">
            <a:extLst>
              <a:ext uri="{FF2B5EF4-FFF2-40B4-BE49-F238E27FC236}">
                <a16:creationId xmlns:a16="http://schemas.microsoft.com/office/drawing/2014/main" id="{3898E156-975B-19A7-967A-C53404065E8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8393" r="37027" b="-1"/>
          <a:stretch/>
        </p:blipFill>
        <p:spPr>
          <a:xfrm>
            <a:off x="20" y="10"/>
            <a:ext cx="4580077" cy="6857990"/>
          </a:xfrm>
          <a:prstGeom prst="rect">
            <a:avLst/>
          </a:prstGeom>
        </p:spPr>
      </p:pic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33BECB2B-2CFA-412C-880F-C4B6097493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242903" y="1917852"/>
            <a:ext cx="594360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2B695B-1324-D76C-9DD1-2FE2A74072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72074" y="2108201"/>
            <a:ext cx="5983606" cy="3760891"/>
          </a:xfrm>
        </p:spPr>
        <p:txBody>
          <a:bodyPr>
            <a:norm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• Quick way of growing 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• Avoids pain of internally generated growth BUT There are risks and challenges -can management run a larger company</a:t>
            </a:r>
          </a:p>
        </p:txBody>
      </p:sp>
    </p:spTree>
    <p:extLst>
      <p:ext uri="{BB962C8B-B14F-4D97-AF65-F5344CB8AC3E}">
        <p14:creationId xmlns:p14="http://schemas.microsoft.com/office/powerpoint/2010/main" val="174805481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3741B58E-3B65-4A01-A276-975AB2CF8A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6315" cy="6858000"/>
          </a:xfrm>
          <a:prstGeom prst="rect">
            <a:avLst/>
          </a:prstGeom>
          <a:ln>
            <a:noFill/>
          </a:ln>
        </p:spPr>
        <p:style>
          <a:lnRef idx="2">
            <a:schemeClr val="accent6">
              <a:shade val="50000"/>
            </a:schemeClr>
          </a:lnRef>
          <a:fillRef idx="1001">
            <a:schemeClr val="lt1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AAC67C3-831B-4AB1-A259-DFB839CAFA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6" y="0"/>
            <a:ext cx="4648593" cy="68580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413BD68-787E-B984-D273-E6FD45BD7A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2369" y="605896"/>
            <a:ext cx="3642309" cy="5646208"/>
          </a:xfrm>
        </p:spPr>
        <p:txBody>
          <a:bodyPr anchor="ctr">
            <a:normAutofit/>
          </a:bodyPr>
          <a:lstStyle/>
          <a:p>
            <a:r>
              <a:rPr lang="en-GB" sz="4400">
                <a:solidFill>
                  <a:srgbClr val="FFFFFF"/>
                </a:solidFill>
              </a:rPr>
              <a:t>Synergy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D31096-1C17-06FA-9229-21CF86432E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31958" y="605896"/>
            <a:ext cx="5923721" cy="5646208"/>
          </a:xfrm>
        </p:spPr>
        <p:txBody>
          <a:bodyPr anchor="ctr">
            <a:normAutofit/>
          </a:bodyPr>
          <a:lstStyle/>
          <a:p>
            <a:r>
              <a:rPr lang="en-GB" sz="2400">
                <a:latin typeface="Arial" panose="020B0604020202020204" pitchFamily="34" charset="0"/>
                <a:cs typeface="Arial" panose="020B0604020202020204" pitchFamily="34" charset="0"/>
              </a:rPr>
              <a:t>• More successful together than apart </a:t>
            </a:r>
          </a:p>
          <a:p>
            <a:r>
              <a:rPr lang="en-GB" sz="2400">
                <a:latin typeface="Arial" panose="020B0604020202020204" pitchFamily="34" charset="0"/>
                <a:cs typeface="Arial" panose="020B0604020202020204" pitchFamily="34" charset="0"/>
              </a:rPr>
              <a:t>• Growth in revenues/ new or better products </a:t>
            </a:r>
          </a:p>
          <a:p>
            <a:r>
              <a:rPr lang="en-GB" sz="2400">
                <a:latin typeface="Arial" panose="020B0604020202020204" pitchFamily="34" charset="0"/>
                <a:cs typeface="Arial" panose="020B0604020202020204" pitchFamily="34" charset="0"/>
              </a:rPr>
              <a:t>• Cost reductions via economies of scale </a:t>
            </a:r>
          </a:p>
          <a:p>
            <a:r>
              <a:rPr lang="en-GB" sz="2400">
                <a:latin typeface="Arial" panose="020B0604020202020204" pitchFamily="34" charset="0"/>
                <a:cs typeface="Arial" panose="020B0604020202020204" pitchFamily="34" charset="0"/>
              </a:rPr>
              <a:t>• Cheaper finance </a:t>
            </a:r>
          </a:p>
          <a:p>
            <a:r>
              <a:rPr lang="en-GB" sz="2400">
                <a:latin typeface="Arial" panose="020B0604020202020204" pitchFamily="34" charset="0"/>
                <a:cs typeface="Arial" panose="020B0604020202020204" pitchFamily="34" charset="0"/>
              </a:rPr>
              <a:t>• Better governance </a:t>
            </a:r>
          </a:p>
          <a:p>
            <a:r>
              <a:rPr lang="en-GB" sz="2400">
                <a:latin typeface="Arial" panose="020B0604020202020204" pitchFamily="34" charset="0"/>
                <a:cs typeface="Arial" panose="020B0604020202020204" pitchFamily="34" charset="0"/>
              </a:rPr>
              <a:t>• Better management? </a:t>
            </a:r>
          </a:p>
          <a:p>
            <a:r>
              <a:rPr lang="en-GB" sz="2400">
                <a:latin typeface="Arial" panose="020B0604020202020204" pitchFamily="34" charset="0"/>
                <a:cs typeface="Arial" panose="020B0604020202020204" pitchFamily="34" charset="0"/>
              </a:rPr>
              <a:t>More profits? Success</a:t>
            </a:r>
          </a:p>
        </p:txBody>
      </p:sp>
    </p:spTree>
    <p:extLst>
      <p:ext uri="{BB962C8B-B14F-4D97-AF65-F5344CB8AC3E}">
        <p14:creationId xmlns:p14="http://schemas.microsoft.com/office/powerpoint/2010/main" val="177643192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5" name="Rectangle 24">
            <a:extLst>
              <a:ext uri="{FF2B5EF4-FFF2-40B4-BE49-F238E27FC236}">
                <a16:creationId xmlns:a16="http://schemas.microsoft.com/office/drawing/2014/main" id="{B0E58038-8ACE-4AD9-B404-25C603550D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4" descr="Outdoor warehouse">
            <a:extLst>
              <a:ext uri="{FF2B5EF4-FFF2-40B4-BE49-F238E27FC236}">
                <a16:creationId xmlns:a16="http://schemas.microsoft.com/office/drawing/2014/main" id="{C258E865-788D-E8F4-B04B-68FAD8FC093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 amt="35000"/>
          </a:blip>
          <a:srcRect t="15413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8BDE5FA-1D42-9343-6002-95D980F903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>
            <a:normAutofit/>
          </a:bodyPr>
          <a:lstStyle/>
          <a:p>
            <a:r>
              <a:rPr lang="en-GB" dirty="0"/>
              <a:t>Diversification</a:t>
            </a:r>
          </a:p>
        </p:txBody>
      </p: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38A34772-9011-42B5-AA63-FD6DEC92EE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93532" y="1910746"/>
            <a:ext cx="996696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9AAC52-FB36-19DA-413A-22DC7E2B2A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2108201"/>
            <a:ext cx="10058400" cy="3760891"/>
          </a:xfrm>
        </p:spPr>
        <p:txBody>
          <a:bodyPr>
            <a:norm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Growing business outside the traditional industry/sector 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Develop a portfolio of products 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Examples?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82BCDE19-2810-4337-9C49-8589C42176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rgbClr val="262626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79337090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3741B58E-3B65-4A01-A276-975AB2CF8A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6315" cy="6858000"/>
          </a:xfrm>
          <a:prstGeom prst="rect">
            <a:avLst/>
          </a:prstGeom>
          <a:ln>
            <a:noFill/>
          </a:ln>
        </p:spPr>
        <p:style>
          <a:lnRef idx="2">
            <a:schemeClr val="accent6">
              <a:shade val="50000"/>
            </a:schemeClr>
          </a:lnRef>
          <a:fillRef idx="1001">
            <a:schemeClr val="lt1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AAC67C3-831B-4AB1-A259-DFB839CAFA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6" y="0"/>
            <a:ext cx="4648593" cy="68580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D2C0868-2F18-663E-B4B5-59E626B6CE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2369" y="605896"/>
            <a:ext cx="3642309" cy="5646208"/>
          </a:xfrm>
        </p:spPr>
        <p:txBody>
          <a:bodyPr anchor="ctr">
            <a:normAutofit/>
          </a:bodyPr>
          <a:lstStyle/>
          <a:p>
            <a:r>
              <a:rPr lang="en-GB" sz="4400" dirty="0">
                <a:solidFill>
                  <a:srgbClr val="FFFFFF"/>
                </a:solidFill>
              </a:rPr>
              <a:t>Successful and failed Mergers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BA408C-FB45-EEE7-6854-F58BB6EEDF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31958" y="605896"/>
            <a:ext cx="5923721" cy="5646208"/>
          </a:xfrm>
        </p:spPr>
        <p:txBody>
          <a:bodyPr anchor="ctr">
            <a:normAutofit/>
          </a:bodyPr>
          <a:lstStyle/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Successful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Exon and Mobil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Failed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AOL and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TimeWarner</a:t>
            </a: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253751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990D0034-F768-41E7-85D4-F38C4DE857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85" y="0"/>
            <a:ext cx="12186315" cy="6858000"/>
          </a:xfrm>
          <a:prstGeom prst="rect">
            <a:avLst/>
          </a:prstGeom>
          <a:ln>
            <a:noFill/>
          </a:ln>
        </p:spPr>
        <p:style>
          <a:lnRef idx="2">
            <a:schemeClr val="accent6">
              <a:shade val="50000"/>
            </a:schemeClr>
          </a:lnRef>
          <a:fillRef idx="1001">
            <a:schemeClr val="lt1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2" descr="Infographic of man juggling lifestyle icons such as money and education">
            <a:extLst>
              <a:ext uri="{FF2B5EF4-FFF2-40B4-BE49-F238E27FC236}">
                <a16:creationId xmlns:a16="http://schemas.microsoft.com/office/drawing/2014/main" id="{88C223C3-C2DF-7A6F-B43E-D468C7F5227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506" b="18505"/>
          <a:stretch/>
        </p:blipFill>
        <p:spPr bwMode="auto">
          <a:xfrm>
            <a:off x="-1" y="10"/>
            <a:ext cx="8111272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5A0A5CF6-407C-4691-8122-49DF69D00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730145" y="2633962"/>
            <a:ext cx="292608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774FEA-6C3A-BE57-5969-90451E93D6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614786" y="2790855"/>
            <a:ext cx="3084844" cy="3311766"/>
          </a:xfrm>
        </p:spPr>
        <p:txBody>
          <a:bodyPr>
            <a:normAutofit/>
          </a:bodyPr>
          <a:lstStyle/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Acquisition success depends on strategic fit &amp; organisation fit</a:t>
            </a:r>
          </a:p>
        </p:txBody>
      </p:sp>
    </p:spTree>
    <p:extLst>
      <p:ext uri="{BB962C8B-B14F-4D97-AF65-F5344CB8AC3E}">
        <p14:creationId xmlns:p14="http://schemas.microsoft.com/office/powerpoint/2010/main" val="142575247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67B74F2B-9534-4540-96B0-5C8E958B94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7235937-36E6-6C54-E5BA-082177FF35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72074" y="286603"/>
            <a:ext cx="5983605" cy="1450757"/>
          </a:xfrm>
        </p:spPr>
        <p:txBody>
          <a:bodyPr>
            <a:normAutofit/>
          </a:bodyPr>
          <a:lstStyle/>
          <a:p>
            <a:r>
              <a:rPr lang="en-GB" dirty="0"/>
              <a:t>The Acquisition Process</a:t>
            </a:r>
          </a:p>
        </p:txBody>
      </p:sp>
      <p:pic>
        <p:nvPicPr>
          <p:cNvPr id="7" name="Picture 4" descr="White puzzle with one red piece">
            <a:extLst>
              <a:ext uri="{FF2B5EF4-FFF2-40B4-BE49-F238E27FC236}">
                <a16:creationId xmlns:a16="http://schemas.microsoft.com/office/drawing/2014/main" id="{E3E6745F-BC6F-3974-9884-514168039A0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0677" r="29073"/>
          <a:stretch/>
        </p:blipFill>
        <p:spPr>
          <a:xfrm>
            <a:off x="20" y="10"/>
            <a:ext cx="4580077" cy="6400784"/>
          </a:xfrm>
          <a:prstGeom prst="rect">
            <a:avLst/>
          </a:prstGeom>
        </p:spPr>
      </p:pic>
      <p:cxnSp>
        <p:nvCxnSpPr>
          <p:cNvPr id="11" name="!!Straight Connector">
            <a:extLst>
              <a:ext uri="{FF2B5EF4-FFF2-40B4-BE49-F238E27FC236}">
                <a16:creationId xmlns:a16="http://schemas.microsoft.com/office/drawing/2014/main" id="{33BECB2B-2CFA-412C-880F-C4B6097493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242903" y="1917852"/>
            <a:ext cx="594360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A259B952-9FEE-86B5-B3D7-A4A1A79C43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72074" y="2108201"/>
            <a:ext cx="5983606" cy="3760891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en-GB" sz="1700" b="1" dirty="0">
                <a:latin typeface="Arial" panose="020B0604020202020204" pitchFamily="34" charset="0"/>
                <a:cs typeface="Arial" panose="020B0604020202020204" pitchFamily="34" charset="0"/>
              </a:rPr>
              <a:t>1. Reacquisition and Planning</a:t>
            </a:r>
          </a:p>
          <a:p>
            <a:pPr>
              <a:lnSpc>
                <a:spcPct val="100000"/>
              </a:lnSpc>
            </a:pPr>
            <a:r>
              <a:rPr lang="en-GB" sz="1700" dirty="0">
                <a:latin typeface="Arial" panose="020B0604020202020204" pitchFamily="34" charset="0"/>
                <a:cs typeface="Arial" panose="020B0604020202020204" pitchFamily="34" charset="0"/>
              </a:rPr>
              <a:t>Acquisition Objectives – Acquisition Overview – Acquisition Blueprint (Implementation Plan)</a:t>
            </a:r>
          </a:p>
          <a:p>
            <a:pPr>
              <a:lnSpc>
                <a:spcPct val="100000"/>
              </a:lnSpc>
            </a:pPr>
            <a:r>
              <a:rPr lang="en-GB" sz="1700" b="1" dirty="0">
                <a:latin typeface="Arial" panose="020B0604020202020204" pitchFamily="34" charset="0"/>
                <a:cs typeface="Arial" panose="020B0604020202020204" pitchFamily="34" charset="0"/>
              </a:rPr>
              <a:t>2. Communication</a:t>
            </a:r>
          </a:p>
          <a:p>
            <a:pPr>
              <a:lnSpc>
                <a:spcPct val="100000"/>
              </a:lnSpc>
            </a:pPr>
            <a:r>
              <a:rPr lang="en-GB" sz="1700" b="1" dirty="0">
                <a:latin typeface="Arial" panose="020B0604020202020204" pitchFamily="34" charset="0"/>
                <a:cs typeface="Arial" panose="020B0604020202020204" pitchFamily="34" charset="0"/>
              </a:rPr>
              <a:t>3. Acquisition Implementation</a:t>
            </a:r>
          </a:p>
          <a:p>
            <a:pPr>
              <a:lnSpc>
                <a:spcPct val="100000"/>
              </a:lnSpc>
            </a:pPr>
            <a:r>
              <a:rPr lang="en-GB" sz="1700" b="1" dirty="0">
                <a:latin typeface="Arial" panose="020B0604020202020204" pitchFamily="34" charset="0"/>
                <a:cs typeface="Arial" panose="020B0604020202020204" pitchFamily="34" charset="0"/>
              </a:rPr>
              <a:t>4. Stabilisation Monitoring</a:t>
            </a:r>
          </a:p>
          <a:p>
            <a:pPr>
              <a:lnSpc>
                <a:spcPct val="100000"/>
              </a:lnSpc>
            </a:pPr>
            <a:endParaRPr lang="en-GB" sz="17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</a:pPr>
            <a:endParaRPr lang="en-GB" sz="17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</a:pPr>
            <a:r>
              <a:rPr lang="en-GB" sz="1700" dirty="0">
                <a:latin typeface="Arial" panose="020B0604020202020204" pitchFamily="34" charset="0"/>
                <a:cs typeface="Arial" panose="020B0604020202020204" pitchFamily="34" charset="0"/>
              </a:rPr>
              <a:t>Based on Hubbard (1999)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C1B60310-C5C3-46A0-A452-2A0B008434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6400800"/>
            <a:ext cx="12192000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85940202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8DD82D3-D002-45B0-B16A-82B3DA4EFD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53AFC1E-63CA-B3EC-3F5D-DD77F95F49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68" y="643467"/>
            <a:ext cx="3073550" cy="5126203"/>
          </a:xfrm>
        </p:spPr>
        <p:txBody>
          <a:bodyPr anchor="ctr">
            <a:normAutofit/>
          </a:bodyPr>
          <a:lstStyle/>
          <a:p>
            <a:pPr algn="r"/>
            <a:r>
              <a:rPr lang="en-GB" dirty="0"/>
              <a:t>Acquisition objectives &amp; strategic fit</a:t>
            </a:r>
            <a:endParaRPr lang="en-GB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9F09C252-16FE-4557-AD6D-BB5CA77349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042052" y="1778497"/>
            <a:ext cx="0" cy="3200400"/>
          </a:xfrm>
          <a:prstGeom prst="line">
            <a:avLst/>
          </a:prstGeom>
          <a:ln w="19050">
            <a:solidFill>
              <a:schemeClr val="tx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7E80F7-32EF-B7EF-8DBC-E664CD0F8BB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63786" y="621697"/>
            <a:ext cx="6791894" cy="5147973"/>
          </a:xfrm>
        </p:spPr>
        <p:txBody>
          <a:bodyPr anchor="ctr">
            <a:norm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Value creation can be based on: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• Financial synergies		• Market protection 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• Market penetration 		• Market entry 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• Product extension 		• Technical expertise 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• Access to resources 		• Operational synergies 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• Managerial expertise 		• Economies of scale 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Acquisitions can fail because the buy-team misjudge the added value or overestimate the extent to which potential added value will be captured. Value capture often depends on the quality of organization fit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4552793-7DFF-4EC7-AC69-D34A75D018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400800"/>
            <a:ext cx="12192000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15565955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13BCCAE5-A35B-4B66-A4A7-E23C34A403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66D9D34-7AB8-7CBD-A43D-A11142118B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36320" y="286603"/>
            <a:ext cx="10058400" cy="1450757"/>
          </a:xfrm>
        </p:spPr>
        <p:txBody>
          <a:bodyPr>
            <a:normAutofit/>
          </a:bodyPr>
          <a:lstStyle/>
          <a:p>
            <a:r>
              <a:rPr lang="en-GB" dirty="0"/>
              <a:t>Assessing organisation fit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6987BDFB-DE64-4B56-B44F-45FAE19FA9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06573" y="1895846"/>
            <a:ext cx="978408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Graphic 6" descr="Questions">
            <a:extLst>
              <a:ext uri="{FF2B5EF4-FFF2-40B4-BE49-F238E27FC236}">
                <a16:creationId xmlns:a16="http://schemas.microsoft.com/office/drawing/2014/main" id="{7014EC93-B95E-F007-1CDF-5A2DE43DE5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31509" y="2472903"/>
            <a:ext cx="3031484" cy="3031484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74F86C-5344-2606-C3FF-31ABCAE9B6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06460" y="2108201"/>
            <a:ext cx="6819074" cy="4134109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 number of factors often deflect attention away from organisation fit. These include the: </a:t>
            </a:r>
          </a:p>
          <a:p>
            <a:pPr>
              <a:lnSpc>
                <a:spcPct val="10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 Range and complexity of the issues that have to be investigated, </a:t>
            </a:r>
          </a:p>
          <a:p>
            <a:pPr>
              <a:lnSpc>
                <a:spcPct val="10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 pressure to complete the due diligence review as quickly as possible, </a:t>
            </a:r>
          </a:p>
          <a:p>
            <a:pPr>
              <a:lnSpc>
                <a:spcPct val="10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 relative ease of assessing strategic rather than organization fit, and </a:t>
            </a:r>
          </a:p>
          <a:p>
            <a:pPr>
              <a:lnSpc>
                <a:spcPct val="10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 mindset of the buy-team.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0B2EDFE5-9478-4774-9D3D-FEC7DC7082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400800"/>
            <a:ext cx="12192000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23834879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7"/>
          <p:cNvSpPr txBox="1"/>
          <p:nvPr/>
        </p:nvSpPr>
        <p:spPr>
          <a:xfrm>
            <a:off x="475580" y="5551589"/>
            <a:ext cx="1948814" cy="7270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82550">
              <a:lnSpc>
                <a:spcPts val="1240"/>
              </a:lnSpc>
            </a:pPr>
            <a:r>
              <a:rPr sz="1200" dirty="0">
                <a:solidFill>
                  <a:srgbClr val="888888"/>
                </a:solidFill>
                <a:latin typeface="Calibri"/>
                <a:cs typeface="Calibri"/>
              </a:rPr>
              <a:t>John</a:t>
            </a:r>
            <a:r>
              <a:rPr sz="1200" spc="-30" dirty="0">
                <a:solidFill>
                  <a:srgbClr val="888888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888888"/>
                </a:solidFill>
                <a:latin typeface="Calibri"/>
                <a:cs typeface="Calibri"/>
              </a:rPr>
              <a:t>Hayes,</a:t>
            </a:r>
            <a:r>
              <a:rPr sz="1200" spc="5" dirty="0">
                <a:solidFill>
                  <a:srgbClr val="888888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888888"/>
                </a:solidFill>
                <a:latin typeface="Calibri"/>
                <a:cs typeface="Calibri"/>
              </a:rPr>
              <a:t>The</a:t>
            </a:r>
            <a:r>
              <a:rPr sz="1200" spc="-15" dirty="0">
                <a:solidFill>
                  <a:srgbClr val="888888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888888"/>
                </a:solidFill>
                <a:latin typeface="Calibri"/>
                <a:cs typeface="Calibri"/>
              </a:rPr>
              <a:t>Theory</a:t>
            </a:r>
            <a:r>
              <a:rPr sz="1200" spc="-20" dirty="0">
                <a:solidFill>
                  <a:srgbClr val="888888"/>
                </a:solidFill>
                <a:latin typeface="Calibri"/>
                <a:cs typeface="Calibri"/>
              </a:rPr>
              <a:t> </a:t>
            </a:r>
            <a:r>
              <a:rPr sz="1200" spc="-25" dirty="0">
                <a:solidFill>
                  <a:srgbClr val="888888"/>
                </a:solidFill>
                <a:latin typeface="Calibri"/>
                <a:cs typeface="Calibri"/>
              </a:rPr>
              <a:t>and</a:t>
            </a:r>
            <a:endParaRPr sz="1200" dirty="0">
              <a:latin typeface="Calibri"/>
              <a:cs typeface="Calibri"/>
            </a:endParaRPr>
          </a:p>
          <a:p>
            <a:pPr marL="12700" marR="5080"/>
            <a:r>
              <a:rPr sz="1200" dirty="0">
                <a:solidFill>
                  <a:srgbClr val="888888"/>
                </a:solidFill>
                <a:latin typeface="Calibri"/>
                <a:cs typeface="Calibri"/>
              </a:rPr>
              <a:t>Practice</a:t>
            </a:r>
            <a:r>
              <a:rPr sz="1200" spc="-15" dirty="0">
                <a:solidFill>
                  <a:srgbClr val="888888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888888"/>
                </a:solidFill>
                <a:latin typeface="Calibri"/>
                <a:cs typeface="Calibri"/>
              </a:rPr>
              <a:t>of</a:t>
            </a:r>
            <a:r>
              <a:rPr sz="1200" spc="-10" dirty="0">
                <a:solidFill>
                  <a:srgbClr val="888888"/>
                </a:solidFill>
                <a:latin typeface="Calibri"/>
                <a:cs typeface="Calibri"/>
              </a:rPr>
              <a:t> Change </a:t>
            </a:r>
            <a:r>
              <a:rPr sz="1200" dirty="0">
                <a:solidFill>
                  <a:srgbClr val="888888"/>
                </a:solidFill>
                <a:latin typeface="Calibri"/>
                <a:cs typeface="Calibri"/>
              </a:rPr>
              <a:t>Management,</a:t>
            </a:r>
            <a:r>
              <a:rPr sz="1200" spc="-45" dirty="0">
                <a:solidFill>
                  <a:srgbClr val="888888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888888"/>
                </a:solidFill>
                <a:latin typeface="Calibri"/>
                <a:cs typeface="Calibri"/>
              </a:rPr>
              <a:t>3rd</a:t>
            </a:r>
            <a:r>
              <a:rPr sz="1200" spc="-25" dirty="0">
                <a:solidFill>
                  <a:srgbClr val="888888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888888"/>
                </a:solidFill>
                <a:latin typeface="Calibri"/>
                <a:cs typeface="Calibri"/>
              </a:rPr>
              <a:t>Ed.</a:t>
            </a:r>
            <a:r>
              <a:rPr sz="1200" spc="245" dirty="0">
                <a:solidFill>
                  <a:srgbClr val="888888"/>
                </a:solidFill>
                <a:latin typeface="Calibri"/>
                <a:cs typeface="Calibri"/>
              </a:rPr>
              <a:t> </a:t>
            </a:r>
            <a:r>
              <a:rPr sz="1200" spc="-20" dirty="0">
                <a:solidFill>
                  <a:srgbClr val="888888"/>
                </a:solidFill>
                <a:latin typeface="Calibri"/>
                <a:cs typeface="Calibri"/>
              </a:rPr>
              <a:t>Palgrave 2010</a:t>
            </a:r>
            <a:endParaRPr sz="1200" dirty="0">
              <a:latin typeface="Calibri"/>
              <a:cs typeface="Calibri"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type="sldNum" sz="quarter" idx="7"/>
          </p:nvPr>
        </p:nvSpPr>
        <p:spPr>
          <a:xfrm>
            <a:off x="4418076" y="6469176"/>
            <a:ext cx="322579" cy="1778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defPPr>
              <a:defRPr kern="0"/>
            </a:defPPr>
            <a:lvl1pPr>
              <a:defRPr sz="1200" b="0" i="0">
                <a:solidFill>
                  <a:srgbClr val="888888"/>
                </a:solidFill>
                <a:latin typeface="Calibri"/>
                <a:cs typeface="Calibri"/>
              </a:defRPr>
            </a:lvl1pPr>
          </a:lstStyle>
          <a:p>
            <a:pPr marL="75565">
              <a:lnSpc>
                <a:spcPts val="1240"/>
              </a:lnSpc>
            </a:pPr>
            <a:fld id="{81D60167-4931-47E6-BA6A-407CBD079E47}" type="slidenum">
              <a:rPr lang="en-GB" spc="-25" smtClean="0"/>
              <a:pPr marL="75565">
                <a:lnSpc>
                  <a:spcPts val="1240"/>
                </a:lnSpc>
              </a:pPr>
              <a:t>27</a:t>
            </a:fld>
            <a:endParaRPr spc="-25" dirty="0"/>
          </a:p>
        </p:txBody>
      </p:sp>
      <p:graphicFrame>
        <p:nvGraphicFramePr>
          <p:cNvPr id="2" name="object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02705401"/>
              </p:ext>
            </p:extLst>
          </p:nvPr>
        </p:nvGraphicFramePr>
        <p:xfrm>
          <a:off x="3680560" y="2074000"/>
          <a:ext cx="5855334" cy="363664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1703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709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715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715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7093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49974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9525">
                      <a:solidFill>
                        <a:srgbClr val="000000"/>
                      </a:solidFill>
                      <a:prstDash val="solid"/>
                    </a:lnR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16865" marR="267970" indent="-38100">
                        <a:lnSpc>
                          <a:spcPct val="102200"/>
                        </a:lnSpc>
                        <a:spcBef>
                          <a:spcPts val="675"/>
                        </a:spcBef>
                      </a:pPr>
                      <a:r>
                        <a:rPr sz="1100" spc="35" dirty="0">
                          <a:latin typeface="Arial"/>
                          <a:cs typeface="Arial"/>
                        </a:rPr>
                        <a:t>Financial </a:t>
                      </a:r>
                      <a:r>
                        <a:rPr sz="1100" spc="40" dirty="0">
                          <a:latin typeface="Arial"/>
                          <a:cs typeface="Arial"/>
                        </a:rPr>
                        <a:t>controls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85725" marB="0">
                    <a:lnL w="952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18770" marR="151765" indent="-161925">
                        <a:lnSpc>
                          <a:spcPct val="102200"/>
                        </a:lnSpc>
                        <a:spcBef>
                          <a:spcPts val="675"/>
                        </a:spcBef>
                      </a:pPr>
                      <a:r>
                        <a:rPr sz="1100" spc="65" dirty="0">
                          <a:latin typeface="Arial"/>
                          <a:cs typeface="Arial"/>
                        </a:rPr>
                        <a:t>Change</a:t>
                      </a:r>
                      <a:r>
                        <a:rPr sz="1100" spc="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100" spc="-20" dirty="0">
                          <a:latin typeface="Arial"/>
                          <a:cs typeface="Arial"/>
                        </a:rPr>
                        <a:t>with </a:t>
                      </a:r>
                      <a:r>
                        <a:rPr sz="1100" spc="40" dirty="0">
                          <a:latin typeface="Arial"/>
                          <a:cs typeface="Arial"/>
                        </a:rPr>
                        <a:t>controls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857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28600" marR="219075">
                        <a:lnSpc>
                          <a:spcPct val="102200"/>
                        </a:lnSpc>
                        <a:spcBef>
                          <a:spcPts val="675"/>
                        </a:spcBef>
                      </a:pPr>
                      <a:r>
                        <a:rPr sz="1100" spc="-10" dirty="0">
                          <a:latin typeface="Arial"/>
                          <a:cs typeface="Arial"/>
                        </a:rPr>
                        <a:t>Functional integration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857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29870" marR="217804" indent="187325">
                        <a:lnSpc>
                          <a:spcPct val="100000"/>
                        </a:lnSpc>
                        <a:spcBef>
                          <a:spcPts val="730"/>
                        </a:spcBef>
                      </a:pPr>
                      <a:r>
                        <a:rPr sz="1100" spc="40" dirty="0">
                          <a:latin typeface="Arial"/>
                          <a:cs typeface="Arial"/>
                        </a:rPr>
                        <a:t>Total </a:t>
                      </a:r>
                      <a:r>
                        <a:rPr sz="1100" spc="-10" dirty="0">
                          <a:latin typeface="Arial"/>
                          <a:cs typeface="Arial"/>
                        </a:rPr>
                        <a:t>integration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9271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21970">
                <a:tc>
                  <a:txBody>
                    <a:bodyPr/>
                    <a:lstStyle/>
                    <a:p>
                      <a:pPr marL="254635" marR="249554" indent="22225">
                        <a:lnSpc>
                          <a:spcPct val="100000"/>
                        </a:lnSpc>
                        <a:spcBef>
                          <a:spcPts val="730"/>
                        </a:spcBef>
                      </a:pPr>
                      <a:r>
                        <a:rPr sz="1100" spc="35" dirty="0">
                          <a:latin typeface="Arial"/>
                          <a:cs typeface="Arial"/>
                        </a:rPr>
                        <a:t>Financial synergies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9271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 dirty="0">
                        <a:latin typeface="Times New Roman"/>
                        <a:cs typeface="Times New Roman"/>
                      </a:endParaRPr>
                    </a:p>
                    <a:p>
                      <a:pPr marL="6350" algn="ctr">
                        <a:lnSpc>
                          <a:spcPct val="100000"/>
                        </a:lnSpc>
                      </a:pPr>
                      <a:r>
                        <a:rPr sz="900" spc="50" dirty="0">
                          <a:latin typeface="Arial"/>
                          <a:cs typeface="Arial"/>
                        </a:rPr>
                        <a:t>LIKELY</a:t>
                      </a:r>
                      <a:endParaRPr sz="900" dirty="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 dirty="0">
                        <a:latin typeface="Times New Roman"/>
                        <a:cs typeface="Times New Roman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</a:pPr>
                      <a:r>
                        <a:rPr sz="900" spc="50" dirty="0">
                          <a:latin typeface="Arial"/>
                          <a:cs typeface="Arial"/>
                        </a:rPr>
                        <a:t>POSSIBLE</a:t>
                      </a:r>
                      <a:endParaRPr sz="900" dirty="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  <a:p>
                      <a:pPr marL="1270" algn="ctr">
                        <a:lnSpc>
                          <a:spcPct val="100000"/>
                        </a:lnSpc>
                      </a:pPr>
                      <a:r>
                        <a:rPr sz="900" spc="55" dirty="0">
                          <a:latin typeface="Arial"/>
                          <a:cs typeface="Arial"/>
                        </a:rPr>
                        <a:t>UNLIKELY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  <a:p>
                      <a:pPr marL="3810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900" spc="55" dirty="0">
                          <a:latin typeface="Arial"/>
                          <a:cs typeface="Arial"/>
                        </a:rPr>
                        <a:t>UNLIKELY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317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12445">
                <a:tc>
                  <a:txBody>
                    <a:bodyPr/>
                    <a:lstStyle/>
                    <a:p>
                      <a:pPr marL="404495" marR="343535" indent="-56515">
                        <a:lnSpc>
                          <a:spcPct val="102200"/>
                        </a:lnSpc>
                        <a:spcBef>
                          <a:spcPts val="530"/>
                        </a:spcBef>
                      </a:pPr>
                      <a:r>
                        <a:rPr sz="1100" spc="40" dirty="0">
                          <a:latin typeface="Arial"/>
                          <a:cs typeface="Arial"/>
                        </a:rPr>
                        <a:t>Market Entry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6731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  <a:p>
                      <a:pPr marL="6350" algn="ctr">
                        <a:lnSpc>
                          <a:spcPct val="100000"/>
                        </a:lnSpc>
                      </a:pPr>
                      <a:r>
                        <a:rPr sz="900" spc="50" dirty="0">
                          <a:latin typeface="Arial"/>
                          <a:cs typeface="Arial"/>
                        </a:rPr>
                        <a:t>LIKELY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254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150">
                        <a:latin typeface="Times New Roman"/>
                        <a:cs typeface="Times New Roman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</a:pPr>
                      <a:r>
                        <a:rPr sz="900" spc="50" dirty="0">
                          <a:latin typeface="Arial"/>
                          <a:cs typeface="Arial"/>
                        </a:rPr>
                        <a:t>POSSIBLE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381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  <a:p>
                      <a:pPr marL="1270" algn="ctr">
                        <a:lnSpc>
                          <a:spcPct val="100000"/>
                        </a:lnSpc>
                      </a:pPr>
                      <a:r>
                        <a:rPr sz="900" spc="55" dirty="0">
                          <a:latin typeface="Arial"/>
                          <a:cs typeface="Arial"/>
                        </a:rPr>
                        <a:t>UNLIKELY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25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3810" algn="ctr">
                        <a:lnSpc>
                          <a:spcPct val="100000"/>
                        </a:lnSpc>
                      </a:pPr>
                      <a:r>
                        <a:rPr sz="900" spc="55" dirty="0">
                          <a:latin typeface="Arial"/>
                          <a:cs typeface="Arial"/>
                        </a:rPr>
                        <a:t>UNLIKELY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698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22605">
                <a:tc>
                  <a:txBody>
                    <a:bodyPr/>
                    <a:lstStyle/>
                    <a:p>
                      <a:pPr marL="224154" marR="222250" indent="104775">
                        <a:lnSpc>
                          <a:spcPct val="100000"/>
                        </a:lnSpc>
                        <a:spcBef>
                          <a:spcPts val="725"/>
                        </a:spcBef>
                      </a:pPr>
                      <a:r>
                        <a:rPr sz="1100" spc="-10" dirty="0">
                          <a:latin typeface="Arial"/>
                          <a:cs typeface="Arial"/>
                        </a:rPr>
                        <a:t>Vertical integration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92075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900" spc="50" dirty="0">
                          <a:latin typeface="Arial"/>
                          <a:cs typeface="Arial"/>
                        </a:rPr>
                        <a:t>POSSIBLE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3175" marB="0">
                    <a:lnL w="952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  <a:p>
                      <a:pPr marL="8890" algn="ctr">
                        <a:lnSpc>
                          <a:spcPct val="100000"/>
                        </a:lnSpc>
                      </a:pPr>
                      <a:r>
                        <a:rPr sz="900" spc="50" dirty="0">
                          <a:latin typeface="Arial"/>
                          <a:cs typeface="Arial"/>
                        </a:rPr>
                        <a:t>LIKELY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317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  <a:p>
                      <a:pPr marL="1270" algn="ctr">
                        <a:lnSpc>
                          <a:spcPct val="100000"/>
                        </a:lnSpc>
                      </a:pPr>
                      <a:r>
                        <a:rPr sz="900" spc="50" dirty="0">
                          <a:latin typeface="Arial"/>
                          <a:cs typeface="Arial"/>
                        </a:rPr>
                        <a:t>POSSIBLE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317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endParaRPr sz="1350">
                        <a:latin typeface="Times New Roman"/>
                        <a:cs typeface="Times New Roman"/>
                      </a:endParaRPr>
                    </a:p>
                    <a:p>
                      <a:pPr marL="3810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900" spc="55" dirty="0">
                          <a:latin typeface="Arial"/>
                          <a:cs typeface="Arial"/>
                        </a:rPr>
                        <a:t>UNLIKELY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571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28320">
                <a:tc>
                  <a:txBody>
                    <a:bodyPr/>
                    <a:lstStyle/>
                    <a:p>
                      <a:pPr marL="284480" marR="280670" indent="108585">
                        <a:lnSpc>
                          <a:spcPct val="100000"/>
                        </a:lnSpc>
                        <a:spcBef>
                          <a:spcPts val="735"/>
                        </a:spcBef>
                      </a:pPr>
                      <a:r>
                        <a:rPr sz="1100" spc="40" dirty="0">
                          <a:latin typeface="Arial"/>
                          <a:cs typeface="Arial"/>
                        </a:rPr>
                        <a:t>Asset </a:t>
                      </a:r>
                      <a:r>
                        <a:rPr sz="1100" spc="-10" dirty="0">
                          <a:latin typeface="Arial"/>
                          <a:cs typeface="Arial"/>
                        </a:rPr>
                        <a:t>Potential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93345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900" spc="50" dirty="0">
                          <a:latin typeface="Arial"/>
                          <a:cs typeface="Arial"/>
                        </a:rPr>
                        <a:t>POSSIBLE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635" marB="0">
                    <a:lnL w="952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  <a:p>
                      <a:pPr marL="8890" algn="ctr">
                        <a:lnSpc>
                          <a:spcPct val="100000"/>
                        </a:lnSpc>
                      </a:pPr>
                      <a:r>
                        <a:rPr sz="900" spc="50" dirty="0">
                          <a:latin typeface="Arial"/>
                          <a:cs typeface="Arial"/>
                        </a:rPr>
                        <a:t>LIKELY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6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  <a:p>
                      <a:pPr marL="1270" algn="ctr">
                        <a:lnSpc>
                          <a:spcPct val="100000"/>
                        </a:lnSpc>
                      </a:pPr>
                      <a:r>
                        <a:rPr sz="900" spc="50" dirty="0">
                          <a:latin typeface="Arial"/>
                          <a:cs typeface="Arial"/>
                        </a:rPr>
                        <a:t>POSSIBLE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6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endParaRPr sz="1350">
                        <a:latin typeface="Times New Roman"/>
                        <a:cs typeface="Times New Roman"/>
                      </a:endParaRPr>
                    </a:p>
                    <a:p>
                      <a:pPr marL="3810" algn="ctr">
                        <a:lnSpc>
                          <a:spcPct val="100000"/>
                        </a:lnSpc>
                      </a:pPr>
                      <a:r>
                        <a:rPr sz="900" spc="55" dirty="0">
                          <a:latin typeface="Arial"/>
                          <a:cs typeface="Arial"/>
                        </a:rPr>
                        <a:t>UNLIKELY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698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29590">
                <a:tc>
                  <a:txBody>
                    <a:bodyPr/>
                    <a:lstStyle/>
                    <a:p>
                      <a:pPr marL="194310" marR="200025" indent="153670">
                        <a:lnSpc>
                          <a:spcPct val="100000"/>
                        </a:lnSpc>
                        <a:spcBef>
                          <a:spcPts val="785"/>
                        </a:spcBef>
                      </a:pPr>
                      <a:r>
                        <a:rPr sz="1100" spc="40" dirty="0">
                          <a:latin typeface="Arial"/>
                          <a:cs typeface="Arial"/>
                        </a:rPr>
                        <a:t>Market </a:t>
                      </a:r>
                      <a:r>
                        <a:rPr sz="1100" spc="-10" dirty="0">
                          <a:latin typeface="Arial"/>
                          <a:cs typeface="Arial"/>
                        </a:rPr>
                        <a:t>penetration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99695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13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900" spc="50" dirty="0">
                          <a:latin typeface="Arial"/>
                          <a:cs typeface="Arial"/>
                        </a:rPr>
                        <a:t>POSSIBLE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3175" marB="0">
                    <a:lnL w="952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1350">
                        <a:latin typeface="Times New Roman"/>
                        <a:cs typeface="Times New Roman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</a:pPr>
                      <a:r>
                        <a:rPr sz="900" spc="50" dirty="0">
                          <a:latin typeface="Arial"/>
                          <a:cs typeface="Arial"/>
                        </a:rPr>
                        <a:t>POSSIBLE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317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1250">
                        <a:latin typeface="Times New Roman"/>
                        <a:cs typeface="Times New Roman"/>
                      </a:endParaRPr>
                    </a:p>
                    <a:p>
                      <a:pPr marL="9525" algn="ctr">
                        <a:lnSpc>
                          <a:spcPct val="100000"/>
                        </a:lnSpc>
                      </a:pPr>
                      <a:r>
                        <a:rPr sz="900" spc="50" dirty="0">
                          <a:latin typeface="Arial"/>
                          <a:cs typeface="Arial"/>
                        </a:rPr>
                        <a:t>LIKELY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444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1350">
                        <a:latin typeface="Times New Roman"/>
                        <a:cs typeface="Times New Roman"/>
                      </a:endParaRPr>
                    </a:p>
                    <a:p>
                      <a:pPr marL="3810" algn="ctr">
                        <a:lnSpc>
                          <a:spcPct val="100000"/>
                        </a:lnSpc>
                      </a:pPr>
                      <a:r>
                        <a:rPr sz="900" spc="50" dirty="0">
                          <a:latin typeface="Arial"/>
                          <a:cs typeface="Arial"/>
                        </a:rPr>
                        <a:t>POSSIBLE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317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FFCC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21970">
                <a:tc>
                  <a:txBody>
                    <a:bodyPr/>
                    <a:lstStyle/>
                    <a:p>
                      <a:pPr marL="318135" marR="196850" indent="-116839">
                        <a:lnSpc>
                          <a:spcPct val="100000"/>
                        </a:lnSpc>
                        <a:spcBef>
                          <a:spcPts val="740"/>
                        </a:spcBef>
                      </a:pPr>
                      <a:r>
                        <a:rPr sz="1100" spc="45" dirty="0">
                          <a:latin typeface="Arial"/>
                          <a:cs typeface="Arial"/>
                        </a:rPr>
                        <a:t>Economies </a:t>
                      </a:r>
                      <a:r>
                        <a:rPr sz="1100" dirty="0">
                          <a:latin typeface="Arial"/>
                          <a:cs typeface="Arial"/>
                        </a:rPr>
                        <a:t>of</a:t>
                      </a:r>
                      <a:r>
                        <a:rPr sz="1100" spc="1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100" spc="35" dirty="0">
                          <a:latin typeface="Arial"/>
                          <a:cs typeface="Arial"/>
                        </a:rPr>
                        <a:t>scale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9398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900" spc="55" dirty="0">
                          <a:latin typeface="Arial"/>
                          <a:cs typeface="Arial"/>
                        </a:rPr>
                        <a:t>UNLIKELY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127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  <a:p>
                      <a:pPr marL="1270" algn="ctr">
                        <a:lnSpc>
                          <a:spcPct val="100000"/>
                        </a:lnSpc>
                      </a:pPr>
                      <a:r>
                        <a:rPr sz="900" spc="55" dirty="0">
                          <a:latin typeface="Arial"/>
                          <a:cs typeface="Arial"/>
                        </a:rPr>
                        <a:t>UNLIKELY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12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  <a:p>
                      <a:pPr marL="1270" algn="ctr">
                        <a:lnSpc>
                          <a:spcPct val="100000"/>
                        </a:lnSpc>
                      </a:pPr>
                      <a:r>
                        <a:rPr sz="900" spc="50" dirty="0">
                          <a:latin typeface="Arial"/>
                          <a:cs typeface="Arial"/>
                        </a:rPr>
                        <a:t>POSSIBLE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12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1300" dirty="0">
                        <a:latin typeface="Times New Roman"/>
                        <a:cs typeface="Times New Roman"/>
                      </a:endParaRPr>
                    </a:p>
                    <a:p>
                      <a:pPr marL="12065" algn="ctr">
                        <a:lnSpc>
                          <a:spcPct val="100000"/>
                        </a:lnSpc>
                      </a:pPr>
                      <a:r>
                        <a:rPr sz="900" spc="50" dirty="0">
                          <a:latin typeface="Arial"/>
                          <a:cs typeface="Arial"/>
                        </a:rPr>
                        <a:t>LIKELY</a:t>
                      </a:r>
                      <a:endParaRPr sz="900" dirty="0">
                        <a:latin typeface="Arial"/>
                        <a:cs typeface="Arial"/>
                      </a:endParaRPr>
                    </a:p>
                  </a:txBody>
                  <a:tcPr marL="0" marR="0" marT="12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FFFF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3" name="object 3"/>
          <p:cNvSpPr txBox="1"/>
          <p:nvPr/>
        </p:nvSpPr>
        <p:spPr>
          <a:xfrm>
            <a:off x="3213946" y="3038072"/>
            <a:ext cx="269304" cy="2121535"/>
          </a:xfrm>
          <a:prstGeom prst="rect">
            <a:avLst/>
          </a:prstGeom>
        </p:spPr>
        <p:txBody>
          <a:bodyPr vert="vert270" wrap="square" lIns="0" tIns="0" rIns="0" bIns="0" rtlCol="0">
            <a:spAutoFit/>
          </a:bodyPr>
          <a:lstStyle/>
          <a:p>
            <a:pPr marL="12700">
              <a:lnSpc>
                <a:spcPts val="2120"/>
              </a:lnSpc>
            </a:pPr>
            <a:r>
              <a:rPr spc="-95" dirty="0">
                <a:latin typeface="Arial"/>
                <a:cs typeface="Arial"/>
              </a:rPr>
              <a:t>Reason</a:t>
            </a:r>
            <a:r>
              <a:rPr spc="-50" dirty="0">
                <a:latin typeface="Arial"/>
                <a:cs typeface="Arial"/>
              </a:rPr>
              <a:t> </a:t>
            </a:r>
            <a:r>
              <a:rPr spc="-45" dirty="0">
                <a:latin typeface="Arial"/>
                <a:cs typeface="Arial"/>
              </a:rPr>
              <a:t>for</a:t>
            </a:r>
            <a:r>
              <a:rPr spc="-20" dirty="0">
                <a:latin typeface="Arial"/>
                <a:cs typeface="Arial"/>
              </a:rPr>
              <a:t> </a:t>
            </a:r>
            <a:r>
              <a:rPr spc="-50" dirty="0">
                <a:latin typeface="Arial"/>
                <a:cs typeface="Arial"/>
              </a:rPr>
              <a:t>acquisition</a:t>
            </a:r>
            <a:endParaRPr dirty="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272185" y="1455136"/>
            <a:ext cx="3011805" cy="269304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spcBef>
                <a:spcPts val="120"/>
              </a:spcBef>
            </a:pPr>
            <a:r>
              <a:rPr sz="1650" spc="90" dirty="0">
                <a:latin typeface="Arial"/>
                <a:cs typeface="Arial"/>
              </a:rPr>
              <a:t>Degree</a:t>
            </a:r>
            <a:r>
              <a:rPr sz="1650" spc="80" dirty="0">
                <a:latin typeface="Arial"/>
                <a:cs typeface="Arial"/>
              </a:rPr>
              <a:t> </a:t>
            </a:r>
            <a:r>
              <a:rPr sz="1650" spc="65" dirty="0">
                <a:latin typeface="Arial"/>
                <a:cs typeface="Arial"/>
              </a:rPr>
              <a:t>of</a:t>
            </a:r>
            <a:r>
              <a:rPr sz="1650" spc="85" dirty="0">
                <a:latin typeface="Arial"/>
                <a:cs typeface="Arial"/>
              </a:rPr>
              <a:t> </a:t>
            </a:r>
            <a:r>
              <a:rPr sz="1650" spc="70" dirty="0">
                <a:latin typeface="Arial"/>
                <a:cs typeface="Arial"/>
              </a:rPr>
              <a:t>integration</a:t>
            </a:r>
            <a:r>
              <a:rPr sz="1650" spc="45" dirty="0">
                <a:latin typeface="Arial"/>
                <a:cs typeface="Arial"/>
              </a:rPr>
              <a:t> </a:t>
            </a:r>
            <a:r>
              <a:rPr sz="1650" spc="85" dirty="0">
                <a:latin typeface="Arial"/>
                <a:cs typeface="Arial"/>
              </a:rPr>
              <a:t>chosen</a:t>
            </a:r>
            <a:endParaRPr sz="1650" dirty="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4007534" y="5872049"/>
            <a:ext cx="4671060" cy="450850"/>
          </a:xfrm>
          <a:prstGeom prst="rect">
            <a:avLst/>
          </a:prstGeom>
        </p:spPr>
        <p:txBody>
          <a:bodyPr vert="horz" wrap="square" lIns="0" tIns="97790" rIns="0" bIns="0" rtlCol="0">
            <a:spAutoFit/>
          </a:bodyPr>
          <a:lstStyle/>
          <a:p>
            <a:pPr algn="ctr">
              <a:spcBef>
                <a:spcPts val="770"/>
              </a:spcBef>
            </a:pPr>
            <a:r>
              <a:rPr sz="1100" dirty="0">
                <a:latin typeface="Arial"/>
                <a:cs typeface="Arial"/>
              </a:rPr>
              <a:t>Figure</a:t>
            </a:r>
            <a:r>
              <a:rPr sz="1100" spc="145" dirty="0">
                <a:latin typeface="Arial"/>
                <a:cs typeface="Arial"/>
              </a:rPr>
              <a:t> </a:t>
            </a:r>
            <a:r>
              <a:rPr sz="1100" spc="55" dirty="0">
                <a:latin typeface="Arial"/>
                <a:cs typeface="Arial"/>
              </a:rPr>
              <a:t>22.1</a:t>
            </a:r>
            <a:r>
              <a:rPr sz="1100" spc="170" dirty="0">
                <a:latin typeface="Arial"/>
                <a:cs typeface="Arial"/>
              </a:rPr>
              <a:t>  </a:t>
            </a:r>
            <a:r>
              <a:rPr sz="1100" spc="45" dirty="0">
                <a:latin typeface="Arial"/>
                <a:cs typeface="Arial"/>
              </a:rPr>
              <a:t>Acquisition</a:t>
            </a:r>
            <a:r>
              <a:rPr sz="1100" spc="145" dirty="0">
                <a:latin typeface="Arial"/>
                <a:cs typeface="Arial"/>
              </a:rPr>
              <a:t> </a:t>
            </a:r>
            <a:r>
              <a:rPr sz="1100" dirty="0">
                <a:latin typeface="Arial"/>
                <a:cs typeface="Arial"/>
              </a:rPr>
              <a:t>objective</a:t>
            </a:r>
            <a:r>
              <a:rPr sz="1100" spc="190" dirty="0">
                <a:latin typeface="Arial"/>
                <a:cs typeface="Arial"/>
              </a:rPr>
              <a:t> </a:t>
            </a:r>
            <a:r>
              <a:rPr sz="1100" spc="60" dirty="0">
                <a:latin typeface="Arial"/>
                <a:cs typeface="Arial"/>
              </a:rPr>
              <a:t>and</a:t>
            </a:r>
            <a:r>
              <a:rPr sz="1100" spc="150" dirty="0">
                <a:latin typeface="Arial"/>
                <a:cs typeface="Arial"/>
              </a:rPr>
              <a:t> </a:t>
            </a:r>
            <a:r>
              <a:rPr sz="1100" dirty="0">
                <a:latin typeface="Arial"/>
                <a:cs typeface="Arial"/>
              </a:rPr>
              <a:t>required</a:t>
            </a:r>
            <a:r>
              <a:rPr sz="1100" spc="190" dirty="0">
                <a:latin typeface="Arial"/>
                <a:cs typeface="Arial"/>
              </a:rPr>
              <a:t> </a:t>
            </a:r>
            <a:r>
              <a:rPr sz="1100" spc="55" dirty="0">
                <a:latin typeface="Arial"/>
                <a:cs typeface="Arial"/>
              </a:rPr>
              <a:t>degree</a:t>
            </a:r>
            <a:r>
              <a:rPr sz="1100" spc="145" dirty="0">
                <a:latin typeface="Arial"/>
                <a:cs typeface="Arial"/>
              </a:rPr>
              <a:t> </a:t>
            </a:r>
            <a:r>
              <a:rPr sz="1100" dirty="0">
                <a:latin typeface="Arial"/>
                <a:cs typeface="Arial"/>
              </a:rPr>
              <a:t>of</a:t>
            </a:r>
            <a:r>
              <a:rPr sz="1100" spc="170" dirty="0">
                <a:latin typeface="Arial"/>
                <a:cs typeface="Arial"/>
              </a:rPr>
              <a:t> </a:t>
            </a:r>
            <a:r>
              <a:rPr sz="1100" spc="40" dirty="0">
                <a:latin typeface="Arial"/>
                <a:cs typeface="Arial"/>
              </a:rPr>
              <a:t>integration</a:t>
            </a:r>
            <a:endParaRPr sz="1100" dirty="0">
              <a:latin typeface="Arial"/>
              <a:cs typeface="Arial"/>
            </a:endParaRPr>
          </a:p>
          <a:p>
            <a:pPr algn="ctr">
              <a:spcBef>
                <a:spcPts val="455"/>
              </a:spcBef>
            </a:pPr>
            <a:r>
              <a:rPr sz="750" dirty="0">
                <a:latin typeface="Arial"/>
                <a:cs typeface="Arial"/>
              </a:rPr>
              <a:t>Adapted</a:t>
            </a:r>
            <a:r>
              <a:rPr sz="750" spc="260" dirty="0">
                <a:latin typeface="Arial"/>
                <a:cs typeface="Arial"/>
              </a:rPr>
              <a:t> </a:t>
            </a:r>
            <a:r>
              <a:rPr sz="750" dirty="0">
                <a:latin typeface="Arial"/>
                <a:cs typeface="Arial"/>
              </a:rPr>
              <a:t>from</a:t>
            </a:r>
            <a:r>
              <a:rPr sz="750" spc="225" dirty="0">
                <a:latin typeface="Arial"/>
                <a:cs typeface="Arial"/>
              </a:rPr>
              <a:t> </a:t>
            </a:r>
            <a:r>
              <a:rPr sz="750" dirty="0">
                <a:latin typeface="Arial"/>
                <a:cs typeface="Arial"/>
              </a:rPr>
              <a:t>Hubbard,</a:t>
            </a:r>
            <a:r>
              <a:rPr sz="750" spc="254" dirty="0">
                <a:latin typeface="Arial"/>
                <a:cs typeface="Arial"/>
              </a:rPr>
              <a:t> </a:t>
            </a:r>
            <a:r>
              <a:rPr sz="750" dirty="0">
                <a:latin typeface="Arial"/>
                <a:cs typeface="Arial"/>
              </a:rPr>
              <a:t>N.</a:t>
            </a:r>
            <a:r>
              <a:rPr sz="750" spc="254" dirty="0">
                <a:latin typeface="Arial"/>
                <a:cs typeface="Arial"/>
              </a:rPr>
              <a:t> </a:t>
            </a:r>
            <a:r>
              <a:rPr sz="750" dirty="0">
                <a:latin typeface="Arial"/>
                <a:cs typeface="Arial"/>
              </a:rPr>
              <a:t>(1999),</a:t>
            </a:r>
            <a:r>
              <a:rPr sz="750" spc="290" dirty="0">
                <a:latin typeface="Arial"/>
                <a:cs typeface="Arial"/>
              </a:rPr>
              <a:t> </a:t>
            </a:r>
            <a:r>
              <a:rPr sz="750" i="1" dirty="0">
                <a:latin typeface="Arial"/>
                <a:cs typeface="Arial"/>
              </a:rPr>
              <a:t>Acquisition:</a:t>
            </a:r>
            <a:r>
              <a:rPr sz="750" i="1" spc="195" dirty="0">
                <a:latin typeface="Arial"/>
                <a:cs typeface="Arial"/>
              </a:rPr>
              <a:t> </a:t>
            </a:r>
            <a:r>
              <a:rPr sz="750" i="1" dirty="0">
                <a:latin typeface="Arial"/>
                <a:cs typeface="Arial"/>
              </a:rPr>
              <a:t>Strategy</a:t>
            </a:r>
            <a:r>
              <a:rPr sz="750" i="1" spc="185" dirty="0">
                <a:latin typeface="Arial"/>
                <a:cs typeface="Arial"/>
              </a:rPr>
              <a:t> </a:t>
            </a:r>
            <a:r>
              <a:rPr sz="750" i="1" dirty="0">
                <a:latin typeface="Arial"/>
                <a:cs typeface="Arial"/>
              </a:rPr>
              <a:t>and</a:t>
            </a:r>
            <a:r>
              <a:rPr sz="750" i="1" spc="265" dirty="0">
                <a:latin typeface="Arial"/>
                <a:cs typeface="Arial"/>
              </a:rPr>
              <a:t> </a:t>
            </a:r>
            <a:r>
              <a:rPr sz="750" i="1" dirty="0">
                <a:latin typeface="Arial"/>
                <a:cs typeface="Arial"/>
              </a:rPr>
              <a:t>Implementation.</a:t>
            </a:r>
            <a:r>
              <a:rPr sz="750" i="1" spc="245" dirty="0">
                <a:latin typeface="Arial"/>
                <a:cs typeface="Arial"/>
              </a:rPr>
              <a:t> </a:t>
            </a:r>
            <a:r>
              <a:rPr sz="750" spc="-20" dirty="0">
                <a:latin typeface="Arial"/>
                <a:cs typeface="Arial"/>
              </a:rPr>
              <a:t>p.59</a:t>
            </a:r>
            <a:endParaRPr sz="750" dirty="0">
              <a:latin typeface="Arial"/>
              <a:cs typeface="Arial"/>
            </a:endParaRPr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837848" y="211024"/>
            <a:ext cx="7407909" cy="1428596"/>
          </a:xfrm>
          <a:prstGeom prst="rect">
            <a:avLst/>
          </a:prstGeom>
        </p:spPr>
        <p:txBody>
          <a:bodyPr vert="horz" wrap="square" lIns="0" tIns="12700" rIns="0" bIns="0" rtlCol="0" anchor="b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Acquisition</a:t>
            </a:r>
            <a:r>
              <a:rPr spc="-5" dirty="0"/>
              <a:t> </a:t>
            </a:r>
            <a:r>
              <a:rPr dirty="0"/>
              <a:t>overview &amp;</a:t>
            </a:r>
            <a:r>
              <a:rPr spc="-30" dirty="0"/>
              <a:t> </a:t>
            </a:r>
            <a:r>
              <a:rPr dirty="0"/>
              <a:t>degree</a:t>
            </a:r>
            <a:r>
              <a:rPr spc="-55" dirty="0"/>
              <a:t> </a:t>
            </a:r>
            <a:r>
              <a:rPr dirty="0"/>
              <a:t>of</a:t>
            </a:r>
            <a:r>
              <a:rPr spc="-30" dirty="0"/>
              <a:t> </a:t>
            </a:r>
            <a:r>
              <a:rPr spc="-10" dirty="0"/>
              <a:t>integration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6"/>
          <p:cNvSpPr txBox="1"/>
          <p:nvPr/>
        </p:nvSpPr>
        <p:spPr>
          <a:xfrm>
            <a:off x="2058720" y="6194857"/>
            <a:ext cx="1948814" cy="7270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82550">
              <a:lnSpc>
                <a:spcPts val="1240"/>
              </a:lnSpc>
            </a:pPr>
            <a:r>
              <a:rPr sz="1200" dirty="0">
                <a:solidFill>
                  <a:srgbClr val="888888"/>
                </a:solidFill>
                <a:latin typeface="Calibri"/>
                <a:cs typeface="Calibri"/>
              </a:rPr>
              <a:t>John</a:t>
            </a:r>
            <a:r>
              <a:rPr sz="1200" spc="-30" dirty="0">
                <a:solidFill>
                  <a:srgbClr val="888888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888888"/>
                </a:solidFill>
                <a:latin typeface="Calibri"/>
                <a:cs typeface="Calibri"/>
              </a:rPr>
              <a:t>Hayes,</a:t>
            </a:r>
            <a:r>
              <a:rPr sz="1200" spc="5" dirty="0">
                <a:solidFill>
                  <a:srgbClr val="888888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888888"/>
                </a:solidFill>
                <a:latin typeface="Calibri"/>
                <a:cs typeface="Calibri"/>
              </a:rPr>
              <a:t>The</a:t>
            </a:r>
            <a:r>
              <a:rPr sz="1200" spc="-15" dirty="0">
                <a:solidFill>
                  <a:srgbClr val="888888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888888"/>
                </a:solidFill>
                <a:latin typeface="Calibri"/>
                <a:cs typeface="Calibri"/>
              </a:rPr>
              <a:t>Theory</a:t>
            </a:r>
            <a:r>
              <a:rPr sz="1200" spc="-20" dirty="0">
                <a:solidFill>
                  <a:srgbClr val="888888"/>
                </a:solidFill>
                <a:latin typeface="Calibri"/>
                <a:cs typeface="Calibri"/>
              </a:rPr>
              <a:t> </a:t>
            </a:r>
            <a:r>
              <a:rPr sz="1200" spc="-25" dirty="0">
                <a:solidFill>
                  <a:srgbClr val="888888"/>
                </a:solidFill>
                <a:latin typeface="Calibri"/>
                <a:cs typeface="Calibri"/>
              </a:rPr>
              <a:t>and</a:t>
            </a:r>
            <a:endParaRPr sz="1200">
              <a:latin typeface="Calibri"/>
              <a:cs typeface="Calibri"/>
            </a:endParaRPr>
          </a:p>
          <a:p>
            <a:pPr marL="12700" marR="5080"/>
            <a:r>
              <a:rPr sz="1200" dirty="0">
                <a:solidFill>
                  <a:srgbClr val="888888"/>
                </a:solidFill>
                <a:latin typeface="Calibri"/>
                <a:cs typeface="Calibri"/>
              </a:rPr>
              <a:t>Practice</a:t>
            </a:r>
            <a:r>
              <a:rPr sz="1200" spc="-15" dirty="0">
                <a:solidFill>
                  <a:srgbClr val="888888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888888"/>
                </a:solidFill>
                <a:latin typeface="Calibri"/>
                <a:cs typeface="Calibri"/>
              </a:rPr>
              <a:t>of</a:t>
            </a:r>
            <a:r>
              <a:rPr sz="1200" spc="-10" dirty="0">
                <a:solidFill>
                  <a:srgbClr val="888888"/>
                </a:solidFill>
                <a:latin typeface="Calibri"/>
                <a:cs typeface="Calibri"/>
              </a:rPr>
              <a:t> Change </a:t>
            </a:r>
            <a:r>
              <a:rPr sz="1200" dirty="0">
                <a:solidFill>
                  <a:srgbClr val="888888"/>
                </a:solidFill>
                <a:latin typeface="Calibri"/>
                <a:cs typeface="Calibri"/>
              </a:rPr>
              <a:t>Management,</a:t>
            </a:r>
            <a:r>
              <a:rPr sz="1200" spc="-45" dirty="0">
                <a:solidFill>
                  <a:srgbClr val="888888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888888"/>
                </a:solidFill>
                <a:latin typeface="Calibri"/>
                <a:cs typeface="Calibri"/>
              </a:rPr>
              <a:t>3rd</a:t>
            </a:r>
            <a:r>
              <a:rPr sz="1200" spc="-25" dirty="0">
                <a:solidFill>
                  <a:srgbClr val="888888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888888"/>
                </a:solidFill>
                <a:latin typeface="Calibri"/>
                <a:cs typeface="Calibri"/>
              </a:rPr>
              <a:t>Ed.</a:t>
            </a:r>
            <a:r>
              <a:rPr sz="1200" spc="245" dirty="0">
                <a:solidFill>
                  <a:srgbClr val="888888"/>
                </a:solidFill>
                <a:latin typeface="Calibri"/>
                <a:cs typeface="Calibri"/>
              </a:rPr>
              <a:t> </a:t>
            </a:r>
            <a:r>
              <a:rPr sz="1200" spc="-20" dirty="0">
                <a:solidFill>
                  <a:srgbClr val="888888"/>
                </a:solidFill>
                <a:latin typeface="Calibri"/>
                <a:cs typeface="Calibri"/>
              </a:rPr>
              <a:t>Palgrave 2010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7" name="object 7"/>
          <p:cNvSpPr txBox="1">
            <a:spLocks noGrp="1"/>
          </p:cNvSpPr>
          <p:nvPr>
            <p:ph type="sldNum" sz="quarter" idx="7"/>
          </p:nvPr>
        </p:nvSpPr>
        <p:spPr>
          <a:xfrm>
            <a:off x="4418076" y="6469176"/>
            <a:ext cx="322579" cy="1778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defPPr>
              <a:defRPr kern="0"/>
            </a:defPPr>
            <a:lvl1pPr>
              <a:defRPr sz="1200" b="0" i="0">
                <a:solidFill>
                  <a:srgbClr val="888888"/>
                </a:solidFill>
                <a:latin typeface="Calibri"/>
                <a:cs typeface="Calibri"/>
              </a:defRPr>
            </a:lvl1pPr>
          </a:lstStyle>
          <a:p>
            <a:pPr marL="75565">
              <a:lnSpc>
                <a:spcPts val="1240"/>
              </a:lnSpc>
            </a:pPr>
            <a:fld id="{81D60167-4931-47E6-BA6A-407CBD079E47}" type="slidenum">
              <a:rPr lang="en-GB" spc="-25" smtClean="0"/>
              <a:pPr marL="75565">
                <a:lnSpc>
                  <a:spcPts val="1240"/>
                </a:lnSpc>
              </a:pPr>
              <a:t>28</a:t>
            </a:fld>
            <a:endParaRPr spc="-25" dirty="0"/>
          </a:p>
        </p:txBody>
      </p:sp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88962" y="419431"/>
            <a:ext cx="4592312" cy="720710"/>
          </a:xfrm>
          <a:prstGeom prst="rect">
            <a:avLst/>
          </a:prstGeom>
        </p:spPr>
        <p:txBody>
          <a:bodyPr vert="horz" wrap="square" lIns="0" tIns="12700" rIns="0" bIns="0" rtlCol="0" anchor="b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10" dirty="0"/>
              <a:t>Implementation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4280217" y="1371903"/>
            <a:ext cx="363156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2400" dirty="0">
                <a:solidFill>
                  <a:srgbClr val="244060"/>
                </a:solidFill>
                <a:latin typeface="Calibri"/>
                <a:cs typeface="Calibri"/>
              </a:rPr>
              <a:t>Post</a:t>
            </a:r>
            <a:r>
              <a:rPr sz="2400" spc="-70" dirty="0">
                <a:solidFill>
                  <a:srgbClr val="244060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244060"/>
                </a:solidFill>
                <a:latin typeface="Calibri"/>
                <a:cs typeface="Calibri"/>
              </a:rPr>
              <a:t>merger</a:t>
            </a:r>
            <a:r>
              <a:rPr sz="2400" spc="-65" dirty="0">
                <a:solidFill>
                  <a:srgbClr val="244060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244060"/>
                </a:solidFill>
                <a:latin typeface="Calibri"/>
                <a:cs typeface="Calibri"/>
              </a:rPr>
              <a:t>integration</a:t>
            </a:r>
            <a:r>
              <a:rPr sz="2400" spc="-80" dirty="0">
                <a:solidFill>
                  <a:srgbClr val="244060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244060"/>
                </a:solidFill>
                <a:latin typeface="Calibri"/>
                <a:cs typeface="Calibri"/>
              </a:rPr>
              <a:t>tasks</a:t>
            </a:r>
            <a:endParaRPr sz="2400" dirty="0">
              <a:latin typeface="Calibri"/>
              <a:cs typeface="Calibri"/>
            </a:endParaRPr>
          </a:p>
        </p:txBody>
      </p:sp>
      <p:graphicFrame>
        <p:nvGraphicFramePr>
          <p:cNvPr id="4" name="object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57890825"/>
              </p:ext>
            </p:extLst>
          </p:nvPr>
        </p:nvGraphicFramePr>
        <p:xfrm>
          <a:off x="1985962" y="1910687"/>
          <a:ext cx="8064500" cy="405240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7367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304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812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161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84749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35915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2000" b="1" spc="-10" dirty="0">
                          <a:latin typeface="Times New Roman"/>
                          <a:cs typeface="Times New Roman"/>
                        </a:rPr>
                        <a:t>Coordination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1EDCC9"/>
                    </a:solidFill>
                  </a:tcPr>
                </a:tc>
                <a:tc>
                  <a:txBody>
                    <a:bodyPr/>
                    <a:lstStyle/>
                    <a:p>
                      <a:pPr marL="667385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2000" b="1" spc="-10" dirty="0">
                          <a:latin typeface="Times New Roman"/>
                          <a:cs typeface="Times New Roman"/>
                        </a:rPr>
                        <a:t>Control</a:t>
                      </a:r>
                      <a:endParaRPr sz="20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1EDCC9"/>
                    </a:solidFill>
                  </a:tcPr>
                </a:tc>
                <a:tc>
                  <a:txBody>
                    <a:bodyPr/>
                    <a:lstStyle/>
                    <a:p>
                      <a:pPr marL="466090" marR="457200" indent="103505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2000" b="1" spc="-10" dirty="0">
                          <a:latin typeface="Times New Roman"/>
                          <a:cs typeface="Times New Roman"/>
                        </a:rPr>
                        <a:t>Conflict resolution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1EDCC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08950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2000" b="1" spc="-10" dirty="0">
                          <a:latin typeface="Times New Roman"/>
                          <a:cs typeface="Times New Roman"/>
                        </a:rPr>
                        <a:t>Procedural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91440" marR="97155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sz="1400" dirty="0">
                          <a:latin typeface="Times New Roman"/>
                          <a:cs typeface="Times New Roman"/>
                        </a:rPr>
                        <a:t>Design</a:t>
                      </a:r>
                      <a:r>
                        <a:rPr sz="1400" spc="-2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accounting</a:t>
                      </a:r>
                      <a:r>
                        <a:rPr sz="1400" spc="-4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10" dirty="0">
                          <a:latin typeface="Times New Roman"/>
                          <a:cs typeface="Times New Roman"/>
                        </a:rPr>
                        <a:t>systems 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and</a:t>
                      </a:r>
                      <a:r>
                        <a:rPr sz="1400" spc="-10" dirty="0">
                          <a:latin typeface="Times New Roman"/>
                          <a:cs typeface="Times New Roman"/>
                        </a:rPr>
                        <a:t> procedures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406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91440" marR="625475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sz="1400" dirty="0">
                          <a:latin typeface="Times New Roman"/>
                          <a:cs typeface="Times New Roman"/>
                        </a:rPr>
                        <a:t>Design</a:t>
                      </a:r>
                      <a:r>
                        <a:rPr sz="1400" spc="-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10" dirty="0">
                          <a:latin typeface="Times New Roman"/>
                          <a:cs typeface="Times New Roman"/>
                        </a:rPr>
                        <a:t>management 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control</a:t>
                      </a:r>
                      <a:r>
                        <a:rPr sz="1400" spc="-3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10" dirty="0">
                          <a:latin typeface="Times New Roman"/>
                          <a:cs typeface="Times New Roman"/>
                        </a:rPr>
                        <a:t>systems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406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92075" marR="229870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sz="1400" dirty="0">
                          <a:latin typeface="Times New Roman"/>
                          <a:cs typeface="Times New Roman"/>
                        </a:rPr>
                        <a:t>Eliminate</a:t>
                      </a:r>
                      <a:r>
                        <a:rPr sz="1400" spc="-6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10" dirty="0">
                          <a:latin typeface="Times New Roman"/>
                          <a:cs typeface="Times New Roman"/>
                        </a:rPr>
                        <a:t>contradictory 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rules</a:t>
                      </a:r>
                      <a:r>
                        <a:rPr sz="1400" spc="-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and</a:t>
                      </a:r>
                      <a:r>
                        <a:rPr sz="1400" spc="-10" dirty="0">
                          <a:latin typeface="Times New Roman"/>
                          <a:cs typeface="Times New Roman"/>
                        </a:rPr>
                        <a:t> procedures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 marL="92075">
                        <a:lnSpc>
                          <a:spcPct val="100000"/>
                        </a:lnSpc>
                        <a:spcBef>
                          <a:spcPts val="960"/>
                        </a:spcBef>
                      </a:pPr>
                      <a:r>
                        <a:rPr sz="1400" dirty="0">
                          <a:latin typeface="Times New Roman"/>
                          <a:cs typeface="Times New Roman"/>
                        </a:rPr>
                        <a:t>Rationalize</a:t>
                      </a:r>
                      <a:r>
                        <a:rPr sz="1400" spc="-5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10" dirty="0">
                          <a:latin typeface="Times New Roman"/>
                          <a:cs typeface="Times New Roman"/>
                        </a:rPr>
                        <a:t>systems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406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7164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2000" b="1" spc="-10" dirty="0">
                          <a:latin typeface="Times New Roman"/>
                          <a:cs typeface="Times New Roman"/>
                        </a:rPr>
                        <a:t>Physical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FF66"/>
                    </a:solidFill>
                  </a:tcPr>
                </a:tc>
                <a:tc>
                  <a:txBody>
                    <a:bodyPr/>
                    <a:lstStyle/>
                    <a:p>
                      <a:pPr marL="91440" marR="609600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sz="1400" dirty="0">
                          <a:latin typeface="Times New Roman"/>
                          <a:cs typeface="Times New Roman"/>
                        </a:rPr>
                        <a:t>Facilitate</a:t>
                      </a:r>
                      <a:r>
                        <a:rPr sz="1400" spc="-4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sharing</a:t>
                      </a:r>
                      <a:r>
                        <a:rPr sz="1400" spc="-4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25" dirty="0">
                          <a:latin typeface="Times New Roman"/>
                          <a:cs typeface="Times New Roman"/>
                        </a:rPr>
                        <a:t>of </a:t>
                      </a:r>
                      <a:r>
                        <a:rPr sz="1400" spc="-10" dirty="0">
                          <a:latin typeface="Times New Roman"/>
                          <a:cs typeface="Times New Roman"/>
                        </a:rPr>
                        <a:t>resources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406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FF66"/>
                    </a:solidFill>
                  </a:tcPr>
                </a:tc>
                <a:tc>
                  <a:txBody>
                    <a:bodyPr/>
                    <a:lstStyle/>
                    <a:p>
                      <a:pPr marL="91440" marR="302260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sz="1400" dirty="0">
                          <a:latin typeface="Times New Roman"/>
                          <a:cs typeface="Times New Roman"/>
                        </a:rPr>
                        <a:t>Measure</a:t>
                      </a:r>
                      <a:r>
                        <a:rPr sz="1400" spc="-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and</a:t>
                      </a:r>
                      <a:r>
                        <a:rPr sz="1400" spc="-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manage</a:t>
                      </a:r>
                      <a:r>
                        <a:rPr sz="1400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25" dirty="0">
                          <a:latin typeface="Times New Roman"/>
                          <a:cs typeface="Times New Roman"/>
                        </a:rPr>
                        <a:t>the 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productivity</a:t>
                      </a:r>
                      <a:r>
                        <a:rPr sz="1400" spc="-5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of</a:t>
                      </a:r>
                      <a:r>
                        <a:rPr sz="1400" spc="-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10" dirty="0">
                          <a:latin typeface="Times New Roman"/>
                          <a:cs typeface="Times New Roman"/>
                        </a:rPr>
                        <a:t>resources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406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FF66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sz="1400" dirty="0">
                          <a:latin typeface="Times New Roman"/>
                          <a:cs typeface="Times New Roman"/>
                        </a:rPr>
                        <a:t>Allocate</a:t>
                      </a:r>
                      <a:r>
                        <a:rPr sz="1400" spc="-3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10" dirty="0">
                          <a:latin typeface="Times New Roman"/>
                          <a:cs typeface="Times New Roman"/>
                        </a:rPr>
                        <a:t>resources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 marL="92075">
                        <a:lnSpc>
                          <a:spcPct val="100000"/>
                        </a:lnSpc>
                        <a:spcBef>
                          <a:spcPts val="965"/>
                        </a:spcBef>
                      </a:pPr>
                      <a:r>
                        <a:rPr sz="1400" dirty="0">
                          <a:latin typeface="Times New Roman"/>
                          <a:cs typeface="Times New Roman"/>
                        </a:rPr>
                        <a:t>Redeploy</a:t>
                      </a:r>
                      <a:r>
                        <a:rPr sz="1400" spc="-4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10" dirty="0">
                          <a:latin typeface="Times New Roman"/>
                          <a:cs typeface="Times New Roman"/>
                        </a:rPr>
                        <a:t>assets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406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FF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734755">
                <a:tc>
                  <a:txBody>
                    <a:bodyPr/>
                    <a:lstStyle/>
                    <a:p>
                      <a:pPr marL="91440" marR="194310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2000" b="1" spc="-10" dirty="0">
                          <a:latin typeface="Times New Roman"/>
                          <a:cs typeface="Times New Roman"/>
                        </a:rPr>
                        <a:t>Managerial </a:t>
                      </a:r>
                      <a:r>
                        <a:rPr sz="2000" b="1" spc="-25" dirty="0">
                          <a:latin typeface="Times New Roman"/>
                          <a:cs typeface="Times New Roman"/>
                        </a:rPr>
                        <a:t>and </a:t>
                      </a:r>
                      <a:r>
                        <a:rPr sz="2000" b="1" spc="-10" dirty="0">
                          <a:latin typeface="Times New Roman"/>
                          <a:cs typeface="Times New Roman"/>
                        </a:rPr>
                        <a:t>Sociocultural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sz="1400" dirty="0">
                          <a:latin typeface="Times New Roman"/>
                          <a:cs typeface="Times New Roman"/>
                        </a:rPr>
                        <a:t>Establish</a:t>
                      </a:r>
                      <a:r>
                        <a:rPr sz="1400" spc="-5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integrator</a:t>
                      </a:r>
                      <a:r>
                        <a:rPr sz="1400" spc="-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20" dirty="0">
                          <a:latin typeface="Times New Roman"/>
                          <a:cs typeface="Times New Roman"/>
                        </a:rPr>
                        <a:t>roles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 marL="91440" marR="416559">
                        <a:lnSpc>
                          <a:spcPct val="100000"/>
                        </a:lnSpc>
                        <a:spcBef>
                          <a:spcPts val="960"/>
                        </a:spcBef>
                      </a:pPr>
                      <a:r>
                        <a:rPr sz="1400" dirty="0">
                          <a:latin typeface="Times New Roman"/>
                          <a:cs typeface="Times New Roman"/>
                        </a:rPr>
                        <a:t>Introduce</a:t>
                      </a:r>
                      <a:r>
                        <a:rPr sz="1400" spc="-4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25" dirty="0">
                          <a:latin typeface="Times New Roman"/>
                          <a:cs typeface="Times New Roman"/>
                        </a:rPr>
                        <a:t>new 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organisation</a:t>
                      </a:r>
                      <a:r>
                        <a:rPr sz="1400" spc="-8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10" dirty="0">
                          <a:latin typeface="Times New Roman"/>
                          <a:cs typeface="Times New Roman"/>
                        </a:rPr>
                        <a:t>structures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 marL="91440" marR="93980">
                        <a:lnSpc>
                          <a:spcPct val="100000"/>
                        </a:lnSpc>
                        <a:spcBef>
                          <a:spcPts val="960"/>
                        </a:spcBef>
                      </a:pPr>
                      <a:r>
                        <a:rPr sz="1400" dirty="0">
                          <a:latin typeface="Times New Roman"/>
                          <a:cs typeface="Times New Roman"/>
                        </a:rPr>
                        <a:t>Develop</a:t>
                      </a:r>
                      <a:r>
                        <a:rPr sz="1400" spc="-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a </a:t>
                      </a:r>
                      <a:r>
                        <a:rPr sz="1400" spc="-10" dirty="0">
                          <a:latin typeface="Times New Roman"/>
                          <a:cs typeface="Times New Roman"/>
                        </a:rPr>
                        <a:t>consistent 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corporate</a:t>
                      </a:r>
                      <a:r>
                        <a:rPr sz="1400" spc="-4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culture</a:t>
                      </a:r>
                      <a:r>
                        <a:rPr sz="1400" spc="-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25" dirty="0">
                          <a:latin typeface="Times New Roman"/>
                          <a:cs typeface="Times New Roman"/>
                        </a:rPr>
                        <a:t>and</a:t>
                      </a:r>
                      <a:r>
                        <a:rPr sz="1400" spc="5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frame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of</a:t>
                      </a:r>
                      <a:r>
                        <a:rPr sz="1400" spc="-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reference</a:t>
                      </a:r>
                      <a:r>
                        <a:rPr sz="1400" spc="-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to</a:t>
                      </a:r>
                      <a:r>
                        <a:rPr sz="1400" spc="-2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10" dirty="0">
                          <a:latin typeface="Times New Roman"/>
                          <a:cs typeface="Times New Roman"/>
                        </a:rPr>
                        <a:t>guide 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decision</a:t>
                      </a:r>
                      <a:r>
                        <a:rPr sz="1400" spc="-4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10" dirty="0">
                          <a:latin typeface="Times New Roman"/>
                          <a:cs typeface="Times New Roman"/>
                        </a:rPr>
                        <a:t>making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4127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marL="91440" marR="241300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sz="1400" dirty="0">
                          <a:latin typeface="Times New Roman"/>
                          <a:cs typeface="Times New Roman"/>
                        </a:rPr>
                        <a:t>Design</a:t>
                      </a:r>
                      <a:r>
                        <a:rPr sz="1400" spc="-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compensation</a:t>
                      </a:r>
                      <a:r>
                        <a:rPr sz="1400" spc="-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25" dirty="0">
                          <a:latin typeface="Times New Roman"/>
                          <a:cs typeface="Times New Roman"/>
                        </a:rPr>
                        <a:t>and 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reward</a:t>
                      </a:r>
                      <a:r>
                        <a:rPr sz="1400" spc="-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10" dirty="0">
                          <a:latin typeface="Times New Roman"/>
                          <a:cs typeface="Times New Roman"/>
                        </a:rPr>
                        <a:t>systems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 marL="91440">
                        <a:lnSpc>
                          <a:spcPct val="100000"/>
                        </a:lnSpc>
                        <a:spcBef>
                          <a:spcPts val="960"/>
                        </a:spcBef>
                      </a:pPr>
                      <a:r>
                        <a:rPr sz="1400" dirty="0">
                          <a:latin typeface="Times New Roman"/>
                          <a:cs typeface="Times New Roman"/>
                        </a:rPr>
                        <a:t>Allocate</a:t>
                      </a:r>
                      <a:r>
                        <a:rPr sz="1400" spc="-4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authority</a:t>
                      </a:r>
                      <a:r>
                        <a:rPr sz="1400" spc="-3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25" dirty="0">
                          <a:latin typeface="Times New Roman"/>
                          <a:cs typeface="Times New Roman"/>
                        </a:rPr>
                        <a:t>and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 marL="91440">
                        <a:lnSpc>
                          <a:spcPct val="100000"/>
                        </a:lnSpc>
                      </a:pPr>
                      <a:r>
                        <a:rPr sz="1400" spc="-10" dirty="0">
                          <a:latin typeface="Times New Roman"/>
                          <a:cs typeface="Times New Roman"/>
                        </a:rPr>
                        <a:t>responsibility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4127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marL="92075" algn="just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sz="1400" dirty="0">
                          <a:latin typeface="Times New Roman"/>
                          <a:cs typeface="Times New Roman"/>
                        </a:rPr>
                        <a:t>Stabilise</a:t>
                      </a:r>
                      <a:r>
                        <a:rPr sz="1400" spc="-5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power</a:t>
                      </a:r>
                      <a:r>
                        <a:rPr sz="1400" spc="-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10" dirty="0">
                          <a:latin typeface="Times New Roman"/>
                          <a:cs typeface="Times New Roman"/>
                        </a:rPr>
                        <a:t>sharing</a:t>
                      </a:r>
                      <a:endParaRPr sz="1400" dirty="0">
                        <a:latin typeface="Times New Roman"/>
                        <a:cs typeface="Times New Roman"/>
                      </a:endParaRPr>
                    </a:p>
                    <a:p>
                      <a:pPr marL="92075" marR="231775" algn="just">
                        <a:lnSpc>
                          <a:spcPct val="100000"/>
                        </a:lnSpc>
                        <a:spcBef>
                          <a:spcPts val="960"/>
                        </a:spcBef>
                      </a:pPr>
                      <a:r>
                        <a:rPr sz="1400" dirty="0">
                          <a:latin typeface="Times New Roman"/>
                          <a:cs typeface="Times New Roman"/>
                        </a:rPr>
                        <a:t>Eliminate</a:t>
                      </a:r>
                      <a:r>
                        <a:rPr sz="1400" spc="-6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10" dirty="0">
                          <a:latin typeface="Times New Roman"/>
                          <a:cs typeface="Times New Roman"/>
                        </a:rPr>
                        <a:t>incompatible 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frames of</a:t>
                      </a:r>
                      <a:r>
                        <a:rPr sz="1400" spc="-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reference</a:t>
                      </a:r>
                      <a:r>
                        <a:rPr sz="1400" spc="-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25" dirty="0">
                          <a:latin typeface="Times New Roman"/>
                          <a:cs typeface="Times New Roman"/>
                        </a:rPr>
                        <a:t>and 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conflicting</a:t>
                      </a:r>
                      <a:r>
                        <a:rPr sz="1400" spc="-6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10" dirty="0">
                          <a:latin typeface="Times New Roman"/>
                          <a:cs typeface="Times New Roman"/>
                        </a:rPr>
                        <a:t>priorities</a:t>
                      </a:r>
                      <a:endParaRPr sz="14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4127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CC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5" name="object 5"/>
          <p:cNvSpPr txBox="1"/>
          <p:nvPr/>
        </p:nvSpPr>
        <p:spPr>
          <a:xfrm>
            <a:off x="3768344" y="5982984"/>
            <a:ext cx="5001260" cy="142988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</a:pPr>
            <a:r>
              <a:rPr sz="800" dirty="0">
                <a:latin typeface="Lucida Sans Unicode"/>
                <a:cs typeface="Lucida Sans Unicode"/>
              </a:rPr>
              <a:t>Adapted</a:t>
            </a:r>
            <a:r>
              <a:rPr sz="800" spc="-20" dirty="0">
                <a:latin typeface="Lucida Sans Unicode"/>
                <a:cs typeface="Lucida Sans Unicode"/>
              </a:rPr>
              <a:t> </a:t>
            </a:r>
            <a:r>
              <a:rPr sz="800" dirty="0">
                <a:latin typeface="Lucida Sans Unicode"/>
                <a:cs typeface="Lucida Sans Unicode"/>
              </a:rPr>
              <a:t>from</a:t>
            </a:r>
            <a:r>
              <a:rPr sz="800" spc="-15" dirty="0">
                <a:latin typeface="Lucida Sans Unicode"/>
                <a:cs typeface="Lucida Sans Unicode"/>
              </a:rPr>
              <a:t> </a:t>
            </a:r>
            <a:r>
              <a:rPr sz="800" spc="-10" dirty="0">
                <a:latin typeface="Lucida Sans Unicode"/>
                <a:cs typeface="Lucida Sans Unicode"/>
              </a:rPr>
              <a:t>Shrivastava,</a:t>
            </a:r>
            <a:r>
              <a:rPr sz="800" spc="-35" dirty="0">
                <a:latin typeface="Lucida Sans Unicode"/>
                <a:cs typeface="Lucida Sans Unicode"/>
              </a:rPr>
              <a:t> </a:t>
            </a:r>
            <a:r>
              <a:rPr sz="800" dirty="0">
                <a:latin typeface="Lucida Sans Unicode"/>
                <a:cs typeface="Lucida Sans Unicode"/>
              </a:rPr>
              <a:t>P.</a:t>
            </a:r>
            <a:r>
              <a:rPr sz="800" spc="-15" dirty="0">
                <a:latin typeface="Lucida Sans Unicode"/>
                <a:cs typeface="Lucida Sans Unicode"/>
              </a:rPr>
              <a:t> </a:t>
            </a:r>
            <a:r>
              <a:rPr sz="800" dirty="0">
                <a:latin typeface="Lucida Sans Unicode"/>
                <a:cs typeface="Lucida Sans Unicode"/>
              </a:rPr>
              <a:t>(1986)</a:t>
            </a:r>
            <a:r>
              <a:rPr sz="800" spc="-20" dirty="0">
                <a:latin typeface="Lucida Sans Unicode"/>
                <a:cs typeface="Lucida Sans Unicode"/>
              </a:rPr>
              <a:t> </a:t>
            </a:r>
            <a:r>
              <a:rPr sz="800" dirty="0">
                <a:latin typeface="Lucida Sans Unicode"/>
                <a:cs typeface="Lucida Sans Unicode"/>
              </a:rPr>
              <a:t>Postmerger</a:t>
            </a:r>
            <a:r>
              <a:rPr sz="800" spc="-10" dirty="0">
                <a:latin typeface="Lucida Sans Unicode"/>
                <a:cs typeface="Lucida Sans Unicode"/>
              </a:rPr>
              <a:t> </a:t>
            </a:r>
            <a:r>
              <a:rPr sz="800" dirty="0">
                <a:latin typeface="Lucida Sans Unicode"/>
                <a:cs typeface="Lucida Sans Unicode"/>
              </a:rPr>
              <a:t>Integration, </a:t>
            </a:r>
            <a:r>
              <a:rPr sz="850" i="1" spc="-30" dirty="0">
                <a:latin typeface="Lucida Sans Unicode"/>
                <a:cs typeface="Lucida Sans Unicode"/>
              </a:rPr>
              <a:t>Journal</a:t>
            </a:r>
            <a:r>
              <a:rPr sz="850" i="1" spc="-35" dirty="0">
                <a:latin typeface="Lucida Sans Unicode"/>
                <a:cs typeface="Lucida Sans Unicode"/>
              </a:rPr>
              <a:t> </a:t>
            </a:r>
            <a:r>
              <a:rPr sz="850" i="1" spc="-20" dirty="0">
                <a:latin typeface="Lucida Sans Unicode"/>
                <a:cs typeface="Lucida Sans Unicode"/>
              </a:rPr>
              <a:t>of</a:t>
            </a:r>
            <a:r>
              <a:rPr sz="850" i="1" spc="-30" dirty="0">
                <a:latin typeface="Lucida Sans Unicode"/>
                <a:cs typeface="Lucida Sans Unicode"/>
              </a:rPr>
              <a:t> Business</a:t>
            </a:r>
            <a:r>
              <a:rPr sz="850" i="1" spc="-5" dirty="0">
                <a:latin typeface="Lucida Sans Unicode"/>
                <a:cs typeface="Lucida Sans Unicode"/>
              </a:rPr>
              <a:t> </a:t>
            </a:r>
            <a:r>
              <a:rPr sz="850" i="1" spc="-30" dirty="0">
                <a:latin typeface="Lucida Sans Unicode"/>
                <a:cs typeface="Lucida Sans Unicode"/>
              </a:rPr>
              <a:t>Strategy</a:t>
            </a:r>
            <a:r>
              <a:rPr sz="800" spc="-30" dirty="0">
                <a:latin typeface="Lucida Sans Unicode"/>
                <a:cs typeface="Lucida Sans Unicode"/>
              </a:rPr>
              <a:t>, </a:t>
            </a:r>
            <a:r>
              <a:rPr sz="800" dirty="0">
                <a:latin typeface="Lucida Sans Unicode"/>
                <a:cs typeface="Lucida Sans Unicode"/>
              </a:rPr>
              <a:t>7, 1,</a:t>
            </a:r>
            <a:r>
              <a:rPr sz="800" spc="-20" dirty="0">
                <a:latin typeface="Lucida Sans Unicode"/>
                <a:cs typeface="Lucida Sans Unicode"/>
              </a:rPr>
              <a:t> </a:t>
            </a:r>
            <a:r>
              <a:rPr sz="800" dirty="0">
                <a:latin typeface="Lucida Sans Unicode"/>
                <a:cs typeface="Lucida Sans Unicode"/>
              </a:rPr>
              <a:t>p.</a:t>
            </a:r>
            <a:r>
              <a:rPr sz="800" spc="-15" dirty="0">
                <a:latin typeface="Lucida Sans Unicode"/>
                <a:cs typeface="Lucida Sans Unicode"/>
              </a:rPr>
              <a:t> </a:t>
            </a:r>
            <a:r>
              <a:rPr sz="800" spc="-25" dirty="0">
                <a:latin typeface="Lucida Sans Unicode"/>
                <a:cs typeface="Lucida Sans Unicode"/>
              </a:rPr>
              <a:t>67.</a:t>
            </a:r>
            <a:endParaRPr sz="800">
              <a:latin typeface="Lucida Sans Unicode"/>
              <a:cs typeface="Lucida Sans Unicode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13BCCAE5-A35B-4B66-A4A7-E23C34A403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662305"/>
            <a:r>
              <a:rPr lang="en-US" sz="4800"/>
              <a:t>Implementation &amp; people synergies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6987BDFB-DE64-4B56-B44F-45FAE19FA9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93532" y="1895846"/>
            <a:ext cx="996696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object 3"/>
          <p:cNvSpPr txBox="1"/>
          <p:nvPr/>
        </p:nvSpPr>
        <p:spPr>
          <a:xfrm>
            <a:off x="1097280" y="2108201"/>
            <a:ext cx="6437367" cy="3760891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marL="355600" marR="207645" indent="-342900">
              <a:spcBef>
                <a:spcPts val="100"/>
              </a:spcBef>
              <a:buFont typeface="Calibri" panose="020F0502020204030204" pitchFamily="34" charset="0"/>
            </a:pP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Pressure</a:t>
            </a:r>
            <a:r>
              <a:rPr lang="en-US" sz="2000" spc="-4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</a:t>
            </a:r>
            <a:r>
              <a:rPr lang="en-US" sz="2000" spc="-6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deliver</a:t>
            </a:r>
            <a:r>
              <a:rPr lang="en-US" sz="2000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quick</a:t>
            </a:r>
            <a:r>
              <a:rPr lang="en-US" sz="2000" spc="-5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wins</a:t>
            </a:r>
            <a:r>
              <a:rPr lang="en-US" sz="2000" spc="-55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can</a:t>
            </a:r>
            <a:r>
              <a:rPr lang="en-US" sz="2000" spc="-45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promote</a:t>
            </a:r>
            <a:r>
              <a:rPr lang="en-US" sz="2000" spc="-45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“heavy</a:t>
            </a:r>
            <a:r>
              <a:rPr lang="en-US" sz="2000" spc="-45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spc="-1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handed” 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approaches</a:t>
            </a:r>
            <a:r>
              <a:rPr lang="en-US" sz="2000" spc="-4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</a:t>
            </a:r>
            <a:r>
              <a:rPr lang="en-US" sz="2000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spc="-1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integrating</a:t>
            </a:r>
            <a:r>
              <a:rPr lang="en-US" sz="2000" spc="-55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</a:t>
            </a:r>
            <a:r>
              <a:rPr lang="en-US" sz="2000" spc="-2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acquired</a:t>
            </a:r>
            <a:r>
              <a:rPr lang="en-US" sz="2000" spc="-25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spc="-1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organisation</a:t>
            </a:r>
            <a:r>
              <a:rPr lang="en-US" sz="2000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</a:t>
            </a:r>
            <a:r>
              <a:rPr lang="en-US" sz="2000" spc="-25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can 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lead</a:t>
            </a:r>
            <a:r>
              <a:rPr lang="en-US" sz="2000" spc="-45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</a:t>
            </a:r>
            <a:r>
              <a:rPr lang="en-US" sz="2000" spc="-55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resistance</a:t>
            </a:r>
            <a:r>
              <a:rPr lang="en-US" sz="2000" spc="-4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</a:t>
            </a:r>
            <a:r>
              <a:rPr lang="en-US" sz="2000" spc="-4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</a:t>
            </a:r>
            <a:r>
              <a:rPr lang="en-US" sz="2000" spc="-35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spc="-1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merger.</a:t>
            </a:r>
            <a:endParaRPr lang="en-US" sz="20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ts val="5"/>
              </a:spcBef>
              <a:buFont typeface="Calibri" panose="020F0502020204030204" pitchFamily="34" charset="0"/>
            </a:pPr>
            <a:endParaRPr lang="en-US" sz="20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55600" marR="5080">
              <a:buFont typeface="Calibri" panose="020F0502020204030204" pitchFamily="34" charset="0"/>
            </a:pP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Many</a:t>
            </a:r>
            <a:r>
              <a:rPr lang="en-US" sz="2000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</a:t>
            </a:r>
            <a:r>
              <a:rPr lang="en-US" sz="2000" spc="-35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</a:t>
            </a:r>
            <a:r>
              <a:rPr lang="en-US" sz="2000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anticipated</a:t>
            </a:r>
            <a:r>
              <a:rPr lang="en-US" sz="2000" spc="-55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benefits</a:t>
            </a:r>
            <a:r>
              <a:rPr lang="en-US" sz="2000" spc="-25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from</a:t>
            </a:r>
            <a:r>
              <a:rPr lang="en-US" sz="2000" spc="-5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acquisitions</a:t>
            </a:r>
            <a:r>
              <a:rPr lang="en-US" sz="2000" spc="-5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depend</a:t>
            </a:r>
            <a:r>
              <a:rPr lang="en-US" sz="2000" spc="-2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spc="-25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 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employees’</a:t>
            </a:r>
            <a:r>
              <a:rPr lang="en-US" sz="2000" spc="-45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commitment</a:t>
            </a:r>
            <a:r>
              <a:rPr lang="en-US" sz="2000" spc="-6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</a:t>
            </a:r>
            <a:r>
              <a:rPr lang="en-US" sz="2000" spc="-25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their</a:t>
            </a:r>
            <a:r>
              <a:rPr lang="en-US" sz="2000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willingness</a:t>
            </a:r>
            <a:r>
              <a:rPr lang="en-US" sz="2000" spc="-2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</a:t>
            </a:r>
            <a:r>
              <a:rPr lang="en-US" sz="2000" spc="-45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spc="-2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work 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together</a:t>
            </a:r>
            <a:r>
              <a:rPr lang="en-US" sz="2000" spc="-55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</a:t>
            </a:r>
            <a:r>
              <a:rPr lang="en-US" sz="2000" spc="-45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deliver</a:t>
            </a:r>
            <a:r>
              <a:rPr lang="en-US" sz="2000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high</a:t>
            </a:r>
            <a:r>
              <a:rPr lang="en-US" sz="2000" spc="-4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spc="-1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performance.</a:t>
            </a:r>
            <a:endParaRPr lang="en-US" sz="20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Graphic 8" descr="Connections">
            <a:extLst>
              <a:ext uri="{FF2B5EF4-FFF2-40B4-BE49-F238E27FC236}">
                <a16:creationId xmlns:a16="http://schemas.microsoft.com/office/drawing/2014/main" id="{4E5AF75F-BE3B-DB41-22BC-2812D36AA4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129006" y="2416624"/>
            <a:ext cx="3144043" cy="3144043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CB06839E-D8C3-4A74-BA2B-3B97E7B2CD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400800"/>
            <a:ext cx="12192000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" name="object 5"/>
          <p:cNvSpPr txBox="1">
            <a:spLocks noGrp="1"/>
          </p:cNvSpPr>
          <p:nvPr>
            <p:ph type="sldNum" sz="quarter" idx="7"/>
          </p:nvPr>
        </p:nvSpPr>
        <p:spPr>
          <a:xfrm>
            <a:off x="10993582" y="6446838"/>
            <a:ext cx="78001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kern="0"/>
            </a:defPPr>
            <a:lvl1pPr>
              <a:defRPr sz="1200" b="0" i="0">
                <a:solidFill>
                  <a:srgbClr val="888888"/>
                </a:solidFill>
                <a:latin typeface="Calibri"/>
                <a:cs typeface="Calibri"/>
              </a:defRPr>
            </a:lvl1pPr>
          </a:lstStyle>
          <a:p>
            <a:pPr>
              <a:spcAft>
                <a:spcPts val="600"/>
              </a:spcAft>
            </a:pPr>
            <a:fld id="{81D60167-4931-47E6-BA6A-407CBD079E47}" type="slidenum">
              <a:rPr lang="en-US" sz="1050" spc="-25" smtClean="0">
                <a:solidFill>
                  <a:srgbClr val="FFFFFF"/>
                </a:solidFill>
                <a:latin typeface="+mn-lt"/>
                <a:cs typeface="+mn-cs"/>
              </a:rPr>
              <a:pPr>
                <a:spcAft>
                  <a:spcPts val="600"/>
                </a:spcAft>
              </a:pPr>
              <a:t>29</a:t>
            </a:fld>
            <a:endParaRPr lang="en-US" sz="1050" spc="-25">
              <a:solidFill>
                <a:srgbClr val="FFFFFF"/>
              </a:solidFill>
              <a:latin typeface="+mn-lt"/>
              <a:cs typeface="+mn-cs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058720" y="6194857"/>
            <a:ext cx="1948814" cy="7848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82550">
              <a:lnSpc>
                <a:spcPts val="1240"/>
              </a:lnSpc>
              <a:spcAft>
                <a:spcPts val="600"/>
              </a:spcAft>
            </a:pPr>
            <a:r>
              <a:rPr sz="1200" dirty="0">
                <a:solidFill>
                  <a:srgbClr val="888888"/>
                </a:solidFill>
                <a:latin typeface="Calibri"/>
                <a:cs typeface="Calibri"/>
              </a:rPr>
              <a:t>John</a:t>
            </a:r>
            <a:r>
              <a:rPr sz="1200" spc="-30" dirty="0">
                <a:solidFill>
                  <a:srgbClr val="888888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888888"/>
                </a:solidFill>
                <a:latin typeface="Calibri"/>
                <a:cs typeface="Calibri"/>
              </a:rPr>
              <a:t>Hayes,</a:t>
            </a:r>
            <a:r>
              <a:rPr sz="1200" spc="5" dirty="0">
                <a:solidFill>
                  <a:srgbClr val="888888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888888"/>
                </a:solidFill>
                <a:latin typeface="Calibri"/>
                <a:cs typeface="Calibri"/>
              </a:rPr>
              <a:t>The</a:t>
            </a:r>
            <a:r>
              <a:rPr sz="1200" spc="-15" dirty="0">
                <a:solidFill>
                  <a:srgbClr val="888888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888888"/>
                </a:solidFill>
                <a:latin typeface="Calibri"/>
                <a:cs typeface="Calibri"/>
              </a:rPr>
              <a:t>Theory</a:t>
            </a:r>
            <a:r>
              <a:rPr sz="1200" spc="-20" dirty="0">
                <a:solidFill>
                  <a:srgbClr val="888888"/>
                </a:solidFill>
                <a:latin typeface="Calibri"/>
                <a:cs typeface="Calibri"/>
              </a:rPr>
              <a:t> </a:t>
            </a:r>
            <a:r>
              <a:rPr sz="1200" spc="-25" dirty="0">
                <a:solidFill>
                  <a:srgbClr val="888888"/>
                </a:solidFill>
                <a:latin typeface="Calibri"/>
                <a:cs typeface="Calibri"/>
              </a:rPr>
              <a:t>and</a:t>
            </a:r>
            <a:endParaRPr lang="en-GB" sz="1200">
              <a:latin typeface="Calibri"/>
              <a:cs typeface="Calibri"/>
            </a:endParaRPr>
          </a:p>
          <a:p>
            <a:pPr marL="12700" marR="5080">
              <a:spcAft>
                <a:spcPts val="600"/>
              </a:spcAft>
            </a:pPr>
            <a:r>
              <a:rPr sz="1200" dirty="0">
                <a:solidFill>
                  <a:srgbClr val="888888"/>
                </a:solidFill>
                <a:latin typeface="Calibri"/>
                <a:cs typeface="Calibri"/>
              </a:rPr>
              <a:t>Practice</a:t>
            </a:r>
            <a:r>
              <a:rPr sz="1200" spc="-15" dirty="0">
                <a:solidFill>
                  <a:srgbClr val="888888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888888"/>
                </a:solidFill>
                <a:latin typeface="Calibri"/>
                <a:cs typeface="Calibri"/>
              </a:rPr>
              <a:t>of</a:t>
            </a:r>
            <a:r>
              <a:rPr sz="1200" spc="-10" dirty="0">
                <a:solidFill>
                  <a:srgbClr val="888888"/>
                </a:solidFill>
                <a:latin typeface="Calibri"/>
                <a:cs typeface="Calibri"/>
              </a:rPr>
              <a:t> Change </a:t>
            </a:r>
            <a:r>
              <a:rPr sz="1200" dirty="0">
                <a:solidFill>
                  <a:srgbClr val="888888"/>
                </a:solidFill>
                <a:latin typeface="Calibri"/>
                <a:cs typeface="Calibri"/>
              </a:rPr>
              <a:t>Management,</a:t>
            </a:r>
            <a:r>
              <a:rPr sz="1200" spc="-45" dirty="0">
                <a:solidFill>
                  <a:srgbClr val="888888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888888"/>
                </a:solidFill>
                <a:latin typeface="Calibri"/>
                <a:cs typeface="Calibri"/>
              </a:rPr>
              <a:t>3rd</a:t>
            </a:r>
            <a:r>
              <a:rPr sz="1200" spc="-25" dirty="0">
                <a:solidFill>
                  <a:srgbClr val="888888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888888"/>
                </a:solidFill>
                <a:latin typeface="Calibri"/>
                <a:cs typeface="Calibri"/>
              </a:rPr>
              <a:t>Ed.</a:t>
            </a:r>
            <a:r>
              <a:rPr sz="1200" spc="245" dirty="0">
                <a:solidFill>
                  <a:srgbClr val="888888"/>
                </a:solidFill>
                <a:latin typeface="Calibri"/>
                <a:cs typeface="Calibri"/>
              </a:rPr>
              <a:t> </a:t>
            </a:r>
            <a:r>
              <a:rPr sz="1200" spc="-20" dirty="0">
                <a:solidFill>
                  <a:srgbClr val="888888"/>
                </a:solidFill>
                <a:latin typeface="Calibri"/>
                <a:cs typeface="Calibri"/>
              </a:rPr>
              <a:t>Palgrave 2010</a:t>
            </a:r>
            <a:endParaRPr lang="en-GB" sz="12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8DD82D3-D002-45B0-B16A-82B3DA4EFD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43468" y="643467"/>
            <a:ext cx="3073550" cy="512620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12700" algn="r"/>
            <a:r>
              <a:rPr lang="en-US" sz="4800"/>
              <a:t>Lessons from research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9F09C252-16FE-4557-AD6D-BB5CA77349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042052" y="1778497"/>
            <a:ext cx="0" cy="3200400"/>
          </a:xfrm>
          <a:prstGeom prst="line">
            <a:avLst/>
          </a:prstGeom>
          <a:ln w="19050">
            <a:solidFill>
              <a:schemeClr val="tx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object 3"/>
          <p:cNvSpPr txBox="1"/>
          <p:nvPr/>
        </p:nvSpPr>
        <p:spPr>
          <a:xfrm>
            <a:off x="4363786" y="621697"/>
            <a:ext cx="6791894" cy="5147973"/>
          </a:xfrm>
          <a:prstGeom prst="rect">
            <a:avLst/>
          </a:prstGeom>
        </p:spPr>
        <p:txBody>
          <a:bodyPr vert="horz" lIns="0" tIns="45720" rIns="0" bIns="45720" rtlCol="0" anchor="ctr">
            <a:normAutofit/>
          </a:bodyPr>
          <a:lstStyle/>
          <a:p>
            <a:pPr marL="354965" marR="5080" indent="-342265">
              <a:spcBef>
                <a:spcPts val="100"/>
              </a:spcBef>
              <a:buFont typeface="Calibri" panose="020F0502020204030204" pitchFamily="34" charset="0"/>
              <a:buChar char="•"/>
              <a:tabLst>
                <a:tab pos="354965" algn="l"/>
                <a:tab pos="355600" algn="l"/>
                <a:tab pos="4806950" algn="l"/>
              </a:tabLst>
            </a:pPr>
            <a:r>
              <a:rPr lang="en-US" sz="2400" spc="-1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70-</a:t>
            </a:r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80% of</a:t>
            </a:r>
            <a:r>
              <a:rPr lang="en-US" sz="2400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acquisitions</a:t>
            </a:r>
            <a:r>
              <a:rPr lang="en-US" sz="2400" spc="-2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fail</a:t>
            </a:r>
            <a:r>
              <a:rPr lang="en-US" sz="2400" spc="-35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en-US" sz="2400" spc="-2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create</a:t>
            </a:r>
            <a:r>
              <a:rPr lang="en-US" sz="2400" spc="-35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</a:t>
            </a:r>
            <a:r>
              <a:rPr lang="en-US" sz="2400" spc="-35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spc="-1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wealth </a:t>
            </a:r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</a:t>
            </a:r>
            <a:r>
              <a:rPr lang="en-US" sz="2400" spc="-9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</a:t>
            </a:r>
            <a:r>
              <a:rPr lang="en-US" sz="2400" spc="-75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acquirer’s</a:t>
            </a:r>
            <a:r>
              <a:rPr lang="en-US" sz="2400" spc="-55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spc="-1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owners </a:t>
            </a:r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(Selden</a:t>
            </a:r>
            <a:r>
              <a:rPr lang="en-US" sz="2400" spc="-25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&amp;</a:t>
            </a:r>
            <a:r>
              <a:rPr lang="en-US" sz="2400" spc="-15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spc="-1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Colvin, 2003)</a:t>
            </a:r>
            <a:endParaRPr lang="en-US" sz="24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54965" indent="-342265">
              <a:spcBef>
                <a:spcPts val="795"/>
              </a:spcBef>
              <a:buFont typeface="Calibri" panose="020F0502020204030204" pitchFamily="34" charset="0"/>
              <a:buChar char="•"/>
              <a:tabLst>
                <a:tab pos="354965" algn="l"/>
                <a:tab pos="355600" algn="l"/>
              </a:tabLst>
            </a:pPr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They</a:t>
            </a:r>
            <a:r>
              <a:rPr lang="en-US" sz="2400" spc="-8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destroy</a:t>
            </a:r>
            <a:r>
              <a:rPr lang="en-US" sz="2400" spc="-95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spc="-1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wealth</a:t>
            </a:r>
            <a:endParaRPr lang="en-US" sz="24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54965" marR="635635" indent="-342265">
              <a:spcBef>
                <a:spcPts val="790"/>
              </a:spcBef>
              <a:buFont typeface="Calibri" panose="020F0502020204030204" pitchFamily="34" charset="0"/>
              <a:buChar char="•"/>
              <a:tabLst>
                <a:tab pos="354965" algn="l"/>
                <a:tab pos="355600" algn="l"/>
              </a:tabLst>
            </a:pPr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Overly</a:t>
            </a:r>
            <a:r>
              <a:rPr lang="en-US" sz="2400" spc="-45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focused</a:t>
            </a:r>
            <a:r>
              <a:rPr lang="en-US" sz="2400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</a:t>
            </a:r>
            <a:r>
              <a:rPr lang="en-US" sz="2400" spc="-4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profits</a:t>
            </a:r>
            <a:r>
              <a:rPr lang="en-US" sz="2400" spc="-35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not</a:t>
            </a:r>
            <a:r>
              <a:rPr lang="en-US" sz="2400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</a:t>
            </a:r>
            <a:r>
              <a:rPr lang="en-US" sz="2400" spc="-35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spc="-1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balance sheet</a:t>
            </a:r>
            <a:endParaRPr lang="en-US" sz="24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54965" indent="-342265">
              <a:spcBef>
                <a:spcPts val="795"/>
              </a:spcBef>
              <a:buFont typeface="Calibri" panose="020F0502020204030204" pitchFamily="34" charset="0"/>
              <a:buChar char="•"/>
              <a:tabLst>
                <a:tab pos="354965" algn="l"/>
                <a:tab pos="355600" algn="l"/>
              </a:tabLst>
            </a:pPr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Problems</a:t>
            </a:r>
            <a:r>
              <a:rPr lang="en-US" sz="2400" spc="-4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</a:t>
            </a:r>
            <a:r>
              <a:rPr lang="en-US" sz="2400" spc="-25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public</a:t>
            </a:r>
            <a:r>
              <a:rPr lang="en-US" sz="2400" spc="2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sector</a:t>
            </a:r>
            <a:r>
              <a:rPr lang="en-US" sz="2400" spc="-45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also</a:t>
            </a:r>
            <a:r>
              <a:rPr lang="en-US" sz="2400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spc="-1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(HMRC)</a:t>
            </a:r>
          </a:p>
          <a:p>
            <a:pPr marL="354965" indent="-342265">
              <a:spcBef>
                <a:spcPts val="795"/>
              </a:spcBef>
              <a:buFont typeface="Calibri" panose="020F0502020204030204" pitchFamily="34" charset="0"/>
              <a:buChar char="•"/>
              <a:tabLst>
                <a:tab pos="354965" algn="l"/>
                <a:tab pos="355600" algn="l"/>
              </a:tabLst>
            </a:pPr>
            <a:endParaRPr lang="en-US" sz="2400" spc="-1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>
              <a:spcBef>
                <a:spcPts val="795"/>
              </a:spcBef>
              <a:tabLst>
                <a:tab pos="354965" algn="l"/>
                <a:tab pos="355600" algn="l"/>
              </a:tabLst>
            </a:pPr>
            <a:r>
              <a:rPr lang="en-GB" sz="2400" spc="-20" dirty="0">
                <a:latin typeface="Arial" panose="020B0604020202020204" pitchFamily="34" charset="0"/>
                <a:cs typeface="Arial" panose="020B0604020202020204" pitchFamily="34" charset="0"/>
              </a:rPr>
              <a:t>Why?</a:t>
            </a:r>
            <a:r>
              <a:rPr lang="en-GB" sz="2400" dirty="0">
                <a:latin typeface="Calibri"/>
                <a:cs typeface="Calibri"/>
              </a:rPr>
              <a:t> NAO</a:t>
            </a:r>
            <a:r>
              <a:rPr lang="en-GB" sz="2400" spc="-50" dirty="0">
                <a:latin typeface="Calibri"/>
                <a:cs typeface="Calibri"/>
              </a:rPr>
              <a:t> </a:t>
            </a:r>
            <a:r>
              <a:rPr lang="en-GB" sz="2400" dirty="0">
                <a:latin typeface="Calibri"/>
                <a:cs typeface="Calibri"/>
              </a:rPr>
              <a:t>–</a:t>
            </a:r>
            <a:r>
              <a:rPr lang="en-GB" sz="2400" spc="-50" dirty="0">
                <a:latin typeface="Calibri"/>
                <a:cs typeface="Calibri"/>
              </a:rPr>
              <a:t> </a:t>
            </a:r>
            <a:r>
              <a:rPr lang="en-GB" sz="2400" dirty="0">
                <a:latin typeface="Calibri"/>
                <a:cs typeface="Calibri"/>
              </a:rPr>
              <a:t>‘leadership</a:t>
            </a:r>
            <a:r>
              <a:rPr lang="en-GB" sz="2400" spc="-50" dirty="0">
                <a:latin typeface="Calibri"/>
                <a:cs typeface="Calibri"/>
              </a:rPr>
              <a:t> </a:t>
            </a:r>
            <a:r>
              <a:rPr lang="en-GB" sz="2400" dirty="0">
                <a:latin typeface="Calibri"/>
                <a:cs typeface="Calibri"/>
              </a:rPr>
              <a:t>vacuum’</a:t>
            </a:r>
            <a:r>
              <a:rPr lang="en-GB" sz="2400" spc="-30" dirty="0">
                <a:latin typeface="Calibri"/>
                <a:cs typeface="Calibri"/>
              </a:rPr>
              <a:t> </a:t>
            </a:r>
            <a:r>
              <a:rPr lang="en-GB" sz="2400" dirty="0">
                <a:latin typeface="Calibri"/>
                <a:cs typeface="Calibri"/>
              </a:rPr>
              <a:t>results</a:t>
            </a:r>
            <a:r>
              <a:rPr lang="en-GB" sz="2400" spc="-45" dirty="0">
                <a:latin typeface="Calibri"/>
                <a:cs typeface="Calibri"/>
              </a:rPr>
              <a:t> </a:t>
            </a:r>
            <a:r>
              <a:rPr lang="en-GB" sz="2400" spc="-10" dirty="0">
                <a:latin typeface="Calibri"/>
                <a:cs typeface="Calibri"/>
              </a:rPr>
              <a:t>between </a:t>
            </a:r>
            <a:r>
              <a:rPr lang="en-GB" sz="2400" dirty="0">
                <a:latin typeface="Calibri"/>
                <a:cs typeface="Calibri"/>
              </a:rPr>
              <a:t>the</a:t>
            </a:r>
            <a:r>
              <a:rPr lang="en-GB" sz="2400" spc="-60" dirty="0">
                <a:latin typeface="Calibri"/>
                <a:cs typeface="Calibri"/>
              </a:rPr>
              <a:t> </a:t>
            </a:r>
            <a:r>
              <a:rPr lang="en-GB" sz="2400" dirty="0">
                <a:latin typeface="Calibri"/>
                <a:cs typeface="Calibri"/>
              </a:rPr>
              <a:t>decision</a:t>
            </a:r>
            <a:r>
              <a:rPr lang="en-GB" sz="2400" spc="-15" dirty="0">
                <a:latin typeface="Calibri"/>
                <a:cs typeface="Calibri"/>
              </a:rPr>
              <a:t> </a:t>
            </a:r>
            <a:r>
              <a:rPr lang="en-GB" sz="2400" spc="-10" dirty="0">
                <a:latin typeface="Calibri"/>
                <a:cs typeface="Calibri"/>
              </a:rPr>
              <a:t>makers</a:t>
            </a:r>
            <a:r>
              <a:rPr lang="en-GB" sz="2400" spc="-60" dirty="0">
                <a:latin typeface="Calibri"/>
                <a:cs typeface="Calibri"/>
              </a:rPr>
              <a:t> </a:t>
            </a:r>
            <a:r>
              <a:rPr lang="en-GB" sz="2400" dirty="0">
                <a:latin typeface="Calibri"/>
                <a:cs typeface="Calibri"/>
              </a:rPr>
              <a:t>and</a:t>
            </a:r>
            <a:r>
              <a:rPr lang="en-GB" sz="2400" spc="-30" dirty="0">
                <a:latin typeface="Calibri"/>
                <a:cs typeface="Calibri"/>
              </a:rPr>
              <a:t> </a:t>
            </a:r>
            <a:r>
              <a:rPr lang="en-GB" sz="2400" spc="-10" dirty="0">
                <a:latin typeface="Calibri"/>
                <a:cs typeface="Calibri"/>
              </a:rPr>
              <a:t>implementers</a:t>
            </a:r>
            <a:endParaRPr lang="en-GB" sz="2400" dirty="0">
              <a:latin typeface="Calibri"/>
              <a:cs typeface="Calibri"/>
            </a:endParaRPr>
          </a:p>
          <a:p>
            <a:pPr marL="354965" indent="-342265">
              <a:spcBef>
                <a:spcPts val="795"/>
              </a:spcBef>
              <a:buFont typeface="Calibri" panose="020F0502020204030204" pitchFamily="34" charset="0"/>
              <a:buChar char="•"/>
              <a:tabLst>
                <a:tab pos="354965" algn="l"/>
                <a:tab pos="355600" algn="l"/>
              </a:tabLst>
            </a:pPr>
            <a:endParaRPr lang="en-US" sz="24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4552793-7DFF-4EC7-AC69-D34A75D018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400800"/>
            <a:ext cx="12192000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3741B58E-3B65-4A01-A276-975AB2CF8A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6315" cy="6858000"/>
          </a:xfrm>
          <a:prstGeom prst="rect">
            <a:avLst/>
          </a:prstGeom>
          <a:ln>
            <a:noFill/>
          </a:ln>
        </p:spPr>
        <p:style>
          <a:lnRef idx="2">
            <a:schemeClr val="accent6">
              <a:shade val="50000"/>
            </a:schemeClr>
          </a:lnRef>
          <a:fillRef idx="1001">
            <a:schemeClr val="lt1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AAC67C3-831B-4AB1-A259-DFB839CAFA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6" y="0"/>
            <a:ext cx="4648593" cy="68580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D2C0868-2F18-663E-B4B5-59E626B6CE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2369" y="605896"/>
            <a:ext cx="3642309" cy="5646208"/>
          </a:xfrm>
        </p:spPr>
        <p:txBody>
          <a:bodyPr anchor="ctr">
            <a:normAutofit/>
          </a:bodyPr>
          <a:lstStyle/>
          <a:p>
            <a:r>
              <a:rPr lang="en-GB" sz="4400" dirty="0">
                <a:solidFill>
                  <a:srgbClr val="FFFFFF"/>
                </a:solidFill>
              </a:rPr>
              <a:t>Successful and failed Acquisitions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BA408C-FB45-EEE7-6854-F58BB6EEDF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31958" y="605896"/>
            <a:ext cx="5923721" cy="5646208"/>
          </a:xfrm>
        </p:spPr>
        <p:txBody>
          <a:bodyPr anchor="ctr">
            <a:normAutofit/>
          </a:bodyPr>
          <a:lstStyle/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Successful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Disney – Pixar and Marvel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Google and Android</a:t>
            </a:r>
          </a:p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Failed</a:t>
            </a:r>
          </a:p>
          <a:p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Ebay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and Skype</a:t>
            </a:r>
          </a:p>
        </p:txBody>
      </p:sp>
    </p:spTree>
    <p:extLst>
      <p:ext uri="{BB962C8B-B14F-4D97-AF65-F5344CB8AC3E}">
        <p14:creationId xmlns:p14="http://schemas.microsoft.com/office/powerpoint/2010/main" val="397557673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67B74F2B-9534-4540-96B0-5C8E958B94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5172074" y="286603"/>
            <a:ext cx="5983605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12700" marR="5080"/>
            <a:r>
              <a:rPr lang="en-US" sz="4400"/>
              <a:t>Rules for successful M&amp;As (Cameron &amp; Green, 2015)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7F9B725-0C9D-09F5-E43B-65A0B2736D5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8152" r="21582" b="2"/>
          <a:stretch/>
        </p:blipFill>
        <p:spPr>
          <a:xfrm>
            <a:off x="20" y="10"/>
            <a:ext cx="4580077" cy="6400784"/>
          </a:xfrm>
          <a:prstGeom prst="rect">
            <a:avLst/>
          </a:prstGeom>
        </p:spPr>
      </p:pic>
      <p:cxnSp>
        <p:nvCxnSpPr>
          <p:cNvPr id="11" name="!!Straight Connector">
            <a:extLst>
              <a:ext uri="{FF2B5EF4-FFF2-40B4-BE49-F238E27FC236}">
                <a16:creationId xmlns:a16="http://schemas.microsoft.com/office/drawing/2014/main" id="{33BECB2B-2CFA-412C-880F-C4B6097493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242903" y="1917852"/>
            <a:ext cx="594360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object 3"/>
          <p:cNvSpPr txBox="1"/>
          <p:nvPr/>
        </p:nvSpPr>
        <p:spPr>
          <a:xfrm>
            <a:off x="5172074" y="2108201"/>
            <a:ext cx="5983606" cy="3760891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marL="354965" indent="-342265">
              <a:spcBef>
                <a:spcPts val="895"/>
              </a:spcBef>
              <a:buFont typeface="Calibri" panose="020F0502020204030204" pitchFamily="34" charset="0"/>
              <a:buChar char="•"/>
              <a:tabLst>
                <a:tab pos="354965" algn="l"/>
                <a:tab pos="355600" algn="l"/>
              </a:tabLst>
            </a:pPr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Communicate</a:t>
            </a:r>
            <a:r>
              <a:rPr lang="en-US" sz="2400" spc="-145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spc="-1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constantly</a:t>
            </a:r>
            <a:endParaRPr lang="en-US" sz="24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54965" indent="-342265">
              <a:spcBef>
                <a:spcPts val="795"/>
              </a:spcBef>
              <a:buFont typeface="Calibri" panose="020F0502020204030204" pitchFamily="34" charset="0"/>
              <a:buChar char="•"/>
              <a:tabLst>
                <a:tab pos="354965" algn="l"/>
                <a:tab pos="355600" algn="l"/>
              </a:tabLst>
            </a:pPr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Get</a:t>
            </a:r>
            <a:r>
              <a:rPr lang="en-US" sz="2400" spc="-55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</a:t>
            </a:r>
            <a:r>
              <a:rPr lang="en-US" sz="2400" spc="-45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structure</a:t>
            </a:r>
            <a:r>
              <a:rPr lang="en-US" sz="2400" spc="-4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spc="-1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right</a:t>
            </a:r>
            <a:endParaRPr lang="en-US" sz="24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54965" indent="-342265">
              <a:spcBef>
                <a:spcPts val="790"/>
              </a:spcBef>
              <a:buFont typeface="Calibri" panose="020F0502020204030204" pitchFamily="34" charset="0"/>
              <a:buChar char="•"/>
              <a:tabLst>
                <a:tab pos="354965" algn="l"/>
                <a:tab pos="355600" algn="l"/>
              </a:tabLst>
            </a:pPr>
            <a:r>
              <a:rPr lang="en-US" sz="2400" spc="-2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Tackle</a:t>
            </a:r>
            <a:r>
              <a:rPr lang="en-US" sz="2400" spc="-85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</a:t>
            </a:r>
            <a:r>
              <a:rPr lang="en-US" sz="2400" spc="-75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cultural</a:t>
            </a:r>
            <a:r>
              <a:rPr lang="en-US" sz="2400" spc="-55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spc="-1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issues</a:t>
            </a:r>
            <a:endParaRPr lang="en-US" sz="24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54965" indent="-342265">
              <a:spcBef>
                <a:spcPts val="790"/>
              </a:spcBef>
              <a:buFont typeface="Calibri" panose="020F0502020204030204" pitchFamily="34" charset="0"/>
              <a:buChar char="•"/>
              <a:tabLst>
                <a:tab pos="354965" algn="l"/>
                <a:tab pos="355600" algn="l"/>
              </a:tabLst>
            </a:pPr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Keep</a:t>
            </a:r>
            <a:r>
              <a:rPr lang="en-US" sz="2400" spc="-95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customers</a:t>
            </a:r>
            <a:r>
              <a:rPr lang="en-US" sz="2400" spc="-85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</a:t>
            </a:r>
            <a:r>
              <a:rPr lang="en-US" sz="2400" spc="-8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spc="-1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board</a:t>
            </a:r>
            <a:endParaRPr lang="en-US" sz="24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54965" indent="-342265">
              <a:spcBef>
                <a:spcPts val="795"/>
              </a:spcBef>
              <a:buFont typeface="Calibri" panose="020F0502020204030204" pitchFamily="34" charset="0"/>
              <a:buChar char="•"/>
              <a:tabLst>
                <a:tab pos="354965" algn="l"/>
                <a:tab pos="355600" algn="l"/>
              </a:tabLst>
            </a:pPr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Use</a:t>
            </a:r>
            <a:r>
              <a:rPr lang="en-US" sz="2400" spc="-6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US" sz="2400" spc="-4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clear</a:t>
            </a:r>
            <a:r>
              <a:rPr lang="en-US" sz="2400" spc="-35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overall</a:t>
            </a:r>
            <a:r>
              <a:rPr lang="en-US" sz="2400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spc="-1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process</a:t>
            </a:r>
            <a:endParaRPr lang="en-US" sz="24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C1B60310-C5C3-46A0-A452-2A0B008434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6400800"/>
            <a:ext cx="12192000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68BDBE5C-BBE9-4E89-BEE5-DEB6EAB870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43467" y="634946"/>
            <a:ext cx="3689094" cy="505590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12700" algn="r"/>
            <a:r>
              <a:rPr lang="en-US" sz="4800"/>
              <a:t>Managers should manage themselves….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2752F38C-F560-47AA-90AD-209F39C041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4296" y="1791298"/>
            <a:ext cx="0" cy="2743200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2">
            <a:extLst>
              <a:ext uri="{FF2B5EF4-FFF2-40B4-BE49-F238E27FC236}">
                <a16:creationId xmlns:a16="http://schemas.microsoft.com/office/drawing/2014/main" id="{DFC4168B-AA75-4715-9B96-CF84B170A6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400800"/>
            <a:ext cx="12192000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aphicFrame>
        <p:nvGraphicFramePr>
          <p:cNvPr id="5" name="object 3">
            <a:extLst>
              <a:ext uri="{FF2B5EF4-FFF2-40B4-BE49-F238E27FC236}">
                <a16:creationId xmlns:a16="http://schemas.microsoft.com/office/drawing/2014/main" id="{9F075818-596D-A34F-568F-0E4FAF63CB0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689996840"/>
              </p:ext>
            </p:extLst>
          </p:nvPr>
        </p:nvGraphicFramePr>
        <p:xfrm>
          <a:off x="4976031" y="634947"/>
          <a:ext cx="6582555" cy="512179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Rectangle 35">
            <a:extLst>
              <a:ext uri="{FF2B5EF4-FFF2-40B4-BE49-F238E27FC236}">
                <a16:creationId xmlns:a16="http://schemas.microsoft.com/office/drawing/2014/main" id="{416A0E3C-60E6-4F39-BC55-5F7C224E1F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38" name="Straight Connector 37">
            <a:extLst>
              <a:ext uri="{FF2B5EF4-FFF2-40B4-BE49-F238E27FC236}">
                <a16:creationId xmlns:a16="http://schemas.microsoft.com/office/drawing/2014/main" id="{C5025DAC-8B93-4160-B017-3A274A5828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93532" y="1897380"/>
            <a:ext cx="996696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40" name="Rectangle 39">
            <a:extLst>
              <a:ext uri="{FF2B5EF4-FFF2-40B4-BE49-F238E27FC236}">
                <a16:creationId xmlns:a16="http://schemas.microsoft.com/office/drawing/2014/main" id="{990D0034-F768-41E7-85D4-F38C4DE857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85" y="0"/>
            <a:ext cx="12186315" cy="6858000"/>
          </a:xfrm>
          <a:prstGeom prst="rect">
            <a:avLst/>
          </a:prstGeom>
          <a:ln>
            <a:noFill/>
          </a:ln>
        </p:spPr>
        <p:style>
          <a:lnRef idx="2">
            <a:schemeClr val="accent6">
              <a:shade val="50000"/>
            </a:schemeClr>
          </a:lnRef>
          <a:fillRef idx="1001">
            <a:schemeClr val="lt1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614786" y="516836"/>
            <a:ext cx="3100136" cy="196023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12065" marR="5080"/>
            <a:r>
              <a:rPr lang="en-US" sz="2800">
                <a:solidFill>
                  <a:srgbClr val="272B83"/>
                </a:solidFill>
              </a:rPr>
              <a:t>Keeping the change on track: monitoring and reviewing change plans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C8EAAA5-000C-51B4-EBC1-199D5B45B47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4628" r="-1" b="10822"/>
          <a:stretch/>
        </p:blipFill>
        <p:spPr>
          <a:xfrm>
            <a:off x="-1" y="10"/>
            <a:ext cx="8111272" cy="6857990"/>
          </a:xfrm>
          <a:prstGeom prst="rect">
            <a:avLst/>
          </a:prstGeom>
        </p:spPr>
      </p:pic>
      <p:cxnSp>
        <p:nvCxnSpPr>
          <p:cNvPr id="42" name="Straight Connector 41">
            <a:extLst>
              <a:ext uri="{FF2B5EF4-FFF2-40B4-BE49-F238E27FC236}">
                <a16:creationId xmlns:a16="http://schemas.microsoft.com/office/drawing/2014/main" id="{5A0A5CF6-407C-4691-8122-49DF69D00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730145" y="2633962"/>
            <a:ext cx="292608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object 3"/>
          <p:cNvSpPr txBox="1"/>
          <p:nvPr/>
        </p:nvSpPr>
        <p:spPr>
          <a:xfrm>
            <a:off x="8614786" y="2790855"/>
            <a:ext cx="3084844" cy="3311766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marL="82550">
              <a:spcAft>
                <a:spcPts val="600"/>
              </a:spcAft>
              <a:buFont typeface="Calibri" panose="020F0502020204030204" pitchFamily="34" charset="0"/>
            </a:pPr>
            <a:endParaRPr lang="en-US" sz="1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sldNum" sz="quarter" idx="7"/>
          </p:nvPr>
        </p:nvSpPr>
        <p:spPr>
          <a:xfrm>
            <a:off x="10993582" y="6446838"/>
            <a:ext cx="78001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kern="0"/>
            </a:defPPr>
            <a:lvl1pPr>
              <a:defRPr sz="1200" b="0" i="0">
                <a:solidFill>
                  <a:srgbClr val="888888"/>
                </a:solidFill>
                <a:latin typeface="Calibri"/>
                <a:cs typeface="Calibri"/>
              </a:defRPr>
            </a:lvl1pPr>
          </a:lstStyle>
          <a:p>
            <a:pPr>
              <a:spcAft>
                <a:spcPts val="600"/>
              </a:spcAft>
            </a:pPr>
            <a:fld id="{81D60167-4931-47E6-BA6A-407CBD079E47}" type="slidenum">
              <a:rPr lang="en-US" sz="1050" spc="-25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cs typeface="+mn-cs"/>
              </a:rPr>
              <a:pPr>
                <a:spcAft>
                  <a:spcPts val="600"/>
                </a:spcAft>
              </a:pPr>
              <a:t>34</a:t>
            </a:fld>
            <a:endParaRPr lang="en-US" sz="1050" spc="-25">
              <a:solidFill>
                <a:schemeClr val="tx1">
                  <a:lumMod val="85000"/>
                  <a:lumOff val="15000"/>
                </a:schemeClr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16A0E3C-60E6-4F39-BC55-5F7C224E1F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C5025DAC-8B93-4160-B017-3A274A5828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93532" y="1897380"/>
            <a:ext cx="996696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990D0034-F768-41E7-85D4-F38C4DE857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85" y="0"/>
            <a:ext cx="12186315" cy="6858000"/>
          </a:xfrm>
          <a:prstGeom prst="rect">
            <a:avLst/>
          </a:prstGeom>
          <a:ln>
            <a:noFill/>
          </a:ln>
        </p:spPr>
        <p:style>
          <a:lnRef idx="2">
            <a:schemeClr val="accent6">
              <a:shade val="50000"/>
            </a:schemeClr>
          </a:lnRef>
          <a:fillRef idx="1001">
            <a:schemeClr val="lt1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614786" y="516836"/>
            <a:ext cx="3100136" cy="196023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12065" marR="5080"/>
            <a:r>
              <a:rPr lang="en-US" sz="2100">
                <a:solidFill>
                  <a:srgbClr val="3D3E5D"/>
                </a:solidFill>
              </a:rPr>
              <a:t>Every plan for change is based on a cause-and- effect hypothesis that needs to be kept under constant review and revised as necessary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C886146-1265-DBF9-D6DC-26438D48004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6374"/>
          <a:stretch/>
        </p:blipFill>
        <p:spPr>
          <a:xfrm>
            <a:off x="-1" y="10"/>
            <a:ext cx="8111272" cy="6857990"/>
          </a:xfrm>
          <a:prstGeom prst="rect">
            <a:avLst/>
          </a:prstGeom>
        </p:spPr>
      </p:pic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5A0A5CF6-407C-4691-8122-49DF69D00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730145" y="2633962"/>
            <a:ext cx="292608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object 3"/>
          <p:cNvSpPr txBox="1"/>
          <p:nvPr/>
        </p:nvSpPr>
        <p:spPr>
          <a:xfrm>
            <a:off x="8614786" y="2790855"/>
            <a:ext cx="3084844" cy="3311766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marL="82550">
              <a:spcAft>
                <a:spcPts val="600"/>
              </a:spcAft>
              <a:buFont typeface="Calibri" panose="020F0502020204030204" pitchFamily="34" charset="0"/>
            </a:pPr>
            <a:r>
              <a:rPr lang="en-US" sz="1600">
                <a:solidFill>
                  <a:schemeClr val="tx1">
                    <a:lumMod val="75000"/>
                    <a:lumOff val="25000"/>
                  </a:schemeClr>
                </a:solidFill>
              </a:rPr>
              <a:t>John</a:t>
            </a:r>
            <a:r>
              <a:rPr lang="en-US" sz="1600" spc="-3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1600">
                <a:solidFill>
                  <a:schemeClr val="tx1">
                    <a:lumMod val="75000"/>
                    <a:lumOff val="25000"/>
                  </a:schemeClr>
                </a:solidFill>
              </a:rPr>
              <a:t>Hayes,</a:t>
            </a:r>
            <a:r>
              <a:rPr lang="en-US" sz="1600" spc="5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1600">
                <a:solidFill>
                  <a:schemeClr val="tx1">
                    <a:lumMod val="75000"/>
                    <a:lumOff val="25000"/>
                  </a:schemeClr>
                </a:solidFill>
              </a:rPr>
              <a:t>The</a:t>
            </a:r>
            <a:r>
              <a:rPr lang="en-US" sz="1600" spc="-15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1600">
                <a:solidFill>
                  <a:schemeClr val="tx1">
                    <a:lumMod val="75000"/>
                    <a:lumOff val="25000"/>
                  </a:schemeClr>
                </a:solidFill>
              </a:rPr>
              <a:t>Theory</a:t>
            </a:r>
            <a:r>
              <a:rPr lang="en-US" sz="1600" spc="-2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1600" spc="-25">
                <a:solidFill>
                  <a:schemeClr val="tx1">
                    <a:lumMod val="75000"/>
                    <a:lumOff val="25000"/>
                  </a:schemeClr>
                </a:solidFill>
              </a:rPr>
              <a:t>and</a:t>
            </a:r>
            <a:endParaRPr lang="en-US" sz="160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12700" marR="5080">
              <a:spcAft>
                <a:spcPts val="600"/>
              </a:spcAft>
              <a:buFont typeface="Calibri" panose="020F0502020204030204" pitchFamily="34" charset="0"/>
            </a:pPr>
            <a:r>
              <a:rPr lang="en-US" sz="1600">
                <a:solidFill>
                  <a:schemeClr val="tx1">
                    <a:lumMod val="75000"/>
                    <a:lumOff val="25000"/>
                  </a:schemeClr>
                </a:solidFill>
              </a:rPr>
              <a:t>Practice</a:t>
            </a:r>
            <a:r>
              <a:rPr lang="en-US" sz="1600" spc="-15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1600">
                <a:solidFill>
                  <a:schemeClr val="tx1">
                    <a:lumMod val="75000"/>
                    <a:lumOff val="25000"/>
                  </a:schemeClr>
                </a:solidFill>
              </a:rPr>
              <a:t>of</a:t>
            </a:r>
            <a:r>
              <a:rPr lang="en-US" sz="1600" spc="-10">
                <a:solidFill>
                  <a:schemeClr val="tx1">
                    <a:lumMod val="75000"/>
                    <a:lumOff val="25000"/>
                  </a:schemeClr>
                </a:solidFill>
              </a:rPr>
              <a:t> Change </a:t>
            </a:r>
            <a:r>
              <a:rPr lang="en-US" sz="1600">
                <a:solidFill>
                  <a:schemeClr val="tx1">
                    <a:lumMod val="75000"/>
                    <a:lumOff val="25000"/>
                  </a:schemeClr>
                </a:solidFill>
              </a:rPr>
              <a:t>Management,</a:t>
            </a:r>
            <a:r>
              <a:rPr lang="en-US" sz="1600" spc="-45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1600">
                <a:solidFill>
                  <a:schemeClr val="tx1">
                    <a:lumMod val="75000"/>
                    <a:lumOff val="25000"/>
                  </a:schemeClr>
                </a:solidFill>
              </a:rPr>
              <a:t>3rd</a:t>
            </a:r>
            <a:r>
              <a:rPr lang="en-US" sz="1600" spc="-25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1600">
                <a:solidFill>
                  <a:schemeClr val="tx1">
                    <a:lumMod val="75000"/>
                    <a:lumOff val="25000"/>
                  </a:schemeClr>
                </a:solidFill>
              </a:rPr>
              <a:t>Ed.</a:t>
            </a:r>
            <a:r>
              <a:rPr lang="en-US" sz="1600" spc="245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1600" spc="-20">
                <a:solidFill>
                  <a:schemeClr val="tx1">
                    <a:lumMod val="75000"/>
                    <a:lumOff val="25000"/>
                  </a:schemeClr>
                </a:solidFill>
              </a:rPr>
              <a:t>Palgrave 2010</a:t>
            </a:r>
            <a:endParaRPr lang="en-US" sz="16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sldNum" sz="quarter" idx="7"/>
          </p:nvPr>
        </p:nvSpPr>
        <p:spPr>
          <a:xfrm>
            <a:off x="10993582" y="6446838"/>
            <a:ext cx="78001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kern="0"/>
            </a:defPPr>
            <a:lvl1pPr>
              <a:defRPr sz="1200" b="0" i="0">
                <a:solidFill>
                  <a:srgbClr val="888888"/>
                </a:solidFill>
                <a:latin typeface="Calibri"/>
                <a:cs typeface="Calibri"/>
              </a:defRPr>
            </a:lvl1pPr>
          </a:lstStyle>
          <a:p>
            <a:pPr>
              <a:spcAft>
                <a:spcPts val="600"/>
              </a:spcAft>
            </a:pPr>
            <a:fld id="{81D60167-4931-47E6-BA6A-407CBD079E47}" type="slidenum">
              <a:rPr lang="en-US" sz="1050" spc="-25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cs typeface="+mn-cs"/>
              </a:rPr>
              <a:pPr>
                <a:spcAft>
                  <a:spcPts val="600"/>
                </a:spcAft>
              </a:pPr>
              <a:t>35</a:t>
            </a:fld>
            <a:endParaRPr lang="en-US" sz="1050" spc="-25">
              <a:solidFill>
                <a:schemeClr val="tx1">
                  <a:lumMod val="85000"/>
                  <a:lumOff val="15000"/>
                </a:schemeClr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08CB54FC-0B2A-4107-9A70-958B90B765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411685" y="634946"/>
            <a:ext cx="5127171" cy="1450757"/>
          </a:xfrm>
          <a:prstGeom prst="rect">
            <a:avLst/>
          </a:prstGeom>
        </p:spPr>
        <p:txBody>
          <a:bodyPr vert="horz" lIns="0" tIns="395858" rIns="0" bIns="0" rtlCol="0">
            <a:normAutofit/>
          </a:bodyPr>
          <a:lstStyle/>
          <a:p>
            <a:pPr marL="129539">
              <a:spcBef>
                <a:spcPts val="105"/>
              </a:spcBef>
            </a:pPr>
            <a:r>
              <a:rPr lang="en-GB" sz="3600"/>
              <a:t>The service-profit</a:t>
            </a:r>
            <a:r>
              <a:rPr lang="en-GB" sz="3600" spc="-70"/>
              <a:t> </a:t>
            </a:r>
            <a:r>
              <a:rPr lang="en-GB" sz="3600" spc="-10"/>
              <a:t>cause-and-effect</a:t>
            </a:r>
            <a:r>
              <a:rPr lang="en-GB" sz="3600" spc="-55"/>
              <a:t> </a:t>
            </a:r>
            <a:r>
              <a:rPr lang="en-GB" sz="3600" spc="-10"/>
              <a:t>hypothesis</a:t>
            </a:r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7855A9B5-1710-4B19-B0F1-CDFDD4ED5B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514044" y="2246569"/>
            <a:ext cx="457200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Rectangle 20">
            <a:extLst>
              <a:ext uri="{FF2B5EF4-FFF2-40B4-BE49-F238E27FC236}">
                <a16:creationId xmlns:a16="http://schemas.microsoft.com/office/drawing/2014/main" id="{9AA76026-5689-4584-8D93-D71D739E61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400800"/>
            <a:ext cx="12192000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624466" y="2006521"/>
            <a:ext cx="4134073" cy="568760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5118007" y="2092851"/>
            <a:ext cx="392715" cy="40354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6731" marR="2692" indent="18510" algn="just" defTabSz="484632">
              <a:spcBef>
                <a:spcPts val="50"/>
              </a:spcBef>
            </a:pPr>
            <a:r>
              <a:rPr lang="en-GB" sz="848" kern="1200">
                <a:solidFill>
                  <a:schemeClr val="tx1"/>
                </a:solidFill>
                <a:latin typeface="Calibri"/>
                <a:ea typeface="+mn-ea"/>
                <a:cs typeface="Calibri"/>
              </a:rPr>
              <a:t>Profit</a:t>
            </a:r>
            <a:r>
              <a:rPr lang="en-GB" sz="848" kern="1200" spc="-37">
                <a:solidFill>
                  <a:schemeClr val="tx1"/>
                </a:solidFill>
                <a:latin typeface="Calibri"/>
                <a:ea typeface="+mn-ea"/>
                <a:cs typeface="Calibri"/>
              </a:rPr>
              <a:t> </a:t>
            </a:r>
            <a:r>
              <a:rPr lang="en-GB" sz="848" kern="1200" spc="-27">
                <a:solidFill>
                  <a:schemeClr val="tx1"/>
                </a:solidFill>
                <a:latin typeface="Calibri"/>
                <a:ea typeface="+mn-ea"/>
                <a:cs typeface="Calibri"/>
              </a:rPr>
              <a:t>&amp; </a:t>
            </a:r>
            <a:r>
              <a:rPr lang="en-GB" sz="848" kern="1200" spc="-11">
                <a:solidFill>
                  <a:schemeClr val="tx1"/>
                </a:solidFill>
                <a:latin typeface="Calibri"/>
                <a:ea typeface="+mn-ea"/>
                <a:cs typeface="Calibri"/>
              </a:rPr>
              <a:t>Revenue </a:t>
            </a:r>
            <a:r>
              <a:rPr lang="en-GB" sz="848" kern="1200" spc="-5">
                <a:solidFill>
                  <a:schemeClr val="tx1"/>
                </a:solidFill>
                <a:latin typeface="Calibri"/>
                <a:ea typeface="+mn-ea"/>
                <a:cs typeface="Calibri"/>
              </a:rPr>
              <a:t>growth</a:t>
            </a:r>
            <a:endParaRPr lang="en-GB" sz="160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643192" y="3904750"/>
            <a:ext cx="1039002" cy="46025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43752" defTabSz="484632">
              <a:lnSpc>
                <a:spcPts val="657"/>
              </a:lnSpc>
              <a:spcAft>
                <a:spcPts val="600"/>
              </a:spcAft>
            </a:pPr>
            <a:r>
              <a:rPr lang="en-GB" sz="636" kern="1200">
                <a:solidFill>
                  <a:srgbClr val="888888"/>
                </a:solidFill>
                <a:latin typeface="Calibri"/>
                <a:ea typeface="+mn-ea"/>
                <a:cs typeface="Calibri"/>
              </a:rPr>
              <a:t>John</a:t>
            </a:r>
            <a:r>
              <a:rPr lang="en-GB" sz="636" kern="1200" spc="-16">
                <a:solidFill>
                  <a:srgbClr val="888888"/>
                </a:solidFill>
                <a:latin typeface="Calibri"/>
                <a:ea typeface="+mn-ea"/>
                <a:cs typeface="Calibri"/>
              </a:rPr>
              <a:t> </a:t>
            </a:r>
            <a:r>
              <a:rPr lang="en-GB" sz="636" kern="1200">
                <a:solidFill>
                  <a:srgbClr val="888888"/>
                </a:solidFill>
                <a:latin typeface="Calibri"/>
                <a:ea typeface="+mn-ea"/>
                <a:cs typeface="Calibri"/>
              </a:rPr>
              <a:t>Hayes,</a:t>
            </a:r>
            <a:r>
              <a:rPr lang="en-GB" sz="636" kern="1200" spc="3">
                <a:solidFill>
                  <a:srgbClr val="888888"/>
                </a:solidFill>
                <a:latin typeface="Calibri"/>
                <a:ea typeface="+mn-ea"/>
                <a:cs typeface="Calibri"/>
              </a:rPr>
              <a:t> </a:t>
            </a:r>
            <a:r>
              <a:rPr lang="en-GB" sz="636" kern="1200">
                <a:solidFill>
                  <a:srgbClr val="888888"/>
                </a:solidFill>
                <a:latin typeface="Calibri"/>
                <a:ea typeface="+mn-ea"/>
                <a:cs typeface="Calibri"/>
              </a:rPr>
              <a:t>The</a:t>
            </a:r>
            <a:r>
              <a:rPr lang="en-GB" sz="636" kern="1200" spc="-8">
                <a:solidFill>
                  <a:srgbClr val="888888"/>
                </a:solidFill>
                <a:latin typeface="Calibri"/>
                <a:ea typeface="+mn-ea"/>
                <a:cs typeface="Calibri"/>
              </a:rPr>
              <a:t> </a:t>
            </a:r>
            <a:r>
              <a:rPr lang="en-GB" sz="636" kern="1200">
                <a:solidFill>
                  <a:srgbClr val="888888"/>
                </a:solidFill>
                <a:latin typeface="Calibri"/>
                <a:ea typeface="+mn-ea"/>
                <a:cs typeface="Calibri"/>
              </a:rPr>
              <a:t>Theory</a:t>
            </a:r>
            <a:r>
              <a:rPr lang="en-GB" sz="636" kern="1200" spc="-11">
                <a:solidFill>
                  <a:srgbClr val="888888"/>
                </a:solidFill>
                <a:latin typeface="Calibri"/>
                <a:ea typeface="+mn-ea"/>
                <a:cs typeface="Calibri"/>
              </a:rPr>
              <a:t> </a:t>
            </a:r>
            <a:r>
              <a:rPr lang="en-GB" sz="636" kern="1200" spc="-13">
                <a:solidFill>
                  <a:srgbClr val="888888"/>
                </a:solidFill>
                <a:latin typeface="Calibri"/>
                <a:ea typeface="+mn-ea"/>
                <a:cs typeface="Calibri"/>
              </a:rPr>
              <a:t>and</a:t>
            </a:r>
            <a:endParaRPr lang="en-GB" sz="636" kern="1200">
              <a:solidFill>
                <a:schemeClr val="tx1"/>
              </a:solidFill>
              <a:latin typeface="Calibri"/>
              <a:ea typeface="+mn-ea"/>
              <a:cs typeface="Calibri"/>
            </a:endParaRPr>
          </a:p>
          <a:p>
            <a:pPr marL="6731" marR="2692" defTabSz="484632">
              <a:spcAft>
                <a:spcPts val="600"/>
              </a:spcAft>
            </a:pPr>
            <a:r>
              <a:rPr lang="en-GB" sz="636" kern="1200">
                <a:solidFill>
                  <a:srgbClr val="888888"/>
                </a:solidFill>
                <a:latin typeface="Calibri"/>
                <a:ea typeface="+mn-ea"/>
                <a:cs typeface="Calibri"/>
              </a:rPr>
              <a:t>Practice</a:t>
            </a:r>
            <a:r>
              <a:rPr lang="en-GB" sz="636" kern="1200" spc="-8">
                <a:solidFill>
                  <a:srgbClr val="888888"/>
                </a:solidFill>
                <a:latin typeface="Calibri"/>
                <a:ea typeface="+mn-ea"/>
                <a:cs typeface="Calibri"/>
              </a:rPr>
              <a:t> </a:t>
            </a:r>
            <a:r>
              <a:rPr lang="en-GB" sz="636" kern="1200">
                <a:solidFill>
                  <a:srgbClr val="888888"/>
                </a:solidFill>
                <a:latin typeface="Calibri"/>
                <a:ea typeface="+mn-ea"/>
                <a:cs typeface="Calibri"/>
              </a:rPr>
              <a:t>of</a:t>
            </a:r>
            <a:r>
              <a:rPr lang="en-GB" sz="636" kern="1200" spc="-5">
                <a:solidFill>
                  <a:srgbClr val="888888"/>
                </a:solidFill>
                <a:latin typeface="Calibri"/>
                <a:ea typeface="+mn-ea"/>
                <a:cs typeface="Calibri"/>
              </a:rPr>
              <a:t> Change </a:t>
            </a:r>
            <a:r>
              <a:rPr lang="en-GB" sz="636" kern="1200">
                <a:solidFill>
                  <a:srgbClr val="888888"/>
                </a:solidFill>
                <a:latin typeface="Calibri"/>
                <a:ea typeface="+mn-ea"/>
                <a:cs typeface="Calibri"/>
              </a:rPr>
              <a:t>Management,</a:t>
            </a:r>
            <a:r>
              <a:rPr lang="en-GB" sz="636" kern="1200" spc="-24">
                <a:solidFill>
                  <a:srgbClr val="888888"/>
                </a:solidFill>
                <a:latin typeface="Calibri"/>
                <a:ea typeface="+mn-ea"/>
                <a:cs typeface="Calibri"/>
              </a:rPr>
              <a:t> </a:t>
            </a:r>
            <a:r>
              <a:rPr lang="en-GB" sz="636" kern="1200">
                <a:solidFill>
                  <a:srgbClr val="888888"/>
                </a:solidFill>
                <a:latin typeface="Calibri"/>
                <a:ea typeface="+mn-ea"/>
                <a:cs typeface="Calibri"/>
              </a:rPr>
              <a:t>3rd</a:t>
            </a:r>
            <a:r>
              <a:rPr lang="en-GB" sz="636" kern="1200" spc="-13">
                <a:solidFill>
                  <a:srgbClr val="888888"/>
                </a:solidFill>
                <a:latin typeface="Calibri"/>
                <a:ea typeface="+mn-ea"/>
                <a:cs typeface="Calibri"/>
              </a:rPr>
              <a:t> </a:t>
            </a:r>
            <a:r>
              <a:rPr lang="en-GB" sz="636" kern="1200">
                <a:solidFill>
                  <a:srgbClr val="888888"/>
                </a:solidFill>
                <a:latin typeface="Calibri"/>
                <a:ea typeface="+mn-ea"/>
                <a:cs typeface="Calibri"/>
              </a:rPr>
              <a:t>Ed.</a:t>
            </a:r>
            <a:r>
              <a:rPr lang="en-GB" sz="636" kern="1200" spc="130">
                <a:solidFill>
                  <a:srgbClr val="888888"/>
                </a:solidFill>
                <a:latin typeface="Calibri"/>
                <a:ea typeface="+mn-ea"/>
                <a:cs typeface="Calibri"/>
              </a:rPr>
              <a:t> </a:t>
            </a:r>
            <a:r>
              <a:rPr lang="en-GB" sz="636" kern="1200" spc="-11">
                <a:solidFill>
                  <a:srgbClr val="888888"/>
                </a:solidFill>
                <a:latin typeface="Calibri"/>
                <a:ea typeface="+mn-ea"/>
                <a:cs typeface="Calibri"/>
              </a:rPr>
              <a:t>Palgrave 2010</a:t>
            </a:r>
            <a:endParaRPr lang="en-GB" sz="1200">
              <a:latin typeface="Calibri"/>
              <a:cs typeface="Calibri"/>
            </a:endParaRPr>
          </a:p>
        </p:txBody>
      </p:sp>
      <p:sp>
        <p:nvSpPr>
          <p:cNvPr id="11" name="object 11"/>
          <p:cNvSpPr txBox="1">
            <a:spLocks noGrp="1"/>
          </p:cNvSpPr>
          <p:nvPr>
            <p:ph type="sldNum" sz="quarter" idx="7"/>
          </p:nvPr>
        </p:nvSpPr>
        <p:spPr>
          <a:xfrm>
            <a:off x="2865176" y="4436644"/>
            <a:ext cx="171982" cy="8976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defPPr>
              <a:defRPr kern="0"/>
            </a:defPPr>
            <a:lvl1pPr>
              <a:defRPr sz="1200" b="0" i="0">
                <a:solidFill>
                  <a:srgbClr val="888888"/>
                </a:solidFill>
                <a:latin typeface="Calibri"/>
                <a:cs typeface="Calibri"/>
              </a:defRPr>
            </a:lvl1pPr>
          </a:lstStyle>
          <a:p>
            <a:pPr marL="40049" defTabSz="484632">
              <a:lnSpc>
                <a:spcPts val="657"/>
              </a:lnSpc>
              <a:spcAft>
                <a:spcPts val="600"/>
              </a:spcAft>
            </a:pPr>
            <a:fld id="{81D60167-4931-47E6-BA6A-407CBD079E47}" type="slidenum">
              <a:rPr lang="en-GB" sz="636" b="0" i="0" kern="1200" spc="-13">
                <a:solidFill>
                  <a:srgbClr val="888888"/>
                </a:solidFill>
                <a:latin typeface="Calibri"/>
                <a:ea typeface="+mn-ea"/>
                <a:cs typeface="Calibri"/>
              </a:rPr>
              <a:pPr marL="40049" defTabSz="484632">
                <a:lnSpc>
                  <a:spcPts val="657"/>
                </a:lnSpc>
                <a:spcAft>
                  <a:spcPts val="600"/>
                </a:spcAft>
              </a:pPr>
              <a:t>36</a:t>
            </a:fld>
            <a:endParaRPr lang="en-GB" spc="-25"/>
          </a:p>
        </p:txBody>
      </p:sp>
      <p:sp>
        <p:nvSpPr>
          <p:cNvPr id="5" name="object 5"/>
          <p:cNvSpPr txBox="1"/>
          <p:nvPr/>
        </p:nvSpPr>
        <p:spPr>
          <a:xfrm>
            <a:off x="4350655" y="2157378"/>
            <a:ext cx="439773" cy="273547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73704" marR="2692" indent="-67310" defTabSz="484632">
              <a:spcBef>
                <a:spcPts val="50"/>
              </a:spcBef>
            </a:pPr>
            <a:r>
              <a:rPr lang="en-GB" sz="848" kern="1200" spc="-5">
                <a:solidFill>
                  <a:schemeClr val="tx1"/>
                </a:solidFill>
                <a:latin typeface="Calibri"/>
                <a:ea typeface="+mn-ea"/>
                <a:cs typeface="Calibri"/>
              </a:rPr>
              <a:t>Customer loyalty</a:t>
            </a:r>
            <a:endParaRPr lang="en-GB" sz="160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530219" y="2157378"/>
            <a:ext cx="513576" cy="273547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6731" marR="2692" indent="37021" defTabSz="484632">
              <a:spcBef>
                <a:spcPts val="50"/>
              </a:spcBef>
            </a:pPr>
            <a:r>
              <a:rPr lang="en-GB" sz="848" kern="1200" spc="-5">
                <a:solidFill>
                  <a:schemeClr val="tx1"/>
                </a:solidFill>
                <a:latin typeface="Calibri"/>
                <a:ea typeface="+mn-ea"/>
                <a:cs typeface="Calibri"/>
              </a:rPr>
              <a:t>Customer satisfaction</a:t>
            </a:r>
            <a:endParaRPr lang="en-GB" sz="1600">
              <a:latin typeface="Calibri"/>
              <a:cs typeface="Calibri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653312" y="2236327"/>
            <a:ext cx="593813" cy="142668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6731" defTabSz="484632">
              <a:spcBef>
                <a:spcPts val="50"/>
              </a:spcBef>
            </a:pPr>
            <a:r>
              <a:rPr lang="en-GB" sz="848" kern="1200" spc="-5">
                <a:solidFill>
                  <a:schemeClr val="tx1"/>
                </a:solidFill>
                <a:latin typeface="Calibri"/>
                <a:ea typeface="+mn-ea"/>
                <a:cs typeface="Calibri"/>
              </a:rPr>
              <a:t>Commitment</a:t>
            </a:r>
            <a:endParaRPr lang="en-GB" sz="160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804736" y="2157378"/>
            <a:ext cx="513576" cy="273547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6731" marR="2692" indent="33655" defTabSz="484632">
              <a:spcBef>
                <a:spcPts val="50"/>
              </a:spcBef>
            </a:pPr>
            <a:r>
              <a:rPr lang="en-GB" sz="848" kern="1200" spc="-5">
                <a:solidFill>
                  <a:schemeClr val="tx1"/>
                </a:solidFill>
                <a:latin typeface="Calibri"/>
                <a:ea typeface="+mn-ea"/>
                <a:cs typeface="Calibri"/>
              </a:rPr>
              <a:t>Employee satisfaction</a:t>
            </a:r>
            <a:endParaRPr lang="en-GB" sz="160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941245" y="3202948"/>
            <a:ext cx="3691524" cy="21672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6731" marR="2692" defTabSz="484632">
              <a:spcBef>
                <a:spcPts val="53"/>
              </a:spcBef>
            </a:pPr>
            <a:r>
              <a:rPr lang="en-GB" sz="2000" kern="1200" dirty="0">
                <a:solidFill>
                  <a:srgbClr val="244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Based</a:t>
            </a:r>
            <a:r>
              <a:rPr lang="en-GB" sz="2000" kern="1200" spc="-21" dirty="0">
                <a:solidFill>
                  <a:srgbClr val="244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kern="1200" dirty="0">
                <a:solidFill>
                  <a:srgbClr val="244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</a:t>
            </a:r>
            <a:r>
              <a:rPr lang="en-GB" sz="2000" kern="1200" spc="-13" dirty="0">
                <a:solidFill>
                  <a:srgbClr val="244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kern="1200" dirty="0">
                <a:solidFill>
                  <a:srgbClr val="244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</a:t>
            </a:r>
            <a:r>
              <a:rPr lang="en-GB" sz="2000" kern="1200" spc="-8" dirty="0">
                <a:solidFill>
                  <a:srgbClr val="244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kern="1200" dirty="0">
                <a:solidFill>
                  <a:srgbClr val="244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service-profit</a:t>
            </a:r>
            <a:r>
              <a:rPr lang="en-GB" sz="2000" kern="1200" spc="-5" dirty="0">
                <a:solidFill>
                  <a:srgbClr val="244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kern="1200" dirty="0">
                <a:solidFill>
                  <a:srgbClr val="244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chain</a:t>
            </a:r>
            <a:r>
              <a:rPr lang="en-GB" sz="2000" kern="1200" spc="-19" dirty="0">
                <a:solidFill>
                  <a:srgbClr val="244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kern="1200" dirty="0">
                <a:solidFill>
                  <a:srgbClr val="244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it</a:t>
            </a:r>
            <a:r>
              <a:rPr lang="en-GB" sz="2000" kern="1200" spc="-8" dirty="0">
                <a:solidFill>
                  <a:srgbClr val="244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kern="1200" dirty="0">
                <a:solidFill>
                  <a:srgbClr val="244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might</a:t>
            </a:r>
            <a:r>
              <a:rPr lang="en-GB" sz="2000" kern="1200" spc="-21" dirty="0">
                <a:solidFill>
                  <a:srgbClr val="244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kern="1200" spc="-13" dirty="0">
                <a:solidFill>
                  <a:srgbClr val="244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 </a:t>
            </a:r>
            <a:r>
              <a:rPr lang="en-GB" sz="2000" kern="1200" dirty="0">
                <a:solidFill>
                  <a:srgbClr val="244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hypothesised</a:t>
            </a:r>
            <a:r>
              <a:rPr lang="en-GB" sz="2000" kern="1200" spc="-19" dirty="0">
                <a:solidFill>
                  <a:srgbClr val="244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kern="1200" dirty="0">
                <a:solidFill>
                  <a:srgbClr val="244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that</a:t>
            </a:r>
            <a:r>
              <a:rPr lang="en-GB" sz="2000" kern="1200" spc="-29" dirty="0">
                <a:solidFill>
                  <a:srgbClr val="244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kern="1200" dirty="0">
                <a:solidFill>
                  <a:srgbClr val="244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reduced</a:t>
            </a:r>
            <a:r>
              <a:rPr lang="en-GB" sz="2000" kern="1200" spc="-24" dirty="0">
                <a:solidFill>
                  <a:srgbClr val="244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kern="1200" dirty="0">
                <a:solidFill>
                  <a:srgbClr val="244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revenue</a:t>
            </a:r>
            <a:r>
              <a:rPr lang="en-GB" sz="2000" kern="1200" spc="-13" dirty="0">
                <a:solidFill>
                  <a:srgbClr val="244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kern="1200" dirty="0">
                <a:solidFill>
                  <a:srgbClr val="244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growth</a:t>
            </a:r>
            <a:r>
              <a:rPr lang="en-GB" sz="2000" kern="1200" spc="-29" dirty="0">
                <a:solidFill>
                  <a:srgbClr val="244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kern="1200" dirty="0">
                <a:solidFill>
                  <a:srgbClr val="244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</a:t>
            </a:r>
            <a:r>
              <a:rPr lang="en-GB" sz="2000" kern="1200" spc="-24" dirty="0">
                <a:solidFill>
                  <a:srgbClr val="244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kern="1200" dirty="0">
                <a:solidFill>
                  <a:srgbClr val="244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caused</a:t>
            </a:r>
            <a:r>
              <a:rPr lang="en-GB" sz="2000" kern="1200" spc="-24" dirty="0">
                <a:solidFill>
                  <a:srgbClr val="244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kern="1200" spc="-13" dirty="0">
                <a:solidFill>
                  <a:srgbClr val="244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by </a:t>
            </a:r>
            <a:r>
              <a:rPr lang="en-GB" sz="2000" kern="1200" dirty="0">
                <a:solidFill>
                  <a:srgbClr val="244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low</a:t>
            </a:r>
            <a:r>
              <a:rPr lang="en-GB" sz="2000" kern="1200" spc="-8" dirty="0">
                <a:solidFill>
                  <a:srgbClr val="244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kern="1200" dirty="0">
                <a:solidFill>
                  <a:srgbClr val="244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customer</a:t>
            </a:r>
            <a:r>
              <a:rPr lang="en-GB" sz="2000" kern="1200" spc="-21" dirty="0">
                <a:solidFill>
                  <a:srgbClr val="244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kern="1200" spc="-5" dirty="0">
                <a:solidFill>
                  <a:srgbClr val="244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satisfaction</a:t>
            </a:r>
            <a:r>
              <a:rPr lang="en-GB" sz="2000" kern="1200" spc="-19" dirty="0">
                <a:solidFill>
                  <a:srgbClr val="244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kern="1200" dirty="0">
                <a:solidFill>
                  <a:srgbClr val="244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which,</a:t>
            </a:r>
            <a:r>
              <a:rPr lang="en-GB" sz="2000" kern="1200" spc="-8" dirty="0">
                <a:solidFill>
                  <a:srgbClr val="244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kern="1200" dirty="0">
                <a:solidFill>
                  <a:srgbClr val="244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</a:t>
            </a:r>
            <a:r>
              <a:rPr lang="en-GB" sz="2000" kern="1200" spc="-16" dirty="0">
                <a:solidFill>
                  <a:srgbClr val="244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kern="1200" dirty="0">
                <a:solidFill>
                  <a:srgbClr val="244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turn,</a:t>
            </a:r>
            <a:r>
              <a:rPr lang="en-GB" sz="2000" kern="1200" spc="-5" dirty="0">
                <a:solidFill>
                  <a:srgbClr val="244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kern="1200" dirty="0">
                <a:solidFill>
                  <a:srgbClr val="244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</a:t>
            </a:r>
            <a:r>
              <a:rPr lang="en-GB" sz="2000" kern="1200" spc="-11" dirty="0">
                <a:solidFill>
                  <a:srgbClr val="244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kern="1200" dirty="0">
                <a:solidFill>
                  <a:srgbClr val="244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</a:t>
            </a:r>
            <a:r>
              <a:rPr lang="en-GB" sz="2000" kern="1200" spc="-16" dirty="0">
                <a:solidFill>
                  <a:srgbClr val="244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kern="1200" dirty="0">
                <a:solidFill>
                  <a:srgbClr val="244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result</a:t>
            </a:r>
            <a:r>
              <a:rPr lang="en-GB" sz="2000" kern="1200" spc="-5" dirty="0">
                <a:solidFill>
                  <a:srgbClr val="244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kern="1200" spc="-13" dirty="0">
                <a:solidFill>
                  <a:srgbClr val="244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 </a:t>
            </a:r>
            <a:r>
              <a:rPr lang="en-GB" sz="2000" kern="1200" dirty="0">
                <a:solidFill>
                  <a:srgbClr val="244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poor</a:t>
            </a:r>
            <a:r>
              <a:rPr lang="en-GB" sz="2000" kern="1200" spc="-16" dirty="0">
                <a:solidFill>
                  <a:srgbClr val="244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kern="1200" dirty="0">
                <a:solidFill>
                  <a:srgbClr val="244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employee</a:t>
            </a:r>
            <a:r>
              <a:rPr lang="en-GB" sz="2000" kern="1200" spc="-13" dirty="0">
                <a:solidFill>
                  <a:srgbClr val="244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kern="1200" spc="-5" dirty="0">
                <a:solidFill>
                  <a:srgbClr val="244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satisfaction</a:t>
            </a:r>
            <a:r>
              <a:rPr lang="en-GB" sz="2000" kern="1200" spc="-19" dirty="0">
                <a:solidFill>
                  <a:srgbClr val="244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kern="1200" dirty="0">
                <a:solidFill>
                  <a:srgbClr val="244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</a:t>
            </a:r>
            <a:r>
              <a:rPr lang="en-GB" sz="2000" kern="1200" spc="-11" dirty="0">
                <a:solidFill>
                  <a:srgbClr val="244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kern="1200" spc="-5" dirty="0">
                <a:solidFill>
                  <a:srgbClr val="244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commitment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D40791F6-715D-481A-9C4A-3645AECFD5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70247" y="357140"/>
            <a:ext cx="6432434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47625" marR="5080" indent="-35560"/>
            <a:r>
              <a:rPr lang="en-US" sz="3000" dirty="0"/>
              <a:t>The cause-and-effect hypothesis informs the target for change and choice of intervention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740F83A4-FAC4-4867-95A5-BBFD280C7B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180720" y="2267421"/>
            <a:ext cx="603504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object 3"/>
          <p:cNvSpPr txBox="1"/>
          <p:nvPr/>
        </p:nvSpPr>
        <p:spPr>
          <a:xfrm>
            <a:off x="5117308" y="2407436"/>
            <a:ext cx="6432434" cy="3461658"/>
          </a:xfrm>
          <a:prstGeom prst="rect">
            <a:avLst/>
          </a:prstGeom>
        </p:spPr>
        <p:txBody>
          <a:bodyPr vert="horz" lIns="0" tIns="45720" rIns="0" bIns="45720" rtlCol="0">
            <a:normAutofit lnSpcReduction="10000"/>
          </a:bodyPr>
          <a:lstStyle/>
          <a:p>
            <a:pPr marL="354965" indent="-342265">
              <a:spcBef>
                <a:spcPts val="805"/>
              </a:spcBef>
              <a:buClr>
                <a:srgbClr val="1F487C"/>
              </a:buClr>
              <a:buFont typeface="Calibri" panose="020F0502020204030204" pitchFamily="34" charset="0"/>
              <a:buChar char="•"/>
              <a:tabLst>
                <a:tab pos="354965" algn="l"/>
                <a:tab pos="355600" algn="l"/>
              </a:tabLst>
            </a:pPr>
            <a:r>
              <a:rPr lang="en-US" sz="2000" b="1" spc="-4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Target</a:t>
            </a:r>
            <a:r>
              <a:rPr lang="en-US" sz="2000" b="1" spc="-8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</a:t>
            </a:r>
            <a:r>
              <a:rPr lang="en-US" sz="2000" b="1" spc="-125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spc="-1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change</a:t>
            </a:r>
            <a:r>
              <a:rPr lang="en-US" sz="2000" spc="-1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en-US" sz="20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55600" marR="489584">
              <a:spcBef>
                <a:spcPts val="235"/>
              </a:spcBef>
              <a:buFont typeface="Calibri" panose="020F0502020204030204" pitchFamily="34" charset="0"/>
            </a:pP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</a:t>
            </a:r>
            <a:r>
              <a:rPr lang="en-US" sz="2000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this</a:t>
            </a:r>
            <a:r>
              <a:rPr lang="en-US" sz="2000" spc="-35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case</a:t>
            </a:r>
            <a:r>
              <a:rPr lang="en-US" sz="2000" spc="-35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</a:t>
            </a:r>
            <a:r>
              <a:rPr lang="en-US" sz="2000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immediate</a:t>
            </a:r>
            <a:r>
              <a:rPr lang="en-US" sz="2000" spc="-55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target</a:t>
            </a:r>
            <a:r>
              <a:rPr lang="en-US" sz="2000" spc="-6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</a:t>
            </a:r>
            <a:r>
              <a:rPr lang="en-US" sz="2000" spc="-35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change</a:t>
            </a:r>
            <a:r>
              <a:rPr lang="en-US" sz="2000" spc="-25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might</a:t>
            </a:r>
            <a:r>
              <a:rPr lang="en-US" sz="2000" spc="-6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</a:t>
            </a:r>
            <a:r>
              <a:rPr lang="en-US" sz="2000" spc="-25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to 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improve</a:t>
            </a:r>
            <a:r>
              <a:rPr lang="en-US" sz="2000" spc="-7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employee</a:t>
            </a:r>
            <a:r>
              <a:rPr lang="en-US" sz="2000" spc="-8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satisfaction</a:t>
            </a:r>
            <a:r>
              <a:rPr lang="en-US" sz="2000" spc="-7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</a:t>
            </a:r>
            <a:r>
              <a:rPr lang="en-US" sz="2000" spc="-6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spc="-1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commitment</a:t>
            </a:r>
            <a:endParaRPr lang="en-US" sz="20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ts val="5"/>
              </a:spcBef>
              <a:buFont typeface="Calibri" panose="020F0502020204030204" pitchFamily="34" charset="0"/>
            </a:pPr>
            <a:endParaRPr lang="en-US" sz="20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54965" indent="-342265">
              <a:buClr>
                <a:srgbClr val="1F487C"/>
              </a:buClr>
              <a:buFont typeface="Calibri" panose="020F0502020204030204" pitchFamily="34" charset="0"/>
              <a:buChar char="•"/>
              <a:tabLst>
                <a:tab pos="354965" algn="l"/>
                <a:tab pos="355600" algn="l"/>
              </a:tabLst>
            </a:pPr>
            <a:r>
              <a:rPr 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Choice</a:t>
            </a:r>
            <a:r>
              <a:rPr lang="en-US" sz="2000" b="1" spc="-45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</a:t>
            </a:r>
            <a:r>
              <a:rPr lang="en-US" sz="2000" b="1" spc="-65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spc="-1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intervention</a:t>
            </a:r>
            <a:r>
              <a:rPr lang="en-US" sz="2000" spc="-1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en-US" sz="20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55600" marR="5080">
              <a:spcBef>
                <a:spcPts val="605"/>
              </a:spcBef>
              <a:buFont typeface="Calibri" panose="020F0502020204030204" pitchFamily="34" charset="0"/>
            </a:pP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Redesign</a:t>
            </a:r>
            <a:r>
              <a:rPr lang="en-US" sz="2000" spc="-65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jobs</a:t>
            </a:r>
            <a:r>
              <a:rPr lang="en-US" sz="2000" spc="-45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</a:t>
            </a:r>
            <a:r>
              <a:rPr lang="en-US" sz="2000" spc="-5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provide</a:t>
            </a:r>
            <a:r>
              <a:rPr lang="en-US" sz="2000" spc="-4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employees</a:t>
            </a:r>
            <a:r>
              <a:rPr lang="en-US" sz="2000" spc="-6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with</a:t>
            </a:r>
            <a:r>
              <a:rPr lang="en-US" sz="2000" spc="-55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greater</a:t>
            </a:r>
            <a:r>
              <a:rPr lang="en-US" sz="2000" spc="-45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autonomy, 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challenge</a:t>
            </a:r>
            <a:r>
              <a:rPr lang="en-US" sz="2000" spc="-5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</a:t>
            </a:r>
            <a:r>
              <a:rPr lang="en-US" sz="2000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sense</a:t>
            </a:r>
            <a:r>
              <a:rPr lang="en-US" sz="2000" spc="-25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</a:t>
            </a:r>
            <a:r>
              <a:rPr lang="en-US" sz="2000" spc="-25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achievement,</a:t>
            </a:r>
            <a:r>
              <a:rPr lang="en-US" sz="2000" spc="-4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</a:t>
            </a:r>
            <a:r>
              <a:rPr lang="en-US" sz="2000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improve</a:t>
            </a:r>
            <a:r>
              <a:rPr lang="en-US" sz="2000" spc="-25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spc="-1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customer 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focus</a:t>
            </a:r>
            <a:r>
              <a:rPr lang="en-US" sz="2000" spc="-45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by</a:t>
            </a:r>
            <a:r>
              <a:rPr lang="en-US" sz="2000" spc="-4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encouraging</a:t>
            </a:r>
            <a:r>
              <a:rPr lang="en-US" sz="2000" spc="-6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employees</a:t>
            </a:r>
            <a:r>
              <a:rPr lang="en-US" sz="2000" spc="-65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</a:t>
            </a:r>
            <a:r>
              <a:rPr lang="en-US" sz="2000" spc="-5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voice</a:t>
            </a:r>
            <a:r>
              <a:rPr lang="en-US" sz="2000" spc="-4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their</a:t>
            </a:r>
            <a:r>
              <a:rPr lang="en-US" sz="2000" spc="-55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views</a:t>
            </a:r>
            <a:r>
              <a:rPr lang="en-US" sz="2000" spc="-35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spc="-1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about 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opportunities</a:t>
            </a:r>
            <a:r>
              <a:rPr lang="en-US" sz="2000" spc="-5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</a:t>
            </a:r>
            <a:r>
              <a:rPr lang="en-US" sz="2000" spc="-45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threats</a:t>
            </a:r>
            <a:r>
              <a:rPr lang="en-US" sz="2000" spc="-4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that</a:t>
            </a:r>
            <a:r>
              <a:rPr lang="en-US" sz="2000" spc="-55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could</a:t>
            </a:r>
            <a:r>
              <a:rPr lang="en-US" sz="2000" spc="-5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affect</a:t>
            </a:r>
            <a:r>
              <a:rPr lang="en-US" sz="2000" spc="-5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spc="-1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customer satisfaction</a:t>
            </a:r>
            <a:r>
              <a:rPr lang="en-US" spc="-1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811CBAFA-D7E0-40A7-BB94-2C05304B40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" name="object 5"/>
          <p:cNvSpPr txBox="1">
            <a:spLocks noGrp="1"/>
          </p:cNvSpPr>
          <p:nvPr>
            <p:ph type="sldNum" sz="quarter" idx="7"/>
          </p:nvPr>
        </p:nvSpPr>
        <p:spPr>
          <a:xfrm>
            <a:off x="10993582" y="6446838"/>
            <a:ext cx="78001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kern="0"/>
            </a:defPPr>
            <a:lvl1pPr>
              <a:defRPr sz="1200" b="0" i="0">
                <a:solidFill>
                  <a:srgbClr val="888888"/>
                </a:solidFill>
                <a:latin typeface="Calibri"/>
                <a:cs typeface="Calibri"/>
              </a:defRPr>
            </a:lvl1pPr>
          </a:lstStyle>
          <a:p>
            <a:pPr>
              <a:spcAft>
                <a:spcPts val="600"/>
              </a:spcAft>
            </a:pPr>
            <a:fld id="{81D60167-4931-47E6-BA6A-407CBD079E47}" type="slidenum">
              <a:rPr lang="en-US" sz="1050" spc="-25" smtClean="0">
                <a:solidFill>
                  <a:srgbClr val="FFFFFF"/>
                </a:solidFill>
                <a:latin typeface="+mn-lt"/>
                <a:cs typeface="+mn-cs"/>
              </a:rPr>
              <a:pPr>
                <a:spcAft>
                  <a:spcPts val="600"/>
                </a:spcAft>
              </a:pPr>
              <a:t>37</a:t>
            </a:fld>
            <a:endParaRPr lang="en-US" sz="1050" spc="-25">
              <a:solidFill>
                <a:srgbClr val="FFFFFF"/>
              </a:solidFill>
              <a:latin typeface="+mn-lt"/>
              <a:cs typeface="+mn-cs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058720" y="6194857"/>
            <a:ext cx="1948814" cy="7848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82550">
              <a:lnSpc>
                <a:spcPts val="1240"/>
              </a:lnSpc>
              <a:spcAft>
                <a:spcPts val="600"/>
              </a:spcAft>
            </a:pPr>
            <a:r>
              <a:rPr sz="1200" dirty="0">
                <a:solidFill>
                  <a:srgbClr val="888888"/>
                </a:solidFill>
                <a:latin typeface="Calibri"/>
                <a:cs typeface="Calibri"/>
              </a:rPr>
              <a:t>John</a:t>
            </a:r>
            <a:r>
              <a:rPr sz="1200" spc="-30" dirty="0">
                <a:solidFill>
                  <a:srgbClr val="888888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888888"/>
                </a:solidFill>
                <a:latin typeface="Calibri"/>
                <a:cs typeface="Calibri"/>
              </a:rPr>
              <a:t>Hayes,</a:t>
            </a:r>
            <a:r>
              <a:rPr sz="1200" spc="5" dirty="0">
                <a:solidFill>
                  <a:srgbClr val="888888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888888"/>
                </a:solidFill>
                <a:latin typeface="Calibri"/>
                <a:cs typeface="Calibri"/>
              </a:rPr>
              <a:t>The</a:t>
            </a:r>
            <a:r>
              <a:rPr sz="1200" spc="-15" dirty="0">
                <a:solidFill>
                  <a:srgbClr val="888888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888888"/>
                </a:solidFill>
                <a:latin typeface="Calibri"/>
                <a:cs typeface="Calibri"/>
              </a:rPr>
              <a:t>Theory</a:t>
            </a:r>
            <a:r>
              <a:rPr sz="1200" spc="-20" dirty="0">
                <a:solidFill>
                  <a:srgbClr val="888888"/>
                </a:solidFill>
                <a:latin typeface="Calibri"/>
                <a:cs typeface="Calibri"/>
              </a:rPr>
              <a:t> </a:t>
            </a:r>
            <a:r>
              <a:rPr sz="1200" spc="-25" dirty="0">
                <a:solidFill>
                  <a:srgbClr val="888888"/>
                </a:solidFill>
                <a:latin typeface="Calibri"/>
                <a:cs typeface="Calibri"/>
              </a:rPr>
              <a:t>and</a:t>
            </a:r>
            <a:endParaRPr lang="en-GB" sz="1200">
              <a:latin typeface="Calibri"/>
              <a:cs typeface="Calibri"/>
            </a:endParaRPr>
          </a:p>
          <a:p>
            <a:pPr marL="12700" marR="5080">
              <a:spcAft>
                <a:spcPts val="600"/>
              </a:spcAft>
            </a:pPr>
            <a:r>
              <a:rPr sz="1200" dirty="0">
                <a:solidFill>
                  <a:srgbClr val="888888"/>
                </a:solidFill>
                <a:latin typeface="Calibri"/>
                <a:cs typeface="Calibri"/>
              </a:rPr>
              <a:t>Practice</a:t>
            </a:r>
            <a:r>
              <a:rPr sz="1200" spc="-15" dirty="0">
                <a:solidFill>
                  <a:srgbClr val="888888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888888"/>
                </a:solidFill>
                <a:latin typeface="Calibri"/>
                <a:cs typeface="Calibri"/>
              </a:rPr>
              <a:t>of</a:t>
            </a:r>
            <a:r>
              <a:rPr sz="1200" spc="-10" dirty="0">
                <a:solidFill>
                  <a:srgbClr val="888888"/>
                </a:solidFill>
                <a:latin typeface="Calibri"/>
                <a:cs typeface="Calibri"/>
              </a:rPr>
              <a:t> Change </a:t>
            </a:r>
            <a:r>
              <a:rPr sz="1200" dirty="0">
                <a:solidFill>
                  <a:srgbClr val="888888"/>
                </a:solidFill>
                <a:latin typeface="Calibri"/>
                <a:cs typeface="Calibri"/>
              </a:rPr>
              <a:t>Management,</a:t>
            </a:r>
            <a:r>
              <a:rPr sz="1200" spc="-45" dirty="0">
                <a:solidFill>
                  <a:srgbClr val="888888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888888"/>
                </a:solidFill>
                <a:latin typeface="Calibri"/>
                <a:cs typeface="Calibri"/>
              </a:rPr>
              <a:t>3rd</a:t>
            </a:r>
            <a:r>
              <a:rPr sz="1200" spc="-25" dirty="0">
                <a:solidFill>
                  <a:srgbClr val="888888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888888"/>
                </a:solidFill>
                <a:latin typeface="Calibri"/>
                <a:cs typeface="Calibri"/>
              </a:rPr>
              <a:t>Ed.</a:t>
            </a:r>
            <a:r>
              <a:rPr sz="1200" spc="245" dirty="0">
                <a:solidFill>
                  <a:srgbClr val="888888"/>
                </a:solidFill>
                <a:latin typeface="Calibri"/>
                <a:cs typeface="Calibri"/>
              </a:rPr>
              <a:t> </a:t>
            </a:r>
            <a:r>
              <a:rPr sz="1200" spc="-20" dirty="0">
                <a:solidFill>
                  <a:srgbClr val="888888"/>
                </a:solidFill>
                <a:latin typeface="Calibri"/>
                <a:cs typeface="Calibri"/>
              </a:rPr>
              <a:t>Palgrave 2010</a:t>
            </a:r>
            <a:endParaRPr lang="en-GB" sz="12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9E3965E-AC41-4711-9D10-E25ABB132D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1F5DC8C3-BA5F-4EED-BB9A-A14272BD82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207658" y="4474741"/>
            <a:ext cx="987552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 descr="Calendar on table">
            <a:extLst>
              <a:ext uri="{FF2B5EF4-FFF2-40B4-BE49-F238E27FC236}">
                <a16:creationId xmlns:a16="http://schemas.microsoft.com/office/drawing/2014/main" id="{5CA6AAF3-3F06-471D-79B3-65768F0341D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15730"/>
          <a:stretch/>
        </p:blipFill>
        <p:spPr>
          <a:xfrm>
            <a:off x="1" y="10"/>
            <a:ext cx="12191999" cy="685799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77D4E339-1FDC-4F64-BACC-DA1625A5A3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852794" y="0"/>
            <a:ext cx="9339206" cy="6858000"/>
          </a:xfrm>
          <a:prstGeom prst="rect">
            <a:avLst/>
          </a:prstGeom>
          <a:gradFill flip="none" rotWithShape="1">
            <a:gsLst>
              <a:gs pos="58000">
                <a:schemeClr val="tx1">
                  <a:alpha val="35000"/>
                </a:schemeClr>
              </a:gs>
              <a:gs pos="33000">
                <a:schemeClr val="tx1">
                  <a:alpha val="20000"/>
                </a:schemeClr>
              </a:gs>
              <a:gs pos="0">
                <a:schemeClr val="tx1">
                  <a:alpha val="0"/>
                </a:schemeClr>
              </a:gs>
              <a:gs pos="100000">
                <a:schemeClr val="tx1">
                  <a:alpha val="4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E7FCABD-09AB-754D-3CD9-ED4D9600E5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85517" y="3331444"/>
            <a:ext cx="6470692" cy="1229306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400">
                <a:solidFill>
                  <a:schemeClr val="bg1"/>
                </a:solidFill>
              </a:rPr>
              <a:t>Module Recap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D28A9C89-B313-458F-9C85-515930A51A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110211" y="4641183"/>
            <a:ext cx="6309360" cy="0"/>
          </a:xfrm>
          <a:prstGeom prst="line">
            <a:avLst/>
          </a:prstGeom>
          <a:ln w="19050">
            <a:solidFill>
              <a:schemeClr val="bg1">
                <a:alpha val="9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6697863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 txBox="1">
            <a:spLocks noGrp="1"/>
          </p:cNvSpPr>
          <p:nvPr>
            <p:ph type="sldNum" sz="quarter" idx="7"/>
          </p:nvPr>
        </p:nvSpPr>
        <p:spPr>
          <a:xfrm>
            <a:off x="4418076" y="6469176"/>
            <a:ext cx="322579" cy="1778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defPPr>
              <a:defRPr kern="0"/>
            </a:defPPr>
            <a:lvl1pPr>
              <a:defRPr sz="1200" b="0" i="0">
                <a:solidFill>
                  <a:srgbClr val="888888"/>
                </a:solidFill>
                <a:latin typeface="Calibri"/>
                <a:cs typeface="Calibri"/>
              </a:defRPr>
            </a:lvl1pPr>
          </a:lstStyle>
          <a:p>
            <a:pPr marL="75565">
              <a:lnSpc>
                <a:spcPts val="1240"/>
              </a:lnSpc>
            </a:pPr>
            <a:fld id="{81D60167-4931-47E6-BA6A-407CBD079E47}" type="slidenum">
              <a:rPr lang="en-GB" spc="-25" smtClean="0"/>
              <a:pPr marL="75565">
                <a:lnSpc>
                  <a:spcPts val="1240"/>
                </a:lnSpc>
              </a:pPr>
              <a:t>39</a:t>
            </a:fld>
            <a:endParaRPr spc="-25" dirty="0"/>
          </a:p>
        </p:txBody>
      </p:sp>
      <p:sp>
        <p:nvSpPr>
          <p:cNvPr id="2" name="object 2"/>
          <p:cNvSpPr txBox="1"/>
          <p:nvPr/>
        </p:nvSpPr>
        <p:spPr>
          <a:xfrm>
            <a:off x="713014" y="2427914"/>
            <a:ext cx="10921621" cy="347979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634365" marR="455295" indent="-608965">
              <a:spcBef>
                <a:spcPts val="95"/>
              </a:spcBef>
              <a:buClr>
                <a:srgbClr val="C00000"/>
              </a:buClr>
              <a:buAutoNum type="arabicPeriod"/>
              <a:tabLst>
                <a:tab pos="634365" algn="l"/>
                <a:tab pos="635000" algn="l"/>
              </a:tabLst>
            </a:pPr>
            <a:r>
              <a:rPr sz="2800" b="1" spc="-10" dirty="0">
                <a:latin typeface="Calibri"/>
                <a:cs typeface="Calibri"/>
              </a:rPr>
              <a:t>Monitoring</a:t>
            </a:r>
            <a:r>
              <a:rPr sz="2800" b="1" spc="-90" dirty="0">
                <a:latin typeface="Calibri"/>
                <a:cs typeface="Calibri"/>
              </a:rPr>
              <a:t> </a:t>
            </a:r>
            <a:r>
              <a:rPr sz="2800" b="1" dirty="0">
                <a:latin typeface="Calibri"/>
                <a:cs typeface="Calibri"/>
              </a:rPr>
              <a:t>whether</a:t>
            </a:r>
            <a:r>
              <a:rPr sz="2800" b="1" spc="-80" dirty="0">
                <a:latin typeface="Calibri"/>
                <a:cs typeface="Calibri"/>
              </a:rPr>
              <a:t> </a:t>
            </a:r>
            <a:r>
              <a:rPr sz="2800" b="1" dirty="0">
                <a:latin typeface="Calibri"/>
                <a:cs typeface="Calibri"/>
              </a:rPr>
              <a:t>the</a:t>
            </a:r>
            <a:r>
              <a:rPr sz="2800" b="1" spc="-90" dirty="0">
                <a:latin typeface="Calibri"/>
                <a:cs typeface="Calibri"/>
              </a:rPr>
              <a:t> </a:t>
            </a:r>
            <a:r>
              <a:rPr sz="2800" b="1" dirty="0">
                <a:latin typeface="Calibri"/>
                <a:cs typeface="Calibri"/>
              </a:rPr>
              <a:t>selected</a:t>
            </a:r>
            <a:r>
              <a:rPr sz="2800" b="1" spc="-75" dirty="0">
                <a:latin typeface="Calibri"/>
                <a:cs typeface="Calibri"/>
              </a:rPr>
              <a:t> </a:t>
            </a:r>
            <a:r>
              <a:rPr sz="2800" b="1" spc="-10" dirty="0">
                <a:latin typeface="Calibri"/>
                <a:cs typeface="Calibri"/>
              </a:rPr>
              <a:t>interventions </a:t>
            </a:r>
            <a:r>
              <a:rPr sz="2800" b="1" dirty="0">
                <a:latin typeface="Calibri"/>
                <a:cs typeface="Calibri"/>
              </a:rPr>
              <a:t>are</a:t>
            </a:r>
            <a:r>
              <a:rPr sz="2800" b="1" spc="-65" dirty="0">
                <a:latin typeface="Calibri"/>
                <a:cs typeface="Calibri"/>
              </a:rPr>
              <a:t> </a:t>
            </a:r>
            <a:r>
              <a:rPr sz="2800" b="1" dirty="0">
                <a:latin typeface="Calibri"/>
                <a:cs typeface="Calibri"/>
              </a:rPr>
              <a:t>being</a:t>
            </a:r>
            <a:r>
              <a:rPr sz="2800" b="1" spc="-70" dirty="0">
                <a:latin typeface="Calibri"/>
                <a:cs typeface="Calibri"/>
              </a:rPr>
              <a:t> </a:t>
            </a:r>
            <a:r>
              <a:rPr sz="2800" b="1" spc="-10" dirty="0">
                <a:latin typeface="Calibri"/>
                <a:cs typeface="Calibri"/>
              </a:rPr>
              <a:t>implemented</a:t>
            </a:r>
            <a:r>
              <a:rPr sz="2800" b="1" spc="-65" dirty="0">
                <a:latin typeface="Calibri"/>
                <a:cs typeface="Calibri"/>
              </a:rPr>
              <a:t> </a:t>
            </a:r>
            <a:r>
              <a:rPr sz="2800" b="1" dirty="0">
                <a:latin typeface="Calibri"/>
                <a:cs typeface="Calibri"/>
              </a:rPr>
              <a:t>as</a:t>
            </a:r>
            <a:r>
              <a:rPr sz="2800" b="1" spc="-80" dirty="0">
                <a:latin typeface="Calibri"/>
                <a:cs typeface="Calibri"/>
              </a:rPr>
              <a:t> </a:t>
            </a:r>
            <a:r>
              <a:rPr sz="2800" b="1" spc="-10" dirty="0">
                <a:latin typeface="Calibri"/>
                <a:cs typeface="Calibri"/>
              </a:rPr>
              <a:t>intended</a:t>
            </a:r>
            <a:endParaRPr sz="2800" dirty="0">
              <a:latin typeface="Calibri"/>
              <a:cs typeface="Calibri"/>
            </a:endParaRPr>
          </a:p>
          <a:p>
            <a:pPr marL="1015365" marR="219710" indent="-533400">
              <a:spcBef>
                <a:spcPts val="1989"/>
              </a:spcBef>
            </a:pPr>
            <a:r>
              <a:rPr sz="2900" spc="-10" dirty="0">
                <a:latin typeface="Calibri"/>
                <a:cs typeface="Calibri"/>
              </a:rPr>
              <a:t>Implementation</a:t>
            </a:r>
            <a:r>
              <a:rPr sz="2900" spc="-100" dirty="0">
                <a:latin typeface="Calibri"/>
                <a:cs typeface="Calibri"/>
              </a:rPr>
              <a:t> </a:t>
            </a:r>
            <a:r>
              <a:rPr sz="2900" dirty="0">
                <a:latin typeface="Calibri"/>
                <a:cs typeface="Calibri"/>
              </a:rPr>
              <a:t>may</a:t>
            </a:r>
            <a:r>
              <a:rPr sz="2900" spc="-75" dirty="0">
                <a:latin typeface="Calibri"/>
                <a:cs typeface="Calibri"/>
              </a:rPr>
              <a:t> </a:t>
            </a:r>
            <a:r>
              <a:rPr sz="2900" dirty="0">
                <a:latin typeface="Calibri"/>
                <a:cs typeface="Calibri"/>
              </a:rPr>
              <a:t>be</a:t>
            </a:r>
            <a:r>
              <a:rPr sz="2900" spc="-60" dirty="0">
                <a:latin typeface="Calibri"/>
                <a:cs typeface="Calibri"/>
              </a:rPr>
              <a:t> </a:t>
            </a:r>
            <a:r>
              <a:rPr sz="2900" dirty="0">
                <a:latin typeface="Calibri"/>
                <a:cs typeface="Calibri"/>
              </a:rPr>
              <a:t>hindered</a:t>
            </a:r>
            <a:r>
              <a:rPr sz="2900" spc="-60" dirty="0">
                <a:latin typeface="Calibri"/>
                <a:cs typeface="Calibri"/>
              </a:rPr>
              <a:t> </a:t>
            </a:r>
            <a:r>
              <a:rPr sz="2900" dirty="0">
                <a:latin typeface="Calibri"/>
                <a:cs typeface="Calibri"/>
              </a:rPr>
              <a:t>by</a:t>
            </a:r>
            <a:r>
              <a:rPr sz="2900" spc="-60" dirty="0">
                <a:latin typeface="Calibri"/>
                <a:cs typeface="Calibri"/>
              </a:rPr>
              <a:t> </a:t>
            </a:r>
            <a:r>
              <a:rPr sz="2900" dirty="0">
                <a:latin typeface="Calibri"/>
                <a:cs typeface="Calibri"/>
              </a:rPr>
              <a:t>factors</a:t>
            </a:r>
            <a:r>
              <a:rPr sz="2900" spc="-45" dirty="0">
                <a:latin typeface="Calibri"/>
                <a:cs typeface="Calibri"/>
              </a:rPr>
              <a:t> </a:t>
            </a:r>
            <a:r>
              <a:rPr sz="2900" spc="-20" dirty="0">
                <a:latin typeface="Calibri"/>
                <a:cs typeface="Calibri"/>
              </a:rPr>
              <a:t>such </a:t>
            </a:r>
            <a:r>
              <a:rPr sz="2900" spc="-25" dirty="0">
                <a:latin typeface="Calibri"/>
                <a:cs typeface="Calibri"/>
              </a:rPr>
              <a:t>as:</a:t>
            </a:r>
            <a:endParaRPr sz="2900" dirty="0">
              <a:latin typeface="Calibri"/>
              <a:cs typeface="Calibri"/>
            </a:endParaRPr>
          </a:p>
          <a:p>
            <a:pPr marL="1015365" marR="17780" lvl="1" indent="-533400">
              <a:spcBef>
                <a:spcPts val="700"/>
              </a:spcBef>
              <a:buClr>
                <a:srgbClr val="1F487C"/>
              </a:buClr>
              <a:buChar char="•"/>
              <a:tabLst>
                <a:tab pos="1015365" algn="l"/>
                <a:tab pos="1016000" algn="l"/>
              </a:tabLst>
            </a:pPr>
            <a:r>
              <a:rPr sz="2900" spc="-10" dirty="0">
                <a:latin typeface="Calibri"/>
                <a:cs typeface="Calibri"/>
              </a:rPr>
              <a:t>Resistance</a:t>
            </a:r>
            <a:r>
              <a:rPr sz="2900" spc="-95" dirty="0">
                <a:latin typeface="Calibri"/>
                <a:cs typeface="Calibri"/>
              </a:rPr>
              <a:t> </a:t>
            </a:r>
            <a:r>
              <a:rPr sz="2900" dirty="0">
                <a:latin typeface="Calibri"/>
                <a:cs typeface="Calibri"/>
              </a:rPr>
              <a:t>from</a:t>
            </a:r>
            <a:r>
              <a:rPr sz="2900" spc="-85" dirty="0">
                <a:latin typeface="Calibri"/>
                <a:cs typeface="Calibri"/>
              </a:rPr>
              <a:t> </a:t>
            </a:r>
            <a:r>
              <a:rPr sz="2900" dirty="0">
                <a:latin typeface="Calibri"/>
                <a:cs typeface="Calibri"/>
              </a:rPr>
              <a:t>those</a:t>
            </a:r>
            <a:r>
              <a:rPr sz="2900" spc="-65" dirty="0">
                <a:latin typeface="Calibri"/>
                <a:cs typeface="Calibri"/>
              </a:rPr>
              <a:t> </a:t>
            </a:r>
            <a:r>
              <a:rPr sz="2900" dirty="0">
                <a:latin typeface="Calibri"/>
                <a:cs typeface="Calibri"/>
              </a:rPr>
              <a:t>immediately</a:t>
            </a:r>
            <a:r>
              <a:rPr sz="2900" spc="-100" dirty="0">
                <a:latin typeface="Calibri"/>
                <a:cs typeface="Calibri"/>
              </a:rPr>
              <a:t> </a:t>
            </a:r>
            <a:r>
              <a:rPr sz="2900" spc="-10" dirty="0">
                <a:latin typeface="Calibri"/>
                <a:cs typeface="Calibri"/>
              </a:rPr>
              <a:t>affected</a:t>
            </a:r>
            <a:r>
              <a:rPr sz="2900" spc="-90" dirty="0">
                <a:latin typeface="Calibri"/>
                <a:cs typeface="Calibri"/>
              </a:rPr>
              <a:t> </a:t>
            </a:r>
            <a:r>
              <a:rPr sz="2900" spc="-25" dirty="0">
                <a:latin typeface="Calibri"/>
                <a:cs typeface="Calibri"/>
              </a:rPr>
              <a:t>by </a:t>
            </a:r>
            <a:r>
              <a:rPr sz="2900" dirty="0">
                <a:latin typeface="Calibri"/>
                <a:cs typeface="Calibri"/>
              </a:rPr>
              <a:t>the</a:t>
            </a:r>
            <a:r>
              <a:rPr sz="2900" spc="-20" dirty="0">
                <a:latin typeface="Calibri"/>
                <a:cs typeface="Calibri"/>
              </a:rPr>
              <a:t> </a:t>
            </a:r>
            <a:r>
              <a:rPr sz="2900" spc="-10" dirty="0">
                <a:latin typeface="Calibri"/>
                <a:cs typeface="Calibri"/>
              </a:rPr>
              <a:t>intervention</a:t>
            </a:r>
            <a:endParaRPr sz="2900" dirty="0">
              <a:latin typeface="Calibri"/>
              <a:cs typeface="Calibri"/>
            </a:endParaRPr>
          </a:p>
          <a:p>
            <a:pPr marL="1015365" marR="146050" lvl="1" indent="-533400">
              <a:spcBef>
                <a:spcPts val="1850"/>
              </a:spcBef>
              <a:buClr>
                <a:srgbClr val="1F487C"/>
              </a:buClr>
              <a:buChar char="•"/>
              <a:tabLst>
                <a:tab pos="1015365" algn="l"/>
                <a:tab pos="1016000" algn="l"/>
              </a:tabLst>
            </a:pPr>
            <a:r>
              <a:rPr sz="2900" dirty="0">
                <a:latin typeface="Calibri"/>
                <a:cs typeface="Calibri"/>
              </a:rPr>
              <a:t>Lack</a:t>
            </a:r>
            <a:r>
              <a:rPr sz="2900" spc="-60" dirty="0">
                <a:latin typeface="Calibri"/>
                <a:cs typeface="Calibri"/>
              </a:rPr>
              <a:t> </a:t>
            </a:r>
            <a:r>
              <a:rPr sz="2900" dirty="0">
                <a:latin typeface="Calibri"/>
                <a:cs typeface="Calibri"/>
              </a:rPr>
              <a:t>of</a:t>
            </a:r>
            <a:r>
              <a:rPr sz="2900" spc="-35" dirty="0">
                <a:latin typeface="Calibri"/>
                <a:cs typeface="Calibri"/>
              </a:rPr>
              <a:t> </a:t>
            </a:r>
            <a:r>
              <a:rPr sz="2900" dirty="0">
                <a:latin typeface="Calibri"/>
                <a:cs typeface="Calibri"/>
              </a:rPr>
              <a:t>political</a:t>
            </a:r>
            <a:r>
              <a:rPr sz="2900" spc="-65" dirty="0">
                <a:latin typeface="Calibri"/>
                <a:cs typeface="Calibri"/>
              </a:rPr>
              <a:t> </a:t>
            </a:r>
            <a:r>
              <a:rPr sz="2900" dirty="0">
                <a:latin typeface="Calibri"/>
                <a:cs typeface="Calibri"/>
              </a:rPr>
              <a:t>support</a:t>
            </a:r>
            <a:r>
              <a:rPr sz="2900" spc="-30" dirty="0">
                <a:latin typeface="Calibri"/>
                <a:cs typeface="Calibri"/>
              </a:rPr>
              <a:t> </a:t>
            </a:r>
            <a:r>
              <a:rPr sz="2900" dirty="0">
                <a:latin typeface="Calibri"/>
                <a:cs typeface="Calibri"/>
              </a:rPr>
              <a:t>from</a:t>
            </a:r>
            <a:r>
              <a:rPr sz="2900" spc="-50" dirty="0">
                <a:latin typeface="Calibri"/>
                <a:cs typeface="Calibri"/>
              </a:rPr>
              <a:t> </a:t>
            </a:r>
            <a:r>
              <a:rPr sz="2900" dirty="0">
                <a:latin typeface="Calibri"/>
                <a:cs typeface="Calibri"/>
              </a:rPr>
              <a:t>other</a:t>
            </a:r>
            <a:r>
              <a:rPr sz="2900" spc="-40" dirty="0">
                <a:latin typeface="Calibri"/>
                <a:cs typeface="Calibri"/>
              </a:rPr>
              <a:t> </a:t>
            </a:r>
            <a:r>
              <a:rPr sz="2900" spc="-10" dirty="0">
                <a:latin typeface="Calibri"/>
                <a:cs typeface="Calibri"/>
              </a:rPr>
              <a:t>important stakeholders</a:t>
            </a:r>
            <a:endParaRPr sz="2900" dirty="0">
              <a:latin typeface="Calibri"/>
              <a:cs typeface="Calibri"/>
            </a:endParaRPr>
          </a:p>
          <a:p>
            <a:pPr marL="95250">
              <a:spcBef>
                <a:spcPts val="1845"/>
              </a:spcBef>
            </a:pPr>
            <a:r>
              <a:rPr baseline="-6944" dirty="0">
                <a:solidFill>
                  <a:srgbClr val="888888"/>
                </a:solidFill>
                <a:latin typeface="Calibri"/>
                <a:cs typeface="Calibri"/>
              </a:rPr>
              <a:t>J</a:t>
            </a:r>
            <a:r>
              <a:rPr lang="en-GB" baseline="-6944" dirty="0" err="1">
                <a:solidFill>
                  <a:srgbClr val="888888"/>
                </a:solidFill>
                <a:latin typeface="Calibri"/>
                <a:cs typeface="Calibri"/>
              </a:rPr>
              <a:t>ohn</a:t>
            </a:r>
            <a:r>
              <a:rPr lang="en-GB" spc="-52" baseline="-6944" dirty="0">
                <a:solidFill>
                  <a:srgbClr val="888888"/>
                </a:solidFill>
                <a:latin typeface="Calibri"/>
                <a:cs typeface="Calibri"/>
              </a:rPr>
              <a:t> </a:t>
            </a:r>
            <a:r>
              <a:rPr spc="-367" baseline="-6944" dirty="0" err="1">
                <a:solidFill>
                  <a:srgbClr val="888888"/>
                </a:solidFill>
                <a:latin typeface="Calibri"/>
                <a:cs typeface="Calibri"/>
              </a:rPr>
              <a:t>H</a:t>
            </a:r>
            <a:r>
              <a:rPr sz="2900" spc="-1215" dirty="0" err="1">
                <a:solidFill>
                  <a:srgbClr val="1F487C"/>
                </a:solidFill>
                <a:latin typeface="Calibri"/>
                <a:cs typeface="Calibri"/>
              </a:rPr>
              <a:t>•</a:t>
            </a:r>
            <a:r>
              <a:rPr spc="-37" baseline="-6944" dirty="0" err="1">
                <a:solidFill>
                  <a:srgbClr val="888888"/>
                </a:solidFill>
                <a:latin typeface="Calibri"/>
                <a:cs typeface="Calibri"/>
              </a:rPr>
              <a:t>a</a:t>
            </a:r>
            <a:r>
              <a:rPr spc="-30" baseline="-6944" dirty="0" err="1">
                <a:solidFill>
                  <a:srgbClr val="888888"/>
                </a:solidFill>
                <a:latin typeface="Calibri"/>
                <a:cs typeface="Calibri"/>
              </a:rPr>
              <a:t>y</a:t>
            </a:r>
            <a:r>
              <a:rPr baseline="-6944" dirty="0" err="1">
                <a:solidFill>
                  <a:srgbClr val="888888"/>
                </a:solidFill>
                <a:latin typeface="Calibri"/>
                <a:cs typeface="Calibri"/>
              </a:rPr>
              <a:t>es</a:t>
            </a:r>
            <a:r>
              <a:rPr baseline="-6944" dirty="0">
                <a:solidFill>
                  <a:srgbClr val="888888"/>
                </a:solidFill>
                <a:latin typeface="Calibri"/>
                <a:cs typeface="Calibri"/>
              </a:rPr>
              <a:t>,</a:t>
            </a:r>
            <a:r>
              <a:rPr spc="22" baseline="-6944" dirty="0">
                <a:solidFill>
                  <a:srgbClr val="888888"/>
                </a:solidFill>
                <a:latin typeface="Calibri"/>
                <a:cs typeface="Calibri"/>
              </a:rPr>
              <a:t> </a:t>
            </a:r>
            <a:r>
              <a:rPr spc="-7" baseline="-6944" dirty="0">
                <a:solidFill>
                  <a:srgbClr val="888888"/>
                </a:solidFill>
                <a:latin typeface="Calibri"/>
                <a:cs typeface="Calibri"/>
              </a:rPr>
              <a:t>T</a:t>
            </a:r>
            <a:r>
              <a:rPr spc="7" baseline="-6944" dirty="0">
                <a:solidFill>
                  <a:srgbClr val="888888"/>
                </a:solidFill>
                <a:latin typeface="Calibri"/>
                <a:cs typeface="Calibri"/>
              </a:rPr>
              <a:t>h</a:t>
            </a:r>
            <a:r>
              <a:rPr spc="-892" baseline="-6944" dirty="0">
                <a:solidFill>
                  <a:srgbClr val="888888"/>
                </a:solidFill>
                <a:latin typeface="Calibri"/>
                <a:cs typeface="Calibri"/>
              </a:rPr>
              <a:t>e</a:t>
            </a:r>
            <a:r>
              <a:rPr sz="2900" spc="-365" dirty="0">
                <a:latin typeface="Calibri"/>
                <a:cs typeface="Calibri"/>
              </a:rPr>
              <a:t>L</a:t>
            </a:r>
            <a:r>
              <a:rPr spc="-345" baseline="-6944" dirty="0">
                <a:solidFill>
                  <a:srgbClr val="888888"/>
                </a:solidFill>
                <a:latin typeface="Calibri"/>
                <a:cs typeface="Calibri"/>
              </a:rPr>
              <a:t>T</a:t>
            </a:r>
            <a:r>
              <a:rPr sz="2900" spc="-1170" dirty="0">
                <a:latin typeface="Calibri"/>
                <a:cs typeface="Calibri"/>
              </a:rPr>
              <a:t>a</a:t>
            </a:r>
            <a:r>
              <a:rPr spc="7" baseline="-6944" dirty="0">
                <a:solidFill>
                  <a:srgbClr val="888888"/>
                </a:solidFill>
                <a:latin typeface="Calibri"/>
                <a:cs typeface="Calibri"/>
              </a:rPr>
              <a:t>h</a:t>
            </a:r>
            <a:r>
              <a:rPr spc="-104" baseline="-6944" dirty="0">
                <a:solidFill>
                  <a:srgbClr val="888888"/>
                </a:solidFill>
                <a:latin typeface="Calibri"/>
                <a:cs typeface="Calibri"/>
              </a:rPr>
              <a:t>e</a:t>
            </a:r>
            <a:r>
              <a:rPr sz="2900" spc="-1160" dirty="0">
                <a:latin typeface="Calibri"/>
                <a:cs typeface="Calibri"/>
              </a:rPr>
              <a:t>c</a:t>
            </a:r>
            <a:r>
              <a:rPr spc="7" baseline="-6944" dirty="0">
                <a:solidFill>
                  <a:srgbClr val="888888"/>
                </a:solidFill>
                <a:latin typeface="Calibri"/>
                <a:cs typeface="Calibri"/>
              </a:rPr>
              <a:t>o</a:t>
            </a:r>
            <a:r>
              <a:rPr baseline="-6944" dirty="0">
                <a:solidFill>
                  <a:srgbClr val="888888"/>
                </a:solidFill>
                <a:latin typeface="Calibri"/>
                <a:cs typeface="Calibri"/>
              </a:rPr>
              <a:t>r</a:t>
            </a:r>
            <a:r>
              <a:rPr spc="-667" baseline="-6944" dirty="0">
                <a:solidFill>
                  <a:srgbClr val="888888"/>
                </a:solidFill>
                <a:latin typeface="Calibri"/>
                <a:cs typeface="Calibri"/>
              </a:rPr>
              <a:t>y</a:t>
            </a:r>
            <a:r>
              <a:rPr sz="2900" spc="-620" dirty="0">
                <a:latin typeface="Calibri"/>
                <a:cs typeface="Calibri"/>
              </a:rPr>
              <a:t>k</a:t>
            </a:r>
            <a:r>
              <a:rPr baseline="-6944" dirty="0">
                <a:solidFill>
                  <a:srgbClr val="888888"/>
                </a:solidFill>
                <a:latin typeface="Calibri"/>
                <a:cs typeface="Calibri"/>
              </a:rPr>
              <a:t>a</a:t>
            </a:r>
            <a:r>
              <a:rPr spc="7" baseline="-6944" dirty="0">
                <a:solidFill>
                  <a:srgbClr val="888888"/>
                </a:solidFill>
                <a:latin typeface="Calibri"/>
                <a:cs typeface="Calibri"/>
              </a:rPr>
              <a:t>n</a:t>
            </a:r>
            <a:r>
              <a:rPr spc="-892" baseline="-6944" dirty="0">
                <a:solidFill>
                  <a:srgbClr val="888888"/>
                </a:solidFill>
                <a:latin typeface="Calibri"/>
                <a:cs typeface="Calibri"/>
              </a:rPr>
              <a:t>d</a:t>
            </a:r>
            <a:r>
              <a:rPr sz="2900" spc="-5" dirty="0">
                <a:latin typeface="Calibri"/>
                <a:cs typeface="Calibri"/>
              </a:rPr>
              <a:t>o</a:t>
            </a:r>
            <a:r>
              <a:rPr sz="2900" dirty="0">
                <a:latin typeface="Calibri"/>
                <a:cs typeface="Calibri"/>
              </a:rPr>
              <a:t>f</a:t>
            </a:r>
            <a:r>
              <a:rPr sz="2900" spc="-5" dirty="0">
                <a:latin typeface="Calibri"/>
                <a:cs typeface="Calibri"/>
              </a:rPr>
              <a:t> </a:t>
            </a:r>
            <a:r>
              <a:rPr sz="2900" dirty="0">
                <a:latin typeface="Calibri"/>
                <a:cs typeface="Calibri"/>
              </a:rPr>
              <a:t>time</a:t>
            </a:r>
            <a:r>
              <a:rPr sz="2900" spc="-40" dirty="0">
                <a:latin typeface="Calibri"/>
                <a:cs typeface="Calibri"/>
              </a:rPr>
              <a:t> </a:t>
            </a:r>
            <a:r>
              <a:rPr sz="2900" dirty="0">
                <a:latin typeface="Calibri"/>
                <a:cs typeface="Calibri"/>
              </a:rPr>
              <a:t>and</a:t>
            </a:r>
            <a:r>
              <a:rPr sz="2900" spc="-20" dirty="0">
                <a:latin typeface="Calibri"/>
                <a:cs typeface="Calibri"/>
              </a:rPr>
              <a:t> </a:t>
            </a:r>
            <a:r>
              <a:rPr sz="2900" dirty="0">
                <a:latin typeface="Calibri"/>
                <a:cs typeface="Calibri"/>
              </a:rPr>
              <a:t>other</a:t>
            </a:r>
            <a:r>
              <a:rPr sz="2900" spc="-30" dirty="0">
                <a:latin typeface="Calibri"/>
                <a:cs typeface="Calibri"/>
              </a:rPr>
              <a:t> </a:t>
            </a:r>
            <a:r>
              <a:rPr sz="2900" spc="-10" dirty="0">
                <a:latin typeface="Calibri"/>
                <a:cs typeface="Calibri"/>
              </a:rPr>
              <a:t>resources</a:t>
            </a:r>
            <a:endParaRPr sz="2900" dirty="0">
              <a:latin typeface="Calibri"/>
              <a:cs typeface="Calibri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621883" y="312371"/>
            <a:ext cx="10058400" cy="1493228"/>
          </a:xfrm>
          <a:prstGeom prst="rect">
            <a:avLst/>
          </a:prstGeom>
        </p:spPr>
        <p:txBody>
          <a:bodyPr vert="horz" wrap="square" lIns="0" tIns="76707" rIns="0" bIns="0" rtlCol="0" anchor="b">
            <a:spAutoFit/>
          </a:bodyPr>
          <a:lstStyle/>
          <a:p>
            <a:pPr marL="3317240" marR="5080" indent="-3145155">
              <a:lnSpc>
                <a:spcPct val="100000"/>
              </a:lnSpc>
              <a:spcBef>
                <a:spcPts val="100"/>
              </a:spcBef>
            </a:pPr>
            <a:r>
              <a:rPr dirty="0"/>
              <a:t>Reviewing</a:t>
            </a:r>
            <a:r>
              <a:rPr spc="-55" dirty="0"/>
              <a:t> </a:t>
            </a:r>
            <a:r>
              <a:rPr dirty="0"/>
              <a:t>the</a:t>
            </a:r>
            <a:r>
              <a:rPr spc="-45" dirty="0"/>
              <a:t> </a:t>
            </a:r>
            <a:r>
              <a:rPr spc="-10" dirty="0"/>
              <a:t>effectiveness</a:t>
            </a:r>
            <a:r>
              <a:rPr dirty="0"/>
              <a:t> of the</a:t>
            </a:r>
            <a:r>
              <a:rPr spc="-45" dirty="0"/>
              <a:t> </a:t>
            </a:r>
            <a:r>
              <a:rPr dirty="0"/>
              <a:t>change</a:t>
            </a:r>
            <a:r>
              <a:rPr spc="-40" dirty="0"/>
              <a:t> </a:t>
            </a:r>
            <a:r>
              <a:rPr spc="-20" dirty="0"/>
              <a:t>plan </a:t>
            </a:r>
            <a:r>
              <a:rPr spc="-10" dirty="0"/>
              <a:t>involves:</a:t>
            </a: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3741B58E-3B65-4A01-A276-975AB2CF8A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6315" cy="6858000"/>
          </a:xfrm>
          <a:prstGeom prst="rect">
            <a:avLst/>
          </a:prstGeom>
          <a:ln>
            <a:noFill/>
          </a:ln>
        </p:spPr>
        <p:style>
          <a:lnRef idx="2">
            <a:schemeClr val="accent6">
              <a:shade val="50000"/>
            </a:schemeClr>
          </a:lnRef>
          <a:fillRef idx="1001">
            <a:schemeClr val="lt1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AAC67C3-831B-4AB1-A259-DFB839CAFA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6" y="0"/>
            <a:ext cx="4648593" cy="68580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492369" y="605896"/>
            <a:ext cx="3642309" cy="564620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1831339"/>
            <a:r>
              <a:rPr lang="en-US" sz="3100">
                <a:solidFill>
                  <a:srgbClr val="FFFFFF"/>
                </a:solidFill>
              </a:rPr>
              <a:t>Reviewing the change plan</a:t>
            </a:r>
          </a:p>
        </p:txBody>
      </p:sp>
      <p:sp>
        <p:nvSpPr>
          <p:cNvPr id="18" name="object 4"/>
          <p:cNvSpPr txBox="1"/>
          <p:nvPr/>
        </p:nvSpPr>
        <p:spPr>
          <a:xfrm>
            <a:off x="5231958" y="605896"/>
            <a:ext cx="5923721" cy="5646208"/>
          </a:xfrm>
          <a:prstGeom prst="rect">
            <a:avLst/>
          </a:prstGeom>
        </p:spPr>
        <p:txBody>
          <a:bodyPr vert="horz" lIns="0" tIns="45720" rIns="0" bIns="45720" rtlCol="0" anchor="ctr">
            <a:normAutofit/>
          </a:bodyPr>
          <a:lstStyle/>
          <a:p>
            <a:pPr marL="621665" marR="10160" indent="-608965">
              <a:spcBef>
                <a:spcPts val="95"/>
              </a:spcBef>
              <a:buClr>
                <a:srgbClr val="C00000"/>
              </a:buClr>
              <a:buFont typeface="Calibri" panose="020F0502020204030204" pitchFamily="34" charset="0"/>
              <a:buAutoNum type="arabicPeriod" startAt="2"/>
              <a:tabLst>
                <a:tab pos="621665" algn="l"/>
                <a:tab pos="622300" algn="l"/>
              </a:tabLst>
            </a:pPr>
            <a:r>
              <a:rPr lang="en-US" sz="2400" b="1" spc="-1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Monitoring</a:t>
            </a:r>
            <a:r>
              <a:rPr lang="en-US" sz="2400" b="1" spc="-85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whether</a:t>
            </a:r>
            <a:r>
              <a:rPr lang="en-US" sz="2400" b="1" spc="-65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</a:t>
            </a:r>
            <a:r>
              <a:rPr lang="en-US" sz="2400" b="1" spc="-85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spc="-1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interventions</a:t>
            </a:r>
            <a:r>
              <a:rPr lang="en-US" sz="2400" b="1" spc="-65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are</a:t>
            </a:r>
            <a:r>
              <a:rPr lang="en-US" sz="2400" b="1" spc="-7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spc="-1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having </a:t>
            </a:r>
            <a:r>
              <a:rPr 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</a:t>
            </a:r>
            <a:r>
              <a:rPr lang="en-US" sz="2400" b="1" spc="-1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desired</a:t>
            </a:r>
            <a:r>
              <a:rPr lang="en-US" sz="2400" b="1" spc="-85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effect</a:t>
            </a:r>
            <a:r>
              <a:rPr lang="en-US" sz="2400" b="1" spc="-85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</a:t>
            </a:r>
            <a:r>
              <a:rPr lang="en-US" sz="2400" b="1" spc="-1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spc="-1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employee</a:t>
            </a:r>
            <a:r>
              <a:rPr lang="en-US" sz="2400" b="1" spc="-85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spc="-1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satisfaction</a:t>
            </a:r>
            <a:r>
              <a:rPr lang="en-US" sz="2400" b="1" spc="-9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spc="-25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 </a:t>
            </a:r>
            <a:r>
              <a:rPr lang="en-US" sz="2400" b="1" spc="-1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commitment</a:t>
            </a:r>
            <a:endParaRPr lang="en-US" sz="24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002665" marR="1407160" lvl="1" indent="-533400">
              <a:spcBef>
                <a:spcPts val="695"/>
              </a:spcBef>
              <a:buClr>
                <a:srgbClr val="C00000"/>
              </a:buClr>
              <a:buFont typeface="Calibri" panose="020F0502020204030204" pitchFamily="34" charset="0"/>
              <a:buChar char="•"/>
              <a:tabLst>
                <a:tab pos="1002665" algn="l"/>
                <a:tab pos="1003300" algn="l"/>
              </a:tabLst>
            </a:pPr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</a:t>
            </a:r>
            <a:r>
              <a:rPr lang="en-US" sz="2400" spc="-35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this</a:t>
            </a:r>
            <a:r>
              <a:rPr lang="en-US" sz="2400" spc="-45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example</a:t>
            </a:r>
            <a:r>
              <a:rPr lang="en-US" sz="2400" spc="-7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</a:t>
            </a:r>
            <a:r>
              <a:rPr lang="en-US" sz="2400" spc="-55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assume</a:t>
            </a:r>
            <a:r>
              <a:rPr lang="en-US" sz="2400" spc="-6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there</a:t>
            </a:r>
            <a:r>
              <a:rPr lang="en-US" sz="2400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</a:t>
            </a:r>
            <a:r>
              <a:rPr lang="en-US" sz="2400" spc="-4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spc="-5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significant</a:t>
            </a:r>
            <a:r>
              <a:rPr lang="en-US" sz="2400" spc="-12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spc="-1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improvement</a:t>
            </a:r>
            <a:endParaRPr lang="en-US" sz="24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002665" marR="5080">
              <a:spcBef>
                <a:spcPts val="695"/>
              </a:spcBef>
              <a:buFont typeface="Calibri" panose="020F0502020204030204" pitchFamily="34" charset="0"/>
              <a:tabLst>
                <a:tab pos="4010660" algn="l"/>
              </a:tabLst>
            </a:pPr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(If</a:t>
            </a:r>
            <a:r>
              <a:rPr lang="en-US" sz="2400" spc="-85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</a:t>
            </a:r>
            <a:r>
              <a:rPr lang="en-US" sz="2400" spc="-5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interventions</a:t>
            </a:r>
            <a:r>
              <a:rPr lang="en-US" sz="2400" spc="-75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had</a:t>
            </a:r>
            <a:r>
              <a:rPr lang="en-US" sz="2400" spc="-5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failed</a:t>
            </a:r>
            <a:r>
              <a:rPr lang="en-US" sz="2400" spc="-9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</a:t>
            </a:r>
            <a:r>
              <a:rPr lang="en-US" sz="2400" spc="-5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produce</a:t>
            </a:r>
            <a:r>
              <a:rPr lang="en-US" sz="2400" spc="-7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spc="-2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this </a:t>
            </a:r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desired</a:t>
            </a:r>
            <a:r>
              <a:rPr lang="en-US" sz="2400" spc="-85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change</a:t>
            </a:r>
            <a:r>
              <a:rPr lang="en-US" sz="2400" spc="-6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spc="-25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change</a:t>
            </a:r>
            <a:r>
              <a:rPr lang="en-US" sz="2400" spc="-9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manager</a:t>
            </a:r>
            <a:r>
              <a:rPr lang="en-US" sz="2400" spc="-7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spc="-1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might </a:t>
            </a:r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have</a:t>
            </a:r>
            <a:r>
              <a:rPr lang="en-US" sz="2400" spc="-75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tried</a:t>
            </a:r>
            <a:r>
              <a:rPr lang="en-US" sz="2400" spc="-7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</a:t>
            </a:r>
            <a:r>
              <a:rPr lang="en-US" sz="2400" spc="-85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alternative</a:t>
            </a:r>
            <a:r>
              <a:rPr lang="en-US" sz="2400" spc="-85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intervention</a:t>
            </a:r>
            <a:r>
              <a:rPr lang="en-US" sz="2400" spc="-8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at</a:t>
            </a:r>
            <a:r>
              <a:rPr lang="en-US" sz="2400" spc="-75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spc="-2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this </a:t>
            </a:r>
            <a:r>
              <a:rPr lang="en-US" sz="2400" spc="-1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point)</a:t>
            </a:r>
            <a:endParaRPr lang="en-US" sz="24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object 6"/>
          <p:cNvSpPr txBox="1">
            <a:spLocks noGrp="1"/>
          </p:cNvSpPr>
          <p:nvPr>
            <p:ph type="sldNum" sz="quarter" idx="7"/>
          </p:nvPr>
        </p:nvSpPr>
        <p:spPr>
          <a:xfrm>
            <a:off x="10993582" y="6446838"/>
            <a:ext cx="78001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kern="0"/>
            </a:defPPr>
            <a:lvl1pPr>
              <a:defRPr sz="1200" b="0" i="0">
                <a:solidFill>
                  <a:srgbClr val="888888"/>
                </a:solidFill>
                <a:latin typeface="Calibri"/>
                <a:cs typeface="Calibri"/>
              </a:defRPr>
            </a:lvl1pPr>
          </a:lstStyle>
          <a:p>
            <a:pPr>
              <a:spcAft>
                <a:spcPts val="600"/>
              </a:spcAft>
            </a:pPr>
            <a:fld id="{81D60167-4931-47E6-BA6A-407CBD079E47}" type="slidenum">
              <a:rPr lang="en-US" sz="1050" spc="-25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cs typeface="+mn-cs"/>
              </a:rPr>
              <a:pPr>
                <a:spcAft>
                  <a:spcPts val="600"/>
                </a:spcAft>
              </a:pPr>
              <a:t>40</a:t>
            </a:fld>
            <a:endParaRPr lang="en-US" sz="1050" spc="-25">
              <a:solidFill>
                <a:schemeClr val="tx1">
                  <a:lumMod val="85000"/>
                  <a:lumOff val="15000"/>
                </a:schemeClr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ject 9"/>
          <p:cNvSpPr txBox="1"/>
          <p:nvPr/>
        </p:nvSpPr>
        <p:spPr>
          <a:xfrm>
            <a:off x="2058720" y="6743801"/>
            <a:ext cx="335280" cy="15606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240"/>
              </a:lnSpc>
            </a:pPr>
            <a:r>
              <a:rPr sz="1200" spc="-20" dirty="0">
                <a:solidFill>
                  <a:srgbClr val="888888"/>
                </a:solidFill>
                <a:latin typeface="Calibri"/>
                <a:cs typeface="Calibri"/>
              </a:rPr>
              <a:t>2010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037714" y="6522821"/>
            <a:ext cx="956944" cy="1974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1200" dirty="0">
                <a:solidFill>
                  <a:srgbClr val="888888"/>
                </a:solidFill>
                <a:latin typeface="Calibri"/>
                <a:cs typeface="Calibri"/>
              </a:rPr>
              <a:t>rd</a:t>
            </a:r>
            <a:r>
              <a:rPr sz="1200" spc="-25" dirty="0">
                <a:solidFill>
                  <a:srgbClr val="888888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888888"/>
                </a:solidFill>
                <a:latin typeface="Calibri"/>
                <a:cs typeface="Calibri"/>
              </a:rPr>
              <a:t>Ed.</a:t>
            </a:r>
            <a:r>
              <a:rPr sz="1200" spc="250" dirty="0">
                <a:solidFill>
                  <a:srgbClr val="888888"/>
                </a:solidFill>
                <a:latin typeface="Calibri"/>
                <a:cs typeface="Calibri"/>
              </a:rPr>
              <a:t> </a:t>
            </a:r>
            <a:r>
              <a:rPr sz="1200" spc="-20" dirty="0">
                <a:solidFill>
                  <a:srgbClr val="888888"/>
                </a:solidFill>
                <a:latin typeface="Calibri"/>
                <a:cs typeface="Calibri"/>
              </a:rPr>
              <a:t>Palgrave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005322" y="6431076"/>
            <a:ext cx="180975" cy="1974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1200" spc="-25" dirty="0">
                <a:solidFill>
                  <a:srgbClr val="888888"/>
                </a:solidFill>
                <a:latin typeface="Calibri"/>
                <a:cs typeface="Calibri"/>
              </a:rPr>
              <a:t>96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820949" y="1957196"/>
            <a:ext cx="10549720" cy="3263779"/>
          </a:xfrm>
          <a:prstGeom prst="rect">
            <a:avLst/>
          </a:prstGeom>
        </p:spPr>
        <p:txBody>
          <a:bodyPr vert="horz" wrap="square" lIns="0" tIns="97790" rIns="0" bIns="0" rtlCol="0">
            <a:spAutoFit/>
          </a:bodyPr>
          <a:lstStyle/>
          <a:p>
            <a:pPr marL="622300" marR="5080" indent="-610235">
              <a:lnSpc>
                <a:spcPct val="80000"/>
              </a:lnSpc>
              <a:spcBef>
                <a:spcPts val="770"/>
              </a:spcBef>
              <a:buClr>
                <a:srgbClr val="C00000"/>
              </a:buClr>
              <a:buAutoNum type="arabicPeriod" startAt="3"/>
              <a:tabLst>
                <a:tab pos="622300" algn="l"/>
                <a:tab pos="622935" algn="l"/>
              </a:tabLst>
            </a:pPr>
            <a:r>
              <a:rPr sz="2000" b="1" spc="-10" dirty="0">
                <a:latin typeface="Arial" panose="020B0604020202020204" pitchFamily="34" charset="0"/>
                <a:cs typeface="Arial" panose="020B0604020202020204" pitchFamily="34" charset="0"/>
              </a:rPr>
              <a:t>Monitoring</a:t>
            </a:r>
            <a:r>
              <a:rPr sz="2000" b="1" spc="-7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b="1" dirty="0">
                <a:latin typeface="Arial" panose="020B0604020202020204" pitchFamily="34" charset="0"/>
                <a:cs typeface="Arial" panose="020B0604020202020204" pitchFamily="34" charset="0"/>
              </a:rPr>
              <a:t>whether</a:t>
            </a:r>
            <a:r>
              <a:rPr sz="2000" b="1" spc="-6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b="1" spc="-20" dirty="0">
                <a:latin typeface="Arial" panose="020B0604020202020204" pitchFamily="34" charset="0"/>
                <a:cs typeface="Arial" panose="020B0604020202020204" pitchFamily="34" charset="0"/>
              </a:rPr>
              <a:t>improvements</a:t>
            </a:r>
            <a:r>
              <a:rPr sz="2000" b="1" spc="-6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b="1" dirty="0">
                <a:latin typeface="Arial" panose="020B0604020202020204" pitchFamily="34" charset="0"/>
                <a:cs typeface="Arial" panose="020B0604020202020204" pitchFamily="34" charset="0"/>
              </a:rPr>
              <a:t>in</a:t>
            </a:r>
            <a:r>
              <a:rPr sz="2000" b="1" spc="-8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b="1" spc="-10" dirty="0">
                <a:latin typeface="Arial" panose="020B0604020202020204" pitchFamily="34" charset="0"/>
                <a:cs typeface="Arial" panose="020B0604020202020204" pitchFamily="34" charset="0"/>
              </a:rPr>
              <a:t>employee satisfaction</a:t>
            </a:r>
            <a:r>
              <a:rPr sz="2000" b="1" spc="-6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b="1" dirty="0">
                <a:latin typeface="Arial" panose="020B0604020202020204" pitchFamily="34" charset="0"/>
                <a:cs typeface="Arial" panose="020B0604020202020204" pitchFamily="34" charset="0"/>
              </a:rPr>
              <a:t>and</a:t>
            </a:r>
            <a:r>
              <a:rPr sz="2000" b="1" spc="-7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b="1" spc="-10" dirty="0">
                <a:latin typeface="Arial" panose="020B0604020202020204" pitchFamily="34" charset="0"/>
                <a:cs typeface="Arial" panose="020B0604020202020204" pitchFamily="34" charset="0"/>
              </a:rPr>
              <a:t>commitment</a:t>
            </a:r>
            <a:r>
              <a:rPr sz="2000" b="1" spc="-7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b="1" dirty="0">
                <a:latin typeface="Arial" panose="020B0604020202020204" pitchFamily="34" charset="0"/>
                <a:cs typeface="Arial" panose="020B0604020202020204" pitchFamily="34" charset="0"/>
              </a:rPr>
              <a:t>are</a:t>
            </a:r>
            <a:r>
              <a:rPr sz="2000" b="1" spc="-6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b="1" dirty="0">
                <a:latin typeface="Arial" panose="020B0604020202020204" pitchFamily="34" charset="0"/>
                <a:cs typeface="Arial" panose="020B0604020202020204" pitchFamily="34" charset="0"/>
              </a:rPr>
              <a:t>having</a:t>
            </a:r>
            <a:r>
              <a:rPr sz="2000" b="1" spc="-8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b="1" dirty="0"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sz="2000" b="1" spc="-7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b="1" spc="-10" dirty="0">
                <a:latin typeface="Arial" panose="020B0604020202020204" pitchFamily="34" charset="0"/>
                <a:cs typeface="Arial" panose="020B0604020202020204" pitchFamily="34" charset="0"/>
              </a:rPr>
              <a:t>positive </a:t>
            </a:r>
            <a:r>
              <a:rPr sz="2000" b="1" dirty="0">
                <a:latin typeface="Arial" panose="020B0604020202020204" pitchFamily="34" charset="0"/>
                <a:cs typeface="Arial" panose="020B0604020202020204" pitchFamily="34" charset="0"/>
              </a:rPr>
              <a:t>effect</a:t>
            </a:r>
            <a:r>
              <a:rPr sz="2000" b="1" spc="-7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b="1" dirty="0">
                <a:latin typeface="Arial" panose="020B0604020202020204" pitchFamily="34" charset="0"/>
                <a:cs typeface="Arial" panose="020B0604020202020204" pitchFamily="34" charset="0"/>
              </a:rPr>
              <a:t>on</a:t>
            </a:r>
            <a:r>
              <a:rPr sz="2000" b="1" spc="-1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b="1" spc="-10" dirty="0">
                <a:latin typeface="Arial" panose="020B0604020202020204" pitchFamily="34" charset="0"/>
                <a:cs typeface="Arial" panose="020B0604020202020204" pitchFamily="34" charset="0"/>
              </a:rPr>
              <a:t>customer</a:t>
            </a:r>
            <a:r>
              <a:rPr sz="2000" b="1" spc="-8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b="1" spc="-10" dirty="0">
                <a:latin typeface="Arial" panose="020B0604020202020204" pitchFamily="34" charset="0"/>
                <a:cs typeface="Arial" panose="020B0604020202020204" pitchFamily="34" charset="0"/>
              </a:rPr>
              <a:t>satisfaction</a:t>
            </a:r>
            <a:endParaRPr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003300" marR="1214755" lvl="1" indent="-534035">
              <a:lnSpc>
                <a:spcPct val="80000"/>
              </a:lnSpc>
              <a:spcBef>
                <a:spcPts val="690"/>
              </a:spcBef>
              <a:buClr>
                <a:srgbClr val="C00000"/>
              </a:buClr>
              <a:buChar char="•"/>
              <a:tabLst>
                <a:tab pos="1003300" algn="l"/>
                <a:tab pos="1003935" algn="l"/>
              </a:tabLst>
            </a:pPr>
            <a:r>
              <a:rPr sz="2000" dirty="0">
                <a:latin typeface="Arial" panose="020B0604020202020204" pitchFamily="34" charset="0"/>
                <a:cs typeface="Arial" panose="020B0604020202020204" pitchFamily="34" charset="0"/>
              </a:rPr>
              <a:t>In</a:t>
            </a:r>
            <a:r>
              <a:rPr sz="2000" spc="-8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dirty="0">
                <a:latin typeface="Arial" panose="020B0604020202020204" pitchFamily="34" charset="0"/>
                <a:cs typeface="Arial" panose="020B0604020202020204" pitchFamily="34" charset="0"/>
              </a:rPr>
              <a:t>this</a:t>
            </a:r>
            <a:r>
              <a:rPr sz="2000" spc="-8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dirty="0">
                <a:latin typeface="Arial" panose="020B0604020202020204" pitchFamily="34" charset="0"/>
                <a:cs typeface="Arial" panose="020B0604020202020204" pitchFamily="34" charset="0"/>
              </a:rPr>
              <a:t>example</a:t>
            </a:r>
            <a:r>
              <a:rPr sz="2000" spc="-1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dirty="0">
                <a:latin typeface="Arial" panose="020B0604020202020204" pitchFamily="34" charset="0"/>
                <a:cs typeface="Arial" panose="020B0604020202020204" pitchFamily="34" charset="0"/>
              </a:rPr>
              <a:t>customer</a:t>
            </a:r>
            <a:r>
              <a:rPr sz="2000" spc="-1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dirty="0">
                <a:latin typeface="Arial" panose="020B0604020202020204" pitchFamily="34" charset="0"/>
                <a:cs typeface="Arial" panose="020B0604020202020204" pitchFamily="34" charset="0"/>
              </a:rPr>
              <a:t>satisfaction</a:t>
            </a:r>
            <a:r>
              <a:rPr sz="2000" spc="-10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spc="-25" dirty="0">
                <a:latin typeface="Arial" panose="020B0604020202020204" pitchFamily="34" charset="0"/>
                <a:cs typeface="Arial" panose="020B0604020202020204" pitchFamily="34" charset="0"/>
              </a:rPr>
              <a:t>is </a:t>
            </a:r>
            <a:r>
              <a:rPr sz="2000" spc="-10" dirty="0">
                <a:latin typeface="Arial" panose="020B0604020202020204" pitchFamily="34" charset="0"/>
                <a:cs typeface="Arial" panose="020B0604020202020204" pitchFamily="34" charset="0"/>
              </a:rPr>
              <a:t>improving</a:t>
            </a:r>
            <a:endParaRPr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lnSpc>
                <a:spcPct val="100000"/>
              </a:lnSpc>
              <a:buFont typeface="Calibri"/>
              <a:buChar char="•"/>
            </a:pPr>
            <a:endParaRPr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22300" marR="1272540" indent="-610235">
              <a:lnSpc>
                <a:spcPts val="2690"/>
              </a:lnSpc>
              <a:spcBef>
                <a:spcPts val="5"/>
              </a:spcBef>
              <a:buClr>
                <a:srgbClr val="C00000"/>
              </a:buClr>
              <a:buAutoNum type="arabicPeriod" startAt="3"/>
              <a:tabLst>
                <a:tab pos="622300" algn="l"/>
                <a:tab pos="622935" algn="l"/>
              </a:tabLst>
            </a:pPr>
            <a:r>
              <a:rPr sz="2000" b="1" spc="-10" dirty="0">
                <a:latin typeface="Arial" panose="020B0604020202020204" pitchFamily="34" charset="0"/>
                <a:cs typeface="Arial" panose="020B0604020202020204" pitchFamily="34" charset="0"/>
              </a:rPr>
              <a:t>Monitoring</a:t>
            </a:r>
            <a:r>
              <a:rPr sz="2000" b="1" spc="-1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b="1" dirty="0">
                <a:latin typeface="Arial" panose="020B0604020202020204" pitchFamily="34" charset="0"/>
                <a:cs typeface="Arial" panose="020B0604020202020204" pitchFamily="34" charset="0"/>
              </a:rPr>
              <a:t>whether</a:t>
            </a:r>
            <a:r>
              <a:rPr sz="2000" b="1" spc="-9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b="1" spc="-10" dirty="0">
                <a:latin typeface="Arial" panose="020B0604020202020204" pitchFamily="34" charset="0"/>
                <a:cs typeface="Arial" panose="020B0604020202020204" pitchFamily="34" charset="0"/>
              </a:rPr>
              <a:t>improved</a:t>
            </a:r>
            <a:r>
              <a:rPr sz="2000" b="1" spc="-9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b="1" spc="-10" dirty="0">
                <a:latin typeface="Arial" panose="020B0604020202020204" pitchFamily="34" charset="0"/>
                <a:cs typeface="Arial" panose="020B0604020202020204" pitchFamily="34" charset="0"/>
              </a:rPr>
              <a:t>customer satisfaction</a:t>
            </a:r>
            <a:r>
              <a:rPr sz="2000" b="1" spc="-7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b="1" dirty="0">
                <a:latin typeface="Arial" panose="020B0604020202020204" pitchFamily="34" charset="0"/>
                <a:cs typeface="Arial" panose="020B0604020202020204" pitchFamily="34" charset="0"/>
              </a:rPr>
              <a:t>is</a:t>
            </a:r>
            <a:r>
              <a:rPr sz="2000" b="1" spc="-8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b="1" dirty="0">
                <a:latin typeface="Arial" panose="020B0604020202020204" pitchFamily="34" charset="0"/>
                <a:cs typeface="Arial" panose="020B0604020202020204" pitchFamily="34" charset="0"/>
              </a:rPr>
              <a:t>leading</a:t>
            </a:r>
            <a:r>
              <a:rPr sz="2000" b="1" spc="-6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b="1" dirty="0">
                <a:latin typeface="Arial" panose="020B0604020202020204" pitchFamily="34" charset="0"/>
                <a:cs typeface="Arial" panose="020B0604020202020204" pitchFamily="34" charset="0"/>
              </a:rPr>
              <a:t>to</a:t>
            </a:r>
            <a:r>
              <a:rPr sz="2000" b="1" spc="-9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b="1" spc="-10" dirty="0">
                <a:latin typeface="Arial" panose="020B0604020202020204" pitchFamily="34" charset="0"/>
                <a:cs typeface="Arial" panose="020B0604020202020204" pitchFamily="34" charset="0"/>
              </a:rPr>
              <a:t>greater</a:t>
            </a:r>
            <a:r>
              <a:rPr sz="2000" b="1" spc="-6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b="1" spc="-10" dirty="0">
                <a:latin typeface="Arial" panose="020B0604020202020204" pitchFamily="34" charset="0"/>
                <a:cs typeface="Arial" panose="020B0604020202020204" pitchFamily="34" charset="0"/>
              </a:rPr>
              <a:t>customer retention</a:t>
            </a:r>
            <a:r>
              <a:rPr sz="2000" b="1" spc="-8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b="1" dirty="0">
                <a:latin typeface="Arial" panose="020B0604020202020204" pitchFamily="34" charset="0"/>
                <a:cs typeface="Arial" panose="020B0604020202020204" pitchFamily="34" charset="0"/>
              </a:rPr>
              <a:t>and</a:t>
            </a:r>
            <a:r>
              <a:rPr sz="2000" b="1" spc="-1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b="1" spc="-10" dirty="0">
                <a:latin typeface="Arial" panose="020B0604020202020204" pitchFamily="34" charset="0"/>
                <a:cs typeface="Arial" panose="020B0604020202020204" pitchFamily="34" charset="0"/>
              </a:rPr>
              <a:t>improved</a:t>
            </a:r>
            <a:r>
              <a:rPr sz="2000" b="1" spc="-9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b="1" spc="-10" dirty="0">
                <a:latin typeface="Arial" panose="020B0604020202020204" pitchFamily="34" charset="0"/>
                <a:cs typeface="Arial" panose="020B0604020202020204" pitchFamily="34" charset="0"/>
              </a:rPr>
              <a:t>revenue</a:t>
            </a:r>
            <a:r>
              <a:rPr sz="2000" b="1" spc="-9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b="1" spc="-10" dirty="0">
                <a:latin typeface="Arial" panose="020B0604020202020204" pitchFamily="34" charset="0"/>
                <a:cs typeface="Arial" panose="020B0604020202020204" pitchFamily="34" charset="0"/>
              </a:rPr>
              <a:t>growth.</a:t>
            </a:r>
            <a:endParaRPr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003300" marR="283845" lvl="1" indent="-534035">
              <a:lnSpc>
                <a:spcPct val="80000"/>
              </a:lnSpc>
              <a:spcBef>
                <a:spcPts val="710"/>
              </a:spcBef>
              <a:buClr>
                <a:srgbClr val="1F487C"/>
              </a:buClr>
              <a:buChar char="•"/>
              <a:tabLst>
                <a:tab pos="1003300" algn="l"/>
                <a:tab pos="1003935" algn="l"/>
              </a:tabLst>
            </a:pPr>
            <a:r>
              <a:rPr sz="2000" dirty="0">
                <a:latin typeface="Arial" panose="020B0604020202020204" pitchFamily="34" charset="0"/>
                <a:cs typeface="Arial" panose="020B0604020202020204" pitchFamily="34" charset="0"/>
              </a:rPr>
              <a:t>In</a:t>
            </a:r>
            <a:r>
              <a:rPr sz="2000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dirty="0">
                <a:latin typeface="Arial" panose="020B0604020202020204" pitchFamily="34" charset="0"/>
                <a:cs typeface="Arial" panose="020B0604020202020204" pitchFamily="34" charset="0"/>
              </a:rPr>
              <a:t>this</a:t>
            </a:r>
            <a:r>
              <a:rPr sz="2000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dirty="0">
                <a:latin typeface="Arial" panose="020B0604020202020204" pitchFamily="34" charset="0"/>
                <a:cs typeface="Arial" panose="020B0604020202020204" pitchFamily="34" charset="0"/>
              </a:rPr>
              <a:t>example</a:t>
            </a:r>
            <a:r>
              <a:rPr sz="2000" spc="-6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dirty="0">
                <a:latin typeface="Arial" panose="020B0604020202020204" pitchFamily="34" charset="0"/>
                <a:cs typeface="Arial" panose="020B0604020202020204" pitchFamily="34" charset="0"/>
              </a:rPr>
              <a:t>let</a:t>
            </a:r>
            <a:r>
              <a:rPr sz="2000" spc="-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dirty="0">
                <a:latin typeface="Arial" panose="020B0604020202020204" pitchFamily="34" charset="0"/>
                <a:cs typeface="Arial" panose="020B0604020202020204" pitchFamily="34" charset="0"/>
              </a:rPr>
              <a:t>us</a:t>
            </a:r>
            <a:r>
              <a:rPr sz="2000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dirty="0">
                <a:latin typeface="Arial" panose="020B0604020202020204" pitchFamily="34" charset="0"/>
                <a:cs typeface="Arial" panose="020B0604020202020204" pitchFamily="34" charset="0"/>
              </a:rPr>
              <a:t>assume</a:t>
            </a:r>
            <a:r>
              <a:rPr sz="2000" spc="-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dirty="0">
                <a:latin typeface="Arial" panose="020B0604020202020204" pitchFamily="34" charset="0"/>
                <a:cs typeface="Arial" panose="020B0604020202020204" pitchFamily="34" charset="0"/>
              </a:rPr>
              <a:t>that</a:t>
            </a:r>
            <a:r>
              <a:rPr sz="2000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dirty="0">
                <a:latin typeface="Arial" panose="020B0604020202020204" pitchFamily="34" charset="0"/>
                <a:cs typeface="Arial" panose="020B0604020202020204" pitchFamily="34" charset="0"/>
              </a:rPr>
              <a:t>(in</a:t>
            </a:r>
            <a:r>
              <a:rPr sz="2000" spc="-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spc="-25" dirty="0">
                <a:latin typeface="Arial" panose="020B0604020202020204" pitchFamily="34" charset="0"/>
                <a:cs typeface="Arial" panose="020B0604020202020204" pitchFamily="34" charset="0"/>
              </a:rPr>
              <a:t>due </a:t>
            </a:r>
            <a:r>
              <a:rPr sz="2000" dirty="0">
                <a:latin typeface="Arial" panose="020B0604020202020204" pitchFamily="34" charset="0"/>
                <a:cs typeface="Arial" panose="020B0604020202020204" pitchFamily="34" charset="0"/>
              </a:rPr>
              <a:t>course)</a:t>
            </a:r>
            <a:r>
              <a:rPr sz="2000" spc="-9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dirty="0">
                <a:latin typeface="Arial" panose="020B0604020202020204" pitchFamily="34" charset="0"/>
                <a:cs typeface="Arial" panose="020B0604020202020204" pitchFamily="34" charset="0"/>
              </a:rPr>
              <a:t>there</a:t>
            </a:r>
            <a:r>
              <a:rPr sz="2000" spc="-6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dirty="0">
                <a:latin typeface="Arial" panose="020B0604020202020204" pitchFamily="34" charset="0"/>
                <a:cs typeface="Arial" panose="020B0604020202020204" pitchFamily="34" charset="0"/>
              </a:rPr>
              <a:t>is</a:t>
            </a:r>
            <a:r>
              <a:rPr sz="2000" spc="-5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dirty="0">
                <a:latin typeface="Arial" panose="020B0604020202020204" pitchFamily="34" charset="0"/>
                <a:cs typeface="Arial" panose="020B0604020202020204" pitchFamily="34" charset="0"/>
              </a:rPr>
              <a:t>evidence</a:t>
            </a:r>
            <a:r>
              <a:rPr sz="2000" spc="-7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dirty="0">
                <a:latin typeface="Arial" panose="020B0604020202020204" pitchFamily="34" charset="0"/>
                <a:cs typeface="Arial" panose="020B0604020202020204" pitchFamily="34" charset="0"/>
              </a:rPr>
              <a:t>of</a:t>
            </a:r>
            <a:r>
              <a:rPr sz="2000" spc="-6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dirty="0">
                <a:latin typeface="Arial" panose="020B0604020202020204" pitchFamily="34" charset="0"/>
                <a:cs typeface="Arial" panose="020B0604020202020204" pitchFamily="34" charset="0"/>
              </a:rPr>
              <a:t>greater</a:t>
            </a:r>
            <a:r>
              <a:rPr sz="2000" spc="-6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spc="-10" dirty="0">
                <a:latin typeface="Arial" panose="020B0604020202020204" pitchFamily="34" charset="0"/>
                <a:cs typeface="Arial" panose="020B0604020202020204" pitchFamily="34" charset="0"/>
              </a:rPr>
              <a:t>customer </a:t>
            </a:r>
            <a:r>
              <a:rPr sz="2000" dirty="0">
                <a:latin typeface="Arial" panose="020B0604020202020204" pitchFamily="34" charset="0"/>
                <a:cs typeface="Arial" panose="020B0604020202020204" pitchFamily="34" charset="0"/>
              </a:rPr>
              <a:t>retention</a:t>
            </a:r>
            <a:r>
              <a:rPr sz="2000" spc="-1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dirty="0">
                <a:latin typeface="Arial" panose="020B0604020202020204" pitchFamily="34" charset="0"/>
                <a:cs typeface="Arial" panose="020B0604020202020204" pitchFamily="34" charset="0"/>
              </a:rPr>
              <a:t>and</a:t>
            </a:r>
            <a:r>
              <a:rPr sz="2000" spc="-9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dirty="0">
                <a:latin typeface="Arial" panose="020B0604020202020204" pitchFamily="34" charset="0"/>
                <a:cs typeface="Arial" panose="020B0604020202020204" pitchFamily="34" charset="0"/>
              </a:rPr>
              <a:t>revenue</a:t>
            </a:r>
            <a:r>
              <a:rPr sz="2000" spc="-9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spc="-10" dirty="0">
                <a:latin typeface="Arial" panose="020B0604020202020204" pitchFamily="34" charset="0"/>
                <a:cs typeface="Arial" panose="020B0604020202020204" pitchFamily="34" charset="0"/>
              </a:rPr>
              <a:t>growth.</a:t>
            </a:r>
            <a:endParaRPr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003300">
              <a:lnSpc>
                <a:spcPts val="3130"/>
              </a:lnSpc>
            </a:pPr>
            <a:r>
              <a:rPr sz="2000" dirty="0">
                <a:latin typeface="Arial" panose="020B0604020202020204" pitchFamily="34" charset="0"/>
                <a:cs typeface="Arial" panose="020B0604020202020204" pitchFamily="34" charset="0"/>
              </a:rPr>
              <a:t>(No</a:t>
            </a:r>
            <a:r>
              <a:rPr sz="2000" spc="-6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spc="-10" dirty="0">
                <a:latin typeface="Arial" panose="020B0604020202020204" pitchFamily="34" charset="0"/>
                <a:cs typeface="Arial" panose="020B0604020202020204" pitchFamily="34" charset="0"/>
              </a:rPr>
              <a:t>improvement</a:t>
            </a:r>
            <a:r>
              <a:rPr sz="2000" spc="-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dirty="0">
                <a:latin typeface="Arial" panose="020B0604020202020204" pitchFamily="34" charset="0"/>
                <a:cs typeface="Arial" panose="020B0604020202020204" pitchFamily="34" charset="0"/>
              </a:rPr>
              <a:t>would</a:t>
            </a:r>
            <a:r>
              <a:rPr sz="2000" spc="-5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dirty="0">
                <a:latin typeface="Arial" panose="020B0604020202020204" pitchFamily="34" charset="0"/>
                <a:cs typeface="Arial" panose="020B0604020202020204" pitchFamily="34" charset="0"/>
              </a:rPr>
              <a:t>challenge</a:t>
            </a:r>
            <a:r>
              <a:rPr sz="2000" spc="-7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dirty="0">
                <a:latin typeface="Arial" panose="020B0604020202020204" pitchFamily="34" charset="0"/>
                <a:cs typeface="Arial" panose="020B0604020202020204" pitchFamily="34" charset="0"/>
              </a:rPr>
              <a:t>the</a:t>
            </a:r>
            <a:r>
              <a:rPr sz="2000"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spc="-10" dirty="0">
                <a:latin typeface="Arial" panose="020B0604020202020204" pitchFamily="34" charset="0"/>
                <a:cs typeface="Arial" panose="020B0604020202020204" pitchFamily="34" charset="0"/>
              </a:rPr>
              <a:t>validity</a:t>
            </a:r>
            <a:r>
              <a:rPr lang="en-GB" sz="2000" spc="-10" dirty="0">
                <a:latin typeface="Arial" panose="020B0604020202020204" pitchFamily="34" charset="0"/>
                <a:cs typeface="Arial" panose="020B0604020202020204" pitchFamily="34" charset="0"/>
              </a:rPr>
              <a:t> of the cause-effect hypothesis and </a:t>
            </a:r>
            <a:endParaRPr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42875">
              <a:lnSpc>
                <a:spcPts val="3130"/>
              </a:lnSpc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            </a:t>
            </a:r>
            <a:r>
              <a:rPr sz="2000" spc="-10" dirty="0">
                <a:latin typeface="Arial" panose="020B0604020202020204" pitchFamily="34" charset="0"/>
                <a:cs typeface="Arial" panose="020B0604020202020204" pitchFamily="34" charset="0"/>
              </a:rPr>
              <a:t>prompt</a:t>
            </a:r>
            <a:r>
              <a:rPr lang="en-GB" sz="2000" spc="-10" dirty="0">
                <a:latin typeface="Arial" panose="020B0604020202020204" pitchFamily="34" charset="0"/>
                <a:cs typeface="Arial" panose="020B0604020202020204" pitchFamily="34" charset="0"/>
              </a:rPr>
              <a:t> a revision to the  change plan)</a:t>
            </a:r>
            <a:endParaRPr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1337481" y="301177"/>
            <a:ext cx="6832764" cy="721351"/>
          </a:xfrm>
          <a:prstGeom prst="rect">
            <a:avLst/>
          </a:prstGeom>
        </p:spPr>
        <p:txBody>
          <a:bodyPr vert="horz" wrap="square" lIns="0" tIns="13335" rIns="0" bIns="0" rtlCol="0" anchor="b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>
                <a:solidFill>
                  <a:srgbClr val="244060"/>
                </a:solidFill>
              </a:rPr>
              <a:t>Reviewing</a:t>
            </a:r>
            <a:r>
              <a:rPr spc="-55" dirty="0">
                <a:solidFill>
                  <a:srgbClr val="244060"/>
                </a:solidFill>
              </a:rPr>
              <a:t> </a:t>
            </a:r>
            <a:r>
              <a:rPr dirty="0">
                <a:solidFill>
                  <a:srgbClr val="244060"/>
                </a:solidFill>
              </a:rPr>
              <a:t>the</a:t>
            </a:r>
            <a:r>
              <a:rPr spc="-55" dirty="0">
                <a:solidFill>
                  <a:srgbClr val="244060"/>
                </a:solidFill>
              </a:rPr>
              <a:t> </a:t>
            </a:r>
            <a:r>
              <a:rPr dirty="0">
                <a:solidFill>
                  <a:srgbClr val="244060"/>
                </a:solidFill>
              </a:rPr>
              <a:t>change </a:t>
            </a:r>
            <a:r>
              <a:rPr spc="-20" dirty="0">
                <a:solidFill>
                  <a:srgbClr val="244060"/>
                </a:solidFill>
              </a:rPr>
              <a:t>plan</a:t>
            </a: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1415" y="244132"/>
            <a:ext cx="12618265" cy="1493228"/>
          </a:xfrm>
          <a:prstGeom prst="rect">
            <a:avLst/>
          </a:prstGeom>
        </p:spPr>
        <p:txBody>
          <a:bodyPr vert="horz" wrap="square" lIns="0" tIns="76707" rIns="0" bIns="0" rtlCol="0" anchor="b">
            <a:spAutoFit/>
          </a:bodyPr>
          <a:lstStyle/>
          <a:p>
            <a:pPr marL="3041015" marR="5080" indent="-2712085">
              <a:lnSpc>
                <a:spcPct val="100000"/>
              </a:lnSpc>
              <a:spcBef>
                <a:spcPts val="100"/>
              </a:spcBef>
            </a:pPr>
            <a:r>
              <a:rPr dirty="0">
                <a:solidFill>
                  <a:srgbClr val="244060"/>
                </a:solidFill>
              </a:rPr>
              <a:t>Developing</a:t>
            </a:r>
            <a:r>
              <a:rPr spc="-25" dirty="0">
                <a:solidFill>
                  <a:srgbClr val="244060"/>
                </a:solidFill>
              </a:rPr>
              <a:t> </a:t>
            </a:r>
            <a:r>
              <a:rPr dirty="0">
                <a:solidFill>
                  <a:srgbClr val="244060"/>
                </a:solidFill>
              </a:rPr>
              <a:t>tools</a:t>
            </a:r>
            <a:r>
              <a:rPr spc="-30" dirty="0">
                <a:solidFill>
                  <a:srgbClr val="244060"/>
                </a:solidFill>
              </a:rPr>
              <a:t> </a:t>
            </a:r>
            <a:r>
              <a:rPr dirty="0">
                <a:solidFill>
                  <a:srgbClr val="244060"/>
                </a:solidFill>
              </a:rPr>
              <a:t>to</a:t>
            </a:r>
            <a:r>
              <a:rPr spc="-25" dirty="0">
                <a:solidFill>
                  <a:srgbClr val="244060"/>
                </a:solidFill>
              </a:rPr>
              <a:t> </a:t>
            </a:r>
            <a:r>
              <a:rPr dirty="0">
                <a:solidFill>
                  <a:srgbClr val="244060"/>
                </a:solidFill>
              </a:rPr>
              <a:t>help</a:t>
            </a:r>
            <a:r>
              <a:rPr spc="-40" dirty="0">
                <a:solidFill>
                  <a:srgbClr val="244060"/>
                </a:solidFill>
              </a:rPr>
              <a:t> </a:t>
            </a:r>
            <a:r>
              <a:rPr dirty="0">
                <a:solidFill>
                  <a:srgbClr val="244060"/>
                </a:solidFill>
              </a:rPr>
              <a:t>with</a:t>
            </a:r>
            <a:r>
              <a:rPr spc="-30" dirty="0">
                <a:solidFill>
                  <a:srgbClr val="244060"/>
                </a:solidFill>
              </a:rPr>
              <a:t> </a:t>
            </a:r>
            <a:r>
              <a:rPr dirty="0">
                <a:solidFill>
                  <a:srgbClr val="244060"/>
                </a:solidFill>
              </a:rPr>
              <a:t>monitoring</a:t>
            </a:r>
            <a:r>
              <a:rPr spc="5" dirty="0">
                <a:solidFill>
                  <a:srgbClr val="244060"/>
                </a:solidFill>
              </a:rPr>
              <a:t> </a:t>
            </a:r>
            <a:r>
              <a:rPr spc="-25" dirty="0">
                <a:solidFill>
                  <a:srgbClr val="244060"/>
                </a:solidFill>
              </a:rPr>
              <a:t>the </a:t>
            </a:r>
            <a:r>
              <a:rPr dirty="0">
                <a:solidFill>
                  <a:srgbClr val="244060"/>
                </a:solidFill>
              </a:rPr>
              <a:t>change</a:t>
            </a:r>
            <a:br>
              <a:rPr lang="en-GB" dirty="0">
                <a:solidFill>
                  <a:srgbClr val="244060"/>
                </a:solidFill>
              </a:rPr>
            </a:br>
            <a:r>
              <a:rPr lang="en-GB" spc="-35" dirty="0">
                <a:solidFill>
                  <a:srgbClr val="244060"/>
                </a:solidFill>
              </a:rPr>
              <a:t> </a:t>
            </a:r>
            <a:r>
              <a:rPr spc="-20" dirty="0">
                <a:solidFill>
                  <a:srgbClr val="244060"/>
                </a:solidFill>
              </a:rPr>
              <a:t>plan</a:t>
            </a:r>
          </a:p>
        </p:txBody>
      </p:sp>
      <p:grpSp>
        <p:nvGrpSpPr>
          <p:cNvPr id="3" name="object 3"/>
          <p:cNvGrpSpPr/>
          <p:nvPr/>
        </p:nvGrpSpPr>
        <p:grpSpPr>
          <a:xfrm>
            <a:off x="5530406" y="2845117"/>
            <a:ext cx="1370965" cy="872490"/>
            <a:chOff x="4006405" y="2845117"/>
            <a:chExt cx="1370965" cy="87249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011167" y="2849879"/>
              <a:ext cx="1360932" cy="862584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4011167" y="2849879"/>
              <a:ext cx="1361440" cy="862965"/>
            </a:xfrm>
            <a:custGeom>
              <a:avLst/>
              <a:gdLst/>
              <a:ahLst/>
              <a:cxnLst/>
              <a:rect l="l" t="t" r="r" b="b"/>
              <a:pathLst>
                <a:path w="1361439" h="862964">
                  <a:moveTo>
                    <a:pt x="0" y="431292"/>
                  </a:moveTo>
                  <a:lnTo>
                    <a:pt x="9855" y="357729"/>
                  </a:lnTo>
                  <a:lnTo>
                    <a:pt x="38331" y="288207"/>
                  </a:lnTo>
                  <a:lnTo>
                    <a:pt x="59041" y="255285"/>
                  </a:lnTo>
                  <a:lnTo>
                    <a:pt x="83793" y="223760"/>
                  </a:lnTo>
                  <a:lnTo>
                    <a:pt x="112384" y="193763"/>
                  </a:lnTo>
                  <a:lnTo>
                    <a:pt x="144608" y="165423"/>
                  </a:lnTo>
                  <a:lnTo>
                    <a:pt x="180261" y="138868"/>
                  </a:lnTo>
                  <a:lnTo>
                    <a:pt x="219140" y="114229"/>
                  </a:lnTo>
                  <a:lnTo>
                    <a:pt x="261039" y="91634"/>
                  </a:lnTo>
                  <a:lnTo>
                    <a:pt x="305755" y="71213"/>
                  </a:lnTo>
                  <a:lnTo>
                    <a:pt x="353083" y="53096"/>
                  </a:lnTo>
                  <a:lnTo>
                    <a:pt x="402819" y="37411"/>
                  </a:lnTo>
                  <a:lnTo>
                    <a:pt x="454758" y="24288"/>
                  </a:lnTo>
                  <a:lnTo>
                    <a:pt x="508697" y="13855"/>
                  </a:lnTo>
                  <a:lnTo>
                    <a:pt x="564431" y="6244"/>
                  </a:lnTo>
                  <a:lnTo>
                    <a:pt x="621755" y="1582"/>
                  </a:lnTo>
                  <a:lnTo>
                    <a:pt x="680466" y="0"/>
                  </a:lnTo>
                  <a:lnTo>
                    <a:pt x="739176" y="1582"/>
                  </a:lnTo>
                  <a:lnTo>
                    <a:pt x="796500" y="6244"/>
                  </a:lnTo>
                  <a:lnTo>
                    <a:pt x="852234" y="13855"/>
                  </a:lnTo>
                  <a:lnTo>
                    <a:pt x="906173" y="24288"/>
                  </a:lnTo>
                  <a:lnTo>
                    <a:pt x="958112" y="37411"/>
                  </a:lnTo>
                  <a:lnTo>
                    <a:pt x="1007848" y="53096"/>
                  </a:lnTo>
                  <a:lnTo>
                    <a:pt x="1055176" y="71213"/>
                  </a:lnTo>
                  <a:lnTo>
                    <a:pt x="1099892" y="91634"/>
                  </a:lnTo>
                  <a:lnTo>
                    <a:pt x="1141791" y="114229"/>
                  </a:lnTo>
                  <a:lnTo>
                    <a:pt x="1180670" y="138868"/>
                  </a:lnTo>
                  <a:lnTo>
                    <a:pt x="1216323" y="165423"/>
                  </a:lnTo>
                  <a:lnTo>
                    <a:pt x="1248547" y="193763"/>
                  </a:lnTo>
                  <a:lnTo>
                    <a:pt x="1277138" y="223760"/>
                  </a:lnTo>
                  <a:lnTo>
                    <a:pt x="1301890" y="255285"/>
                  </a:lnTo>
                  <a:lnTo>
                    <a:pt x="1322600" y="288207"/>
                  </a:lnTo>
                  <a:lnTo>
                    <a:pt x="1351076" y="357729"/>
                  </a:lnTo>
                  <a:lnTo>
                    <a:pt x="1360932" y="431292"/>
                  </a:lnTo>
                  <a:lnTo>
                    <a:pt x="1358434" y="468513"/>
                  </a:lnTo>
                  <a:lnTo>
                    <a:pt x="1339064" y="540184"/>
                  </a:lnTo>
                  <a:lnTo>
                    <a:pt x="1301890" y="607298"/>
                  </a:lnTo>
                  <a:lnTo>
                    <a:pt x="1277138" y="638823"/>
                  </a:lnTo>
                  <a:lnTo>
                    <a:pt x="1248547" y="668820"/>
                  </a:lnTo>
                  <a:lnTo>
                    <a:pt x="1216323" y="697160"/>
                  </a:lnTo>
                  <a:lnTo>
                    <a:pt x="1180670" y="723715"/>
                  </a:lnTo>
                  <a:lnTo>
                    <a:pt x="1141791" y="748354"/>
                  </a:lnTo>
                  <a:lnTo>
                    <a:pt x="1099892" y="770949"/>
                  </a:lnTo>
                  <a:lnTo>
                    <a:pt x="1055176" y="791370"/>
                  </a:lnTo>
                  <a:lnTo>
                    <a:pt x="1007848" y="809487"/>
                  </a:lnTo>
                  <a:lnTo>
                    <a:pt x="958112" y="825172"/>
                  </a:lnTo>
                  <a:lnTo>
                    <a:pt x="906173" y="838295"/>
                  </a:lnTo>
                  <a:lnTo>
                    <a:pt x="852234" y="848728"/>
                  </a:lnTo>
                  <a:lnTo>
                    <a:pt x="796500" y="856339"/>
                  </a:lnTo>
                  <a:lnTo>
                    <a:pt x="739176" y="861001"/>
                  </a:lnTo>
                  <a:lnTo>
                    <a:pt x="680466" y="862584"/>
                  </a:lnTo>
                  <a:lnTo>
                    <a:pt x="621755" y="861001"/>
                  </a:lnTo>
                  <a:lnTo>
                    <a:pt x="564431" y="856339"/>
                  </a:lnTo>
                  <a:lnTo>
                    <a:pt x="508697" y="848728"/>
                  </a:lnTo>
                  <a:lnTo>
                    <a:pt x="454758" y="838295"/>
                  </a:lnTo>
                  <a:lnTo>
                    <a:pt x="402819" y="825172"/>
                  </a:lnTo>
                  <a:lnTo>
                    <a:pt x="353083" y="809487"/>
                  </a:lnTo>
                  <a:lnTo>
                    <a:pt x="305755" y="791370"/>
                  </a:lnTo>
                  <a:lnTo>
                    <a:pt x="261039" y="770949"/>
                  </a:lnTo>
                  <a:lnTo>
                    <a:pt x="219140" y="748354"/>
                  </a:lnTo>
                  <a:lnTo>
                    <a:pt x="180261" y="723715"/>
                  </a:lnTo>
                  <a:lnTo>
                    <a:pt x="144608" y="697160"/>
                  </a:lnTo>
                  <a:lnTo>
                    <a:pt x="112384" y="668820"/>
                  </a:lnTo>
                  <a:lnTo>
                    <a:pt x="83793" y="638823"/>
                  </a:lnTo>
                  <a:lnTo>
                    <a:pt x="59041" y="607298"/>
                  </a:lnTo>
                  <a:lnTo>
                    <a:pt x="38331" y="574376"/>
                  </a:lnTo>
                  <a:lnTo>
                    <a:pt x="9855" y="504854"/>
                  </a:lnTo>
                  <a:lnTo>
                    <a:pt x="0" y="431292"/>
                  </a:lnTo>
                  <a:close/>
                </a:path>
              </a:pathLst>
            </a:custGeom>
            <a:ln w="914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/>
          <p:nvPr/>
        </p:nvSpPr>
        <p:spPr>
          <a:xfrm>
            <a:off x="5901055" y="3043175"/>
            <a:ext cx="628015" cy="45275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22860" marR="5080" indent="-10795">
              <a:spcBef>
                <a:spcPts val="105"/>
              </a:spcBef>
            </a:pPr>
            <a:r>
              <a:rPr sz="1400" dirty="0">
                <a:latin typeface="Calibri"/>
                <a:cs typeface="Calibri"/>
              </a:rPr>
              <a:t>Vision</a:t>
            </a:r>
            <a:r>
              <a:rPr sz="1400" spc="-20" dirty="0">
                <a:latin typeface="Calibri"/>
                <a:cs typeface="Calibri"/>
              </a:rPr>
              <a:t> </a:t>
            </a:r>
            <a:r>
              <a:rPr sz="1400" spc="-50" dirty="0">
                <a:latin typeface="Calibri"/>
                <a:cs typeface="Calibri"/>
              </a:rPr>
              <a:t>&amp; </a:t>
            </a:r>
            <a:r>
              <a:rPr sz="1400" spc="-10" dirty="0">
                <a:latin typeface="Calibri"/>
                <a:cs typeface="Calibri"/>
              </a:rPr>
              <a:t>strategy</a:t>
            </a:r>
            <a:endParaRPr sz="1400">
              <a:latin typeface="Calibri"/>
              <a:cs typeface="Calibri"/>
            </a:endParaRPr>
          </a:p>
        </p:txBody>
      </p:sp>
      <p:grpSp>
        <p:nvGrpSpPr>
          <p:cNvPr id="7" name="object 7"/>
          <p:cNvGrpSpPr/>
          <p:nvPr/>
        </p:nvGrpSpPr>
        <p:grpSpPr>
          <a:xfrm>
            <a:off x="3895153" y="1696021"/>
            <a:ext cx="1573530" cy="1014094"/>
            <a:chOff x="2371153" y="1696021"/>
            <a:chExt cx="1573530" cy="1014094"/>
          </a:xfrm>
        </p:grpSpPr>
        <p:pic>
          <p:nvPicPr>
            <p:cNvPr id="8" name="object 8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375916" y="1700783"/>
              <a:ext cx="1563624" cy="1004315"/>
            </a:xfrm>
            <a:prstGeom prst="rect">
              <a:avLst/>
            </a:prstGeom>
          </p:spPr>
        </p:pic>
        <p:sp>
          <p:nvSpPr>
            <p:cNvPr id="9" name="object 9"/>
            <p:cNvSpPr/>
            <p:nvPr/>
          </p:nvSpPr>
          <p:spPr>
            <a:xfrm>
              <a:off x="2375916" y="1700783"/>
              <a:ext cx="1564005" cy="1004569"/>
            </a:xfrm>
            <a:custGeom>
              <a:avLst/>
              <a:gdLst/>
              <a:ahLst/>
              <a:cxnLst/>
              <a:rect l="l" t="t" r="r" b="b"/>
              <a:pathLst>
                <a:path w="1564004" h="1004569">
                  <a:moveTo>
                    <a:pt x="0" y="1004315"/>
                  </a:moveTo>
                  <a:lnTo>
                    <a:pt x="1563624" y="1004315"/>
                  </a:lnTo>
                  <a:lnTo>
                    <a:pt x="1563624" y="0"/>
                  </a:lnTo>
                  <a:lnTo>
                    <a:pt x="0" y="0"/>
                  </a:lnTo>
                  <a:lnTo>
                    <a:pt x="0" y="1004315"/>
                  </a:lnTo>
                  <a:close/>
                </a:path>
              </a:pathLst>
            </a:custGeom>
            <a:ln w="914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0" name="object 10"/>
          <p:cNvSpPr txBox="1"/>
          <p:nvPr/>
        </p:nvSpPr>
        <p:spPr>
          <a:xfrm>
            <a:off x="4093846" y="1964818"/>
            <a:ext cx="1175385" cy="45275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 indent="294005">
              <a:spcBef>
                <a:spcPts val="105"/>
              </a:spcBef>
            </a:pPr>
            <a:r>
              <a:rPr sz="1400" dirty="0">
                <a:latin typeface="Calibri"/>
                <a:cs typeface="Calibri"/>
              </a:rPr>
              <a:t>Profit</a:t>
            </a:r>
            <a:r>
              <a:rPr sz="1400" spc="-40" dirty="0">
                <a:latin typeface="Calibri"/>
                <a:cs typeface="Calibri"/>
              </a:rPr>
              <a:t> </a:t>
            </a:r>
            <a:r>
              <a:rPr sz="1400" spc="-50" dirty="0">
                <a:latin typeface="Calibri"/>
                <a:cs typeface="Calibri"/>
              </a:rPr>
              <a:t>&amp; </a:t>
            </a:r>
            <a:r>
              <a:rPr sz="1400" dirty="0">
                <a:latin typeface="Calibri"/>
                <a:cs typeface="Calibri"/>
              </a:rPr>
              <a:t>revenue</a:t>
            </a:r>
            <a:r>
              <a:rPr sz="1400" spc="-60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growth</a:t>
            </a:r>
            <a:endParaRPr sz="1400">
              <a:latin typeface="Calibri"/>
              <a:cs typeface="Calibri"/>
            </a:endParaRPr>
          </a:p>
        </p:txBody>
      </p:sp>
      <p:pic>
        <p:nvPicPr>
          <p:cNvPr id="11" name="object 11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5535167" y="3928872"/>
            <a:ext cx="1427988" cy="1004315"/>
          </a:xfrm>
          <a:prstGeom prst="rect">
            <a:avLst/>
          </a:prstGeom>
        </p:spPr>
      </p:pic>
      <p:sp>
        <p:nvSpPr>
          <p:cNvPr id="12" name="object 12"/>
          <p:cNvSpPr txBox="1"/>
          <p:nvPr/>
        </p:nvSpPr>
        <p:spPr>
          <a:xfrm>
            <a:off x="5535168" y="3928872"/>
            <a:ext cx="1428115" cy="723275"/>
          </a:xfrm>
          <a:prstGeom prst="rect">
            <a:avLst/>
          </a:prstGeom>
          <a:ln w="9144">
            <a:solidFill>
              <a:srgbClr val="000000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1900">
              <a:latin typeface="Times New Roman"/>
              <a:cs typeface="Times New Roman"/>
            </a:endParaRPr>
          </a:p>
          <a:p>
            <a:pPr marL="364490"/>
            <a:r>
              <a:rPr sz="1400" spc="-10" dirty="0">
                <a:latin typeface="Calibri"/>
                <a:cs typeface="Calibri"/>
              </a:rPr>
              <a:t>Customer</a:t>
            </a:r>
            <a:endParaRPr sz="1400">
              <a:latin typeface="Calibri"/>
              <a:cs typeface="Calibri"/>
            </a:endParaRPr>
          </a:p>
          <a:p>
            <a:pPr marL="303530"/>
            <a:r>
              <a:rPr sz="1400" spc="-10" dirty="0">
                <a:latin typeface="Calibri"/>
                <a:cs typeface="Calibri"/>
              </a:rPr>
              <a:t>satisfaction</a:t>
            </a:r>
            <a:endParaRPr sz="1400">
              <a:latin typeface="Calibri"/>
              <a:cs typeface="Calibri"/>
            </a:endParaRPr>
          </a:p>
        </p:txBody>
      </p:sp>
      <p:grpSp>
        <p:nvGrpSpPr>
          <p:cNvPr id="13" name="object 13"/>
          <p:cNvGrpSpPr/>
          <p:nvPr/>
        </p:nvGrpSpPr>
        <p:grpSpPr>
          <a:xfrm>
            <a:off x="3757994" y="3133153"/>
            <a:ext cx="1439545" cy="1014094"/>
            <a:chOff x="2233993" y="3133153"/>
            <a:chExt cx="1439545" cy="1014094"/>
          </a:xfrm>
        </p:grpSpPr>
        <p:pic>
          <p:nvPicPr>
            <p:cNvPr id="14" name="object 14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238755" y="3137916"/>
              <a:ext cx="1429512" cy="1004316"/>
            </a:xfrm>
            <a:prstGeom prst="rect">
              <a:avLst/>
            </a:prstGeom>
          </p:spPr>
        </p:pic>
        <p:sp>
          <p:nvSpPr>
            <p:cNvPr id="15" name="object 15"/>
            <p:cNvSpPr/>
            <p:nvPr/>
          </p:nvSpPr>
          <p:spPr>
            <a:xfrm>
              <a:off x="2238755" y="3137916"/>
              <a:ext cx="1430020" cy="1004569"/>
            </a:xfrm>
            <a:custGeom>
              <a:avLst/>
              <a:gdLst/>
              <a:ahLst/>
              <a:cxnLst/>
              <a:rect l="l" t="t" r="r" b="b"/>
              <a:pathLst>
                <a:path w="1430020" h="1004570">
                  <a:moveTo>
                    <a:pt x="0" y="1004316"/>
                  </a:moveTo>
                  <a:lnTo>
                    <a:pt x="1429512" y="1004316"/>
                  </a:lnTo>
                  <a:lnTo>
                    <a:pt x="1429512" y="0"/>
                  </a:lnTo>
                  <a:lnTo>
                    <a:pt x="0" y="0"/>
                  </a:lnTo>
                  <a:lnTo>
                    <a:pt x="0" y="1004316"/>
                  </a:lnTo>
                  <a:close/>
                </a:path>
              </a:pathLst>
            </a:custGeom>
            <a:ln w="914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6" name="object 16"/>
          <p:cNvSpPr txBox="1"/>
          <p:nvPr/>
        </p:nvSpPr>
        <p:spPr>
          <a:xfrm>
            <a:off x="4115181" y="3402839"/>
            <a:ext cx="727075" cy="45275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26034" marR="5080" indent="-13970">
              <a:spcBef>
                <a:spcPts val="105"/>
              </a:spcBef>
            </a:pPr>
            <a:r>
              <a:rPr sz="1400" spc="-10" dirty="0">
                <a:latin typeface="Calibri"/>
                <a:cs typeface="Calibri"/>
              </a:rPr>
              <a:t>Customer retention</a:t>
            </a:r>
            <a:endParaRPr sz="1400">
              <a:latin typeface="Calibri"/>
              <a:cs typeface="Calibri"/>
            </a:endParaRPr>
          </a:p>
        </p:txBody>
      </p:sp>
      <p:grpSp>
        <p:nvGrpSpPr>
          <p:cNvPr id="17" name="object 17"/>
          <p:cNvGrpSpPr/>
          <p:nvPr/>
        </p:nvGrpSpPr>
        <p:grpSpPr>
          <a:xfrm>
            <a:off x="6754177" y="1696021"/>
            <a:ext cx="1574800" cy="1014094"/>
            <a:chOff x="5230177" y="1696021"/>
            <a:chExt cx="1574800" cy="1014094"/>
          </a:xfrm>
        </p:grpSpPr>
        <p:pic>
          <p:nvPicPr>
            <p:cNvPr id="18" name="object 18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234940" y="1700783"/>
              <a:ext cx="1565147" cy="1004315"/>
            </a:xfrm>
            <a:prstGeom prst="rect">
              <a:avLst/>
            </a:prstGeom>
          </p:spPr>
        </p:pic>
        <p:sp>
          <p:nvSpPr>
            <p:cNvPr id="19" name="object 19"/>
            <p:cNvSpPr/>
            <p:nvPr/>
          </p:nvSpPr>
          <p:spPr>
            <a:xfrm>
              <a:off x="5234940" y="1700783"/>
              <a:ext cx="1565275" cy="1004569"/>
            </a:xfrm>
            <a:custGeom>
              <a:avLst/>
              <a:gdLst/>
              <a:ahLst/>
              <a:cxnLst/>
              <a:rect l="l" t="t" r="r" b="b"/>
              <a:pathLst>
                <a:path w="1565275" h="1004569">
                  <a:moveTo>
                    <a:pt x="0" y="1004315"/>
                  </a:moveTo>
                  <a:lnTo>
                    <a:pt x="1565147" y="1004315"/>
                  </a:lnTo>
                  <a:lnTo>
                    <a:pt x="1565147" y="0"/>
                  </a:lnTo>
                  <a:lnTo>
                    <a:pt x="0" y="0"/>
                  </a:lnTo>
                  <a:lnTo>
                    <a:pt x="0" y="1004315"/>
                  </a:lnTo>
                  <a:close/>
                </a:path>
              </a:pathLst>
            </a:custGeom>
            <a:ln w="914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0" name="object 20"/>
          <p:cNvSpPr txBox="1"/>
          <p:nvPr/>
        </p:nvSpPr>
        <p:spPr>
          <a:xfrm>
            <a:off x="7118350" y="1964818"/>
            <a:ext cx="848994" cy="45275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 indent="54610">
              <a:spcBef>
                <a:spcPts val="105"/>
              </a:spcBef>
            </a:pPr>
            <a:r>
              <a:rPr sz="1400" spc="-10" dirty="0">
                <a:latin typeface="Calibri"/>
                <a:cs typeface="Calibri"/>
              </a:rPr>
              <a:t>Employee satisfaction</a:t>
            </a:r>
            <a:endParaRPr sz="1400">
              <a:latin typeface="Calibri"/>
              <a:cs typeface="Calibri"/>
            </a:endParaRPr>
          </a:p>
        </p:txBody>
      </p:sp>
      <p:grpSp>
        <p:nvGrpSpPr>
          <p:cNvPr id="21" name="object 21"/>
          <p:cNvGrpSpPr/>
          <p:nvPr/>
        </p:nvGrpSpPr>
        <p:grpSpPr>
          <a:xfrm>
            <a:off x="7231190" y="3133153"/>
            <a:ext cx="1439545" cy="1014094"/>
            <a:chOff x="5707189" y="3133153"/>
            <a:chExt cx="1439545" cy="1014094"/>
          </a:xfrm>
        </p:grpSpPr>
        <p:pic>
          <p:nvPicPr>
            <p:cNvPr id="22" name="object 22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5711952" y="3137916"/>
              <a:ext cx="1429511" cy="1004316"/>
            </a:xfrm>
            <a:prstGeom prst="rect">
              <a:avLst/>
            </a:prstGeom>
          </p:spPr>
        </p:pic>
        <p:sp>
          <p:nvSpPr>
            <p:cNvPr id="23" name="object 23"/>
            <p:cNvSpPr/>
            <p:nvPr/>
          </p:nvSpPr>
          <p:spPr>
            <a:xfrm>
              <a:off x="5711952" y="3137916"/>
              <a:ext cx="1430020" cy="1004569"/>
            </a:xfrm>
            <a:custGeom>
              <a:avLst/>
              <a:gdLst/>
              <a:ahLst/>
              <a:cxnLst/>
              <a:rect l="l" t="t" r="r" b="b"/>
              <a:pathLst>
                <a:path w="1430020" h="1004570">
                  <a:moveTo>
                    <a:pt x="0" y="1004316"/>
                  </a:moveTo>
                  <a:lnTo>
                    <a:pt x="1429511" y="1004316"/>
                  </a:lnTo>
                  <a:lnTo>
                    <a:pt x="1429511" y="0"/>
                  </a:lnTo>
                  <a:lnTo>
                    <a:pt x="0" y="0"/>
                  </a:lnTo>
                  <a:lnTo>
                    <a:pt x="0" y="1004316"/>
                  </a:lnTo>
                  <a:close/>
                </a:path>
              </a:pathLst>
            </a:custGeom>
            <a:ln w="914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4" name="object 24"/>
          <p:cNvSpPr txBox="1"/>
          <p:nvPr/>
        </p:nvSpPr>
        <p:spPr>
          <a:xfrm>
            <a:off x="7473189" y="3402839"/>
            <a:ext cx="959485" cy="45275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 indent="109855">
              <a:spcBef>
                <a:spcPts val="105"/>
              </a:spcBef>
            </a:pPr>
            <a:r>
              <a:rPr sz="1400" spc="-10" dirty="0">
                <a:latin typeface="Calibri"/>
                <a:cs typeface="Calibri"/>
              </a:rPr>
              <a:t>Employee commitment</a:t>
            </a:r>
            <a:endParaRPr sz="1400">
              <a:latin typeface="Calibri"/>
              <a:cs typeface="Calibri"/>
            </a:endParaRPr>
          </a:p>
        </p:txBody>
      </p:sp>
      <p:grpSp>
        <p:nvGrpSpPr>
          <p:cNvPr id="25" name="object 25"/>
          <p:cNvGrpSpPr/>
          <p:nvPr/>
        </p:nvGrpSpPr>
        <p:grpSpPr>
          <a:xfrm>
            <a:off x="4307014" y="2619693"/>
            <a:ext cx="3768090" cy="2107565"/>
            <a:chOff x="2783014" y="2619692"/>
            <a:chExt cx="3768090" cy="2107565"/>
          </a:xfrm>
        </p:grpSpPr>
        <p:pic>
          <p:nvPicPr>
            <p:cNvPr id="26" name="object 26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4634483" y="3711701"/>
              <a:ext cx="114300" cy="217931"/>
            </a:xfrm>
            <a:prstGeom prst="rect">
              <a:avLst/>
            </a:prstGeom>
          </p:spPr>
        </p:pic>
        <p:sp>
          <p:nvSpPr>
            <p:cNvPr id="27" name="object 27"/>
            <p:cNvSpPr/>
            <p:nvPr/>
          </p:nvSpPr>
          <p:spPr>
            <a:xfrm>
              <a:off x="3533394" y="2705861"/>
              <a:ext cx="2179320" cy="950594"/>
            </a:xfrm>
            <a:custGeom>
              <a:avLst/>
              <a:gdLst/>
              <a:ahLst/>
              <a:cxnLst/>
              <a:rect l="l" t="t" r="r" b="b"/>
              <a:pathLst>
                <a:path w="2179320" h="950595">
                  <a:moveTo>
                    <a:pt x="551942" y="808990"/>
                  </a:moveTo>
                  <a:lnTo>
                    <a:pt x="539242" y="772922"/>
                  </a:lnTo>
                  <a:lnTo>
                    <a:pt x="238671" y="878395"/>
                  </a:lnTo>
                  <a:lnTo>
                    <a:pt x="226060" y="842391"/>
                  </a:lnTo>
                  <a:lnTo>
                    <a:pt x="137160" y="934212"/>
                  </a:lnTo>
                  <a:lnTo>
                    <a:pt x="263906" y="950341"/>
                  </a:lnTo>
                  <a:lnTo>
                    <a:pt x="253479" y="920623"/>
                  </a:lnTo>
                  <a:lnTo>
                    <a:pt x="251269" y="914336"/>
                  </a:lnTo>
                  <a:lnTo>
                    <a:pt x="551942" y="808990"/>
                  </a:lnTo>
                  <a:close/>
                </a:path>
                <a:path w="2179320" h="950595">
                  <a:moveTo>
                    <a:pt x="556133" y="343789"/>
                  </a:moveTo>
                  <a:lnTo>
                    <a:pt x="105905" y="47040"/>
                  </a:lnTo>
                  <a:lnTo>
                    <a:pt x="112801" y="36576"/>
                  </a:lnTo>
                  <a:lnTo>
                    <a:pt x="126873" y="15240"/>
                  </a:lnTo>
                  <a:lnTo>
                    <a:pt x="0" y="0"/>
                  </a:lnTo>
                  <a:lnTo>
                    <a:pt x="64008" y="110617"/>
                  </a:lnTo>
                  <a:lnTo>
                    <a:pt x="84975" y="78803"/>
                  </a:lnTo>
                  <a:lnTo>
                    <a:pt x="535051" y="375539"/>
                  </a:lnTo>
                  <a:lnTo>
                    <a:pt x="556133" y="343789"/>
                  </a:lnTo>
                  <a:close/>
                </a:path>
                <a:path w="2179320" h="950595">
                  <a:moveTo>
                    <a:pt x="2110740" y="0"/>
                  </a:moveTo>
                  <a:lnTo>
                    <a:pt x="1987169" y="32639"/>
                  </a:lnTo>
                  <a:lnTo>
                    <a:pt x="2012340" y="61252"/>
                  </a:lnTo>
                  <a:lnTo>
                    <a:pt x="1689735" y="345313"/>
                  </a:lnTo>
                  <a:lnTo>
                    <a:pt x="1714881" y="374015"/>
                  </a:lnTo>
                  <a:lnTo>
                    <a:pt x="2037499" y="89827"/>
                  </a:lnTo>
                  <a:lnTo>
                    <a:pt x="2062734" y="118491"/>
                  </a:lnTo>
                  <a:lnTo>
                    <a:pt x="2091029" y="48641"/>
                  </a:lnTo>
                  <a:lnTo>
                    <a:pt x="2110740" y="0"/>
                  </a:lnTo>
                  <a:close/>
                </a:path>
                <a:path w="2179320" h="950595">
                  <a:moveTo>
                    <a:pt x="2179320" y="934212"/>
                  </a:moveTo>
                  <a:lnTo>
                    <a:pt x="2158301" y="899414"/>
                  </a:lnTo>
                  <a:lnTo>
                    <a:pt x="2113280" y="824865"/>
                  </a:lnTo>
                  <a:lnTo>
                    <a:pt x="2092921" y="857021"/>
                  </a:lnTo>
                  <a:lnTo>
                    <a:pt x="1849628" y="703199"/>
                  </a:lnTo>
                  <a:lnTo>
                    <a:pt x="1829308" y="735457"/>
                  </a:lnTo>
                  <a:lnTo>
                    <a:pt x="2072538" y="889241"/>
                  </a:lnTo>
                  <a:lnTo>
                    <a:pt x="2052193" y="921385"/>
                  </a:lnTo>
                  <a:lnTo>
                    <a:pt x="2179320" y="934212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" name="object 28"/>
            <p:cNvSpPr/>
            <p:nvPr/>
          </p:nvSpPr>
          <p:spPr>
            <a:xfrm>
              <a:off x="6197726" y="2624454"/>
              <a:ext cx="348615" cy="579120"/>
            </a:xfrm>
            <a:custGeom>
              <a:avLst/>
              <a:gdLst/>
              <a:ahLst/>
              <a:cxnLst/>
              <a:rect l="l" t="t" r="r" b="b"/>
              <a:pathLst>
                <a:path w="348615" h="579119">
                  <a:moveTo>
                    <a:pt x="165988" y="0"/>
                  </a:moveTo>
                  <a:lnTo>
                    <a:pt x="0" y="37465"/>
                  </a:lnTo>
                  <a:lnTo>
                    <a:pt x="99313" y="478282"/>
                  </a:lnTo>
                  <a:lnTo>
                    <a:pt x="16383" y="496950"/>
                  </a:lnTo>
                  <a:lnTo>
                    <a:pt x="209169" y="578612"/>
                  </a:lnTo>
                  <a:lnTo>
                    <a:pt x="348233" y="422148"/>
                  </a:lnTo>
                  <a:lnTo>
                    <a:pt x="265302" y="440817"/>
                  </a:lnTo>
                  <a:lnTo>
                    <a:pt x="165988" y="0"/>
                  </a:lnTo>
                  <a:close/>
                </a:path>
              </a:pathLst>
            </a:custGeom>
            <a:solidFill>
              <a:srgbClr val="00999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" name="object 29"/>
            <p:cNvSpPr/>
            <p:nvPr/>
          </p:nvSpPr>
          <p:spPr>
            <a:xfrm>
              <a:off x="6197726" y="2624454"/>
              <a:ext cx="348615" cy="579120"/>
            </a:xfrm>
            <a:custGeom>
              <a:avLst/>
              <a:gdLst/>
              <a:ahLst/>
              <a:cxnLst/>
              <a:rect l="l" t="t" r="r" b="b"/>
              <a:pathLst>
                <a:path w="348615" h="579119">
                  <a:moveTo>
                    <a:pt x="165988" y="0"/>
                  </a:moveTo>
                  <a:lnTo>
                    <a:pt x="265302" y="440817"/>
                  </a:lnTo>
                  <a:lnTo>
                    <a:pt x="348233" y="422148"/>
                  </a:lnTo>
                  <a:lnTo>
                    <a:pt x="209169" y="578612"/>
                  </a:lnTo>
                  <a:lnTo>
                    <a:pt x="16383" y="496950"/>
                  </a:lnTo>
                  <a:lnTo>
                    <a:pt x="99313" y="478282"/>
                  </a:lnTo>
                  <a:lnTo>
                    <a:pt x="0" y="37465"/>
                  </a:lnTo>
                  <a:lnTo>
                    <a:pt x="165988" y="0"/>
                  </a:lnTo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" name="object 30"/>
            <p:cNvSpPr/>
            <p:nvPr/>
          </p:nvSpPr>
          <p:spPr>
            <a:xfrm>
              <a:off x="2787776" y="2646933"/>
              <a:ext cx="379095" cy="574675"/>
            </a:xfrm>
            <a:custGeom>
              <a:avLst/>
              <a:gdLst/>
              <a:ahLst/>
              <a:cxnLst/>
              <a:rect l="l" t="t" r="r" b="b"/>
              <a:pathLst>
                <a:path w="379094" h="574675">
                  <a:moveTo>
                    <a:pt x="252730" y="0"/>
                  </a:moveTo>
                  <a:lnTo>
                    <a:pt x="53467" y="66039"/>
                  </a:lnTo>
                  <a:lnTo>
                    <a:pt x="134874" y="91439"/>
                  </a:lnTo>
                  <a:lnTo>
                    <a:pt x="0" y="523620"/>
                  </a:lnTo>
                  <a:lnTo>
                    <a:pt x="162814" y="574420"/>
                  </a:lnTo>
                  <a:lnTo>
                    <a:pt x="297688" y="142239"/>
                  </a:lnTo>
                  <a:lnTo>
                    <a:pt x="379095" y="167639"/>
                  </a:lnTo>
                  <a:lnTo>
                    <a:pt x="252730" y="0"/>
                  </a:lnTo>
                  <a:close/>
                </a:path>
              </a:pathLst>
            </a:custGeom>
            <a:solidFill>
              <a:srgbClr val="00999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" name="object 31"/>
            <p:cNvSpPr/>
            <p:nvPr/>
          </p:nvSpPr>
          <p:spPr>
            <a:xfrm>
              <a:off x="2787776" y="2646933"/>
              <a:ext cx="379095" cy="574675"/>
            </a:xfrm>
            <a:custGeom>
              <a:avLst/>
              <a:gdLst/>
              <a:ahLst/>
              <a:cxnLst/>
              <a:rect l="l" t="t" r="r" b="b"/>
              <a:pathLst>
                <a:path w="379094" h="574675">
                  <a:moveTo>
                    <a:pt x="0" y="523620"/>
                  </a:moveTo>
                  <a:lnTo>
                    <a:pt x="134874" y="91439"/>
                  </a:lnTo>
                  <a:lnTo>
                    <a:pt x="53467" y="66039"/>
                  </a:lnTo>
                  <a:lnTo>
                    <a:pt x="252730" y="0"/>
                  </a:lnTo>
                  <a:lnTo>
                    <a:pt x="379095" y="167639"/>
                  </a:lnTo>
                  <a:lnTo>
                    <a:pt x="297688" y="142239"/>
                  </a:lnTo>
                  <a:lnTo>
                    <a:pt x="162814" y="574420"/>
                  </a:lnTo>
                  <a:lnTo>
                    <a:pt x="0" y="523620"/>
                  </a:lnTo>
                  <a:close/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" name="object 32"/>
            <p:cNvSpPr/>
            <p:nvPr/>
          </p:nvSpPr>
          <p:spPr>
            <a:xfrm>
              <a:off x="3149980" y="4134357"/>
              <a:ext cx="688340" cy="588010"/>
            </a:xfrm>
            <a:custGeom>
              <a:avLst/>
              <a:gdLst/>
              <a:ahLst/>
              <a:cxnLst/>
              <a:rect l="l" t="t" r="r" b="b"/>
              <a:pathLst>
                <a:path w="688339" h="588010">
                  <a:moveTo>
                    <a:pt x="0" y="0"/>
                  </a:moveTo>
                  <a:lnTo>
                    <a:pt x="71374" y="291338"/>
                  </a:lnTo>
                  <a:lnTo>
                    <a:pt x="128396" y="221742"/>
                  </a:lnTo>
                  <a:lnTo>
                    <a:pt x="574294" y="587883"/>
                  </a:lnTo>
                  <a:lnTo>
                    <a:pt x="688340" y="448945"/>
                  </a:lnTo>
                  <a:lnTo>
                    <a:pt x="242569" y="82804"/>
                  </a:lnTo>
                  <a:lnTo>
                    <a:pt x="299593" y="1333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999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" name="object 33"/>
            <p:cNvSpPr/>
            <p:nvPr/>
          </p:nvSpPr>
          <p:spPr>
            <a:xfrm>
              <a:off x="3149980" y="4134357"/>
              <a:ext cx="688340" cy="588010"/>
            </a:xfrm>
            <a:custGeom>
              <a:avLst/>
              <a:gdLst/>
              <a:ahLst/>
              <a:cxnLst/>
              <a:rect l="l" t="t" r="r" b="b"/>
              <a:pathLst>
                <a:path w="688339" h="588010">
                  <a:moveTo>
                    <a:pt x="574294" y="587883"/>
                  </a:moveTo>
                  <a:lnTo>
                    <a:pt x="128396" y="221742"/>
                  </a:lnTo>
                  <a:lnTo>
                    <a:pt x="71374" y="291338"/>
                  </a:lnTo>
                  <a:lnTo>
                    <a:pt x="0" y="0"/>
                  </a:lnTo>
                  <a:lnTo>
                    <a:pt x="299593" y="13335"/>
                  </a:lnTo>
                  <a:lnTo>
                    <a:pt x="242569" y="82804"/>
                  </a:lnTo>
                  <a:lnTo>
                    <a:pt x="688340" y="448945"/>
                  </a:lnTo>
                  <a:lnTo>
                    <a:pt x="574294" y="587883"/>
                  </a:lnTo>
                  <a:close/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" name="object 34"/>
            <p:cNvSpPr/>
            <p:nvPr/>
          </p:nvSpPr>
          <p:spPr>
            <a:xfrm>
              <a:off x="5489575" y="4144517"/>
              <a:ext cx="719455" cy="554355"/>
            </a:xfrm>
            <a:custGeom>
              <a:avLst/>
              <a:gdLst/>
              <a:ahLst/>
              <a:cxnLst/>
              <a:rect l="l" t="t" r="r" b="b"/>
              <a:pathLst>
                <a:path w="719454" h="554354">
                  <a:moveTo>
                    <a:pt x="615314" y="0"/>
                  </a:moveTo>
                  <a:lnTo>
                    <a:pt x="144017" y="333882"/>
                  </a:lnTo>
                  <a:lnTo>
                    <a:pt x="92075" y="260476"/>
                  </a:lnTo>
                  <a:lnTo>
                    <a:pt x="0" y="546099"/>
                  </a:lnTo>
                  <a:lnTo>
                    <a:pt x="299974" y="553973"/>
                  </a:lnTo>
                  <a:lnTo>
                    <a:pt x="248030" y="480567"/>
                  </a:lnTo>
                  <a:lnTo>
                    <a:pt x="719327" y="146684"/>
                  </a:lnTo>
                  <a:lnTo>
                    <a:pt x="615314" y="0"/>
                  </a:lnTo>
                  <a:close/>
                </a:path>
              </a:pathLst>
            </a:custGeom>
            <a:solidFill>
              <a:srgbClr val="00999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" name="object 35"/>
            <p:cNvSpPr/>
            <p:nvPr/>
          </p:nvSpPr>
          <p:spPr>
            <a:xfrm>
              <a:off x="5489575" y="4144517"/>
              <a:ext cx="719455" cy="554355"/>
            </a:xfrm>
            <a:custGeom>
              <a:avLst/>
              <a:gdLst/>
              <a:ahLst/>
              <a:cxnLst/>
              <a:rect l="l" t="t" r="r" b="b"/>
              <a:pathLst>
                <a:path w="719454" h="554354">
                  <a:moveTo>
                    <a:pt x="719327" y="146684"/>
                  </a:moveTo>
                  <a:lnTo>
                    <a:pt x="248030" y="480567"/>
                  </a:lnTo>
                  <a:lnTo>
                    <a:pt x="299974" y="553973"/>
                  </a:lnTo>
                  <a:lnTo>
                    <a:pt x="0" y="546099"/>
                  </a:lnTo>
                  <a:lnTo>
                    <a:pt x="92075" y="260476"/>
                  </a:lnTo>
                  <a:lnTo>
                    <a:pt x="144017" y="333882"/>
                  </a:lnTo>
                  <a:lnTo>
                    <a:pt x="615314" y="0"/>
                  </a:lnTo>
                  <a:lnTo>
                    <a:pt x="719327" y="146684"/>
                  </a:lnTo>
                  <a:close/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6" name="object 36"/>
          <p:cNvSpPr txBox="1"/>
          <p:nvPr/>
        </p:nvSpPr>
        <p:spPr>
          <a:xfrm>
            <a:off x="3323970" y="5200270"/>
            <a:ext cx="5760720" cy="6356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469390" marR="5080" indent="-1457325">
              <a:spcBef>
                <a:spcPts val="100"/>
              </a:spcBef>
            </a:pPr>
            <a:r>
              <a:rPr sz="2000" spc="-10" dirty="0">
                <a:latin typeface="Calibri"/>
                <a:cs typeface="Calibri"/>
              </a:rPr>
              <a:t>Translating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the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change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strategy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into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set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of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operational </a:t>
            </a:r>
            <a:r>
              <a:rPr sz="2000" dirty="0">
                <a:latin typeface="Calibri"/>
                <a:cs typeface="Calibri"/>
              </a:rPr>
              <a:t>goals</a:t>
            </a:r>
            <a:r>
              <a:rPr sz="2000" spc="-6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and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related</a:t>
            </a:r>
            <a:r>
              <a:rPr sz="2000" spc="-10" dirty="0">
                <a:latin typeface="Calibri"/>
                <a:cs typeface="Calibri"/>
              </a:rPr>
              <a:t> measures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38" name="object 38"/>
          <p:cNvSpPr txBox="1">
            <a:spLocks noGrp="1"/>
          </p:cNvSpPr>
          <p:nvPr>
            <p:ph type="sldNum" sz="quarter" idx="7"/>
          </p:nvPr>
        </p:nvSpPr>
        <p:spPr>
          <a:xfrm>
            <a:off x="4418076" y="6469176"/>
            <a:ext cx="322579" cy="1778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defPPr>
              <a:defRPr kern="0"/>
            </a:defPPr>
            <a:lvl1pPr>
              <a:defRPr sz="1200" b="0" i="0">
                <a:solidFill>
                  <a:srgbClr val="888888"/>
                </a:solidFill>
                <a:latin typeface="Calibri"/>
                <a:cs typeface="Calibri"/>
              </a:defRPr>
            </a:lvl1pPr>
          </a:lstStyle>
          <a:p>
            <a:pPr marL="75565">
              <a:lnSpc>
                <a:spcPts val="1240"/>
              </a:lnSpc>
            </a:pPr>
            <a:fld id="{81D60167-4931-47E6-BA6A-407CBD079E47}" type="slidenum">
              <a:rPr lang="en-GB" spc="-25" smtClean="0"/>
              <a:pPr marL="75565">
                <a:lnSpc>
                  <a:spcPts val="1240"/>
                </a:lnSpc>
              </a:pPr>
              <a:t>42</a:t>
            </a:fld>
            <a:endParaRPr spc="-25" dirty="0"/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67B74F2B-9534-4540-96B0-5C8E958B94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D695398-993D-3552-0826-C703E0F8BF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72074" y="286603"/>
            <a:ext cx="5983605" cy="1450757"/>
          </a:xfrm>
        </p:spPr>
        <p:txBody>
          <a:bodyPr>
            <a:normAutofit/>
          </a:bodyPr>
          <a:lstStyle/>
          <a:p>
            <a:r>
              <a:rPr lang="en-GB" dirty="0"/>
              <a:t>Peter Senge’s Systemic Model PRINCIPLES: </a:t>
            </a:r>
          </a:p>
        </p:txBody>
      </p:sp>
      <p:pic>
        <p:nvPicPr>
          <p:cNvPr id="5" name="Picture 4" descr="Scribbles on a notebook">
            <a:extLst>
              <a:ext uri="{FF2B5EF4-FFF2-40B4-BE49-F238E27FC236}">
                <a16:creationId xmlns:a16="http://schemas.microsoft.com/office/drawing/2014/main" id="{BF44630B-B6BD-8C5A-9D4F-E777822970C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1720" r="32532" b="-1"/>
          <a:stretch/>
        </p:blipFill>
        <p:spPr>
          <a:xfrm>
            <a:off x="20" y="10"/>
            <a:ext cx="4580077" cy="6857990"/>
          </a:xfrm>
          <a:prstGeom prst="rect">
            <a:avLst/>
          </a:prstGeom>
        </p:spPr>
      </p:pic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33BECB2B-2CFA-412C-880F-C4B6097493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242903" y="1917852"/>
            <a:ext cx="594360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3F3499-34D8-3F31-CF4A-8E5CDF0234A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72074" y="2108200"/>
            <a:ext cx="6687830" cy="4394957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• Start small. </a:t>
            </a:r>
          </a:p>
          <a:p>
            <a:pPr>
              <a:lnSpc>
                <a:spcPct val="100000"/>
              </a:lnSpc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• Grow steadily. </a:t>
            </a:r>
          </a:p>
          <a:p>
            <a:pPr>
              <a:lnSpc>
                <a:spcPct val="100000"/>
              </a:lnSpc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• Don’t plan the whole thing. </a:t>
            </a:r>
          </a:p>
          <a:p>
            <a:pPr>
              <a:lnSpc>
                <a:spcPct val="100000"/>
              </a:lnSpc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• Expect challenges – it will not go smoothly! GUIDELINES: </a:t>
            </a:r>
          </a:p>
          <a:p>
            <a:pPr>
              <a:lnSpc>
                <a:spcPct val="100000"/>
              </a:lnSpc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• Use pilot groups – ideas, innovations in infrastructure, theories methods and tools.</a:t>
            </a:r>
          </a:p>
          <a:p>
            <a:pPr>
              <a:lnSpc>
                <a:spcPct val="100000"/>
              </a:lnSpc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 • Stick to the basic rules – start small, grow steadily, be clear about intentions, declare your approach – but don’t plan the whole thing. </a:t>
            </a:r>
          </a:p>
          <a:p>
            <a:pPr>
              <a:lnSpc>
                <a:spcPct val="100000"/>
              </a:lnSpc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• Expect challenges – it will not go smoothly! Challenges require understanding and counterintuitive strategies. </a:t>
            </a:r>
          </a:p>
          <a:p>
            <a:pPr>
              <a:lnSpc>
                <a:spcPct val="100000"/>
              </a:lnSpc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625134728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5B6BC0-AD88-D4D7-55A2-6818E4721B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Stacey and Shaw – Complex Change, the Leader’s Role?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60495E-A92E-D1F8-4FAD-B00E5B025A2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• To decide what business the organisation is in and stretch people’s thinking on how to   get there. 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• To ensure that there is a high level of connectivity between different parts of the organisation.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• To focus peoples’ attention on important differences: between current and desired performance, between style of working, between past and present results.</a:t>
            </a:r>
          </a:p>
        </p:txBody>
      </p:sp>
    </p:spTree>
    <p:extLst>
      <p:ext uri="{BB962C8B-B14F-4D97-AF65-F5344CB8AC3E}">
        <p14:creationId xmlns:p14="http://schemas.microsoft.com/office/powerpoint/2010/main" val="4049511167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39E3965E-AC41-4711-9D10-E25ABB132D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1F5DC8C3-BA5F-4EED-BB9A-A14272BD82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207658" y="4474741"/>
            <a:ext cx="987552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 descr="Close-up of fresh grass with a dew drop at its tip">
            <a:extLst>
              <a:ext uri="{FF2B5EF4-FFF2-40B4-BE49-F238E27FC236}">
                <a16:creationId xmlns:a16="http://schemas.microsoft.com/office/drawing/2014/main" id="{469B2A6B-A0F2-D6CC-5FED-DFD79B84FB9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15730"/>
          <a:stretch/>
        </p:blipFill>
        <p:spPr>
          <a:xfrm>
            <a:off x="20" y="-22"/>
            <a:ext cx="12191977" cy="6858022"/>
          </a:xfrm>
          <a:prstGeom prst="rect">
            <a:avLst/>
          </a:prstGeom>
        </p:spPr>
      </p:pic>
      <p:sp>
        <p:nvSpPr>
          <p:cNvPr id="24" name="Rectangle 23">
            <a:extLst>
              <a:ext uri="{FF2B5EF4-FFF2-40B4-BE49-F238E27FC236}">
                <a16:creationId xmlns:a16="http://schemas.microsoft.com/office/drawing/2014/main" id="{D5B012D8-7F27-4758-9AC6-C889B154BD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103377" y="1100316"/>
            <a:ext cx="6858003" cy="4657347"/>
          </a:xfrm>
          <a:prstGeom prst="rect">
            <a:avLst/>
          </a:prstGeom>
          <a:gradFill flip="none" rotWithShape="1">
            <a:gsLst>
              <a:gs pos="48000">
                <a:srgbClr val="262626">
                  <a:alpha val="24000"/>
                </a:srgbClr>
              </a:gs>
              <a:gs pos="85000">
                <a:srgbClr val="262626">
                  <a:alpha val="45000"/>
                </a:srgbClr>
              </a:gs>
              <a:gs pos="0">
                <a:schemeClr val="tx1">
                  <a:alpha val="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95C94CE-BCFD-95FF-8299-3373A606BF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66" y="643467"/>
            <a:ext cx="5452529" cy="3569242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6000" dirty="0">
                <a:solidFill>
                  <a:schemeClr val="bg1"/>
                </a:solidFill>
              </a:rPr>
              <a:t>Next Session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82F028-AD69-8760-DF3B-7E31EE47C8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3466" y="4551036"/>
            <a:ext cx="5449479" cy="1663495"/>
          </a:xfrm>
        </p:spPr>
        <p:txBody>
          <a:bodyPr vert="horz" lIns="91440" tIns="45720" rIns="91440" bIns="45720" rtlCol="0" anchor="b">
            <a:norm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sz="2400" cap="all" spc="200" dirty="0">
                <a:solidFill>
                  <a:schemeClr val="bg1"/>
                </a:solidFill>
              </a:rPr>
              <a:t>Drop- in session to discuss your assignment approach 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4063B759-00FC-46D1-9898-8E8625268F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40187" y="2206184"/>
            <a:ext cx="6858003" cy="2445624"/>
          </a:xfrm>
          <a:prstGeom prst="rect">
            <a:avLst/>
          </a:prstGeom>
          <a:gradFill flip="none" rotWithShape="1">
            <a:gsLst>
              <a:gs pos="48000">
                <a:srgbClr val="262626">
                  <a:alpha val="24000"/>
                </a:srgbClr>
              </a:gs>
              <a:gs pos="85000">
                <a:srgbClr val="262626">
                  <a:alpha val="45000"/>
                </a:srgbClr>
              </a:gs>
              <a:gs pos="0">
                <a:schemeClr val="tx1">
                  <a:alpha val="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0968505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VTI">
  <a:themeElements>
    <a:clrScheme name="">
      <a:dk1>
        <a:srgbClr val="000000"/>
      </a:dk1>
      <a:lt1>
        <a:srgbClr val="FFFFFF"/>
      </a:lt1>
      <a:dk2>
        <a:srgbClr val="243541"/>
      </a:dk2>
      <a:lt2>
        <a:srgbClr val="E2E5E8"/>
      </a:lt2>
      <a:accent1>
        <a:srgbClr val="E88B33"/>
      </a:accent1>
      <a:accent2>
        <a:srgbClr val="AEA33A"/>
      </a:accent2>
      <a:accent3>
        <a:srgbClr val="8CAB4A"/>
      </a:accent3>
      <a:accent4>
        <a:srgbClr val="57B636"/>
      </a:accent4>
      <a:accent5>
        <a:srgbClr val="2EBA43"/>
      </a:accent5>
      <a:accent6>
        <a:srgbClr val="33B67D"/>
      </a:accent6>
      <a:hlink>
        <a:srgbClr val="5F84A8"/>
      </a:hlink>
      <a:folHlink>
        <a:srgbClr val="7F7F7F"/>
      </a:folHlink>
    </a:clrScheme>
    <a:fontScheme name="Retrospect">
      <a:majorFont>
        <a:latin typeface="Georgia Pro Cond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Speak Pro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VTI" id="{ABE3C30C-0FC0-4450-828E-52DE70F1BCCB}" vid="{A6E2497D-935A-4CFD-B9FD-6DCB15FA68B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Custom 40">
    <a:dk1>
      <a:sysClr val="windowText" lastClr="000000"/>
    </a:dk1>
    <a:lt1>
      <a:sysClr val="window" lastClr="FFFFFF"/>
    </a:lt1>
    <a:dk2>
      <a:srgbClr val="545D57"/>
    </a:dk2>
    <a:lt2>
      <a:srgbClr val="EBEBE8"/>
    </a:lt2>
    <a:accent1>
      <a:srgbClr val="579858"/>
    </a:accent1>
    <a:accent2>
      <a:srgbClr val="ED583E"/>
    </a:accent2>
    <a:accent3>
      <a:srgbClr val="D3BA59"/>
    </a:accent3>
    <a:accent4>
      <a:srgbClr val="4C94AC"/>
    </a:accent4>
    <a:accent5>
      <a:srgbClr val="A09E84"/>
    </a:accent5>
    <a:accent6>
      <a:srgbClr val="FC7D4A"/>
    </a:accent6>
    <a:hlink>
      <a:srgbClr val="04A2DA"/>
    </a:hlink>
    <a:folHlink>
      <a:srgbClr val="808080"/>
    </a:folHlink>
  </a:clr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2" ma:contentTypeDescription="Create a new document." ma:contentTypeScope="" ma:versionID="a410dd7f93c95333ffa1b60ed6adedd1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a936d9baba76aa3866493feff160faab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tatus xmlns="71af3243-3dd4-4a8d-8c0d-dd76da1f02a5">Not started</Status>
    <MediaServiceKeyPoints xmlns="71af3243-3dd4-4a8d-8c0d-dd76da1f02a5" xsi:nil="true"/>
  </documentManagement>
</p:properties>
</file>

<file path=customXml/itemProps1.xml><?xml version="1.0" encoding="utf-8"?>
<ds:datastoreItem xmlns:ds="http://schemas.openxmlformats.org/officeDocument/2006/customXml" ds:itemID="{31F006B4-A9E1-4F39-85C8-FB836F919348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6377351-63A1-4C2E-8C9A-66CDD70F16A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8F3CD65D-61A5-43C9-A837-6EC73C7DA8AB}">
  <ds:schemaRefs>
    <ds:schemaRef ds:uri="http://schemas.microsoft.com/office/2006/metadata/properties"/>
    <ds:schemaRef ds:uri="http://schemas.microsoft.com/office/infopath/2007/PartnerControls"/>
    <ds:schemaRef ds:uri="71af3243-3dd4-4a8d-8c0d-dd76da1f02a5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{976120E3-1BCB-4457-9AF7-003E1E96A680}tf11437505_win32</Template>
  <TotalTime>0</TotalTime>
  <Words>2102</Words>
  <Application>Microsoft Office PowerPoint</Application>
  <PresentationFormat>Widescreen</PresentationFormat>
  <Paragraphs>358</Paragraphs>
  <Slides>45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45</vt:i4>
      </vt:variant>
    </vt:vector>
  </HeadingPairs>
  <TitlesOfParts>
    <vt:vector size="52" baseType="lpstr">
      <vt:lpstr>Arial</vt:lpstr>
      <vt:lpstr>Calibri</vt:lpstr>
      <vt:lpstr>Georgia Pro Cond Light</vt:lpstr>
      <vt:lpstr>Lucida Sans Unicode</vt:lpstr>
      <vt:lpstr>Speak Pro</vt:lpstr>
      <vt:lpstr>Times New Roman</vt:lpstr>
      <vt:lpstr>RetrospectVTI</vt:lpstr>
      <vt:lpstr>PowerPoint Presentation</vt:lpstr>
      <vt:lpstr>Last time we…</vt:lpstr>
      <vt:lpstr>What is the difference between Change Leadership and Change Management</vt:lpstr>
      <vt:lpstr>Today’s Objectives</vt:lpstr>
      <vt:lpstr>Restructuring</vt:lpstr>
      <vt:lpstr>PowerPoint Presentation</vt:lpstr>
      <vt:lpstr>Activity</vt:lpstr>
      <vt:lpstr>Should we be discussing restructuring as a theme for change at all?</vt:lpstr>
      <vt:lpstr>Or</vt:lpstr>
      <vt:lpstr>Reasons for Restructuring</vt:lpstr>
      <vt:lpstr>Restructuring should only take place……</vt:lpstr>
      <vt:lpstr>Possible other reasons in reality</vt:lpstr>
      <vt:lpstr>The Machine Metaphor</vt:lpstr>
      <vt:lpstr>PowerPoint Presentation</vt:lpstr>
      <vt:lpstr>Types of combination</vt:lpstr>
      <vt:lpstr>Integration for economic gain</vt:lpstr>
      <vt:lpstr>PowerPoint Presentation</vt:lpstr>
      <vt:lpstr>Merger</vt:lpstr>
      <vt:lpstr>Growth</vt:lpstr>
      <vt:lpstr>Synergy</vt:lpstr>
      <vt:lpstr>Diversification</vt:lpstr>
      <vt:lpstr>Successful and failed Mergers</vt:lpstr>
      <vt:lpstr>PowerPoint Presentation</vt:lpstr>
      <vt:lpstr>The Acquisition Process</vt:lpstr>
      <vt:lpstr>Acquisition objectives &amp; strategic fit</vt:lpstr>
      <vt:lpstr>Assessing organisation fit</vt:lpstr>
      <vt:lpstr>Acquisition overview &amp; degree of integration</vt:lpstr>
      <vt:lpstr>Implementation</vt:lpstr>
      <vt:lpstr>Implementation &amp; people synergies</vt:lpstr>
      <vt:lpstr>Lessons from research</vt:lpstr>
      <vt:lpstr>Successful and failed Acquisitions</vt:lpstr>
      <vt:lpstr>Rules for successful M&amp;As (Cameron &amp; Green, 2015)</vt:lpstr>
      <vt:lpstr>Managers should manage themselves….</vt:lpstr>
      <vt:lpstr>Keeping the change on track: monitoring and reviewing change plans</vt:lpstr>
      <vt:lpstr>Every plan for change is based on a cause-and- effect hypothesis that needs to be kept under constant review and revised as necessary</vt:lpstr>
      <vt:lpstr>The service-profit cause-and-effect hypothesis</vt:lpstr>
      <vt:lpstr>The cause-and-effect hypothesis informs the target for change and choice of intervention</vt:lpstr>
      <vt:lpstr>Module Recap</vt:lpstr>
      <vt:lpstr>Reviewing the effectiveness of the change plan involves:</vt:lpstr>
      <vt:lpstr>Reviewing the change plan</vt:lpstr>
      <vt:lpstr>Reviewing the change plan</vt:lpstr>
      <vt:lpstr>Developing tools to help with monitoring the change  plan</vt:lpstr>
      <vt:lpstr>Peter Senge’s Systemic Model PRINCIPLES: </vt:lpstr>
      <vt:lpstr>Stacey and Shaw – Complex Change, the Leader’s Role?</vt:lpstr>
      <vt:lpstr>Next Session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Lorem Ipsum</dc:title>
  <dc:creator>Marie Pitson</dc:creator>
  <cp:lastModifiedBy>Marie Pitson</cp:lastModifiedBy>
  <cp:revision>10</cp:revision>
  <dcterms:created xsi:type="dcterms:W3CDTF">2021-12-13T12:42:04Z</dcterms:created>
  <dcterms:modified xsi:type="dcterms:W3CDTF">2023-03-29T07:29:28Z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