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44"/>
  </p:notesMasterIdLst>
  <p:sldIdLst>
    <p:sldId id="257" r:id="rId4"/>
    <p:sldId id="277" r:id="rId5"/>
    <p:sldId id="278" r:id="rId6"/>
    <p:sldId id="322" r:id="rId7"/>
    <p:sldId id="321" r:id="rId8"/>
    <p:sldId id="258" r:id="rId9"/>
    <p:sldId id="274" r:id="rId10"/>
    <p:sldId id="275" r:id="rId11"/>
    <p:sldId id="311" r:id="rId12"/>
    <p:sldId id="312" r:id="rId13"/>
    <p:sldId id="260" r:id="rId14"/>
    <p:sldId id="313" r:id="rId15"/>
    <p:sldId id="287" r:id="rId16"/>
    <p:sldId id="265" r:id="rId17"/>
    <p:sldId id="266" r:id="rId18"/>
    <p:sldId id="268" r:id="rId19"/>
    <p:sldId id="269" r:id="rId20"/>
    <p:sldId id="270" r:id="rId21"/>
    <p:sldId id="271" r:id="rId22"/>
    <p:sldId id="272" r:id="rId23"/>
    <p:sldId id="273" r:id="rId24"/>
    <p:sldId id="279" r:id="rId25"/>
    <p:sldId id="280" r:id="rId26"/>
    <p:sldId id="281" r:id="rId27"/>
    <p:sldId id="282" r:id="rId28"/>
    <p:sldId id="283" r:id="rId29"/>
    <p:sldId id="318" r:id="rId30"/>
    <p:sldId id="285" r:id="rId31"/>
    <p:sldId id="300" r:id="rId32"/>
    <p:sldId id="288" r:id="rId33"/>
    <p:sldId id="289" r:id="rId34"/>
    <p:sldId id="291" r:id="rId35"/>
    <p:sldId id="293" r:id="rId36"/>
    <p:sldId id="294" r:id="rId37"/>
    <p:sldId id="295" r:id="rId38"/>
    <p:sldId id="296" r:id="rId39"/>
    <p:sldId id="314" r:id="rId40"/>
    <p:sldId id="297" r:id="rId41"/>
    <p:sldId id="307" r:id="rId42"/>
    <p:sldId id="320"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53" autoAdjust="0"/>
  </p:normalViewPr>
  <p:slideViewPr>
    <p:cSldViewPr>
      <p:cViewPr varScale="1">
        <p:scale>
          <a:sx n="54" d="100"/>
          <a:sy n="54" d="100"/>
        </p:scale>
        <p:origin x="113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BF4949A4-4F4B-4D2F-AD61-257E441EAFA4}" type="datetimeFigureOut">
              <a:rPr lang="en-GB" smtClean="0"/>
              <a:t>07/12/2017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EA22AD63-F7BD-4015-AA04-C9084F498D78}" type="slidenum">
              <a:rPr lang="en-GB" smtClean="0"/>
              <a:t>‹#›</a:t>
            </a:fld>
            <a:endParaRPr lang="en-GB"/>
          </a:p>
        </p:txBody>
      </p:sp>
    </p:spTree>
    <p:extLst>
      <p:ext uri="{BB962C8B-B14F-4D97-AF65-F5344CB8AC3E}">
        <p14:creationId xmlns:p14="http://schemas.microsoft.com/office/powerpoint/2010/main" val="3957001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1</a:t>
            </a:fld>
            <a:endParaRPr lang="en-GB"/>
          </a:p>
        </p:txBody>
      </p:sp>
    </p:spTree>
    <p:extLst>
      <p:ext uri="{BB962C8B-B14F-4D97-AF65-F5344CB8AC3E}">
        <p14:creationId xmlns:p14="http://schemas.microsoft.com/office/powerpoint/2010/main" val="1965338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As</a:t>
            </a:r>
            <a:r>
              <a:rPr lang="en-GB" baseline="0" dirty="0" smtClean="0"/>
              <a:t> stated last time, these lectures are designed to offer a counterpoint to Niall Ferguson’s somewhat laudatory history of the British Empire</a:t>
            </a:r>
          </a:p>
          <a:p>
            <a:pPr marL="171450" indent="-171450">
              <a:buFont typeface="Arial" panose="020B0604020202020204" pitchFamily="34" charset="0"/>
              <a:buChar char="•"/>
            </a:pPr>
            <a:r>
              <a:rPr lang="en-GB" i="1" baseline="0" dirty="0" smtClean="0"/>
              <a:t>Discuss subtitles; segue from US version to next slide</a:t>
            </a:r>
            <a:endParaRPr lang="en-GB" i="1" dirty="0"/>
          </a:p>
        </p:txBody>
      </p:sp>
      <p:sp>
        <p:nvSpPr>
          <p:cNvPr id="4" name="Slide Number Placeholder 3"/>
          <p:cNvSpPr>
            <a:spLocks noGrp="1"/>
          </p:cNvSpPr>
          <p:nvPr>
            <p:ph type="sldNum" sz="quarter" idx="10"/>
          </p:nvPr>
        </p:nvSpPr>
        <p:spPr/>
        <p:txBody>
          <a:bodyPr/>
          <a:lstStyle/>
          <a:p>
            <a:fld id="{EA22AD63-F7BD-4015-AA04-C9084F498D78}" type="slidenum">
              <a:rPr lang="en-GB" smtClean="0"/>
              <a:t>2</a:t>
            </a:fld>
            <a:endParaRPr lang="en-GB"/>
          </a:p>
        </p:txBody>
      </p:sp>
    </p:spTree>
    <p:extLst>
      <p:ext uri="{BB962C8B-B14F-4D97-AF65-F5344CB8AC3E}">
        <p14:creationId xmlns:p14="http://schemas.microsoft.com/office/powerpoint/2010/main" val="4028996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Ferguson</a:t>
            </a:r>
            <a:r>
              <a:rPr lang="en-GB" baseline="0" dirty="0" smtClean="0"/>
              <a:t> is interested in applying the history of empire to an understanding of the contemporary world</a:t>
            </a:r>
          </a:p>
          <a:p>
            <a:pPr marL="171450" indent="-171450">
              <a:buFont typeface="Arial" panose="020B0604020202020204" pitchFamily="34" charset="0"/>
              <a:buChar char="•"/>
            </a:pPr>
            <a:r>
              <a:rPr lang="en-GB" baseline="0" dirty="0" smtClean="0"/>
              <a:t>On one hand, </a:t>
            </a:r>
            <a:r>
              <a:rPr lang="en-GB" i="1" baseline="0" dirty="0" smtClean="0"/>
              <a:t>Empire </a:t>
            </a:r>
            <a:r>
              <a:rPr lang="en-GB" i="0" baseline="0" dirty="0" smtClean="0"/>
              <a:t>was the predecessor of </a:t>
            </a:r>
            <a:r>
              <a:rPr lang="en-GB" i="1" baseline="0" dirty="0" smtClean="0"/>
              <a:t>Colossus: The Rise and Fall of the American Empire </a:t>
            </a:r>
            <a:r>
              <a:rPr lang="en-GB" i="0" baseline="0" dirty="0" smtClean="0"/>
              <a:t>, published 2004, which essentially argued for the need for the United States, the predominant global superpower to learn from the successes and failures of the British Empire in its organisation of world geopolitics</a:t>
            </a:r>
          </a:p>
          <a:p>
            <a:pPr marL="171450" indent="-171450">
              <a:buFont typeface="Arial" panose="020B0604020202020204" pitchFamily="34" charset="0"/>
              <a:buChar char="•"/>
            </a:pPr>
            <a:r>
              <a:rPr lang="en-GB" i="1" u="none" baseline="0" dirty="0" smtClean="0"/>
              <a:t>Forged in context of US wars in Iraq &amp; Afghanistan</a:t>
            </a:r>
          </a:p>
          <a:p>
            <a:pPr marL="171450" indent="-171450">
              <a:buFont typeface="Arial" panose="020B0604020202020204" pitchFamily="34" charset="0"/>
              <a:buChar char="•"/>
            </a:pPr>
            <a:r>
              <a:rPr lang="en-GB" i="0" u="none" baseline="0" dirty="0" smtClean="0"/>
              <a:t>If the assumption of American pre-eminence  seems a bit outdated today, Ferguson has tried to update his enquiries by deliberating the growing challenge to Euro-American supremacy by China and other developing nations – as consolidated in his 2011 book and series </a:t>
            </a:r>
            <a:r>
              <a:rPr lang="en-GB" i="1" u="none" baseline="0" dirty="0" smtClean="0"/>
              <a:t>Civilisation: The Rest and the West</a:t>
            </a:r>
            <a:endParaRPr lang="en-GB" i="0" u="none" baseline="0" dirty="0" smtClean="0"/>
          </a:p>
          <a:p>
            <a:pPr marL="171450" indent="-171450">
              <a:buFont typeface="Arial" panose="020B0604020202020204" pitchFamily="34" charset="0"/>
              <a:buChar char="•"/>
            </a:pPr>
            <a:r>
              <a:rPr lang="en-GB" i="0" u="none" baseline="0" dirty="0" smtClean="0"/>
              <a:t>Ferguson a controversial figure: </a:t>
            </a:r>
            <a:r>
              <a:rPr lang="en-GB" i="1" u="none" baseline="0" dirty="0" smtClean="0"/>
              <a:t>ask students</a:t>
            </a:r>
            <a:r>
              <a:rPr lang="en-GB" i="0" u="none" baseline="0" dirty="0" smtClean="0"/>
              <a:t>. Neoconservative; champion of Thatcherism, etc.</a:t>
            </a:r>
          </a:p>
          <a:p>
            <a:pPr marL="171450" indent="-171450">
              <a:buFont typeface="Arial" panose="020B0604020202020204" pitchFamily="34" charset="0"/>
              <a:buChar char="•"/>
            </a:pPr>
            <a:r>
              <a:rPr lang="en-GB" i="0" u="none" baseline="0" dirty="0" smtClean="0"/>
              <a:t>Furthermore, not all Ferguson’s views on empire are shared by historians</a:t>
            </a:r>
          </a:p>
          <a:p>
            <a:pPr marL="171450" indent="-171450">
              <a:buFont typeface="Arial" panose="020B0604020202020204" pitchFamily="34" charset="0"/>
              <a:buChar char="•"/>
            </a:pPr>
            <a:r>
              <a:rPr lang="en-GB" i="0" u="none" baseline="0" dirty="0" smtClean="0"/>
              <a:t>Notably, he does not really engage with an entire branch of scholarship aimed at critiquing empire and some of its assumptions: </a:t>
            </a:r>
            <a:r>
              <a:rPr lang="en-GB" i="0" u="none" baseline="0" dirty="0" err="1" smtClean="0"/>
              <a:t>postcolonialism</a:t>
            </a:r>
            <a:endParaRPr lang="en-GB" i="0" u="none" baseline="0" dirty="0" smtClean="0"/>
          </a:p>
        </p:txBody>
      </p:sp>
      <p:sp>
        <p:nvSpPr>
          <p:cNvPr id="4" name="Slide Number Placeholder 3"/>
          <p:cNvSpPr>
            <a:spLocks noGrp="1"/>
          </p:cNvSpPr>
          <p:nvPr>
            <p:ph type="sldNum" sz="quarter" idx="10"/>
          </p:nvPr>
        </p:nvSpPr>
        <p:spPr/>
        <p:txBody>
          <a:bodyPr/>
          <a:lstStyle/>
          <a:p>
            <a:fld id="{EA22AD63-F7BD-4015-AA04-C9084F498D78}" type="slidenum">
              <a:rPr lang="en-GB" smtClean="0"/>
              <a:t>3</a:t>
            </a:fld>
            <a:endParaRPr lang="en-GB"/>
          </a:p>
        </p:txBody>
      </p:sp>
    </p:spTree>
    <p:extLst>
      <p:ext uri="{BB962C8B-B14F-4D97-AF65-F5344CB8AC3E}">
        <p14:creationId xmlns:p14="http://schemas.microsoft.com/office/powerpoint/2010/main" val="801975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A22AD63-F7BD-4015-AA04-C9084F498D78}" type="slidenum">
              <a:rPr lang="en-GB" smtClean="0"/>
              <a:t>5</a:t>
            </a:fld>
            <a:endParaRPr lang="en-GB"/>
          </a:p>
        </p:txBody>
      </p:sp>
    </p:spTree>
    <p:extLst>
      <p:ext uri="{BB962C8B-B14F-4D97-AF65-F5344CB8AC3E}">
        <p14:creationId xmlns:p14="http://schemas.microsoft.com/office/powerpoint/2010/main" val="2905457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Brief</a:t>
            </a:r>
            <a:r>
              <a:rPr lang="en-GB" baseline="0" dirty="0" smtClean="0"/>
              <a:t> reiteration of meaning</a:t>
            </a:r>
          </a:p>
          <a:p>
            <a:r>
              <a:rPr lang="en-GB" baseline="0" dirty="0" smtClean="0"/>
              <a:t>1) ex-colony</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Ask</a:t>
            </a:r>
            <a:r>
              <a:rPr lang="en-GB" baseline="0" dirty="0" smtClean="0"/>
              <a:t> another couple of </a:t>
            </a:r>
            <a:r>
              <a:rPr lang="en-GB" baseline="0" dirty="0" err="1" smtClean="0"/>
              <a:t>qus</a:t>
            </a:r>
            <a:r>
              <a:rPr lang="en-GB" baseline="0" dirty="0" smtClean="0"/>
              <a:t>:</a:t>
            </a:r>
          </a:p>
          <a:p>
            <a:pPr marL="171450" indent="-171450">
              <a:buFontTx/>
              <a:buChar char="-"/>
            </a:pPr>
            <a:r>
              <a:rPr lang="en-GB" baseline="0" dirty="0" smtClean="0"/>
              <a:t>Egypt</a:t>
            </a:r>
          </a:p>
          <a:p>
            <a:pPr marL="0" indent="0">
              <a:buFontTx/>
              <a:buNone/>
            </a:pPr>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7</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Note vast extent</a:t>
            </a:r>
            <a:r>
              <a:rPr lang="en-GB" baseline="0" dirty="0" smtClean="0"/>
              <a:t> of British postcolonial contexts</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8</a:t>
            </a:fld>
            <a:endParaRPr lang="en-GB"/>
          </a:p>
        </p:txBody>
      </p:sp>
    </p:spTree>
    <p:extLst>
      <p:ext uri="{BB962C8B-B14F-4D97-AF65-F5344CB8AC3E}">
        <p14:creationId xmlns:p14="http://schemas.microsoft.com/office/powerpoint/2010/main" val="706981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Discussed Indian</a:t>
            </a:r>
            <a:r>
              <a:rPr lang="en-GB" baseline="0" dirty="0" smtClean="0"/>
              <a:t> partition last time</a:t>
            </a:r>
            <a:endParaRPr lang="en-GB" dirty="0" smtClean="0"/>
          </a:p>
          <a:p>
            <a:endParaRPr lang="en-GB" dirty="0" smtClean="0"/>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Estimates vary that between 200,000 and 1 million people died as a cause of the chaos evinced by partition period.</a:t>
            </a:r>
          </a:p>
          <a:p>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Decolonisation, much like colonialism itself, was thus anything but a benign, pacific procedure</a:t>
            </a: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This is even more the case in instances where independence was presaged by wars of decolonisation.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best known of these was probably in Kenya, where, prior to independence in 1963, the British military was deployed to supress the Mau </a:t>
            </a:r>
            <a:r>
              <a:rPr lang="en-GB" sz="1200" kern="1200" dirty="0" err="1" smtClean="0">
                <a:solidFill>
                  <a:schemeClr val="tx1"/>
                </a:solidFill>
                <a:effectLst/>
                <a:latin typeface="+mn-lt"/>
                <a:ea typeface="+mn-ea"/>
                <a:cs typeface="+mn-cs"/>
              </a:rPr>
              <a:t>Mau</a:t>
            </a:r>
            <a:r>
              <a:rPr lang="en-GB" sz="1200" kern="1200" dirty="0" smtClean="0">
                <a:solidFill>
                  <a:schemeClr val="tx1"/>
                </a:solidFill>
                <a:effectLst/>
                <a:latin typeface="+mn-lt"/>
                <a:ea typeface="+mn-ea"/>
                <a:cs typeface="+mn-cs"/>
              </a:rPr>
              <a:t> Uprising against colonial rule.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British forces put down the rebellion in a conflict noted for its brutality – to the extent that in 2013 the UK government agreed to compensate Mau </a:t>
            </a:r>
            <a:r>
              <a:rPr lang="en-GB" sz="1200" kern="1200" dirty="0" err="1" smtClean="0">
                <a:solidFill>
                  <a:schemeClr val="tx1"/>
                </a:solidFill>
                <a:effectLst/>
                <a:latin typeface="+mn-lt"/>
                <a:ea typeface="+mn-ea"/>
                <a:cs typeface="+mn-cs"/>
              </a:rPr>
              <a:t>Mau</a:t>
            </a:r>
            <a:r>
              <a:rPr lang="en-GB" sz="1200" kern="1200" dirty="0" smtClean="0">
                <a:solidFill>
                  <a:schemeClr val="tx1"/>
                </a:solidFill>
                <a:effectLst/>
                <a:latin typeface="+mn-lt"/>
                <a:ea typeface="+mn-ea"/>
                <a:cs typeface="+mn-cs"/>
              </a:rPr>
              <a:t> veterans  who were tortured by British forces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Concurrent to the Mau </a:t>
            </a:r>
            <a:r>
              <a:rPr lang="en-GB" sz="1200" kern="1200" dirty="0" err="1" smtClean="0">
                <a:solidFill>
                  <a:schemeClr val="tx1"/>
                </a:solidFill>
                <a:effectLst/>
                <a:latin typeface="+mn-lt"/>
                <a:ea typeface="+mn-ea"/>
                <a:cs typeface="+mn-cs"/>
              </a:rPr>
              <a:t>Mau</a:t>
            </a:r>
            <a:r>
              <a:rPr lang="en-GB" sz="1200" kern="1200" dirty="0" smtClean="0">
                <a:solidFill>
                  <a:schemeClr val="tx1"/>
                </a:solidFill>
                <a:effectLst/>
                <a:latin typeface="+mn-lt"/>
                <a:ea typeface="+mn-ea"/>
                <a:cs typeface="+mn-cs"/>
              </a:rPr>
              <a:t> war, British Commonwealth forces were also engaged in a conflict against a Communist insurgency in Malaya.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With the insurgency defeated, an independent Malaysian state was founded in 1963, from which Singapore separated two years later.</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10</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But</a:t>
            </a:r>
            <a:r>
              <a:rPr lang="en-GB" sz="1200" kern="1200" baseline="0" dirty="0" smtClean="0">
                <a:solidFill>
                  <a:schemeClr val="tx1"/>
                </a:solidFill>
                <a:effectLst/>
                <a:latin typeface="+mn-lt"/>
                <a:ea typeface="+mn-ea"/>
                <a:cs typeface="+mn-cs"/>
              </a:rPr>
              <a:t> as we saw, there </a:t>
            </a:r>
            <a:r>
              <a:rPr lang="en-GB" sz="1200" kern="1200" dirty="0" smtClean="0">
                <a:solidFill>
                  <a:schemeClr val="tx1"/>
                </a:solidFill>
                <a:effectLst/>
                <a:latin typeface="+mn-lt"/>
                <a:ea typeface="+mn-ea"/>
                <a:cs typeface="+mn-cs"/>
              </a:rPr>
              <a:t>is, though, a second key component of the OED definitions of postcolonial and </a:t>
            </a:r>
            <a:r>
              <a:rPr lang="en-GB" sz="1200" kern="1200" dirty="0" err="1" smtClean="0">
                <a:solidFill>
                  <a:schemeClr val="tx1"/>
                </a:solidFill>
                <a:effectLst/>
                <a:latin typeface="+mn-lt"/>
                <a:ea typeface="+mn-ea"/>
                <a:cs typeface="+mn-cs"/>
              </a:rPr>
              <a:t>postcolonialism</a:t>
            </a:r>
            <a:endParaRPr lang="en-GB"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That is, as much as expressing the geopolitical fact of independence from imperial ruler, ‘</a:t>
            </a:r>
            <a:r>
              <a:rPr lang="en-GB" sz="1200" kern="1200" dirty="0" err="1" smtClean="0">
                <a:solidFill>
                  <a:schemeClr val="tx1"/>
                </a:solidFill>
                <a:effectLst/>
                <a:latin typeface="+mn-lt"/>
                <a:ea typeface="+mn-ea"/>
                <a:cs typeface="+mn-cs"/>
              </a:rPr>
              <a:t>postcolonialism</a:t>
            </a:r>
            <a:r>
              <a:rPr lang="en-GB" sz="1200" kern="1200" dirty="0" smtClean="0">
                <a:solidFill>
                  <a:schemeClr val="tx1"/>
                </a:solidFill>
                <a:effectLst/>
                <a:latin typeface="+mn-lt"/>
                <a:ea typeface="+mn-ea"/>
                <a:cs typeface="+mn-cs"/>
              </a:rPr>
              <a:t>’ and ‘postcolonial’ refer to a “cultural condition”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 this sense, it is possible to speak of such a thing as postcolonial culture and postcolonial societies; that it is a cultural condition which impacts upon how people experience and interpret the world around them.</a:t>
            </a:r>
          </a:p>
          <a:p>
            <a:r>
              <a:rPr lang="en-GB" sz="1200" kern="1200" dirty="0" smtClean="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One example of postcolonial</a:t>
            </a:r>
            <a:r>
              <a:rPr lang="en-GB" sz="1200" kern="1200" baseline="0" dirty="0" smtClean="0">
                <a:solidFill>
                  <a:schemeClr val="tx1"/>
                </a:solidFill>
                <a:effectLst/>
                <a:latin typeface="+mn-lt"/>
                <a:ea typeface="+mn-ea"/>
                <a:cs typeface="+mn-cs"/>
              </a:rPr>
              <a:t> culture would be literature</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Authors of literature have done much to bring postcolonial ideas and sensibilities to a wider audience – list examples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Onscreen are several works by authors which are generally classified as postcolonial</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12</a:t>
            </a:fld>
            <a:endParaRPr lang="en-GB"/>
          </a:p>
        </p:txBody>
      </p:sp>
    </p:spTree>
    <p:extLst>
      <p:ext uri="{BB962C8B-B14F-4D97-AF65-F5344CB8AC3E}">
        <p14:creationId xmlns:p14="http://schemas.microsoft.com/office/powerpoint/2010/main" val="2442751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 Studies</a:t>
            </a:r>
            <a:r>
              <a:rPr lang="en-GB" sz="1200" kern="1200" baseline="0" dirty="0" smtClean="0">
                <a:solidFill>
                  <a:schemeClr val="tx1"/>
                </a:solidFill>
                <a:effectLst/>
                <a:latin typeface="+mn-lt"/>
                <a:ea typeface="+mn-ea"/>
                <a:cs typeface="+mn-cs"/>
              </a:rPr>
              <a:t> of </a:t>
            </a:r>
            <a:r>
              <a:rPr lang="en-GB" sz="1200" kern="1200" baseline="0" dirty="0" err="1" smtClean="0">
                <a:solidFill>
                  <a:schemeClr val="tx1"/>
                </a:solidFill>
                <a:effectLst/>
                <a:latin typeface="+mn-lt"/>
                <a:ea typeface="+mn-ea"/>
                <a:cs typeface="+mn-cs"/>
              </a:rPr>
              <a:t>postcolonialism</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iterature</a:t>
            </a:r>
            <a:r>
              <a:rPr lang="en-GB" sz="1200" kern="1200" baseline="0" dirty="0" smtClean="0">
                <a:solidFill>
                  <a:schemeClr val="tx1"/>
                </a:solidFill>
                <a:effectLst/>
                <a:latin typeface="+mn-lt"/>
                <a:ea typeface="+mn-ea"/>
                <a:cs typeface="+mn-cs"/>
              </a:rPr>
              <a:t> add to out understanding of </a:t>
            </a:r>
            <a:r>
              <a:rPr lang="en-GB" sz="1200" kern="1200" baseline="0" dirty="0" err="1" smtClean="0">
                <a:solidFill>
                  <a:schemeClr val="tx1"/>
                </a:solidFill>
                <a:effectLst/>
                <a:latin typeface="+mn-lt"/>
                <a:ea typeface="+mn-ea"/>
                <a:cs typeface="+mn-cs"/>
              </a:rPr>
              <a:t>postcolonialism</a:t>
            </a:r>
            <a:r>
              <a:rPr lang="en-GB" sz="1200" kern="1200" baseline="0" dirty="0" smtClean="0">
                <a:solidFill>
                  <a:schemeClr val="tx1"/>
                </a:solidFill>
                <a:effectLst/>
                <a:latin typeface="+mn-lt"/>
                <a:ea typeface="+mn-ea"/>
                <a:cs typeface="+mn-cs"/>
              </a:rPr>
              <a:t> more generally</a:t>
            </a: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Onscreen is a quote from an important textbook on </a:t>
            </a:r>
            <a:r>
              <a:rPr lang="en-GB" sz="1200" kern="1200" baseline="0" dirty="0" err="1" smtClean="0">
                <a:solidFill>
                  <a:schemeClr val="tx1"/>
                </a:solidFill>
                <a:effectLst/>
                <a:latin typeface="+mn-lt"/>
                <a:ea typeface="+mn-ea"/>
                <a:cs typeface="+mn-cs"/>
              </a:rPr>
              <a:t>postcolonialism</a:t>
            </a:r>
            <a:endParaRPr lang="en-GB"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expansive definition proffered by the authors of </a:t>
            </a:r>
            <a:r>
              <a:rPr lang="en-GB" sz="1200" i="1" kern="1200" dirty="0" smtClean="0">
                <a:solidFill>
                  <a:schemeClr val="tx1"/>
                </a:solidFill>
                <a:effectLst/>
                <a:latin typeface="+mn-lt"/>
                <a:ea typeface="+mn-ea"/>
                <a:cs typeface="+mn-cs"/>
              </a:rPr>
              <a:t>The Empire Writes Back: Theory and Practice in  Post-Colonial Literatures</a:t>
            </a:r>
            <a:r>
              <a:rPr lang="en-GB" sz="1200" kern="1200" dirty="0" smtClean="0">
                <a:solidFill>
                  <a:schemeClr val="tx1"/>
                </a:solidFill>
                <a:effectLst/>
                <a:latin typeface="+mn-lt"/>
                <a:ea typeface="+mn-ea"/>
                <a:cs typeface="+mn-cs"/>
              </a:rPr>
              <a:t> is that the term postcolonial covers “all the cultures affected by the imperial process from the moment of colonisation to the present day,” meaning that  “the literatures of African countries, Australia, Bangladesh, Canada, Caribbean countries, India, Malaysia, Malta, New Zealand, Pakistan, Singapore, South Pacific countries, and Sri Lanka are all post-colonial literature</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Such literatures are postcolonial and not just local and national because they “</a:t>
            </a:r>
            <a:r>
              <a:rPr lang="en-GB" sz="1200" b="1" kern="1200" dirty="0" smtClean="0">
                <a:solidFill>
                  <a:schemeClr val="tx1"/>
                </a:solidFill>
                <a:effectLst/>
                <a:latin typeface="+mn-lt"/>
                <a:ea typeface="+mn-ea"/>
                <a:cs typeface="+mn-cs"/>
              </a:rPr>
              <a:t>emerged in their present form out of the experience of colonisation and by foregrounding the tension with the imperial power, and by emphasising their differences from the assumptions of the imperial centre</a:t>
            </a:r>
            <a:r>
              <a:rPr lang="en-GB" sz="1200" kern="1200" dirty="0" smtClean="0">
                <a:solidFill>
                  <a:schemeClr val="tx1"/>
                </a:solidFill>
                <a:effectLst/>
                <a:latin typeface="+mn-lt"/>
                <a:ea typeface="+mn-ea"/>
                <a:cs typeface="+mn-cs"/>
              </a:rPr>
              <a:t>.”</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So that’s where the titular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idea of ‘writing back’ comes in as an important concept; here it is significant that the phrase was first coined by Salman Rushdie, the British Asian author whose work is itself sometimes interpreted as postcolonial</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But</a:t>
            </a:r>
            <a:r>
              <a:rPr lang="en-GB" baseline="0" dirty="0" smtClean="0"/>
              <a:t> literature is just one example of culture’s importance to colonialism and postcolonial scholars</a:t>
            </a:r>
          </a:p>
          <a:p>
            <a:pPr marL="171450" indent="-171450">
              <a:buFont typeface="Arial" panose="020B0604020202020204" pitchFamily="34" charset="0"/>
              <a:buChar char="•"/>
            </a:pPr>
            <a:r>
              <a:rPr lang="en-GB" baseline="0" dirty="0" smtClean="0"/>
              <a:t>We finished Thursday’s lecture by exploring the ideas Martini quean theorist Frantz Fanon, perhaps the formative influence on the </a:t>
            </a:r>
            <a:r>
              <a:rPr lang="en-GB" baseline="0" dirty="0" err="1" smtClean="0"/>
              <a:t>devlopment</a:t>
            </a:r>
            <a:r>
              <a:rPr lang="en-GB" baseline="0" dirty="0" smtClean="0"/>
              <a:t> of </a:t>
            </a:r>
            <a:r>
              <a:rPr lang="en-GB" baseline="0" dirty="0" err="1" smtClean="0"/>
              <a:t>postcolonialism</a:t>
            </a:r>
            <a:r>
              <a:rPr lang="en-GB" baseline="0" dirty="0" smtClean="0"/>
              <a:t> as  branch of scholarship</a:t>
            </a:r>
          </a:p>
          <a:p>
            <a:pPr marL="171450" indent="-171450">
              <a:buFont typeface="Arial" panose="020B0604020202020204" pitchFamily="34" charset="0"/>
              <a:buChar char="•"/>
            </a:pPr>
            <a:r>
              <a:rPr lang="en-GB" baseline="0" dirty="0" smtClean="0"/>
              <a:t>Noted for books </a:t>
            </a:r>
            <a:r>
              <a:rPr lang="en-GB" i="1" baseline="0" dirty="0" smtClean="0"/>
              <a:t>Black Skin, White Masks </a:t>
            </a:r>
            <a:r>
              <a:rPr lang="en-GB" i="0" baseline="0" dirty="0" smtClean="0"/>
              <a:t>and </a:t>
            </a:r>
            <a:r>
              <a:rPr lang="en-GB" i="1" baseline="0" dirty="0" smtClean="0"/>
              <a:t>The Wretched of the Earth</a:t>
            </a:r>
            <a:r>
              <a:rPr lang="en-GB" i="0" baseline="0" dirty="0" smtClean="0"/>
              <a:t>, plus </a:t>
            </a:r>
            <a:r>
              <a:rPr lang="en-GB" i="1" baseline="0" dirty="0" smtClean="0"/>
              <a:t>A Dying Colonialism</a:t>
            </a:r>
            <a:endParaRPr lang="en-GB" i="0" baseline="0" dirty="0" smtClean="0"/>
          </a:p>
          <a:p>
            <a:pPr marL="171450" indent="-171450">
              <a:buFont typeface="Arial" panose="020B0604020202020204" pitchFamily="34" charset="0"/>
              <a:buChar char="•"/>
            </a:pPr>
            <a:r>
              <a:rPr lang="en-GB" i="0" baseline="0" dirty="0" smtClean="0"/>
              <a:t>Psychoanalysis</a:t>
            </a:r>
          </a:p>
          <a:p>
            <a:pPr marL="171450" indent="-171450">
              <a:buFont typeface="Arial" panose="020B0604020202020204" pitchFamily="34" charset="0"/>
              <a:buChar char="•"/>
            </a:pPr>
            <a:r>
              <a:rPr lang="en-GB" b="1" i="0" baseline="0" dirty="0" smtClean="0"/>
              <a:t>Language itself</a:t>
            </a:r>
          </a:p>
          <a:p>
            <a:pPr marL="171450" indent="-171450">
              <a:buFont typeface="Arial" panose="020B0604020202020204" pitchFamily="34" charset="0"/>
              <a:buChar char="•"/>
            </a:pPr>
            <a:r>
              <a:rPr lang="en-GB" b="0" i="0" baseline="0" dirty="0" smtClean="0"/>
              <a:t>And History</a:t>
            </a:r>
            <a:endParaRPr lang="en-GB" b="0"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Fanon’s ideas were taken up and expanded by any number of other authors – in and outside the academy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most important author in helping solidify postcolonial theory as a distinct branch of scholarly thought was probably Edward Said, particularly his 1978 book </a:t>
            </a:r>
            <a:r>
              <a:rPr lang="en-GB" sz="1200" i="1" kern="1200" dirty="0" smtClean="0">
                <a:solidFill>
                  <a:schemeClr val="tx1"/>
                </a:solidFill>
                <a:effectLst/>
                <a:latin typeface="+mn-lt"/>
                <a:ea typeface="+mn-ea"/>
                <a:cs typeface="+mn-cs"/>
              </a:rPr>
              <a:t>Orientalism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with Fanon, Said’s biography sheds lights on his theories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Said too was brought up in a colonial context, having been born in Palestine in 1935, one of the territories mandated to British rule under the settlements which ended World War One.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Furthermore, Said’s childhood was divided between Palestine and Egypt, itself part of the British Empire at the time, being educated at the Victoria College, Cairo, an elite institution ran on the English public school model</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Here, Said too was exposed to the forcefulness of language in the hands of the colonist</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he recalled: “The moment one became a student at VC, one was given a series of regulations governing every aspect of school life … The school’s first rule read: ‘</a:t>
            </a:r>
            <a:r>
              <a:rPr lang="en-GB" sz="1200" b="1" kern="1200" dirty="0" smtClean="0">
                <a:solidFill>
                  <a:schemeClr val="tx1"/>
                </a:solidFill>
                <a:effectLst/>
                <a:latin typeface="+mn-lt"/>
                <a:ea typeface="+mn-ea"/>
                <a:cs typeface="+mn-cs"/>
              </a:rPr>
              <a:t>English is the language of the school; students caught speaking any other language will be punished</a:t>
            </a:r>
            <a:r>
              <a:rPr lang="en-GB" sz="1200" kern="1200" dirty="0" smtClean="0">
                <a:solidFill>
                  <a:schemeClr val="tx1"/>
                </a:solidFill>
                <a:effectLst/>
                <a:latin typeface="+mn-lt"/>
                <a:ea typeface="+mn-ea"/>
                <a:cs typeface="+mn-cs"/>
              </a:rPr>
              <a:t>.’ Yet, there were no native speakers of English among the students. Whereas the masters were all British, we were a motley crew of Arabs of various kinds, Armenians, Greeks, Italians, Jews, and Turks, each of whom had a native language that the school had explicitly outlawed.”</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This quotation offers a microcosm of Said’s interest in how different cultural forms and practices functioned in concert with colonialism – as best expressed in his opus </a:t>
            </a:r>
            <a:r>
              <a:rPr lang="en-GB" sz="1200" i="1" kern="1200" dirty="0" smtClean="0">
                <a:solidFill>
                  <a:schemeClr val="tx1"/>
                </a:solidFill>
                <a:effectLst/>
                <a:latin typeface="+mn-lt"/>
                <a:ea typeface="+mn-ea"/>
                <a:cs typeface="+mn-cs"/>
              </a:rPr>
              <a:t>Orientalism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Said forged a career at a number of major American universities before publishing his opus </a:t>
            </a:r>
            <a:r>
              <a:rPr lang="en-GB" sz="1200" i="1" kern="1200" dirty="0" smtClean="0">
                <a:solidFill>
                  <a:schemeClr val="tx1"/>
                </a:solidFill>
                <a:effectLst/>
                <a:latin typeface="+mn-lt"/>
                <a:ea typeface="+mn-ea"/>
                <a:cs typeface="+mn-cs"/>
              </a:rPr>
              <a:t>Orientalism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book investigated the historic relationship between Europe and the so-called ‘the Orient’ – which in Said’s terms referred to the Middle East, Asia and North Africa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Focussing on the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particularly, Said named his book after the Orientalist school of painting which had conveyed a romanticised and, often, sensationalised picture of Arabic cultures – </a:t>
            </a:r>
            <a:r>
              <a:rPr lang="en-GB" sz="1200" i="1" kern="1200" dirty="0" smtClean="0">
                <a:solidFill>
                  <a:schemeClr val="tx1"/>
                </a:solidFill>
                <a:effectLst/>
                <a:latin typeface="+mn-lt"/>
                <a:ea typeface="+mn-ea"/>
                <a:cs typeface="+mn-cs"/>
              </a:rPr>
              <a:t>so on the cover Jean Leon Gerome</a:t>
            </a:r>
            <a:r>
              <a:rPr lang="en-GB" sz="1200" kern="1200" dirty="0" smtClean="0">
                <a:solidFill>
                  <a:schemeClr val="tx1"/>
                </a:solidFill>
                <a:effectLst/>
                <a:latin typeface="+mn-lt"/>
                <a:ea typeface="+mn-ea"/>
                <a:cs typeface="+mn-cs"/>
              </a:rPr>
              <a:t>’s </a:t>
            </a:r>
            <a:r>
              <a:rPr lang="en-GB" sz="1200" i="1" kern="1200" dirty="0" smtClean="0">
                <a:solidFill>
                  <a:schemeClr val="tx1"/>
                </a:solidFill>
                <a:effectLst/>
                <a:latin typeface="+mn-lt"/>
                <a:ea typeface="+mn-ea"/>
                <a:cs typeface="+mn-cs"/>
              </a:rPr>
              <a:t>The Snake Charmer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 a good example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Alongside this artistic genre, though, ‘Orientalism’ was also a phrase use to designate interdisciplinary enquiries into the languages, culture and history of the Near East – as in the title that gives the School of Oriental and African Studies, at the University of London – </a:t>
            </a:r>
            <a:r>
              <a:rPr lang="en-GB" sz="1200" i="1" kern="1200" dirty="0" smtClean="0">
                <a:solidFill>
                  <a:schemeClr val="tx1"/>
                </a:solidFill>
                <a:effectLst/>
                <a:latin typeface="+mn-lt"/>
                <a:ea typeface="+mn-ea"/>
                <a:cs typeface="+mn-cs"/>
              </a:rPr>
              <a:t>although its notable that the acronym SOAS is the title officially used (anecdote about writing a reference of a student</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That combination of orientalism as a cultural and scholarly phenomenon was of critical importance to Said</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“One ought never to assume that the structure of Orientalism is nothing more an a structure of lies or of myths,” he wrote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“Any system of ideas that can remain unchanged as teachable wisdom (in academies, books, congresses, universities, foreign-service institutes) from the late 1840s until the present must be something more formidable than a mere collection of lies. Orientalism, therefore, is </a:t>
            </a:r>
            <a:r>
              <a:rPr lang="en-GB" sz="1200" b="1" kern="1200" dirty="0" smtClean="0">
                <a:solidFill>
                  <a:schemeClr val="tx1"/>
                </a:solidFill>
                <a:effectLst/>
                <a:latin typeface="+mn-lt"/>
                <a:ea typeface="+mn-ea"/>
                <a:cs typeface="+mn-cs"/>
              </a:rPr>
              <a:t>not an airy European fantasy about the Orient but a created body of theory and practice in which there has been a considerable material investment</a:t>
            </a:r>
            <a:r>
              <a:rPr lang="en-GB" sz="1200" kern="1200" dirty="0" smtClean="0">
                <a:solidFill>
                  <a:schemeClr val="tx1"/>
                </a:solidFill>
                <a:effectLst/>
                <a:latin typeface="+mn-lt"/>
                <a:ea typeface="+mn-ea"/>
                <a:cs typeface="+mn-cs"/>
              </a:rPr>
              <a:t>. Continued investment made Orientalism, as </a:t>
            </a:r>
            <a:r>
              <a:rPr lang="en-GB" sz="1200" b="1" kern="1200" dirty="0" smtClean="0">
                <a:solidFill>
                  <a:schemeClr val="tx1"/>
                </a:solidFill>
                <a:effectLst/>
                <a:latin typeface="+mn-lt"/>
                <a:ea typeface="+mn-ea"/>
                <a:cs typeface="+mn-cs"/>
              </a:rPr>
              <a:t>a system of knowledge </a:t>
            </a:r>
            <a:r>
              <a:rPr lang="en-GB" sz="1200" kern="1200" dirty="0" smtClean="0">
                <a:solidFill>
                  <a:schemeClr val="tx1"/>
                </a:solidFill>
                <a:effectLst/>
                <a:latin typeface="+mn-lt"/>
                <a:ea typeface="+mn-ea"/>
                <a:cs typeface="+mn-cs"/>
              </a:rPr>
              <a:t>about the Orient, an accepted grid for filtering through the Orient into Western consciousness.”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So, for Said, Orientalism was more than a system for romanticising the near east but a </a:t>
            </a:r>
            <a:r>
              <a:rPr lang="en-GB" sz="1200" b="1" kern="1200" dirty="0" smtClean="0">
                <a:solidFill>
                  <a:schemeClr val="tx1"/>
                </a:solidFill>
                <a:effectLst/>
                <a:latin typeface="+mn-lt"/>
                <a:ea typeface="+mn-ea"/>
                <a:cs typeface="+mn-cs"/>
              </a:rPr>
              <a:t>system of knowledge </a:t>
            </a:r>
            <a:r>
              <a:rPr lang="en-GB" sz="1200" kern="1200" dirty="0" smtClean="0">
                <a:solidFill>
                  <a:schemeClr val="tx1"/>
                </a:solidFill>
                <a:effectLst/>
                <a:latin typeface="+mn-lt"/>
                <a:ea typeface="+mn-ea"/>
                <a:cs typeface="+mn-cs"/>
              </a:rPr>
              <a:t>for understanding the entire world from a western perspective</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Therefore, while Said placed great importance on how Orientalism as literary phenomenon and as a genre of painting, he did not see its influence as limited to artistic realms</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Rather, he was equally attuned by how intellectuals – and the formal apparatuses of scholarly disciplines and university faculties – helped shape the imperialist tradition of Orientalism</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And while Said does not quite put it expressly these terms, this poses important issues for all of us who operate in Humanities</a:t>
            </a:r>
            <a:r>
              <a:rPr lang="en-GB" sz="1200" kern="1200" baseline="0" dirty="0" smtClean="0">
                <a:solidFill>
                  <a:schemeClr val="tx1"/>
                </a:solidFill>
                <a:effectLst/>
                <a:latin typeface="+mn-lt"/>
                <a:ea typeface="+mn-ea"/>
                <a:cs typeface="+mn-cs"/>
              </a:rPr>
              <a:t> faculties within universities</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Discipline of </a:t>
            </a:r>
            <a:r>
              <a:rPr lang="en-GB" sz="1200" kern="1200" dirty="0" smtClean="0">
                <a:solidFill>
                  <a:schemeClr val="tx1"/>
                </a:solidFill>
                <a:effectLst/>
                <a:latin typeface="+mn-lt"/>
                <a:ea typeface="+mn-ea"/>
                <a:cs typeface="+mn-cs"/>
              </a:rPr>
              <a:t>Archaeology, History and Anthropology:</a:t>
            </a:r>
            <a:r>
              <a:rPr lang="en-GB" sz="1200" kern="1200" baseline="0" dirty="0" smtClean="0">
                <a:solidFill>
                  <a:schemeClr val="tx1"/>
                </a:solidFill>
                <a:effectLst/>
                <a:latin typeface="+mn-lt"/>
                <a:ea typeface="+mn-ea"/>
                <a:cs typeface="+mn-cs"/>
              </a:rPr>
              <a:t> </a:t>
            </a:r>
            <a:r>
              <a:rPr lang="en-GB" sz="1200" i="1" kern="1200" baseline="0" dirty="0" smtClean="0">
                <a:solidFill>
                  <a:schemeClr val="tx1"/>
                </a:solidFill>
                <a:effectLst/>
                <a:latin typeface="+mn-lt"/>
                <a:ea typeface="+mn-ea"/>
                <a:cs typeface="+mn-cs"/>
              </a:rPr>
              <a:t>ask how?</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Explain images show: African exhibits in </a:t>
            </a:r>
            <a:r>
              <a:rPr lang="fr-FR" sz="1200" kern="1200" dirty="0" smtClean="0">
                <a:solidFill>
                  <a:schemeClr val="tx1"/>
                </a:solidFill>
                <a:effectLst/>
                <a:latin typeface="+mn-lt"/>
                <a:ea typeface="+mn-ea"/>
                <a:cs typeface="+mn-cs"/>
              </a:rPr>
              <a:t>Musée d'Ethnographie du Trocadéro, Paris, 1930s; ‘</a:t>
            </a:r>
            <a:r>
              <a:rPr lang="en-GB" sz="1200" kern="1200" dirty="0" smtClean="0">
                <a:solidFill>
                  <a:schemeClr val="tx1"/>
                </a:solidFill>
                <a:effectLst/>
                <a:latin typeface="+mn-lt"/>
                <a:ea typeface="+mn-ea"/>
                <a:cs typeface="+mn-cs"/>
              </a:rPr>
              <a:t>The 1798; Egyptian Expedition Under the Command of Bonaparte</a:t>
            </a:r>
            <a:r>
              <a:rPr lang="fr-FR" sz="1200" kern="1200" dirty="0" smtClean="0">
                <a:solidFill>
                  <a:schemeClr val="tx1"/>
                </a:solidFill>
                <a:effectLst/>
                <a:latin typeface="+mn-lt"/>
                <a:ea typeface="+mn-ea"/>
                <a:cs typeface="+mn-cs"/>
              </a:rPr>
              <a:t>,’ </a:t>
            </a:r>
            <a:r>
              <a:rPr lang="fr-FR" sz="1200" kern="1200" dirty="0" err="1" smtClean="0">
                <a:solidFill>
                  <a:schemeClr val="tx1"/>
                </a:solidFill>
                <a:effectLst/>
                <a:latin typeface="+mn-lt"/>
                <a:ea typeface="+mn-ea"/>
                <a:cs typeface="+mn-cs"/>
              </a:rPr>
              <a:t>Leon</a:t>
            </a:r>
            <a:r>
              <a:rPr lang="fr-FR" sz="1200" kern="1200" dirty="0" smtClean="0">
                <a:solidFill>
                  <a:schemeClr val="tx1"/>
                </a:solidFill>
                <a:effectLst/>
                <a:latin typeface="+mn-lt"/>
                <a:ea typeface="+mn-ea"/>
                <a:cs typeface="+mn-cs"/>
              </a:rPr>
              <a:t> </a:t>
            </a:r>
            <a:r>
              <a:rPr lang="fr-FR" sz="1200" kern="1200" dirty="0" err="1" smtClean="0">
                <a:solidFill>
                  <a:schemeClr val="tx1"/>
                </a:solidFill>
                <a:effectLst/>
                <a:latin typeface="+mn-lt"/>
                <a:ea typeface="+mn-ea"/>
                <a:cs typeface="+mn-cs"/>
              </a:rPr>
              <a:t>Cogniet</a:t>
            </a:r>
            <a:r>
              <a:rPr lang="fr-FR" sz="1200" kern="1200" dirty="0" smtClean="0">
                <a:solidFill>
                  <a:schemeClr val="tx1"/>
                </a:solidFill>
                <a:effectLst/>
                <a:latin typeface="+mn-lt"/>
                <a:ea typeface="+mn-ea"/>
                <a:cs typeface="+mn-cs"/>
              </a:rPr>
              <a:t> (c. 1835).</a:t>
            </a:r>
            <a:endParaRPr lang="en-GB" sz="1200" kern="1200" dirty="0" smtClean="0">
              <a:solidFill>
                <a:schemeClr val="tx1"/>
              </a:solidFill>
              <a:effectLst/>
              <a:latin typeface="+mn-lt"/>
              <a:ea typeface="+mn-ea"/>
              <a:cs typeface="+mn-cs"/>
            </a:endParaRP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Images show:</a:t>
            </a:r>
            <a:r>
              <a:rPr lang="en-GB" baseline="0" dirty="0" smtClean="0"/>
              <a:t> </a:t>
            </a:r>
            <a:r>
              <a:rPr lang="en-GB" sz="1200" dirty="0" smtClean="0"/>
              <a:t>African exhibits in  </a:t>
            </a:r>
            <a:r>
              <a:rPr lang="fr-FR" sz="1200" dirty="0" smtClean="0"/>
              <a:t>Musée d'Ethnographie du Trocadéro, Paris, 1930s; </a:t>
            </a:r>
            <a:r>
              <a:rPr lang="fr-FR" sz="1200" dirty="0" smtClean="0">
                <a:solidFill>
                  <a:prstClr val="black"/>
                </a:solidFill>
              </a:rPr>
              <a:t>‘</a:t>
            </a:r>
            <a:r>
              <a:rPr lang="en-GB" sz="1200" dirty="0" smtClean="0">
                <a:solidFill>
                  <a:prstClr val="black"/>
                </a:solidFill>
              </a:rPr>
              <a:t>The 1798; Egyptian Expedition Under the Command of Bonaparte</a:t>
            </a:r>
            <a:r>
              <a:rPr lang="fr-FR" sz="1200" dirty="0" smtClean="0">
                <a:solidFill>
                  <a:prstClr val="black"/>
                </a:solidFill>
              </a:rPr>
              <a:t>,’ </a:t>
            </a:r>
            <a:r>
              <a:rPr lang="fr-FR" sz="1200" dirty="0" err="1" smtClean="0">
                <a:solidFill>
                  <a:prstClr val="black"/>
                </a:solidFill>
              </a:rPr>
              <a:t>Leon</a:t>
            </a:r>
            <a:r>
              <a:rPr lang="fr-FR" sz="1200" dirty="0" smtClean="0">
                <a:solidFill>
                  <a:prstClr val="black"/>
                </a:solidFill>
              </a:rPr>
              <a:t> </a:t>
            </a:r>
            <a:r>
              <a:rPr lang="fr-FR" sz="1200" dirty="0" err="1" smtClean="0">
                <a:solidFill>
                  <a:prstClr val="black"/>
                </a:solidFill>
              </a:rPr>
              <a:t>Cogniet</a:t>
            </a:r>
            <a:r>
              <a:rPr lang="fr-FR" sz="1200" dirty="0" smtClean="0">
                <a:solidFill>
                  <a:prstClr val="black"/>
                </a:solidFill>
              </a:rPr>
              <a:t> (c. 1835).</a:t>
            </a:r>
            <a:endParaRPr lang="en-GB" sz="1200" i="1" dirty="0" smtClean="0">
              <a:effectLst>
                <a:outerShdw blurRad="38100" dist="38100" dir="2700000" algn="tl">
                  <a:srgbClr val="000000">
                    <a:alpha val="43137"/>
                  </a:srgbClr>
                </a:outerShdw>
              </a:effectLst>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a:t>
            </a:r>
            <a:r>
              <a:rPr lang="en-GB" baseline="0" dirty="0" smtClean="0"/>
              <a:t> emphasis on material culture is something that Ferguson does actually pick up on his book</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22</a:t>
            </a:fld>
            <a:endParaRPr lang="en-GB"/>
          </a:p>
        </p:txBody>
      </p:sp>
    </p:spTree>
    <p:extLst>
      <p:ext uri="{BB962C8B-B14F-4D97-AF65-F5344CB8AC3E}">
        <p14:creationId xmlns:p14="http://schemas.microsoft.com/office/powerpoint/2010/main" val="3818467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Ferguson</a:t>
            </a:r>
            <a:r>
              <a:rPr lang="en-GB" baseline="0" dirty="0" smtClean="0"/>
              <a:t> also had more direct experiences of British imperialism</a:t>
            </a:r>
          </a:p>
          <a:p>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23</a:t>
            </a:fld>
            <a:endParaRPr lang="en-GB"/>
          </a:p>
        </p:txBody>
      </p:sp>
    </p:spTree>
    <p:extLst>
      <p:ext uri="{BB962C8B-B14F-4D97-AF65-F5344CB8AC3E}">
        <p14:creationId xmlns:p14="http://schemas.microsoft.com/office/powerpoint/2010/main" val="35293713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p>
          <a:p>
            <a:pPr marL="171450" indent="-171450">
              <a:buFont typeface="Arial" panose="020B0604020202020204" pitchFamily="34" charset="0"/>
              <a:buChar char="•"/>
            </a:pPr>
            <a:r>
              <a:rPr lang="en-GB" dirty="0" smtClean="0"/>
              <a:t>Note</a:t>
            </a:r>
            <a:r>
              <a:rPr lang="en-GB" baseline="0" dirty="0" smtClean="0"/>
              <a:t> this is the one mention of </a:t>
            </a:r>
            <a:r>
              <a:rPr lang="en-GB" baseline="0" dirty="0" err="1" smtClean="0"/>
              <a:t>postcolonialism</a:t>
            </a:r>
            <a:r>
              <a:rPr lang="en-GB" baseline="0" dirty="0" smtClean="0"/>
              <a:t> in the book</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24</a:t>
            </a:fld>
            <a:endParaRPr lang="en-GB"/>
          </a:p>
        </p:txBody>
      </p:sp>
    </p:spTree>
    <p:extLst>
      <p:ext uri="{BB962C8B-B14F-4D97-AF65-F5344CB8AC3E}">
        <p14:creationId xmlns:p14="http://schemas.microsoft.com/office/powerpoint/2010/main" val="7765017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But</a:t>
            </a:r>
            <a:r>
              <a:rPr lang="en-GB" baseline="0" dirty="0" smtClean="0"/>
              <a:t> </a:t>
            </a:r>
            <a:r>
              <a:rPr lang="en-GB" baseline="0" dirty="0" err="1" smtClean="0"/>
              <a:t>postcolonialism</a:t>
            </a:r>
            <a:r>
              <a:rPr lang="en-GB" baseline="0" dirty="0" smtClean="0"/>
              <a:t> is not just significant to Ferguson’s biography because of his familial connections to different parts of the empire</a:t>
            </a:r>
          </a:p>
          <a:p>
            <a:pPr marL="171450" indent="-171450">
              <a:buFont typeface="Arial" panose="020B0604020202020204" pitchFamily="34" charset="0"/>
              <a:buChar char="•"/>
            </a:pPr>
            <a:r>
              <a:rPr lang="en-GB" baseline="0" dirty="0" smtClean="0"/>
              <a:t>We might also consider how his hometown, Glasgow, was connected to empire</a:t>
            </a:r>
          </a:p>
          <a:p>
            <a:pPr marL="171450" indent="-171450">
              <a:buFont typeface="Arial" panose="020B0604020202020204" pitchFamily="34" charset="0"/>
              <a:buChar char="•"/>
            </a:pPr>
            <a:r>
              <a:rPr lang="en-GB" b="1" baseline="0" dirty="0" smtClean="0"/>
              <a:t>Claimed to be ‘second city of empire’ </a:t>
            </a:r>
            <a:r>
              <a:rPr lang="en-GB" b="0" baseline="0" dirty="0" smtClean="0"/>
              <a:t>– can any students think why?</a:t>
            </a:r>
          </a:p>
          <a:p>
            <a:pPr marL="171450" indent="-171450">
              <a:buFont typeface="Arial" panose="020B0604020202020204" pitchFamily="34" charset="0"/>
              <a:buChar char="•"/>
            </a:pPr>
            <a:r>
              <a:rPr lang="en-GB" b="0" baseline="0" dirty="0" smtClean="0"/>
              <a:t>Note grandeur of </a:t>
            </a:r>
            <a:r>
              <a:rPr lang="en-GB" b="0" baseline="0" dirty="0" err="1" smtClean="0"/>
              <a:t>Kelvingrove</a:t>
            </a:r>
            <a:r>
              <a:rPr lang="en-GB" b="0" baseline="0" dirty="0" smtClean="0"/>
              <a:t> and its origins.</a:t>
            </a:r>
            <a:endParaRPr lang="en-GB" b="1" dirty="0"/>
          </a:p>
        </p:txBody>
      </p:sp>
      <p:sp>
        <p:nvSpPr>
          <p:cNvPr id="4" name="Slide Number Placeholder 3"/>
          <p:cNvSpPr>
            <a:spLocks noGrp="1"/>
          </p:cNvSpPr>
          <p:nvPr>
            <p:ph type="sldNum" sz="quarter" idx="10"/>
          </p:nvPr>
        </p:nvSpPr>
        <p:spPr/>
        <p:txBody>
          <a:bodyPr/>
          <a:lstStyle/>
          <a:p>
            <a:fld id="{EA22AD63-F7BD-4015-AA04-C9084F498D78}" type="slidenum">
              <a:rPr lang="en-GB" smtClean="0"/>
              <a:t>25</a:t>
            </a:fld>
            <a:endParaRPr lang="en-GB"/>
          </a:p>
        </p:txBody>
      </p:sp>
    </p:spTree>
    <p:extLst>
      <p:ext uri="{BB962C8B-B14F-4D97-AF65-F5344CB8AC3E}">
        <p14:creationId xmlns:p14="http://schemas.microsoft.com/office/powerpoint/2010/main" val="1016707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Other architectural</a:t>
            </a:r>
            <a:r>
              <a:rPr lang="en-GB" baseline="0" dirty="0" smtClean="0"/>
              <a:t> legacies</a:t>
            </a:r>
          </a:p>
          <a:p>
            <a:pPr marL="171450" indent="-171450">
              <a:buFont typeface="Arial" panose="020B0604020202020204" pitchFamily="34" charset="0"/>
              <a:buChar char="•"/>
            </a:pPr>
            <a:r>
              <a:rPr lang="en-GB" i="1" baseline="0" dirty="0" smtClean="0"/>
              <a:t>Ask students if they know where these two images are of?</a:t>
            </a:r>
            <a:endParaRPr lang="en-GB" i="1" dirty="0"/>
          </a:p>
        </p:txBody>
      </p:sp>
      <p:sp>
        <p:nvSpPr>
          <p:cNvPr id="4" name="Slide Number Placeholder 3"/>
          <p:cNvSpPr>
            <a:spLocks noGrp="1"/>
          </p:cNvSpPr>
          <p:nvPr>
            <p:ph type="sldNum" sz="quarter" idx="10"/>
          </p:nvPr>
        </p:nvSpPr>
        <p:spPr/>
        <p:txBody>
          <a:bodyPr/>
          <a:lstStyle/>
          <a:p>
            <a:fld id="{EA22AD63-F7BD-4015-AA04-C9084F498D78}" type="slidenum">
              <a:rPr lang="en-GB" smtClean="0"/>
              <a:t>26</a:t>
            </a:fld>
            <a:endParaRPr lang="en-GB"/>
          </a:p>
        </p:txBody>
      </p:sp>
    </p:spTree>
    <p:extLst>
      <p:ext uri="{BB962C8B-B14F-4D97-AF65-F5344CB8AC3E}">
        <p14:creationId xmlns:p14="http://schemas.microsoft.com/office/powerpoint/2010/main" val="3906783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Other architectural</a:t>
            </a:r>
            <a:r>
              <a:rPr lang="en-GB" baseline="0" dirty="0" smtClean="0"/>
              <a:t> legacies</a:t>
            </a:r>
          </a:p>
          <a:p>
            <a:pPr marL="171450" indent="-171450">
              <a:buFont typeface="Arial" panose="020B0604020202020204" pitchFamily="34" charset="0"/>
              <a:buChar char="•"/>
            </a:pPr>
            <a:r>
              <a:rPr lang="en-GB" i="1" baseline="0" dirty="0" smtClean="0"/>
              <a:t>Ask students if they know where these two images are of?</a:t>
            </a:r>
            <a:endParaRPr lang="en-GB" i="1" dirty="0"/>
          </a:p>
        </p:txBody>
      </p:sp>
      <p:sp>
        <p:nvSpPr>
          <p:cNvPr id="4" name="Slide Number Placeholder 3"/>
          <p:cNvSpPr>
            <a:spLocks noGrp="1"/>
          </p:cNvSpPr>
          <p:nvPr>
            <p:ph type="sldNum" sz="quarter" idx="10"/>
          </p:nvPr>
        </p:nvSpPr>
        <p:spPr/>
        <p:txBody>
          <a:bodyPr/>
          <a:lstStyle/>
          <a:p>
            <a:fld id="{EA22AD63-F7BD-4015-AA04-C9084F498D78}" type="slidenum">
              <a:rPr lang="en-GB" smtClean="0"/>
              <a:t>27</a:t>
            </a:fld>
            <a:endParaRPr lang="en-GB"/>
          </a:p>
        </p:txBody>
      </p:sp>
    </p:spTree>
    <p:extLst>
      <p:ext uri="{BB962C8B-B14F-4D97-AF65-F5344CB8AC3E}">
        <p14:creationId xmlns:p14="http://schemas.microsoft.com/office/powerpoint/2010/main" val="26688455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a:t>
            </a:r>
            <a:r>
              <a:rPr lang="en-GB" baseline="0" dirty="0" smtClean="0"/>
              <a:t> all adds something to our understanding of empire, that is perhaps underplayed in some accounts of </a:t>
            </a:r>
            <a:r>
              <a:rPr lang="en-GB" baseline="0" dirty="0" err="1" smtClean="0"/>
              <a:t>postcolonialism</a:t>
            </a:r>
            <a:endParaRPr lang="en-GB" baseline="0" dirty="0" smtClean="0"/>
          </a:p>
          <a:p>
            <a:pPr marL="171450" indent="-171450">
              <a:buFont typeface="Arial" panose="020B0604020202020204" pitchFamily="34" charset="0"/>
              <a:buChar char="•"/>
            </a:pPr>
            <a:r>
              <a:rPr lang="en-GB" baseline="0" dirty="0" smtClean="0"/>
              <a:t>Glasgow, Liverpool postcolonial cities: badly effected by decline of empire</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Break</a:t>
            </a:r>
          </a:p>
          <a:p>
            <a:pPr marL="171450" indent="-171450">
              <a:buFont typeface="Arial" panose="020B0604020202020204" pitchFamily="34" charset="0"/>
              <a:buChar char="•"/>
            </a:pPr>
            <a:r>
              <a:rPr lang="en-GB" dirty="0" smtClean="0"/>
              <a:t>Will focus specifically on</a:t>
            </a:r>
            <a:r>
              <a:rPr lang="en-GB" baseline="0" dirty="0" smtClean="0"/>
              <a:t> postcolonial history approaches in second half.</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29</a:t>
            </a:fld>
            <a:endParaRPr lang="en-GB"/>
          </a:p>
        </p:txBody>
      </p:sp>
    </p:spTree>
    <p:extLst>
      <p:ext uri="{BB962C8B-B14F-4D97-AF65-F5344CB8AC3E}">
        <p14:creationId xmlns:p14="http://schemas.microsoft.com/office/powerpoint/2010/main" val="7116686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And in particular, I want to introduce you to one branch of postcolonial scholarship which has had an important impact on history as a scholarly discipline in the past four decades: the writings and practices of the Subaltern Studies group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Most immediately, Subaltern Studies refers to an academic journal which was established by the historian </a:t>
            </a:r>
            <a:r>
              <a:rPr lang="en-GB" sz="1200" kern="1200" dirty="0" err="1" smtClean="0">
                <a:solidFill>
                  <a:schemeClr val="tx1"/>
                </a:solidFill>
                <a:effectLst/>
                <a:latin typeface="+mn-lt"/>
                <a:ea typeface="+mn-ea"/>
                <a:cs typeface="+mn-cs"/>
              </a:rPr>
              <a:t>Ranajit</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in 1982 and which published ten editions up to the year 2000 – although its influence on scholarly debates far transcends the ultimate fracturing of the initial Subaltern Studies group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was born in India, and his scholarship and that of other Subaltern Studies group members focused on the Indian subcontinent, and in particular the history of peasantry in South Asia - cite titles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Emphasis on peasantry situated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as a practitioner of ‘history from below’ - a phrase whose modern connotations derive from </a:t>
            </a:r>
            <a:r>
              <a:rPr lang="en-GB" sz="1200" kern="1200" baseline="0" dirty="0" smtClean="0">
                <a:solidFill>
                  <a:schemeClr val="tx1"/>
                </a:solidFill>
                <a:effectLst/>
                <a:latin typeface="+mn-lt"/>
                <a:ea typeface="+mn-ea"/>
                <a:cs typeface="+mn-cs"/>
              </a:rPr>
              <a:t>historiography of the French Revolution and British social history</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Indeed, while very much opposed to British imperialism, </a:t>
            </a:r>
            <a:r>
              <a:rPr lang="en-GB" sz="1200" kern="1200" dirty="0" err="1" smtClean="0">
                <a:solidFill>
                  <a:schemeClr val="tx1"/>
                </a:solidFill>
                <a:effectLst/>
                <a:latin typeface="+mn-lt"/>
                <a:ea typeface="+mn-ea"/>
                <a:cs typeface="+mn-cs"/>
              </a:rPr>
              <a:t>anglophilia</a:t>
            </a:r>
            <a:r>
              <a:rPr lang="en-GB" sz="1200" kern="1200" dirty="0" smtClean="0">
                <a:solidFill>
                  <a:schemeClr val="tx1"/>
                </a:solidFill>
                <a:effectLst/>
                <a:latin typeface="+mn-lt"/>
                <a:ea typeface="+mn-ea"/>
                <a:cs typeface="+mn-cs"/>
              </a:rPr>
              <a:t> is an important element of Subaltern Studies scholarship[</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 point of detail, though it is worth noting that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worked mostly in Western institutions and that he wrote in English throughout his career - and Subaltern Studies was published by Oxford University’s New Delhi press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this point, you might be wondering ‘but what is a Subaltern anyway’</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Answering this is not straightforward since the word has had multiple meanings – all of which relate to some degree to the ideas of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and his followers.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English, the phrase ‘subaltern’ originated in reference to peasants or vassals during Medieval period, before coming to denote lower ranks of military – again, especially soldiers of peasant origin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‘subaltern’ gained further circulation and nuance through its use to refer to a literary subgenre in 19th century – novels, memoirs and histories of low-ranking militia who served in colonial campaigns (including in India) and World War One</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the specific use by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derived from the Italian Marxist Antonio Gramsci (1891–1937) to designate any class of people – but especially peasants and workers – subject to the power and authority hegemony of another more powerful class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So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came at his subject from a decidedly Marxist stance: Gramsci’s work had been popularised in the Anglophone academy by Raymond Williams, one of the leading thinkers of the </a:t>
            </a:r>
            <a:r>
              <a:rPr lang="en-GB" sz="1200" kern="1200" dirty="0" err="1" smtClean="0">
                <a:solidFill>
                  <a:schemeClr val="tx1"/>
                </a:solidFill>
                <a:effectLst/>
                <a:latin typeface="+mn-lt"/>
                <a:ea typeface="+mn-ea"/>
                <a:cs typeface="+mn-cs"/>
              </a:rPr>
              <a:t>socalled</a:t>
            </a:r>
            <a:r>
              <a:rPr lang="en-GB" sz="1200" kern="1200" dirty="0" smtClean="0">
                <a:solidFill>
                  <a:schemeClr val="tx1"/>
                </a:solidFill>
                <a:effectLst/>
                <a:latin typeface="+mn-lt"/>
                <a:ea typeface="+mn-ea"/>
                <a:cs typeface="+mn-cs"/>
              </a:rPr>
              <a:t> New Left of the 1960s onwards</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At the same time, though, the phrase subaltern was an effective choice as it encompassed all these prior meanings and their historical baggage: Subaltern Studies, like the term itself, is concerned with intersecting histories of empire and class – and there deep-rooted, historical character</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and the Subaltern Studies group attracted international acclaim and attention – including from Edward Said, who was enamoured enough to write a preface for an edited collection of Subaltern Studies essays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One of the important characteristics of the Subaltern Studies journal as it developed in the 1980s and 1990s, was its </a:t>
            </a:r>
            <a:r>
              <a:rPr lang="en-GB" sz="1200" kern="1200" dirty="0" err="1" smtClean="0">
                <a:solidFill>
                  <a:schemeClr val="tx1"/>
                </a:solidFill>
                <a:effectLst/>
                <a:latin typeface="+mn-lt"/>
                <a:ea typeface="+mn-ea"/>
                <a:cs typeface="+mn-cs"/>
              </a:rPr>
              <a:t>interdisciplinarity</a:t>
            </a:r>
            <a:r>
              <a:rPr lang="en-GB" sz="1200" kern="1200" dirty="0" smtClean="0">
                <a:solidFill>
                  <a:schemeClr val="tx1"/>
                </a:solidFill>
                <a:effectLst/>
                <a:latin typeface="+mn-lt"/>
                <a:ea typeface="+mn-ea"/>
                <a:cs typeface="+mn-cs"/>
              </a:rPr>
              <a:t> – and in particular its relatedness to anthropology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E25AB64-6706-41D0-93EE-3471923F4CC1}"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27382172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But for all its eclecticism, Subaltern Studies was interested principally in the discipline of history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very first edition set its stall out in this respect, with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producing a veritable manifesto for the journal entitled ‘On Some Aspects of the Historiography of Colonial India’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b="1" kern="1200" dirty="0" smtClean="0">
                <a:solidFill>
                  <a:schemeClr val="tx1"/>
                </a:solidFill>
                <a:effectLst/>
                <a:latin typeface="+mn-lt"/>
                <a:ea typeface="+mn-ea"/>
                <a:cs typeface="+mn-cs"/>
              </a:rPr>
              <a:t>Ask question about historiography</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survey of existing history-writing about India established two traditions which he believed to be inadequate, even reactionary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First of all, he decried how the history of India had been written in a jaundiced fashion from the perspective of the coloniser, with all the prejudices, biases and stereotypes which characterised British rule in South Asia.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But just as importantly – and something which sometimes goes overlooked in writing about the Subaltern Studies group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was equally put off by what he termed ‘bourgeois nationalist’ historiography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That is, he felt that from the time of independence up until 1982, history-writing had been largely preserve of postcolonial India’s controlling elite – and that the historiography of the colonial period had been written in such a way as to legitimate the authority of the Indian National Congress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felt that despite its credentials as being associated with decolonisation that the second tradition bore many similarities with the former – especially in its tendency to downplay the activism and agency of the lower orders of society</a:t>
            </a: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Still, for our purposes, the colonial tradition of history-writing has more immediate relevance/</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a famous essay entitled, ‘The Prose of Counterinsurgency,’ published 1983,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elaborated his thinking on how history and imperialism were bedfellows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During the imperial era, wrote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“historiography adapted itself to the relations of power under the Raj and was harnessed to the service of the state” – that is history-writing both reflected and expressed the power relations of colonial rule, and played a part in helping prop up, rationalise and perpetuate this status quo</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For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colonial-era history-writing was, as Fanon too felt, a means of casting aspersions on the supposed inferiority of indigenous cultures, but also of counteracting and downplaying potential dissent against colonial rule</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This held special significance in </a:t>
            </a: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area of research on the Indian peasantry</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Peasant revolts,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argued, were common, ever-present features of life in the British Raj – but were seldom written about in terms which acknowledged them as having social, political or economic motivations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Instead, peasant uprisings were explained as being spontaneous or quasi-natural phenomena – the acts of uncivilised, irrational historical peoples – rather than ones which commented on the inequities and inadequacies of the colonial state.</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Cumulatively, this functioned to position Indian peasants as </a:t>
            </a:r>
            <a:r>
              <a:rPr lang="en-GB" sz="1200" i="1" kern="1200" dirty="0" smtClean="0">
                <a:solidFill>
                  <a:schemeClr val="tx1"/>
                </a:solidFill>
                <a:effectLst/>
                <a:latin typeface="+mn-lt"/>
                <a:ea typeface="+mn-ea"/>
                <a:cs typeface="+mn-cs"/>
              </a:rPr>
              <a:t>outside of history – as ahistorical beings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It is beyond the scope of this lecture to fully explain all the nuances of </a:t>
            </a:r>
            <a:r>
              <a:rPr lang="en-GB" sz="1200" kern="1200" dirty="0" err="1" smtClean="0">
                <a:solidFill>
                  <a:schemeClr val="tx1"/>
                </a:solidFill>
                <a:effectLst/>
                <a:latin typeface="+mn-lt"/>
                <a:ea typeface="+mn-ea"/>
                <a:cs typeface="+mn-cs"/>
              </a:rPr>
              <a:t>Guha’s</a:t>
            </a:r>
            <a:r>
              <a:rPr lang="en-GB" sz="1200" kern="1200" dirty="0" smtClean="0">
                <a:solidFill>
                  <a:schemeClr val="tx1"/>
                </a:solidFill>
                <a:effectLst/>
                <a:latin typeface="+mn-lt"/>
                <a:ea typeface="+mn-ea"/>
                <a:cs typeface="+mn-cs"/>
              </a:rPr>
              <a:t> argument, but we can get an understanding of some its key points by casting an eye on how Indians, and Indian history, were described by western writers.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figure in this regard in Thomas </a:t>
            </a:r>
            <a:r>
              <a:rPr lang="en-GB" sz="1200" kern="1200" dirty="0" err="1" smtClean="0">
                <a:solidFill>
                  <a:schemeClr val="tx1"/>
                </a:solidFill>
                <a:effectLst/>
                <a:latin typeface="+mn-lt"/>
                <a:ea typeface="+mn-ea"/>
                <a:cs typeface="+mn-cs"/>
              </a:rPr>
              <a:t>Babiginton</a:t>
            </a:r>
            <a:r>
              <a:rPr lang="en-GB" sz="1200" kern="1200" dirty="0" smtClean="0">
                <a:solidFill>
                  <a:schemeClr val="tx1"/>
                </a:solidFill>
                <a:effectLst/>
                <a:latin typeface="+mn-lt"/>
                <a:ea typeface="+mn-ea"/>
                <a:cs typeface="+mn-cs"/>
              </a:rPr>
              <a:t> Macaulay,</a:t>
            </a:r>
            <a:r>
              <a:rPr lang="en-GB" sz="1200" kern="1200" baseline="0" dirty="0" smtClean="0">
                <a:solidFill>
                  <a:schemeClr val="tx1"/>
                </a:solidFill>
                <a:effectLst/>
                <a:latin typeface="+mn-lt"/>
                <a:ea typeface="+mn-ea"/>
                <a:cs typeface="+mn-cs"/>
              </a:rPr>
              <a:t> an exponent of Whig History, </a:t>
            </a:r>
            <a:r>
              <a:rPr lang="en-GB" sz="1200" kern="1200" dirty="0" smtClean="0">
                <a:solidFill>
                  <a:schemeClr val="tx1"/>
                </a:solidFill>
                <a:effectLst/>
                <a:latin typeface="+mn-lt"/>
                <a:ea typeface="+mn-ea"/>
                <a:cs typeface="+mn-cs"/>
              </a:rPr>
              <a:t>who, as well as being one of the most widely read historians of the Victorian era, was at one stage stationed as a colonial official in Calcutta</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this capacity, </a:t>
            </a:r>
            <a:r>
              <a:rPr lang="en-GB" sz="1200" kern="1200" dirty="0" err="1" smtClean="0">
                <a:solidFill>
                  <a:schemeClr val="tx1"/>
                </a:solidFill>
                <a:effectLst/>
                <a:latin typeface="+mn-lt"/>
                <a:ea typeface="+mn-ea"/>
                <a:cs typeface="+mn-cs"/>
              </a:rPr>
              <a:t>Macaculay</a:t>
            </a:r>
            <a:r>
              <a:rPr lang="en-GB" sz="1200" kern="1200" dirty="0" smtClean="0">
                <a:solidFill>
                  <a:schemeClr val="tx1"/>
                </a:solidFill>
                <a:effectLst/>
                <a:latin typeface="+mn-lt"/>
                <a:ea typeface="+mn-ea"/>
                <a:cs typeface="+mn-cs"/>
              </a:rPr>
              <a:t> produced a famous minute on education in 1835 which paved the way for introducing English language schooling, and English-style curricula, to India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If offers a neat encapsulation of how language, history and knowledge systems reinforced one another and imperialism, so is worth quoting at length.</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Read and elaborate on quotations</a:t>
            </a:r>
          </a:p>
          <a:p>
            <a:pPr lvl="0"/>
            <a:r>
              <a:rPr lang="en-GB" sz="1200" i="1" kern="1200" dirty="0" smtClean="0">
                <a:solidFill>
                  <a:schemeClr val="tx1"/>
                </a:solidFill>
                <a:effectLst/>
                <a:latin typeface="+mn-lt"/>
                <a:ea typeface="+mn-ea"/>
                <a:cs typeface="+mn-cs"/>
              </a:rPr>
              <a:t>So he’s saying on the one hand something ridiculously arrogant but he is doing so by rooting it in Western knowledge – relying on the expertise of Western scholars and the authority of the European canon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goes on …</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Macaulay was far from alone in holding such preconceptions – rather they were shared by some of  the foremost historical thinkers of the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 the top of this slide is a quotation from Edward Gibbon, whose </a:t>
            </a:r>
            <a:r>
              <a:rPr lang="en-GB" sz="1200" i="1" kern="1200" dirty="0" smtClean="0">
                <a:solidFill>
                  <a:schemeClr val="tx1"/>
                </a:solidFill>
                <a:effectLst/>
                <a:latin typeface="+mn-lt"/>
                <a:ea typeface="+mn-ea"/>
                <a:cs typeface="+mn-cs"/>
              </a:rPr>
              <a:t>Decline and Fall of the Roman Empire</a:t>
            </a:r>
            <a:r>
              <a:rPr lang="en-GB" sz="1200" kern="1200" dirty="0" smtClean="0">
                <a:solidFill>
                  <a:schemeClr val="tx1"/>
                </a:solidFill>
                <a:effectLst/>
                <a:latin typeface="+mn-lt"/>
                <a:ea typeface="+mn-ea"/>
                <a:cs typeface="+mn-cs"/>
              </a:rPr>
              <a:t> is widely held as a forerunner of modern historical practices, and Gibbon says; “The art and genius of history has ever been unknown to the </a:t>
            </a:r>
            <a:r>
              <a:rPr lang="en-GB" sz="1200" kern="1200" dirty="0" err="1" smtClean="0">
                <a:solidFill>
                  <a:schemeClr val="tx1"/>
                </a:solidFill>
                <a:effectLst/>
                <a:latin typeface="+mn-lt"/>
                <a:ea typeface="+mn-ea"/>
                <a:cs typeface="+mn-cs"/>
              </a:rPr>
              <a:t>Asiatics</a:t>
            </a:r>
            <a:r>
              <a:rPr lang="en-GB" sz="1200" kern="1200" dirty="0" smtClean="0">
                <a:solidFill>
                  <a:schemeClr val="tx1"/>
                </a:solidFill>
                <a:effectLst/>
                <a:latin typeface="+mn-lt"/>
                <a:ea typeface="+mn-ea"/>
                <a:cs typeface="+mn-cs"/>
              </a:rPr>
              <a:t>.”</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Likewise, Karl Marx said the following … </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So if these were the opinions of Marx and Gibbon, it can therefore be reasonably argued that colonial prejudices were at the very heart of how the discipline of history developed in the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 that they were not external to, but formative of academic history.</a:t>
            </a:r>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7853917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One could assume that this profound rootedness of colonialism </a:t>
            </a:r>
            <a:r>
              <a:rPr lang="en-GB" sz="1200" kern="1200" dirty="0" err="1" smtClean="0">
                <a:solidFill>
                  <a:schemeClr val="tx1"/>
                </a:solidFill>
                <a:effectLst/>
                <a:latin typeface="+mn-lt"/>
                <a:ea typeface="+mn-ea"/>
                <a:cs typeface="+mn-cs"/>
              </a:rPr>
              <a:t>withiin</a:t>
            </a:r>
            <a:r>
              <a:rPr lang="en-GB" sz="1200" kern="1200" dirty="0" smtClean="0">
                <a:solidFill>
                  <a:schemeClr val="tx1"/>
                </a:solidFill>
                <a:effectLst/>
                <a:latin typeface="+mn-lt"/>
                <a:ea typeface="+mn-ea"/>
                <a:cs typeface="+mn-cs"/>
              </a:rPr>
              <a:t> the Western tradition of history-writing – and its systematic, routinized presence application in historical documents of every kind – might lead someone like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to look away from traditional archival materials which are the meat-and-drink of academic historians working life – and to deem them irreparably tainted by imperialism.</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Actually, what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sought was the opposite. In ‘The Prose of Counterinsurgency’ he rather brilliantly – if not altogether successfully – tries to outline a system coding and decoding the language – the prose – of historical writing</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logic for </a:t>
            </a: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is that if we know how and why history writing has been written in a particular way then we have the potential for mounting correctives to the existing historical canon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Moreover, he thinks this is possible without doing away with accepted methods of historical enquiry practiced in western institutions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err="1" smtClean="0">
                <a:solidFill>
                  <a:schemeClr val="tx1"/>
                </a:solidFill>
                <a:effectLst/>
                <a:latin typeface="+mn-lt"/>
                <a:ea typeface="+mn-ea"/>
                <a:cs typeface="+mn-cs"/>
              </a:rPr>
              <a:t>Guha</a:t>
            </a:r>
            <a:r>
              <a:rPr lang="en-GB" sz="1200" kern="1200" dirty="0" smtClean="0">
                <a:solidFill>
                  <a:schemeClr val="tx1"/>
                </a:solidFill>
                <a:effectLst/>
                <a:latin typeface="+mn-lt"/>
                <a:ea typeface="+mn-ea"/>
                <a:cs typeface="+mn-cs"/>
              </a:rPr>
              <a:t> implies that language of counterinsurgency can be read contrary to original authorial intention – read counterintuitively if you will – to rediscover the agency of those peoples whose actions were attempted to be nullified by colonial archivists and historians</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Subaltern Studies in this sense endeavour to read the archival record and existing historiography ‘against the grain,’ searching for subtext and for instances and traces where the ‘voice’ of colonised peoples – and the lowest ranks of society more generally – are recoverable and heard anew.</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To</a:t>
            </a:r>
            <a:r>
              <a:rPr lang="en-GB" sz="1200" kern="1200" baseline="0" dirty="0" smtClean="0">
                <a:solidFill>
                  <a:schemeClr val="tx1"/>
                </a:solidFill>
                <a:effectLst/>
                <a:latin typeface="+mn-lt"/>
                <a:ea typeface="+mn-ea"/>
                <a:cs typeface="+mn-cs"/>
              </a:rPr>
              <a:t> close these lectures, I want to finish by dwelling on how postcolonial theories such  as those of </a:t>
            </a:r>
            <a:r>
              <a:rPr lang="en-GB" sz="1200" kern="1200" baseline="0" dirty="0" err="1" smtClean="0">
                <a:solidFill>
                  <a:schemeClr val="tx1"/>
                </a:solidFill>
                <a:effectLst/>
                <a:latin typeface="+mn-lt"/>
                <a:ea typeface="+mn-ea"/>
                <a:cs typeface="+mn-cs"/>
              </a:rPr>
              <a:t>Guha</a:t>
            </a:r>
            <a:r>
              <a:rPr lang="en-GB" sz="1200" kern="1200" baseline="0" dirty="0" smtClean="0">
                <a:solidFill>
                  <a:schemeClr val="tx1"/>
                </a:solidFill>
                <a:effectLst/>
                <a:latin typeface="+mn-lt"/>
                <a:ea typeface="+mn-ea"/>
                <a:cs typeface="+mn-cs"/>
              </a:rPr>
              <a:t> are </a:t>
            </a:r>
            <a:r>
              <a:rPr lang="en-GB" sz="1200" kern="1200" baseline="0" dirty="0" err="1" smtClean="0">
                <a:solidFill>
                  <a:schemeClr val="tx1"/>
                </a:solidFill>
                <a:effectLst/>
                <a:latin typeface="+mn-lt"/>
                <a:ea typeface="+mn-ea"/>
                <a:cs typeface="+mn-cs"/>
              </a:rPr>
              <a:t>applicabel</a:t>
            </a:r>
            <a:r>
              <a:rPr lang="en-GB" sz="1200" kern="1200" baseline="0" dirty="0" smtClean="0">
                <a:solidFill>
                  <a:schemeClr val="tx1"/>
                </a:solidFill>
                <a:effectLst/>
                <a:latin typeface="+mn-lt"/>
                <a:ea typeface="+mn-ea"/>
                <a:cs typeface="+mn-cs"/>
              </a:rPr>
              <a:t> to one of the key case studies of this module: the Haitian Revolution.</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24427514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40</a:t>
            </a:fld>
            <a:endParaRPr lang="en-GB" dirty="0"/>
          </a:p>
        </p:txBody>
      </p:sp>
    </p:spTree>
    <p:extLst>
      <p:ext uri="{BB962C8B-B14F-4D97-AF65-F5344CB8AC3E}">
        <p14:creationId xmlns:p14="http://schemas.microsoft.com/office/powerpoint/2010/main" val="769667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586351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482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4993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71199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613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20849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41943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0003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83366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59817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498606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442681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1141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76849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19656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09860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8852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725921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12713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0875791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731516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0816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6310221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2531284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476484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684528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676616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145309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753488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88338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341203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8159207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365810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34236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51715607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B04136-AB0E-4907-8461-D2C6D6811E28}" type="datetimeFigureOut">
              <a:rPr lang="en-GB" smtClean="0">
                <a:solidFill>
                  <a:prstClr val="white">
                    <a:tint val="75000"/>
                  </a:prstClr>
                </a:solidFill>
              </a:rPr>
              <a:pPr/>
              <a:t>07/12/2017</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4E94D1-C018-4706-AD28-9FB73228AB81}"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386856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3.png"/><Relationship Id="rId7"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4.xml"/><Relationship Id="rId6" Type="http://schemas.openxmlformats.org/officeDocument/2006/relationships/image" Target="../media/image45.png"/><Relationship Id="rId5" Type="http://schemas.openxmlformats.org/officeDocument/2006/relationships/image" Target="../media/image41.png"/><Relationship Id="rId4" Type="http://schemas.openxmlformats.org/officeDocument/2006/relationships/image" Target="../media/image44.png"/><Relationship Id="rId9" Type="http://schemas.openxmlformats.org/officeDocument/2006/relationships/image" Target="../media/image48.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4.png"/><Relationship Id="rId7" Type="http://schemas.openxmlformats.org/officeDocument/2006/relationships/image" Target="../media/image47.png"/><Relationship Id="rId2" Type="http://schemas.openxmlformats.org/officeDocument/2006/relationships/notesSlide" Target="../notesSlides/notesSlide31.xml"/><Relationship Id="rId1" Type="http://schemas.openxmlformats.org/officeDocument/2006/relationships/slideLayout" Target="../slideLayouts/slideLayout24.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4.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5.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6.xml"/><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7.xml"/><Relationship Id="rId1" Type="http://schemas.openxmlformats.org/officeDocument/2006/relationships/slideLayout" Target="../slideLayouts/slideLayout29.xml"/><Relationship Id="rId4" Type="http://schemas.openxmlformats.org/officeDocument/2006/relationships/image" Target="../media/image51.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1470025"/>
          </a:xfrm>
        </p:spPr>
        <p:txBody>
          <a:bodyPr>
            <a:normAutofit fontScale="90000"/>
          </a:bodyPr>
          <a:lstStyle/>
          <a:p>
            <a:r>
              <a:rPr lang="en-GB" dirty="0" smtClean="0">
                <a:solidFill>
                  <a:srgbClr val="FFFF00"/>
                </a:solidFill>
              </a:rPr>
              <a:t/>
            </a:r>
            <a:br>
              <a:rPr lang="en-GB" dirty="0" smtClean="0">
                <a:solidFill>
                  <a:srgbClr val="FFFF00"/>
                </a:solidFill>
              </a:rPr>
            </a:br>
            <a:r>
              <a:rPr lang="en-GB" dirty="0" smtClean="0">
                <a:solidFill>
                  <a:srgbClr val="FFFF00"/>
                </a:solidFill>
              </a:rPr>
              <a:t>HPHI4002 Week 10 </a:t>
            </a:r>
            <a:r>
              <a:rPr lang="en-GB" dirty="0" smtClean="0">
                <a:solidFill>
                  <a:srgbClr val="FFFF00"/>
                </a:solidFill>
              </a:rPr>
              <a:t/>
            </a:r>
            <a:br>
              <a:rPr lang="en-GB" dirty="0" smtClean="0">
                <a:solidFill>
                  <a:srgbClr val="FFFF00"/>
                </a:solidFill>
              </a:rPr>
            </a:br>
            <a:r>
              <a:rPr lang="en-GB" dirty="0" smtClean="0">
                <a:solidFill>
                  <a:srgbClr val="FFFF00"/>
                </a:solidFill>
              </a:rPr>
              <a:t>Key Debates in Modern History II: </a:t>
            </a:r>
            <a:r>
              <a:rPr lang="en-GB" dirty="0" err="1" smtClean="0">
                <a:solidFill>
                  <a:srgbClr val="FFFF00"/>
                </a:solidFill>
              </a:rPr>
              <a:t>Postcolonialism</a:t>
            </a:r>
            <a:endParaRPr lang="en-GB" dirty="0">
              <a:solidFill>
                <a:srgbClr val="FFFF00"/>
              </a:solidFill>
            </a:endParaRPr>
          </a:p>
        </p:txBody>
      </p:sp>
      <p:sp>
        <p:nvSpPr>
          <p:cNvPr id="4" name="TextBox 3"/>
          <p:cNvSpPr txBox="1"/>
          <p:nvPr/>
        </p:nvSpPr>
        <p:spPr>
          <a:xfrm>
            <a:off x="0" y="1988839"/>
            <a:ext cx="9144000" cy="4869161"/>
          </a:xfrm>
          <a:prstGeom prst="rect">
            <a:avLst/>
          </a:prstGeom>
          <a:noFill/>
        </p:spPr>
        <p:txBody>
          <a:bodyPr wrap="square" lIns="432000" tIns="360000" rIns="432000" bIns="360000" numCol="2" spcCol="360000" rtlCol="0">
            <a:normAutofit/>
          </a:bodyPr>
          <a:lstStyle/>
          <a:p>
            <a:r>
              <a:rPr lang="en-GB" sz="2000" b="1" dirty="0" smtClean="0">
                <a:solidFill>
                  <a:srgbClr val="FFFF00"/>
                </a:solidFill>
              </a:rPr>
              <a:t>1</a:t>
            </a:r>
            <a:r>
              <a:rPr lang="en-GB" sz="2000" b="1" i="1" dirty="0" smtClean="0">
                <a:solidFill>
                  <a:srgbClr val="FFFF00"/>
                </a:solidFill>
              </a:rPr>
              <a:t>. Empire </a:t>
            </a:r>
            <a:r>
              <a:rPr lang="en-GB" sz="2000" b="1" dirty="0" smtClean="0">
                <a:solidFill>
                  <a:srgbClr val="FFFF00"/>
                </a:solidFill>
              </a:rPr>
              <a:t>and </a:t>
            </a:r>
            <a:r>
              <a:rPr lang="en-GB" sz="2000" b="1" dirty="0" err="1" smtClean="0">
                <a:solidFill>
                  <a:srgbClr val="FFFF00"/>
                </a:solidFill>
              </a:rPr>
              <a:t>Postcolonism</a:t>
            </a:r>
            <a:endParaRPr lang="en-GB" sz="2000" b="1" dirty="0" smtClean="0">
              <a:solidFill>
                <a:srgbClr val="FFFF00"/>
              </a:solidFill>
            </a:endParaRPr>
          </a:p>
          <a:p>
            <a:pPr marL="285750" indent="-285750">
              <a:buFontTx/>
              <a:buChar char="-"/>
            </a:pPr>
            <a:r>
              <a:rPr lang="en-GB" sz="2000" dirty="0" smtClean="0">
                <a:solidFill>
                  <a:prstClr val="white"/>
                </a:solidFill>
              </a:rPr>
              <a:t>Ferguson on Empire</a:t>
            </a:r>
          </a:p>
          <a:p>
            <a:pPr marL="285750" indent="-285750">
              <a:buFontTx/>
              <a:buChar char="-"/>
            </a:pPr>
            <a:r>
              <a:rPr lang="en-GB" sz="2000" dirty="0" smtClean="0">
                <a:solidFill>
                  <a:prstClr val="white"/>
                </a:solidFill>
              </a:rPr>
              <a:t>‘The Case for Colonialism’</a:t>
            </a:r>
          </a:p>
          <a:p>
            <a:pPr marL="285750" indent="-285750">
              <a:buFontTx/>
              <a:buChar char="-"/>
            </a:pPr>
            <a:r>
              <a:rPr lang="en-GB" sz="2000" dirty="0" smtClean="0">
                <a:solidFill>
                  <a:prstClr val="white"/>
                </a:solidFill>
              </a:rPr>
              <a:t>Meanings </a:t>
            </a:r>
            <a:r>
              <a:rPr lang="en-GB" sz="2000" dirty="0" smtClean="0">
                <a:solidFill>
                  <a:prstClr val="white"/>
                </a:solidFill>
              </a:rPr>
              <a:t>and implications</a:t>
            </a:r>
          </a:p>
          <a:p>
            <a:pPr marL="285750" indent="-285750">
              <a:buFontTx/>
              <a:buChar char="-"/>
            </a:pPr>
            <a:r>
              <a:rPr lang="en-GB" sz="2000" dirty="0" smtClean="0">
                <a:solidFill>
                  <a:prstClr val="white"/>
                </a:solidFill>
              </a:rPr>
              <a:t>Decolonisation</a:t>
            </a:r>
          </a:p>
          <a:p>
            <a:pPr marL="285750" indent="-285750">
              <a:buFontTx/>
              <a:buChar char="-"/>
            </a:pPr>
            <a:r>
              <a:rPr lang="en-GB" sz="2000" dirty="0" err="1" smtClean="0">
                <a:solidFill>
                  <a:prstClr val="white"/>
                </a:solidFill>
              </a:rPr>
              <a:t>Postcolonialism</a:t>
            </a:r>
            <a:r>
              <a:rPr lang="en-GB" sz="2000" dirty="0" smtClean="0">
                <a:solidFill>
                  <a:prstClr val="white"/>
                </a:solidFill>
              </a:rPr>
              <a:t> as ‘cultural condition’</a:t>
            </a:r>
          </a:p>
          <a:p>
            <a:pPr marL="285750" indent="-285750">
              <a:buFontTx/>
              <a:buChar char="-"/>
            </a:pPr>
            <a:r>
              <a:rPr lang="en-GB" sz="2000" dirty="0" smtClean="0">
                <a:solidFill>
                  <a:prstClr val="white"/>
                </a:solidFill>
              </a:rPr>
              <a:t>Postcolonial literature</a:t>
            </a:r>
          </a:p>
          <a:p>
            <a:endParaRPr lang="en-GB" sz="2000" b="1" dirty="0" smtClean="0">
              <a:solidFill>
                <a:srgbClr val="FFFF00"/>
              </a:solidFill>
            </a:endParaRPr>
          </a:p>
          <a:p>
            <a:r>
              <a:rPr lang="en-GB" sz="2000" b="1" dirty="0" smtClean="0">
                <a:solidFill>
                  <a:srgbClr val="FFFF00"/>
                </a:solidFill>
              </a:rPr>
              <a:t>2. </a:t>
            </a:r>
            <a:r>
              <a:rPr lang="en-GB" sz="2000" b="1" i="1" dirty="0" smtClean="0">
                <a:solidFill>
                  <a:srgbClr val="FFFF00"/>
                </a:solidFill>
              </a:rPr>
              <a:t>Orientalism</a:t>
            </a:r>
          </a:p>
          <a:p>
            <a:pPr marL="285750" indent="-285750">
              <a:buFontTx/>
              <a:buChar char="-"/>
            </a:pPr>
            <a:r>
              <a:rPr lang="en-GB" sz="2000" dirty="0" smtClean="0">
                <a:solidFill>
                  <a:prstClr val="white"/>
                </a:solidFill>
              </a:rPr>
              <a:t>Edward Said</a:t>
            </a:r>
          </a:p>
          <a:p>
            <a:pPr marL="285750" indent="-285750">
              <a:buFontTx/>
              <a:buChar char="-"/>
            </a:pPr>
            <a:r>
              <a:rPr lang="en-GB" sz="2000" dirty="0" smtClean="0">
                <a:solidFill>
                  <a:prstClr val="white"/>
                </a:solidFill>
              </a:rPr>
              <a:t>Orientalism and the academy </a:t>
            </a:r>
          </a:p>
          <a:p>
            <a:pPr marL="285750" indent="-285750">
              <a:buFontTx/>
              <a:buChar char="-"/>
            </a:pPr>
            <a:endParaRPr lang="en-GB" sz="2000" dirty="0" smtClean="0">
              <a:solidFill>
                <a:prstClr val="white"/>
              </a:solidFill>
            </a:endParaRPr>
          </a:p>
          <a:p>
            <a:r>
              <a:rPr lang="en-GB" sz="2000" b="1" dirty="0" smtClean="0">
                <a:solidFill>
                  <a:srgbClr val="FFFF00"/>
                </a:solidFill>
              </a:rPr>
              <a:t>3. Orientalism and the Metropole</a:t>
            </a:r>
          </a:p>
          <a:p>
            <a:pPr marL="342900" indent="-342900">
              <a:buFontTx/>
              <a:buChar char="-"/>
            </a:pPr>
            <a:r>
              <a:rPr lang="en-GB" sz="2000" dirty="0" err="1" smtClean="0"/>
              <a:t>Postcolonialism</a:t>
            </a:r>
            <a:r>
              <a:rPr lang="en-GB" sz="2000" dirty="0" smtClean="0"/>
              <a:t> and material </a:t>
            </a:r>
            <a:r>
              <a:rPr lang="en-GB" sz="2000" dirty="0" smtClean="0"/>
              <a:t>culture</a:t>
            </a:r>
          </a:p>
          <a:p>
            <a:pPr marL="342900" indent="-342900">
              <a:buFontTx/>
              <a:buChar char="-"/>
            </a:pPr>
            <a:endParaRPr lang="en-GB" sz="2000" dirty="0" smtClean="0"/>
          </a:p>
          <a:p>
            <a:r>
              <a:rPr lang="en-GB" sz="2000" b="1" dirty="0" smtClean="0">
                <a:solidFill>
                  <a:srgbClr val="FFFF00"/>
                </a:solidFill>
              </a:rPr>
              <a:t>4. Postcolonial Histories </a:t>
            </a:r>
          </a:p>
          <a:p>
            <a:pPr marL="285750" indent="-285750">
              <a:buFontTx/>
              <a:buChar char="-"/>
            </a:pPr>
            <a:r>
              <a:rPr lang="en-GB" sz="2000" i="1" dirty="0" smtClean="0"/>
              <a:t>Subaltern Studies</a:t>
            </a:r>
          </a:p>
          <a:p>
            <a:pPr marL="285750" indent="-285750">
              <a:buFontTx/>
              <a:buChar char="-"/>
            </a:pPr>
            <a:r>
              <a:rPr lang="en-GB" sz="2000" dirty="0" smtClean="0"/>
              <a:t>Defining ‘the Subaltern’</a:t>
            </a:r>
          </a:p>
          <a:p>
            <a:pPr marL="285750" indent="-285750">
              <a:buFontTx/>
              <a:buChar char="-"/>
            </a:pPr>
            <a:r>
              <a:rPr lang="en-GB" sz="2000" dirty="0" smtClean="0"/>
              <a:t>Subaltern Studies in Practice </a:t>
            </a:r>
          </a:p>
          <a:p>
            <a:pPr marL="285750" indent="-285750">
              <a:buFontTx/>
              <a:buChar char="-"/>
            </a:pPr>
            <a:r>
              <a:rPr lang="en-GB" sz="2000" dirty="0" err="1" smtClean="0"/>
              <a:t>Ranajit</a:t>
            </a:r>
            <a:r>
              <a:rPr lang="en-GB" sz="2000" dirty="0" smtClean="0"/>
              <a:t> </a:t>
            </a:r>
            <a:r>
              <a:rPr lang="en-GB" sz="2000" dirty="0" err="1" smtClean="0"/>
              <a:t>Guha</a:t>
            </a:r>
            <a:r>
              <a:rPr lang="en-GB" sz="2000" dirty="0" smtClean="0"/>
              <a:t> on historiography, ‘The Prose of Counterinsurgency’ </a:t>
            </a:r>
          </a:p>
          <a:p>
            <a:pPr marL="285750" indent="-285750">
              <a:buFontTx/>
              <a:buChar char="-"/>
            </a:pPr>
            <a:r>
              <a:rPr lang="en-GB" sz="2000" dirty="0" smtClean="0"/>
              <a:t>History-writing  and the colonial ‘project’</a:t>
            </a:r>
          </a:p>
        </p:txBody>
      </p:sp>
    </p:spTree>
    <p:extLst>
      <p:ext uri="{BB962C8B-B14F-4D97-AF65-F5344CB8AC3E}">
        <p14:creationId xmlns:p14="http://schemas.microsoft.com/office/powerpoint/2010/main" val="40986027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Ferguson on Empire</a:t>
            </a:r>
            <a:endParaRPr lang="en-GB" dirty="0">
              <a:solidFill>
                <a:srgbClr val="FFFF00"/>
              </a:solidFill>
            </a:endParaRP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7669" y="2466975"/>
            <a:ext cx="6267450" cy="439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8585" y="1245779"/>
            <a:ext cx="2355415" cy="3550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245779"/>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97113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Ferguson on Empire</a:t>
            </a:r>
            <a:endParaRPr lang="en-GB" dirty="0">
              <a:solidFill>
                <a:srgbClr val="FFFF00"/>
              </a:solidFill>
            </a:endParaRPr>
          </a:p>
        </p:txBody>
      </p:sp>
      <p:pic>
        <p:nvPicPr>
          <p:cNvPr id="2050" name="Picture 2" descr="Image result for niall ferguson colossu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7819" y="1574567"/>
            <a:ext cx="3567755" cy="475297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574569"/>
            <a:ext cx="30861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3667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Case for Colonialism’</a:t>
            </a:r>
            <a:endParaRPr lang="en-US" dirty="0"/>
          </a:p>
        </p:txBody>
      </p:sp>
      <p:pic>
        <p:nvPicPr>
          <p:cNvPr id="4" name="Content Placeholder 3"/>
          <p:cNvPicPr>
            <a:picLocks noGrp="1" noChangeAspect="1"/>
          </p:cNvPicPr>
          <p:nvPr>
            <p:ph idx="1"/>
          </p:nvPr>
        </p:nvPicPr>
        <p:blipFill>
          <a:blip r:embed="rId2"/>
          <a:stretch>
            <a:fillRect/>
          </a:stretch>
        </p:blipFill>
        <p:spPr>
          <a:xfrm>
            <a:off x="1763688" y="1600200"/>
            <a:ext cx="5314217" cy="4799054"/>
          </a:xfrm>
          <a:prstGeom prst="rect">
            <a:avLst/>
          </a:prstGeom>
        </p:spPr>
      </p:pic>
    </p:spTree>
    <p:extLst>
      <p:ext uri="{BB962C8B-B14F-4D97-AF65-F5344CB8AC3E}">
        <p14:creationId xmlns:p14="http://schemas.microsoft.com/office/powerpoint/2010/main" val="39754815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Case for Colonialism’</a:t>
            </a:r>
            <a:endParaRPr lang="en-US" dirty="0"/>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rotWithShape="1">
          <a:blip r:embed="rId3"/>
          <a:srcRect t="15716" r="15278" b="35535"/>
          <a:stretch/>
        </p:blipFill>
        <p:spPr>
          <a:xfrm>
            <a:off x="-9872" y="4195837"/>
            <a:ext cx="7746958" cy="2662163"/>
          </a:xfrm>
          <a:prstGeom prst="rect">
            <a:avLst/>
          </a:prstGeom>
        </p:spPr>
      </p:pic>
      <p:pic>
        <p:nvPicPr>
          <p:cNvPr id="5" name="Picture 4"/>
          <p:cNvPicPr>
            <a:picLocks noChangeAspect="1"/>
          </p:cNvPicPr>
          <p:nvPr/>
        </p:nvPicPr>
        <p:blipFill rotWithShape="1">
          <a:blip r:embed="rId4"/>
          <a:srcRect l="9050" t="22310" r="20864" b="10442"/>
          <a:stretch/>
        </p:blipFill>
        <p:spPr>
          <a:xfrm>
            <a:off x="3131840" y="1268760"/>
            <a:ext cx="6408712" cy="3672408"/>
          </a:xfrm>
          <a:prstGeom prst="rect">
            <a:avLst/>
          </a:prstGeom>
        </p:spPr>
      </p:pic>
    </p:spTree>
    <p:extLst>
      <p:ext uri="{BB962C8B-B14F-4D97-AF65-F5344CB8AC3E}">
        <p14:creationId xmlns:p14="http://schemas.microsoft.com/office/powerpoint/2010/main" val="36687631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5713012"/>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What is </a:t>
            </a:r>
            <a:r>
              <a:rPr lang="en-GB" sz="2400" b="1" dirty="0" err="1">
                <a:solidFill>
                  <a:prstClr val="white"/>
                </a:solidFill>
                <a:effectLst>
                  <a:outerShdw blurRad="38100" dist="38100" dir="2700000" algn="tl">
                    <a:srgbClr val="000000">
                      <a:alpha val="43137"/>
                    </a:srgbClr>
                  </a:outerShdw>
                </a:effectLst>
              </a:rPr>
              <a:t>Postcolonialism</a:t>
            </a:r>
            <a:r>
              <a:rPr lang="en-GB" sz="2400" b="1" dirty="0">
                <a:solidFill>
                  <a:prstClr val="white"/>
                </a:solidFill>
                <a:effectLst>
                  <a:outerShdw blurRad="38100" dist="38100" dir="2700000" algn="tl">
                    <a:srgbClr val="000000">
                      <a:alpha val="43137"/>
                    </a:srgbClr>
                  </a:outerShdw>
                </a:effectLst>
              </a:rPr>
              <a:t>? Meanings and Implications</a:t>
            </a:r>
          </a:p>
          <a:p>
            <a:endParaRPr lang="en-GB" sz="1000" b="1" i="1" dirty="0">
              <a:solidFill>
                <a:prstClr val="white"/>
              </a:solidFill>
            </a:endParaRPr>
          </a:p>
          <a:p>
            <a:r>
              <a:rPr lang="en-GB" sz="2800" b="1" i="1" dirty="0">
                <a:solidFill>
                  <a:prstClr val="white"/>
                </a:solidFill>
              </a:rPr>
              <a:t>post-colonial, adj.</a:t>
            </a:r>
          </a:p>
          <a:p>
            <a:pPr>
              <a:spcAft>
                <a:spcPts val="1200"/>
              </a:spcAft>
            </a:pPr>
            <a:r>
              <a:rPr lang="en-GB" sz="2800" b="1" dirty="0">
                <a:solidFill>
                  <a:srgbClr val="FFFF00"/>
                </a:solidFill>
              </a:rPr>
              <a:t>Occurring or existing after the end of colonial rule; of or relating to a former colony</a:t>
            </a:r>
            <a:r>
              <a:rPr lang="en-GB" sz="2800" b="1" dirty="0">
                <a:solidFill>
                  <a:prstClr val="white"/>
                </a:solidFill>
              </a:rPr>
              <a:t>. </a:t>
            </a:r>
            <a:r>
              <a:rPr lang="en-GB" sz="2800" dirty="0">
                <a:solidFill>
                  <a:prstClr val="white"/>
                </a:solidFill>
              </a:rPr>
              <a:t>In later use also: of or relating to the cultural condition of a former colony, esp. regarding its relationship with the former colonial power.</a:t>
            </a:r>
          </a:p>
          <a:p>
            <a:pPr lvl="1" algn="just"/>
            <a:endParaRPr lang="en-GB" sz="2800" i="1" dirty="0">
              <a:solidFill>
                <a:prstClr val="white"/>
              </a:solidFill>
            </a:endParaRPr>
          </a:p>
          <a:p>
            <a:pPr algn="just"/>
            <a:r>
              <a:rPr lang="en-GB" sz="2800" b="1" i="1" dirty="0">
                <a:solidFill>
                  <a:prstClr val="white"/>
                </a:solidFill>
              </a:rPr>
              <a:t>post-colonialism, n.</a:t>
            </a:r>
          </a:p>
          <a:p>
            <a:pPr algn="just">
              <a:spcAft>
                <a:spcPts val="1200"/>
              </a:spcAft>
            </a:pPr>
            <a:r>
              <a:rPr lang="en-GB" sz="2800" b="1" dirty="0">
                <a:solidFill>
                  <a:srgbClr val="FFFF00"/>
                </a:solidFill>
              </a:rPr>
              <a:t>The fact or state of having formerly been a colony</a:t>
            </a:r>
            <a:r>
              <a:rPr lang="en-GB" sz="2800" dirty="0">
                <a:solidFill>
                  <a:prstClr val="white"/>
                </a:solidFill>
              </a:rPr>
              <a:t>;</a:t>
            </a:r>
            <a:r>
              <a:rPr lang="en-GB" sz="2800" b="1" dirty="0">
                <a:solidFill>
                  <a:prstClr val="white"/>
                </a:solidFill>
              </a:rPr>
              <a:t> </a:t>
            </a:r>
            <a:r>
              <a:rPr lang="en-GB" sz="2800" dirty="0">
                <a:solidFill>
                  <a:prstClr val="white"/>
                </a:solidFill>
              </a:rPr>
              <a:t>the cultural condition of (a) post-colonial society.</a:t>
            </a:r>
          </a:p>
        </p:txBody>
      </p:sp>
    </p:spTree>
    <p:extLst>
      <p:ext uri="{BB962C8B-B14F-4D97-AF65-F5344CB8AC3E}">
        <p14:creationId xmlns:p14="http://schemas.microsoft.com/office/powerpoint/2010/main" val="31031124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 name="Picture 10" descr="File:Flag-map of the world.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052736"/>
            <a:ext cx="8640960" cy="432048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0" y="5638988"/>
            <a:ext cx="9144000" cy="640515"/>
          </a:xfrm>
          <a:prstGeom prst="rect">
            <a:avLst/>
          </a:prstGeom>
          <a:noFill/>
        </p:spPr>
        <p:txBody>
          <a:bodyPr wrap="square" lIns="180000" tIns="180000" rIns="180000" bIns="180000" rtlCol="0">
            <a:spAutoFit/>
          </a:bodyPr>
          <a:lstStyle/>
          <a:p>
            <a:pPr algn="ctr"/>
            <a:r>
              <a:rPr lang="en-GB" b="1" dirty="0" smtClean="0"/>
              <a:t>Map of World, 2015</a:t>
            </a:r>
            <a:endParaRPr lang="en-GB" sz="1700" dirty="0" smtClean="0"/>
          </a:p>
        </p:txBody>
      </p:sp>
      <p:sp>
        <p:nvSpPr>
          <p:cNvPr id="11" name="TextBox 10"/>
          <p:cNvSpPr txBox="1"/>
          <p:nvPr/>
        </p:nvSpPr>
        <p:spPr>
          <a:xfrm>
            <a:off x="0" y="-13893"/>
            <a:ext cx="9144000" cy="1250251"/>
          </a:xfrm>
          <a:prstGeom prst="rect">
            <a:avLst/>
          </a:prstGeom>
          <a:noFill/>
        </p:spPr>
        <p:txBody>
          <a:bodyPr wrap="square" lIns="540000" tIns="360000" rIns="540000" bIns="360000" rtlCol="0">
            <a:spAutoFit/>
          </a:bodyPr>
          <a:lstStyle/>
          <a:p>
            <a:pPr algn="ctr"/>
            <a:r>
              <a:rPr lang="en-GB" sz="2400" b="1" dirty="0" smtClean="0">
                <a:effectLst>
                  <a:outerShdw blurRad="38100" dist="38100" dir="2700000" algn="tl">
                    <a:srgbClr val="000000">
                      <a:alpha val="43137"/>
                    </a:srgbClr>
                  </a:outerShdw>
                </a:effectLst>
              </a:rPr>
              <a:t>What is </a:t>
            </a:r>
            <a:r>
              <a:rPr lang="en-GB" sz="2400" b="1" dirty="0" err="1" smtClean="0">
                <a:effectLst>
                  <a:outerShdw blurRad="38100" dist="38100" dir="2700000" algn="tl">
                    <a:srgbClr val="000000">
                      <a:alpha val="43137"/>
                    </a:srgbClr>
                  </a:outerShdw>
                </a:effectLst>
              </a:rPr>
              <a:t>Postcolonialism</a:t>
            </a:r>
            <a:r>
              <a:rPr lang="en-GB" sz="2400" b="1" dirty="0" smtClean="0">
                <a:effectLst>
                  <a:outerShdw blurRad="38100" dist="38100" dir="2700000" algn="tl">
                    <a:srgbClr val="000000">
                      <a:alpha val="43137"/>
                    </a:srgbClr>
                  </a:outerShdw>
                </a:effectLst>
              </a:rPr>
              <a:t>? Meanings and Implications</a:t>
            </a:r>
          </a:p>
          <a:p>
            <a:pPr lvl="0"/>
            <a:endParaRPr lang="en-GB" sz="1000" b="1" i="1" dirty="0" smtClean="0"/>
          </a:p>
        </p:txBody>
      </p:sp>
    </p:spTree>
    <p:extLst>
      <p:ext uri="{BB962C8B-B14F-4D97-AF65-F5344CB8AC3E}">
        <p14:creationId xmlns:p14="http://schemas.microsoft.com/office/powerpoint/2010/main" val="17757874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8373"/>
            <a:ext cx="9150559" cy="6597352"/>
          </a:xfrm>
          <a:prstGeom prst="rect">
            <a:avLst/>
          </a:prstGeom>
          <a:noFill/>
        </p:spPr>
        <p:txBody>
          <a:bodyPr wrap="square" lIns="360000" tIns="360000" rIns="360000" bIns="360000" numCol="3" spcCol="180000" rtlCol="0">
            <a:noAutofit/>
          </a:bodyPr>
          <a:lstStyle/>
          <a:p>
            <a:endParaRPr lang="en-GB" sz="1000" dirty="0" smtClean="0"/>
          </a:p>
          <a:p>
            <a:endParaRPr lang="en-GB" sz="1000" dirty="0" smtClean="0"/>
          </a:p>
        </p:txBody>
      </p:sp>
      <p:pic>
        <p:nvPicPr>
          <p:cNvPr id="1028" name="Picture 4" descr="https://upload.wikimedia.org/wikipedia/en/6/6d/The_British_Empire_Anachronou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3341" y="1052736"/>
            <a:ext cx="8143875" cy="414337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5196112"/>
            <a:ext cx="9144000" cy="1733121"/>
          </a:xfrm>
          <a:prstGeom prst="rect">
            <a:avLst/>
          </a:prstGeom>
          <a:noFill/>
        </p:spPr>
        <p:txBody>
          <a:bodyPr wrap="square" lIns="180000" tIns="180000" rIns="180000" bIns="180000" rtlCol="0">
            <a:spAutoFit/>
          </a:bodyPr>
          <a:lstStyle/>
          <a:p>
            <a:pPr algn="ctr"/>
            <a:endParaRPr lang="en-GB" b="1" dirty="0" smtClean="0"/>
          </a:p>
          <a:p>
            <a:pPr algn="ctr"/>
            <a:r>
              <a:rPr lang="en-GB" b="1" dirty="0" smtClean="0"/>
              <a:t>Map showing all parts of world which were (at one time or another) formally part of the British Empire </a:t>
            </a:r>
          </a:p>
          <a:p>
            <a:pPr algn="ctr"/>
            <a:r>
              <a:rPr lang="en-GB" dirty="0" smtClean="0"/>
              <a:t>(whether as colonies, dominions, protectorates, possessions, territories, dependencies, etc.)</a:t>
            </a:r>
          </a:p>
          <a:p>
            <a:pPr algn="ctr"/>
            <a:endParaRPr lang="en-GB" sz="1700" dirty="0" smtClean="0"/>
          </a:p>
        </p:txBody>
      </p:sp>
      <p:sp>
        <p:nvSpPr>
          <p:cNvPr id="7" name="TextBox 6"/>
          <p:cNvSpPr txBox="1"/>
          <p:nvPr/>
        </p:nvSpPr>
        <p:spPr>
          <a:xfrm>
            <a:off x="0" y="-13893"/>
            <a:ext cx="9144000" cy="1250251"/>
          </a:xfrm>
          <a:prstGeom prst="rect">
            <a:avLst/>
          </a:prstGeom>
          <a:noFill/>
        </p:spPr>
        <p:txBody>
          <a:bodyPr wrap="square" lIns="540000" tIns="360000" rIns="540000" bIns="360000" rtlCol="0">
            <a:spAutoFit/>
          </a:bodyPr>
          <a:lstStyle/>
          <a:p>
            <a:pPr algn="ctr"/>
            <a:r>
              <a:rPr lang="en-GB" sz="2400" b="1" dirty="0" smtClean="0">
                <a:effectLst>
                  <a:outerShdw blurRad="38100" dist="38100" dir="2700000" algn="tl">
                    <a:srgbClr val="000000">
                      <a:alpha val="43137"/>
                    </a:srgbClr>
                  </a:outerShdw>
                </a:effectLst>
              </a:rPr>
              <a:t>2. What is </a:t>
            </a:r>
            <a:r>
              <a:rPr lang="en-GB" sz="2400" b="1" dirty="0" err="1" smtClean="0">
                <a:effectLst>
                  <a:outerShdw blurRad="38100" dist="38100" dir="2700000" algn="tl">
                    <a:srgbClr val="000000">
                      <a:alpha val="43137"/>
                    </a:srgbClr>
                  </a:outerShdw>
                </a:effectLst>
              </a:rPr>
              <a:t>Postcolonialism</a:t>
            </a:r>
            <a:r>
              <a:rPr lang="en-GB" sz="2400" b="1" dirty="0" smtClean="0">
                <a:effectLst>
                  <a:outerShdw blurRad="38100" dist="38100" dir="2700000" algn="tl">
                    <a:srgbClr val="000000">
                      <a:alpha val="43137"/>
                    </a:srgbClr>
                  </a:outerShdw>
                </a:effectLst>
              </a:rPr>
              <a:t>? Meanings and Implications</a:t>
            </a:r>
          </a:p>
          <a:p>
            <a:pPr lvl="0"/>
            <a:endParaRPr lang="en-GB" sz="1000" b="1" i="1" dirty="0" smtClean="0"/>
          </a:p>
        </p:txBody>
      </p:sp>
    </p:spTree>
    <p:extLst>
      <p:ext uri="{BB962C8B-B14F-4D97-AF65-F5344CB8AC3E}">
        <p14:creationId xmlns:p14="http://schemas.microsoft.com/office/powerpoint/2010/main" val="33531550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3"/>
            <a:ext cx="5934075" cy="1742694"/>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Origins of </a:t>
            </a:r>
            <a:r>
              <a:rPr lang="en-GB" sz="2200" b="1" dirty="0" err="1">
                <a:solidFill>
                  <a:prstClr val="white"/>
                </a:solidFill>
                <a:effectLst>
                  <a:outerShdw blurRad="38100" dist="38100" dir="2700000" algn="tl">
                    <a:srgbClr val="000000">
                      <a:alpha val="43137"/>
                    </a:srgbClr>
                  </a:outerShdw>
                </a:effectLst>
              </a:rPr>
              <a:t>Postcolonialism</a:t>
            </a:r>
            <a:r>
              <a:rPr lang="en-GB" sz="2200" b="1" dirty="0">
                <a:solidFill>
                  <a:prstClr val="white"/>
                </a:solidFill>
                <a:effectLst>
                  <a:outerShdw blurRad="38100" dist="38100" dir="2700000" algn="tl">
                    <a:srgbClr val="000000">
                      <a:alpha val="43137"/>
                    </a:srgbClr>
                  </a:outerShdw>
                </a:effectLst>
              </a:rPr>
              <a:t> as a Scholarly Concept: Decolonisation</a:t>
            </a:r>
          </a:p>
          <a:p>
            <a:pPr algn="ctr"/>
            <a:r>
              <a:rPr lang="en-GB" sz="2200" b="1" i="1" dirty="0">
                <a:solidFill>
                  <a:prstClr val="white"/>
                </a:solidFill>
                <a:effectLst>
                  <a:outerShdw blurRad="38100" dist="38100" dir="2700000" algn="tl">
                    <a:srgbClr val="000000">
                      <a:alpha val="43137"/>
                    </a:srgbClr>
                  </a:outerShdw>
                </a:effectLst>
              </a:rPr>
              <a:t>Partition of India, 1947</a:t>
            </a:r>
            <a:endParaRPr lang="en-GB" sz="1000" b="1" i="1" dirty="0">
              <a:solidFill>
                <a:prstClr val="white"/>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7457"/>
          <a:stretch/>
        </p:blipFill>
        <p:spPr>
          <a:xfrm>
            <a:off x="0" y="4554281"/>
            <a:ext cx="2218218" cy="2303719"/>
          </a:xfrm>
          <a:prstGeom prst="rect">
            <a:avLst/>
          </a:prstGeom>
        </p:spPr>
      </p:pic>
      <p:pic>
        <p:nvPicPr>
          <p:cNvPr id="6149" name="Picture 5" descr="https://upload.wikimedia.org/wikipedia/commons/thumb/3/3c/Partition_of_India-en.svg/2000px-Partition_of_India-en.svg.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96136" y="11026"/>
            <a:ext cx="3376753" cy="39378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80949" y="3997978"/>
            <a:ext cx="4290034" cy="2860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808" y="1423927"/>
            <a:ext cx="4300711" cy="31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rotWithShape="1">
          <a:blip r:embed="rId7">
            <a:extLst>
              <a:ext uri="{28A0092B-C50C-407E-A947-70E740481C1C}">
                <a14:useLocalDpi xmlns:a14="http://schemas.microsoft.com/office/drawing/2010/main" val="0"/>
              </a:ext>
            </a:extLst>
          </a:blip>
          <a:srcRect l="18000" r="18000"/>
          <a:stretch/>
        </p:blipFill>
        <p:spPr bwMode="auto">
          <a:xfrm>
            <a:off x="2654090" y="4546317"/>
            <a:ext cx="2226859" cy="2319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p:cNvSpPr txBox="1"/>
          <p:nvPr/>
        </p:nvSpPr>
        <p:spPr>
          <a:xfrm>
            <a:off x="4285903" y="1448603"/>
            <a:ext cx="1510233" cy="2394841"/>
          </a:xfrm>
          <a:prstGeom prst="rect">
            <a:avLst/>
          </a:prstGeom>
          <a:noFill/>
        </p:spPr>
        <p:txBody>
          <a:bodyPr wrap="square" lIns="180000" tIns="180000" rIns="180000" bIns="180000" rtlCol="0">
            <a:spAutoFit/>
          </a:bodyPr>
          <a:lstStyle/>
          <a:p>
            <a:r>
              <a:rPr lang="en-GB" sz="1200" dirty="0">
                <a:solidFill>
                  <a:prstClr val="white"/>
                </a:solidFill>
              </a:rPr>
              <a:t>Map showing partition; Margaret Bourke-White photographs of partition; </a:t>
            </a:r>
          </a:p>
          <a:p>
            <a:r>
              <a:rPr lang="en-GB" sz="1200" dirty="0">
                <a:solidFill>
                  <a:prstClr val="white"/>
                </a:solidFill>
              </a:rPr>
              <a:t>Lord Mountbatten chairing meeting of the Punjab Boundary Commission</a:t>
            </a:r>
          </a:p>
        </p:txBody>
      </p:sp>
    </p:spTree>
    <p:extLst>
      <p:ext uri="{BB962C8B-B14F-4D97-AF65-F5344CB8AC3E}">
        <p14:creationId xmlns:p14="http://schemas.microsoft.com/office/powerpoint/2010/main" val="34141348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Origins of </a:t>
            </a:r>
            <a:r>
              <a:rPr lang="en-GB" sz="2200" b="1" dirty="0" err="1" smtClean="0">
                <a:effectLst>
                  <a:outerShdw blurRad="38100" dist="38100" dir="2700000" algn="tl">
                    <a:srgbClr val="000000">
                      <a:alpha val="43137"/>
                    </a:srgbClr>
                  </a:outerShdw>
                </a:effectLst>
              </a:rPr>
              <a:t>Postcolonialism</a:t>
            </a:r>
            <a:r>
              <a:rPr lang="en-GB" sz="2200" b="1" dirty="0" smtClean="0">
                <a:effectLst>
                  <a:outerShdw blurRad="38100" dist="38100" dir="2700000" algn="tl">
                    <a:srgbClr val="000000">
                      <a:alpha val="43137"/>
                    </a:srgbClr>
                  </a:outerShdw>
                </a:effectLst>
              </a:rPr>
              <a:t> as a Scholarly Concept: Decolonisation</a:t>
            </a:r>
          </a:p>
          <a:p>
            <a:pPr algn="ctr"/>
            <a:r>
              <a:rPr lang="en-GB" sz="2200" b="1" i="1" dirty="0" smtClean="0">
                <a:effectLst>
                  <a:outerShdw blurRad="38100" dist="38100" dir="2700000" algn="tl">
                    <a:srgbClr val="000000">
                      <a:alpha val="43137"/>
                    </a:srgbClr>
                  </a:outerShdw>
                </a:effectLst>
              </a:rPr>
              <a:t>Mau </a:t>
            </a:r>
            <a:r>
              <a:rPr lang="en-GB" sz="2200" b="1" i="1" dirty="0" err="1" smtClean="0">
                <a:effectLst>
                  <a:outerShdw blurRad="38100" dist="38100" dir="2700000" algn="tl">
                    <a:srgbClr val="000000">
                      <a:alpha val="43137"/>
                    </a:srgbClr>
                  </a:outerShdw>
                </a:effectLst>
              </a:rPr>
              <a:t>Mau</a:t>
            </a:r>
            <a:r>
              <a:rPr lang="en-GB" sz="2200" b="1" i="1" dirty="0" smtClean="0">
                <a:effectLst>
                  <a:outerShdw blurRad="38100" dist="38100" dir="2700000" algn="tl">
                    <a:srgbClr val="000000">
                      <a:alpha val="43137"/>
                    </a:srgbClr>
                  </a:outerShdw>
                </a:effectLst>
              </a:rPr>
              <a:t> Uprising (1952–1960); Malayan Emergency (1948–1960)</a:t>
            </a:r>
          </a:p>
        </p:txBody>
      </p:sp>
      <p:pic>
        <p:nvPicPr>
          <p:cNvPr id="14"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4139952" y="1124744"/>
            <a:ext cx="5004048" cy="284041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 y="1124744"/>
            <a:ext cx="3347866" cy="28470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965163"/>
            <a:ext cx="4819063" cy="2892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Box 14"/>
          <p:cNvSpPr txBox="1"/>
          <p:nvPr/>
        </p:nvSpPr>
        <p:spPr>
          <a:xfrm>
            <a:off x="5164080" y="4077072"/>
            <a:ext cx="2321241" cy="2025509"/>
          </a:xfrm>
          <a:prstGeom prst="rect">
            <a:avLst/>
          </a:prstGeom>
          <a:noFill/>
        </p:spPr>
        <p:txBody>
          <a:bodyPr wrap="square" lIns="180000" tIns="180000" rIns="180000" bIns="180000" rtlCol="0">
            <a:spAutoFit/>
          </a:bodyPr>
          <a:lstStyle/>
          <a:p>
            <a:pPr algn="r"/>
            <a:r>
              <a:rPr lang="en-GB" sz="1200" dirty="0" smtClean="0"/>
              <a:t>Sergeant R Beaumont of the King's Own Yorkshire Light Infantry instructs a </a:t>
            </a:r>
            <a:r>
              <a:rPr lang="en-GB" sz="1200" dirty="0" err="1" smtClean="0"/>
              <a:t>Dyak</a:t>
            </a:r>
            <a:r>
              <a:rPr lang="en-GB" sz="1200" dirty="0" smtClean="0"/>
              <a:t> tracker in the use of modern firearms during the Malayan Emergency; </a:t>
            </a:r>
          </a:p>
          <a:p>
            <a:pPr algn="r"/>
            <a:r>
              <a:rPr lang="en-GB" sz="1200" dirty="0" smtClean="0"/>
              <a:t>British troops round up suspected Mau </a:t>
            </a:r>
            <a:r>
              <a:rPr lang="en-GB" sz="1200" dirty="0" err="1" smtClean="0"/>
              <a:t>Mau</a:t>
            </a:r>
            <a:r>
              <a:rPr lang="en-GB" sz="1200" dirty="0" smtClean="0"/>
              <a:t> rebels in Kenya </a:t>
            </a:r>
          </a:p>
        </p:txBody>
      </p:sp>
    </p:spTree>
    <p:extLst>
      <p:ext uri="{BB962C8B-B14F-4D97-AF65-F5344CB8AC3E}">
        <p14:creationId xmlns:p14="http://schemas.microsoft.com/office/powerpoint/2010/main" val="32988318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5713012"/>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What is </a:t>
            </a:r>
            <a:r>
              <a:rPr lang="en-GB" sz="2400" b="1" dirty="0" err="1">
                <a:solidFill>
                  <a:prstClr val="white"/>
                </a:solidFill>
                <a:effectLst>
                  <a:outerShdw blurRad="38100" dist="38100" dir="2700000" algn="tl">
                    <a:srgbClr val="000000">
                      <a:alpha val="43137"/>
                    </a:srgbClr>
                  </a:outerShdw>
                </a:effectLst>
              </a:rPr>
              <a:t>Postcolonialism</a:t>
            </a:r>
            <a:r>
              <a:rPr lang="en-GB" sz="2400" b="1" dirty="0">
                <a:solidFill>
                  <a:prstClr val="white"/>
                </a:solidFill>
                <a:effectLst>
                  <a:outerShdw blurRad="38100" dist="38100" dir="2700000" algn="tl">
                    <a:srgbClr val="000000">
                      <a:alpha val="43137"/>
                    </a:srgbClr>
                  </a:outerShdw>
                </a:effectLst>
              </a:rPr>
              <a:t>? Meanings and Implications</a:t>
            </a:r>
          </a:p>
          <a:p>
            <a:endParaRPr lang="en-GB" sz="1000" b="1" i="1" dirty="0">
              <a:solidFill>
                <a:prstClr val="white"/>
              </a:solidFill>
            </a:endParaRPr>
          </a:p>
          <a:p>
            <a:r>
              <a:rPr lang="en-GB" sz="2800" b="1" i="1" dirty="0">
                <a:solidFill>
                  <a:prstClr val="white"/>
                </a:solidFill>
              </a:rPr>
              <a:t>post-colonial, adj.</a:t>
            </a:r>
          </a:p>
          <a:p>
            <a:pPr>
              <a:spcAft>
                <a:spcPts val="1200"/>
              </a:spcAft>
            </a:pPr>
            <a:r>
              <a:rPr lang="en-GB" sz="2800" b="1" dirty="0">
                <a:solidFill>
                  <a:srgbClr val="FFFF00"/>
                </a:solidFill>
              </a:rPr>
              <a:t>Occurring or existing after the end of colonial rule; of or relating to a former colony</a:t>
            </a:r>
            <a:r>
              <a:rPr lang="en-GB" sz="2800" b="1" dirty="0">
                <a:solidFill>
                  <a:prstClr val="white"/>
                </a:solidFill>
              </a:rPr>
              <a:t>. </a:t>
            </a:r>
            <a:r>
              <a:rPr lang="en-GB" sz="2800" dirty="0">
                <a:solidFill>
                  <a:prstClr val="white"/>
                </a:solidFill>
              </a:rPr>
              <a:t>In later use also: of or relating to </a:t>
            </a:r>
            <a:r>
              <a:rPr lang="en-GB" sz="2800" b="1" dirty="0">
                <a:solidFill>
                  <a:srgbClr val="92D050"/>
                </a:solidFill>
              </a:rPr>
              <a:t>the </a:t>
            </a:r>
            <a:r>
              <a:rPr lang="en-GB" sz="2800" b="1" i="1" dirty="0">
                <a:solidFill>
                  <a:srgbClr val="92D050"/>
                </a:solidFill>
              </a:rPr>
              <a:t>cultural condition </a:t>
            </a:r>
            <a:r>
              <a:rPr lang="en-GB" sz="2800" b="1" dirty="0">
                <a:solidFill>
                  <a:srgbClr val="92D050"/>
                </a:solidFill>
              </a:rPr>
              <a:t>of a former colony, esp. regarding its relationship with the former colonial power.</a:t>
            </a:r>
          </a:p>
          <a:p>
            <a:pPr lvl="1" algn="just"/>
            <a:endParaRPr lang="en-GB" sz="2800" i="1" dirty="0">
              <a:solidFill>
                <a:prstClr val="white"/>
              </a:solidFill>
            </a:endParaRPr>
          </a:p>
          <a:p>
            <a:pPr algn="just"/>
            <a:r>
              <a:rPr lang="en-GB" sz="2800" b="1" i="1" dirty="0">
                <a:solidFill>
                  <a:prstClr val="white"/>
                </a:solidFill>
              </a:rPr>
              <a:t>post-colonialism, n.</a:t>
            </a:r>
          </a:p>
          <a:p>
            <a:pPr algn="just">
              <a:spcAft>
                <a:spcPts val="1200"/>
              </a:spcAft>
            </a:pPr>
            <a:r>
              <a:rPr lang="en-GB" sz="2800" b="1" dirty="0">
                <a:solidFill>
                  <a:srgbClr val="FFFF00"/>
                </a:solidFill>
              </a:rPr>
              <a:t>The fact or state of having formerly been a colony</a:t>
            </a:r>
            <a:r>
              <a:rPr lang="en-GB" sz="2800" dirty="0">
                <a:solidFill>
                  <a:prstClr val="white"/>
                </a:solidFill>
              </a:rPr>
              <a:t>;</a:t>
            </a:r>
            <a:r>
              <a:rPr lang="en-GB" sz="2800" b="1" dirty="0">
                <a:solidFill>
                  <a:prstClr val="white"/>
                </a:solidFill>
              </a:rPr>
              <a:t> </a:t>
            </a:r>
            <a:r>
              <a:rPr lang="en-GB" sz="2800" dirty="0">
                <a:solidFill>
                  <a:prstClr val="white"/>
                </a:solidFill>
              </a:rPr>
              <a:t>the </a:t>
            </a:r>
            <a:r>
              <a:rPr lang="en-GB" sz="2800" b="1" i="1" dirty="0">
                <a:solidFill>
                  <a:srgbClr val="92D050"/>
                </a:solidFill>
              </a:rPr>
              <a:t>cultural condition </a:t>
            </a:r>
            <a:r>
              <a:rPr lang="en-GB" sz="2800" dirty="0">
                <a:solidFill>
                  <a:prstClr val="white"/>
                </a:solidFill>
              </a:rPr>
              <a:t>of (a) post-colonial society.</a:t>
            </a:r>
          </a:p>
        </p:txBody>
      </p:sp>
    </p:spTree>
    <p:extLst>
      <p:ext uri="{BB962C8B-B14F-4D97-AF65-F5344CB8AC3E}">
        <p14:creationId xmlns:p14="http://schemas.microsoft.com/office/powerpoint/2010/main" val="30287333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5172" y="-27384"/>
            <a:ext cx="9169171" cy="1711916"/>
          </a:xfrm>
          <a:prstGeom prst="rect">
            <a:avLst/>
          </a:prstGeom>
          <a:noFill/>
        </p:spPr>
        <p:txBody>
          <a:bodyPr wrap="square" lIns="540000" tIns="360000" rIns="540000" bIns="360000" rtlCol="0">
            <a:spAutoFit/>
          </a:bodyPr>
          <a:lstStyle/>
          <a:p>
            <a:pPr algn="ctr"/>
            <a:r>
              <a:rPr lang="en-GB" sz="2400" b="1" dirty="0" smtClean="0"/>
              <a:t>Postcolonial Literature</a:t>
            </a:r>
            <a:endParaRPr lang="en-GB" sz="2000" dirty="0"/>
          </a:p>
          <a:p>
            <a:pPr algn="just"/>
            <a:endParaRPr lang="en-GB" sz="1600" dirty="0" smtClean="0"/>
          </a:p>
          <a:p>
            <a:pPr marL="342900" indent="-342900" algn="r">
              <a:buFontTx/>
              <a:buChar char="-"/>
            </a:pPr>
            <a:endParaRPr lang="en-GB" sz="2400" dirty="0" smtClean="0"/>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538" y="861694"/>
            <a:ext cx="2562225"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04763" y="849442"/>
            <a:ext cx="2572600"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6136" y="849442"/>
            <a:ext cx="2543346" cy="38535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44891" y="3405770"/>
            <a:ext cx="2498227" cy="34575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574" y="3405770"/>
            <a:ext cx="2311177" cy="3452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07034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25172" y="-31731"/>
            <a:ext cx="9169171" cy="7605837"/>
          </a:xfrm>
          <a:prstGeom prst="rect">
            <a:avLst/>
          </a:prstGeom>
          <a:noFill/>
        </p:spPr>
        <p:txBody>
          <a:bodyPr wrap="square" lIns="540000" tIns="360000" rIns="540000" bIns="360000" rtlCol="0">
            <a:spAutoFit/>
          </a:bodyPr>
          <a:lstStyle/>
          <a:p>
            <a:pPr algn="ctr"/>
            <a:r>
              <a:rPr lang="en-GB" sz="2400" b="1" dirty="0" smtClean="0"/>
              <a:t>Postcolonial Literature: </a:t>
            </a:r>
            <a:r>
              <a:rPr lang="en-GB" sz="2400" b="1" i="1" dirty="0"/>
              <a:t>The Empire Writes Back </a:t>
            </a:r>
            <a:endParaRPr lang="en-GB" sz="2000" dirty="0"/>
          </a:p>
          <a:p>
            <a:pPr algn="just"/>
            <a:endParaRPr lang="en-GB" sz="2200" dirty="0" smtClean="0"/>
          </a:p>
          <a:p>
            <a:pPr algn="just"/>
            <a:r>
              <a:rPr lang="en-GB" sz="2200" dirty="0" smtClean="0"/>
              <a:t>“</a:t>
            </a:r>
            <a:r>
              <a:rPr lang="en-GB" sz="2200" b="1" dirty="0" smtClean="0">
                <a:solidFill>
                  <a:srgbClr val="92D050"/>
                </a:solidFill>
              </a:rPr>
              <a:t>We </a:t>
            </a:r>
            <a:r>
              <a:rPr lang="en-GB" sz="2200" b="1" dirty="0">
                <a:solidFill>
                  <a:srgbClr val="92D050"/>
                </a:solidFill>
              </a:rPr>
              <a:t>use the term ‘post-colonial’ to cover all the cultures affected by the imperial process from the moment of colonisation to the present day … because there is a continuity of preoccupations throughout the historical process initiated by European imperial aggression.</a:t>
            </a:r>
          </a:p>
          <a:p>
            <a:pPr algn="just"/>
            <a:r>
              <a:rPr lang="en-GB" sz="2200" dirty="0"/>
              <a:t>	“ … So the literatures of African countries, Australia, Bangladesh, Canada, Caribbean countries, India, Malaysia, Malta, New Zealand, Pakistan, Singapore, South Pacific countries, and Sri Lanka are all post-colonial literatures … what each of these literatures has in common beyond their special and distinctive characteristics is that they </a:t>
            </a:r>
            <a:r>
              <a:rPr lang="en-GB" sz="2200" b="1" dirty="0">
                <a:solidFill>
                  <a:srgbClr val="FFFF00"/>
                </a:solidFill>
              </a:rPr>
              <a:t>emerged in their present form out of the experience of colonisation and by foregrounding the tension with the imperial power, and by emphasising their differences from the assumptions of the imperial centre</a:t>
            </a:r>
            <a:r>
              <a:rPr lang="en-GB" sz="2200" dirty="0"/>
              <a:t>.”</a:t>
            </a:r>
          </a:p>
          <a:p>
            <a:pPr marL="342900" indent="-342900" algn="r">
              <a:buFontTx/>
              <a:buChar char="-"/>
            </a:pPr>
            <a:r>
              <a:rPr lang="en-GB" sz="1700" dirty="0"/>
              <a:t>Bill Ashcroft, Gareth Griffiths and Helen Tiffin, </a:t>
            </a:r>
            <a:r>
              <a:rPr lang="en-GB" sz="1700" i="1" dirty="0"/>
              <a:t>The Empire Writes Back: Theory and Practice in  Post-Colonial Literatures </a:t>
            </a:r>
            <a:r>
              <a:rPr lang="en-GB" sz="1700" dirty="0"/>
              <a:t>(Routledge: London, 2005 [1989]), p. 2. </a:t>
            </a:r>
            <a:endParaRPr lang="en-GB" sz="1700" dirty="0" smtClean="0"/>
          </a:p>
          <a:p>
            <a:pPr marL="342900" indent="-342900" algn="r">
              <a:buFontTx/>
              <a:buChar char="-"/>
            </a:pPr>
            <a:endParaRPr lang="en-GB" sz="1700" dirty="0"/>
          </a:p>
          <a:p>
            <a:pPr algn="r"/>
            <a:r>
              <a:rPr lang="en-GB" sz="2000" dirty="0" smtClean="0"/>
              <a:t>Title take from the remark that “ … the Empire writes </a:t>
            </a:r>
            <a:r>
              <a:rPr lang="en-GB" sz="2000" dirty="0"/>
              <a:t>back to the Centre” (Salman Rushdie)</a:t>
            </a:r>
          </a:p>
          <a:p>
            <a:pPr marL="342900" indent="-342900" algn="r">
              <a:buFontTx/>
              <a:buChar char="-"/>
            </a:pPr>
            <a:endParaRPr lang="en-GB" sz="2400" dirty="0"/>
          </a:p>
        </p:txBody>
      </p:sp>
    </p:spTree>
    <p:extLst>
      <p:ext uri="{BB962C8B-B14F-4D97-AF65-F5344CB8AC3E}">
        <p14:creationId xmlns:p14="http://schemas.microsoft.com/office/powerpoint/2010/main" val="18129453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7431260" cy="6113121"/>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Origins of </a:t>
            </a:r>
            <a:r>
              <a:rPr lang="en-GB" sz="2200" b="1" dirty="0" err="1">
                <a:solidFill>
                  <a:prstClr val="white"/>
                </a:solidFill>
                <a:effectLst>
                  <a:outerShdw blurRad="38100" dist="38100" dir="2700000" algn="tl">
                    <a:srgbClr val="000000">
                      <a:alpha val="43137"/>
                    </a:srgbClr>
                  </a:outerShdw>
                </a:effectLst>
              </a:rPr>
              <a:t>Postcolonialism</a:t>
            </a:r>
            <a:r>
              <a:rPr lang="en-GB" sz="2200" b="1" dirty="0">
                <a:solidFill>
                  <a:prstClr val="white"/>
                </a:solidFill>
                <a:effectLst>
                  <a:outerShdw blurRad="38100" dist="38100" dir="2700000" algn="tl">
                    <a:srgbClr val="000000">
                      <a:alpha val="43137"/>
                    </a:srgbClr>
                  </a:outerShdw>
                </a:effectLst>
              </a:rPr>
              <a:t> as a Scholarly Concept: Frantz Fanon (1925–1961)</a:t>
            </a:r>
          </a:p>
          <a:p>
            <a:pPr algn="ctr"/>
            <a:endParaRPr lang="en-GB" b="1" dirty="0" smtClean="0">
              <a:solidFill>
                <a:prstClr val="white"/>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3200" b="1" dirty="0" smtClean="0">
                <a:solidFill>
                  <a:prstClr val="white"/>
                </a:solidFill>
                <a:effectLst>
                  <a:outerShdw blurRad="38100" dist="38100" dir="2700000" algn="tl">
                    <a:srgbClr val="000000">
                      <a:alpha val="43137"/>
                    </a:srgbClr>
                  </a:outerShdw>
                </a:effectLst>
              </a:rPr>
              <a:t>Fanon brought psychoanalytic methods to the study of colonialism </a:t>
            </a:r>
          </a:p>
          <a:p>
            <a:pPr marL="285750" indent="-285750" algn="just">
              <a:buFont typeface="Arial" panose="020B0604020202020204" pitchFamily="34" charset="0"/>
              <a:buChar char="•"/>
            </a:pPr>
            <a:endParaRPr lang="en-GB" sz="3200" b="1" dirty="0">
              <a:solidFill>
                <a:prstClr val="white"/>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3200" b="1" dirty="0" smtClean="0">
                <a:solidFill>
                  <a:prstClr val="white"/>
                </a:solidFill>
                <a:effectLst>
                  <a:outerShdw blurRad="38100" dist="38100" dir="2700000" algn="tl">
                    <a:srgbClr val="000000">
                      <a:alpha val="43137"/>
                    </a:srgbClr>
                  </a:outerShdw>
                </a:effectLst>
              </a:rPr>
              <a:t>Fanon concentrated on culture as a means of ideological control in colonial regimes</a:t>
            </a:r>
          </a:p>
          <a:p>
            <a:pPr marL="742950" lvl="1" indent="-285750" algn="just">
              <a:buFontTx/>
              <a:buChar char="-"/>
            </a:pPr>
            <a:r>
              <a:rPr lang="en-GB" sz="3200" b="1" dirty="0" smtClean="0">
                <a:solidFill>
                  <a:prstClr val="white"/>
                </a:solidFill>
                <a:effectLst>
                  <a:outerShdw blurRad="38100" dist="38100" dir="2700000" algn="tl">
                    <a:srgbClr val="000000">
                      <a:alpha val="43137"/>
                    </a:srgbClr>
                  </a:outerShdw>
                </a:effectLst>
              </a:rPr>
              <a:t>Emphasis on LANGUAGE</a:t>
            </a:r>
          </a:p>
          <a:p>
            <a:pPr marL="742950" lvl="1" indent="-285750" algn="just">
              <a:buFontTx/>
              <a:buChar char="-"/>
            </a:pPr>
            <a:r>
              <a:rPr lang="en-GB" sz="3200" b="1" dirty="0" smtClean="0">
                <a:solidFill>
                  <a:prstClr val="white"/>
                </a:solidFill>
                <a:effectLst>
                  <a:outerShdw blurRad="38100" dist="38100" dir="2700000" algn="tl">
                    <a:srgbClr val="000000">
                      <a:alpha val="43137"/>
                    </a:srgbClr>
                  </a:outerShdw>
                </a:effectLst>
              </a:rPr>
              <a:t>Emphasis on HISTORY</a:t>
            </a:r>
          </a:p>
          <a:p>
            <a:pPr algn="just"/>
            <a:endParaRPr lang="en-GB" sz="3200" b="1" dirty="0">
              <a:solidFill>
                <a:prstClr val="white"/>
              </a:solidFill>
              <a:effectLst>
                <a:outerShdw blurRad="38100" dist="38100" dir="2700000" algn="tl">
                  <a:srgbClr val="000000">
                    <a:alpha val="43137"/>
                  </a:srgbClr>
                </a:outerShdw>
              </a:effectLst>
            </a:endParaRPr>
          </a:p>
        </p:txBody>
      </p:sp>
      <p:pic>
        <p:nvPicPr>
          <p:cNvPr id="1024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5039"/>
          <a:stretch/>
        </p:blipFill>
        <p:spPr bwMode="auto">
          <a:xfrm>
            <a:off x="7431260" y="-13894"/>
            <a:ext cx="1733550" cy="2261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143"/>
          <a:stretch/>
        </p:blipFill>
        <p:spPr bwMode="auto">
          <a:xfrm>
            <a:off x="7678830" y="2194268"/>
            <a:ext cx="1452883" cy="2432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12673"/>
          <a:stretch/>
        </p:blipFill>
        <p:spPr bwMode="auto">
          <a:xfrm>
            <a:off x="7666545" y="4626358"/>
            <a:ext cx="1477455" cy="22079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153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3"/>
            <a:ext cx="9163720" cy="6944118"/>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Fanon on Language: Quotes from </a:t>
            </a:r>
            <a:r>
              <a:rPr lang="en-GB" sz="2200" b="1" i="1" dirty="0">
                <a:solidFill>
                  <a:prstClr val="white"/>
                </a:solidFill>
                <a:effectLst>
                  <a:outerShdw blurRad="38100" dist="38100" dir="2700000" algn="tl">
                    <a:srgbClr val="000000">
                      <a:alpha val="43137"/>
                    </a:srgbClr>
                  </a:outerShdw>
                </a:effectLst>
              </a:rPr>
              <a:t>Black Skin, White Masks </a:t>
            </a:r>
            <a:r>
              <a:rPr lang="en-GB" sz="2200" b="1" dirty="0">
                <a:solidFill>
                  <a:prstClr val="white"/>
                </a:solidFill>
                <a:effectLst>
                  <a:outerShdw blurRad="38100" dist="38100" dir="2700000" algn="tl">
                    <a:srgbClr val="000000">
                      <a:alpha val="43137"/>
                    </a:srgbClr>
                  </a:outerShdw>
                </a:effectLst>
              </a:rPr>
              <a:t>(1952)</a:t>
            </a:r>
            <a:endParaRPr lang="en-GB" sz="2200" b="1" i="1" dirty="0">
              <a:solidFill>
                <a:prstClr val="white"/>
              </a:solidFill>
              <a:effectLst>
                <a:outerShdw blurRad="38100" dist="38100" dir="2700000" algn="tl">
                  <a:srgbClr val="000000">
                    <a:alpha val="43137"/>
                  </a:srgbClr>
                </a:outerShdw>
              </a:effectLst>
            </a:endParaRPr>
          </a:p>
          <a:p>
            <a:pPr algn="ctr"/>
            <a:endParaRPr lang="en-GB" sz="1000" b="1" dirty="0">
              <a:solidFill>
                <a:prstClr val="white"/>
              </a:solidFill>
              <a:effectLst>
                <a:outerShdw blurRad="38100" dist="38100" dir="2700000" algn="tl">
                  <a:srgbClr val="000000">
                    <a:alpha val="43137"/>
                  </a:srgbClr>
                </a:outerShdw>
              </a:effectLst>
            </a:endParaRPr>
          </a:p>
          <a:p>
            <a:pPr algn="just"/>
            <a:r>
              <a:rPr lang="en-GB" sz="2000" i="1" dirty="0">
                <a:solidFill>
                  <a:prstClr val="white"/>
                </a:solidFill>
              </a:rPr>
              <a:t>“</a:t>
            </a:r>
            <a:r>
              <a:rPr lang="en-GB" sz="2000" dirty="0">
                <a:solidFill>
                  <a:prstClr val="white"/>
                </a:solidFill>
              </a:rPr>
              <a:t>I ascribe a basic importance to the phenomenon of language … </a:t>
            </a:r>
            <a:r>
              <a:rPr lang="en-GB" sz="2000" b="1" dirty="0">
                <a:solidFill>
                  <a:prstClr val="white"/>
                </a:solidFill>
              </a:rPr>
              <a:t>To </a:t>
            </a:r>
            <a:r>
              <a:rPr lang="en-GB" sz="2000" b="1" u="sng" dirty="0">
                <a:solidFill>
                  <a:srgbClr val="FF0000"/>
                </a:solidFill>
                <a:effectLst>
                  <a:outerShdw blurRad="38100" dist="38100" dir="2700000" algn="tl">
                    <a:srgbClr val="000000">
                      <a:alpha val="43137"/>
                    </a:srgbClr>
                  </a:outerShdw>
                </a:effectLst>
              </a:rPr>
              <a:t>speak</a:t>
            </a:r>
            <a:r>
              <a:rPr lang="en-GB" sz="2000" b="1" dirty="0">
                <a:solidFill>
                  <a:srgbClr val="FF0000"/>
                </a:solidFill>
                <a:effectLst>
                  <a:outerShdw blurRad="38100" dist="38100" dir="2700000" algn="tl">
                    <a:srgbClr val="000000">
                      <a:alpha val="43137"/>
                    </a:srgbClr>
                  </a:outerShdw>
                </a:effectLst>
              </a:rPr>
              <a:t> </a:t>
            </a:r>
            <a:r>
              <a:rPr lang="en-GB" sz="2000" b="1" dirty="0">
                <a:solidFill>
                  <a:prstClr val="white"/>
                </a:solidFill>
              </a:rPr>
              <a:t>means to be in a position to use a certain syntax, to grasp the morphology of this or that language, but it means above all to </a:t>
            </a:r>
            <a:r>
              <a:rPr lang="en-GB" sz="2000" b="1" dirty="0">
                <a:solidFill>
                  <a:srgbClr val="FF0000"/>
                </a:solidFill>
              </a:rPr>
              <a:t>assume a culture, to support the weight of a civilization</a:t>
            </a:r>
            <a:r>
              <a:rPr lang="en-GB" sz="2000" dirty="0">
                <a:solidFill>
                  <a:prstClr val="white"/>
                </a:solidFill>
              </a:rPr>
              <a:t>.”</a:t>
            </a:r>
          </a:p>
          <a:p>
            <a:pPr algn="just"/>
            <a:endParaRPr lang="en-GB" sz="1000" dirty="0">
              <a:solidFill>
                <a:prstClr val="white"/>
              </a:solidFill>
            </a:endParaRPr>
          </a:p>
          <a:p>
            <a:pPr algn="just"/>
            <a:r>
              <a:rPr lang="en-GB" sz="2000" dirty="0">
                <a:solidFill>
                  <a:prstClr val="white"/>
                </a:solidFill>
              </a:rPr>
              <a:t>“</a:t>
            </a:r>
            <a:r>
              <a:rPr lang="en-GB" sz="2000" b="1" dirty="0">
                <a:solidFill>
                  <a:srgbClr val="FFFF00"/>
                </a:solidFill>
              </a:rPr>
              <a:t>A man who has a language possesses the world expressed and implied by that language</a:t>
            </a:r>
            <a:r>
              <a:rPr lang="en-GB" sz="2000" dirty="0">
                <a:solidFill>
                  <a:prstClr val="white"/>
                </a:solidFill>
              </a:rPr>
              <a:t>. </a:t>
            </a:r>
            <a:r>
              <a:rPr lang="en-GB" sz="2000" b="1" dirty="0">
                <a:solidFill>
                  <a:srgbClr val="FF0000"/>
                </a:solidFill>
              </a:rPr>
              <a:t>Mastery of language affords remarkable power.</a:t>
            </a:r>
            <a:r>
              <a:rPr lang="en-GB" sz="2000" dirty="0">
                <a:solidFill>
                  <a:prstClr val="white"/>
                </a:solidFill>
              </a:rPr>
              <a:t>”</a:t>
            </a:r>
            <a:endParaRPr lang="en-GB" sz="2000" b="1" dirty="0">
              <a:solidFill>
                <a:prstClr val="white"/>
              </a:solidFill>
            </a:endParaRPr>
          </a:p>
          <a:p>
            <a:pPr algn="just"/>
            <a:endParaRPr lang="en-GB" sz="2000" dirty="0">
              <a:solidFill>
                <a:prstClr val="white"/>
              </a:solidFill>
            </a:endParaRPr>
          </a:p>
          <a:p>
            <a:pPr algn="just"/>
            <a:r>
              <a:rPr lang="en-GB" sz="2000" dirty="0">
                <a:solidFill>
                  <a:prstClr val="white"/>
                </a:solidFill>
              </a:rPr>
              <a:t>“… In the Antilles [i.e. the Caribbean archipelago] … the language spoken officially is French; teachers keep a close watch over the children to make sure they do not use Creole.”</a:t>
            </a:r>
          </a:p>
          <a:p>
            <a:pPr algn="just"/>
            <a:endParaRPr lang="en-GB" sz="2000" dirty="0">
              <a:solidFill>
                <a:prstClr val="white"/>
              </a:solidFill>
            </a:endParaRPr>
          </a:p>
          <a:p>
            <a:pPr algn="just"/>
            <a:r>
              <a:rPr lang="en-GB" sz="2000" dirty="0">
                <a:solidFill>
                  <a:prstClr val="white"/>
                </a:solidFill>
              </a:rPr>
              <a:t>“To speak a language is to take on a world, a culture. The Antilles Negro who wants to be white will be the whiter as he gains </a:t>
            </a:r>
            <a:r>
              <a:rPr lang="en-GB" sz="2000" dirty="0">
                <a:solidFill>
                  <a:srgbClr val="FF0000"/>
                </a:solidFill>
              </a:rPr>
              <a:t>greater mastery of the </a:t>
            </a:r>
            <a:r>
              <a:rPr lang="en-GB" sz="2000" b="1" u="sng" dirty="0">
                <a:solidFill>
                  <a:srgbClr val="FF0000"/>
                </a:solidFill>
                <a:effectLst>
                  <a:outerShdw blurRad="38100" dist="38100" dir="2700000" algn="tl">
                    <a:srgbClr val="000000">
                      <a:alpha val="43137"/>
                    </a:srgbClr>
                  </a:outerShdw>
                </a:effectLst>
              </a:rPr>
              <a:t>cultural tool</a:t>
            </a:r>
            <a:r>
              <a:rPr lang="en-GB" sz="2000" b="1" dirty="0">
                <a:solidFill>
                  <a:srgbClr val="FF0000"/>
                </a:solidFill>
                <a:effectLst>
                  <a:outerShdw blurRad="38100" dist="38100" dir="2700000" algn="tl">
                    <a:srgbClr val="000000">
                      <a:alpha val="43137"/>
                    </a:srgbClr>
                  </a:outerShdw>
                </a:effectLst>
              </a:rPr>
              <a:t> </a:t>
            </a:r>
            <a:r>
              <a:rPr lang="en-GB" sz="2000" dirty="0">
                <a:solidFill>
                  <a:srgbClr val="FF0000"/>
                </a:solidFill>
              </a:rPr>
              <a:t>that language is</a:t>
            </a:r>
            <a:r>
              <a:rPr lang="en-GB" sz="2000" dirty="0">
                <a:solidFill>
                  <a:prstClr val="white"/>
                </a:solidFill>
              </a:rPr>
              <a:t>. A year ago in Lyon, in a lecture I had drawn a parallel between Negro and European poetry, and a French acquaintance told me  enthusiastically, ‘At bottom you are a white man.’ </a:t>
            </a:r>
            <a:r>
              <a:rPr lang="en-GB" sz="2000" i="1" dirty="0">
                <a:solidFill>
                  <a:prstClr val="white"/>
                </a:solidFill>
              </a:rPr>
              <a:t>The fact that I had been able to investigate so interesting a problem through the white man’s language gave me honorary citizenship</a:t>
            </a:r>
            <a:r>
              <a:rPr lang="en-GB" sz="2000" dirty="0">
                <a:solidFill>
                  <a:prstClr val="white"/>
                </a:solidFill>
              </a:rPr>
              <a:t>.”</a:t>
            </a:r>
          </a:p>
        </p:txBody>
      </p:sp>
    </p:spTree>
    <p:extLst>
      <p:ext uri="{BB962C8B-B14F-4D97-AF65-F5344CB8AC3E}">
        <p14:creationId xmlns:p14="http://schemas.microsoft.com/office/powerpoint/2010/main" val="3330659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9163720" cy="6774841"/>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Fanon on History:  Quotes from </a:t>
            </a:r>
            <a:r>
              <a:rPr lang="en-GB" sz="2200" b="1" i="1" dirty="0">
                <a:solidFill>
                  <a:prstClr val="white"/>
                </a:solidFill>
                <a:effectLst>
                  <a:outerShdw blurRad="38100" dist="38100" dir="2700000" algn="tl">
                    <a:srgbClr val="000000">
                      <a:alpha val="43137"/>
                    </a:srgbClr>
                  </a:outerShdw>
                </a:effectLst>
              </a:rPr>
              <a:t>The Wretched of the Earth </a:t>
            </a:r>
            <a:r>
              <a:rPr lang="en-GB" sz="2200" b="1" dirty="0">
                <a:solidFill>
                  <a:prstClr val="white"/>
                </a:solidFill>
                <a:effectLst>
                  <a:outerShdw blurRad="38100" dist="38100" dir="2700000" algn="tl">
                    <a:srgbClr val="000000">
                      <a:alpha val="43137"/>
                    </a:srgbClr>
                  </a:outerShdw>
                </a:effectLst>
              </a:rPr>
              <a:t>(1961)</a:t>
            </a:r>
          </a:p>
          <a:p>
            <a:pPr algn="ctr"/>
            <a:endParaRPr lang="en-GB" sz="1500" b="1" dirty="0">
              <a:solidFill>
                <a:prstClr val="white"/>
              </a:solidFill>
              <a:effectLst>
                <a:outerShdw blurRad="38100" dist="38100" dir="2700000" algn="tl">
                  <a:srgbClr val="000000">
                    <a:alpha val="43137"/>
                  </a:srgbClr>
                </a:outerShdw>
              </a:effectLst>
            </a:endParaRPr>
          </a:p>
          <a:p>
            <a:pPr algn="just"/>
            <a:r>
              <a:rPr lang="en-GB" sz="2400" dirty="0">
                <a:solidFill>
                  <a:prstClr val="white"/>
                </a:solidFill>
              </a:rPr>
              <a:t>“ </a:t>
            </a:r>
            <a:r>
              <a:rPr lang="en-GB" sz="2200" dirty="0">
                <a:solidFill>
                  <a:prstClr val="white"/>
                </a:solidFill>
              </a:rPr>
              <a:t>… </a:t>
            </a:r>
            <a:r>
              <a:rPr lang="en-GB" sz="2200" b="1" dirty="0">
                <a:solidFill>
                  <a:srgbClr val="FF0000"/>
                </a:solidFill>
                <a:effectLst>
                  <a:outerShdw blurRad="38100" dist="38100" dir="2700000" algn="tl">
                    <a:srgbClr val="000000">
                      <a:alpha val="43137"/>
                    </a:srgbClr>
                  </a:outerShdw>
                </a:effectLst>
              </a:rPr>
              <a:t>Reclaiming the past </a:t>
            </a:r>
            <a:r>
              <a:rPr lang="en-GB" sz="2200" dirty="0">
                <a:solidFill>
                  <a:prstClr val="white"/>
                </a:solidFill>
              </a:rPr>
              <a:t>does not only rehabilitate or justify the promise of a national culture. </a:t>
            </a:r>
            <a:r>
              <a:rPr lang="en-GB" sz="2200" b="1" dirty="0">
                <a:solidFill>
                  <a:prstClr val="white"/>
                </a:solidFill>
              </a:rPr>
              <a:t>It triggers a change of fundamental importance in the </a:t>
            </a:r>
            <a:r>
              <a:rPr lang="en-GB" sz="2200" b="1" dirty="0" err="1">
                <a:solidFill>
                  <a:prstClr val="white"/>
                </a:solidFill>
              </a:rPr>
              <a:t>colonized’s</a:t>
            </a:r>
            <a:r>
              <a:rPr lang="en-GB" sz="2200" b="1" dirty="0">
                <a:solidFill>
                  <a:prstClr val="white"/>
                </a:solidFill>
              </a:rPr>
              <a:t> psycho-affective equilibrium</a:t>
            </a:r>
            <a:r>
              <a:rPr lang="en-GB" sz="2200" dirty="0">
                <a:solidFill>
                  <a:prstClr val="white"/>
                </a:solidFill>
              </a:rPr>
              <a:t>. </a:t>
            </a:r>
            <a:r>
              <a:rPr lang="en-GB" sz="2200" b="1" dirty="0">
                <a:solidFill>
                  <a:prstClr val="white"/>
                </a:solidFill>
              </a:rPr>
              <a:t>Colonialism is not content merely to impose its law on the colonized country’s present and future … </a:t>
            </a:r>
            <a:r>
              <a:rPr lang="en-GB" sz="2200" b="1" dirty="0">
                <a:solidFill>
                  <a:srgbClr val="FF0000"/>
                </a:solidFill>
                <a:effectLst>
                  <a:outerShdw blurRad="38100" dist="38100" dir="2700000" algn="tl">
                    <a:srgbClr val="000000">
                      <a:alpha val="43137"/>
                    </a:srgbClr>
                  </a:outerShdw>
                </a:effectLst>
              </a:rPr>
              <a:t>With a kind perverted logic, it turns its attention to the past of the colonized people and distorts it, disfigures it, and destroys it</a:t>
            </a:r>
            <a:r>
              <a:rPr lang="en-GB" sz="2200" b="1" dirty="0">
                <a:solidFill>
                  <a:prstClr val="white"/>
                </a:solidFill>
              </a:rPr>
              <a:t>. </a:t>
            </a:r>
            <a:r>
              <a:rPr lang="en-GB" sz="2200" dirty="0">
                <a:solidFill>
                  <a:prstClr val="white"/>
                </a:solidFill>
              </a:rPr>
              <a:t>” </a:t>
            </a:r>
          </a:p>
          <a:p>
            <a:pPr algn="just"/>
            <a:endParaRPr lang="en-GB" sz="2200" b="1" dirty="0">
              <a:solidFill>
                <a:prstClr val="white"/>
              </a:solidFill>
              <a:effectLst>
                <a:outerShdw blurRad="38100" dist="38100" dir="2700000" algn="tl">
                  <a:srgbClr val="000000">
                    <a:alpha val="43137"/>
                  </a:srgbClr>
                </a:outerShdw>
              </a:effectLst>
            </a:endParaRPr>
          </a:p>
          <a:p>
            <a:pPr algn="just"/>
            <a:r>
              <a:rPr lang="en-GB" sz="2200" dirty="0">
                <a:solidFill>
                  <a:prstClr val="white"/>
                </a:solidFill>
              </a:rPr>
              <a:t>“The Third World must start </a:t>
            </a:r>
            <a:r>
              <a:rPr lang="en-GB" sz="2200" b="1" dirty="0">
                <a:solidFill>
                  <a:srgbClr val="FF0000"/>
                </a:solidFill>
                <a:effectLst>
                  <a:outerShdw blurRad="38100" dist="38100" dir="2700000" algn="tl">
                    <a:srgbClr val="000000">
                      <a:alpha val="43137"/>
                    </a:srgbClr>
                  </a:outerShdw>
                </a:effectLst>
              </a:rPr>
              <a:t>a new history </a:t>
            </a:r>
            <a:r>
              <a:rPr lang="en-GB" sz="2200" dirty="0">
                <a:solidFill>
                  <a:prstClr val="white"/>
                </a:solidFill>
              </a:rPr>
              <a:t>of man which takes account of not only the occasional prodigious theses maintained by Europe but also its crimes, the most heinous of which have been committed at the very heart of man, the pathological dismembering of his functions and the erosion of his unity … the fracture, stratification [and] bloody tensions fed by class, and finally, the racial hatred, slavery, exploitation and, above all, the bloodless genocide whereby one and a half billion men have been written off.”</a:t>
            </a:r>
            <a:endParaRPr lang="en-GB" sz="2400" b="1" dirty="0">
              <a:solidFill>
                <a:prstClr val="whit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81215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7394961" cy="6713285"/>
          </a:xfrm>
          <a:prstGeom prst="rect">
            <a:avLst/>
          </a:prstGeom>
          <a:noFill/>
        </p:spPr>
        <p:txBody>
          <a:bodyPr wrap="square" lIns="540000" tIns="360000" rIns="540000" bIns="360000" rtlCol="0">
            <a:spAutoFit/>
          </a:bodyPr>
          <a:lstStyle/>
          <a:p>
            <a:pPr algn="ctr"/>
            <a:r>
              <a:rPr lang="en-GB" sz="2200" b="1" i="1" dirty="0">
                <a:solidFill>
                  <a:prstClr val="white"/>
                </a:solidFill>
                <a:effectLst>
                  <a:outerShdw blurRad="38100" dist="38100" dir="2700000" algn="tl">
                    <a:srgbClr val="000000">
                      <a:alpha val="43137"/>
                    </a:srgbClr>
                  </a:outerShdw>
                </a:effectLst>
              </a:rPr>
              <a:t>Orientalism: </a:t>
            </a:r>
            <a:r>
              <a:rPr lang="en-GB" sz="2200" b="1" dirty="0">
                <a:solidFill>
                  <a:prstClr val="white"/>
                </a:solidFill>
                <a:effectLst>
                  <a:outerShdw blurRad="38100" dist="38100" dir="2700000" algn="tl">
                    <a:srgbClr val="000000">
                      <a:alpha val="43137"/>
                    </a:srgbClr>
                  </a:outerShdw>
                </a:effectLst>
              </a:rPr>
              <a:t>Edward Said (1935 –2003)</a:t>
            </a:r>
          </a:p>
          <a:p>
            <a:pPr algn="just"/>
            <a:endParaRPr lang="en-GB" sz="1500" b="1" dirty="0">
              <a:solidFill>
                <a:prstClr val="white"/>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r>
              <a:rPr lang="en-GB" sz="2200" dirty="0">
                <a:solidFill>
                  <a:prstClr val="white"/>
                </a:solidFill>
              </a:rPr>
              <a:t>b. Jerusalem, in Palestine – a British Mandate; son of a Palestinian who had served in US Army in WWI and Palestinian-Lebanese mother</a:t>
            </a:r>
          </a:p>
          <a:p>
            <a:pPr marL="285750" indent="-285750" algn="just">
              <a:buFont typeface="Arial" panose="020B0604020202020204" pitchFamily="34" charset="0"/>
              <a:buChar char="•"/>
            </a:pPr>
            <a:r>
              <a:rPr lang="en-GB" sz="2200" dirty="0">
                <a:solidFill>
                  <a:prstClr val="white"/>
                </a:solidFill>
              </a:rPr>
              <a:t>Childhood divided between Palestine and Egypt (itself a British protectorate); fluent in Arabic (his native tongue) and English</a:t>
            </a:r>
          </a:p>
          <a:p>
            <a:pPr marL="285750" indent="-285750" algn="just">
              <a:buFont typeface="Arial" panose="020B0604020202020204" pitchFamily="34" charset="0"/>
              <a:buChar char="•"/>
            </a:pPr>
            <a:r>
              <a:rPr lang="en-GB" sz="2200" dirty="0">
                <a:solidFill>
                  <a:prstClr val="white"/>
                </a:solidFill>
              </a:rPr>
              <a:t>Educated at elite Victoria College, Cairo, as recalled in his essay ‘Between Worlds’ (</a:t>
            </a:r>
            <a:r>
              <a:rPr lang="en-GB" sz="2200" i="1" dirty="0">
                <a:solidFill>
                  <a:prstClr val="white"/>
                </a:solidFill>
              </a:rPr>
              <a:t>Reflections on Exile</a:t>
            </a:r>
            <a:r>
              <a:rPr lang="en-GB" sz="2200" dirty="0">
                <a:solidFill>
                  <a:prstClr val="white"/>
                </a:solidFill>
              </a:rPr>
              <a:t>, 2000) [see next slide]</a:t>
            </a:r>
          </a:p>
          <a:p>
            <a:pPr marL="285750" indent="-285750" algn="just">
              <a:buFont typeface="Arial" panose="020B0604020202020204" pitchFamily="34" charset="0"/>
              <a:buChar char="•"/>
            </a:pPr>
            <a:r>
              <a:rPr lang="en-GB" sz="2200" dirty="0">
                <a:solidFill>
                  <a:prstClr val="white"/>
                </a:solidFill>
              </a:rPr>
              <a:t>Moved to boarding school in Massachusetts, 1951; obtained BA from Princeton, 1957, then an MA  (1960)  and a PhD in English Literature (1964) at Harvard</a:t>
            </a:r>
          </a:p>
          <a:p>
            <a:pPr marL="285750" indent="-285750" algn="just">
              <a:buFont typeface="Arial" panose="020B0604020202020204" pitchFamily="34" charset="0"/>
              <a:buChar char="•"/>
            </a:pPr>
            <a:r>
              <a:rPr lang="en-GB" sz="2200" dirty="0">
                <a:solidFill>
                  <a:prstClr val="white"/>
                </a:solidFill>
              </a:rPr>
              <a:t>Taught at Columbia University, New York from 1963; later also worked at Harvard, Stanford, Johns Hopkins and Yale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1813" y="2977468"/>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5241" y="704285"/>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3944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7394961" cy="7467338"/>
          </a:xfrm>
          <a:prstGeom prst="rect">
            <a:avLst/>
          </a:prstGeom>
          <a:noFill/>
        </p:spPr>
        <p:txBody>
          <a:bodyPr wrap="square" lIns="540000" tIns="360000" rIns="540000" bIns="360000" rtlCol="0">
            <a:spAutoFit/>
          </a:bodyPr>
          <a:lstStyle/>
          <a:p>
            <a:pPr algn="ctr"/>
            <a:r>
              <a:rPr lang="en-GB" sz="2200" b="1" i="1" dirty="0">
                <a:solidFill>
                  <a:prstClr val="white"/>
                </a:solidFill>
                <a:effectLst>
                  <a:outerShdw blurRad="38100" dist="38100" dir="2700000" algn="tl">
                    <a:srgbClr val="000000">
                      <a:alpha val="43137"/>
                    </a:srgbClr>
                  </a:outerShdw>
                </a:effectLst>
              </a:rPr>
              <a:t>Orientalism: </a:t>
            </a:r>
            <a:r>
              <a:rPr lang="en-GB" sz="2200" b="1" dirty="0">
                <a:solidFill>
                  <a:prstClr val="white"/>
                </a:solidFill>
                <a:effectLst>
                  <a:outerShdw blurRad="38100" dist="38100" dir="2700000" algn="tl">
                    <a:srgbClr val="000000">
                      <a:alpha val="43137"/>
                    </a:srgbClr>
                  </a:outerShdw>
                </a:effectLst>
              </a:rPr>
              <a:t>Edward Said (1935 –2003)</a:t>
            </a:r>
          </a:p>
          <a:p>
            <a:pPr marL="285750" indent="-285750" algn="just">
              <a:buFont typeface="Arial" panose="020B0604020202020204" pitchFamily="34" charset="0"/>
              <a:buChar char="•"/>
            </a:pPr>
            <a:endParaRPr lang="en-GB" sz="2200" dirty="0">
              <a:solidFill>
                <a:prstClr val="white"/>
              </a:solidFill>
            </a:endParaRPr>
          </a:p>
          <a:p>
            <a:pPr algn="just"/>
            <a:r>
              <a:rPr lang="en-GB" sz="2200" dirty="0">
                <a:solidFill>
                  <a:prstClr val="white"/>
                </a:solidFill>
              </a:rPr>
              <a:t>“The moment one became a student at VC, one was given the student handbook, a series of regulations governing every aspect of school life … The school’s first rule, emblazoned on the opening page of the handbook, read: ‘</a:t>
            </a:r>
            <a:r>
              <a:rPr lang="en-GB" sz="2200" b="1" dirty="0">
                <a:solidFill>
                  <a:srgbClr val="FF0000"/>
                </a:solidFill>
              </a:rPr>
              <a:t>English is the language of the school; students caught speaking any other language will be punished</a:t>
            </a:r>
            <a:r>
              <a:rPr lang="en-GB" sz="2200" dirty="0">
                <a:solidFill>
                  <a:srgbClr val="FF0000"/>
                </a:solidFill>
              </a:rPr>
              <a:t>.</a:t>
            </a:r>
            <a:r>
              <a:rPr lang="en-GB" sz="2200" dirty="0">
                <a:solidFill>
                  <a:prstClr val="white"/>
                </a:solidFill>
              </a:rPr>
              <a:t>’ Yet, there were no native speakers of English among the students. Whereas the masters were all British, we were a motley crew of Arabs of various kinds, Armenians, Greeks, Italians, Jews, and Turks, each of whom had a native language that the school had explicitly outlawed. Yet all, or nearly all, of us spoke Arabic and so we were able to take refuge in a common language, in defiance of what we perceived as an unjust colonial stricture.”</a:t>
            </a:r>
          </a:p>
          <a:p>
            <a:pPr marL="342900" indent="-342900" algn="r">
              <a:buFontTx/>
              <a:buChar char="-"/>
            </a:pPr>
            <a:r>
              <a:rPr lang="en-GB" sz="2200" dirty="0">
                <a:solidFill>
                  <a:prstClr val="white"/>
                </a:solidFill>
                <a:effectLst>
                  <a:outerShdw blurRad="38100" dist="38100" dir="2700000" algn="tl">
                    <a:srgbClr val="000000">
                      <a:alpha val="43137"/>
                    </a:srgbClr>
                  </a:outerShdw>
                </a:effectLst>
              </a:rPr>
              <a:t>Said, </a:t>
            </a:r>
            <a:r>
              <a:rPr lang="en-GB" sz="2200" dirty="0">
                <a:solidFill>
                  <a:prstClr val="white"/>
                </a:solidFill>
              </a:rPr>
              <a:t>‘Between Worlds,’ </a:t>
            </a:r>
            <a:r>
              <a:rPr lang="en-GB" sz="2200" i="1" dirty="0">
                <a:solidFill>
                  <a:prstClr val="white"/>
                </a:solidFill>
              </a:rPr>
              <a:t>Reflections on Exile</a:t>
            </a:r>
            <a:r>
              <a:rPr lang="en-GB" sz="2200" dirty="0">
                <a:solidFill>
                  <a:prstClr val="white"/>
                </a:solidFill>
              </a:rPr>
              <a:t> (2000) </a:t>
            </a:r>
          </a:p>
          <a:p>
            <a:pPr marL="342900" indent="-342900" algn="just">
              <a:buFontTx/>
              <a:buChar char="-"/>
            </a:pPr>
            <a:endParaRPr lang="en-GB" sz="2200" dirty="0">
              <a:solidFill>
                <a:prstClr val="white"/>
              </a:solidFill>
            </a:endParaRPr>
          </a:p>
          <a:p>
            <a:pPr algn="just"/>
            <a:endParaRPr lang="en-GB" sz="2200" dirty="0">
              <a:solidFill>
                <a:prstClr val="white"/>
              </a:solidFill>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5240" y="3009181"/>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5241" y="704285"/>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12628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27384"/>
            <a:ext cx="7555056" cy="4912793"/>
          </a:xfrm>
          <a:prstGeom prst="rect">
            <a:avLst/>
          </a:prstGeom>
          <a:noFill/>
        </p:spPr>
        <p:txBody>
          <a:bodyPr wrap="square" lIns="540000" tIns="360000" rIns="540000" bIns="360000" rtlCol="0">
            <a:spAutoFit/>
          </a:bodyPr>
          <a:lstStyle/>
          <a:p>
            <a:pPr algn="ctr"/>
            <a:r>
              <a:rPr lang="en-GB" sz="2200" b="1" i="1" dirty="0">
                <a:solidFill>
                  <a:prstClr val="white"/>
                </a:solidFill>
                <a:effectLst>
                  <a:outerShdw blurRad="38100" dist="38100" dir="2700000" algn="tl">
                    <a:srgbClr val="000000">
                      <a:alpha val="43137"/>
                    </a:srgbClr>
                  </a:outerShdw>
                </a:effectLst>
              </a:rPr>
              <a:t>Orientalism </a:t>
            </a:r>
            <a:r>
              <a:rPr lang="en-GB" sz="2200" b="1" dirty="0">
                <a:solidFill>
                  <a:prstClr val="white"/>
                </a:solidFill>
                <a:effectLst>
                  <a:outerShdw blurRad="38100" dist="38100" dir="2700000" algn="tl">
                    <a:srgbClr val="000000">
                      <a:alpha val="43137"/>
                    </a:srgbClr>
                  </a:outerShdw>
                </a:effectLst>
              </a:rPr>
              <a:t>(1978)</a:t>
            </a:r>
            <a:endParaRPr lang="en-GB" sz="2200" b="1" i="1" dirty="0">
              <a:solidFill>
                <a:prstClr val="white"/>
              </a:solidFill>
              <a:effectLst>
                <a:outerShdw blurRad="38100" dist="38100" dir="2700000" algn="tl">
                  <a:srgbClr val="000000">
                    <a:alpha val="43137"/>
                  </a:srgbClr>
                </a:outerShdw>
              </a:effectLst>
            </a:endParaRPr>
          </a:p>
          <a:p>
            <a:pPr marL="285750" indent="-285750" algn="just">
              <a:buFont typeface="Arial" panose="020B0604020202020204" pitchFamily="34" charset="0"/>
              <a:buChar char="•"/>
            </a:pPr>
            <a:endParaRPr lang="en-GB" sz="1000" dirty="0">
              <a:solidFill>
                <a:prstClr val="white"/>
              </a:solidFill>
            </a:endParaRPr>
          </a:p>
          <a:p>
            <a:pPr marL="285750" indent="-285750" algn="just">
              <a:buFont typeface="Arial" panose="020B0604020202020204" pitchFamily="34" charset="0"/>
              <a:buChar char="•"/>
            </a:pPr>
            <a:r>
              <a:rPr lang="en-GB" sz="2000" dirty="0">
                <a:solidFill>
                  <a:prstClr val="white"/>
                </a:solidFill>
              </a:rPr>
              <a:t>A study of the historic relationship between Europe and ‘the Orient’ – for Said, the Middle East, Asia and North Africa – focussing especially on 19</a:t>
            </a:r>
            <a:r>
              <a:rPr lang="en-GB" sz="2000" baseline="30000" dirty="0">
                <a:solidFill>
                  <a:prstClr val="white"/>
                </a:solidFill>
              </a:rPr>
              <a:t>th</a:t>
            </a:r>
            <a:r>
              <a:rPr lang="en-GB" sz="2000" dirty="0">
                <a:solidFill>
                  <a:prstClr val="white"/>
                </a:solidFill>
              </a:rPr>
              <a:t> and 20</a:t>
            </a:r>
            <a:r>
              <a:rPr lang="en-GB" sz="2000" baseline="30000" dirty="0">
                <a:solidFill>
                  <a:prstClr val="white"/>
                </a:solidFill>
              </a:rPr>
              <a:t>th</a:t>
            </a:r>
            <a:r>
              <a:rPr lang="en-GB" sz="2000" dirty="0">
                <a:solidFill>
                  <a:prstClr val="white"/>
                </a:solidFill>
              </a:rPr>
              <a:t> centuries</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i="1" dirty="0">
                <a:solidFill>
                  <a:prstClr val="white"/>
                </a:solidFill>
              </a:rPr>
              <a:t>Orientalism </a:t>
            </a:r>
            <a:r>
              <a:rPr lang="en-GB" sz="2000" dirty="0">
                <a:solidFill>
                  <a:prstClr val="white"/>
                </a:solidFill>
              </a:rPr>
              <a:t>took the name of a school of painting which romanticised (and sensationalised) the cultures of the Near East; ditto, ‘Orientalism’ was (is) a specialised field of academic study (as in  the School of Oriental and African Studies [SOAS], University of London) </a:t>
            </a:r>
          </a:p>
          <a:p>
            <a:pPr algn="just"/>
            <a:endParaRPr lang="en-GB" sz="1400" dirty="0">
              <a:solidFill>
                <a:prstClr val="white"/>
              </a:solidFill>
            </a:endParaRPr>
          </a:p>
          <a:p>
            <a:pPr marL="285750" indent="-285750" algn="just">
              <a:buFont typeface="Arial" panose="020B0604020202020204" pitchFamily="34" charset="0"/>
              <a:buChar char="•"/>
            </a:pPr>
            <a:endParaRPr lang="en-GB" dirty="0">
              <a:solidFill>
                <a:prstClr val="white"/>
              </a:solidFill>
            </a:endParaRPr>
          </a:p>
          <a:p>
            <a:pPr algn="just"/>
            <a:endParaRPr lang="en-GB" dirty="0">
              <a:solidFill>
                <a:prstClr val="white"/>
              </a:solidFill>
            </a:endParaRPr>
          </a:p>
        </p:txBody>
      </p:sp>
      <p:pic>
        <p:nvPicPr>
          <p:cNvPr id="11269" name="Picture 5" descr="Edward Sa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336" y="404664"/>
            <a:ext cx="1671860" cy="214865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20" y="3883604"/>
            <a:ext cx="2461772" cy="2954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74828" y="3883604"/>
            <a:ext cx="4281934" cy="294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42951" y="3883603"/>
            <a:ext cx="2326277" cy="314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842951" y="3212976"/>
            <a:ext cx="2333283" cy="523220"/>
          </a:xfrm>
          <a:prstGeom prst="rect">
            <a:avLst/>
          </a:prstGeom>
        </p:spPr>
        <p:txBody>
          <a:bodyPr wrap="square">
            <a:spAutoFit/>
          </a:bodyPr>
          <a:lstStyle/>
          <a:p>
            <a:pPr algn="r"/>
            <a:r>
              <a:rPr lang="en-GB" sz="1400" dirty="0">
                <a:solidFill>
                  <a:prstClr val="white"/>
                </a:solidFill>
              </a:rPr>
              <a:t>Orientalist paintings </a:t>
            </a:r>
          </a:p>
          <a:p>
            <a:pPr algn="r"/>
            <a:r>
              <a:rPr lang="en-GB" sz="1400" dirty="0">
                <a:solidFill>
                  <a:prstClr val="white"/>
                </a:solidFill>
              </a:rPr>
              <a:t>by Jean-Léon </a:t>
            </a:r>
            <a:r>
              <a:rPr lang="en-GB" sz="1400" dirty="0" err="1">
                <a:solidFill>
                  <a:prstClr val="white"/>
                </a:solidFill>
              </a:rPr>
              <a:t>Gérôme</a:t>
            </a:r>
            <a:endParaRPr lang="en-GB" sz="1400" dirty="0">
              <a:solidFill>
                <a:prstClr val="white"/>
              </a:solidFill>
            </a:endParaRPr>
          </a:p>
        </p:txBody>
      </p:sp>
    </p:spTree>
    <p:extLst>
      <p:ext uri="{BB962C8B-B14F-4D97-AF65-F5344CB8AC3E}">
        <p14:creationId xmlns:p14="http://schemas.microsoft.com/office/powerpoint/2010/main" val="12589546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27384"/>
            <a:ext cx="9163720" cy="6805618"/>
          </a:xfrm>
          <a:prstGeom prst="rect">
            <a:avLst/>
          </a:prstGeom>
          <a:noFill/>
        </p:spPr>
        <p:txBody>
          <a:bodyPr wrap="square" lIns="540000" tIns="360000" rIns="540000" bIns="360000" rtlCol="0">
            <a:spAutoFit/>
          </a:bodyPr>
          <a:lstStyle/>
          <a:p>
            <a:pPr algn="ctr"/>
            <a:r>
              <a:rPr lang="en-GB" sz="2200" b="1" i="1" dirty="0">
                <a:solidFill>
                  <a:prstClr val="white"/>
                </a:solidFill>
                <a:effectLst>
                  <a:outerShdw blurRad="38100" dist="38100" dir="2700000" algn="tl">
                    <a:srgbClr val="000000">
                      <a:alpha val="43137"/>
                    </a:srgbClr>
                  </a:outerShdw>
                </a:effectLst>
              </a:rPr>
              <a:t>Orientalism </a:t>
            </a:r>
            <a:r>
              <a:rPr lang="en-GB" sz="2200" b="1" dirty="0">
                <a:solidFill>
                  <a:prstClr val="white"/>
                </a:solidFill>
                <a:effectLst>
                  <a:outerShdw blurRad="38100" dist="38100" dir="2700000" algn="tl">
                    <a:srgbClr val="000000">
                      <a:alpha val="43137"/>
                    </a:srgbClr>
                  </a:outerShdw>
                </a:effectLst>
              </a:rPr>
              <a:t>(1978)</a:t>
            </a:r>
            <a:endParaRPr lang="en-GB" sz="2200" b="1" i="1" dirty="0">
              <a:solidFill>
                <a:prstClr val="white"/>
              </a:solidFill>
              <a:effectLst>
                <a:outerShdw blurRad="38100" dist="38100" dir="2700000" algn="tl">
                  <a:srgbClr val="000000">
                    <a:alpha val="43137"/>
                  </a:srgbClr>
                </a:outerShdw>
              </a:effectLst>
            </a:endParaRPr>
          </a:p>
          <a:p>
            <a:endParaRPr lang="en-GB" sz="2200" dirty="0">
              <a:solidFill>
                <a:prstClr val="white"/>
              </a:solidFill>
            </a:endParaRPr>
          </a:p>
          <a:p>
            <a:pPr algn="just"/>
            <a:r>
              <a:rPr lang="en-GB" sz="2700" dirty="0">
                <a:solidFill>
                  <a:prstClr val="white"/>
                </a:solidFill>
              </a:rPr>
              <a:t>“One ought never assume that Orientalism is nothing more an a structure of lies or of myths … any system of ideas that can remain unchanged as </a:t>
            </a:r>
            <a:r>
              <a:rPr lang="en-GB" sz="2700" dirty="0">
                <a:solidFill>
                  <a:srgbClr val="FFFF00"/>
                </a:solidFill>
              </a:rPr>
              <a:t>teachable wisdom </a:t>
            </a:r>
            <a:r>
              <a:rPr lang="en-GB" sz="2700" dirty="0">
                <a:solidFill>
                  <a:prstClr val="white"/>
                </a:solidFill>
              </a:rPr>
              <a:t>(in academies, books, congresses, </a:t>
            </a:r>
            <a:r>
              <a:rPr lang="en-GB" sz="2700" dirty="0">
                <a:solidFill>
                  <a:srgbClr val="FFFF00"/>
                </a:solidFill>
              </a:rPr>
              <a:t>universities,</a:t>
            </a:r>
            <a:r>
              <a:rPr lang="en-GB" sz="2700" dirty="0">
                <a:solidFill>
                  <a:prstClr val="white"/>
                </a:solidFill>
              </a:rPr>
              <a:t> foreign-service institutes) from the late 1840s until the present must be more formidable than a mere collection of lies. Orientalism, therefore, is </a:t>
            </a:r>
            <a:r>
              <a:rPr lang="en-GB" sz="2700" b="1" i="1" dirty="0">
                <a:solidFill>
                  <a:srgbClr val="92D050"/>
                </a:solidFill>
              </a:rPr>
              <a:t>not an airy European fantasy about the Orient </a:t>
            </a:r>
            <a:r>
              <a:rPr lang="en-GB" sz="2700" b="1" dirty="0">
                <a:solidFill>
                  <a:prstClr val="white"/>
                </a:solidFill>
              </a:rPr>
              <a:t>but</a:t>
            </a:r>
            <a:r>
              <a:rPr lang="en-GB" sz="2700" b="1" dirty="0">
                <a:solidFill>
                  <a:srgbClr val="FFFF00"/>
                </a:solidFill>
              </a:rPr>
              <a:t> a created body of theory and practice in which there has been a considerable material investment</a:t>
            </a:r>
            <a:r>
              <a:rPr lang="en-GB" sz="2700" dirty="0">
                <a:solidFill>
                  <a:prstClr val="white"/>
                </a:solidFill>
              </a:rPr>
              <a:t>. Continued investment made Orientalism, as </a:t>
            </a:r>
            <a:r>
              <a:rPr lang="en-GB" sz="2700" b="1" dirty="0">
                <a:solidFill>
                  <a:srgbClr val="FFFF00"/>
                </a:solidFill>
              </a:rPr>
              <a:t>a system of knowledge </a:t>
            </a:r>
            <a:r>
              <a:rPr lang="en-GB" sz="2700" dirty="0">
                <a:solidFill>
                  <a:prstClr val="white"/>
                </a:solidFill>
              </a:rPr>
              <a:t>about the Orient, an accepted grid for filtering through the Orient into Western consciousness.”</a:t>
            </a:r>
            <a:endParaRPr lang="en-GB" sz="2700" i="1" dirty="0">
              <a:solidFill>
                <a:prstClr val="whit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43249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8257" y="-27384"/>
            <a:ext cx="9192257" cy="6697897"/>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Orientalism and the Academy</a:t>
            </a:r>
            <a:endParaRPr lang="en-GB" sz="2400" dirty="0">
              <a:solidFill>
                <a:prstClr val="white"/>
              </a:solidFill>
            </a:endParaRPr>
          </a:p>
          <a:p>
            <a:pPr algn="just"/>
            <a:r>
              <a:rPr lang="en-GB" sz="2000" dirty="0">
                <a:solidFill>
                  <a:prstClr val="white"/>
                </a:solidFill>
              </a:rPr>
              <a:t> </a:t>
            </a: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endParaRPr lang="en-GB" sz="2000" dirty="0">
              <a:solidFill>
                <a:prstClr val="white"/>
              </a:solidFill>
            </a:endParaRPr>
          </a:p>
          <a:p>
            <a:pPr algn="just"/>
            <a:r>
              <a:rPr lang="en-GB" sz="2400" dirty="0">
                <a:solidFill>
                  <a:prstClr val="white"/>
                </a:solidFill>
              </a:rPr>
              <a:t>“The kind of questions raised by </a:t>
            </a:r>
            <a:r>
              <a:rPr lang="en-GB" sz="2400" i="1" dirty="0">
                <a:solidFill>
                  <a:prstClr val="white"/>
                </a:solidFill>
              </a:rPr>
              <a:t>Orientalism</a:t>
            </a:r>
            <a:r>
              <a:rPr lang="en-GB" sz="2400" dirty="0">
                <a:solidFill>
                  <a:prstClr val="white"/>
                </a:solidFill>
              </a:rPr>
              <a:t>: </a:t>
            </a:r>
            <a:r>
              <a:rPr lang="en-GB" sz="2400" dirty="0">
                <a:solidFill>
                  <a:srgbClr val="FFFF00"/>
                </a:solidFill>
              </a:rPr>
              <a:t>What sorts of intellectual, aesthetic, scholarly, and cultural energies went into the making of an imperialist tradition like the Orientalist one</a:t>
            </a:r>
            <a:r>
              <a:rPr lang="en-GB" sz="2400" dirty="0">
                <a:solidFill>
                  <a:prstClr val="white"/>
                </a:solidFill>
              </a:rPr>
              <a:t>?”</a:t>
            </a:r>
          </a:p>
          <a:p>
            <a:pPr algn="just"/>
            <a:r>
              <a:rPr lang="en-GB" sz="2400" dirty="0">
                <a:solidFill>
                  <a:prstClr val="white"/>
                </a:solidFill>
              </a:rPr>
              <a:t>	 And, how did </a:t>
            </a:r>
            <a:r>
              <a:rPr lang="en-GB" sz="2400" i="1" dirty="0">
                <a:solidFill>
                  <a:prstClr val="white"/>
                </a:solidFill>
                <a:effectLst>
                  <a:outerShdw blurRad="38100" dist="38100" dir="2700000" algn="tl">
                    <a:srgbClr val="000000">
                      <a:alpha val="43137"/>
                    </a:srgbClr>
                  </a:outerShdw>
                </a:effectLst>
              </a:rPr>
              <a:t>ARCHAEOLOGY, HISTORY and ANTHROPOLOGY “</a:t>
            </a:r>
            <a:r>
              <a:rPr lang="en-GB" sz="2400" dirty="0">
                <a:solidFill>
                  <a:srgbClr val="FFC000"/>
                </a:solidFill>
              </a:rPr>
              <a:t>come to the service of Orientalism’s broadly imperialist view of the world</a:t>
            </a:r>
            <a:r>
              <a:rPr lang="en-GB" sz="2400" dirty="0">
                <a:solidFill>
                  <a:prstClr val="white"/>
                </a:solidFill>
              </a:rPr>
              <a:t>?”</a:t>
            </a:r>
          </a:p>
        </p:txBody>
      </p:sp>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1500" y="712973"/>
            <a:ext cx="4932500" cy="3167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57" y="712973"/>
            <a:ext cx="4497605" cy="3167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64386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FFFF00"/>
                </a:solidFill>
              </a:rPr>
              <a:t>Postcolonialism</a:t>
            </a:r>
            <a:r>
              <a:rPr lang="en-GB" dirty="0" smtClean="0">
                <a:solidFill>
                  <a:srgbClr val="FFFF00"/>
                </a:solidFill>
              </a:rPr>
              <a:t> and Material Culture</a:t>
            </a:r>
            <a:endParaRPr lang="en-GB" dirty="0">
              <a:solidFill>
                <a:srgbClr val="FFFF00"/>
              </a:solidFill>
            </a:endParaRPr>
          </a:p>
        </p:txBody>
      </p:sp>
      <p:sp>
        <p:nvSpPr>
          <p:cNvPr id="3" name="Content Placeholder 2"/>
          <p:cNvSpPr>
            <a:spLocks noGrp="1"/>
          </p:cNvSpPr>
          <p:nvPr>
            <p:ph idx="1"/>
          </p:nvPr>
        </p:nvSpPr>
        <p:spPr>
          <a:xfrm>
            <a:off x="395536" y="1196752"/>
            <a:ext cx="6120680" cy="5661248"/>
          </a:xfrm>
        </p:spPr>
        <p:txBody>
          <a:bodyPr>
            <a:normAutofit fontScale="77500" lnSpcReduction="20000"/>
          </a:bodyPr>
          <a:lstStyle/>
          <a:p>
            <a:pPr marL="0" indent="0" algn="just">
              <a:buNone/>
            </a:pPr>
            <a:r>
              <a:rPr lang="en-GB" dirty="0" smtClean="0"/>
              <a:t>“</a:t>
            </a:r>
            <a:r>
              <a:rPr lang="en-GB" dirty="0" smtClean="0">
                <a:solidFill>
                  <a:srgbClr val="FFFF00"/>
                </a:solidFill>
              </a:rPr>
              <a:t>Thanks </a:t>
            </a:r>
            <a:r>
              <a:rPr lang="en-GB" dirty="0" smtClean="0"/>
              <a:t>to the British Empire, I have relatives scattered all over the world – in Alberta, Ontario, Philadelphia and Perth, Australia. Because of the Empire, my paternal grandfather John spent his early twenties selling hardware and hooch to Indians in Ecuador. </a:t>
            </a:r>
            <a:r>
              <a:rPr lang="en-GB" dirty="0" smtClean="0">
                <a:solidFill>
                  <a:srgbClr val="92D050"/>
                </a:solidFill>
              </a:rPr>
              <a:t>I grew up marvelling at two large oil paintings he brought back of the Andean landscape </a:t>
            </a:r>
            <a:r>
              <a:rPr lang="en-GB" dirty="0" smtClean="0"/>
              <a:t>… Thanks to the Empire, my other grandfather spent more than three years as an RAF officer fighting the Japanese in India and Burma … </a:t>
            </a:r>
            <a:r>
              <a:rPr lang="en-GB" dirty="0" smtClean="0">
                <a:solidFill>
                  <a:srgbClr val="92D050"/>
                </a:solidFill>
              </a:rPr>
              <a:t>I can still recall the joy of leafing through the photographs he took in India and the thrill of hearing stories about swooping kites and sweltering heat</a:t>
            </a:r>
            <a:r>
              <a:rPr lang="en-GB" dirty="0" smtClean="0"/>
              <a:t>.”</a:t>
            </a:r>
          </a:p>
          <a:p>
            <a:pPr>
              <a:buFontTx/>
              <a:buChar char="-"/>
            </a:pPr>
            <a:r>
              <a:rPr lang="en-GB" sz="2600" dirty="0" smtClean="0"/>
              <a:t>Niall Ferguson, introduction to  </a:t>
            </a:r>
            <a:r>
              <a:rPr lang="en-GB" sz="2600" i="1" dirty="0" smtClean="0"/>
              <a:t>Empire: How Britain Made the Modern World </a:t>
            </a:r>
            <a:r>
              <a:rPr lang="en-GB" sz="2600" dirty="0" smtClean="0"/>
              <a:t>(London: Penguin, 2003)</a:t>
            </a:r>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4299" y="1340768"/>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033502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FFFF00"/>
                </a:solidFill>
              </a:rPr>
              <a:t>Postcolonialism</a:t>
            </a:r>
            <a:r>
              <a:rPr lang="en-GB" dirty="0" smtClean="0">
                <a:solidFill>
                  <a:srgbClr val="FFFF00"/>
                </a:solidFill>
              </a:rPr>
              <a:t> and Material Culture</a:t>
            </a:r>
            <a:endParaRPr lang="en-GB" dirty="0">
              <a:solidFill>
                <a:srgbClr val="FFFF00"/>
              </a:solidFill>
            </a:endParaRPr>
          </a:p>
        </p:txBody>
      </p:sp>
      <p:sp>
        <p:nvSpPr>
          <p:cNvPr id="3" name="Content Placeholder 2"/>
          <p:cNvSpPr>
            <a:spLocks noGrp="1"/>
          </p:cNvSpPr>
          <p:nvPr>
            <p:ph idx="1"/>
          </p:nvPr>
        </p:nvSpPr>
        <p:spPr>
          <a:xfrm>
            <a:off x="395536" y="1196752"/>
            <a:ext cx="6120680" cy="5661248"/>
          </a:xfrm>
        </p:spPr>
        <p:txBody>
          <a:bodyPr>
            <a:normAutofit/>
          </a:bodyPr>
          <a:lstStyle/>
          <a:p>
            <a:pPr marL="0" indent="0" algn="just">
              <a:buNone/>
            </a:pPr>
            <a:r>
              <a:rPr lang="en-GB" dirty="0" smtClean="0"/>
              <a:t>“</a:t>
            </a:r>
            <a:r>
              <a:rPr lang="en-GB" dirty="0"/>
              <a:t> </a:t>
            </a:r>
            <a:r>
              <a:rPr lang="en-GB" dirty="0" smtClean="0"/>
              <a:t>… My father also had his moment of wanderlust. Having completed his studies in Glasgow, he took his wife and two infant children to Kenya, practising medicine in Nairobi. Thus, </a:t>
            </a:r>
            <a:r>
              <a:rPr lang="en-GB" dirty="0" smtClean="0">
                <a:solidFill>
                  <a:srgbClr val="FFFF00"/>
                </a:solidFill>
              </a:rPr>
              <a:t>thanks </a:t>
            </a:r>
            <a:r>
              <a:rPr lang="en-GB" dirty="0" smtClean="0"/>
              <a:t>to the British Empire, my earliest childhood memories are of colonial Africa.”</a:t>
            </a:r>
          </a:p>
          <a:p>
            <a:pPr algn="just">
              <a:buFontTx/>
              <a:buChar char="-"/>
            </a:pPr>
            <a:r>
              <a:rPr lang="en-GB" sz="1800" dirty="0" smtClean="0"/>
              <a:t>Niall Ferguson, introduction to  </a:t>
            </a:r>
            <a:r>
              <a:rPr lang="en-GB" sz="1800" i="1" dirty="0" smtClean="0"/>
              <a:t>Empire: How Britain Made the Modern World </a:t>
            </a:r>
            <a:r>
              <a:rPr lang="en-GB" sz="1800" dirty="0" smtClean="0"/>
              <a:t>(London: Penguin, 2003)</a:t>
            </a:r>
          </a:p>
          <a:p>
            <a:pPr algn="just">
              <a:buFontTx/>
              <a:buChar char="-"/>
            </a:pPr>
            <a:endParaRPr lang="en-GB" sz="2600" dirty="0" smtClean="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4299" y="1340768"/>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1644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FFFF00"/>
                </a:solidFill>
              </a:rPr>
              <a:t>Postcolonialism</a:t>
            </a:r>
            <a:r>
              <a:rPr lang="en-GB" dirty="0" smtClean="0">
                <a:solidFill>
                  <a:srgbClr val="FFFF00"/>
                </a:solidFill>
              </a:rPr>
              <a:t> and Material Culture</a:t>
            </a:r>
            <a:endParaRPr lang="en-GB" dirty="0">
              <a:solidFill>
                <a:srgbClr val="FFFF00"/>
              </a:solidFill>
            </a:endParaRPr>
          </a:p>
        </p:txBody>
      </p:sp>
      <p:sp>
        <p:nvSpPr>
          <p:cNvPr id="3" name="Content Placeholder 2"/>
          <p:cNvSpPr>
            <a:spLocks noGrp="1"/>
          </p:cNvSpPr>
          <p:nvPr>
            <p:ph idx="1"/>
          </p:nvPr>
        </p:nvSpPr>
        <p:spPr>
          <a:xfrm>
            <a:off x="395536" y="1196752"/>
            <a:ext cx="6120680" cy="5661248"/>
          </a:xfrm>
        </p:spPr>
        <p:txBody>
          <a:bodyPr>
            <a:normAutofit/>
          </a:bodyPr>
          <a:lstStyle/>
          <a:p>
            <a:pPr marL="0" indent="0" algn="just">
              <a:buNone/>
            </a:pPr>
            <a:r>
              <a:rPr lang="en-GB" dirty="0" smtClean="0"/>
              <a:t>“</a:t>
            </a:r>
            <a:r>
              <a:rPr lang="en-GB" dirty="0"/>
              <a:t> </a:t>
            </a:r>
            <a:r>
              <a:rPr lang="en-GB" dirty="0" smtClean="0"/>
              <a:t>… And when we finally came back to Glasgow, our house was always filled with Kenyan memorabilia. There was the antelope skin on the sofa; the </a:t>
            </a:r>
            <a:r>
              <a:rPr lang="en-GB" dirty="0" err="1" smtClean="0"/>
              <a:t>Masai</a:t>
            </a:r>
            <a:r>
              <a:rPr lang="en-GB" dirty="0" smtClean="0"/>
              <a:t> warrior’s portrait on the wall … each of us had a zebra skin drum; a gaudy basket from </a:t>
            </a:r>
            <a:r>
              <a:rPr lang="en-GB" dirty="0" err="1" smtClean="0"/>
              <a:t>Mombassa</a:t>
            </a:r>
            <a:r>
              <a:rPr lang="en-GB" dirty="0" smtClean="0"/>
              <a:t>; a Kikuyu doll. We did not know it, but we grew up in a little </a:t>
            </a:r>
            <a:r>
              <a:rPr lang="en-GB" b="1" dirty="0" smtClean="0">
                <a:solidFill>
                  <a:srgbClr val="FFFF00"/>
                </a:solidFill>
              </a:rPr>
              <a:t>postcolonial museum</a:t>
            </a:r>
            <a:r>
              <a:rPr lang="en-GB" dirty="0" smtClean="0"/>
              <a:t>.”</a:t>
            </a:r>
            <a:endParaRPr lang="en-GB" sz="2600" dirty="0" smtClean="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4299" y="1340768"/>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47524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FF00"/>
                </a:solidFill>
              </a:rPr>
              <a:t>Postcolonialism</a:t>
            </a:r>
            <a:r>
              <a:rPr lang="en-GB" dirty="0" smtClean="0">
                <a:solidFill>
                  <a:srgbClr val="FFFF00"/>
                </a:solidFill>
              </a:rPr>
              <a:t> and the Metropole</a:t>
            </a:r>
            <a:endParaRPr lang="en-GB" dirty="0">
              <a:solidFill>
                <a:srgbClr val="FFFF00"/>
              </a:solidFill>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340769"/>
            <a:ext cx="6264696" cy="352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858523" y="1556792"/>
            <a:ext cx="1961950" cy="923330"/>
          </a:xfrm>
          <a:prstGeom prst="rect">
            <a:avLst/>
          </a:prstGeom>
        </p:spPr>
        <p:txBody>
          <a:bodyPr wrap="square">
            <a:spAutoFit/>
          </a:bodyPr>
          <a:lstStyle/>
          <a:p>
            <a:r>
              <a:rPr lang="en-GB" dirty="0" err="1" smtClean="0"/>
              <a:t>Kelvingrove</a:t>
            </a:r>
            <a:r>
              <a:rPr lang="en-GB" dirty="0" smtClean="0"/>
              <a:t> Art Gallery and Museum, Glasgow</a:t>
            </a:r>
            <a:endParaRPr lang="en-GB"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24691" y="3777860"/>
            <a:ext cx="2215023" cy="3029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61912" y="3793066"/>
            <a:ext cx="1965643" cy="309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27555" y="3777859"/>
            <a:ext cx="1898340" cy="3064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251520" y="5013176"/>
            <a:ext cx="2376264" cy="1200329"/>
          </a:xfrm>
          <a:prstGeom prst="rect">
            <a:avLst/>
          </a:prstGeom>
        </p:spPr>
        <p:txBody>
          <a:bodyPr wrap="square">
            <a:spAutoFit/>
          </a:bodyPr>
          <a:lstStyle/>
          <a:p>
            <a:r>
              <a:rPr lang="en-GB" dirty="0" smtClean="0"/>
              <a:t>Glasgow international/empire exhibitions, 1888, 1901, 1938</a:t>
            </a:r>
            <a:endParaRPr lang="en-GB" dirty="0"/>
          </a:p>
        </p:txBody>
      </p:sp>
    </p:spTree>
    <p:extLst>
      <p:ext uri="{BB962C8B-B14F-4D97-AF65-F5344CB8AC3E}">
        <p14:creationId xmlns:p14="http://schemas.microsoft.com/office/powerpoint/2010/main" val="20619796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FF00"/>
                </a:solidFill>
              </a:rPr>
              <a:t>Postcolonialism</a:t>
            </a:r>
            <a:r>
              <a:rPr lang="en-GB" dirty="0">
                <a:solidFill>
                  <a:srgbClr val="FFFF00"/>
                </a:solidFill>
              </a:rPr>
              <a:t> and the Metropole</a:t>
            </a:r>
            <a:endParaRPr lang="en-GB" dirty="0"/>
          </a:p>
        </p:txBody>
      </p:sp>
      <p:pic>
        <p:nvPicPr>
          <p:cNvPr id="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624" r="2962"/>
          <a:stretch/>
        </p:blipFill>
        <p:spPr bwMode="auto">
          <a:xfrm>
            <a:off x="3995936" y="3804361"/>
            <a:ext cx="5256584" cy="2802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4"/>
          <a:srcRect b="17848"/>
          <a:stretch/>
        </p:blipFill>
        <p:spPr>
          <a:xfrm>
            <a:off x="0" y="1280034"/>
            <a:ext cx="9143325" cy="2148966"/>
          </a:xfrm>
          <a:prstGeom prst="rect">
            <a:avLst/>
          </a:prstGeom>
        </p:spPr>
      </p:pic>
      <p:pic>
        <p:nvPicPr>
          <p:cNvPr id="6" name="Picture 4"/>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0" y="3789040"/>
            <a:ext cx="4213042" cy="2817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251092" y="4043614"/>
            <a:ext cx="1961950" cy="923330"/>
          </a:xfrm>
          <a:prstGeom prst="rect">
            <a:avLst/>
          </a:prstGeom>
        </p:spPr>
        <p:txBody>
          <a:bodyPr wrap="square">
            <a:spAutoFit/>
          </a:bodyPr>
          <a:lstStyle/>
          <a:p>
            <a:r>
              <a:rPr lang="en-GB" b="1" dirty="0" smtClean="0">
                <a:solidFill>
                  <a:srgbClr val="FFC000"/>
                </a:solidFill>
                <a:effectLst>
                  <a:outerShdw blurRad="38100" dist="38100" dir="2700000" algn="tl">
                    <a:srgbClr val="000000">
                      <a:alpha val="43137"/>
                    </a:srgbClr>
                  </a:outerShdw>
                </a:effectLst>
              </a:rPr>
              <a:t>Liverpool Pier Head</a:t>
            </a:r>
          </a:p>
          <a:p>
            <a:endParaRPr lang="en-GB" dirty="0"/>
          </a:p>
        </p:txBody>
      </p:sp>
      <p:sp>
        <p:nvSpPr>
          <p:cNvPr id="4" name="Rectangle 3"/>
          <p:cNvSpPr/>
          <p:nvPr/>
        </p:nvSpPr>
        <p:spPr>
          <a:xfrm>
            <a:off x="4259644" y="3511066"/>
            <a:ext cx="4903062" cy="923330"/>
          </a:xfrm>
          <a:prstGeom prst="rect">
            <a:avLst/>
          </a:prstGeom>
        </p:spPr>
        <p:txBody>
          <a:bodyPr wrap="square">
            <a:spAutoFit/>
          </a:bodyPr>
          <a:lstStyle/>
          <a:p>
            <a:endParaRPr lang="en-GB" b="1" dirty="0">
              <a:solidFill>
                <a:srgbClr val="FF0000"/>
              </a:solidFill>
              <a:effectLst>
                <a:outerShdw blurRad="38100" dist="38100" dir="2700000" algn="tl">
                  <a:srgbClr val="000000">
                    <a:alpha val="43137"/>
                  </a:srgbClr>
                </a:outerShdw>
              </a:effectLst>
            </a:endParaRPr>
          </a:p>
          <a:p>
            <a:r>
              <a:rPr lang="en-GB" b="1" dirty="0">
                <a:solidFill>
                  <a:srgbClr val="FF0000"/>
                </a:solidFill>
                <a:effectLst>
                  <a:outerShdw blurRad="38100" dist="38100" dir="2700000" algn="tl">
                    <a:srgbClr val="000000">
                      <a:alpha val="43137"/>
                    </a:srgbClr>
                  </a:outerShdw>
                </a:effectLst>
              </a:rPr>
              <a:t>The Bund, Shanghai – part of onetime foreign concession</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727918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FF00"/>
                </a:solidFill>
              </a:rPr>
              <a:t>Postcolonialism</a:t>
            </a:r>
            <a:r>
              <a:rPr lang="en-GB" dirty="0">
                <a:solidFill>
                  <a:srgbClr val="FFFF00"/>
                </a:solidFill>
              </a:rPr>
              <a:t> and the Metropole</a:t>
            </a:r>
            <a:endParaRPr lang="en-GB" dirty="0"/>
          </a:p>
        </p:txBody>
      </p:sp>
      <p:pic>
        <p:nvPicPr>
          <p:cNvPr id="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624" r="2962"/>
          <a:stretch/>
        </p:blipFill>
        <p:spPr bwMode="auto">
          <a:xfrm>
            <a:off x="3995936" y="3804361"/>
            <a:ext cx="5256584" cy="2802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4"/>
          <a:srcRect b="1332"/>
          <a:stretch/>
        </p:blipFill>
        <p:spPr>
          <a:xfrm>
            <a:off x="0" y="1280034"/>
            <a:ext cx="9143325" cy="2581014"/>
          </a:xfrm>
          <a:prstGeom prst="rect">
            <a:avLst/>
          </a:prstGeom>
        </p:spPr>
      </p:pic>
      <p:pic>
        <p:nvPicPr>
          <p:cNvPr id="6" name="Picture 4"/>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0" y="3789040"/>
            <a:ext cx="4213042" cy="2817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50297" y="3244334"/>
            <a:ext cx="4243406" cy="369332"/>
          </a:xfrm>
          <a:prstGeom prst="rect">
            <a:avLst/>
          </a:prstGeom>
        </p:spPr>
        <p:txBody>
          <a:bodyPr wrap="none">
            <a:spAutoFit/>
          </a:bodyPr>
          <a:lstStyle/>
          <a:p>
            <a:r>
              <a:rPr lang="en-US" dirty="0"/>
              <a:t>Week 11, Tuesday 1pm and Thursday 11am</a:t>
            </a:r>
          </a:p>
        </p:txBody>
      </p:sp>
    </p:spTree>
    <p:extLst>
      <p:ext uri="{BB962C8B-B14F-4D97-AF65-F5344CB8AC3E}">
        <p14:creationId xmlns:p14="http://schemas.microsoft.com/office/powerpoint/2010/main" val="38705412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282672"/>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What is </a:t>
            </a:r>
            <a:r>
              <a:rPr lang="en-GB" sz="2400" b="1" dirty="0" err="1">
                <a:solidFill>
                  <a:prstClr val="white"/>
                </a:solidFill>
                <a:effectLst>
                  <a:outerShdw blurRad="38100" dist="38100" dir="2700000" algn="tl">
                    <a:srgbClr val="000000">
                      <a:alpha val="43137"/>
                    </a:srgbClr>
                  </a:outerShdw>
                </a:effectLst>
              </a:rPr>
              <a:t>Postcolonialism</a:t>
            </a:r>
            <a:r>
              <a:rPr lang="en-GB" sz="2400" b="1" dirty="0">
                <a:solidFill>
                  <a:prstClr val="white"/>
                </a:solidFill>
                <a:effectLst>
                  <a:outerShdw blurRad="38100" dist="38100" dir="2700000" algn="tl">
                    <a:srgbClr val="000000">
                      <a:alpha val="43137"/>
                    </a:srgbClr>
                  </a:outerShdw>
                </a:effectLst>
              </a:rPr>
              <a:t>? Meanings and Implications</a:t>
            </a:r>
          </a:p>
          <a:p>
            <a:endParaRPr lang="en-GB" sz="1000" b="1" i="1" dirty="0">
              <a:solidFill>
                <a:prstClr val="white"/>
              </a:solidFill>
            </a:endParaRPr>
          </a:p>
          <a:p>
            <a:pPr algn="just"/>
            <a:r>
              <a:rPr lang="en-GB" sz="2000" b="1" i="1" dirty="0" smtClean="0">
                <a:solidFill>
                  <a:prstClr val="white"/>
                </a:solidFill>
              </a:rPr>
              <a:t>post-colonialism</a:t>
            </a:r>
            <a:r>
              <a:rPr lang="en-GB" sz="2000" b="1" i="1" dirty="0">
                <a:solidFill>
                  <a:prstClr val="white"/>
                </a:solidFill>
              </a:rPr>
              <a:t>, n.</a:t>
            </a:r>
          </a:p>
          <a:p>
            <a:pPr algn="just">
              <a:spcAft>
                <a:spcPts val="1200"/>
              </a:spcAft>
            </a:pPr>
            <a:r>
              <a:rPr lang="en-GB" sz="2000" b="1" dirty="0">
                <a:solidFill>
                  <a:srgbClr val="FFFF00"/>
                </a:solidFill>
              </a:rPr>
              <a:t>The fact or state of having formerly been a colony</a:t>
            </a:r>
            <a:r>
              <a:rPr lang="en-GB" sz="2000" dirty="0">
                <a:solidFill>
                  <a:prstClr val="white"/>
                </a:solidFill>
              </a:rPr>
              <a:t>;</a:t>
            </a:r>
            <a:r>
              <a:rPr lang="en-GB" sz="2000" b="1" dirty="0">
                <a:solidFill>
                  <a:prstClr val="white"/>
                </a:solidFill>
              </a:rPr>
              <a:t> </a:t>
            </a:r>
            <a:r>
              <a:rPr lang="en-GB" sz="2000" dirty="0">
                <a:solidFill>
                  <a:prstClr val="white"/>
                </a:solidFill>
              </a:rPr>
              <a:t>the </a:t>
            </a:r>
            <a:r>
              <a:rPr lang="en-GB" sz="2000" b="1" i="1" dirty="0">
                <a:solidFill>
                  <a:srgbClr val="92D050"/>
                </a:solidFill>
              </a:rPr>
              <a:t>cultural condition </a:t>
            </a:r>
            <a:r>
              <a:rPr lang="en-GB" sz="2000" dirty="0">
                <a:solidFill>
                  <a:prstClr val="white"/>
                </a:solidFill>
              </a:rPr>
              <a:t>of (a) post-colonial society</a:t>
            </a:r>
            <a:r>
              <a:rPr lang="en-GB" sz="2000" dirty="0" smtClean="0">
                <a:solidFill>
                  <a:prstClr val="white"/>
                </a:solidFill>
              </a:rPr>
              <a:t>.</a:t>
            </a:r>
          </a:p>
          <a:p>
            <a:pPr algn="just">
              <a:spcAft>
                <a:spcPts val="1200"/>
              </a:spcAft>
            </a:pPr>
            <a:r>
              <a:rPr lang="en-GB" sz="2000" b="1" dirty="0" smtClean="0">
                <a:solidFill>
                  <a:srgbClr val="92D050"/>
                </a:solidFill>
              </a:rPr>
              <a:t>“We use the term ‘post-colonial’ to </a:t>
            </a:r>
            <a:r>
              <a:rPr lang="en-GB" sz="2000" b="1" dirty="0" smtClean="0">
                <a:solidFill>
                  <a:srgbClr val="FF0066"/>
                </a:solidFill>
              </a:rPr>
              <a:t>cover </a:t>
            </a:r>
            <a:r>
              <a:rPr lang="en-GB" sz="4400" b="1" dirty="0" smtClean="0">
                <a:solidFill>
                  <a:srgbClr val="FF0066"/>
                </a:solidFill>
              </a:rPr>
              <a:t>all the cultures</a:t>
            </a:r>
            <a:r>
              <a:rPr lang="en-GB" sz="2000" b="1" dirty="0" smtClean="0">
                <a:solidFill>
                  <a:srgbClr val="FF0066"/>
                </a:solidFill>
              </a:rPr>
              <a:t> affected by the imperial process from the moment of colonisation to the present day </a:t>
            </a:r>
            <a:r>
              <a:rPr lang="en-GB" sz="2000" b="1" dirty="0" smtClean="0">
                <a:solidFill>
                  <a:srgbClr val="92D050"/>
                </a:solidFill>
              </a:rPr>
              <a:t>… because there is a continuity of preoccupations throughout the historical process initiated by European imperial aggression.” (</a:t>
            </a:r>
            <a:r>
              <a:rPr lang="en-GB" sz="2000" b="1" i="1" dirty="0" smtClean="0">
                <a:solidFill>
                  <a:srgbClr val="92D050"/>
                </a:solidFill>
              </a:rPr>
              <a:t>Empire Strikes Back</a:t>
            </a:r>
            <a:r>
              <a:rPr lang="en-GB" sz="2000" b="1" dirty="0" smtClean="0">
                <a:solidFill>
                  <a:srgbClr val="92D050"/>
                </a:solidFill>
              </a:rPr>
              <a:t>)</a:t>
            </a:r>
          </a:p>
          <a:p>
            <a:pPr algn="just">
              <a:spcAft>
                <a:spcPts val="1200"/>
              </a:spcAft>
            </a:pPr>
            <a:r>
              <a:rPr lang="en-GB" sz="2800" dirty="0" smtClean="0">
                <a:solidFill>
                  <a:srgbClr val="FF0066"/>
                </a:solidFill>
              </a:rPr>
              <a:t>INTO THIS MIX, THEN, WE MIGHT ADD CONSIDERATION ABOUT HOW BRITAIN ITSELF IS A POSTCOLONIAL SOCIETY.</a:t>
            </a:r>
          </a:p>
          <a:p>
            <a:pPr algn="just">
              <a:spcAft>
                <a:spcPts val="1200"/>
              </a:spcAft>
            </a:pPr>
            <a:r>
              <a:rPr lang="en-GB" sz="2800" dirty="0">
                <a:solidFill>
                  <a:srgbClr val="FF0066"/>
                </a:solidFill>
              </a:rPr>
              <a:t>	</a:t>
            </a:r>
            <a:r>
              <a:rPr lang="en-GB" sz="2800" dirty="0" smtClean="0">
                <a:solidFill>
                  <a:srgbClr val="FF0066"/>
                </a:solidFill>
              </a:rPr>
              <a:t>We can turn Ferguson’s formulation around and ask ‘How did “the world” make modern Britain?’</a:t>
            </a:r>
          </a:p>
          <a:p>
            <a:pPr algn="just">
              <a:spcAft>
                <a:spcPts val="1200"/>
              </a:spcAft>
            </a:pPr>
            <a:endParaRPr lang="en-GB" sz="2800" dirty="0">
              <a:solidFill>
                <a:srgbClr val="FF99FF"/>
              </a:solidFill>
            </a:endParaRPr>
          </a:p>
        </p:txBody>
      </p:sp>
    </p:spTree>
    <p:extLst>
      <p:ext uri="{BB962C8B-B14F-4D97-AF65-F5344CB8AC3E}">
        <p14:creationId xmlns:p14="http://schemas.microsoft.com/office/powerpoint/2010/main" val="15688850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Postcolonial Histories</a:t>
            </a:r>
            <a:endParaRPr lang="en-GB" dirty="0"/>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3" y="1484784"/>
            <a:ext cx="3016708" cy="4778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427984" y="1590689"/>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6601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9373" y="0"/>
            <a:ext cx="2160240" cy="3283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1" y="-2409"/>
            <a:ext cx="6999372" cy="6020788"/>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Postcolonial Histories: </a:t>
            </a:r>
            <a:r>
              <a:rPr lang="en-GB" sz="2200" b="1" i="1" dirty="0">
                <a:solidFill>
                  <a:prstClr val="white"/>
                </a:solidFill>
                <a:effectLst>
                  <a:outerShdw blurRad="38100" dist="38100" dir="2700000" algn="tl">
                    <a:srgbClr val="000000">
                      <a:alpha val="43137"/>
                    </a:srgbClr>
                  </a:outerShdw>
                </a:effectLst>
              </a:rPr>
              <a:t>Subaltern Studies</a:t>
            </a:r>
          </a:p>
          <a:p>
            <a:pPr marL="342900" indent="-342900" algn="just">
              <a:buFont typeface="Arial" panose="020B0604020202020204" pitchFamily="34" charset="0"/>
              <a:buChar char="•"/>
            </a:pPr>
            <a:endParaRPr lang="en-GB" sz="1600" i="1" dirty="0">
              <a:solidFill>
                <a:prstClr val="white"/>
              </a:solidFill>
            </a:endParaRPr>
          </a:p>
          <a:p>
            <a:pPr marL="342900" indent="-342900" algn="just">
              <a:buFont typeface="Arial" panose="020B0604020202020204" pitchFamily="34" charset="0"/>
              <a:buChar char="•"/>
            </a:pPr>
            <a:r>
              <a:rPr lang="en-GB" i="1" dirty="0">
                <a:solidFill>
                  <a:prstClr val="white"/>
                </a:solidFill>
              </a:rPr>
              <a:t>Subaltern Studies: Writings on South Asian History and Society = </a:t>
            </a:r>
            <a:r>
              <a:rPr lang="en-GB" dirty="0">
                <a:solidFill>
                  <a:prstClr val="white"/>
                </a:solidFill>
              </a:rPr>
              <a:t>an academic journal est. by historian </a:t>
            </a:r>
            <a:r>
              <a:rPr lang="en-GB" dirty="0" err="1">
                <a:solidFill>
                  <a:prstClr val="white"/>
                </a:solidFill>
              </a:rPr>
              <a:t>Ranajit</a:t>
            </a:r>
            <a:r>
              <a:rPr lang="en-GB" dirty="0">
                <a:solidFill>
                  <a:prstClr val="white"/>
                </a:solidFill>
              </a:rPr>
              <a:t> </a:t>
            </a:r>
            <a:r>
              <a:rPr lang="en-GB" dirty="0" err="1">
                <a:solidFill>
                  <a:prstClr val="white"/>
                </a:solidFill>
              </a:rPr>
              <a:t>Guha</a:t>
            </a:r>
            <a:r>
              <a:rPr lang="en-GB" dirty="0">
                <a:solidFill>
                  <a:prstClr val="white"/>
                </a:solidFill>
              </a:rPr>
              <a:t> (b. India, 1923) in 1982. Published by Oxford University Press, New Delhi, ran for ten editions up to 2000</a:t>
            </a:r>
          </a:p>
          <a:p>
            <a:pPr marL="342900" indent="-342900" algn="just">
              <a:buFont typeface="Arial" panose="020B0604020202020204" pitchFamily="34" charset="0"/>
              <a:buChar char="•"/>
            </a:pPr>
            <a:endParaRPr lang="en-GB" dirty="0">
              <a:solidFill>
                <a:prstClr val="white"/>
              </a:solidFill>
            </a:endParaRPr>
          </a:p>
          <a:p>
            <a:pPr marL="342900" indent="-342900" algn="just">
              <a:buFont typeface="Arial" panose="020B0604020202020204" pitchFamily="34" charset="0"/>
              <a:buChar char="•"/>
            </a:pPr>
            <a:r>
              <a:rPr lang="en-GB" dirty="0">
                <a:solidFill>
                  <a:prstClr val="white"/>
                </a:solidFill>
              </a:rPr>
              <a:t>Journal’s initial themes accorded to </a:t>
            </a:r>
            <a:r>
              <a:rPr lang="en-GB" dirty="0" err="1">
                <a:solidFill>
                  <a:prstClr val="white"/>
                </a:solidFill>
              </a:rPr>
              <a:t>Guha’s</a:t>
            </a:r>
            <a:r>
              <a:rPr lang="en-GB" dirty="0">
                <a:solidFill>
                  <a:prstClr val="white"/>
                </a:solidFill>
              </a:rPr>
              <a:t> scholarly interests – as articulated in his books </a:t>
            </a:r>
            <a:r>
              <a:rPr lang="en-GB" i="1" dirty="0">
                <a:solidFill>
                  <a:prstClr val="white"/>
                </a:solidFill>
              </a:rPr>
              <a:t>A Rule of Property for Bengal</a:t>
            </a:r>
            <a:r>
              <a:rPr lang="en-GB" dirty="0">
                <a:solidFill>
                  <a:prstClr val="white"/>
                </a:solidFill>
              </a:rPr>
              <a:t> (1963) and </a:t>
            </a:r>
            <a:r>
              <a:rPr lang="en-GB" i="1" dirty="0">
                <a:solidFill>
                  <a:prstClr val="white"/>
                </a:solidFill>
              </a:rPr>
              <a:t>Elementary Aspects of Peasant Insurgency in Colonial India </a:t>
            </a:r>
            <a:r>
              <a:rPr lang="en-GB" dirty="0">
                <a:solidFill>
                  <a:prstClr val="white"/>
                </a:solidFill>
              </a:rPr>
              <a:t>(1983)</a:t>
            </a:r>
          </a:p>
          <a:p>
            <a:pPr marL="342900" indent="-342900" algn="just">
              <a:buFont typeface="Arial" panose="020B0604020202020204" pitchFamily="34" charset="0"/>
              <a:buChar char="•"/>
            </a:pPr>
            <a:endParaRPr lang="en-GB" dirty="0">
              <a:solidFill>
                <a:prstClr val="white"/>
              </a:solidFill>
            </a:endParaRPr>
          </a:p>
          <a:p>
            <a:pPr marL="342900" indent="-342900" algn="just">
              <a:buFont typeface="Arial" panose="020B0604020202020204" pitchFamily="34" charset="0"/>
              <a:buChar char="•"/>
            </a:pPr>
            <a:r>
              <a:rPr lang="en-GB" dirty="0">
                <a:solidFill>
                  <a:prstClr val="white"/>
                </a:solidFill>
              </a:rPr>
              <a:t>Majority of </a:t>
            </a:r>
            <a:r>
              <a:rPr lang="en-GB" dirty="0" err="1">
                <a:solidFill>
                  <a:prstClr val="white"/>
                </a:solidFill>
              </a:rPr>
              <a:t>Guha’s</a:t>
            </a:r>
            <a:r>
              <a:rPr lang="en-GB" dirty="0">
                <a:solidFill>
                  <a:prstClr val="white"/>
                </a:solidFill>
              </a:rPr>
              <a:t> career spent in UK (Sussex) and Australia (National University)</a:t>
            </a:r>
          </a:p>
          <a:p>
            <a:pPr algn="just"/>
            <a:endParaRPr lang="en-GB" sz="2200" i="1" dirty="0">
              <a:solidFill>
                <a:prstClr val="white"/>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
        <p:nvSpPr>
          <p:cNvPr id="13" name="TextBox 12"/>
          <p:cNvSpPr txBox="1"/>
          <p:nvPr/>
        </p:nvSpPr>
        <p:spPr>
          <a:xfrm>
            <a:off x="6999373" y="3283565"/>
            <a:ext cx="2124054" cy="548182"/>
          </a:xfrm>
          <a:prstGeom prst="rect">
            <a:avLst/>
          </a:prstGeom>
          <a:noFill/>
        </p:spPr>
        <p:txBody>
          <a:bodyPr wrap="square" lIns="180000" tIns="180000" rIns="180000" bIns="180000" rtlCol="0">
            <a:spAutoFit/>
          </a:bodyPr>
          <a:lstStyle/>
          <a:p>
            <a:pPr algn="r"/>
            <a:r>
              <a:rPr lang="en-GB" sz="1200" dirty="0" err="1">
                <a:solidFill>
                  <a:prstClr val="white"/>
                </a:solidFill>
              </a:rPr>
              <a:t>Ranajit</a:t>
            </a:r>
            <a:r>
              <a:rPr lang="en-GB" sz="1200" dirty="0">
                <a:solidFill>
                  <a:prstClr val="white"/>
                </a:solidFill>
              </a:rPr>
              <a:t> </a:t>
            </a:r>
            <a:r>
              <a:rPr lang="en-GB" sz="1200" dirty="0" err="1">
                <a:solidFill>
                  <a:prstClr val="white"/>
                </a:solidFill>
              </a:rPr>
              <a:t>Guha</a:t>
            </a:r>
            <a:endParaRPr lang="en-GB" sz="1200" dirty="0">
              <a:solidFill>
                <a:prstClr val="white"/>
              </a:solidFill>
            </a:endParaRPr>
          </a:p>
        </p:txBody>
      </p:sp>
    </p:spTree>
    <p:extLst>
      <p:ext uri="{BB962C8B-B14F-4D97-AF65-F5344CB8AC3E}">
        <p14:creationId xmlns:p14="http://schemas.microsoft.com/office/powerpoint/2010/main" val="17387734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 y="0"/>
            <a:ext cx="9143999" cy="6605564"/>
          </a:xfrm>
          <a:prstGeom prst="rect">
            <a:avLst/>
          </a:prstGeom>
          <a:noFill/>
        </p:spPr>
        <p:txBody>
          <a:bodyPr wrap="square" lIns="540000" tIns="360000" rIns="540000" bIns="360000" rtlCol="0">
            <a:spAutoFit/>
          </a:bodyPr>
          <a:lstStyle/>
          <a:p>
            <a:pPr algn="ctr"/>
            <a:r>
              <a:rPr lang="en-GB" sz="2200" b="1" dirty="0">
                <a:solidFill>
                  <a:prstClr val="white"/>
                </a:solidFill>
                <a:effectLst>
                  <a:outerShdw blurRad="38100" dist="38100" dir="2700000" algn="tl">
                    <a:srgbClr val="000000">
                      <a:alpha val="43137"/>
                    </a:srgbClr>
                  </a:outerShdw>
                </a:effectLst>
              </a:rPr>
              <a:t>Defining ‘the Subaltern’ </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In English, the phrase ‘subaltern’ originated in reference to </a:t>
            </a:r>
            <a:r>
              <a:rPr lang="en-GB" sz="2000" dirty="0">
                <a:solidFill>
                  <a:srgbClr val="FFC000"/>
                </a:solidFill>
              </a:rPr>
              <a:t>peasants</a:t>
            </a:r>
            <a:r>
              <a:rPr lang="en-GB" sz="2000" dirty="0">
                <a:solidFill>
                  <a:prstClr val="white"/>
                </a:solidFill>
              </a:rPr>
              <a:t> or vassals during Medieval period</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Came to denote </a:t>
            </a:r>
            <a:r>
              <a:rPr lang="en-GB" sz="2000" dirty="0">
                <a:solidFill>
                  <a:srgbClr val="FFC000"/>
                </a:solidFill>
              </a:rPr>
              <a:t>lower ranks of military </a:t>
            </a:r>
            <a:r>
              <a:rPr lang="en-GB" sz="2000" dirty="0">
                <a:solidFill>
                  <a:prstClr val="white"/>
                </a:solidFill>
              </a:rPr>
              <a:t>– esp. those soldiers of peasant origins</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Books written from the ‘subaltern’ perspective  became a literary subgenre in 19</a:t>
            </a:r>
            <a:r>
              <a:rPr lang="en-GB" sz="2000" baseline="30000" dirty="0">
                <a:solidFill>
                  <a:prstClr val="white"/>
                </a:solidFill>
              </a:rPr>
              <a:t>th</a:t>
            </a:r>
            <a:r>
              <a:rPr lang="en-GB" sz="2000" dirty="0">
                <a:solidFill>
                  <a:prstClr val="white"/>
                </a:solidFill>
              </a:rPr>
              <a:t> century – novels, memoirs and histories of </a:t>
            </a:r>
            <a:r>
              <a:rPr lang="en-GB" sz="2000" dirty="0">
                <a:solidFill>
                  <a:srgbClr val="FFC000"/>
                </a:solidFill>
              </a:rPr>
              <a:t>low-ranking militia who served in colonial campaigns</a:t>
            </a:r>
            <a:r>
              <a:rPr lang="en-GB" sz="2000" dirty="0">
                <a:solidFill>
                  <a:prstClr val="white"/>
                </a:solidFill>
              </a:rPr>
              <a:t> (</a:t>
            </a:r>
            <a:r>
              <a:rPr lang="en-GB" sz="2000" dirty="0" err="1">
                <a:solidFill>
                  <a:prstClr val="white"/>
                </a:solidFill>
              </a:rPr>
              <a:t>inc.</a:t>
            </a:r>
            <a:r>
              <a:rPr lang="en-GB" sz="2000" dirty="0">
                <a:solidFill>
                  <a:prstClr val="white"/>
                </a:solidFill>
              </a:rPr>
              <a:t> in India) and World War One</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Use by </a:t>
            </a:r>
            <a:r>
              <a:rPr lang="en-GB" sz="2000" dirty="0" err="1">
                <a:solidFill>
                  <a:prstClr val="white"/>
                </a:solidFill>
              </a:rPr>
              <a:t>Guha</a:t>
            </a:r>
            <a:r>
              <a:rPr lang="en-GB" sz="2000" dirty="0">
                <a:solidFill>
                  <a:prstClr val="white"/>
                </a:solidFill>
              </a:rPr>
              <a:t> derived from the Italian Marxist Antonio Gramsci (1891–1937) to designate any class of people (but especially peasants and workers) </a:t>
            </a:r>
            <a:r>
              <a:rPr lang="en-GB" sz="2000" dirty="0">
                <a:solidFill>
                  <a:srgbClr val="FFC000"/>
                </a:solidFill>
              </a:rPr>
              <a:t>subject to the hegemony of another more powerful class</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000" dirty="0">
                <a:solidFill>
                  <a:prstClr val="white"/>
                </a:solidFill>
              </a:rPr>
              <a:t>Gramsci’s work had been popularised in the Anglophone academy by Raymond Williams (1921–1988), the New Left cultural critic (and peer of EP Thompson, Eric </a:t>
            </a:r>
            <a:r>
              <a:rPr lang="en-GB" sz="2000" dirty="0" err="1">
                <a:solidFill>
                  <a:prstClr val="white"/>
                </a:solidFill>
              </a:rPr>
              <a:t>Hobsbawm</a:t>
            </a:r>
            <a:r>
              <a:rPr lang="en-GB" sz="2000" dirty="0">
                <a:solidFill>
                  <a:prstClr val="white"/>
                </a:solidFill>
              </a:rPr>
              <a:t>)</a:t>
            </a:r>
            <a:endParaRPr lang="en-GB" sz="2400" dirty="0">
              <a:solidFill>
                <a:prstClr val="white"/>
              </a:solidFill>
            </a:endParaRPr>
          </a:p>
        </p:txBody>
      </p:sp>
    </p:spTree>
    <p:extLst>
      <p:ext uri="{BB962C8B-B14F-4D97-AF65-F5344CB8AC3E}">
        <p14:creationId xmlns:p14="http://schemas.microsoft.com/office/powerpoint/2010/main" val="355006153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4202"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2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8483"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64856"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3"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56647"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4"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84168" y="4610100"/>
            <a:ext cx="1419225"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0" y="-2409"/>
            <a:ext cx="9143999" cy="6821007"/>
          </a:xfrm>
          <a:prstGeom prst="rect">
            <a:avLst/>
          </a:prstGeom>
          <a:noFill/>
        </p:spPr>
        <p:txBody>
          <a:bodyPr wrap="square" lIns="540000" tIns="360000" rIns="540000" bIns="360000" rtlCol="0">
            <a:spAutoFit/>
          </a:bodyPr>
          <a:lstStyle/>
          <a:p>
            <a:pPr algn="ctr"/>
            <a:r>
              <a:rPr lang="en-GB" sz="2200" b="1" i="1" dirty="0">
                <a:solidFill>
                  <a:prstClr val="white"/>
                </a:solidFill>
                <a:effectLst>
                  <a:outerShdw blurRad="38100" dist="38100" dir="2700000" algn="tl">
                    <a:srgbClr val="000000">
                      <a:alpha val="43137"/>
                    </a:srgbClr>
                  </a:outerShdw>
                </a:effectLst>
              </a:rPr>
              <a:t>Subaltern Studies</a:t>
            </a:r>
            <a:endParaRPr lang="en-GB" sz="2200" b="1" dirty="0">
              <a:solidFill>
                <a:prstClr val="white"/>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1600" dirty="0">
              <a:solidFill>
                <a:prstClr val="white"/>
              </a:solidFill>
            </a:endParaRPr>
          </a:p>
          <a:p>
            <a:pPr marL="342900" indent="-342900" algn="just">
              <a:buFont typeface="Arial" panose="020B0604020202020204" pitchFamily="34" charset="0"/>
              <a:buChar char="•"/>
            </a:pPr>
            <a:r>
              <a:rPr lang="en-GB" dirty="0">
                <a:solidFill>
                  <a:prstClr val="white"/>
                </a:solidFill>
              </a:rPr>
              <a:t>Later editions of </a:t>
            </a:r>
            <a:r>
              <a:rPr lang="en-GB" i="1" dirty="0">
                <a:solidFill>
                  <a:prstClr val="white"/>
                </a:solidFill>
              </a:rPr>
              <a:t>Subaltern Studies </a:t>
            </a:r>
            <a:r>
              <a:rPr lang="en-GB" dirty="0">
                <a:solidFill>
                  <a:prstClr val="white"/>
                </a:solidFill>
              </a:rPr>
              <a:t>increasingly eclectic – embraced anthropology, literary criticism and critical theory</a:t>
            </a:r>
          </a:p>
          <a:p>
            <a:pPr marL="342900" indent="-342900" algn="just">
              <a:buFont typeface="Arial" panose="020B0604020202020204" pitchFamily="34" charset="0"/>
              <a:buChar char="•"/>
            </a:pPr>
            <a:endParaRPr lang="en-GB" dirty="0">
              <a:solidFill>
                <a:prstClr val="white"/>
              </a:solidFill>
            </a:endParaRPr>
          </a:p>
          <a:p>
            <a:pPr marL="342900" indent="-342900" algn="just">
              <a:buFont typeface="Arial" panose="020B0604020202020204" pitchFamily="34" charset="0"/>
              <a:buChar char="•"/>
            </a:pPr>
            <a:r>
              <a:rPr lang="en-GB" dirty="0">
                <a:solidFill>
                  <a:prstClr val="white"/>
                </a:solidFill>
              </a:rPr>
              <a:t>Drew international acclaim, including from Said, who wrote preface to edited collection of </a:t>
            </a:r>
            <a:r>
              <a:rPr lang="en-GB" i="1" dirty="0">
                <a:solidFill>
                  <a:prstClr val="white"/>
                </a:solidFill>
              </a:rPr>
              <a:t>Subaltern Studies </a:t>
            </a:r>
            <a:r>
              <a:rPr lang="en-GB" dirty="0">
                <a:solidFill>
                  <a:prstClr val="white"/>
                </a:solidFill>
              </a:rPr>
              <a:t>essays</a:t>
            </a:r>
          </a:p>
          <a:p>
            <a:pPr marL="342900" indent="-342900" algn="just">
              <a:buFont typeface="Arial" panose="020B0604020202020204" pitchFamily="34" charset="0"/>
              <a:buChar char="•"/>
            </a:pPr>
            <a:endParaRPr lang="en-GB" i="1" dirty="0">
              <a:solidFill>
                <a:prstClr val="white"/>
              </a:solidFill>
            </a:endParaRPr>
          </a:p>
          <a:p>
            <a:pPr marL="342900" indent="-342900" algn="just">
              <a:buFont typeface="Arial" panose="020B0604020202020204" pitchFamily="34" charset="0"/>
              <a:buChar char="•"/>
            </a:pPr>
            <a:r>
              <a:rPr lang="en-GB" i="1" dirty="0">
                <a:solidFill>
                  <a:prstClr val="white"/>
                </a:solidFill>
              </a:rPr>
              <a:t>Subaltern Studies </a:t>
            </a:r>
            <a:r>
              <a:rPr lang="en-GB" dirty="0">
                <a:solidFill>
                  <a:prstClr val="white"/>
                </a:solidFill>
              </a:rPr>
              <a:t>group produced/attracted a number of important scholars </a:t>
            </a:r>
            <a:r>
              <a:rPr lang="en-GB" dirty="0" err="1">
                <a:solidFill>
                  <a:prstClr val="white"/>
                </a:solidFill>
              </a:rPr>
              <a:t>inc.</a:t>
            </a:r>
            <a:r>
              <a:rPr lang="en-GB" dirty="0">
                <a:solidFill>
                  <a:prstClr val="white"/>
                </a:solidFill>
              </a:rPr>
              <a:t> Bernard S Cohn, David </a:t>
            </a:r>
            <a:r>
              <a:rPr lang="en-GB" dirty="0" err="1">
                <a:solidFill>
                  <a:prstClr val="white"/>
                </a:solidFill>
              </a:rPr>
              <a:t>Hardiman</a:t>
            </a:r>
            <a:r>
              <a:rPr lang="en-GB" dirty="0">
                <a:solidFill>
                  <a:prstClr val="white"/>
                </a:solidFill>
              </a:rPr>
              <a:t>, </a:t>
            </a:r>
            <a:r>
              <a:rPr lang="en-GB" dirty="0" err="1">
                <a:solidFill>
                  <a:prstClr val="white"/>
                </a:solidFill>
              </a:rPr>
              <a:t>Dipesh</a:t>
            </a:r>
            <a:r>
              <a:rPr lang="en-GB" dirty="0">
                <a:solidFill>
                  <a:prstClr val="white"/>
                </a:solidFill>
              </a:rPr>
              <a:t> </a:t>
            </a:r>
            <a:r>
              <a:rPr lang="en-GB" dirty="0" err="1">
                <a:solidFill>
                  <a:prstClr val="white"/>
                </a:solidFill>
              </a:rPr>
              <a:t>Chakrabarty</a:t>
            </a:r>
            <a:r>
              <a:rPr lang="en-GB" dirty="0">
                <a:solidFill>
                  <a:prstClr val="white"/>
                </a:solidFill>
              </a:rPr>
              <a:t> </a:t>
            </a:r>
            <a:r>
              <a:rPr lang="en-GB" dirty="0" err="1">
                <a:solidFill>
                  <a:prstClr val="white"/>
                </a:solidFill>
              </a:rPr>
              <a:t>Partha</a:t>
            </a:r>
            <a:r>
              <a:rPr lang="en-GB" dirty="0">
                <a:solidFill>
                  <a:prstClr val="white"/>
                </a:solidFill>
              </a:rPr>
              <a:t> Chatterjee, </a:t>
            </a:r>
            <a:r>
              <a:rPr lang="en-GB" dirty="0" err="1">
                <a:solidFill>
                  <a:prstClr val="white"/>
                </a:solidFill>
              </a:rPr>
              <a:t>Gyanendra</a:t>
            </a:r>
            <a:r>
              <a:rPr lang="en-GB" dirty="0">
                <a:solidFill>
                  <a:prstClr val="white"/>
                </a:solidFill>
              </a:rPr>
              <a:t> Pandey, </a:t>
            </a:r>
            <a:r>
              <a:rPr lang="en-GB" dirty="0" err="1">
                <a:solidFill>
                  <a:prstClr val="white"/>
                </a:solidFill>
              </a:rPr>
              <a:t>Gyan</a:t>
            </a:r>
            <a:r>
              <a:rPr lang="en-GB" dirty="0">
                <a:solidFill>
                  <a:prstClr val="white"/>
                </a:solidFill>
              </a:rPr>
              <a:t> Prakash and </a:t>
            </a:r>
            <a:r>
              <a:rPr lang="en-GB" dirty="0" err="1">
                <a:solidFill>
                  <a:prstClr val="white"/>
                </a:solidFill>
              </a:rPr>
              <a:t>Gayatri</a:t>
            </a:r>
            <a:r>
              <a:rPr lang="en-GB" dirty="0">
                <a:solidFill>
                  <a:prstClr val="white"/>
                </a:solidFill>
              </a:rPr>
              <a:t> </a:t>
            </a:r>
            <a:r>
              <a:rPr lang="en-GB" dirty="0" err="1">
                <a:solidFill>
                  <a:prstClr val="white"/>
                </a:solidFill>
              </a:rPr>
              <a:t>Chakravorty</a:t>
            </a:r>
            <a:r>
              <a:rPr lang="en-GB" dirty="0">
                <a:solidFill>
                  <a:prstClr val="white"/>
                </a:solidFill>
              </a:rPr>
              <a:t> </a:t>
            </a:r>
            <a:r>
              <a:rPr lang="en-GB" dirty="0" err="1">
                <a:solidFill>
                  <a:prstClr val="white"/>
                </a:solidFill>
              </a:rPr>
              <a:t>Spivak</a:t>
            </a:r>
            <a:r>
              <a:rPr lang="en-GB" dirty="0">
                <a:solidFill>
                  <a:prstClr val="white"/>
                </a:solidFill>
              </a:rPr>
              <a:t> </a:t>
            </a:r>
          </a:p>
          <a:p>
            <a:pPr marL="342900" indent="-342900" algn="just">
              <a:buFont typeface="Arial" panose="020B0604020202020204" pitchFamily="34" charset="0"/>
              <a:buChar char="•"/>
            </a:pPr>
            <a:endParaRPr lang="en-GB" dirty="0">
              <a:solidFill>
                <a:prstClr val="white"/>
              </a:solidFill>
            </a:endParaRPr>
          </a:p>
          <a:p>
            <a:pPr marL="342900" indent="-342900" algn="just">
              <a:buFont typeface="Arial" panose="020B0604020202020204" pitchFamily="34" charset="0"/>
              <a:buChar char="•"/>
            </a:pPr>
            <a:r>
              <a:rPr lang="en-GB" dirty="0">
                <a:solidFill>
                  <a:prstClr val="white"/>
                </a:solidFill>
              </a:rPr>
              <a:t>Influence on historical scholarship remain discernible even after the fragmentation of the journal, and critiques from inside and outside the </a:t>
            </a:r>
            <a:r>
              <a:rPr lang="en-GB" i="1" dirty="0">
                <a:solidFill>
                  <a:prstClr val="white"/>
                </a:solidFill>
              </a:rPr>
              <a:t>Subaltern Studies</a:t>
            </a:r>
            <a:r>
              <a:rPr lang="en-GB" dirty="0">
                <a:solidFill>
                  <a:prstClr val="white"/>
                </a:solidFill>
              </a:rPr>
              <a:t> ‘group’</a:t>
            </a:r>
          </a:p>
          <a:p>
            <a:pPr algn="just"/>
            <a:endParaRPr lang="en-GB"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1700" dirty="0">
              <a:solidFill>
                <a:prstClr val="white"/>
              </a:solidFill>
            </a:endParaRPr>
          </a:p>
          <a:p>
            <a:pPr marL="342900" indent="-342900" algn="just">
              <a:buFont typeface="Arial" panose="020B0604020202020204" pitchFamily="34" charset="0"/>
              <a:buChar char="•"/>
            </a:pPr>
            <a:endParaRPr lang="en-GB" sz="2200" i="1" dirty="0">
              <a:solidFill>
                <a:prstClr val="white"/>
              </a:solidFill>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200" b="1" i="1" dirty="0">
              <a:solidFill>
                <a:prstClr val="white"/>
              </a:solidFill>
              <a:effectLst>
                <a:outerShdw blurRad="38100" dist="38100" dir="2700000" algn="tl">
                  <a:srgbClr val="000000">
                    <a:alpha val="43137"/>
                  </a:srgbClr>
                </a:outerShdw>
              </a:effectLst>
            </a:endParaRPr>
          </a:p>
          <a:p>
            <a:pPr algn="just"/>
            <a:endParaRPr lang="en-GB" sz="2400" dirty="0">
              <a:solidFill>
                <a:prstClr val="white"/>
              </a:solidFill>
            </a:endParaRPr>
          </a:p>
        </p:txBody>
      </p:sp>
    </p:spTree>
    <p:extLst>
      <p:ext uri="{BB962C8B-B14F-4D97-AF65-F5344CB8AC3E}">
        <p14:creationId xmlns:p14="http://schemas.microsoft.com/office/powerpoint/2010/main" val="368478629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6636341"/>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Subaltern Studies in Practice: </a:t>
            </a:r>
            <a:r>
              <a:rPr lang="en-GB" sz="2400" b="1" dirty="0" err="1">
                <a:solidFill>
                  <a:prstClr val="white"/>
                </a:solidFill>
                <a:effectLst>
                  <a:outerShdw blurRad="38100" dist="38100" dir="2700000" algn="tl">
                    <a:srgbClr val="000000">
                      <a:alpha val="43137"/>
                    </a:srgbClr>
                  </a:outerShdw>
                </a:effectLst>
              </a:rPr>
              <a:t>Ranajit</a:t>
            </a:r>
            <a:r>
              <a:rPr lang="en-GB" sz="2400" b="1" dirty="0">
                <a:solidFill>
                  <a:prstClr val="white"/>
                </a:solidFill>
                <a:effectLst>
                  <a:outerShdw blurRad="38100" dist="38100" dir="2700000" algn="tl">
                    <a:srgbClr val="000000">
                      <a:alpha val="43137"/>
                    </a:srgbClr>
                  </a:outerShdw>
                </a:effectLst>
              </a:rPr>
              <a:t> </a:t>
            </a:r>
            <a:r>
              <a:rPr lang="en-GB" sz="2400" b="1" dirty="0" err="1">
                <a:solidFill>
                  <a:prstClr val="white"/>
                </a:solidFill>
                <a:effectLst>
                  <a:outerShdw blurRad="38100" dist="38100" dir="2700000" algn="tl">
                    <a:srgbClr val="000000">
                      <a:alpha val="43137"/>
                    </a:srgbClr>
                  </a:outerShdw>
                </a:effectLst>
              </a:rPr>
              <a:t>Guha</a:t>
            </a:r>
            <a:r>
              <a:rPr lang="en-GB" sz="2400" b="1" dirty="0">
                <a:solidFill>
                  <a:prstClr val="white"/>
                </a:solidFill>
                <a:effectLst>
                  <a:outerShdw blurRad="38100" dist="38100" dir="2700000" algn="tl">
                    <a:srgbClr val="000000">
                      <a:alpha val="43137"/>
                    </a:srgbClr>
                  </a:outerShdw>
                </a:effectLst>
              </a:rPr>
              <a:t> on Historiography</a:t>
            </a:r>
          </a:p>
          <a:p>
            <a:pPr algn="ctr"/>
            <a:endParaRPr lang="en-GB" sz="2400" b="1" dirty="0">
              <a:solidFill>
                <a:prstClr val="white"/>
              </a:solidFill>
              <a:effectLst>
                <a:outerShdw blurRad="38100" dist="38100" dir="2700000" algn="tl">
                  <a:srgbClr val="000000">
                    <a:alpha val="43137"/>
                  </a:srgbClr>
                </a:outerShdw>
              </a:effectLst>
            </a:endParaRPr>
          </a:p>
          <a:p>
            <a:pPr algn="ctr"/>
            <a:r>
              <a:rPr lang="en-GB" sz="2400" b="1" dirty="0">
                <a:solidFill>
                  <a:prstClr val="white"/>
                </a:solidFill>
                <a:effectLst>
                  <a:outerShdw blurRad="38100" dist="38100" dir="2700000" algn="tl">
                    <a:srgbClr val="000000">
                      <a:alpha val="43137"/>
                    </a:srgbClr>
                  </a:outerShdw>
                </a:effectLst>
              </a:rPr>
              <a:t>‘On Some Aspects of the Historiography of Colonial India’ </a:t>
            </a:r>
            <a:r>
              <a:rPr lang="en-GB" sz="2400" b="1" i="1" dirty="0">
                <a:solidFill>
                  <a:prstClr val="white"/>
                </a:solidFill>
                <a:effectLst>
                  <a:outerShdw blurRad="38100" dist="38100" dir="2700000" algn="tl">
                    <a:srgbClr val="000000">
                      <a:alpha val="43137"/>
                    </a:srgbClr>
                  </a:outerShdw>
                </a:effectLst>
              </a:rPr>
              <a:t>Subaltern Studies I </a:t>
            </a:r>
            <a:r>
              <a:rPr lang="en-GB" sz="2400" b="1" dirty="0">
                <a:solidFill>
                  <a:prstClr val="white"/>
                </a:solidFill>
                <a:effectLst>
                  <a:outerShdw blurRad="38100" dist="38100" dir="2700000" algn="tl">
                    <a:srgbClr val="000000">
                      <a:alpha val="43137"/>
                    </a:srgbClr>
                  </a:outerShdw>
                </a:effectLst>
              </a:rPr>
              <a:t>(1982)</a:t>
            </a:r>
            <a:endParaRPr lang="en-GB" sz="2400" b="1" i="1" dirty="0">
              <a:solidFill>
                <a:prstClr val="white"/>
              </a:solidFill>
              <a:effectLst>
                <a:outerShdw blurRad="38100" dist="38100" dir="2700000" algn="tl">
                  <a:srgbClr val="000000">
                    <a:alpha val="43137"/>
                  </a:srgbClr>
                </a:outerShdw>
              </a:effectLst>
            </a:endParaRPr>
          </a:p>
          <a:p>
            <a:pPr algn="ctr"/>
            <a:endParaRPr lang="en-GB" sz="2400" b="1" i="1" dirty="0">
              <a:solidFill>
                <a:prstClr val="white"/>
              </a:solidFill>
              <a:effectLst>
                <a:outerShdw blurRad="38100" dist="38100" dir="2700000" algn="tl">
                  <a:srgbClr val="000000">
                    <a:alpha val="43137"/>
                  </a:srgbClr>
                </a:outerShdw>
              </a:effectLst>
            </a:endParaRPr>
          </a:p>
          <a:p>
            <a:pPr algn="ctr"/>
            <a:r>
              <a:rPr lang="en-GB" sz="2400" b="1" dirty="0" err="1">
                <a:solidFill>
                  <a:srgbClr val="FFFF00"/>
                </a:solidFill>
                <a:effectLst>
                  <a:outerShdw blurRad="38100" dist="38100" dir="2700000" algn="tl">
                    <a:srgbClr val="000000">
                      <a:alpha val="43137"/>
                    </a:srgbClr>
                  </a:outerShdw>
                </a:effectLst>
              </a:rPr>
              <a:t>Guha</a:t>
            </a:r>
            <a:r>
              <a:rPr lang="en-GB" sz="2400" b="1" dirty="0">
                <a:solidFill>
                  <a:srgbClr val="FFFF00"/>
                </a:solidFill>
                <a:effectLst>
                  <a:outerShdw blurRad="38100" dist="38100" dir="2700000" algn="tl">
                    <a:srgbClr val="000000">
                      <a:alpha val="43137"/>
                    </a:srgbClr>
                  </a:outerShdw>
                </a:effectLst>
              </a:rPr>
              <a:t> decries two forms of historiography:</a:t>
            </a:r>
          </a:p>
          <a:p>
            <a:pPr algn="ctr"/>
            <a:endParaRPr lang="en-GB" sz="2400" b="1" dirty="0">
              <a:solidFill>
                <a:srgbClr val="FFFF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400" b="1" dirty="0">
                <a:solidFill>
                  <a:srgbClr val="FFFF00"/>
                </a:solidFill>
                <a:effectLst>
                  <a:outerShdw blurRad="38100" dist="38100" dir="2700000" algn="tl">
                    <a:srgbClr val="000000">
                      <a:alpha val="43137"/>
                    </a:srgbClr>
                  </a:outerShdw>
                </a:effectLst>
              </a:rPr>
              <a:t>COLONIAL ELITSIM</a:t>
            </a:r>
          </a:p>
          <a:p>
            <a:pPr algn="ctr"/>
            <a:r>
              <a:rPr lang="en-GB" sz="2400" b="1" dirty="0">
                <a:solidFill>
                  <a:srgbClr val="FFFF00"/>
                </a:solidFill>
                <a:effectLst>
                  <a:outerShdw blurRad="38100" dist="38100" dir="2700000" algn="tl">
                    <a:srgbClr val="000000">
                      <a:alpha val="43137"/>
                    </a:srgbClr>
                  </a:outerShdw>
                </a:effectLst>
              </a:rPr>
              <a:t> </a:t>
            </a:r>
          </a:p>
          <a:p>
            <a:pPr algn="ctr"/>
            <a:r>
              <a:rPr lang="en-GB" sz="2400" b="1" dirty="0">
                <a:solidFill>
                  <a:srgbClr val="FFFF00"/>
                </a:solidFill>
                <a:effectLst>
                  <a:outerShdw blurRad="38100" dist="38100" dir="2700000" algn="tl">
                    <a:srgbClr val="000000">
                      <a:alpha val="43137"/>
                    </a:srgbClr>
                  </a:outerShdw>
                </a:effectLst>
              </a:rPr>
              <a:t>but also</a:t>
            </a:r>
          </a:p>
          <a:p>
            <a:pPr algn="ctr"/>
            <a:endParaRPr lang="en-GB" sz="2400" b="1" dirty="0">
              <a:solidFill>
                <a:srgbClr val="FFFF00"/>
              </a:solidFill>
              <a:effectLst>
                <a:outerShdw blurRad="38100" dist="38100" dir="2700000" algn="tl">
                  <a:srgbClr val="000000">
                    <a:alpha val="43137"/>
                  </a:srgbClr>
                </a:outerShdw>
              </a:effectLst>
            </a:endParaRPr>
          </a:p>
          <a:p>
            <a:pPr marL="342900" indent="-342900" algn="ctr">
              <a:buFont typeface="Arial" panose="020B0604020202020204" pitchFamily="34" charset="0"/>
              <a:buChar char="•"/>
            </a:pPr>
            <a:r>
              <a:rPr lang="en-GB" sz="2400" b="1" dirty="0">
                <a:solidFill>
                  <a:srgbClr val="FFFF00"/>
                </a:solidFill>
                <a:effectLst>
                  <a:outerShdw blurRad="38100" dist="38100" dir="2700000" algn="tl">
                    <a:srgbClr val="000000">
                      <a:alpha val="43137"/>
                    </a:srgbClr>
                  </a:outerShdw>
                </a:effectLst>
              </a:rPr>
              <a:t>BOURGEOIS NATIONALISM</a:t>
            </a:r>
          </a:p>
          <a:p>
            <a:pPr algn="ctr"/>
            <a:endParaRPr lang="en-GB" sz="2400" b="1" dirty="0">
              <a:solidFill>
                <a:prstClr val="white"/>
              </a:solidFill>
            </a:endParaRPr>
          </a:p>
          <a:p>
            <a:pPr algn="ctr"/>
            <a:r>
              <a:rPr lang="en-GB" sz="2400" b="1" dirty="0">
                <a:solidFill>
                  <a:prstClr val="white"/>
                </a:solidFill>
              </a:rPr>
              <a:t>Subaltern Studies is framed in opposition to the official historiography written in support of the Indian National Congress  as well longer-standing imperialist tradition </a:t>
            </a:r>
            <a:endParaRPr lang="en-GB" sz="2400" dirty="0">
              <a:solidFill>
                <a:prstClr val="white"/>
              </a:solidFill>
            </a:endParaRPr>
          </a:p>
        </p:txBody>
      </p:sp>
    </p:spTree>
    <p:extLst>
      <p:ext uri="{BB962C8B-B14F-4D97-AF65-F5344CB8AC3E}">
        <p14:creationId xmlns:p14="http://schemas.microsoft.com/office/powerpoint/2010/main" val="18090326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325" y="-41300"/>
            <a:ext cx="9143999" cy="6574786"/>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Subaltern Studies in Practice: </a:t>
            </a:r>
            <a:r>
              <a:rPr lang="en-GB" sz="2400" b="1" dirty="0" err="1">
                <a:solidFill>
                  <a:prstClr val="white"/>
                </a:solidFill>
                <a:effectLst>
                  <a:outerShdw blurRad="38100" dist="38100" dir="2700000" algn="tl">
                    <a:srgbClr val="000000">
                      <a:alpha val="43137"/>
                    </a:srgbClr>
                  </a:outerShdw>
                </a:effectLst>
              </a:rPr>
              <a:t>Guha</a:t>
            </a:r>
            <a:r>
              <a:rPr lang="en-GB" sz="2400" b="1" dirty="0">
                <a:solidFill>
                  <a:prstClr val="white"/>
                </a:solidFill>
                <a:effectLst>
                  <a:outerShdw blurRad="38100" dist="38100" dir="2700000" algn="tl">
                    <a:srgbClr val="000000">
                      <a:alpha val="43137"/>
                    </a:srgbClr>
                  </a:outerShdw>
                </a:effectLst>
              </a:rPr>
              <a:t> ‘The Prose of Counterinsurgency,’ </a:t>
            </a:r>
            <a:r>
              <a:rPr lang="en-GB" sz="2400" b="1" i="1" dirty="0">
                <a:solidFill>
                  <a:prstClr val="white"/>
                </a:solidFill>
              </a:rPr>
              <a:t>Subaltern Studies II </a:t>
            </a:r>
            <a:r>
              <a:rPr lang="en-GB" sz="2400" b="1" dirty="0">
                <a:solidFill>
                  <a:prstClr val="white"/>
                </a:solidFill>
              </a:rPr>
              <a:t>(1983)</a:t>
            </a:r>
            <a:endParaRPr lang="en-GB" sz="2400" b="1" i="1" dirty="0">
              <a:solidFill>
                <a:prstClr val="white"/>
              </a:solidFill>
              <a:effectLst>
                <a:outerShdw blurRad="38100" dist="38100" dir="2700000" algn="tl">
                  <a:srgbClr val="000000">
                    <a:alpha val="43137"/>
                  </a:srgbClr>
                </a:outerShdw>
              </a:effectLst>
            </a:endParaRPr>
          </a:p>
          <a:p>
            <a:pPr algn="ctr"/>
            <a:endParaRPr lang="en-GB" sz="2800" i="1" dirty="0">
              <a:solidFill>
                <a:prstClr val="white"/>
              </a:solidFill>
            </a:endParaRPr>
          </a:p>
          <a:p>
            <a:pPr algn="just"/>
            <a:r>
              <a:rPr lang="en-GB" sz="3600" dirty="0">
                <a:solidFill>
                  <a:srgbClr val="FFFF00"/>
                </a:solidFill>
              </a:rPr>
              <a:t>“Historiography adapted itself to the relations of power under the Raj and was harnessed to the service of the state.”</a:t>
            </a:r>
          </a:p>
          <a:p>
            <a:pPr marL="342900" indent="-342900" algn="r">
              <a:buFont typeface="Arial" panose="020B0604020202020204" pitchFamily="34" charset="0"/>
              <a:buChar char="•"/>
            </a:pPr>
            <a:endParaRPr lang="en-GB" sz="2800" i="1" dirty="0">
              <a:solidFill>
                <a:prstClr val="white"/>
              </a:solidFill>
            </a:endParaRPr>
          </a:p>
          <a:p>
            <a:pPr marL="342900" indent="-342900" algn="r">
              <a:buFont typeface="Arial" panose="020B0604020202020204" pitchFamily="34" charset="0"/>
              <a:buChar char="•"/>
            </a:pPr>
            <a:r>
              <a:rPr lang="en-GB" sz="2800" i="1" dirty="0">
                <a:solidFill>
                  <a:prstClr val="white"/>
                </a:solidFill>
              </a:rPr>
              <a:t>History-writing a means to counteract and downplay resistance to empire</a:t>
            </a:r>
          </a:p>
          <a:p>
            <a:pPr marL="342900" indent="-342900" algn="r">
              <a:buFont typeface="Arial" panose="020B0604020202020204" pitchFamily="34" charset="0"/>
              <a:buChar char="•"/>
            </a:pPr>
            <a:r>
              <a:rPr lang="en-GB" sz="2800" i="1" dirty="0">
                <a:solidFill>
                  <a:prstClr val="white"/>
                </a:solidFill>
              </a:rPr>
              <a:t>Peasant revolts  against colonialism explained away as spontaneous, ahistorical “natural phenomena,” rather than motivated by social and political grievance </a:t>
            </a:r>
          </a:p>
        </p:txBody>
      </p:sp>
    </p:spTree>
    <p:extLst>
      <p:ext uri="{BB962C8B-B14F-4D97-AF65-F5344CB8AC3E}">
        <p14:creationId xmlns:p14="http://schemas.microsoft.com/office/powerpoint/2010/main" val="19806198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94385" cy="729806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r>
              <a:rPr lang="en-GB" sz="2800" dirty="0">
                <a:solidFill>
                  <a:prstClr val="white"/>
                </a:solidFill>
              </a:rPr>
              <a:t>Victorian ‘gentleman historian, Thomas Babington Macaulay was a Member of Governor General’s Supreme Council in Calcutta, 1834–1838</a:t>
            </a:r>
          </a:p>
          <a:p>
            <a:pPr marL="285750" indent="-285750" algn="just">
              <a:buFont typeface="Arial" panose="020B0604020202020204" pitchFamily="34" charset="0"/>
              <a:buChar char="•"/>
            </a:pPr>
            <a:endParaRPr lang="en-GB" sz="2800" dirty="0">
              <a:solidFill>
                <a:prstClr val="white"/>
              </a:solidFill>
            </a:endParaRPr>
          </a:p>
          <a:p>
            <a:pPr marL="285750" indent="-285750" algn="just">
              <a:buFont typeface="Arial" panose="020B0604020202020204" pitchFamily="34" charset="0"/>
              <a:buChar char="•"/>
            </a:pPr>
            <a:r>
              <a:rPr lang="en-GB" sz="2800" dirty="0">
                <a:solidFill>
                  <a:prstClr val="white"/>
                </a:solidFill>
              </a:rPr>
              <a:t>His 1835 </a:t>
            </a:r>
            <a:r>
              <a:rPr lang="en-GB" sz="2800" i="1" dirty="0">
                <a:solidFill>
                  <a:prstClr val="white"/>
                </a:solidFill>
              </a:rPr>
              <a:t>Minute on Education </a:t>
            </a:r>
            <a:r>
              <a:rPr lang="en-GB" sz="2800" dirty="0">
                <a:solidFill>
                  <a:prstClr val="white"/>
                </a:solidFill>
              </a:rPr>
              <a:t>introduced English education system to India; deposing teaching of Sanskrit  or Arabic</a:t>
            </a:r>
          </a:p>
          <a:p>
            <a:pPr marL="285750" indent="-285750" algn="just">
              <a:buFont typeface="Arial" panose="020B0604020202020204" pitchFamily="34" charset="0"/>
              <a:buChar char="•"/>
            </a:pPr>
            <a:endParaRPr lang="en-GB" sz="2000" dirty="0">
              <a:solidFill>
                <a:prstClr val="white"/>
              </a:solidFill>
            </a:endParaRPr>
          </a:p>
          <a:p>
            <a:pPr marL="285750" indent="-285750" algn="just">
              <a:buFont typeface="Arial" panose="020B0604020202020204" pitchFamily="34" charset="0"/>
              <a:buChar char="•"/>
            </a:pPr>
            <a:endParaRPr lang="en-GB" sz="2000" dirty="0">
              <a:solidFill>
                <a:prstClr val="white"/>
              </a:solidFill>
            </a:endParaRPr>
          </a:p>
          <a:p>
            <a:pPr algn="just"/>
            <a:endParaRPr lang="en-GB" sz="2000" dirty="0">
              <a:solidFill>
                <a:prstClr val="white"/>
              </a:solidFill>
            </a:endParaRPr>
          </a:p>
          <a:p>
            <a:pPr marL="285750" indent="-285750" algn="just">
              <a:buFont typeface="Arial" panose="020B0604020202020204" pitchFamily="34" charset="0"/>
              <a:buChar char="•"/>
            </a:pPr>
            <a:endParaRPr lang="en-GB" dirty="0">
              <a:solidFill>
                <a:prstClr val="white"/>
              </a:solidFill>
            </a:endParaRPr>
          </a:p>
          <a:p>
            <a:pPr algn="just"/>
            <a:endParaRPr lang="en-GB" sz="1700" i="1" dirty="0">
              <a:solidFill>
                <a:prstClr val="white"/>
              </a:solidFill>
            </a:endParaRPr>
          </a:p>
        </p:txBody>
      </p:sp>
      <p:sp>
        <p:nvSpPr>
          <p:cNvPr id="6" name="TextBox 5"/>
          <p:cNvSpPr txBox="1"/>
          <p:nvPr/>
        </p:nvSpPr>
        <p:spPr>
          <a:xfrm>
            <a:off x="-1" y="-34223"/>
            <a:ext cx="9144000" cy="1465695"/>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History-Writing  and the Colonial ‘Project</a:t>
            </a:r>
            <a:r>
              <a:rPr lang="en-GB" sz="2400" dirty="0">
                <a:solidFill>
                  <a:prstClr val="white"/>
                </a:solidFill>
              </a:rPr>
              <a:t>’</a:t>
            </a:r>
          </a:p>
          <a:p>
            <a:pPr algn="ctr"/>
            <a:endParaRPr lang="en-GB" sz="2400" i="1" dirty="0">
              <a:solidFill>
                <a:prstClr val="white"/>
              </a:solidFill>
              <a:effectLst>
                <a:outerShdw blurRad="38100" dist="38100" dir="2700000" algn="tl">
                  <a:srgbClr val="000000">
                    <a:alpha val="43137"/>
                  </a:srgbClr>
                </a:outerShdw>
              </a:effectLst>
            </a:endParaRPr>
          </a:p>
        </p:txBody>
      </p:sp>
      <p:pic>
        <p:nvPicPr>
          <p:cNvPr id="8"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785514" y="3778916"/>
            <a:ext cx="2358486" cy="1723549"/>
          </a:xfrm>
          <a:prstGeom prst="rect">
            <a:avLst/>
          </a:prstGeom>
        </p:spPr>
        <p:txBody>
          <a:bodyPr wrap="square">
            <a:spAutoFit/>
          </a:bodyPr>
          <a:lstStyle/>
          <a:p>
            <a:pPr algn="ctr"/>
            <a:r>
              <a:rPr lang="en-GB" sz="2000" dirty="0">
                <a:solidFill>
                  <a:prstClr val="white"/>
                </a:solidFill>
              </a:rPr>
              <a:t>Thomas Babington Macaulay </a:t>
            </a:r>
          </a:p>
          <a:p>
            <a:pPr algn="ctr"/>
            <a:r>
              <a:rPr lang="en-GB" dirty="0">
                <a:solidFill>
                  <a:prstClr val="white"/>
                </a:solidFill>
              </a:rPr>
              <a:t>(1880–1859)</a:t>
            </a:r>
          </a:p>
          <a:p>
            <a:pPr algn="ctr"/>
            <a:r>
              <a:rPr lang="en-GB" b="1" i="1" dirty="0">
                <a:solidFill>
                  <a:prstClr val="white"/>
                </a:solidFill>
              </a:rPr>
              <a:t>Minute on Education </a:t>
            </a:r>
            <a:r>
              <a:rPr lang="en-GB" b="1" dirty="0">
                <a:solidFill>
                  <a:prstClr val="white"/>
                </a:solidFill>
              </a:rPr>
              <a:t>(1835)</a:t>
            </a:r>
          </a:p>
          <a:p>
            <a:endParaRPr lang="en-GB" sz="1200" dirty="0">
              <a:solidFill>
                <a:prstClr val="white"/>
              </a:solidFill>
            </a:endParaRPr>
          </a:p>
        </p:txBody>
      </p:sp>
    </p:spTree>
    <p:extLst>
      <p:ext uri="{BB962C8B-B14F-4D97-AF65-F5344CB8AC3E}">
        <p14:creationId xmlns:p14="http://schemas.microsoft.com/office/powerpoint/2010/main" val="17152673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prstClr val="white"/>
                </a:solidFill>
              </a:rPr>
              <a:t>“I have no knowledge of either </a:t>
            </a:r>
            <a:r>
              <a:rPr lang="en-GB" sz="2800" dirty="0" err="1">
                <a:solidFill>
                  <a:prstClr val="white"/>
                </a:solidFill>
              </a:rPr>
              <a:t>Sanscrit</a:t>
            </a:r>
            <a:r>
              <a:rPr lang="en-GB" sz="2800" dirty="0">
                <a:solidFill>
                  <a:prstClr val="white"/>
                </a:solidFill>
              </a:rPr>
              <a:t> or Arabic. But I have done what I could to form a correct estimate of their value [and] read translations of the most celebrated Arabic and </a:t>
            </a:r>
            <a:r>
              <a:rPr lang="en-GB" sz="2800" dirty="0" err="1">
                <a:solidFill>
                  <a:prstClr val="white"/>
                </a:solidFill>
              </a:rPr>
              <a:t>Sanscrit</a:t>
            </a:r>
            <a:r>
              <a:rPr lang="en-GB" sz="2800" dirty="0">
                <a:solidFill>
                  <a:prstClr val="white"/>
                </a:solidFill>
              </a:rPr>
              <a:t> works. I have conversed, both here and at home, with men distinguished by their proficiency in the Eastern tongues. </a:t>
            </a:r>
            <a:r>
              <a:rPr lang="en-GB" sz="2800" i="1" dirty="0">
                <a:solidFill>
                  <a:srgbClr val="FFFF00"/>
                </a:solidFill>
              </a:rPr>
              <a:t>I have never found one among them who could deny that a single shelf of a good European library was worth the whole native literature of India and Arabia</a:t>
            </a:r>
            <a:r>
              <a:rPr lang="en-GB" sz="2800" dirty="0" smtClean="0">
                <a:solidFill>
                  <a:prstClr val="white"/>
                </a:solidFill>
              </a:rPr>
              <a:t>.”</a:t>
            </a:r>
            <a:endParaRPr lang="en-GB" sz="2800" dirty="0">
              <a:solidFill>
                <a:prstClr val="white"/>
              </a:solidFill>
            </a:endParaRP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prstClr val="white"/>
                </a:solidFill>
              </a:rPr>
              <a:t>Thomas Babington Macaulay </a:t>
            </a:r>
          </a:p>
          <a:p>
            <a:pPr algn="ctr"/>
            <a:r>
              <a:rPr lang="en-GB" dirty="0">
                <a:solidFill>
                  <a:prstClr val="white"/>
                </a:solidFill>
              </a:rPr>
              <a:t>(1880–1859)</a:t>
            </a:r>
          </a:p>
          <a:p>
            <a:pPr algn="ctr"/>
            <a:r>
              <a:rPr lang="en-GB" b="1" i="1" dirty="0">
                <a:solidFill>
                  <a:prstClr val="white"/>
                </a:solidFill>
              </a:rPr>
              <a:t>Minute on Education </a:t>
            </a:r>
            <a:r>
              <a:rPr lang="en-GB" b="1" dirty="0">
                <a:solidFill>
                  <a:prstClr val="white"/>
                </a:solidFill>
              </a:rPr>
              <a:t>(1835)</a:t>
            </a:r>
          </a:p>
          <a:p>
            <a:endParaRPr lang="en-GB" sz="1200" dirty="0">
              <a:solidFill>
                <a:prstClr val="white"/>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History-Writing  and the Colonial ‘Project’ </a:t>
            </a:r>
            <a:endParaRPr lang="en-GB" sz="1700" i="1" dirty="0">
              <a:solidFill>
                <a:prstClr val="whit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6252759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6785515" cy="6821007"/>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smtClean="0">
                <a:solidFill>
                  <a:prstClr val="white"/>
                </a:solidFill>
              </a:rPr>
              <a:t>“… </a:t>
            </a:r>
            <a:r>
              <a:rPr lang="en-GB" sz="2800" dirty="0">
                <a:solidFill>
                  <a:prstClr val="white"/>
                </a:solidFill>
              </a:rPr>
              <a:t>When we pass from works of imagination to works in which facts are recorded and general principles investigated, the superiority of the Europeans becomes absolutely immeasurable. </a:t>
            </a:r>
            <a:r>
              <a:rPr lang="en-GB" sz="2800" b="1" dirty="0">
                <a:solidFill>
                  <a:prstClr val="white"/>
                </a:solidFill>
              </a:rPr>
              <a:t>It is, I believe, no exaggeration to say that </a:t>
            </a:r>
            <a:r>
              <a:rPr lang="en-GB" sz="2800" b="1" dirty="0">
                <a:solidFill>
                  <a:srgbClr val="FFFF00"/>
                </a:solidFill>
              </a:rPr>
              <a:t>all the </a:t>
            </a:r>
            <a:r>
              <a:rPr lang="en-GB" sz="2800" b="1" dirty="0">
                <a:solidFill>
                  <a:srgbClr val="FF0000"/>
                </a:solidFill>
              </a:rPr>
              <a:t>historical information </a:t>
            </a:r>
            <a:r>
              <a:rPr lang="en-GB" sz="2800" b="1" dirty="0">
                <a:solidFill>
                  <a:srgbClr val="FFFF00"/>
                </a:solidFill>
              </a:rPr>
              <a:t>which has been collected from all the books written in the </a:t>
            </a:r>
            <a:r>
              <a:rPr lang="en-GB" sz="2800" b="1" dirty="0" err="1">
                <a:solidFill>
                  <a:srgbClr val="FFFF00"/>
                </a:solidFill>
              </a:rPr>
              <a:t>Sanscrit</a:t>
            </a:r>
            <a:r>
              <a:rPr lang="en-GB" sz="2800" b="1" dirty="0">
                <a:solidFill>
                  <a:srgbClr val="FFFF00"/>
                </a:solidFill>
              </a:rPr>
              <a:t> language is less valuable than what may be found in the most paltry abridgments used at preparatory schools in England</a:t>
            </a:r>
            <a:r>
              <a:rPr lang="en-GB" sz="2800" dirty="0">
                <a:solidFill>
                  <a:prstClr val="white"/>
                </a:solidFill>
              </a:rPr>
              <a:t>.”</a:t>
            </a:r>
            <a:endParaRPr lang="en-GB" sz="2800" i="1" dirty="0">
              <a:solidFill>
                <a:prstClr val="white"/>
              </a:solidFill>
            </a:endParaRPr>
          </a:p>
        </p:txBody>
      </p:sp>
      <p:pic>
        <p:nvPicPr>
          <p:cNvPr id="2050" name="Picture 2" descr="http://www.nndb.com/people/422/000096134/thomas-macaulay-1-siz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515" y="836712"/>
            <a:ext cx="2358485" cy="29398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6785514" y="3778916"/>
            <a:ext cx="2358486" cy="1723549"/>
          </a:xfrm>
          <a:prstGeom prst="rect">
            <a:avLst/>
          </a:prstGeom>
        </p:spPr>
        <p:txBody>
          <a:bodyPr wrap="square">
            <a:spAutoFit/>
          </a:bodyPr>
          <a:lstStyle/>
          <a:p>
            <a:pPr algn="ctr"/>
            <a:r>
              <a:rPr lang="en-GB" sz="2000" dirty="0">
                <a:solidFill>
                  <a:prstClr val="white"/>
                </a:solidFill>
              </a:rPr>
              <a:t>Thomas Babington Macaulay </a:t>
            </a:r>
          </a:p>
          <a:p>
            <a:pPr algn="ctr"/>
            <a:r>
              <a:rPr lang="en-GB" dirty="0">
                <a:solidFill>
                  <a:prstClr val="white"/>
                </a:solidFill>
              </a:rPr>
              <a:t>(1880–1859)</a:t>
            </a:r>
          </a:p>
          <a:p>
            <a:pPr algn="ctr"/>
            <a:r>
              <a:rPr lang="en-GB" b="1" i="1" dirty="0">
                <a:solidFill>
                  <a:prstClr val="white"/>
                </a:solidFill>
              </a:rPr>
              <a:t>Minute on Education </a:t>
            </a:r>
            <a:r>
              <a:rPr lang="en-GB" b="1" dirty="0">
                <a:solidFill>
                  <a:prstClr val="white"/>
                </a:solidFill>
              </a:rPr>
              <a:t>(1835)</a:t>
            </a:r>
          </a:p>
          <a:p>
            <a:endParaRPr lang="en-GB" sz="1200" dirty="0">
              <a:solidFill>
                <a:prstClr val="white"/>
              </a:solidFill>
            </a:endParaRPr>
          </a:p>
        </p:txBody>
      </p:sp>
      <p:sp>
        <p:nvSpPr>
          <p:cNvPr id="6" name="TextBox 5"/>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History-Writing  and the Colonial ‘Project’ </a:t>
            </a:r>
            <a:endParaRPr lang="en-GB" sz="1700" i="1" dirty="0">
              <a:solidFill>
                <a:prstClr val="whit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596259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7026544" cy="6513231"/>
          </a:xfrm>
          <a:prstGeom prst="rect">
            <a:avLst/>
          </a:prstGeom>
          <a:noFill/>
        </p:spPr>
        <p:txBody>
          <a:bodyPr wrap="square" lIns="540000" tIns="360000" rIns="540000" bIns="360000" rtlCol="0">
            <a:spAutoFit/>
          </a:bodyPr>
          <a:lstStyle/>
          <a:p>
            <a:pPr algn="just"/>
            <a:endParaRPr lang="en-GB" sz="1600" b="1" dirty="0">
              <a:solidFill>
                <a:prstClr val="white"/>
              </a:solidFill>
            </a:endParaRPr>
          </a:p>
          <a:p>
            <a:pPr algn="just"/>
            <a:endParaRPr lang="en-GB" sz="1600" b="1" dirty="0">
              <a:solidFill>
                <a:prstClr val="white"/>
              </a:solidFill>
            </a:endParaRPr>
          </a:p>
          <a:p>
            <a:pPr algn="just"/>
            <a:r>
              <a:rPr lang="en-GB" sz="2800" dirty="0">
                <a:solidFill>
                  <a:prstClr val="white"/>
                </a:solidFill>
              </a:rPr>
              <a:t>“ … the art and genius of history has ever been unknown to the </a:t>
            </a:r>
            <a:r>
              <a:rPr lang="en-GB" sz="2800" dirty="0" err="1">
                <a:solidFill>
                  <a:prstClr val="white"/>
                </a:solidFill>
              </a:rPr>
              <a:t>Asiatics</a:t>
            </a:r>
            <a:r>
              <a:rPr lang="en-GB" sz="2800" dirty="0">
                <a:solidFill>
                  <a:prstClr val="white"/>
                </a:solidFill>
              </a:rPr>
              <a:t>.” </a:t>
            </a:r>
          </a:p>
          <a:p>
            <a:pPr marL="342900" indent="-342900" algn="r">
              <a:buFontTx/>
              <a:buChar char="-"/>
            </a:pPr>
            <a:r>
              <a:rPr lang="en-GB" sz="1600" dirty="0">
                <a:solidFill>
                  <a:prstClr val="white"/>
                </a:solidFill>
              </a:rPr>
              <a:t>Edward Gibbon, cited by Vinay Lal, ‘The History of </a:t>
            </a:r>
            <a:r>
              <a:rPr lang="en-GB" sz="1600" dirty="0" err="1">
                <a:solidFill>
                  <a:prstClr val="white"/>
                </a:solidFill>
              </a:rPr>
              <a:t>Ahistoricity</a:t>
            </a:r>
            <a:r>
              <a:rPr lang="en-GB" sz="1600" dirty="0">
                <a:solidFill>
                  <a:prstClr val="white"/>
                </a:solidFill>
              </a:rPr>
              <a:t>: The Indian Tradition, Colonialism and the Advent of Historical Thinking’ in </a:t>
            </a:r>
            <a:r>
              <a:rPr lang="en-GB" sz="1600" i="1" dirty="0">
                <a:solidFill>
                  <a:prstClr val="white"/>
                </a:solidFill>
              </a:rPr>
              <a:t>The History of History. Politics and Scholarship in Modern India</a:t>
            </a:r>
            <a:r>
              <a:rPr lang="en-GB" sz="1600" dirty="0">
                <a:solidFill>
                  <a:prstClr val="white"/>
                </a:solidFill>
              </a:rPr>
              <a:t> (Oxford University: Delhi, 2003), p. 29</a:t>
            </a:r>
          </a:p>
          <a:p>
            <a:pPr marL="342900" indent="-342900">
              <a:buFontTx/>
              <a:buChar char="-"/>
            </a:pPr>
            <a:endParaRPr lang="en-GB" sz="2000" dirty="0">
              <a:solidFill>
                <a:prstClr val="white"/>
              </a:solidFill>
            </a:endParaRPr>
          </a:p>
          <a:p>
            <a:pPr algn="just">
              <a:tabLst>
                <a:tab pos="2690813" algn="l"/>
              </a:tabLst>
            </a:pPr>
            <a:r>
              <a:rPr lang="en-GB" sz="2800" dirty="0">
                <a:solidFill>
                  <a:prstClr val="white"/>
                </a:solidFill>
              </a:rPr>
              <a:t>“Indian society has </a:t>
            </a:r>
            <a:r>
              <a:rPr lang="en-GB" sz="2800" dirty="0">
                <a:solidFill>
                  <a:srgbClr val="FFFF00"/>
                </a:solidFill>
              </a:rPr>
              <a:t>no history at all, at least no known history. </a:t>
            </a:r>
            <a:r>
              <a:rPr lang="en-GB" sz="2800" dirty="0">
                <a:solidFill>
                  <a:prstClr val="white"/>
                </a:solidFill>
              </a:rPr>
              <a:t>What we call its history is but the history of the successive intruders who founded their empires on the passive basis of that unresisting and unchanging society.”</a:t>
            </a:r>
          </a:p>
          <a:p>
            <a:pPr marL="342900" indent="-342900" algn="r">
              <a:buFontTx/>
              <a:buChar char="-"/>
            </a:pPr>
            <a:r>
              <a:rPr lang="en-GB" sz="1600" dirty="0">
                <a:solidFill>
                  <a:prstClr val="white"/>
                </a:solidFill>
              </a:rPr>
              <a:t>Karl Marx, cited by Lal, ‘The History of </a:t>
            </a:r>
            <a:r>
              <a:rPr lang="en-GB" sz="1600" dirty="0" err="1">
                <a:solidFill>
                  <a:prstClr val="white"/>
                </a:solidFill>
              </a:rPr>
              <a:t>Ahistoricity</a:t>
            </a:r>
            <a:r>
              <a:rPr lang="en-GB" sz="1600" dirty="0">
                <a:solidFill>
                  <a:prstClr val="white"/>
                </a:solidFill>
              </a:rPr>
              <a:t>,’ p. 57</a:t>
            </a:r>
          </a:p>
          <a:p>
            <a:pPr algn="r"/>
            <a:r>
              <a:rPr lang="en-GB" sz="2000" dirty="0">
                <a:solidFill>
                  <a:prstClr val="white"/>
                </a:solidFill>
              </a:rPr>
              <a:t> </a:t>
            </a:r>
          </a:p>
        </p:txBody>
      </p:sp>
      <p:sp>
        <p:nvSpPr>
          <p:cNvPr id="5" name="Rectangle 4"/>
          <p:cNvSpPr/>
          <p:nvPr/>
        </p:nvSpPr>
        <p:spPr>
          <a:xfrm>
            <a:off x="6785514" y="3440362"/>
            <a:ext cx="2358486" cy="677108"/>
          </a:xfrm>
          <a:prstGeom prst="rect">
            <a:avLst/>
          </a:prstGeom>
        </p:spPr>
        <p:txBody>
          <a:bodyPr wrap="square">
            <a:spAutoFit/>
          </a:bodyPr>
          <a:lstStyle/>
          <a:p>
            <a:pPr algn="ctr"/>
            <a:r>
              <a:rPr lang="en-GB" sz="2000" dirty="0">
                <a:solidFill>
                  <a:prstClr val="white"/>
                </a:solidFill>
              </a:rPr>
              <a:t>Edward Gibbon </a:t>
            </a:r>
            <a:r>
              <a:rPr lang="en-GB" dirty="0">
                <a:solidFill>
                  <a:prstClr val="white"/>
                </a:solidFill>
              </a:rPr>
              <a:t>(1737–1788)</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6543" y="827740"/>
            <a:ext cx="1876425"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https://upload.wikimedia.org/wikipedia/commons/f/fc/Karl_Marx.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86597" y="4147346"/>
            <a:ext cx="1756319" cy="205754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6785514" y="6203852"/>
            <a:ext cx="2358486" cy="677108"/>
          </a:xfrm>
          <a:prstGeom prst="rect">
            <a:avLst/>
          </a:prstGeom>
        </p:spPr>
        <p:txBody>
          <a:bodyPr wrap="square">
            <a:spAutoFit/>
          </a:bodyPr>
          <a:lstStyle/>
          <a:p>
            <a:pPr algn="ctr"/>
            <a:r>
              <a:rPr lang="en-GB" sz="2000" dirty="0">
                <a:solidFill>
                  <a:prstClr val="white"/>
                </a:solidFill>
              </a:rPr>
              <a:t>Karl Marx</a:t>
            </a:r>
          </a:p>
          <a:p>
            <a:pPr algn="ctr"/>
            <a:r>
              <a:rPr lang="en-GB" dirty="0">
                <a:solidFill>
                  <a:prstClr val="white"/>
                </a:solidFill>
              </a:rPr>
              <a:t>(1818–1883)</a:t>
            </a:r>
          </a:p>
        </p:txBody>
      </p:sp>
      <p:sp>
        <p:nvSpPr>
          <p:cNvPr id="8" name="TextBox 7"/>
          <p:cNvSpPr txBox="1"/>
          <p:nvPr/>
        </p:nvSpPr>
        <p:spPr>
          <a:xfrm>
            <a:off x="-1" y="2410"/>
            <a:ext cx="9144000" cy="1096363"/>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History-Writing  and the Colonial ‘Project’ </a:t>
            </a:r>
            <a:endParaRPr lang="en-GB" sz="1700" i="1" dirty="0">
              <a:solidFill>
                <a:prstClr val="whit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720990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730"/>
            <a:ext cx="9143999" cy="5713012"/>
          </a:xfrm>
          <a:prstGeom prst="rect">
            <a:avLst/>
          </a:prstGeom>
          <a:noFill/>
        </p:spPr>
        <p:txBody>
          <a:bodyPr wrap="square" lIns="540000" tIns="360000" rIns="540000" bIns="360000" rtlCol="0">
            <a:spAutoFit/>
          </a:bodyPr>
          <a:lstStyle/>
          <a:p>
            <a:pPr algn="ctr"/>
            <a:r>
              <a:rPr lang="en-GB" sz="2400" b="1" dirty="0">
                <a:solidFill>
                  <a:prstClr val="white"/>
                </a:solidFill>
                <a:effectLst>
                  <a:outerShdw blurRad="38100" dist="38100" dir="2700000" algn="tl">
                    <a:srgbClr val="000000">
                      <a:alpha val="43137"/>
                    </a:srgbClr>
                  </a:outerShdw>
                </a:effectLst>
              </a:rPr>
              <a:t>Subaltern Studies in Practice: </a:t>
            </a:r>
            <a:r>
              <a:rPr lang="en-GB" sz="2400" b="1" dirty="0" err="1">
                <a:solidFill>
                  <a:prstClr val="white"/>
                </a:solidFill>
                <a:effectLst>
                  <a:outerShdw blurRad="38100" dist="38100" dir="2700000" algn="tl">
                    <a:srgbClr val="000000">
                      <a:alpha val="43137"/>
                    </a:srgbClr>
                  </a:outerShdw>
                </a:effectLst>
              </a:rPr>
              <a:t>Guha</a:t>
            </a:r>
            <a:r>
              <a:rPr lang="en-GB" sz="2400" b="1" dirty="0">
                <a:solidFill>
                  <a:prstClr val="white"/>
                </a:solidFill>
                <a:effectLst>
                  <a:outerShdw blurRad="38100" dist="38100" dir="2700000" algn="tl">
                    <a:srgbClr val="000000">
                      <a:alpha val="43137"/>
                    </a:srgbClr>
                  </a:outerShdw>
                </a:effectLst>
              </a:rPr>
              <a:t> ‘The Prose of Counterinsurgency’ </a:t>
            </a:r>
          </a:p>
          <a:p>
            <a:pPr algn="ctr"/>
            <a:endParaRPr lang="en-GB" sz="2400" b="1" i="1" dirty="0">
              <a:solidFill>
                <a:prstClr val="white"/>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800" b="1" i="1" dirty="0">
                <a:solidFill>
                  <a:prstClr val="white"/>
                </a:solidFill>
                <a:effectLst>
                  <a:outerShdw blurRad="38100" dist="38100" dir="2700000" algn="tl">
                    <a:srgbClr val="000000">
                      <a:alpha val="43137"/>
                    </a:srgbClr>
                  </a:outerShdw>
                </a:effectLst>
              </a:rPr>
              <a:t>BUT</a:t>
            </a:r>
            <a:r>
              <a:rPr lang="en-GB" sz="2800" b="1" dirty="0">
                <a:solidFill>
                  <a:prstClr val="white"/>
                </a:solidFill>
                <a:effectLst>
                  <a:outerShdw blurRad="38100" dist="38100" dir="2700000" algn="tl">
                    <a:srgbClr val="000000">
                      <a:alpha val="43137"/>
                    </a:srgbClr>
                  </a:outerShdw>
                </a:effectLst>
              </a:rPr>
              <a:t> because colonial discourse is decodable (a ‘prose’), </a:t>
            </a:r>
            <a:r>
              <a:rPr lang="en-GB" sz="2800" b="1" dirty="0" err="1">
                <a:solidFill>
                  <a:prstClr val="white"/>
                </a:solidFill>
                <a:effectLst>
                  <a:outerShdw blurRad="38100" dist="38100" dir="2700000" algn="tl">
                    <a:srgbClr val="000000">
                      <a:alpha val="43137"/>
                    </a:srgbClr>
                  </a:outerShdw>
                </a:effectLst>
              </a:rPr>
              <a:t>Guha</a:t>
            </a:r>
            <a:r>
              <a:rPr lang="en-GB" sz="2800" b="1" dirty="0">
                <a:solidFill>
                  <a:prstClr val="white"/>
                </a:solidFill>
                <a:effectLst>
                  <a:outerShdw blurRad="38100" dist="38100" dir="2700000" algn="tl">
                    <a:srgbClr val="000000">
                      <a:alpha val="43137"/>
                    </a:srgbClr>
                  </a:outerShdw>
                </a:effectLst>
              </a:rPr>
              <a:t> entertains possibility for challenging – for intervening in – the existing historical canon</a:t>
            </a:r>
          </a:p>
          <a:p>
            <a:pPr marL="342900" indent="-342900" algn="just">
              <a:buFont typeface="Arial" panose="020B0604020202020204" pitchFamily="34" charset="0"/>
              <a:buChar char="•"/>
            </a:pPr>
            <a:endParaRPr lang="en-GB" sz="2800" b="1" dirty="0">
              <a:solidFill>
                <a:prstClr val="white"/>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r>
              <a:rPr lang="en-GB" sz="2800" b="1" dirty="0">
                <a:solidFill>
                  <a:prstClr val="white"/>
                </a:solidFill>
                <a:effectLst>
                  <a:outerShdw blurRad="38100" dist="38100" dir="2700000" algn="tl">
                    <a:srgbClr val="000000">
                      <a:alpha val="43137"/>
                    </a:srgbClr>
                  </a:outerShdw>
                </a:effectLst>
              </a:rPr>
              <a:t>Subaltern Studies practitioners endeavour to read the archival record ‘against the grain,’ searching for subtext and for instances and traces where the ‘voice’ of colonised peoples – and the lowest ranks of society (subalterns) – are recoverable</a:t>
            </a:r>
            <a:endParaRPr lang="en-GB" sz="2800" i="1" dirty="0">
              <a:solidFill>
                <a:prstClr val="white"/>
              </a:solidFill>
            </a:endParaRPr>
          </a:p>
        </p:txBody>
      </p:sp>
    </p:spTree>
    <p:extLst>
      <p:ext uri="{BB962C8B-B14F-4D97-AF65-F5344CB8AC3E}">
        <p14:creationId xmlns:p14="http://schemas.microsoft.com/office/powerpoint/2010/main" val="22059170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0991" y="-34224"/>
            <a:ext cx="9144000" cy="7451949"/>
          </a:xfrm>
          <a:prstGeom prst="rect">
            <a:avLst/>
          </a:prstGeom>
          <a:noFill/>
        </p:spPr>
        <p:txBody>
          <a:bodyPr wrap="square" lIns="540000" tIns="360000" rIns="540000" bIns="360000" rtlCol="0">
            <a:spAutoFit/>
          </a:bodyPr>
          <a:lstStyle/>
          <a:p>
            <a:pPr algn="ctr"/>
            <a:r>
              <a:rPr lang="en-GB" sz="4000" b="1" dirty="0" smtClean="0">
                <a:effectLst>
                  <a:outerShdw blurRad="38100" dist="38100" dir="2700000" algn="tl">
                    <a:srgbClr val="000000">
                      <a:alpha val="43137"/>
                    </a:srgbClr>
                  </a:outerShdw>
                </a:effectLst>
              </a:rPr>
              <a:t>QUESTIONS TO THINK ABOUT</a:t>
            </a:r>
          </a:p>
          <a:p>
            <a:pPr algn="ctr"/>
            <a:endParaRPr lang="en-GB" sz="2000" i="1" dirty="0" smtClean="0">
              <a:effectLst>
                <a:outerShdw blurRad="38100" dist="38100" dir="2700000" algn="tl">
                  <a:srgbClr val="000000">
                    <a:alpha val="43137"/>
                  </a:srgbClr>
                </a:outerShdw>
              </a:effectLst>
            </a:endParaRPr>
          </a:p>
          <a:p>
            <a:pPr marL="571500" indent="-571500" algn="ctr">
              <a:buFont typeface="Arial" panose="020B0604020202020204" pitchFamily="34" charset="0"/>
              <a:buChar char="•"/>
            </a:pPr>
            <a:r>
              <a:rPr lang="en-GB" sz="4000" i="1" dirty="0" smtClean="0">
                <a:effectLst>
                  <a:outerShdw blurRad="38100" dist="38100" dir="2700000" algn="tl">
                    <a:srgbClr val="000000">
                      <a:alpha val="43137"/>
                    </a:srgbClr>
                  </a:outerShdw>
                </a:effectLst>
              </a:rPr>
              <a:t>What challenges are posed by acknowledging that history, anthropology and archaeology were complicit in – more, were </a:t>
            </a:r>
            <a:r>
              <a:rPr lang="en-GB" sz="4000" i="1" dirty="0" smtClean="0">
                <a:solidFill>
                  <a:srgbClr val="FFC000"/>
                </a:solidFill>
                <a:effectLst>
                  <a:outerShdw blurRad="38100" dist="38100" dir="2700000" algn="tl">
                    <a:srgbClr val="000000">
                      <a:alpha val="43137"/>
                    </a:srgbClr>
                  </a:outerShdw>
                </a:effectLst>
              </a:rPr>
              <a:t>constitutive of </a:t>
            </a:r>
            <a:r>
              <a:rPr lang="en-GB" sz="4000" i="1" dirty="0" smtClean="0">
                <a:effectLst>
                  <a:outerShdw blurRad="38100" dist="38100" dir="2700000" algn="tl">
                    <a:srgbClr val="000000">
                      <a:alpha val="43137"/>
                    </a:srgbClr>
                  </a:outerShdw>
                </a:effectLst>
              </a:rPr>
              <a:t>– imperialism? How does this effect how we understand and practice these disciplines today?</a:t>
            </a:r>
          </a:p>
          <a:p>
            <a:pPr marL="571500" indent="-571500" algn="ctr">
              <a:buFont typeface="Arial" panose="020B0604020202020204" pitchFamily="34" charset="0"/>
              <a:buChar char="•"/>
            </a:pPr>
            <a:endParaRPr lang="en-GB" sz="4000" i="1" dirty="0" smtClean="0">
              <a:effectLst>
                <a:outerShdw blurRad="38100" dist="38100" dir="2700000" algn="tl">
                  <a:srgbClr val="000000">
                    <a:alpha val="43137"/>
                  </a:srgbClr>
                </a:outerShdw>
              </a:effectLst>
            </a:endParaRPr>
          </a:p>
          <a:p>
            <a:pPr algn="ctr"/>
            <a:endParaRPr lang="en-GB" sz="1700"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1553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351</TotalTime>
  <Words>4657</Words>
  <Application>Microsoft Office PowerPoint</Application>
  <PresentationFormat>On-screen Show (4:3)</PresentationFormat>
  <Paragraphs>478</Paragraphs>
  <Slides>40</Slides>
  <Notes>39</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40</vt:i4>
      </vt:variant>
    </vt:vector>
  </HeadingPairs>
  <TitlesOfParts>
    <vt:vector size="45" baseType="lpstr">
      <vt:lpstr>Arial</vt:lpstr>
      <vt:lpstr>Calibri</vt:lpstr>
      <vt:lpstr>1_Office Theme</vt:lpstr>
      <vt:lpstr>Office Theme</vt:lpstr>
      <vt:lpstr>2_Office Theme</vt:lpstr>
      <vt:lpstr> HPHI4002 Week 10  Key Debates in Modern History II: Postcolonialism</vt:lpstr>
      <vt:lpstr>Ferguson on Empire</vt:lpstr>
      <vt:lpstr>Ferguson on Empire</vt:lpstr>
      <vt:lpstr>‘The Case for Colonialism’</vt:lpstr>
      <vt:lpstr>‘The Case for Colonialism’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Postcolonialism and Material Culture</vt:lpstr>
      <vt:lpstr>Postcolonialism and Material Culture</vt:lpstr>
      <vt:lpstr>Postcolonialism and Material Culture</vt:lpstr>
      <vt:lpstr>Postcolonialism and the Metropole</vt:lpstr>
      <vt:lpstr>Postcolonialism and the Metropole</vt:lpstr>
      <vt:lpstr>Postcolonialism and the Metropole</vt:lpstr>
      <vt:lpstr>PowerPoint Presentation</vt:lpstr>
      <vt:lpstr>Postcolonial Histories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Week 11 Postcolonialism and History-Writing</dc:title>
  <dc:creator>Alex</dc:creator>
  <cp:lastModifiedBy>Alexander Scott</cp:lastModifiedBy>
  <cp:revision>28</cp:revision>
  <cp:lastPrinted>2017-12-07T12:19:56Z</cp:lastPrinted>
  <dcterms:created xsi:type="dcterms:W3CDTF">2016-12-11T11:36:37Z</dcterms:created>
  <dcterms:modified xsi:type="dcterms:W3CDTF">2017-12-07T13:56:12Z</dcterms:modified>
</cp:coreProperties>
</file>