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6" d="100"/>
          <a:sy n="76" d="100"/>
        </p:scale>
        <p:origin x="27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750645-864C-461E-90EB-7D9901B04D38}" type="doc">
      <dgm:prSet loTypeId="urn:microsoft.com/office/officeart/2008/layout/LinedList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4B807A6-26BD-4AE5-955A-2616C8F25456}">
      <dgm:prSet/>
      <dgm:spPr/>
      <dgm:t>
        <a:bodyPr/>
        <a:lstStyle/>
        <a:p>
          <a:r>
            <a:rPr lang="en-US" b="1"/>
            <a:t>Hierarchy &amp; collectivism:</a:t>
          </a:r>
          <a:r>
            <a:rPr lang="en-US"/>
            <a:t> senior sign-off is pivotal; team outcomes over individual wins. </a:t>
          </a:r>
          <a:r>
            <a:rPr lang="en-US" b="1"/>
            <a:t>How we act:</a:t>
          </a:r>
          <a:r>
            <a:rPr lang="en-US"/>
            <a:t> match seniority, clear RACI, shared KPIs </a:t>
          </a:r>
          <a:r>
            <a:rPr lang="en-US" i="1"/>
            <a:t>(House et al., 2004)</a:t>
          </a:r>
          <a:r>
            <a:rPr lang="en-US"/>
            <a:t>.</a:t>
          </a:r>
        </a:p>
      </dgm:t>
    </dgm:pt>
    <dgm:pt modelId="{7DD833DB-E4C7-429E-B1A5-35BC54639050}" type="parTrans" cxnId="{7D5BC477-23BE-43C1-958B-7C13D0F57A90}">
      <dgm:prSet/>
      <dgm:spPr/>
      <dgm:t>
        <a:bodyPr/>
        <a:lstStyle/>
        <a:p>
          <a:endParaRPr lang="en-US"/>
        </a:p>
      </dgm:t>
    </dgm:pt>
    <dgm:pt modelId="{6A25BB42-9BD3-497E-8D87-7B77C9D69276}" type="sibTrans" cxnId="{7D5BC477-23BE-43C1-958B-7C13D0F57A90}">
      <dgm:prSet/>
      <dgm:spPr/>
      <dgm:t>
        <a:bodyPr/>
        <a:lstStyle/>
        <a:p>
          <a:endParaRPr lang="en-US"/>
        </a:p>
      </dgm:t>
    </dgm:pt>
    <dgm:pt modelId="{7E472AC3-D785-4B82-B7A3-5FA22954BA5F}">
      <dgm:prSet/>
      <dgm:spPr/>
      <dgm:t>
        <a:bodyPr/>
        <a:lstStyle/>
        <a:p>
          <a:r>
            <a:rPr lang="en-US" b="1"/>
            <a:t>Time &amp; horizon:</a:t>
          </a:r>
          <a:r>
            <a:rPr lang="en-US"/>
            <a:t> flexible scheduling alongside long-term partnership focus. </a:t>
          </a:r>
          <a:r>
            <a:rPr lang="en-US" b="1"/>
            <a:t>How we act:</a:t>
          </a:r>
          <a:r>
            <a:rPr lang="en-US"/>
            <a:t> buffers around holidays, phased milestones, pilot-and-scale </a:t>
          </a:r>
          <a:r>
            <a:rPr lang="en-US" i="1"/>
            <a:t>(Meyer, 2016)</a:t>
          </a:r>
          <a:r>
            <a:rPr lang="en-US"/>
            <a:t>.</a:t>
          </a:r>
        </a:p>
      </dgm:t>
    </dgm:pt>
    <dgm:pt modelId="{CEB89017-D864-4327-8FB7-6CFFB776CD75}" type="parTrans" cxnId="{193B62B9-17A0-4772-9B60-49DDC77E6D5E}">
      <dgm:prSet/>
      <dgm:spPr/>
      <dgm:t>
        <a:bodyPr/>
        <a:lstStyle/>
        <a:p>
          <a:endParaRPr lang="en-US"/>
        </a:p>
      </dgm:t>
    </dgm:pt>
    <dgm:pt modelId="{D63ED041-8874-4F47-BDD2-F404B481A67A}" type="sibTrans" cxnId="{193B62B9-17A0-4772-9B60-49DDC77E6D5E}">
      <dgm:prSet/>
      <dgm:spPr/>
      <dgm:t>
        <a:bodyPr/>
        <a:lstStyle/>
        <a:p>
          <a:endParaRPr lang="en-US"/>
        </a:p>
      </dgm:t>
    </dgm:pt>
    <dgm:pt modelId="{7C03308D-1D66-4DBB-90F9-C04EFDED3B9F}">
      <dgm:prSet/>
      <dgm:spPr/>
      <dgm:t>
        <a:bodyPr/>
        <a:lstStyle/>
        <a:p>
          <a:r>
            <a:rPr lang="en-US" b="1"/>
            <a:t>Negotiation style:</a:t>
          </a:r>
          <a:r>
            <a:rPr lang="en-US"/>
            <a:t> harmony-first; gradual concessions. </a:t>
          </a:r>
          <a:r>
            <a:rPr lang="en-US" b="1"/>
            <a:t>How we act:</a:t>
          </a:r>
          <a:r>
            <a:rPr lang="en-US"/>
            <a:t> option sets (A/B/C), problem-solving language, MoU→SOW phases </a:t>
          </a:r>
          <a:r>
            <a:rPr lang="en-US" i="1"/>
            <a:t>(Graham and Lam, 2003)</a:t>
          </a:r>
          <a:r>
            <a:rPr lang="en-US"/>
            <a:t>.</a:t>
          </a:r>
        </a:p>
      </dgm:t>
    </dgm:pt>
    <dgm:pt modelId="{3655A864-9B6B-4960-B8E7-3CA27A5C0906}" type="parTrans" cxnId="{04C3DC95-FFF7-4456-B75C-2D319BFCCF97}">
      <dgm:prSet/>
      <dgm:spPr/>
      <dgm:t>
        <a:bodyPr/>
        <a:lstStyle/>
        <a:p>
          <a:endParaRPr lang="en-US"/>
        </a:p>
      </dgm:t>
    </dgm:pt>
    <dgm:pt modelId="{B5F0FADC-D752-4845-80C9-6989892E37D6}" type="sibTrans" cxnId="{04C3DC95-FFF7-4456-B75C-2D319BFCCF97}">
      <dgm:prSet/>
      <dgm:spPr/>
      <dgm:t>
        <a:bodyPr/>
        <a:lstStyle/>
        <a:p>
          <a:endParaRPr lang="en-US"/>
        </a:p>
      </dgm:t>
    </dgm:pt>
    <dgm:pt modelId="{701550DD-E846-452F-97B9-AC6F04F1CF4B}" type="pres">
      <dgm:prSet presAssocID="{B6750645-864C-461E-90EB-7D9901B04D38}" presName="vert0" presStyleCnt="0">
        <dgm:presLayoutVars>
          <dgm:dir/>
          <dgm:animOne val="branch"/>
          <dgm:animLvl val="lvl"/>
        </dgm:presLayoutVars>
      </dgm:prSet>
      <dgm:spPr/>
    </dgm:pt>
    <dgm:pt modelId="{46863765-D9B3-48ED-9B7D-7814B25A2B94}" type="pres">
      <dgm:prSet presAssocID="{04B807A6-26BD-4AE5-955A-2616C8F25456}" presName="thickLine" presStyleLbl="alignNode1" presStyleIdx="0" presStyleCnt="3"/>
      <dgm:spPr/>
    </dgm:pt>
    <dgm:pt modelId="{03332D28-17F7-48A3-908F-FC87176D1B65}" type="pres">
      <dgm:prSet presAssocID="{04B807A6-26BD-4AE5-955A-2616C8F25456}" presName="horz1" presStyleCnt="0"/>
      <dgm:spPr/>
    </dgm:pt>
    <dgm:pt modelId="{4B24B4EB-EF27-46B7-B763-1E7377E3EF2B}" type="pres">
      <dgm:prSet presAssocID="{04B807A6-26BD-4AE5-955A-2616C8F25456}" presName="tx1" presStyleLbl="revTx" presStyleIdx="0" presStyleCnt="3"/>
      <dgm:spPr/>
    </dgm:pt>
    <dgm:pt modelId="{CBE78331-4C2E-4C89-9566-03AC1EE94800}" type="pres">
      <dgm:prSet presAssocID="{04B807A6-26BD-4AE5-955A-2616C8F25456}" presName="vert1" presStyleCnt="0"/>
      <dgm:spPr/>
    </dgm:pt>
    <dgm:pt modelId="{2447EB9E-93B0-41CC-A185-7B052E156D33}" type="pres">
      <dgm:prSet presAssocID="{7E472AC3-D785-4B82-B7A3-5FA22954BA5F}" presName="thickLine" presStyleLbl="alignNode1" presStyleIdx="1" presStyleCnt="3"/>
      <dgm:spPr/>
    </dgm:pt>
    <dgm:pt modelId="{3DDE228F-EE73-4C93-84A9-F22CE4190951}" type="pres">
      <dgm:prSet presAssocID="{7E472AC3-D785-4B82-B7A3-5FA22954BA5F}" presName="horz1" presStyleCnt="0"/>
      <dgm:spPr/>
    </dgm:pt>
    <dgm:pt modelId="{582FE23B-33F6-4D68-836F-29EE07E3EB1E}" type="pres">
      <dgm:prSet presAssocID="{7E472AC3-D785-4B82-B7A3-5FA22954BA5F}" presName="tx1" presStyleLbl="revTx" presStyleIdx="1" presStyleCnt="3"/>
      <dgm:spPr/>
    </dgm:pt>
    <dgm:pt modelId="{43B294EB-90A5-4D70-BC57-65436D3C0CCE}" type="pres">
      <dgm:prSet presAssocID="{7E472AC3-D785-4B82-B7A3-5FA22954BA5F}" presName="vert1" presStyleCnt="0"/>
      <dgm:spPr/>
    </dgm:pt>
    <dgm:pt modelId="{5700A390-284A-42C9-8D1B-D21ADD8CDCF8}" type="pres">
      <dgm:prSet presAssocID="{7C03308D-1D66-4DBB-90F9-C04EFDED3B9F}" presName="thickLine" presStyleLbl="alignNode1" presStyleIdx="2" presStyleCnt="3"/>
      <dgm:spPr/>
    </dgm:pt>
    <dgm:pt modelId="{5D91144B-5035-404B-8202-8D6E9EBC12B2}" type="pres">
      <dgm:prSet presAssocID="{7C03308D-1D66-4DBB-90F9-C04EFDED3B9F}" presName="horz1" presStyleCnt="0"/>
      <dgm:spPr/>
    </dgm:pt>
    <dgm:pt modelId="{1D3FE4DE-FFD9-468A-80F5-2ED935F9275A}" type="pres">
      <dgm:prSet presAssocID="{7C03308D-1D66-4DBB-90F9-C04EFDED3B9F}" presName="tx1" presStyleLbl="revTx" presStyleIdx="2" presStyleCnt="3"/>
      <dgm:spPr/>
    </dgm:pt>
    <dgm:pt modelId="{71A5328A-8043-431D-8D0C-DDF51E8F4F01}" type="pres">
      <dgm:prSet presAssocID="{7C03308D-1D66-4DBB-90F9-C04EFDED3B9F}" presName="vert1" presStyleCnt="0"/>
      <dgm:spPr/>
    </dgm:pt>
  </dgm:ptLst>
  <dgm:cxnLst>
    <dgm:cxn modelId="{3312834E-0F23-412F-9249-8EBEAC118340}" type="presOf" srcId="{B6750645-864C-461E-90EB-7D9901B04D38}" destId="{701550DD-E846-452F-97B9-AC6F04F1CF4B}" srcOrd="0" destOrd="0" presId="urn:microsoft.com/office/officeart/2008/layout/LinedList"/>
    <dgm:cxn modelId="{323DC872-5D85-4C44-9227-F1158797CE84}" type="presOf" srcId="{04B807A6-26BD-4AE5-955A-2616C8F25456}" destId="{4B24B4EB-EF27-46B7-B763-1E7377E3EF2B}" srcOrd="0" destOrd="0" presId="urn:microsoft.com/office/officeart/2008/layout/LinedList"/>
    <dgm:cxn modelId="{683C0675-DDEE-4F9B-8900-A720C28E57A0}" type="presOf" srcId="{7E472AC3-D785-4B82-B7A3-5FA22954BA5F}" destId="{582FE23B-33F6-4D68-836F-29EE07E3EB1E}" srcOrd="0" destOrd="0" presId="urn:microsoft.com/office/officeart/2008/layout/LinedList"/>
    <dgm:cxn modelId="{7D5BC477-23BE-43C1-958B-7C13D0F57A90}" srcId="{B6750645-864C-461E-90EB-7D9901B04D38}" destId="{04B807A6-26BD-4AE5-955A-2616C8F25456}" srcOrd="0" destOrd="0" parTransId="{7DD833DB-E4C7-429E-B1A5-35BC54639050}" sibTransId="{6A25BB42-9BD3-497E-8D87-7B77C9D69276}"/>
    <dgm:cxn modelId="{04C3DC95-FFF7-4456-B75C-2D319BFCCF97}" srcId="{B6750645-864C-461E-90EB-7D9901B04D38}" destId="{7C03308D-1D66-4DBB-90F9-C04EFDED3B9F}" srcOrd="2" destOrd="0" parTransId="{3655A864-9B6B-4960-B8E7-3CA27A5C0906}" sibTransId="{B5F0FADC-D752-4845-80C9-6989892E37D6}"/>
    <dgm:cxn modelId="{193B62B9-17A0-4772-9B60-49DDC77E6D5E}" srcId="{B6750645-864C-461E-90EB-7D9901B04D38}" destId="{7E472AC3-D785-4B82-B7A3-5FA22954BA5F}" srcOrd="1" destOrd="0" parTransId="{CEB89017-D864-4327-8FB7-6CFFB776CD75}" sibTransId="{D63ED041-8874-4F47-BDD2-F404B481A67A}"/>
    <dgm:cxn modelId="{E16574F4-E50F-4EC0-825E-30E5398349F2}" type="presOf" srcId="{7C03308D-1D66-4DBB-90F9-C04EFDED3B9F}" destId="{1D3FE4DE-FFD9-468A-80F5-2ED935F9275A}" srcOrd="0" destOrd="0" presId="urn:microsoft.com/office/officeart/2008/layout/LinedList"/>
    <dgm:cxn modelId="{E184B9D0-5BF4-4414-98D2-543C53A1F62C}" type="presParOf" srcId="{701550DD-E846-452F-97B9-AC6F04F1CF4B}" destId="{46863765-D9B3-48ED-9B7D-7814B25A2B94}" srcOrd="0" destOrd="0" presId="urn:microsoft.com/office/officeart/2008/layout/LinedList"/>
    <dgm:cxn modelId="{5E55835B-CF1B-4715-A2E4-8499FDEE9E65}" type="presParOf" srcId="{701550DD-E846-452F-97B9-AC6F04F1CF4B}" destId="{03332D28-17F7-48A3-908F-FC87176D1B65}" srcOrd="1" destOrd="0" presId="urn:microsoft.com/office/officeart/2008/layout/LinedList"/>
    <dgm:cxn modelId="{A97A1935-C441-4E17-A5A3-B8BA145EB5F5}" type="presParOf" srcId="{03332D28-17F7-48A3-908F-FC87176D1B65}" destId="{4B24B4EB-EF27-46B7-B763-1E7377E3EF2B}" srcOrd="0" destOrd="0" presId="urn:microsoft.com/office/officeart/2008/layout/LinedList"/>
    <dgm:cxn modelId="{3527039E-39DE-43C5-8FD7-F90BAD682784}" type="presParOf" srcId="{03332D28-17F7-48A3-908F-FC87176D1B65}" destId="{CBE78331-4C2E-4C89-9566-03AC1EE94800}" srcOrd="1" destOrd="0" presId="urn:microsoft.com/office/officeart/2008/layout/LinedList"/>
    <dgm:cxn modelId="{FA023FBF-0C46-4B9C-80FE-136E417E50FC}" type="presParOf" srcId="{701550DD-E846-452F-97B9-AC6F04F1CF4B}" destId="{2447EB9E-93B0-41CC-A185-7B052E156D33}" srcOrd="2" destOrd="0" presId="urn:microsoft.com/office/officeart/2008/layout/LinedList"/>
    <dgm:cxn modelId="{13907056-EF61-43E8-A78B-BBB858932912}" type="presParOf" srcId="{701550DD-E846-452F-97B9-AC6F04F1CF4B}" destId="{3DDE228F-EE73-4C93-84A9-F22CE4190951}" srcOrd="3" destOrd="0" presId="urn:microsoft.com/office/officeart/2008/layout/LinedList"/>
    <dgm:cxn modelId="{282A965D-932C-4687-A646-17717E469817}" type="presParOf" srcId="{3DDE228F-EE73-4C93-84A9-F22CE4190951}" destId="{582FE23B-33F6-4D68-836F-29EE07E3EB1E}" srcOrd="0" destOrd="0" presId="urn:microsoft.com/office/officeart/2008/layout/LinedList"/>
    <dgm:cxn modelId="{7FB04F2F-E43A-411A-8324-D86FC575B58D}" type="presParOf" srcId="{3DDE228F-EE73-4C93-84A9-F22CE4190951}" destId="{43B294EB-90A5-4D70-BC57-65436D3C0CCE}" srcOrd="1" destOrd="0" presId="urn:microsoft.com/office/officeart/2008/layout/LinedList"/>
    <dgm:cxn modelId="{DB559C8E-9482-499C-8156-3438B04409E2}" type="presParOf" srcId="{701550DD-E846-452F-97B9-AC6F04F1CF4B}" destId="{5700A390-284A-42C9-8D1B-D21ADD8CDCF8}" srcOrd="4" destOrd="0" presId="urn:microsoft.com/office/officeart/2008/layout/LinedList"/>
    <dgm:cxn modelId="{B48676A8-5460-4B01-BE08-0A5B63594037}" type="presParOf" srcId="{701550DD-E846-452F-97B9-AC6F04F1CF4B}" destId="{5D91144B-5035-404B-8202-8D6E9EBC12B2}" srcOrd="5" destOrd="0" presId="urn:microsoft.com/office/officeart/2008/layout/LinedList"/>
    <dgm:cxn modelId="{D28343A7-5984-40FE-8249-1E8F6951382E}" type="presParOf" srcId="{5D91144B-5035-404B-8202-8D6E9EBC12B2}" destId="{1D3FE4DE-FFD9-468A-80F5-2ED935F9275A}" srcOrd="0" destOrd="0" presId="urn:microsoft.com/office/officeart/2008/layout/LinedList"/>
    <dgm:cxn modelId="{712E7588-FBB1-4C49-B3EB-75D6CB8CD5CC}" type="presParOf" srcId="{5D91144B-5035-404B-8202-8D6E9EBC12B2}" destId="{71A5328A-8043-431D-8D0C-DDF51E8F4F0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863765-D9B3-48ED-9B7D-7814B25A2B94}">
      <dsp:nvSpPr>
        <dsp:cNvPr id="0" name=""/>
        <dsp:cNvSpPr/>
      </dsp:nvSpPr>
      <dsp:spPr>
        <a:xfrm>
          <a:off x="0" y="2386"/>
          <a:ext cx="557069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B24B4EB-EF27-46B7-B763-1E7377E3EF2B}">
      <dsp:nvSpPr>
        <dsp:cNvPr id="0" name=""/>
        <dsp:cNvSpPr/>
      </dsp:nvSpPr>
      <dsp:spPr>
        <a:xfrm>
          <a:off x="0" y="2386"/>
          <a:ext cx="5570697" cy="16276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Hierarchy &amp; collectivism:</a:t>
          </a:r>
          <a:r>
            <a:rPr lang="en-US" sz="2200" kern="1200"/>
            <a:t> senior sign-off is pivotal; team outcomes over individual wins. </a:t>
          </a:r>
          <a:r>
            <a:rPr lang="en-US" sz="2200" b="1" kern="1200"/>
            <a:t>How we act:</a:t>
          </a:r>
          <a:r>
            <a:rPr lang="en-US" sz="2200" kern="1200"/>
            <a:t> match seniority, clear RACI, shared KPIs </a:t>
          </a:r>
          <a:r>
            <a:rPr lang="en-US" sz="2200" i="1" kern="1200"/>
            <a:t>(House et al., 2004)</a:t>
          </a:r>
          <a:r>
            <a:rPr lang="en-US" sz="2200" kern="1200"/>
            <a:t>.</a:t>
          </a:r>
        </a:p>
      </dsp:txBody>
      <dsp:txXfrm>
        <a:off x="0" y="2386"/>
        <a:ext cx="5570697" cy="1627637"/>
      </dsp:txXfrm>
    </dsp:sp>
    <dsp:sp modelId="{2447EB9E-93B0-41CC-A185-7B052E156D33}">
      <dsp:nvSpPr>
        <dsp:cNvPr id="0" name=""/>
        <dsp:cNvSpPr/>
      </dsp:nvSpPr>
      <dsp:spPr>
        <a:xfrm>
          <a:off x="0" y="1630024"/>
          <a:ext cx="5570697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82FE23B-33F6-4D68-836F-29EE07E3EB1E}">
      <dsp:nvSpPr>
        <dsp:cNvPr id="0" name=""/>
        <dsp:cNvSpPr/>
      </dsp:nvSpPr>
      <dsp:spPr>
        <a:xfrm>
          <a:off x="0" y="1630024"/>
          <a:ext cx="5570697" cy="16276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Time &amp; horizon:</a:t>
          </a:r>
          <a:r>
            <a:rPr lang="en-US" sz="2200" kern="1200"/>
            <a:t> flexible scheduling alongside long-term partnership focus. </a:t>
          </a:r>
          <a:r>
            <a:rPr lang="en-US" sz="2200" b="1" kern="1200"/>
            <a:t>How we act:</a:t>
          </a:r>
          <a:r>
            <a:rPr lang="en-US" sz="2200" kern="1200"/>
            <a:t> buffers around holidays, phased milestones, pilot-and-scale </a:t>
          </a:r>
          <a:r>
            <a:rPr lang="en-US" sz="2200" i="1" kern="1200"/>
            <a:t>(Meyer, 2016)</a:t>
          </a:r>
          <a:r>
            <a:rPr lang="en-US" sz="2200" kern="1200"/>
            <a:t>.</a:t>
          </a:r>
        </a:p>
      </dsp:txBody>
      <dsp:txXfrm>
        <a:off x="0" y="1630024"/>
        <a:ext cx="5570697" cy="1627637"/>
      </dsp:txXfrm>
    </dsp:sp>
    <dsp:sp modelId="{5700A390-284A-42C9-8D1B-D21ADD8CDCF8}">
      <dsp:nvSpPr>
        <dsp:cNvPr id="0" name=""/>
        <dsp:cNvSpPr/>
      </dsp:nvSpPr>
      <dsp:spPr>
        <a:xfrm>
          <a:off x="0" y="3257661"/>
          <a:ext cx="5570697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D3FE4DE-FFD9-468A-80F5-2ED935F9275A}">
      <dsp:nvSpPr>
        <dsp:cNvPr id="0" name=""/>
        <dsp:cNvSpPr/>
      </dsp:nvSpPr>
      <dsp:spPr>
        <a:xfrm>
          <a:off x="0" y="3257661"/>
          <a:ext cx="5570697" cy="16276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Negotiation style:</a:t>
          </a:r>
          <a:r>
            <a:rPr lang="en-US" sz="2200" kern="1200"/>
            <a:t> harmony-first; gradual concessions. </a:t>
          </a:r>
          <a:r>
            <a:rPr lang="en-US" sz="2200" b="1" kern="1200"/>
            <a:t>How we act:</a:t>
          </a:r>
          <a:r>
            <a:rPr lang="en-US" sz="2200" kern="1200"/>
            <a:t> option sets (A/B/C), problem-solving language, MoU→SOW phases </a:t>
          </a:r>
          <a:r>
            <a:rPr lang="en-US" sz="2200" i="1" kern="1200"/>
            <a:t>(Graham and Lam, 2003)</a:t>
          </a:r>
          <a:r>
            <a:rPr lang="en-US" sz="2200" kern="1200"/>
            <a:t>.</a:t>
          </a:r>
        </a:p>
      </dsp:txBody>
      <dsp:txXfrm>
        <a:off x="0" y="3257661"/>
        <a:ext cx="5570697" cy="16276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6C109-8F3F-D5CD-F74F-8EB4BA5CA4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0C4CB0-BC2E-32B7-A28E-997E00C91F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AA390A-0E7B-C869-3773-B505C667C1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1A211-E161-4796-8EEF-97671C82B9E7}" type="datetimeFigureOut">
              <a:rPr lang="en-GB" smtClean="0"/>
              <a:t>13/08/2025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497F8D-ADA7-2CC1-CC17-96DC9C53B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35CC8F-5C2F-14B0-92B6-1255B9CCD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46291-C78C-431A-B131-12F72768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006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7B6A5-7DCC-7655-E3C6-532D3A636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A68D2E-AC0F-D460-B64E-E07E17ADAA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61FAF2-CDBE-8F83-A935-38A84CDCD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1A211-E161-4796-8EEF-97671C82B9E7}" type="datetimeFigureOut">
              <a:rPr lang="en-GB" smtClean="0"/>
              <a:t>13/08/2025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56A67F-F0E5-52BE-00E5-50603EDD77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4B8122-E6F8-B464-3C07-228681174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46291-C78C-431A-B131-12F72768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7007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7DDF4-FBBD-29E6-66F5-DC63D84A3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526799-FE28-839D-7928-BF8876F8C7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26F705-704A-9206-2D15-DC1A1C18FC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1A211-E161-4796-8EEF-97671C82B9E7}" type="datetimeFigureOut">
              <a:rPr lang="en-GB" smtClean="0"/>
              <a:t>13/08/2025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0DB3DE-BF7F-33C2-6198-B1E31E3E1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3146F1-53EF-7D21-7BDA-E37F16D83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46291-C78C-431A-B131-12F72768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750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CCA9F-F457-9031-6CE6-F664B3FA1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167B1-6C2B-B0A0-2471-A090323807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518521-AE20-83D6-EF5E-F73D0520CB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7AD0AB-36B4-9AD8-2D30-3FC80B49B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1A211-E161-4796-8EEF-97671C82B9E7}" type="datetimeFigureOut">
              <a:rPr lang="en-GB" smtClean="0"/>
              <a:t>13/08/2025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2A97E1-56A5-F772-51EB-0A3CDF55A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0F9AD1-D143-310A-AD61-2C8CAEB25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46291-C78C-431A-B131-12F72768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323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F0AD4-114B-2876-7639-0EEC8BC6A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3A93C8-C59F-89DC-D001-FE6A2DC903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1FA8D2-8EC4-492E-FD4B-D4AF775BDE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5862C-6DEA-2B75-61F5-B377374D65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D8811B-DEB6-A203-AC3B-40F7EF06F1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E2C1B-5C87-9A2C-8748-C6B53BB0FB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1A211-E161-4796-8EEF-97671C82B9E7}" type="datetimeFigureOut">
              <a:rPr lang="en-GB" smtClean="0"/>
              <a:t>13/08/2025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B29F29-2170-C411-6C9E-38D2F5D21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BD5761-1758-CE8E-F810-881708961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46291-C78C-431A-B131-12F72768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197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29C86-7556-BBE3-1A9A-4043E4562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FB6A9F-AE4C-A050-9268-C53F2CA3B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1A211-E161-4796-8EEF-97671C82B9E7}" type="datetimeFigureOut">
              <a:rPr lang="en-GB" smtClean="0"/>
              <a:t>13/08/2025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433FB0-0123-2923-B305-20B896DB4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9DF32E-EFB2-2572-FEA6-E743C1EF4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46291-C78C-431A-B131-12F72768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938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260B7F-638C-54A8-D003-B35B0EA5B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1A211-E161-4796-8EEF-97671C82B9E7}" type="datetimeFigureOut">
              <a:rPr lang="en-GB" smtClean="0"/>
              <a:t>13/08/2025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F5B61C-5E89-3AA6-D0FD-2D3DD2C8CB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E754BC-7795-4EB3-DA36-D5280F1C8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46291-C78C-431A-B131-12F72768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558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9702D-9B7C-4E07-A938-6FCC15E08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6E2EC-377B-0526-9699-5060520FF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FD6B14-2C69-B406-2DFF-C3F78BD90D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43AA04-DFA6-438B-D24F-BD03E663E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1A211-E161-4796-8EEF-97671C82B9E7}" type="datetimeFigureOut">
              <a:rPr lang="en-GB" smtClean="0"/>
              <a:t>13/08/2025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3389A9-97C1-53F6-566A-44E799558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A975B0-584E-A31F-8829-CE7C90E75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46291-C78C-431A-B131-12F72768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349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DE0D-FD53-3E78-5385-67CF13724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B35579-C66C-F5A6-B42E-ED725B6CEA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68C38E-54BA-4528-6C6E-0B3CBD7AFE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FDAD32-3A8C-2695-23B4-082192FF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1A211-E161-4796-8EEF-97671C82B9E7}" type="datetimeFigureOut">
              <a:rPr lang="en-GB" smtClean="0"/>
              <a:t>13/08/2025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54A32C-95F0-5EDC-D3DC-8BA8B4D57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638685-A1BF-5288-A2E2-E57C1C82C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46291-C78C-431A-B131-12F72768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801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58A07-8C29-FBBD-1B51-C9593BF2A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470E2D-4671-A340-A369-1217DD9548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7236AE-94CE-30A7-6EE9-272138E55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1A211-E161-4796-8EEF-97671C82B9E7}" type="datetimeFigureOut">
              <a:rPr lang="en-GB" smtClean="0"/>
              <a:t>13/08/2025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CE1BB0-762F-EDE6-B076-ABEC0F872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A49E5-CCDC-0FDF-AA9E-08DF6FE9D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46291-C78C-431A-B131-12F72768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210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714317C-8574-6E1F-4916-232C9CA1A1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020FE1-7DC2-EA33-1838-95E6683B9F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036A3-811D-3458-7CFB-CCEF682E5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1A211-E161-4796-8EEF-97671C82B9E7}" type="datetimeFigureOut">
              <a:rPr lang="en-GB" smtClean="0"/>
              <a:t>13/08/2025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C0A6C5-F3ED-B94F-92F9-150A833DBB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1ACC8-F3B8-676E-C813-A688ECC74A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46291-C78C-431A-B131-12F72768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067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68C729-6A1E-FFB3-1E8A-44BF22876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5B65F1-0354-CDA3-4C49-DBE7AC1000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33BB26-9C57-4011-054A-BAD871719F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01A211-E161-4796-8EEF-97671C82B9E7}" type="datetimeFigureOut">
              <a:rPr lang="en-GB" smtClean="0"/>
              <a:t>13/08/2025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84B6F5-4CD1-EDCD-38EF-C97FF8F39C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1CC969-35AA-123D-5E58-77C1D6BFA5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D46291-C78C-431A-B131-12F72768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053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1BC43-78AD-D55E-6435-AA5284E22D0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Culture as Strategy: Marks &amp; Spencer (UK) × JD (China) — A Partnership Proposal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FF5EFA-6184-DA79-540E-4647C5F9F77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name Madalina-Mihaela Braha </a:t>
            </a:r>
          </a:p>
          <a:p>
            <a:r>
              <a:rPr lang="en-GB"/>
              <a:t>Student Id:2227915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3492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1CBF9-C551-346B-F972-53EA42688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7B37D-4525-155F-0FE9-25B70635A9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b="1" dirty="0"/>
              <a:t>What is culture? </a:t>
            </a:r>
          </a:p>
          <a:p>
            <a:r>
              <a:rPr lang="en-US" sz="1600" b="1" dirty="0"/>
              <a:t>Core Cultural Elements for Business</a:t>
            </a:r>
          </a:p>
          <a:p>
            <a:r>
              <a:rPr lang="en-US" sz="1600" b="1" dirty="0"/>
              <a:t>Theoretical Underpinning #1: Hall’s High/Low Context &amp; Time</a:t>
            </a:r>
          </a:p>
          <a:p>
            <a:r>
              <a:rPr lang="en-GB" sz="1600" b="1" dirty="0"/>
              <a:t>Theoretical Underpinning #2: Hofstede’s Cultural Dimensions</a:t>
            </a:r>
          </a:p>
          <a:p>
            <a:r>
              <a:rPr lang="en-US" sz="1600" b="1" dirty="0"/>
              <a:t>Chinese Cultural Elements to Navigate: Communication, Face &amp; Relationships</a:t>
            </a:r>
          </a:p>
          <a:p>
            <a:r>
              <a:rPr lang="en-US" sz="1600" b="1" dirty="0"/>
              <a:t>Chinese Cultural Elements to Navigate: Hierarchy, Time &amp; Negotiation</a:t>
            </a:r>
          </a:p>
          <a:p>
            <a:r>
              <a:rPr lang="en-US" sz="1600" b="1" dirty="0"/>
              <a:t>Negotiation Strategies for a Successful M&amp;S × JD Deal</a:t>
            </a:r>
          </a:p>
          <a:p>
            <a:r>
              <a:rPr lang="en-US" sz="1600" b="1" dirty="0"/>
              <a:t>Conclusion</a:t>
            </a:r>
          </a:p>
          <a:p>
            <a:r>
              <a:rPr lang="en-US" sz="1600" b="1" dirty="0"/>
              <a:t>References </a:t>
            </a:r>
            <a:br>
              <a:rPr lang="en-US" sz="1600" b="1" dirty="0">
                <a:solidFill>
                  <a:schemeClr val="tx2"/>
                </a:solidFill>
              </a:rPr>
            </a:br>
            <a:br>
              <a:rPr lang="en-GB" sz="1600" b="1" dirty="0"/>
            </a:br>
            <a:br>
              <a:rPr lang="en-US" sz="1600" b="1" dirty="0"/>
            </a:br>
            <a:b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b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5891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586DBC-7FF4-993A-33BB-8195ACCDF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What is culture? </a:t>
            </a:r>
          </a:p>
        </p:txBody>
      </p:sp>
      <p:pic>
        <p:nvPicPr>
          <p:cNvPr id="7" name="Graphic 6" descr="Social Network">
            <a:extLst>
              <a:ext uri="{FF2B5EF4-FFF2-40B4-BE49-F238E27FC236}">
                <a16:creationId xmlns:a16="http://schemas.microsoft.com/office/drawing/2014/main" id="{5B8733D2-B56D-5F60-7063-BB5D7E6A05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D30961BF-39E6-715B-CC01-0C0489CDA1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700" b="1" dirty="0">
                <a:solidFill>
                  <a:schemeClr val="tx2"/>
                </a:solidFill>
              </a:rPr>
              <a:t>Definition: </a:t>
            </a:r>
            <a:r>
              <a:rPr lang="en-GB" sz="1700" dirty="0">
                <a:solidFill>
                  <a:schemeClr val="tx2"/>
                </a:solidFill>
              </a:rPr>
              <a:t>A shared system of values, beliefs, norms, and artifacts that shapes how a group perceives, communicates, and acts (Schein, 2010). </a:t>
            </a:r>
          </a:p>
          <a:p>
            <a:r>
              <a:rPr lang="en-GB" sz="1700" b="1" dirty="0">
                <a:solidFill>
                  <a:schemeClr val="tx2"/>
                </a:solidFill>
              </a:rPr>
              <a:t>Layers of culture: </a:t>
            </a:r>
            <a:r>
              <a:rPr lang="en-GB" sz="1700" dirty="0">
                <a:solidFill>
                  <a:schemeClr val="tx2"/>
                </a:solidFill>
              </a:rPr>
              <a:t>National/societal → regional → organizational → team/professional → individual (Hofstede, Hofstede &amp; Minkov, 2010). </a:t>
            </a:r>
          </a:p>
          <a:p>
            <a:r>
              <a:rPr lang="en-GB" sz="1700" b="1" dirty="0">
                <a:solidFill>
                  <a:schemeClr val="tx2"/>
                </a:solidFill>
              </a:rPr>
              <a:t>The “iceberg” model: </a:t>
            </a:r>
            <a:r>
              <a:rPr lang="en-GB" sz="1700" dirty="0">
                <a:solidFill>
                  <a:schemeClr val="tx2"/>
                </a:solidFill>
              </a:rPr>
              <a:t>Culture has visible and invisible layers (Hall, 1976). </a:t>
            </a:r>
            <a:br>
              <a:rPr lang="en-GB" sz="1700" dirty="0">
                <a:solidFill>
                  <a:schemeClr val="tx2"/>
                </a:solidFill>
              </a:rPr>
            </a:br>
            <a:r>
              <a:rPr lang="en-GB" sz="1700" i="1" dirty="0">
                <a:solidFill>
                  <a:schemeClr val="tx2"/>
                </a:solidFill>
              </a:rPr>
              <a:t>- Visible</a:t>
            </a:r>
            <a:r>
              <a:rPr lang="en-GB" sz="1700" dirty="0">
                <a:solidFill>
                  <a:schemeClr val="tx2"/>
                </a:solidFill>
              </a:rPr>
              <a:t>: symbols, products, dress, rituals, etiquette, observable </a:t>
            </a:r>
            <a:r>
              <a:rPr lang="en-GB" sz="1700" dirty="0" err="1">
                <a:solidFill>
                  <a:schemeClr val="tx2"/>
                </a:solidFill>
              </a:rPr>
              <a:t>behaviors</a:t>
            </a:r>
            <a:r>
              <a:rPr lang="en-GB" sz="1700" dirty="0">
                <a:solidFill>
                  <a:schemeClr val="tx2"/>
                </a:solidFill>
              </a:rPr>
              <a:t> (Hall, 1976). </a:t>
            </a:r>
          </a:p>
          <a:p>
            <a:pPr marL="0" indent="0">
              <a:buNone/>
            </a:pPr>
            <a:r>
              <a:rPr lang="en-GB" sz="1700" dirty="0">
                <a:solidFill>
                  <a:schemeClr val="tx2"/>
                </a:solidFill>
              </a:rPr>
              <a:t>    - </a:t>
            </a:r>
            <a:r>
              <a:rPr lang="en-GB" sz="1700" i="1" dirty="0">
                <a:solidFill>
                  <a:schemeClr val="tx2"/>
                </a:solidFill>
              </a:rPr>
              <a:t>Deep</a:t>
            </a:r>
            <a:r>
              <a:rPr lang="en-GB" sz="1700" dirty="0">
                <a:solidFill>
                  <a:schemeClr val="tx2"/>
                </a:solidFill>
              </a:rPr>
              <a:t>: values, assumptions, beliefs, attitudes toward risk, time, and authority (Schein, 2010).</a:t>
            </a:r>
          </a:p>
          <a:p>
            <a:endParaRPr lang="en-GB" sz="17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01912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E0A68D-28EF-49D9-B84B-5DAB38714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3FC252-7C6E-AF43-0109-0DAEF855F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828" y="252902"/>
            <a:ext cx="6520543" cy="2555612"/>
          </a:xfrm>
        </p:spPr>
        <p:txBody>
          <a:bodyPr anchor="t">
            <a:normAutofit/>
          </a:bodyPr>
          <a:lstStyle/>
          <a:p>
            <a:pPr algn="ctr"/>
            <a:r>
              <a:rPr lang="en-US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Core Cultural Elements </a:t>
            </a:r>
            <a:br>
              <a:rPr lang="en-US" b="1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US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for Business</a:t>
            </a:r>
            <a:br>
              <a:rPr lang="en-US" sz="2700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US" sz="27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(Meyer, 2016)</a:t>
            </a:r>
            <a:br>
              <a:rPr lang="en-GB" sz="2700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endParaRPr lang="en-GB" sz="27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8957F6-FC16-21DC-27C5-AB65DBD4A4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7493" y="2963193"/>
            <a:ext cx="3139212" cy="332733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FA0C3DC-24DE-44E3-9D41-CAA5F3B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16208" y="0"/>
            <a:ext cx="4775791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ECC6C6-B65F-E498-71A1-111FB664C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17971" y="818707"/>
            <a:ext cx="4093029" cy="5854236"/>
          </a:xfrm>
        </p:spPr>
        <p:txBody>
          <a:bodyPr anchor="ctr">
            <a:noAutofit/>
          </a:bodyPr>
          <a:lstStyle/>
          <a:p>
            <a:r>
              <a:rPr lang="en-GB" sz="2000" b="1" dirty="0">
                <a:solidFill>
                  <a:srgbClr val="595959"/>
                </a:solidFill>
              </a:rPr>
              <a:t>Values &amp; beliefs </a:t>
            </a:r>
          </a:p>
          <a:p>
            <a:r>
              <a:rPr lang="en-GB" sz="2000" b="1" dirty="0">
                <a:solidFill>
                  <a:srgbClr val="595959"/>
                </a:solidFill>
              </a:rPr>
              <a:t>Norms &amp; etiquette </a:t>
            </a:r>
          </a:p>
          <a:p>
            <a:r>
              <a:rPr lang="en-GB" sz="2000" b="1" dirty="0">
                <a:solidFill>
                  <a:srgbClr val="595959"/>
                </a:solidFill>
              </a:rPr>
              <a:t>Communication style</a:t>
            </a:r>
          </a:p>
          <a:p>
            <a:r>
              <a:rPr lang="en-GB" sz="2000" b="1" dirty="0">
                <a:solidFill>
                  <a:srgbClr val="595959"/>
                </a:solidFill>
              </a:rPr>
              <a:t>Time orientation</a:t>
            </a:r>
          </a:p>
          <a:p>
            <a:r>
              <a:rPr lang="en-GB" sz="2000" b="1" dirty="0">
                <a:solidFill>
                  <a:srgbClr val="595959"/>
                </a:solidFill>
              </a:rPr>
              <a:t>Power distance &amp; hierarchy</a:t>
            </a:r>
          </a:p>
          <a:p>
            <a:r>
              <a:rPr lang="en-GB" sz="2000" b="1" dirty="0">
                <a:solidFill>
                  <a:srgbClr val="595959"/>
                </a:solidFill>
              </a:rPr>
              <a:t>Individualism vs. collectivism </a:t>
            </a:r>
          </a:p>
          <a:p>
            <a:r>
              <a:rPr lang="en-GB" sz="2000" b="1" dirty="0">
                <a:solidFill>
                  <a:srgbClr val="595959"/>
                </a:solidFill>
              </a:rPr>
              <a:t>Uncertainty avoidance &amp; risk tolerance.</a:t>
            </a:r>
          </a:p>
          <a:p>
            <a:r>
              <a:rPr lang="en-GB" sz="2000" b="1" dirty="0">
                <a:solidFill>
                  <a:srgbClr val="595959"/>
                </a:solidFill>
              </a:rPr>
              <a:t>Relationship orientation &amp; trust</a:t>
            </a:r>
          </a:p>
          <a:p>
            <a:r>
              <a:rPr lang="en-GB" sz="2000" b="1" dirty="0">
                <a:solidFill>
                  <a:srgbClr val="595959"/>
                </a:solidFill>
              </a:rPr>
              <a:t>Face &amp; reputation</a:t>
            </a:r>
          </a:p>
          <a:p>
            <a:r>
              <a:rPr lang="en-GB" sz="2000" b="1" dirty="0">
                <a:solidFill>
                  <a:srgbClr val="595959"/>
                </a:solidFill>
              </a:rPr>
              <a:t>Conflict &amp; decision-making </a:t>
            </a:r>
          </a:p>
          <a:p>
            <a:r>
              <a:rPr lang="en-GB" sz="2000" b="1" dirty="0">
                <a:solidFill>
                  <a:srgbClr val="595959"/>
                </a:solidFill>
              </a:rPr>
              <a:t>Symbols &amp; rituals </a:t>
            </a:r>
          </a:p>
          <a:p>
            <a:pPr marL="0" indent="0">
              <a:buNone/>
            </a:pPr>
            <a:r>
              <a:rPr lang="en-GB" sz="2000" b="1" dirty="0">
                <a:solidFill>
                  <a:srgbClr val="595959"/>
                </a:solidFill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612839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74B69C-1523-64F3-0655-A95A17758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 sz="2800" b="1" dirty="0"/>
              <a:t>Theoretical Underpinning #1: Hall’s High/Low Context &amp; Time</a:t>
            </a:r>
            <a:br>
              <a:rPr lang="en-US" sz="2800" b="1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C9C96-EA88-1E6F-7EC4-A36C0FD05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086" y="2198362"/>
            <a:ext cx="6085114" cy="4659638"/>
          </a:xfrm>
        </p:spPr>
        <p:txBody>
          <a:bodyPr>
            <a:normAutofit/>
          </a:bodyPr>
          <a:lstStyle/>
          <a:p>
            <a:r>
              <a:rPr lang="en-US" sz="2000" b="1" dirty="0"/>
              <a:t>Core idea:</a:t>
            </a:r>
            <a:r>
              <a:rPr lang="en-US" sz="2000" dirty="0"/>
              <a:t> Communication varies by how much meaning is carried in context vs. explicit words; cultures also differ in how they use time.</a:t>
            </a:r>
          </a:p>
          <a:p>
            <a:r>
              <a:rPr lang="en-US" sz="2000" b="1" dirty="0"/>
              <a:t>UK vs. China (implications for M&amp;S × JD)</a:t>
            </a:r>
            <a:endParaRPr lang="en-US" sz="2000" dirty="0"/>
          </a:p>
          <a:p>
            <a:r>
              <a:rPr lang="en-US" sz="2000" b="1" dirty="0"/>
              <a:t>Context level:</a:t>
            </a:r>
            <a:r>
              <a:rPr lang="en-US" sz="2000" dirty="0"/>
              <a:t> UK = </a:t>
            </a:r>
            <a:r>
              <a:rPr lang="en-US" sz="2000" b="1" dirty="0"/>
              <a:t>low-context</a:t>
            </a:r>
            <a:r>
              <a:rPr lang="en-US" sz="2000" dirty="0"/>
              <a:t> (say it explicitly); China = </a:t>
            </a:r>
            <a:r>
              <a:rPr lang="en-US" sz="2000" b="1" dirty="0"/>
              <a:t>high-context</a:t>
            </a:r>
            <a:r>
              <a:rPr lang="en-US" sz="2000" dirty="0"/>
              <a:t> (read the room, rely on shared cues).</a:t>
            </a:r>
            <a:br>
              <a:rPr lang="en-US" sz="2000" dirty="0"/>
            </a:br>
            <a:r>
              <a:rPr lang="en-US" sz="2000" b="1" dirty="0"/>
              <a:t>Directness &amp; silence:</a:t>
            </a:r>
            <a:r>
              <a:rPr lang="en-US" sz="2000" dirty="0"/>
              <a:t> UK expects direct “yes/no”; China uses indirect phrasing and silence to preserve </a:t>
            </a:r>
            <a:r>
              <a:rPr lang="en-US" sz="2000" b="1" dirty="0" err="1"/>
              <a:t>mianzi</a:t>
            </a:r>
            <a:r>
              <a:rPr lang="en-US" sz="2000" dirty="0"/>
              <a:t>.</a:t>
            </a:r>
            <a:br>
              <a:rPr lang="en-US" sz="2000" dirty="0"/>
            </a:br>
            <a:r>
              <a:rPr lang="en-US" sz="2000" b="1" dirty="0"/>
              <a:t>Time use:</a:t>
            </a:r>
            <a:r>
              <a:rPr lang="en-US" sz="2000" dirty="0"/>
              <a:t> UK tends to </a:t>
            </a:r>
            <a:r>
              <a:rPr lang="en-US" sz="2000" b="1" dirty="0"/>
              <a:t>monochronic</a:t>
            </a:r>
            <a:r>
              <a:rPr lang="en-US" sz="2000" dirty="0"/>
              <a:t> (linear schedules); China more </a:t>
            </a:r>
            <a:r>
              <a:rPr lang="en-US" sz="2000" b="1" dirty="0"/>
              <a:t>polychronic</a:t>
            </a:r>
            <a:r>
              <a:rPr lang="en-US" sz="2000" dirty="0"/>
              <a:t> (parallel tracks, flexible).</a:t>
            </a:r>
            <a:br>
              <a:rPr lang="en-US" sz="1700" dirty="0"/>
            </a:br>
            <a:r>
              <a:rPr lang="en-GB" sz="1700" dirty="0"/>
              <a:t>                                                                                                                                                          </a:t>
            </a:r>
            <a:r>
              <a:rPr lang="en-US" sz="1700" i="1" dirty="0"/>
              <a:t>(Hall, 1976)</a:t>
            </a:r>
            <a:endParaRPr lang="en-US" sz="1700" dirty="0"/>
          </a:p>
          <a:p>
            <a:endParaRPr lang="en-GB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D638BA-69E6-CB84-B94C-E7C759511D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200675"/>
            <a:ext cx="4788505" cy="3724392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216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BF5CCF-BBEC-69EF-1864-989B8FB12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sz="2800" b="1" dirty="0"/>
              <a:t>Theoretical Underpinning #2: Hofstede’s Cultural Dimensions</a:t>
            </a:r>
            <a:br>
              <a:rPr lang="en-GB" sz="2800" b="1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16508-592E-A0B2-76E7-0870004E4A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3" y="2198362"/>
            <a:ext cx="6363223" cy="4659638"/>
          </a:xfrm>
        </p:spPr>
        <p:txBody>
          <a:bodyPr>
            <a:normAutofit lnSpcReduction="10000"/>
          </a:bodyPr>
          <a:lstStyle/>
          <a:p>
            <a:r>
              <a:rPr lang="en-GB" sz="2000" b="1" dirty="0"/>
              <a:t>Core idea:</a:t>
            </a:r>
            <a:r>
              <a:rPr lang="en-GB" sz="2000" dirty="0"/>
              <a:t> Stable value patterns explain differences in hierarchy, individual vs. collective focus, time horizon, and risk.</a:t>
            </a:r>
          </a:p>
          <a:p>
            <a:r>
              <a:rPr lang="en-GB" sz="2000" b="1" dirty="0"/>
              <a:t>Dimension impacts on M&amp;S × JD</a:t>
            </a:r>
            <a:endParaRPr lang="en-GB" sz="2000" dirty="0"/>
          </a:p>
          <a:p>
            <a:r>
              <a:rPr lang="en-GB" sz="2000" b="1" dirty="0"/>
              <a:t>Power Distance:</a:t>
            </a:r>
            <a:r>
              <a:rPr lang="en-GB" sz="2000" dirty="0"/>
              <a:t> China higher → deference to seniority; UK lower → empowered managers.</a:t>
            </a:r>
            <a:br>
              <a:rPr lang="en-GB" sz="2000" dirty="0"/>
            </a:br>
            <a:r>
              <a:rPr lang="en-GB" sz="2000" b="1" dirty="0"/>
              <a:t>Individualism vs. Collectivism:</a:t>
            </a:r>
            <a:r>
              <a:rPr lang="en-GB" sz="2000" dirty="0"/>
              <a:t> UK more individualist; China more collectivist.</a:t>
            </a:r>
            <a:br>
              <a:rPr lang="en-GB" sz="2000" dirty="0"/>
            </a:br>
            <a:r>
              <a:rPr lang="en-GB" sz="2000" b="1" dirty="0"/>
              <a:t>Long-Term Orientation:</a:t>
            </a:r>
            <a:r>
              <a:rPr lang="en-GB" sz="2000" dirty="0"/>
              <a:t> China high; UK more short/medium-term.</a:t>
            </a:r>
            <a:br>
              <a:rPr lang="en-GB" sz="2000" dirty="0"/>
            </a:br>
            <a:r>
              <a:rPr lang="en-GB" sz="2000" b="1" dirty="0"/>
              <a:t>Uncertainty Avoidance:</a:t>
            </a:r>
            <a:r>
              <a:rPr lang="en-GB" sz="2000" dirty="0"/>
              <a:t> Generally lower in China than many Western markets.</a:t>
            </a:r>
            <a:br>
              <a:rPr lang="en-GB" sz="2000" dirty="0"/>
            </a:br>
            <a:r>
              <a:rPr lang="en-GB" sz="2000" b="1" dirty="0"/>
              <a:t>Masculinity/Performance:</a:t>
            </a:r>
            <a:r>
              <a:rPr lang="en-GB" sz="2000" dirty="0"/>
              <a:t> Both value achievement, but signals differ. </a:t>
            </a:r>
          </a:p>
          <a:p>
            <a:pPr marL="0" indent="0">
              <a:buNone/>
            </a:pPr>
            <a:r>
              <a:rPr lang="en-GB" sz="2000" i="1" dirty="0"/>
              <a:t>     (Hofstede et al., 2010)</a:t>
            </a:r>
            <a:r>
              <a:rPr lang="en-GB" sz="3200" b="1" dirty="0"/>
              <a:t> </a:t>
            </a:r>
            <a:br>
              <a:rPr lang="en-GB" sz="2000" dirty="0"/>
            </a:br>
            <a:r>
              <a:rPr lang="en-GB" sz="2000" i="1" dirty="0"/>
              <a:t>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59507C-9B29-D598-6A11-8D3C871252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943" y="2453499"/>
            <a:ext cx="3842368" cy="3755915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557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B1D72A-89E9-0AE4-D4E5-15DB1A9D1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3000" b="1" dirty="0"/>
              <a:t>Chinese Cultural Elements to Navigate: Communication, Face &amp; Relationships</a:t>
            </a:r>
            <a:br>
              <a:rPr lang="en-US" sz="3000" b="1" dirty="0"/>
            </a:br>
            <a:endParaRPr lang="en-GB" sz="3000" dirty="0"/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744DF-106E-1823-F1BB-89F6AD93D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US" sz="2200" b="1" dirty="0"/>
              <a:t>High-context communication:</a:t>
            </a:r>
            <a:r>
              <a:rPr lang="en-US" sz="2200" dirty="0"/>
              <a:t> meaning is often implicit; confirm in writing. </a:t>
            </a:r>
            <a:r>
              <a:rPr lang="en-US" sz="2200" b="1" dirty="0"/>
              <a:t>How we act:</a:t>
            </a:r>
            <a:r>
              <a:rPr lang="en-US" sz="2200" dirty="0"/>
              <a:t> bilingual pre-reads, informal pre-alignment, written recaps </a:t>
            </a:r>
            <a:r>
              <a:rPr lang="en-US" sz="2200" i="1" dirty="0"/>
              <a:t>(Meyer, 2016)</a:t>
            </a:r>
            <a:r>
              <a:rPr lang="en-US" sz="2200" dirty="0"/>
              <a:t>.</a:t>
            </a:r>
          </a:p>
          <a:p>
            <a:r>
              <a:rPr lang="en-US" sz="2200" b="1" dirty="0"/>
              <a:t>Face (</a:t>
            </a:r>
            <a:r>
              <a:rPr lang="en-US" sz="2200" b="1" i="1" dirty="0" err="1"/>
              <a:t>mianzi</a:t>
            </a:r>
            <a:r>
              <a:rPr lang="en-US" sz="2200" b="1" dirty="0"/>
              <a:t>):</a:t>
            </a:r>
            <a:r>
              <a:rPr lang="en-US" sz="2200" dirty="0"/>
              <a:t> avoid public criticism; protect dignity. </a:t>
            </a:r>
            <a:r>
              <a:rPr lang="en-US" sz="2200" b="1" dirty="0"/>
              <a:t>How we act:</a:t>
            </a:r>
            <a:r>
              <a:rPr lang="en-US" sz="2200" dirty="0"/>
              <a:t> 1:1 feedback, public recognition </a:t>
            </a:r>
            <a:r>
              <a:rPr lang="en-US" sz="2200" i="1" dirty="0"/>
              <a:t>(Ting-Toomey, 2005)</a:t>
            </a:r>
            <a:r>
              <a:rPr lang="en-US" sz="2200" dirty="0"/>
              <a:t>.</a:t>
            </a:r>
          </a:p>
          <a:p>
            <a:r>
              <a:rPr lang="en-US" sz="2200" b="1" dirty="0"/>
              <a:t>Guanxi (relationship capital):</a:t>
            </a:r>
            <a:r>
              <a:rPr lang="en-US" sz="2200" dirty="0"/>
              <a:t> trust precedes transactions; continuity of counterparts matters. </a:t>
            </a:r>
            <a:r>
              <a:rPr lang="en-US" sz="2200" b="1" dirty="0"/>
              <a:t>How we act:</a:t>
            </a:r>
            <a:r>
              <a:rPr lang="en-US" sz="2200" dirty="0"/>
              <a:t> senior sponsors, stable POCs, compliant social touchpoints </a:t>
            </a:r>
            <a:r>
              <a:rPr lang="en-US" sz="2200" i="1" dirty="0"/>
              <a:t>(Chen and Chen, 2004)</a:t>
            </a:r>
            <a:r>
              <a:rPr lang="en-US" sz="2200" dirty="0"/>
              <a:t>.</a:t>
            </a:r>
          </a:p>
          <a:p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6D22E1-F03D-01BA-6401-E8E4BE9738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760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240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3C90C5-440E-8FC2-F48B-4E3BE5B33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058" y="246733"/>
            <a:ext cx="5570696" cy="1454051"/>
          </a:xfrm>
        </p:spPr>
        <p:txBody>
          <a:bodyPr>
            <a:normAutofit/>
          </a:bodyPr>
          <a:lstStyle/>
          <a:p>
            <a:r>
              <a:rPr lang="en-US" sz="2300" b="1" dirty="0">
                <a:solidFill>
                  <a:schemeClr val="tx2"/>
                </a:solidFill>
              </a:rPr>
              <a:t>Chinese Cultural Elements to Navigate: Hierarchy, Time &amp; Negotiation</a:t>
            </a:r>
            <a:br>
              <a:rPr lang="en-US" sz="2300" b="1" dirty="0">
                <a:solidFill>
                  <a:schemeClr val="tx2"/>
                </a:solidFill>
              </a:rPr>
            </a:br>
            <a:endParaRPr lang="en-GB" sz="2300" dirty="0">
              <a:solidFill>
                <a:schemeClr val="tx2"/>
              </a:solidFill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C5CA783B-C6B1-9CC0-AB01-0F763ED79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9904" y="1700784"/>
            <a:ext cx="4099208" cy="4379976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465FF4D7-5A19-ECF8-1B4F-A193C48C7A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4608007"/>
              </p:ext>
            </p:extLst>
          </p:nvPr>
        </p:nvGraphicFramePr>
        <p:xfrm>
          <a:off x="294578" y="1826968"/>
          <a:ext cx="5570697" cy="4887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73593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F01979-C833-2D5A-1830-33569A4C9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3400" b="1" dirty="0"/>
              <a:t>Negotiation Strategies for a Successful M&amp;S × JD Deal</a:t>
            </a:r>
            <a:br>
              <a:rPr lang="en-US" sz="3400" b="1" dirty="0"/>
            </a:br>
            <a:endParaRPr lang="en-GB" sz="3400" dirty="0"/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336B56-4054-56C1-70E9-636E466F83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Autofit/>
          </a:bodyPr>
          <a:lstStyle/>
          <a:p>
            <a:r>
              <a:rPr lang="en-US" sz="2000" b="1" dirty="0"/>
              <a:t>Package the deal, not points:</a:t>
            </a:r>
            <a:r>
              <a:rPr lang="en-US" sz="2000" dirty="0"/>
              <a:t> trade-offs across price, promos, data; use a give-to-get matrix.</a:t>
            </a:r>
            <a:endParaRPr lang="en-US" sz="2000" i="1" dirty="0"/>
          </a:p>
          <a:p>
            <a:r>
              <a:rPr lang="en-US" sz="2000" b="1" dirty="0"/>
              <a:t>Build in face-saving:</a:t>
            </a:r>
            <a:r>
              <a:rPr lang="en-US" sz="2000" dirty="0"/>
              <a:t> propose options (A/B/C), pre-align 1:1, avoid public pushback.</a:t>
            </a:r>
            <a:endParaRPr lang="en-US" sz="2000" i="1" dirty="0"/>
          </a:p>
          <a:p>
            <a:r>
              <a:rPr lang="en-US" sz="2000" b="1" dirty="0"/>
              <a:t>Lead with relationship &amp; hierarchy:</a:t>
            </a:r>
            <a:r>
              <a:rPr lang="en-US" sz="2000" dirty="0"/>
              <a:t> senior sponsors, stable POCs, match decision seniority.</a:t>
            </a:r>
          </a:p>
          <a:p>
            <a:r>
              <a:rPr lang="en-US" sz="2000" b="1" dirty="0"/>
              <a:t>Phase the agreement:</a:t>
            </a:r>
            <a:r>
              <a:rPr lang="en-US" sz="2000" dirty="0"/>
              <a:t> MoU(</a:t>
            </a:r>
            <a:r>
              <a:rPr lang="en-GB" sz="2000" dirty="0"/>
              <a:t>Memorandum of Understanding</a:t>
            </a:r>
            <a:r>
              <a:rPr lang="en-US" sz="2000" dirty="0"/>
              <a:t>) → pilot SOW (</a:t>
            </a:r>
            <a:r>
              <a:rPr lang="en-GB" sz="2000" dirty="0"/>
              <a:t>Statement of Work</a:t>
            </a:r>
            <a:r>
              <a:rPr lang="en-US" sz="2000" dirty="0"/>
              <a:t>)→ scale with clear off-ramps </a:t>
            </a:r>
            <a:endParaRPr lang="en-US" sz="2000" i="1" dirty="0"/>
          </a:p>
          <a:p>
            <a:r>
              <a:rPr lang="en-US" sz="2000" b="1" dirty="0"/>
              <a:t>Time it right: </a:t>
            </a:r>
            <a:r>
              <a:rPr lang="en-US" sz="2000" dirty="0"/>
              <a:t>align milestones with China’s </a:t>
            </a:r>
            <a:r>
              <a:rPr lang="en-US" sz="2000" b="1" dirty="0"/>
              <a:t>mid-year</a:t>
            </a:r>
            <a:r>
              <a:rPr lang="en-US" sz="2000" dirty="0"/>
              <a:t> and </a:t>
            </a:r>
            <a:r>
              <a:rPr lang="en-US" sz="2000" b="1" dirty="0"/>
              <a:t>year-end</a:t>
            </a:r>
            <a:r>
              <a:rPr lang="en-US" sz="2000" dirty="0"/>
              <a:t> e-commerce peaks (e.g., JD Mid-Year Festival and Singles’ Day period); concentrate media and ops around those peak windows.</a:t>
            </a: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B3BB0D-F726-EE4B-8BAC-66E5D42478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475" r="9753" b="-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5746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4EBA3-53C8-306C-07AB-C27375631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1240" y="52996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Conclusion</a:t>
            </a:r>
          </a:p>
        </p:txBody>
      </p:sp>
      <p:pic>
        <p:nvPicPr>
          <p:cNvPr id="23" name="Graphic 22" descr="Board Room">
            <a:extLst>
              <a:ext uri="{FF2B5EF4-FFF2-40B4-BE49-F238E27FC236}">
                <a16:creationId xmlns:a16="http://schemas.microsoft.com/office/drawing/2014/main" id="{CA343AA1-79B7-3D4C-2DA1-E7EF2F8955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94E704A2-80B7-1A27-67CD-3EC06B9F450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090175" y="1306286"/>
            <a:ext cx="5769669" cy="53122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Design for culture, not translation: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 high-context communication, face-saving, respect for hierarchy, and relationship-building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(Meyer, 2016; Chen and Chen, 2004)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Everyday practices: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 bilingual pre-reads and written follow-ups; private feedback; offer options (not yes/no); match seniority in key meetings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(Ting-Toomey, 2005)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Governance that fits culture: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 co-chaired steering committee, weekly operations check-ins, clear decision rights, one bilingual knowledge base.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People &amp; measures: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 bilingual liaisons, intercultural training; track customer and partner satisfaction, decision clarity, and service levels.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9280138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3596F-4FDD-EF76-26FB-6807C870B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72580-7791-0804-B739-D1DB07BCA5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Chen, X. P., &amp; Chen, C. C. (2004). On the intricacies of the Chinese guanxi: A process model of guanxi development. </a:t>
            </a:r>
            <a:r>
              <a:rPr lang="en-US" i="1" dirty="0"/>
              <a:t>Asia Pacific Journal of Management</a:t>
            </a:r>
            <a:r>
              <a:rPr lang="en-US" dirty="0"/>
              <a:t>, </a:t>
            </a:r>
            <a:r>
              <a:rPr lang="en-US" i="1" dirty="0"/>
              <a:t>21</a:t>
            </a:r>
            <a:r>
              <a:rPr lang="en-US" dirty="0"/>
              <a:t>(3), 305-324.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Graham, J. L., &amp; Lam, N. M. (2003). The Chinese Negotiation. </a:t>
            </a:r>
            <a:r>
              <a:rPr lang="en-US" i="1" dirty="0"/>
              <a:t>Harvard business review</a:t>
            </a:r>
            <a:r>
              <a:rPr lang="en-US" dirty="0"/>
              <a:t>, </a:t>
            </a:r>
            <a:r>
              <a:rPr lang="en-US" i="1" dirty="0"/>
              <a:t>81</a:t>
            </a:r>
            <a:r>
              <a:rPr lang="en-US" dirty="0"/>
              <a:t>(10), 82-137.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Hall, E. T. (1976). </a:t>
            </a:r>
            <a:r>
              <a:rPr lang="en-US" i="1" dirty="0"/>
              <a:t>Beyond culture</a:t>
            </a:r>
            <a:r>
              <a:rPr lang="en-US" dirty="0"/>
              <a:t>. Anchor.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err="1"/>
              <a:t>Hoftede</a:t>
            </a:r>
            <a:r>
              <a:rPr lang="en-US" dirty="0"/>
              <a:t>, G., Hofstede, G. J., &amp; Minkov, M. (2010). </a:t>
            </a:r>
            <a:r>
              <a:rPr lang="en-US" i="1" dirty="0"/>
              <a:t>Cultures and organizations: software of the mind: intercultural cooperation and its importance for survival</a:t>
            </a:r>
            <a:r>
              <a:rPr lang="en-US" dirty="0"/>
              <a:t>. McGraw-Hill.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House, R. J., Hanges, P. J., Javidan, M., Dorfman, P. W., &amp; Gupta, V. (Eds.). (2004). </a:t>
            </a:r>
            <a:r>
              <a:rPr lang="en-US" i="1" dirty="0"/>
              <a:t>Culture, leadership, and organizations: The GLOBE study of 62 societies</a:t>
            </a:r>
            <a:r>
              <a:rPr lang="en-US" dirty="0"/>
              <a:t>. Sage publications.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Meyer, E. (2016). </a:t>
            </a:r>
            <a:r>
              <a:rPr lang="en-US" i="1" dirty="0"/>
              <a:t>The culture map: Breaking through the invisible boundaries of global business</a:t>
            </a:r>
            <a:r>
              <a:rPr lang="en-US" dirty="0"/>
              <a:t>. PublicAffairs.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Schein, E. H. (2010). </a:t>
            </a:r>
            <a:r>
              <a:rPr lang="en-US" i="1" dirty="0"/>
              <a:t>Organizational culture and leadership</a:t>
            </a:r>
            <a:r>
              <a:rPr lang="en-US" dirty="0"/>
              <a:t> (Vol. 2). John Wiley &amp; Sons.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Ting-Toomey, S. (2005). The matrix of face: An updated face-negotiation theory. </a:t>
            </a:r>
            <a:r>
              <a:rPr lang="en-US" i="1" dirty="0"/>
              <a:t>Theorizing about intercultural communication</a:t>
            </a:r>
            <a:r>
              <a:rPr lang="en-US" dirty="0"/>
              <a:t>, </a:t>
            </a:r>
            <a:r>
              <a:rPr lang="en-US" i="1" dirty="0"/>
              <a:t>4</a:t>
            </a:r>
            <a:r>
              <a:rPr lang="en-US" dirty="0"/>
              <a:t>, 71-92.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15518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1199</Words>
  <Application>Microsoft Office PowerPoint</Application>
  <PresentationFormat>Widescreen</PresentationFormat>
  <Paragraphs>69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Culture as Strategy: Marks &amp; Spencer (UK) × JD (China) — A Partnership Proposal</vt:lpstr>
      <vt:lpstr>Outline </vt:lpstr>
      <vt:lpstr>What is culture? </vt:lpstr>
      <vt:lpstr>Core Cultural Elements  for Business (Meyer, 2016) </vt:lpstr>
      <vt:lpstr>Theoretical Underpinning #1: Hall’s High/Low Context &amp; Time </vt:lpstr>
      <vt:lpstr>Theoretical Underpinning #2: Hofstede’s Cultural Dimensions </vt:lpstr>
      <vt:lpstr>Chinese Cultural Elements to Navigate: Communication, Face &amp; Relationships </vt:lpstr>
      <vt:lpstr>Chinese Cultural Elements to Navigate: Hierarchy, Time &amp; Negotiation </vt:lpstr>
      <vt:lpstr>Negotiation Strategies for a Successful M&amp;S × JD Deal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Culture as Strategy: Marks &amp; Spencer (UK) × JD (China) — A Partnership Proposal</dc:title>
  <cp:lastModifiedBy>Madalina Braha</cp:lastModifiedBy>
  <cp:revision>3</cp:revision>
  <dcterms:created xsi:type="dcterms:W3CDTF">2025-08-13T09:09:40Z</dcterms:created>
  <dcterms:modified xsi:type="dcterms:W3CDTF">2025-08-13T18:39:21Z</dcterms:modified>
</cp:coreProperties>
</file>