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77" r:id="rId22"/>
    <p:sldId id="278" r:id="rId23"/>
    <p:sldId id="279" r:id="rId24"/>
    <p:sldId id="280" r:id="rId25"/>
    <p:sldId id="281" r:id="rId26"/>
    <p:sldId id="282" r:id="rId27"/>
    <p:sldId id="283" r:id="rId28"/>
    <p:sldId id="284" r:id="rId29"/>
    <p:sldId id="285" r:id="rId30"/>
    <p:sldId id="286" r:id="rId31"/>
    <p:sldId id="287" r:id="rId32"/>
    <p:sldId id="288" r:id="rId33"/>
    <p:sldId id="289" r:id="rId34"/>
    <p:sldId id="290" r:id="rId35"/>
    <p:sldId id="291" r:id="rId36"/>
    <p:sldId id="292" r:id="rId37"/>
    <p:sldId id="293" r:id="rId38"/>
    <p:sldId id="294" r:id="rId39"/>
    <p:sldId id="295" r:id="rId40"/>
    <p:sldId id="296" r:id="rId41"/>
    <p:sldId id="297" r:id="rId42"/>
    <p:sldId id="298" r:id="rId43"/>
    <p:sldId id="299" r:id="rId44"/>
    <p:sldId id="300" r:id="rId45"/>
    <p:sldId id="301" r:id="rId46"/>
    <p:sldId id="302" r:id="rId47"/>
    <p:sldId id="303" r:id="rId48"/>
    <p:sldId id="304" r:id="rId49"/>
    <p:sldId id="305" r:id="rId50"/>
    <p:sldId id="306" r:id="rId51"/>
    <p:sldId id="307" r:id="rId52"/>
    <p:sldId id="308" r:id="rId53"/>
    <p:sldId id="309" r:id="rId54"/>
    <p:sldId id="310" r:id="rId55"/>
    <p:sldId id="311" r:id="rId56"/>
    <p:sldId id="312" r:id="rId57"/>
    <p:sldId id="313" r:id="rId58"/>
    <p:sldId id="314" r:id="rId59"/>
    <p:sldId id="315" r:id="rId60"/>
    <p:sldId id="316" r:id="rId61"/>
    <p:sldId id="317" r:id="rId62"/>
    <p:sldId id="318" r:id="rId63"/>
    <p:sldId id="319" r:id="rId64"/>
    <p:sldId id="320" r:id="rId65"/>
    <p:sldId id="321" r:id="rId66"/>
    <p:sldId id="322" r:id="rId67"/>
    <p:sldId id="323" r:id="rId68"/>
    <p:sldId id="324" r:id="rId69"/>
    <p:sldId id="325" r:id="rId70"/>
    <p:sldId id="326" r:id="rId71"/>
    <p:sldId id="327" r:id="rId72"/>
    <p:sldId id="328" r:id="rId73"/>
    <p:sldId id="329" r:id="rId74"/>
    <p:sldId id="330" r:id="rId75"/>
    <p:sldId id="331" r:id="rId76"/>
    <p:sldId id="332" r:id="rId77"/>
    <p:sldId id="333" r:id="rId78"/>
    <p:sldId id="334" r:id="rId79"/>
    <p:sldId id="335" r:id="rId80"/>
    <p:sldId id="336" r:id="rId81"/>
    <p:sldId id="337" r:id="rId82"/>
    <p:sldId id="338" r:id="rId83"/>
    <p:sldId id="339" r:id="rId84"/>
    <p:sldId id="340" r:id="rId85"/>
    <p:sldId id="341" r:id="rId86"/>
    <p:sldId id="342" r:id="rId87"/>
    <p:sldId id="344" r:id="rId88"/>
    <p:sldId id="343" r:id="rId89"/>
    <p:sldId id="345" r:id="rId9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1404"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slide" Target="slides/slide75.xml"/><Relationship Id="rId84" Type="http://schemas.openxmlformats.org/officeDocument/2006/relationships/slide" Target="slides/slide83.xml"/><Relationship Id="rId89" Type="http://schemas.openxmlformats.org/officeDocument/2006/relationships/slide" Target="slides/slide88.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slide" Target="slides/slide78.xml"/><Relationship Id="rId87" Type="http://schemas.openxmlformats.org/officeDocument/2006/relationships/slide" Target="slides/slide86.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slide" Target="slides/slide81.xml"/><Relationship Id="rId90" Type="http://schemas.openxmlformats.org/officeDocument/2006/relationships/slide" Target="slides/slide89.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93"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6C1E8974-D019-47D5-A013-DA1824EBB597}" type="datetimeFigureOut">
              <a:rPr lang="en-GB" smtClean="0"/>
              <a:t>16/11/2016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D71918-8732-4440-8230-ED9B425C5AEF}" type="slidenum">
              <a:rPr lang="en-GB" smtClean="0"/>
              <a:t>‹#›</a:t>
            </a:fld>
            <a:endParaRPr lang="en-GB"/>
          </a:p>
        </p:txBody>
      </p:sp>
    </p:spTree>
    <p:extLst>
      <p:ext uri="{BB962C8B-B14F-4D97-AF65-F5344CB8AC3E}">
        <p14:creationId xmlns:p14="http://schemas.microsoft.com/office/powerpoint/2010/main" val="1271599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C1E8974-D019-47D5-A013-DA1824EBB597}" type="datetimeFigureOut">
              <a:rPr lang="en-GB" smtClean="0"/>
              <a:t>16/11/2016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D71918-8732-4440-8230-ED9B425C5AEF}" type="slidenum">
              <a:rPr lang="en-GB" smtClean="0"/>
              <a:t>‹#›</a:t>
            </a:fld>
            <a:endParaRPr lang="en-GB"/>
          </a:p>
        </p:txBody>
      </p:sp>
    </p:spTree>
    <p:extLst>
      <p:ext uri="{BB962C8B-B14F-4D97-AF65-F5344CB8AC3E}">
        <p14:creationId xmlns:p14="http://schemas.microsoft.com/office/powerpoint/2010/main" val="28034203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C1E8974-D019-47D5-A013-DA1824EBB597}" type="datetimeFigureOut">
              <a:rPr lang="en-GB" smtClean="0"/>
              <a:t>16/11/2016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D71918-8732-4440-8230-ED9B425C5AEF}" type="slidenum">
              <a:rPr lang="en-GB" smtClean="0"/>
              <a:t>‹#›</a:t>
            </a:fld>
            <a:endParaRPr lang="en-GB"/>
          </a:p>
        </p:txBody>
      </p:sp>
    </p:spTree>
    <p:extLst>
      <p:ext uri="{BB962C8B-B14F-4D97-AF65-F5344CB8AC3E}">
        <p14:creationId xmlns:p14="http://schemas.microsoft.com/office/powerpoint/2010/main" val="18078308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6C1E8974-D019-47D5-A013-DA1824EBB597}" type="datetimeFigureOut">
              <a:rPr lang="en-GB" smtClean="0"/>
              <a:t>16/11/2016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BD71918-8732-4440-8230-ED9B425C5AEF}" type="slidenum">
              <a:rPr lang="en-GB" smtClean="0"/>
              <a:t>‹#›</a:t>
            </a:fld>
            <a:endParaRPr lang="en-GB"/>
          </a:p>
        </p:txBody>
      </p:sp>
    </p:spTree>
    <p:extLst>
      <p:ext uri="{BB962C8B-B14F-4D97-AF65-F5344CB8AC3E}">
        <p14:creationId xmlns:p14="http://schemas.microsoft.com/office/powerpoint/2010/main" val="39176123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6C1E8974-D019-47D5-A013-DA1824EBB597}" type="datetimeFigureOut">
              <a:rPr lang="en-GB" smtClean="0"/>
              <a:t>16/11/2016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BD71918-8732-4440-8230-ED9B425C5AEF}" type="slidenum">
              <a:rPr lang="en-GB" smtClean="0"/>
              <a:t>‹#›</a:t>
            </a:fld>
            <a:endParaRPr lang="en-GB"/>
          </a:p>
        </p:txBody>
      </p:sp>
    </p:spTree>
    <p:extLst>
      <p:ext uri="{BB962C8B-B14F-4D97-AF65-F5344CB8AC3E}">
        <p14:creationId xmlns:p14="http://schemas.microsoft.com/office/powerpoint/2010/main" val="12523523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6C1E8974-D019-47D5-A013-DA1824EBB597}" type="datetimeFigureOut">
              <a:rPr lang="en-GB" smtClean="0"/>
              <a:t>16/11/2016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BD71918-8732-4440-8230-ED9B425C5AEF}" type="slidenum">
              <a:rPr lang="en-GB" smtClean="0"/>
              <a:t>‹#›</a:t>
            </a:fld>
            <a:endParaRPr lang="en-GB"/>
          </a:p>
        </p:txBody>
      </p:sp>
    </p:spTree>
    <p:extLst>
      <p:ext uri="{BB962C8B-B14F-4D97-AF65-F5344CB8AC3E}">
        <p14:creationId xmlns:p14="http://schemas.microsoft.com/office/powerpoint/2010/main" val="34233725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C1E8974-D019-47D5-A013-DA1824EBB597}" type="datetimeFigureOut">
              <a:rPr lang="en-GB" smtClean="0"/>
              <a:t>16/11/2016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BD71918-8732-4440-8230-ED9B425C5AEF}" type="slidenum">
              <a:rPr lang="en-GB" smtClean="0"/>
              <a:t>‹#›</a:t>
            </a:fld>
            <a:endParaRPr lang="en-GB"/>
          </a:p>
        </p:txBody>
      </p:sp>
    </p:spTree>
    <p:extLst>
      <p:ext uri="{BB962C8B-B14F-4D97-AF65-F5344CB8AC3E}">
        <p14:creationId xmlns:p14="http://schemas.microsoft.com/office/powerpoint/2010/main" val="1516899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C1E8974-D019-47D5-A013-DA1824EBB597}" type="datetimeFigureOut">
              <a:rPr lang="en-GB" smtClean="0"/>
              <a:t>16/11/2016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BD71918-8732-4440-8230-ED9B425C5AEF}" type="slidenum">
              <a:rPr lang="en-GB" smtClean="0"/>
              <a:t>‹#›</a:t>
            </a:fld>
            <a:endParaRPr lang="en-GB"/>
          </a:p>
        </p:txBody>
      </p:sp>
    </p:spTree>
    <p:extLst>
      <p:ext uri="{BB962C8B-B14F-4D97-AF65-F5344CB8AC3E}">
        <p14:creationId xmlns:p14="http://schemas.microsoft.com/office/powerpoint/2010/main" val="2380245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C1E8974-D019-47D5-A013-DA1824EBB597}" type="datetimeFigureOut">
              <a:rPr lang="en-GB" smtClean="0"/>
              <a:t>16/11/2016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BD71918-8732-4440-8230-ED9B425C5AEF}" type="slidenum">
              <a:rPr lang="en-GB" smtClean="0"/>
              <a:t>‹#›</a:t>
            </a:fld>
            <a:endParaRPr lang="en-GB"/>
          </a:p>
        </p:txBody>
      </p:sp>
    </p:spTree>
    <p:extLst>
      <p:ext uri="{BB962C8B-B14F-4D97-AF65-F5344CB8AC3E}">
        <p14:creationId xmlns:p14="http://schemas.microsoft.com/office/powerpoint/2010/main" val="40647992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C1E8974-D019-47D5-A013-DA1824EBB597}" type="datetimeFigureOut">
              <a:rPr lang="en-GB" smtClean="0"/>
              <a:t>16/11/2016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D71918-8732-4440-8230-ED9B425C5AEF}" type="slidenum">
              <a:rPr lang="en-GB" smtClean="0"/>
              <a:t>‹#›</a:t>
            </a:fld>
            <a:endParaRPr lang="en-GB"/>
          </a:p>
        </p:txBody>
      </p:sp>
    </p:spTree>
    <p:extLst>
      <p:ext uri="{BB962C8B-B14F-4D97-AF65-F5344CB8AC3E}">
        <p14:creationId xmlns:p14="http://schemas.microsoft.com/office/powerpoint/2010/main" val="22016579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C1E8974-D019-47D5-A013-DA1824EBB597}" type="datetimeFigureOut">
              <a:rPr lang="en-GB" smtClean="0"/>
              <a:t>16/11/2016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D71918-8732-4440-8230-ED9B425C5AEF}" type="slidenum">
              <a:rPr lang="en-GB" smtClean="0"/>
              <a:t>‹#›</a:t>
            </a:fld>
            <a:endParaRPr lang="en-GB"/>
          </a:p>
        </p:txBody>
      </p:sp>
    </p:spTree>
    <p:extLst>
      <p:ext uri="{BB962C8B-B14F-4D97-AF65-F5344CB8AC3E}">
        <p14:creationId xmlns:p14="http://schemas.microsoft.com/office/powerpoint/2010/main" val="23432194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C1E8974-D019-47D5-A013-DA1824EBB597}" type="datetimeFigureOut">
              <a:rPr lang="en-GB" smtClean="0"/>
              <a:t>16/11/2016</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BD71918-8732-4440-8230-ED9B425C5AEF}" type="slidenum">
              <a:rPr lang="en-GB" smtClean="0"/>
              <a:t>‹#›</a:t>
            </a:fld>
            <a:endParaRPr lang="en-GB"/>
          </a:p>
        </p:txBody>
      </p:sp>
    </p:spTree>
    <p:extLst>
      <p:ext uri="{BB962C8B-B14F-4D97-AF65-F5344CB8AC3E}">
        <p14:creationId xmlns:p14="http://schemas.microsoft.com/office/powerpoint/2010/main" val="11643871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7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8.xml.rels><?xml version="1.0" encoding="UTF-8" standalone="yes"?>
<Relationships xmlns="http://schemas.openxmlformats.org/package/2006/relationships"><Relationship Id="rId2" Type="http://schemas.openxmlformats.org/officeDocument/2006/relationships/hyperlink" Target="20161114%20DEFRA%20Report_%20Cost%20of%20Reducing%20PM10%20&amp;%20NO2%20emmissions_aeat-env-r-0342.pdf" TargetMode="External"/><Relationship Id="rId1" Type="http://schemas.openxmlformats.org/officeDocument/2006/relationships/slideLayout" Target="../slideLayouts/slideLayout7.xml"/></Relationships>
</file>

<file path=ppt/slides/_rels/slide8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7.xml"/><Relationship Id="rId4" Type="http://schemas.openxmlformats.org/officeDocument/2006/relationships/hyperlink" Target="https://www.google.co.uk/search?hl=en&amp;site=imghp&amp;tbm=isch&amp;source=hp&amp;biw=1708&amp;bih=735&amp;q=smoke+stacks+on+trucks&amp;oq=smoke+stacks&amp;g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SUSTAINABLE LOGISTICS OPERATIONS</a:t>
            </a:r>
            <a:endParaRPr lang="en-GB" dirty="0"/>
          </a:p>
        </p:txBody>
      </p:sp>
      <p:sp>
        <p:nvSpPr>
          <p:cNvPr id="3" name="Subtitle 2"/>
          <p:cNvSpPr>
            <a:spLocks noGrp="1"/>
          </p:cNvSpPr>
          <p:nvPr>
            <p:ph type="subTitle" idx="1"/>
          </p:nvPr>
        </p:nvSpPr>
        <p:spPr/>
        <p:txBody>
          <a:bodyPr>
            <a:normAutofit/>
          </a:bodyPr>
          <a:lstStyle/>
          <a:p>
            <a:r>
              <a:rPr lang="en-GB" dirty="0" smtClean="0"/>
              <a:t>Measures </a:t>
            </a:r>
            <a:r>
              <a:rPr lang="en-GB" dirty="0" smtClean="0"/>
              <a:t>to reduce PM10, CO2 &amp; NOx emissions. </a:t>
            </a:r>
            <a:endParaRPr lang="en-GB" dirty="0"/>
          </a:p>
        </p:txBody>
      </p:sp>
    </p:spTree>
    <p:extLst>
      <p:ext uri="{BB962C8B-B14F-4D97-AF65-F5344CB8AC3E}">
        <p14:creationId xmlns:p14="http://schemas.microsoft.com/office/powerpoint/2010/main" val="20243603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188640"/>
            <a:ext cx="8568952" cy="626469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4051624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1720840"/>
            <a:ext cx="8352928" cy="3416320"/>
          </a:xfrm>
          <a:prstGeom prst="rect">
            <a:avLst/>
          </a:prstGeom>
        </p:spPr>
        <p:txBody>
          <a:bodyPr wrap="square">
            <a:spAutoFit/>
          </a:bodyPr>
          <a:lstStyle/>
          <a:p>
            <a:pPr algn="just"/>
            <a:r>
              <a:rPr lang="en-GB" dirty="0" smtClean="0">
                <a:latin typeface="Arial" panose="020B0604020202020204" pitchFamily="34" charset="0"/>
                <a:cs typeface="Arial" panose="020B0604020202020204" pitchFamily="34" charset="0"/>
              </a:rPr>
              <a:t>Total PM10 concentrations in the UK are a mixture of particles from several sources: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Primary PM10 emissions from UK industry, traffic, etc. – particles emitted directly from combustion and other processes.</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Secondary particles – those generated through chemical reaction in the atmosphere following emission of SO2, NOx and other pollutants in the UK.</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Particles naturally generated in the UK, including soil particles and salt spray.</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Primary, secondary and natural particles generated in other countries.</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813290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6" y="188640"/>
            <a:ext cx="8208912" cy="568863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TextBox 2"/>
          <p:cNvSpPr txBox="1"/>
          <p:nvPr/>
        </p:nvSpPr>
        <p:spPr>
          <a:xfrm>
            <a:off x="107504" y="5877271"/>
            <a:ext cx="8856984" cy="923330"/>
          </a:xfrm>
          <a:prstGeom prst="rect">
            <a:avLst/>
          </a:prstGeom>
          <a:noFill/>
        </p:spPr>
        <p:txBody>
          <a:bodyPr wrap="square" rtlCol="0">
            <a:spAutoFit/>
          </a:bodyPr>
          <a:lstStyle/>
          <a:p>
            <a:r>
              <a:rPr lang="en-GB" dirty="0" smtClean="0"/>
              <a:t>Source: The costs of reducing PM10 and NO2 emissions and concentrations in the UK:  Part 1:  PM10</a:t>
            </a:r>
          </a:p>
          <a:p>
            <a:r>
              <a:rPr lang="en-GB" dirty="0" smtClean="0"/>
              <a:t>A report produced for DEFRA and DTI</a:t>
            </a:r>
            <a:endParaRPr lang="en-GB" dirty="0"/>
          </a:p>
        </p:txBody>
      </p:sp>
    </p:spTree>
    <p:extLst>
      <p:ext uri="{BB962C8B-B14F-4D97-AF65-F5344CB8AC3E}">
        <p14:creationId xmlns:p14="http://schemas.microsoft.com/office/powerpoint/2010/main" val="9430393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7504" y="1028343"/>
            <a:ext cx="8784976" cy="4247317"/>
          </a:xfrm>
          <a:prstGeom prst="rect">
            <a:avLst/>
          </a:prstGeom>
        </p:spPr>
        <p:txBody>
          <a:bodyPr wrap="square">
            <a:spAutoFit/>
          </a:bodyPr>
          <a:lstStyle/>
          <a:p>
            <a:pPr algn="just"/>
            <a:r>
              <a:rPr lang="en-GB" dirty="0" smtClean="0">
                <a:latin typeface="Arial" panose="020B0604020202020204" pitchFamily="34" charset="0"/>
                <a:cs typeface="Arial" panose="020B0604020202020204" pitchFamily="34" charset="0"/>
              </a:rPr>
              <a:t>Existing measures, for example improved vehicle technologies, and trends affecting industry will lead to a significant reduction in emissions in many of these sectors over the next 20 years.</a:t>
            </a:r>
          </a:p>
          <a:p>
            <a:pPr algn="just"/>
            <a:endParaRPr lang="en-GB"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Options identified for further abatement include:</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 • An extension of the fuel switching that has been observed since the 1950s (e.g. from coal to smokeless fuels for residential use, or from coal or oil to natural gas)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 Technological modifications • Use of end-of-pipe abatement technologies (principally bag filters, ceramic filters, electrostatic precipitators, wet scrubbing)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 Various options for controlling dust generation at quarries (e.g. minimising drop heights, restricting vehicle speeds, use of wind shielding)</a:t>
            </a:r>
          </a:p>
          <a:p>
            <a:pPr algn="just"/>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936589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1582341"/>
            <a:ext cx="8280920" cy="3416320"/>
          </a:xfrm>
          <a:prstGeom prst="rect">
            <a:avLst/>
          </a:prstGeom>
        </p:spPr>
        <p:txBody>
          <a:bodyPr wrap="square">
            <a:spAutoFit/>
          </a:bodyPr>
          <a:lstStyle/>
          <a:p>
            <a:pPr algn="just"/>
            <a:r>
              <a:rPr lang="en-GB" dirty="0" smtClean="0">
                <a:latin typeface="Arial" panose="020B0604020202020204" pitchFamily="34" charset="0"/>
                <a:cs typeface="Arial" panose="020B0604020202020204" pitchFamily="34" charset="0"/>
              </a:rPr>
              <a:t>A number of options have not been included in the cost-curves.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Improvements in energy efficiency might well be expected to occur without further government action on the grounds that many such options lead to cost savings over a reasonably short period of time.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However, the fact that there still remains extensive scope for improvements in energy efficiency reflects the existence of market barriers.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These barriers are under investigation elsewhere, for example in relation to efforts being made to reduce greenhouse gas emissions.</a:t>
            </a:r>
          </a:p>
          <a:p>
            <a:pPr algn="just"/>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381473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9144000" cy="7017306"/>
          </a:xfrm>
          <a:prstGeom prst="rect">
            <a:avLst/>
          </a:prstGeom>
        </p:spPr>
        <p:txBody>
          <a:bodyPr wrap="square">
            <a:spAutoFit/>
          </a:bodyPr>
          <a:lstStyle/>
          <a:p>
            <a:pPr algn="just"/>
            <a:r>
              <a:rPr lang="en-GB" dirty="0" smtClean="0">
                <a:latin typeface="Arial" panose="020B0604020202020204" pitchFamily="34" charset="0"/>
                <a:cs typeface="Arial" panose="020B0604020202020204" pitchFamily="34" charset="0"/>
              </a:rPr>
              <a:t>A number of options for reducing emissions from transport have also not been considered as these need to be assessed and implemented locally rather than nationally.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These options are currently under consideration by many Local Authorities in the UK during the development of air quality action plans under the National Air Quality Strategy, and may be more cost-effective than some of the options considered in the cost-curve.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They include: • Promotion of public transport (e.g. development of park and ride schemes, bus prioritisation, integration of systems, fare subsidies).</a:t>
            </a:r>
          </a:p>
          <a:p>
            <a:pPr algn="just"/>
            <a:endParaRPr lang="en-GB"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 Use of vehicles running on cleaner fuels such as LPG and CNG (this is included in the cost curve, but only to a limited extent).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 Development of low emission zones. • Congestion charging, parking fees. • Traffic management options such as speed regulation, use of high occupancy vehicle lanes, SCOOT systems.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 costs and effectiveness of these measures are too dependent on local characteristics to be included here.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In any event, whilst they will be useful for dealing with localised pollution hot-spots, their effect on emissions and population-weighted exposure at the national level is likely to be negligible.</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874453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7504" y="332657"/>
            <a:ext cx="8856984" cy="1477328"/>
          </a:xfrm>
          <a:prstGeom prst="rect">
            <a:avLst/>
          </a:prstGeom>
        </p:spPr>
        <p:txBody>
          <a:bodyPr wrap="square">
            <a:spAutoFit/>
          </a:bodyPr>
          <a:lstStyle/>
          <a:p>
            <a:pPr algn="just"/>
            <a:r>
              <a:rPr lang="en-GB" dirty="0" smtClean="0">
                <a:latin typeface="Arial" panose="020B0604020202020204" pitchFamily="34" charset="0"/>
                <a:cs typeface="Arial" panose="020B0604020202020204" pitchFamily="34" charset="0"/>
              </a:rPr>
              <a:t>The marginal cost-curve for PM10 emission reductions (as opposed to changes in population exposure) for the UK as a whole in 2010 is shown in Figure 2, selected for this summary because: 1. 2010 is the year of greatest policy relevance at the present time 2. EPAQS1 has concluded that PM10 is the most useful fraction of particulate matter for the purposes of standard setting.</a:t>
            </a:r>
            <a:endParaRPr lang="en-GB" dirty="0">
              <a:latin typeface="Arial" panose="020B0604020202020204" pitchFamily="34" charset="0"/>
              <a:cs typeface="Arial" panose="020B0604020202020204" pitchFamily="34" charset="0"/>
            </a:endParaRPr>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6" y="1809985"/>
            <a:ext cx="8568951" cy="327519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Rectangle 2"/>
          <p:cNvSpPr/>
          <p:nvPr/>
        </p:nvSpPr>
        <p:spPr>
          <a:xfrm>
            <a:off x="395535" y="5229199"/>
            <a:ext cx="8568951" cy="1754326"/>
          </a:xfrm>
          <a:prstGeom prst="rect">
            <a:avLst/>
          </a:prstGeom>
        </p:spPr>
        <p:txBody>
          <a:bodyPr wrap="square">
            <a:spAutoFit/>
          </a:bodyPr>
          <a:lstStyle/>
          <a:p>
            <a:pPr algn="ctr"/>
            <a:r>
              <a:rPr lang="en-GB" b="1" dirty="0" smtClean="0">
                <a:latin typeface="Arial" panose="020B0604020202020204" pitchFamily="34" charset="0"/>
                <a:cs typeface="Arial" panose="020B0604020202020204" pitchFamily="34" charset="0"/>
              </a:rPr>
              <a:t>Figure 2 – Marginal cost-curve for PM10 emission reductions, 2010</a:t>
            </a:r>
          </a:p>
          <a:p>
            <a:pPr algn="just"/>
            <a:r>
              <a:rPr lang="en-GB" dirty="0" smtClean="0">
                <a:latin typeface="Arial" panose="020B0604020202020204" pitchFamily="34" charset="0"/>
                <a:cs typeface="Arial" panose="020B0604020202020204" pitchFamily="34" charset="0"/>
              </a:rPr>
              <a:t>The most cost-effective options contained within the cost-curve shown in Figure 2 are in sectors such as quarrying, refineries, iron and steel, and cement production.  Overall, Figure 2 suggests that about 30% of the UK primary PM10 emission could be controlled by the measures identified here.</a:t>
            </a:r>
          </a:p>
          <a:p>
            <a:r>
              <a:rPr lang="en-GB" dirty="0" smtClean="0"/>
              <a:t> </a:t>
            </a:r>
            <a:endParaRPr lang="en-GB" dirty="0"/>
          </a:p>
        </p:txBody>
      </p:sp>
    </p:spTree>
    <p:extLst>
      <p:ext uri="{BB962C8B-B14F-4D97-AF65-F5344CB8AC3E}">
        <p14:creationId xmlns:p14="http://schemas.microsoft.com/office/powerpoint/2010/main" val="7983676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474345"/>
            <a:ext cx="8424936" cy="4801314"/>
          </a:xfrm>
          <a:prstGeom prst="rect">
            <a:avLst/>
          </a:prstGeom>
        </p:spPr>
        <p:txBody>
          <a:bodyPr wrap="square">
            <a:spAutoFit/>
          </a:bodyPr>
          <a:lstStyle/>
          <a:p>
            <a:pPr algn="just"/>
            <a:r>
              <a:rPr lang="en-GB" dirty="0" smtClean="0">
                <a:latin typeface="Arial" panose="020B0604020202020204" pitchFamily="34" charset="0"/>
                <a:cs typeface="Arial" panose="020B0604020202020204" pitchFamily="34" charset="0"/>
              </a:rPr>
              <a:t>The transport options considered (use of 10ppm sulphur fuel, particulate traps, conversion of vehicles to run on compressed natural gas) are the least cost-effective measures of those contained in the curve.</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However, this is to some extent misleading.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Firstly, any reduction in transport emissions is likely to have a greater benefit for human health than a similar reduction from (e.g.) quarrying, because of the proximity of people to the emission source.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Secondly, the benefits of the transport options do not relate solely to reductions in PM10, but also to abatement of other pollutants.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[It should be noted that this applies in a larger way to many of the local options for transport that are not included in the cost-curve: for example, the promotion of public transport may have benefits extending to reduced congestion, noise and accidents, and improved accessibility, as well as pollution abatement.]</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492421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3528" y="1166843"/>
            <a:ext cx="8280920" cy="4247317"/>
          </a:xfrm>
          <a:prstGeom prst="rect">
            <a:avLst/>
          </a:prstGeom>
        </p:spPr>
        <p:txBody>
          <a:bodyPr wrap="square">
            <a:spAutoFit/>
          </a:bodyPr>
          <a:lstStyle/>
          <a:p>
            <a:pPr algn="just"/>
            <a:r>
              <a:rPr lang="en-GB" dirty="0" smtClean="0">
                <a:latin typeface="Arial" panose="020B0604020202020204" pitchFamily="34" charset="0"/>
                <a:cs typeface="Arial" panose="020B0604020202020204" pitchFamily="34" charset="0"/>
              </a:rPr>
              <a:t>The secondary effects of particle control measures on other pollutants are widespread for both stationary and mobile sources.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In some cases, where end-of-pipe options are used, emissions of other combustion-related pollutants such as CO2, NOx and SO2 may increase through reductions in overall system efficiency.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At the same time, however, the control of what we loosely refer to as ‘particles’ or ‘PM10’ will often lead to reductions in emissions of some particularly aggressive constituents of the general particle mixture, such as heavy metals, dioxins and PAHs.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In other cases, for example concerning fuel switching and efficiency options emissions of all pollutants are likely to fall. </a:t>
            </a:r>
          </a:p>
          <a:p>
            <a:pPr algn="just"/>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451535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39552" y="1443841"/>
            <a:ext cx="8136904" cy="4154984"/>
          </a:xfrm>
          <a:prstGeom prst="rect">
            <a:avLst/>
          </a:prstGeom>
        </p:spPr>
        <p:txBody>
          <a:bodyPr wrap="square">
            <a:spAutoFit/>
          </a:bodyPr>
          <a:lstStyle/>
          <a:p>
            <a:r>
              <a:rPr lang="en-GB" sz="2400" b="1" dirty="0" smtClean="0">
                <a:latin typeface="Arial" panose="020B0604020202020204" pitchFamily="34" charset="0"/>
                <a:cs typeface="Arial" panose="020B0604020202020204" pitchFamily="34" charset="0"/>
              </a:rPr>
              <a:t>REASONS FOR CONCERN</a:t>
            </a:r>
          </a:p>
          <a:p>
            <a:endParaRPr lang="en-GB" sz="2400" b="1"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PM10 is of concern mainly because of its effects on human health.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Particles are associated with a range of acute health effects, including effects on the respiratory and cardiovascular systems, asthma and death.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Following detailed review of US data [Hurley et al, 2000], COMEAP has recently concluded that the chronic health effects of particle air pollution may have a significantly greater impact than the acute effects [COMEAP, 2001].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As well as effects on health, particles in the atmosphere can also soil and corrode building materials and reduce atmospheric visibility.</a:t>
            </a:r>
          </a:p>
          <a:p>
            <a:pPr algn="just"/>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800283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116632"/>
            <a:ext cx="8784976" cy="6186309"/>
          </a:xfrm>
          <a:prstGeom prst="rect">
            <a:avLst/>
          </a:prstGeom>
        </p:spPr>
        <p:txBody>
          <a:bodyPr wrap="square">
            <a:spAutoFit/>
          </a:bodyPr>
          <a:lstStyle/>
          <a:p>
            <a:pPr algn="just"/>
            <a:r>
              <a:rPr lang="en-GB" dirty="0" smtClean="0">
                <a:latin typeface="Arial" panose="020B0604020202020204" pitchFamily="34" charset="0"/>
                <a:cs typeface="Arial" panose="020B0604020202020204" pitchFamily="34" charset="0"/>
              </a:rPr>
              <a:t>EPAQS recommended an air quality standard for particles (PM10) in 1995 of 50µg/m3 measured as a 24-hour average.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 air quality objective set in the 1997 National Air Quality Strategy was for this standard to be achieved as the 99th percentile.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This in effect provided for the standard to be met on all but 4 days of the year.  The new Air Quality Strategy for England, Scotland, Wales and Northern Ireland was published in January 2000.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This was produced following a 12 month review of the original strategy.  The new 2000 Strategy includes as the air quality objective for particles for 2004 the EU Stage 1 limit values in the first Air Quality Daughter Directive.</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 The 24-hour mean limit value is for a concentration of 50µg/m3 to be met on all but 35 days each year. However, the Strategy explains that the new objective is seen as a staging post and not a final outcome.</a:t>
            </a:r>
          </a:p>
          <a:p>
            <a:pPr algn="just"/>
            <a:endParaRPr lang="en-GB"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 European Directive 1999/30/EC [EC, 1999] on "limit values for sulphur dioxide, nitrogen dioxide and oxides of nitrogen, particulate matter and lead in ambient air" (the 1st Air Quality Daughter Directive) was agreed in April 1999. </a:t>
            </a:r>
          </a:p>
          <a:p>
            <a:pPr algn="just"/>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281402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6" y="692696"/>
            <a:ext cx="8352928" cy="561662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8180482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7504" y="116632"/>
            <a:ext cx="8928992" cy="6186309"/>
          </a:xfrm>
          <a:prstGeom prst="rect">
            <a:avLst/>
          </a:prstGeom>
        </p:spPr>
        <p:txBody>
          <a:bodyPr wrap="square">
            <a:spAutoFit/>
          </a:bodyPr>
          <a:lstStyle/>
          <a:p>
            <a:pPr algn="just"/>
            <a:endParaRPr lang="en-GB"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 limit values specified in the directive are referenced to gravimetric measurements.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As explained above, the UK Air Quality Strategy [DETR, 2000a] has adopted the Stage I limit values as objectives, also specified gravimetrically.</a:t>
            </a:r>
          </a:p>
          <a:p>
            <a:pPr algn="just"/>
            <a:endParaRPr lang="en-GB"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 Interdepartmental Group on Costs and Benefits, Air Quality (IGCB/AQ) published a preliminary economic analysis of the NAQS objectives [IGCB, 1999].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This assessed the costs and benefits of additional measures to achieve the NAQS objectives.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This interim report recognised that transport measures alone would not be sufficient to meet the current PM10 objectives and recommended that further work should be put in place to estimate the costs of reducing PM10 emissions from non-transport sources.  This has been the rationale for the current study.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 information provided by this study is one of the main inputs to the economic analysis provided by the IGCB which looks at the costs and benefits of additional measures to achieve current and proposed alternative PM10 objectives [IGCB, 2001].</a:t>
            </a:r>
          </a:p>
          <a:p>
            <a:pPr algn="just"/>
            <a:endParaRPr lang="en-GB" dirty="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2208664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7504" y="116632"/>
            <a:ext cx="8928992" cy="6370975"/>
          </a:xfrm>
          <a:prstGeom prst="rect">
            <a:avLst/>
          </a:prstGeom>
        </p:spPr>
        <p:txBody>
          <a:bodyPr wrap="square">
            <a:spAutoFit/>
          </a:bodyPr>
          <a:lstStyle/>
          <a:p>
            <a:pPr algn="ctr"/>
            <a:r>
              <a:rPr lang="en-GB" sz="2400" b="1" dirty="0" smtClean="0">
                <a:latin typeface="Arial" panose="020B0604020202020204" pitchFamily="34" charset="0"/>
                <a:cs typeface="Arial" panose="020B0604020202020204" pitchFamily="34" charset="0"/>
              </a:rPr>
              <a:t>SOURCE APPORTIONMENT OF PARTICLES</a:t>
            </a:r>
          </a:p>
          <a:p>
            <a:pPr algn="ctr"/>
            <a:endParaRPr lang="en-GB" sz="2400" b="1"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In January 1999 the Airborne Particles Expert Group (APEG) published a report on source apportionment of airborne particles in the UK [APEG, 1999].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They used both emission inventories and receptor modelling to elucidate the contribution of different sources to ambient concentrations. The report emphasised the complexity of source apportionment of particulate emissions.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They concluded that:</a:t>
            </a:r>
          </a:p>
          <a:p>
            <a:pPr algn="just"/>
            <a:endParaRPr lang="en-GB"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 • While road transport is the dominant source in terms of emissions, industrial sources may also have an important effect on concentrations; </a:t>
            </a:r>
          </a:p>
          <a:p>
            <a:pPr algn="just"/>
            <a:r>
              <a:rPr lang="en-GB" dirty="0" smtClean="0">
                <a:latin typeface="Arial" panose="020B0604020202020204" pitchFamily="34" charset="0"/>
                <a:cs typeface="Arial" panose="020B0604020202020204" pitchFamily="34" charset="0"/>
              </a:rPr>
              <a:t>• There is a great deal of uncertainty in emission inventories for PM10;</a:t>
            </a:r>
          </a:p>
          <a:p>
            <a:pPr algn="just"/>
            <a:r>
              <a:rPr lang="en-GB" dirty="0" smtClean="0">
                <a:latin typeface="Arial" panose="020B0604020202020204" pitchFamily="34" charset="0"/>
                <a:cs typeface="Arial" panose="020B0604020202020204" pitchFamily="34" charset="0"/>
              </a:rPr>
              <a:t>• Long range transport is predominantly of PM2.5; </a:t>
            </a:r>
          </a:p>
          <a:p>
            <a:pPr algn="just"/>
            <a:r>
              <a:rPr lang="en-GB" dirty="0" smtClean="0">
                <a:latin typeface="Arial" panose="020B0604020202020204" pitchFamily="34" charset="0"/>
                <a:cs typeface="Arial" panose="020B0604020202020204" pitchFamily="34" charset="0"/>
              </a:rPr>
              <a:t>• Local industrial sources and residential coal burning can affect PM10 levels substantially; </a:t>
            </a:r>
          </a:p>
          <a:p>
            <a:pPr algn="just"/>
            <a:r>
              <a:rPr lang="en-GB" dirty="0" smtClean="0">
                <a:latin typeface="Arial" panose="020B0604020202020204" pitchFamily="34" charset="0"/>
                <a:cs typeface="Arial" panose="020B0604020202020204" pitchFamily="34" charset="0"/>
              </a:rPr>
              <a:t>• Biological particles contribute between 5 and 10% of airborne particles; </a:t>
            </a:r>
          </a:p>
          <a:p>
            <a:pPr algn="just"/>
            <a:r>
              <a:rPr lang="en-GB" dirty="0" smtClean="0">
                <a:latin typeface="Arial" panose="020B0604020202020204" pitchFamily="34" charset="0"/>
                <a:cs typeface="Arial" panose="020B0604020202020204" pitchFamily="34" charset="0"/>
              </a:rPr>
              <a:t>• Current annual average PM10 concentrations at urban background sites are typically made up of 1/3 particles from combustion sources, slightly more than 1/3 secondary particles and slightly less than 1/3 coarse particles comprising of sea salt, biological materials, construction dusts and windblown dusts and soils.</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2082638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71600" y="0"/>
            <a:ext cx="7488831" cy="685799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68977990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9144000" cy="6647974"/>
          </a:xfrm>
          <a:prstGeom prst="rect">
            <a:avLst/>
          </a:prstGeom>
        </p:spPr>
        <p:txBody>
          <a:bodyPr wrap="square">
            <a:spAutoFit/>
          </a:bodyPr>
          <a:lstStyle/>
          <a:p>
            <a:pPr algn="ctr"/>
            <a:r>
              <a:rPr lang="en-GB" sz="2400" b="1" dirty="0" smtClean="0">
                <a:latin typeface="Arial" panose="020B0604020202020204" pitchFamily="34" charset="0"/>
                <a:cs typeface="Arial" panose="020B0604020202020204" pitchFamily="34" charset="0"/>
              </a:rPr>
              <a:t>LIMITS ON THE OPTIONS CONSIDERED IN THIS REPORT</a:t>
            </a:r>
          </a:p>
          <a:p>
            <a:pPr algn="ctr"/>
            <a:endParaRPr lang="en-GB" sz="2400" b="1"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A very broad range of measures may be introduced for controlling primary particle concentrations. This report largely concentrates on those that may be introduced or promoted at a national level – for example in relation to emission standards for boilers of various standards, fuel switching, etc.</a:t>
            </a:r>
          </a:p>
          <a:p>
            <a:pPr algn="just"/>
            <a:endParaRPr lang="en-GB"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 report does not deal in detail with a large number of options that may be attractive for complying with air quality legislation locally, principally, though not exclusively, in relation to traffic emissions.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This would include (and is not limited to): </a:t>
            </a:r>
          </a:p>
          <a:p>
            <a:pPr algn="just"/>
            <a:endParaRPr lang="en-GB"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 Traffic management measures – phasing of traffic lights, introduction of one way systems, low emission zones, etc. </a:t>
            </a:r>
          </a:p>
          <a:p>
            <a:pPr algn="just"/>
            <a:r>
              <a:rPr lang="en-GB" dirty="0" smtClean="0">
                <a:latin typeface="Arial" panose="020B0604020202020204" pitchFamily="34" charset="0"/>
                <a:cs typeface="Arial" panose="020B0604020202020204" pitchFamily="34" charset="0"/>
              </a:rPr>
              <a:t>• Financial incentivisation – scrappage subsidies, congestion charging, parking levies, etc. </a:t>
            </a:r>
          </a:p>
          <a:p>
            <a:pPr algn="just"/>
            <a:r>
              <a:rPr lang="en-GB" dirty="0" smtClean="0">
                <a:latin typeface="Arial" panose="020B0604020202020204" pitchFamily="34" charset="0"/>
                <a:cs typeface="Arial" panose="020B0604020202020204" pitchFamily="34" charset="0"/>
              </a:rPr>
              <a:t>• Promotion of public transport – introduction of bus lanes, use of improved information systems, introduction of park and ride schemes, etc. </a:t>
            </a:r>
          </a:p>
          <a:p>
            <a:pPr algn="just"/>
            <a:r>
              <a:rPr lang="en-GB" dirty="0" smtClean="0">
                <a:latin typeface="Arial" panose="020B0604020202020204" pitchFamily="34" charset="0"/>
                <a:cs typeface="Arial" panose="020B0604020202020204" pitchFamily="34" charset="0"/>
              </a:rPr>
              <a:t>• Infrastructure options – construction of bypasses, pedestrianisation, etc. </a:t>
            </a:r>
          </a:p>
          <a:p>
            <a:pPr algn="just"/>
            <a:r>
              <a:rPr lang="en-GB" dirty="0" smtClean="0">
                <a:latin typeface="Arial" panose="020B0604020202020204" pitchFamily="34" charset="0"/>
                <a:cs typeface="Arial" panose="020B0604020202020204" pitchFamily="34" charset="0"/>
              </a:rPr>
              <a:t>• Compulsory purchase of properties in affected areas (this is being actively considered with respect to compliance with NO2 limits by at least one local authority at the present time).</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5091304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474345"/>
            <a:ext cx="8568952" cy="5632311"/>
          </a:xfrm>
          <a:prstGeom prst="rect">
            <a:avLst/>
          </a:prstGeom>
        </p:spPr>
        <p:txBody>
          <a:bodyPr wrap="square">
            <a:spAutoFit/>
          </a:bodyPr>
          <a:lstStyle/>
          <a:p>
            <a:pPr algn="just"/>
            <a:r>
              <a:rPr lang="en-GB" dirty="0" smtClean="0">
                <a:latin typeface="Arial" panose="020B0604020202020204" pitchFamily="34" charset="0"/>
                <a:cs typeface="Arial" panose="020B0604020202020204" pitchFamily="34" charset="0"/>
              </a:rPr>
              <a:t>Assessment of the need for these options to deal with local air pollution ‘hotspots’ can only reasonably be done using a much more localised analysis of concentrations than has been conducted for this work.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Also, assessment of the applicability and effectiveness of these local measures needs to take account of local conditions.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Such detailed analysis is being undertaken by Local Authorities in response to their obligations under the NAQS.</a:t>
            </a:r>
          </a:p>
          <a:p>
            <a:pPr algn="just"/>
            <a:endParaRPr lang="en-GB" dirty="0">
              <a:latin typeface="Arial" panose="020B0604020202020204" pitchFamily="34" charset="0"/>
              <a:cs typeface="Arial" panose="020B0604020202020204" pitchFamily="34" charset="0"/>
            </a:endParaRPr>
          </a:p>
          <a:p>
            <a:pPr algn="just"/>
            <a:endParaRPr lang="en-GB"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 report also excludes options for dealing with secondary particles.  Options for dealing with these have been described elsewhere [Holland, 2000; Handley, 2001] in other reports to DEFRA.</a:t>
            </a:r>
          </a:p>
          <a:p>
            <a:pPr algn="just"/>
            <a:endParaRPr lang="en-GB" dirty="0">
              <a:latin typeface="Arial" panose="020B0604020202020204" pitchFamily="34" charset="0"/>
              <a:cs typeface="Arial" panose="020B0604020202020204" pitchFamily="34" charset="0"/>
            </a:endParaRPr>
          </a:p>
          <a:p>
            <a:pPr algn="just"/>
            <a:endParaRPr lang="en-GB"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 main output of this report therefore provides data useful for demonstrating the costs of general reductions in particle emissions.</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At individual locations additional or alternative strategies may be preferable</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2350254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7504" y="116632"/>
            <a:ext cx="8856984" cy="6186309"/>
          </a:xfrm>
          <a:prstGeom prst="rect">
            <a:avLst/>
          </a:prstGeom>
        </p:spPr>
        <p:txBody>
          <a:bodyPr wrap="square">
            <a:spAutoFit/>
          </a:bodyPr>
          <a:lstStyle/>
          <a:p>
            <a:pPr algn="just"/>
            <a:r>
              <a:rPr lang="en-GB" dirty="0" smtClean="0">
                <a:latin typeface="Arial" panose="020B0604020202020204" pitchFamily="34" charset="0"/>
                <a:cs typeface="Arial" panose="020B0604020202020204" pitchFamily="34" charset="0"/>
              </a:rPr>
              <a:t>Quantification of emissions at the present time is relatively straightforward, drawing on the data held in the National Atmospheric Emissions Inventory [Goodwin et al, 2000; Murrels, 2000].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Development of estimates of future emissions is, however, more complex, needing to take account of (for example) industrial (and other) trends, uptake of available abatement techniques under IPPC, and government policy.</a:t>
            </a:r>
          </a:p>
          <a:p>
            <a:pPr algn="just"/>
            <a:endParaRPr lang="en-GB"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Derivation of the baseline used here for 2010 is described in a separate report [Stedman et al, 2001].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Baseline emissions for other years (to 2020) were derived similarly.  Key sources of data for these projections were as follows:</a:t>
            </a:r>
          </a:p>
          <a:p>
            <a:pPr algn="just"/>
            <a:endParaRPr lang="en-GB"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Traffic activity </a:t>
            </a:r>
          </a:p>
          <a:p>
            <a:pPr algn="just"/>
            <a:r>
              <a:rPr lang="en-GB" dirty="0" smtClean="0">
                <a:latin typeface="Arial" panose="020B0604020202020204" pitchFamily="34" charset="0"/>
                <a:cs typeface="Arial" panose="020B0604020202020204" pitchFamily="34" charset="0"/>
              </a:rPr>
              <a:t>• DETR, 2000b: Traffic projections for England and Wales from the National Road Traffic Forecast, incorporating the impact of the 10 Year Plan for Transport.</a:t>
            </a:r>
          </a:p>
          <a:p>
            <a:pPr algn="just"/>
            <a:r>
              <a:rPr lang="en-GB" dirty="0" smtClean="0">
                <a:latin typeface="Arial" panose="020B0604020202020204" pitchFamily="34" charset="0"/>
                <a:cs typeface="Arial" panose="020B0604020202020204" pitchFamily="34" charset="0"/>
              </a:rPr>
              <a:t> • Scottish Executive: Traffic projections based on the Central Scotland Transport Model. • Northern Ireland Roads Service: Traffic projections for Northern Ireland.</a:t>
            </a:r>
          </a:p>
          <a:p>
            <a:pPr algn="just"/>
            <a:r>
              <a:rPr lang="en-GB" dirty="0" smtClean="0">
                <a:latin typeface="Arial" panose="020B0604020202020204" pitchFamily="34" charset="0"/>
                <a:cs typeface="Arial" panose="020B0604020202020204" pitchFamily="34" charset="0"/>
              </a:rPr>
              <a:t>Marginal cost is the additional cost for an extra unit of emission reduction.</a:t>
            </a:r>
          </a:p>
          <a:p>
            <a:pPr algn="just"/>
            <a:r>
              <a:rPr lang="en-GB" dirty="0" smtClean="0">
                <a:latin typeface="Arial" panose="020B0604020202020204" pitchFamily="34" charset="0"/>
                <a:cs typeface="Arial" panose="020B0604020202020204" pitchFamily="34" charset="0"/>
              </a:rPr>
              <a:t>• DETR, 2000b: Estimates of changes in emissions from railways are based on data given in the 10 Year Plan for Transport.</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4210263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83568" y="1166843"/>
            <a:ext cx="7920880" cy="3693319"/>
          </a:xfrm>
          <a:prstGeom prst="rect">
            <a:avLst/>
          </a:prstGeom>
        </p:spPr>
        <p:txBody>
          <a:bodyPr wrap="square">
            <a:spAutoFit/>
          </a:bodyPr>
          <a:lstStyle/>
          <a:p>
            <a:pPr algn="just"/>
            <a:r>
              <a:rPr lang="en-GB" dirty="0" smtClean="0">
                <a:latin typeface="Arial" panose="020B0604020202020204" pitchFamily="34" charset="0"/>
                <a:cs typeface="Arial" panose="020B0604020202020204" pitchFamily="34" charset="0"/>
              </a:rPr>
              <a:t>Other factors influencing traffic emissions </a:t>
            </a:r>
          </a:p>
          <a:p>
            <a:pPr algn="just"/>
            <a:r>
              <a:rPr lang="en-GB" dirty="0" smtClean="0">
                <a:latin typeface="Arial" panose="020B0604020202020204" pitchFamily="34" charset="0"/>
                <a:cs typeface="Arial" panose="020B0604020202020204" pitchFamily="34" charset="0"/>
              </a:rPr>
              <a:t>• AEA Technology and DTLR: Increased penetration of diesel vehicles in the new car market; timescales for introduction of cleaner fuels, Euro-IV vehicles and particle traps.</a:t>
            </a:r>
          </a:p>
          <a:p>
            <a:pPr algn="just"/>
            <a:endParaRPr lang="en-GB"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Stationary sources • DTI, 2000: Energy Paper 68 (Central-High Scenario), providing activity drivers by sector.</a:t>
            </a:r>
          </a:p>
          <a:p>
            <a:pPr algn="just"/>
            <a:endParaRPr lang="en-GB"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According to Energy Paper 68, electricity generation in non-FGD coal-fired stations is expected to decline to zero by 2010 in most scenarios studied, and by 2020 in all scenarios.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Table 6 shows the projected changes in plant capacity.  </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3738370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7544" y="404664"/>
            <a:ext cx="8208912" cy="59766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27142117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188640"/>
            <a:ext cx="9144000" cy="6647974"/>
          </a:xfrm>
          <a:prstGeom prst="rect">
            <a:avLst/>
          </a:prstGeom>
        </p:spPr>
        <p:txBody>
          <a:bodyPr wrap="square">
            <a:spAutoFit/>
          </a:bodyPr>
          <a:lstStyle/>
          <a:p>
            <a:pPr algn="just"/>
            <a:r>
              <a:rPr lang="en-GB" sz="2400" b="1" dirty="0" smtClean="0">
                <a:latin typeface="Arial" panose="020B0604020202020204" pitchFamily="34" charset="0"/>
                <a:cs typeface="Arial" panose="020B0604020202020204" pitchFamily="34" charset="0"/>
              </a:rPr>
              <a:t>Options for reducing emissions from road transport</a:t>
            </a:r>
          </a:p>
          <a:p>
            <a:pPr algn="just"/>
            <a:endParaRPr lang="en-GB" sz="2400" b="1"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For the purposes of this report, emission reduction measures for road vehicles can generally be categorised as follows.</a:t>
            </a:r>
          </a:p>
          <a:p>
            <a:pPr algn="just"/>
            <a:endParaRPr lang="en-GB"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Technical improvements to engines Recent years have seen a progressive improvement in engine design and engine management.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There are several drivers for these improvements, including European legislation on vehicle emissions that have seen progressive change through the Euro I, II and III standards, and the forthcoming Euro IV standards.</a:t>
            </a:r>
          </a:p>
          <a:p>
            <a:pPr algn="just"/>
            <a:endParaRPr lang="en-GB"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End-of-pipe options End-of-pipe options collect or react with pollutants in the exhaust gas stream.  </a:t>
            </a:r>
          </a:p>
          <a:p>
            <a:pPr algn="just"/>
            <a:endParaRPr lang="en-GB"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Here, the most notable end of pipe option is the use of particle traps on diesel vehicles. </a:t>
            </a:r>
          </a:p>
          <a:p>
            <a:pPr algn="just"/>
            <a:r>
              <a:rPr lang="en-GB" dirty="0" smtClean="0">
                <a:latin typeface="Arial" panose="020B0604020202020204" pitchFamily="34" charset="0"/>
                <a:cs typeface="Arial" panose="020B0604020202020204" pitchFamily="34" charset="0"/>
              </a:rPr>
              <a:t> </a:t>
            </a:r>
          </a:p>
          <a:p>
            <a:pPr algn="just"/>
            <a:r>
              <a:rPr lang="en-GB" dirty="0" smtClean="0">
                <a:latin typeface="Arial" panose="020B0604020202020204" pitchFamily="34" charset="0"/>
                <a:cs typeface="Arial" panose="020B0604020202020204" pitchFamily="34" charset="0"/>
              </a:rPr>
              <a:t>In addition to the cost of installing the necessary devices on vehicles, further costs arise through reductions in vehicle efficiency (the same applies to the use of end-of-pipe options for stationary sources).  </a:t>
            </a:r>
          </a:p>
          <a:p>
            <a:pPr algn="just"/>
            <a:endParaRPr lang="en-GB"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By reducing efficiency fuel use is increased, raising costs and emissions of other pollutants.  These penalties clearly need to be considered in the development of policy.</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9487289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116632"/>
            <a:ext cx="9144000" cy="5909310"/>
          </a:xfrm>
          <a:prstGeom prst="rect">
            <a:avLst/>
          </a:prstGeom>
        </p:spPr>
        <p:txBody>
          <a:bodyPr wrap="square">
            <a:spAutoFit/>
          </a:bodyPr>
          <a:lstStyle/>
          <a:p>
            <a:pPr algn="just"/>
            <a:r>
              <a:rPr lang="en-GB" dirty="0" smtClean="0">
                <a:latin typeface="Arial" panose="020B0604020202020204" pitchFamily="34" charset="0"/>
                <a:cs typeface="Arial" panose="020B0604020202020204" pitchFamily="34" charset="0"/>
              </a:rPr>
              <a:t>Improvements in fuel quality European legislation, particularly through the Auto-Oil programmes, has also led to improvements in fuel quality, partly in response to technical improvements on vehicles (in engines, catalysts, etc.) that require cleaner fuels either to operate at all, or reasonably effectively.</a:t>
            </a:r>
          </a:p>
          <a:p>
            <a:pPr algn="just"/>
            <a:endParaRPr lang="en-GB"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Fuel switching Various ‘alternative fuels’ are under investigation at the present time, including compressed natural gas (CNG), liquefied petroleum gas (LPG) and the use of fuel cells.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Some are already in quite widespread use – in Beijing, for example, many buses and taxis run on CNG.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Penetration of alternative fuels requires the establishment of appropriate fuel distribution systems in addition to the development and sale of vehicles able to use them.</a:t>
            </a:r>
          </a:p>
          <a:p>
            <a:pPr algn="just"/>
            <a:endParaRPr lang="en-GB"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Local measures This group covers a wide variety of options, including park and ride schemes, congestion charging, low emission zones, installation of light rail systems and infrastructure developments.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As noted already, these options are too location specific to be included in this national assessment.</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9230832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7504" y="0"/>
            <a:ext cx="9036496" cy="6647974"/>
          </a:xfrm>
          <a:prstGeom prst="rect">
            <a:avLst/>
          </a:prstGeom>
        </p:spPr>
        <p:txBody>
          <a:bodyPr wrap="square">
            <a:spAutoFit/>
          </a:bodyPr>
          <a:lstStyle/>
          <a:p>
            <a:pPr algn="ctr"/>
            <a:r>
              <a:rPr lang="en-GB" sz="2400" b="1" dirty="0" smtClean="0">
                <a:latin typeface="Arial" panose="020B0604020202020204" pitchFamily="34" charset="0"/>
                <a:cs typeface="Arial" panose="020B0604020202020204" pitchFamily="34" charset="0"/>
              </a:rPr>
              <a:t>Options for reducing emissions from stationary sources</a:t>
            </a:r>
          </a:p>
          <a:p>
            <a:pPr algn="ctr"/>
            <a:endParaRPr lang="en-GB" sz="2400" b="1"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Emission reduction measures for stationary sources can generally be categorised as follows:</a:t>
            </a:r>
          </a:p>
          <a:p>
            <a:pPr algn="just"/>
            <a:endParaRPr lang="en-GB"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Management measures and improved efficiency Also called “front end measures” and “good housekeeping”.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These options tend to yield savings in costs, for example by reducing fuel inputs or waste disposal requirements.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In many cases where investment is required (e.g. improved insulation), payback times may be short enough for measures to be financially advantageous.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 potential for these measures to reduce burdens on the environment at the same time as saving costs is demonstrated through the continuing success of the Government’s Best Practice Programmes in Energy Efficiency and Environmental Technologies.  </a:t>
            </a:r>
          </a:p>
          <a:p>
            <a:pPr algn="just"/>
            <a:r>
              <a:rPr lang="en-GB" dirty="0" smtClean="0">
                <a:latin typeface="Arial" panose="020B0604020202020204" pitchFamily="34" charset="0"/>
                <a:cs typeface="Arial" panose="020B0604020202020204" pitchFamily="34" charset="0"/>
              </a:rPr>
              <a:t>This group of measures has not been considered within this study because data on costs, financial benefits, applicability and effectiveness in terms of particle abatement are not generalisable.  Overall we consider that the emission savings to be made from these measures, whilst important, are less significant than those that would arise from the measures included in the cost-curves.</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5242930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474345"/>
            <a:ext cx="8712968" cy="5909310"/>
          </a:xfrm>
          <a:prstGeom prst="rect">
            <a:avLst/>
          </a:prstGeom>
        </p:spPr>
        <p:txBody>
          <a:bodyPr wrap="square">
            <a:spAutoFit/>
          </a:bodyPr>
          <a:lstStyle/>
          <a:p>
            <a:pPr algn="just"/>
            <a:r>
              <a:rPr lang="en-GB" sz="2000" b="1" dirty="0" smtClean="0">
                <a:latin typeface="Arial" panose="020B0604020202020204" pitchFamily="34" charset="0"/>
                <a:cs typeface="Arial" panose="020B0604020202020204" pitchFamily="34" charset="0"/>
              </a:rPr>
              <a:t>Technological measures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These involve investment in capital equipment, as well as an ongoing operating cost. Industry usually assesses such investments either in terms of the payback period or the internal rate of return.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They can be further categorised as:</a:t>
            </a:r>
          </a:p>
          <a:p>
            <a:pPr algn="just"/>
            <a:endParaRPr lang="en-GB" dirty="0" smtClean="0">
              <a:latin typeface="Arial" panose="020B0604020202020204" pitchFamily="34" charset="0"/>
              <a:cs typeface="Arial" panose="020B0604020202020204" pitchFamily="34" charset="0"/>
            </a:endParaRPr>
          </a:p>
          <a:p>
            <a:pPr algn="just"/>
            <a:r>
              <a:rPr lang="en-GB" b="1" dirty="0" smtClean="0">
                <a:latin typeface="Arial" panose="020B0604020202020204" pitchFamily="34" charset="0"/>
                <a:cs typeface="Arial" panose="020B0604020202020204" pitchFamily="34" charset="0"/>
              </a:rPr>
              <a:t>Process modification </a:t>
            </a:r>
            <a:r>
              <a:rPr lang="en-GB" dirty="0" smtClean="0">
                <a:latin typeface="Arial" panose="020B0604020202020204" pitchFamily="34" charset="0"/>
                <a:cs typeface="Arial" panose="020B0604020202020204" pitchFamily="34" charset="0"/>
              </a:rPr>
              <a:t>This could include, for example, the use of automatic process control, or, in the case of combustion processes, the use of secondary air or flue gas recirculation.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In some cases plant replacement may be necessary, though this would only be considered by industry at what they consider to be the end of the economic lifetime of a plant</a:t>
            </a:r>
          </a:p>
          <a:p>
            <a:pPr algn="just"/>
            <a:endParaRPr lang="en-GB" dirty="0" smtClean="0">
              <a:latin typeface="Arial" panose="020B0604020202020204" pitchFamily="34" charset="0"/>
              <a:cs typeface="Arial" panose="020B0604020202020204" pitchFamily="34" charset="0"/>
            </a:endParaRPr>
          </a:p>
          <a:p>
            <a:pPr algn="just"/>
            <a:r>
              <a:rPr lang="en-GB" b="1" dirty="0" smtClean="0">
                <a:latin typeface="Arial" panose="020B0604020202020204" pitchFamily="34" charset="0"/>
                <a:cs typeface="Arial" panose="020B0604020202020204" pitchFamily="34" charset="0"/>
              </a:rPr>
              <a:t>Improved design of combustion and other facilities. </a:t>
            </a:r>
            <a:r>
              <a:rPr lang="en-GB" dirty="0" smtClean="0">
                <a:latin typeface="Arial" panose="020B0604020202020204" pitchFamily="34" charset="0"/>
                <a:cs typeface="Arial" panose="020B0604020202020204" pitchFamily="34" charset="0"/>
              </a:rPr>
              <a:t>This type of option may in many cases be considered a variation on process modification.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An example concerns improvements to combustion chambers, leading to more complete combustion of fuel.</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4403261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11560" y="612845"/>
            <a:ext cx="7632848" cy="4801314"/>
          </a:xfrm>
          <a:prstGeom prst="rect">
            <a:avLst/>
          </a:prstGeom>
        </p:spPr>
        <p:txBody>
          <a:bodyPr wrap="square">
            <a:spAutoFit/>
          </a:bodyPr>
          <a:lstStyle/>
          <a:p>
            <a:pPr algn="just"/>
            <a:r>
              <a:rPr lang="en-GB" b="1" dirty="0" smtClean="0">
                <a:latin typeface="Arial" panose="020B0604020202020204" pitchFamily="34" charset="0"/>
                <a:cs typeface="Arial" panose="020B0604020202020204" pitchFamily="34" charset="0"/>
              </a:rPr>
              <a:t>End-of-pipe options. </a:t>
            </a:r>
            <a:r>
              <a:rPr lang="en-GB" dirty="0" smtClean="0">
                <a:latin typeface="Arial" panose="020B0604020202020204" pitchFamily="34" charset="0"/>
                <a:cs typeface="Arial" panose="020B0604020202020204" pitchFamily="34" charset="0"/>
              </a:rPr>
              <a:t>This involves capturing and treating an emission in a dedicated plant such as a scrubber, filter or precipitator.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In many cases the best solution is a combination of process modification and end-of-pipe options.</a:t>
            </a:r>
          </a:p>
          <a:p>
            <a:pPr algn="just"/>
            <a:endParaRPr lang="en-GB" dirty="0" smtClean="0">
              <a:latin typeface="Arial" panose="020B0604020202020204" pitchFamily="34" charset="0"/>
              <a:cs typeface="Arial" panose="020B0604020202020204" pitchFamily="34" charset="0"/>
            </a:endParaRPr>
          </a:p>
          <a:p>
            <a:pPr algn="just"/>
            <a:r>
              <a:rPr lang="en-GB" b="1" dirty="0" smtClean="0">
                <a:latin typeface="Arial" panose="020B0604020202020204" pitchFamily="34" charset="0"/>
                <a:cs typeface="Arial" panose="020B0604020202020204" pitchFamily="34" charset="0"/>
              </a:rPr>
              <a:t>Fuel switching Inspection </a:t>
            </a:r>
            <a:r>
              <a:rPr lang="en-GB" dirty="0" smtClean="0">
                <a:latin typeface="Arial" panose="020B0604020202020204" pitchFamily="34" charset="0"/>
                <a:cs typeface="Arial" panose="020B0604020202020204" pitchFamily="34" charset="0"/>
              </a:rPr>
              <a:t>of NAEI data over the last 30 years demonstrates that UK emissions of PM10 have fallen by about two thirds.</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Much of this improvement has arisen from switching from coal and oil to natural gas in both industry and the residential sector.</a:t>
            </a:r>
          </a:p>
          <a:p>
            <a:pPr algn="just"/>
            <a:endParaRPr lang="en-GB"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Whilst it is possible to draw up generic lists of measures, such as those shown in this section, it is necessary to consider the costs and effectiveness of specific abatement measures separately by sector or sub-sector (e.g. power generation, iron and steel production and associated sub-sectors).</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4820218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116633"/>
            <a:ext cx="9144000" cy="5724644"/>
          </a:xfrm>
          <a:prstGeom prst="rect">
            <a:avLst/>
          </a:prstGeom>
        </p:spPr>
        <p:txBody>
          <a:bodyPr wrap="square">
            <a:spAutoFit/>
          </a:bodyPr>
          <a:lstStyle/>
          <a:p>
            <a:pPr algn="just"/>
            <a:endParaRPr lang="en-GB" sz="2000" b="1" dirty="0" smtClean="0">
              <a:latin typeface="Arial" panose="020B0604020202020204" pitchFamily="34" charset="0"/>
              <a:cs typeface="Arial" panose="020B0604020202020204" pitchFamily="34" charset="0"/>
            </a:endParaRPr>
          </a:p>
          <a:p>
            <a:pPr algn="just"/>
            <a:r>
              <a:rPr lang="en-GB" sz="2000" b="1" dirty="0" smtClean="0">
                <a:latin typeface="Arial" panose="020B0604020202020204" pitchFamily="34" charset="0"/>
                <a:cs typeface="Arial" panose="020B0604020202020204" pitchFamily="34" charset="0"/>
              </a:rPr>
              <a:t>MEASURES OF COST-EFFECTIVENESS</a:t>
            </a:r>
          </a:p>
          <a:p>
            <a:pPr algn="just"/>
            <a:endParaRPr lang="en-GB" sz="2000" b="1"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Cost-effectiveness studies of air quality improvements typically focus on a single measure – effectiveness in terms of £/tonne of pollutant.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Determination of this measure is fairly straightforward for many measures, based on information from engineering studies or practical experience at facilities around Europe and the USA.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Cost-effectiveness will certainly vary from site to site (reflecting space limitations at existing facilities, variation in fuel quality and so on), but in most cases not substantially in the context of this study.</a:t>
            </a:r>
          </a:p>
          <a:p>
            <a:pPr algn="just"/>
            <a:endParaRPr lang="en-GB"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Application of £/tonne abated data is not, unfortunately, ideal from the perspective of designing air quality improvement strategies that optimise protection of health and the wider environment against expenditure.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 reason for this is that the population (and other sensitive receptors) are not distributed evenly around all sources of pollution.  </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9301456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036496"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84493872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39552" y="1443841"/>
            <a:ext cx="7704856" cy="3416320"/>
          </a:xfrm>
          <a:prstGeom prst="rect">
            <a:avLst/>
          </a:prstGeom>
        </p:spPr>
        <p:txBody>
          <a:bodyPr wrap="square">
            <a:spAutoFit/>
          </a:bodyPr>
          <a:lstStyle/>
          <a:p>
            <a:pPr algn="just"/>
            <a:r>
              <a:rPr lang="en-GB" b="1" dirty="0">
                <a:latin typeface="Arial" panose="020B0604020202020204" pitchFamily="34" charset="0"/>
                <a:cs typeface="Arial" panose="020B0604020202020204" pitchFamily="34" charset="0"/>
              </a:rPr>
              <a:t>W</a:t>
            </a:r>
            <a:r>
              <a:rPr lang="en-GB" b="1" dirty="0" smtClean="0">
                <a:latin typeface="Arial" panose="020B0604020202020204" pitchFamily="34" charset="0"/>
                <a:cs typeface="Arial" panose="020B0604020202020204" pitchFamily="34" charset="0"/>
              </a:rPr>
              <a:t>here:</a:t>
            </a:r>
            <a:r>
              <a:rPr lang="en-GB" dirty="0" smtClean="0">
                <a:latin typeface="Arial" panose="020B0604020202020204" pitchFamily="34" charset="0"/>
                <a:cs typeface="Arial" panose="020B0604020202020204" pitchFamily="34" charset="0"/>
              </a:rPr>
              <a:t>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PVC the present value of the total cost stream for environmental protection measure k in year zero, NRC the non-recurring cost of environmental protection measure k in period t, ERC the energy recurring costs to operate environmental protection measure k in period t, NERC the non-energy recurring costs to operate environmental protection measure k in period t, t, the operating life of environmental protection measure k, and r = the appropriate discount rate (here taken as 6%, though sensitivity to 3% has also been carried out).</a:t>
            </a:r>
          </a:p>
          <a:p>
            <a:pPr algn="just"/>
            <a:endParaRPr lang="en-GB"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Examples are presented in the EEA guidance.</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426011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260649"/>
            <a:ext cx="8064896" cy="1846659"/>
          </a:xfrm>
          <a:prstGeom prst="rect">
            <a:avLst/>
          </a:prstGeom>
        </p:spPr>
        <p:txBody>
          <a:bodyPr wrap="square">
            <a:spAutoFit/>
          </a:bodyPr>
          <a:lstStyle/>
          <a:p>
            <a:pPr algn="ctr"/>
            <a:r>
              <a:rPr lang="en-GB" sz="2400" b="1" dirty="0" smtClean="0">
                <a:latin typeface="Arial" panose="020B0604020202020204" pitchFamily="34" charset="0"/>
                <a:cs typeface="Arial" panose="020B0604020202020204" pitchFamily="34" charset="0"/>
              </a:rPr>
              <a:t>DERIVATION OF COST-CURVES</a:t>
            </a:r>
          </a:p>
          <a:p>
            <a:pPr algn="just"/>
            <a:r>
              <a:rPr lang="en-GB" dirty="0" smtClean="0">
                <a:latin typeface="Arial" panose="020B0604020202020204" pitchFamily="34" charset="0"/>
                <a:cs typeface="Arial" panose="020B0604020202020204" pitchFamily="34" charset="0"/>
              </a:rPr>
              <a:t>Once cost-effectiveness has been established for each option the cost-curve is generated by ranking measures in order of increasing marginal cost/tonne or unit concentration.  These often show that pollution reductions are initially very cheap, but that costs rise increasingly steeply as further measures are introduced (Figure 3).</a:t>
            </a:r>
            <a:endParaRPr lang="en-GB" dirty="0">
              <a:latin typeface="Arial" panose="020B0604020202020204" pitchFamily="34" charset="0"/>
              <a:cs typeface="Arial" panose="020B0604020202020204" pitchFamily="34" charset="0"/>
            </a:endParaRPr>
          </a:p>
        </p:txBody>
      </p:sp>
      <p:pic>
        <p:nvPicPr>
          <p:cNvPr id="819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38300" y="2276871"/>
            <a:ext cx="5867400" cy="432048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19629670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188640"/>
            <a:ext cx="8784976" cy="6463308"/>
          </a:xfrm>
          <a:prstGeom prst="rect">
            <a:avLst/>
          </a:prstGeom>
        </p:spPr>
        <p:txBody>
          <a:bodyPr wrap="square">
            <a:spAutoFit/>
          </a:bodyPr>
          <a:lstStyle/>
          <a:p>
            <a:pPr algn="just"/>
            <a:r>
              <a:rPr lang="en-GB" dirty="0" smtClean="0">
                <a:latin typeface="Arial" panose="020B0604020202020204" pitchFamily="34" charset="0"/>
                <a:cs typeface="Arial" panose="020B0604020202020204" pitchFamily="34" charset="0"/>
              </a:rPr>
              <a:t>Marginal cost-curves are variously plotted as a series of discrete steps, or as a smoothed line, both being shown in Figure 3.  </a:t>
            </a:r>
          </a:p>
          <a:p>
            <a:pPr algn="just"/>
            <a:r>
              <a:rPr lang="en-GB" dirty="0" smtClean="0">
                <a:latin typeface="Arial" panose="020B0604020202020204" pitchFamily="34" charset="0"/>
                <a:cs typeface="Arial" panose="020B0604020202020204" pitchFamily="34" charset="0"/>
              </a:rPr>
              <a:t>The figure also demonstrates some other issues.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First, and most obviously, there are limits to the extent to which abatement options can control emissions or concentrations, this being referred to as the maximum potential abatement or maximum feasible reduction.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Secondly, there are a number of measures that reduce pollution whilst saving money.  Excellent examples are the energy efficiency options already referred to that save money by reducing fuel bills, with short payback times.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It might be thought that the potential for additional implementation of these measures must be very limited by now, though observations made for example on the national housing stock tend to suggest otherwise.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There would certainly seem to be some market barriers in place that prevent the full uptake of these apparently money-saving measures, and so this report has not included them in the cost-curves.</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This clearly provides a possible source of bias towards the cost curves presented in this report being pessimistic – that greater emission reductions may be possible at lower costs than we have estimated. </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2938490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7504" y="476672"/>
            <a:ext cx="6533043" cy="461665"/>
          </a:xfrm>
          <a:prstGeom prst="rect">
            <a:avLst/>
          </a:prstGeom>
        </p:spPr>
        <p:txBody>
          <a:bodyPr wrap="square">
            <a:spAutoFit/>
          </a:bodyPr>
          <a:lstStyle/>
          <a:p>
            <a:pPr algn="just"/>
            <a:r>
              <a:rPr lang="en-GB" sz="2400" dirty="0" smtClean="0">
                <a:latin typeface="Arial" panose="020B0604020202020204" pitchFamily="34" charset="0"/>
                <a:cs typeface="Arial" panose="020B0604020202020204" pitchFamily="34" charset="0"/>
              </a:rPr>
              <a:t>Abatement Options for Stationary Sources</a:t>
            </a:r>
            <a:endParaRPr lang="en-GB" sz="2400" dirty="0">
              <a:latin typeface="Arial" panose="020B0604020202020204" pitchFamily="34" charset="0"/>
              <a:cs typeface="Arial" panose="020B0604020202020204" pitchFamily="34" charset="0"/>
            </a:endParaRPr>
          </a:p>
        </p:txBody>
      </p:sp>
      <p:sp>
        <p:nvSpPr>
          <p:cNvPr id="3" name="Rectangle 2"/>
          <p:cNvSpPr/>
          <p:nvPr/>
        </p:nvSpPr>
        <p:spPr>
          <a:xfrm>
            <a:off x="107504" y="938337"/>
            <a:ext cx="8208912" cy="2031325"/>
          </a:xfrm>
          <a:prstGeom prst="rect">
            <a:avLst/>
          </a:prstGeom>
        </p:spPr>
        <p:txBody>
          <a:bodyPr wrap="square">
            <a:spAutoFit/>
          </a:bodyPr>
          <a:lstStyle/>
          <a:p>
            <a:pPr algn="just"/>
            <a:endParaRPr lang="en-GB" b="1" dirty="0" smtClean="0">
              <a:latin typeface="Arial" panose="020B0604020202020204" pitchFamily="34" charset="0"/>
              <a:cs typeface="Arial" panose="020B0604020202020204" pitchFamily="34" charset="0"/>
            </a:endParaRPr>
          </a:p>
          <a:p>
            <a:pPr algn="just"/>
            <a:r>
              <a:rPr lang="en-GB" b="1" dirty="0" smtClean="0">
                <a:latin typeface="Arial" panose="020B0604020202020204" pitchFamily="34" charset="0"/>
                <a:cs typeface="Arial" panose="020B0604020202020204" pitchFamily="34" charset="0"/>
              </a:rPr>
              <a:t>Cyclones</a:t>
            </a:r>
          </a:p>
          <a:p>
            <a:pPr algn="just"/>
            <a:endParaRPr lang="en-GB" b="1"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 cyclone is an inertial gas-cleaning device that increases the normal gravitational forces on particles entering the device, by causing them to spin or rotate and then to separate from the gas stream.  The most common cyclone type is the tangential cyclone (Figure 8).</a:t>
            </a:r>
            <a:endParaRPr lang="en-GB" dirty="0">
              <a:latin typeface="Arial" panose="020B0604020202020204" pitchFamily="34" charset="0"/>
              <a:cs typeface="Arial" panose="020B0604020202020204" pitchFamily="34" charset="0"/>
            </a:endParaRPr>
          </a:p>
        </p:txBody>
      </p:sp>
      <p:pic>
        <p:nvPicPr>
          <p:cNvPr id="921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57463" y="3068960"/>
            <a:ext cx="4029075" cy="36004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31423265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188640"/>
            <a:ext cx="8784976" cy="6186309"/>
          </a:xfrm>
          <a:prstGeom prst="rect">
            <a:avLst/>
          </a:prstGeom>
        </p:spPr>
        <p:txBody>
          <a:bodyPr wrap="square">
            <a:spAutoFit/>
          </a:bodyPr>
          <a:lstStyle/>
          <a:p>
            <a:pPr algn="just"/>
            <a:r>
              <a:rPr lang="en-GB" dirty="0" smtClean="0">
                <a:latin typeface="Arial" panose="020B0604020202020204" pitchFamily="34" charset="0"/>
                <a:cs typeface="Arial" panose="020B0604020202020204" pitchFamily="34" charset="0"/>
              </a:rPr>
              <a:t>Dust laden air enters the upper, cylindrical portion of the cyclone through a tangential inlet duct.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 flow spirals downwards into a lower conical section and inwards towards the axis with increasing spin velocity and is discharged through the axial outlet duct.  Suspended dust particles are thrown outwards by centrifugal force arising from the rotation and find their way down into the dust hopper at the lower end of the cone.</a:t>
            </a:r>
          </a:p>
          <a:p>
            <a:pPr algn="just"/>
            <a:endParaRPr lang="en-GB"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 cyclone is a cheap and compact particle collection device with low maintenance costs.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It can be used at comparatively high temperatures, up to a typical maximum of 540oC.  It is only suitable for use with dry dusts and is not suitable for use with sticky particles or fumes and dusts containing high proportions of fine particles.</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However the cyclone is widely employed across a variety of combustion and industrial processes and is particularly suitable for collecting particles &gt;10µm in diameter.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Cyclones are often placed preceding more expensive technologies (e.g. fabric filters) in order to remove coarse material from the gas stream and hence reduce the burden on the main abatement equipment.</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6176690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9144000" cy="6924973"/>
          </a:xfrm>
          <a:prstGeom prst="rect">
            <a:avLst/>
          </a:prstGeom>
        </p:spPr>
        <p:txBody>
          <a:bodyPr wrap="square">
            <a:spAutoFit/>
          </a:bodyPr>
          <a:lstStyle/>
          <a:p>
            <a:pPr algn="just"/>
            <a:r>
              <a:rPr lang="en-GB" sz="2400" b="1" dirty="0" smtClean="0">
                <a:latin typeface="Arial" panose="020B0604020202020204" pitchFamily="34" charset="0"/>
                <a:cs typeface="Arial" panose="020B0604020202020204" pitchFamily="34" charset="0"/>
              </a:rPr>
              <a:t>Electrostatic precipitators</a:t>
            </a:r>
          </a:p>
          <a:p>
            <a:pPr algn="just"/>
            <a:endParaRPr lang="en-GB" sz="2400" b="1"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Electrostatic precipitators use electric forces to extract solid or liquid particles carried in gas streams. Particle laden gases are passed through an intense electrical field set up between electrodes of opposite polarity.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An electrostatic charge is imparted onto the particles as the gas steam passes between the electrodes.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These charged particles are then attracted to collector electrodes.  The dust particles build up in a layer on the collector electrodes until the electrodes are cleaned by a mechanical rapping or vibrating system (for dry ESPs) or by washing with water (wet ESPs).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 resulting dust or sludge is collected in a hopper.  Thus the separation process in an electrostatic precipitator can be described in three stages: </a:t>
            </a:r>
          </a:p>
          <a:p>
            <a:pPr algn="just"/>
            <a:endParaRPr lang="en-GB"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 particle charging, </a:t>
            </a:r>
          </a:p>
          <a:p>
            <a:pPr algn="just"/>
            <a:r>
              <a:rPr lang="en-GB" dirty="0" smtClean="0">
                <a:latin typeface="Arial" panose="020B0604020202020204" pitchFamily="34" charset="0"/>
                <a:cs typeface="Arial" panose="020B0604020202020204" pitchFamily="34" charset="0"/>
              </a:rPr>
              <a:t>• transport and deposition of the particles on the collecting electrode, </a:t>
            </a:r>
          </a:p>
          <a:p>
            <a:pPr algn="just"/>
            <a:r>
              <a:rPr lang="en-GB" dirty="0" smtClean="0">
                <a:latin typeface="Arial" panose="020B0604020202020204" pitchFamily="34" charset="0"/>
                <a:cs typeface="Arial" panose="020B0604020202020204" pitchFamily="34" charset="0"/>
              </a:rPr>
              <a:t>• cleaning of the collecting electrode.</a:t>
            </a:r>
          </a:p>
          <a:p>
            <a:pPr algn="just"/>
            <a:endParaRPr lang="en-GB"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Electrostatic precipitators consist of a precipitator casing, which houses the discharge electrodes (negative pole), and earthed collecting electrodes (positive pole) arranged opposite each other, and dust collection hoppers</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8582883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15616" y="548680"/>
            <a:ext cx="6840760" cy="60486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21656674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7504" y="116632"/>
            <a:ext cx="8928992" cy="5909310"/>
          </a:xfrm>
          <a:prstGeom prst="rect">
            <a:avLst/>
          </a:prstGeom>
        </p:spPr>
        <p:txBody>
          <a:bodyPr wrap="square">
            <a:spAutoFit/>
          </a:bodyPr>
          <a:lstStyle/>
          <a:p>
            <a:pPr algn="just"/>
            <a:r>
              <a:rPr lang="en-GB" b="1" dirty="0" smtClean="0">
                <a:latin typeface="Arial" panose="020B0604020202020204" pitchFamily="34" charset="0"/>
                <a:cs typeface="Arial" panose="020B0604020202020204" pitchFamily="34" charset="0"/>
              </a:rPr>
              <a:t>Dry electrostatic precipitators</a:t>
            </a:r>
          </a:p>
          <a:p>
            <a:pPr algn="just"/>
            <a:endParaRPr lang="en-GB" b="1"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Dry electrostatic precipitators are generally plate type ESP with horizontal gas flow.</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While the gas to be cleaned passes the electrostatic precipitator, the particles are charged through ions emitted from the discharge electrodes (corona discharge) to which a high DC voltage is fed.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Under the action of the electric field between the discharge and collecting electrode the charged particles migrate to the earthed collecting electrode, where they are deposited.</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 layer of dust adhering to the collecting electrodes is periodically removed by means of a rapper system and falls into a collection hopper, from where it is removed with a screw conveyor.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Some of the dust is re-suspended and entrained in the waste gas stream again.  Today ESP are usually equipped with at least two electric fields arranged in series, each field with its own power supply.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In technical applications up to five electric fields are common.</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3622960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188640"/>
            <a:ext cx="8784976" cy="4247317"/>
          </a:xfrm>
          <a:prstGeom prst="rect">
            <a:avLst/>
          </a:prstGeom>
        </p:spPr>
        <p:txBody>
          <a:bodyPr wrap="square">
            <a:spAutoFit/>
          </a:bodyPr>
          <a:lstStyle/>
          <a:p>
            <a:pPr algn="just"/>
            <a:r>
              <a:rPr lang="en-GB" b="1" dirty="0" smtClean="0">
                <a:latin typeface="Arial" panose="020B0604020202020204" pitchFamily="34" charset="0"/>
                <a:cs typeface="Arial" panose="020B0604020202020204" pitchFamily="34" charset="0"/>
              </a:rPr>
              <a:t>Wet electrostatic precipitators</a:t>
            </a:r>
          </a:p>
          <a:p>
            <a:pPr algn="just"/>
            <a:endParaRPr lang="en-GB" b="1"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Wet electrostatic precipitators are designed either for horizontal or for vertical flow.  Generally the gases to be cleaned are cooled by the injection of water into the precipitator inlet until the saturation range is reached.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 solid or liquid particles dispersed in the gas are deposited by the force of the electric field on the collecting electrodes covered with a film of liquid, and are thus washed away. The film of liquid is maintained by a sprinkling system.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Condensing wet electrostatic precipitators are especially designed to remove aerosols and dusts from wet saturated gases.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By condensing the wet gases, a film of liquid is formed, so that no continuous supply of spraying water is necessary</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0978097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95475" y="188640"/>
            <a:ext cx="5353050" cy="648072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8255148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58847"/>
            <a:ext cx="8712968" cy="6186309"/>
          </a:xfrm>
          <a:prstGeom prst="rect">
            <a:avLst/>
          </a:prstGeom>
        </p:spPr>
        <p:txBody>
          <a:bodyPr wrap="square">
            <a:spAutoFit/>
          </a:bodyPr>
          <a:lstStyle/>
          <a:p>
            <a:pPr algn="just"/>
            <a:endParaRPr lang="en-GB" b="1" dirty="0" smtClean="0">
              <a:latin typeface="Arial" panose="020B0604020202020204" pitchFamily="34" charset="0"/>
              <a:cs typeface="Arial" panose="020B0604020202020204" pitchFamily="34" charset="0"/>
            </a:endParaRPr>
          </a:p>
          <a:p>
            <a:pPr algn="just"/>
            <a:r>
              <a:rPr lang="en-GB" b="1" dirty="0" smtClean="0">
                <a:latin typeface="Arial" panose="020B0604020202020204" pitchFamily="34" charset="0"/>
                <a:cs typeface="Arial" panose="020B0604020202020204" pitchFamily="34" charset="0"/>
              </a:rPr>
              <a:t>Fabric filters</a:t>
            </a:r>
          </a:p>
          <a:p>
            <a:pPr algn="just"/>
            <a:endParaRPr lang="en-GB" b="1"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Fabric filters comprise a filter medium usually in the form of woven bags through which particulate material above a certain size cannot pass.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In general the bags are supported on a frame and collection of particulate material can be on the inside or outside of the bags, depending on the type of fabric filter design.</a:t>
            </a:r>
          </a:p>
          <a:p>
            <a:pPr algn="just"/>
            <a:endParaRPr lang="en-GB"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 operation principle of a fabric filter is based on the separation of dust particles from a gas stream by retaining and collecting the particles on the surface and in the interior of the filter medium.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In this way, heavy metals contained in the dust are arrested simultaneously.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 growing market for fabric filters is due to their versatility with regard to a large number of dusts and their ability to capture all particles irrespective of their electrical characteristics.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Restrictions concerning the application of fabric filters arise, where hot or wet waste gases have to be treated.</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3472204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476673"/>
            <a:ext cx="8640960" cy="4524315"/>
          </a:xfrm>
          <a:prstGeom prst="rect">
            <a:avLst/>
          </a:prstGeom>
        </p:spPr>
        <p:txBody>
          <a:bodyPr wrap="square">
            <a:spAutoFit/>
          </a:bodyPr>
          <a:lstStyle/>
          <a:p>
            <a:pPr algn="just"/>
            <a:r>
              <a:rPr lang="en-GB" dirty="0" smtClean="0"/>
              <a:t>Fabric filters operate by passing the particle-laden gas through a dust cake that is constantly being built up with the support of the filter medium.  </a:t>
            </a:r>
          </a:p>
          <a:p>
            <a:pPr algn="just"/>
            <a:endParaRPr lang="en-GB" dirty="0"/>
          </a:p>
          <a:p>
            <a:pPr algn="just"/>
            <a:r>
              <a:rPr lang="en-GB" dirty="0" smtClean="0"/>
              <a:t>In dry and semi-dry sorption processes this enables an improved removal of finest particles and also of gaseous pollutants, e.g. sulphur dioxide.  </a:t>
            </a:r>
          </a:p>
          <a:p>
            <a:pPr algn="just"/>
            <a:endParaRPr lang="en-GB" dirty="0"/>
          </a:p>
          <a:p>
            <a:pPr algn="just"/>
            <a:r>
              <a:rPr lang="en-GB" dirty="0" smtClean="0"/>
              <a:t>However, the dust or filter cake eventually builds up to the extent that the gas flow is impaired and the dust cake requires removing.</a:t>
            </a:r>
          </a:p>
          <a:p>
            <a:pPr algn="just"/>
            <a:endParaRPr lang="en-GB" dirty="0" smtClean="0"/>
          </a:p>
          <a:p>
            <a:pPr algn="just"/>
            <a:r>
              <a:rPr lang="en-GB" dirty="0" smtClean="0"/>
              <a:t>There are 3 principal types of fabric filter: shaker, reverse flow, and pulse jet.  These types relate to the mechanism by which the filters are cleaned during use.</a:t>
            </a:r>
          </a:p>
          <a:p>
            <a:pPr algn="just"/>
            <a:endParaRPr lang="en-GB" dirty="0" smtClean="0"/>
          </a:p>
          <a:p>
            <a:pPr algn="just"/>
            <a:r>
              <a:rPr lang="en-GB" dirty="0" smtClean="0"/>
              <a:t>The temperature and properties of the gas to be cleaned and the gas flow are the principal factors influencing filter design and selection</a:t>
            </a:r>
          </a:p>
          <a:p>
            <a:pPr algn="just"/>
            <a:endParaRPr lang="en-GB" dirty="0"/>
          </a:p>
          <a:p>
            <a:pPr algn="just"/>
            <a:endParaRPr lang="en-GB" dirty="0"/>
          </a:p>
        </p:txBody>
      </p:sp>
    </p:spTree>
    <p:extLst>
      <p:ext uri="{BB962C8B-B14F-4D97-AF65-F5344CB8AC3E}">
        <p14:creationId xmlns:p14="http://schemas.microsoft.com/office/powerpoint/2010/main" val="286067974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2" y="188640"/>
            <a:ext cx="8784976" cy="633670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02646809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476673"/>
            <a:ext cx="8064896" cy="2769989"/>
          </a:xfrm>
          <a:prstGeom prst="rect">
            <a:avLst/>
          </a:prstGeom>
        </p:spPr>
        <p:txBody>
          <a:bodyPr wrap="square">
            <a:spAutoFit/>
          </a:bodyPr>
          <a:lstStyle/>
          <a:p>
            <a:pPr algn="ctr"/>
            <a:r>
              <a:rPr lang="en-GB" sz="2400" dirty="0" smtClean="0">
                <a:latin typeface="Arial" panose="020B0604020202020204" pitchFamily="34" charset="0"/>
                <a:cs typeface="Arial" panose="020B0604020202020204" pitchFamily="34" charset="0"/>
              </a:rPr>
              <a:t>RESIDENTIAL COMBUSTION</a:t>
            </a:r>
          </a:p>
          <a:p>
            <a:pPr algn="ctr"/>
            <a:endParaRPr lang="en-GB" sz="2400" dirty="0" smtClean="0">
              <a:latin typeface="Arial" panose="020B0604020202020204" pitchFamily="34" charset="0"/>
              <a:cs typeface="Arial" panose="020B0604020202020204" pitchFamily="34" charset="0"/>
            </a:endParaRPr>
          </a:p>
          <a:p>
            <a:r>
              <a:rPr lang="en-GB" b="1" dirty="0" smtClean="0">
                <a:latin typeface="Arial" panose="020B0604020202020204" pitchFamily="34" charset="0"/>
                <a:cs typeface="Arial" panose="020B0604020202020204" pitchFamily="34" charset="0"/>
              </a:rPr>
              <a:t>Emissions</a:t>
            </a:r>
          </a:p>
          <a:p>
            <a:endParaRPr lang="en-GB" b="1"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Residential combustion is forecast to be one of the major contributors to population-weighted concentration levels of primary particles in 2010 (see Table 16).  Table 19 lists the breakdown for the sector of fuel and end use in 1996 [BRE, 1998].  Table 20 presents PM10 emissions derived from these numbers</a:t>
            </a:r>
            <a:endParaRPr lang="en-GB" dirty="0">
              <a:latin typeface="Arial" panose="020B0604020202020204" pitchFamily="34" charset="0"/>
              <a:cs typeface="Arial" panose="020B0604020202020204" pitchFamily="34" charset="0"/>
            </a:endParaRPr>
          </a:p>
        </p:txBody>
      </p:sp>
      <p:pic>
        <p:nvPicPr>
          <p:cNvPr id="1331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6" y="3246662"/>
            <a:ext cx="8064896" cy="349470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86025798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188640"/>
            <a:ext cx="8496944" cy="2031325"/>
          </a:xfrm>
          <a:prstGeom prst="rect">
            <a:avLst/>
          </a:prstGeom>
        </p:spPr>
        <p:txBody>
          <a:bodyPr wrap="square">
            <a:spAutoFit/>
          </a:bodyPr>
          <a:lstStyle/>
          <a:p>
            <a:pPr algn="just"/>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 Tables demonstrate that PM10 emissions from the use of solid fuel for space heating represent approximately 60% of the total emission from residential combustion.  Continuing from this, BRE [1998] provide additional information on residential solid fuel use (Table 21).</a:t>
            </a:r>
          </a:p>
          <a:p>
            <a:pPr algn="just"/>
            <a:r>
              <a:rPr lang="en-GB" dirty="0" smtClean="0">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p:txBody>
      </p:sp>
      <p:pic>
        <p:nvPicPr>
          <p:cNvPr id="1433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5576" y="1988840"/>
            <a:ext cx="7560840" cy="381642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31035542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7504" y="188640"/>
            <a:ext cx="8568952" cy="3139321"/>
          </a:xfrm>
          <a:prstGeom prst="rect">
            <a:avLst/>
          </a:prstGeom>
        </p:spPr>
        <p:txBody>
          <a:bodyPr wrap="square">
            <a:spAutoFit/>
          </a:bodyPr>
          <a:lstStyle/>
          <a:p>
            <a:pPr algn="just"/>
            <a:r>
              <a:rPr lang="en-GB" dirty="0" smtClean="0">
                <a:latin typeface="Arial" panose="020B0604020202020204" pitchFamily="34" charset="0"/>
                <a:cs typeface="Arial" panose="020B0604020202020204" pitchFamily="34" charset="0"/>
              </a:rPr>
              <a:t>“</a:t>
            </a:r>
            <a:r>
              <a:rPr lang="en-GB" dirty="0">
                <a:latin typeface="Arial" panose="020B0604020202020204" pitchFamily="34" charset="0"/>
                <a:cs typeface="Arial" panose="020B0604020202020204" pitchFamily="34" charset="0"/>
              </a:rPr>
              <a:t>F</a:t>
            </a:r>
            <a:r>
              <a:rPr lang="en-GB" dirty="0" smtClean="0">
                <a:latin typeface="Arial" panose="020B0604020202020204" pitchFamily="34" charset="0"/>
                <a:cs typeface="Arial" panose="020B0604020202020204" pitchFamily="34" charset="0"/>
              </a:rPr>
              <a:t>ire” to mean an open fire, “stove” to mean an enclosed appliance and “central heating” to mean either an enclosed appliance with a back boiler or a stand-alone central heating boiler.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Thus, of the 60% of the emission accounted for by the use of solid fuel for space heating, roughly 25% is burned in open fires.</a:t>
            </a:r>
          </a:p>
          <a:p>
            <a:pPr algn="just"/>
            <a:endParaRPr lang="en-GB"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Table 22 provides a breakdown of emissions in terms of the specific fuels used.  As before, the Table indicates that residential combustion of natural gas contributes significantly to PM10 emissions, though emissions in this case seem likely to be overestimated.</a:t>
            </a:r>
            <a:endParaRPr lang="en-GB" dirty="0">
              <a:latin typeface="Arial" panose="020B0604020202020204" pitchFamily="34" charset="0"/>
              <a:cs typeface="Arial" panose="020B0604020202020204" pitchFamily="34" charset="0"/>
            </a:endParaRPr>
          </a:p>
        </p:txBody>
      </p:sp>
      <p:pic>
        <p:nvPicPr>
          <p:cNvPr id="1536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63688" y="3140968"/>
            <a:ext cx="6048671" cy="34563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74012253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3528" y="751344"/>
            <a:ext cx="8424936" cy="4801314"/>
          </a:xfrm>
          <a:prstGeom prst="rect">
            <a:avLst/>
          </a:prstGeom>
        </p:spPr>
        <p:txBody>
          <a:bodyPr wrap="square">
            <a:spAutoFit/>
          </a:bodyPr>
          <a:lstStyle/>
          <a:p>
            <a:pPr algn="just"/>
            <a:r>
              <a:rPr lang="en-GB" b="1" dirty="0" smtClean="0">
                <a:latin typeface="Arial" panose="020B0604020202020204" pitchFamily="34" charset="0"/>
                <a:cs typeface="Arial" panose="020B0604020202020204" pitchFamily="34" charset="0"/>
              </a:rPr>
              <a:t>Options for PM10  abatement</a:t>
            </a:r>
          </a:p>
          <a:p>
            <a:pPr algn="just"/>
            <a:endParaRPr lang="en-GB" b="1"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Emissions from the burning of coal and anthracite can be reduced by: • Replacing open grates with enclosed appliances. </a:t>
            </a:r>
          </a:p>
          <a:p>
            <a:pPr algn="just"/>
            <a:endParaRPr lang="en-GB"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 Switching to smokeless solid fuel (SSF) • Switching to gas</a:t>
            </a:r>
          </a:p>
          <a:p>
            <a:pPr algn="just"/>
            <a:endParaRPr lang="en-GB"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In addition to this, emissions from the burning of all fuels can be reduced by the use of energy saving measures such as insulation and double-glazing.</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These techniques already have significant uptakes in the UK housing stock.  However, energy-saving measures are usually undertaken or promoted for other reasons – cost savings, CO2 control or energy security.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They are not considered further here because of uncertainty in their further applicability, given the existence of market barriers.</a:t>
            </a:r>
          </a:p>
          <a:p>
            <a:pPr algn="just"/>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4528917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197346"/>
            <a:ext cx="8712968" cy="6186309"/>
          </a:xfrm>
          <a:prstGeom prst="rect">
            <a:avLst/>
          </a:prstGeom>
        </p:spPr>
        <p:txBody>
          <a:bodyPr wrap="square">
            <a:spAutoFit/>
          </a:bodyPr>
          <a:lstStyle/>
          <a:p>
            <a:pPr algn="just"/>
            <a:r>
              <a:rPr lang="en-GB" dirty="0" smtClean="0">
                <a:latin typeface="Arial" panose="020B0604020202020204" pitchFamily="34" charset="0"/>
                <a:cs typeface="Arial" panose="020B0604020202020204" pitchFamily="34" charset="0"/>
              </a:rPr>
              <a:t>Residential fuel burning appliances are available in a very wide variety of designs, and the price variation can be quite wide.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 approximate cost of buying and installing an enclosed solid fuel appliance is £350.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In theory, enclosed appliances are also more fuel-efficient and could therefore lead to a reduction in fuel use.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However, in practice the increased thermal efficiency is likely to increase the level of heating rather than to decrease the rate of fuel consumption.</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Applicability of the measure for switching to solid smokeless fuel (SSF) is an option only available additionally outside Smoke Control Areas.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In the cost analysis, the restrictions on the use of SSF are reflected through both the total emission (and emission breakdown) considered and the applicability of the measure.</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 approximate cost of buying and installing a gas appliance is of the order of £350 per household (accepting variation around this figure for appliances with additional features and so on).</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5900341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7504" y="116632"/>
            <a:ext cx="8784976" cy="3139321"/>
          </a:xfrm>
          <a:prstGeom prst="rect">
            <a:avLst/>
          </a:prstGeom>
        </p:spPr>
        <p:txBody>
          <a:bodyPr wrap="square">
            <a:spAutoFit/>
          </a:bodyPr>
          <a:lstStyle/>
          <a:p>
            <a:pPr algn="just"/>
            <a:r>
              <a:rPr lang="en-GB" dirty="0" smtClean="0">
                <a:latin typeface="Arial" panose="020B0604020202020204" pitchFamily="34" charset="0"/>
                <a:cs typeface="Arial" panose="020B0604020202020204" pitchFamily="34" charset="0"/>
              </a:rPr>
              <a:t>Table 23 shows that the cost per tonne PM10 abated ranges from around £5,500 and £8,958 for adopting enclosed appliances and switching to smokeless fuels but more than £22,000 for fuel switch to gas.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Therefore, two of the main abatement measures available in this sector appear potentially cost-effective in terms of emission reductions; the latter option switching to gas possibly less so.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All of these measures look rather less cost-effective in terms of reductions in population-weighted concentrations, given that solid fuels tend to be used outside the main centres of population.</a:t>
            </a:r>
            <a:endParaRPr lang="en-GB" dirty="0">
              <a:latin typeface="Arial" panose="020B0604020202020204" pitchFamily="34" charset="0"/>
              <a:cs typeface="Arial" panose="020B0604020202020204" pitchFamily="34" charset="0"/>
            </a:endParaRPr>
          </a:p>
        </p:txBody>
      </p:sp>
      <p:pic>
        <p:nvPicPr>
          <p:cNvPr id="1638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504" y="3255953"/>
            <a:ext cx="8784976" cy="360204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20036684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188640"/>
            <a:ext cx="9144000" cy="6370975"/>
          </a:xfrm>
          <a:prstGeom prst="rect">
            <a:avLst/>
          </a:prstGeom>
        </p:spPr>
        <p:txBody>
          <a:bodyPr wrap="square">
            <a:spAutoFit/>
          </a:bodyPr>
          <a:lstStyle/>
          <a:p>
            <a:pPr algn="ctr"/>
            <a:r>
              <a:rPr lang="en-GB" sz="2400" dirty="0" smtClean="0">
                <a:latin typeface="Arial" panose="020B0604020202020204" pitchFamily="34" charset="0"/>
                <a:cs typeface="Arial" panose="020B0604020202020204" pitchFamily="34" charset="0"/>
              </a:rPr>
              <a:t>QUARRYING</a:t>
            </a:r>
          </a:p>
          <a:p>
            <a:pPr algn="just"/>
            <a:endParaRPr lang="en-GB" sz="2400" dirty="0">
              <a:latin typeface="Arial" panose="020B0604020202020204" pitchFamily="34" charset="0"/>
              <a:cs typeface="Arial" panose="020B0604020202020204" pitchFamily="34" charset="0"/>
            </a:endParaRPr>
          </a:p>
          <a:p>
            <a:pPr algn="just"/>
            <a:r>
              <a:rPr lang="en-GB" b="1" dirty="0" smtClean="0">
                <a:latin typeface="Arial" panose="020B0604020202020204" pitchFamily="34" charset="0"/>
                <a:cs typeface="Arial" panose="020B0604020202020204" pitchFamily="34" charset="0"/>
              </a:rPr>
              <a:t>Emissions</a:t>
            </a:r>
          </a:p>
          <a:p>
            <a:pPr algn="just"/>
            <a:r>
              <a:rPr lang="en-GB" dirty="0" smtClean="0">
                <a:latin typeface="Arial" panose="020B0604020202020204" pitchFamily="34" charset="0"/>
                <a:cs typeface="Arial" panose="020B0604020202020204" pitchFamily="34" charset="0"/>
              </a:rPr>
              <a:t>Quarrying is a major source of primary PM10 emissions in the UK, projected to generate just over 12% of total emissions in 2010.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However, the derivation of the emissions is subject to considerable uncertainty.  In particular, there are no emission factors for different types of quarries (described below) and for the different operations carried on in a quarry; also little information is available about the size distribution of emissions from quarries.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 effects of the Arup report on best practice in the industry, written in 1995, are also presently unclear.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Since quarries are usually located outside densely populated areas, additional abatement effort in this sector is likely to have a minor impact on the reduction of (population-weighted) PM10 concentration.  Particulate emissions from quarries are likely to be dominated by larger size particles, which can induce acute health effects at a local level but whose link to chronic health effects is less certain.  Given these uncertainties, any potential abatement measures from the quarrying sector are provided for information but are not considered in the illustrative package of measures considered in the IGCB report [IGCB, 2001].</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2688791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7504" y="116632"/>
            <a:ext cx="8784976" cy="5632311"/>
          </a:xfrm>
          <a:prstGeom prst="rect">
            <a:avLst/>
          </a:prstGeom>
        </p:spPr>
        <p:txBody>
          <a:bodyPr wrap="square">
            <a:spAutoFit/>
          </a:bodyPr>
          <a:lstStyle/>
          <a:p>
            <a:pPr algn="just"/>
            <a:r>
              <a:rPr lang="en-GB" b="1" dirty="0" smtClean="0">
                <a:latin typeface="Arial" panose="020B0604020202020204" pitchFamily="34" charset="0"/>
                <a:cs typeface="Arial" panose="020B0604020202020204" pitchFamily="34" charset="0"/>
              </a:rPr>
              <a:t>Major types of quarry in the UK</a:t>
            </a:r>
          </a:p>
          <a:p>
            <a:pPr algn="just"/>
            <a:endParaRPr lang="en-GB" b="1" dirty="0" smtClean="0">
              <a:latin typeface="Arial" panose="020B0604020202020204" pitchFamily="34" charset="0"/>
              <a:cs typeface="Arial" panose="020B0604020202020204" pitchFamily="34" charset="0"/>
            </a:endParaRPr>
          </a:p>
          <a:p>
            <a:pPr algn="just"/>
            <a:r>
              <a:rPr lang="en-GB" b="1" dirty="0" smtClean="0">
                <a:latin typeface="Arial" panose="020B0604020202020204" pitchFamily="34" charset="0"/>
                <a:cs typeface="Arial" panose="020B0604020202020204" pitchFamily="34" charset="0"/>
              </a:rPr>
              <a:t>Chalk</a:t>
            </a:r>
            <a:r>
              <a:rPr lang="en-GB" dirty="0" smtClean="0">
                <a:latin typeface="Arial" panose="020B0604020202020204" pitchFamily="34" charset="0"/>
                <a:cs typeface="Arial" panose="020B0604020202020204" pitchFamily="34" charset="0"/>
              </a:rPr>
              <a:t>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A chalk quarry has a lifetime more than a decade.  The mineral is relatively soft and may be used as a soil-improving agent in which case its quarrying is exempted from regulatory control under the Environmental Protection Act 1990.  On the other hand, chalk may be processed with blasting materials for industrial (e.g. cement) purposes that may require further special re-processing treatment.  In this case, quarrying is subject to environmental legislation under EPA.</a:t>
            </a:r>
          </a:p>
          <a:p>
            <a:pPr algn="just"/>
            <a:endParaRPr lang="en-GB" dirty="0" smtClean="0">
              <a:latin typeface="Arial" panose="020B0604020202020204" pitchFamily="34" charset="0"/>
              <a:cs typeface="Arial" panose="020B0604020202020204" pitchFamily="34" charset="0"/>
            </a:endParaRPr>
          </a:p>
          <a:p>
            <a:pPr algn="just"/>
            <a:r>
              <a:rPr lang="en-GB" b="1" dirty="0" smtClean="0">
                <a:latin typeface="Arial" panose="020B0604020202020204" pitchFamily="34" charset="0"/>
                <a:cs typeface="Arial" panose="020B0604020202020204" pitchFamily="34" charset="0"/>
              </a:rPr>
              <a:t>Clay</a:t>
            </a:r>
          </a:p>
          <a:p>
            <a:pPr algn="just"/>
            <a:endParaRPr lang="en-GB"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Clay is used extensively in brick and tile making.  Initially, top-soils and overburden materials of the quarry site are removed to prepare for clay quarrying.  During this ongoing and intensive process, dust emission can be high regardless of the scale of operation, however, this is only done for a relatively short time at the beginning of the process.  Clay is extracted from the site using hydraulic excavators and loaders, crushed and screened to the conveyors.  Because of its nature, dust emission during clay extraction is relatively low.</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4644479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7504" y="260648"/>
            <a:ext cx="8856984" cy="5878532"/>
          </a:xfrm>
          <a:prstGeom prst="rect">
            <a:avLst/>
          </a:prstGeom>
        </p:spPr>
        <p:txBody>
          <a:bodyPr wrap="square">
            <a:spAutoFit/>
          </a:bodyPr>
          <a:lstStyle/>
          <a:p>
            <a:r>
              <a:rPr lang="en-GB" dirty="0" smtClean="0"/>
              <a:t> </a:t>
            </a:r>
            <a:r>
              <a:rPr lang="en-GB" b="1" dirty="0" smtClean="0"/>
              <a:t>Hard rock</a:t>
            </a:r>
          </a:p>
          <a:p>
            <a:endParaRPr lang="en-GB" b="1" dirty="0" smtClean="0"/>
          </a:p>
          <a:p>
            <a:pPr algn="just"/>
            <a:r>
              <a:rPr lang="en-GB" sz="1600" dirty="0" smtClean="0"/>
              <a:t>The category of ‘hard rock’ includes granite (and other types of igneous and metamorphic rocks), as well as sandstones and grit stones.  Hard rock that has been extracted, crushed and sized is used primarily as construction aggregate, a small proportion of which is used as stone for building.</a:t>
            </a:r>
          </a:p>
          <a:p>
            <a:pPr algn="just"/>
            <a:r>
              <a:rPr lang="en-GB" sz="1600" dirty="0" smtClean="0"/>
              <a:t>  </a:t>
            </a:r>
          </a:p>
          <a:p>
            <a:pPr algn="just"/>
            <a:r>
              <a:rPr lang="en-GB" sz="1600" dirty="0" smtClean="0"/>
              <a:t>Drilling of the blast holes by drill rigs during hard rock quarrying creates a significant dust emission and hence venting of air using filters is required.  At the primary crusher, the extracted material may be tipped directly from the truck into the crusher, or into a storage pile for gradual loading into the crusher.  At this stage, materials of size between 300 and 400 mm are produced.  The screening process removes any undersized material and rejects oversize materials.  The primary products then enter a secondary, tertiary or even quaternary crushing and grading process, until aggregate materials of a range of sizes and shapes are produced.  The crushing and screening process generates a significant amount of dust.</a:t>
            </a:r>
          </a:p>
          <a:p>
            <a:pPr algn="just"/>
            <a:r>
              <a:rPr lang="en-GB" sz="1600" dirty="0" smtClean="0"/>
              <a:t>  </a:t>
            </a:r>
          </a:p>
          <a:p>
            <a:pPr algn="just"/>
            <a:r>
              <a:rPr lang="en-GB" sz="1600" dirty="0" smtClean="0"/>
              <a:t>The aggregates may undergo a further process, by either coating with molten bitumen to form coated road stone, or batching with cement to form concrete.  Prior to coating, aggregates are dried in a rotary drier with hot air, which picks up particulate matter.</a:t>
            </a:r>
          </a:p>
          <a:p>
            <a:pPr algn="just"/>
            <a:endParaRPr lang="en-GB" sz="1600" dirty="0" smtClean="0"/>
          </a:p>
          <a:p>
            <a:pPr algn="just"/>
            <a:r>
              <a:rPr lang="en-GB" b="1" dirty="0" smtClean="0"/>
              <a:t>Limestone &amp; dolomite</a:t>
            </a:r>
          </a:p>
          <a:p>
            <a:pPr algn="just"/>
            <a:endParaRPr lang="en-GB" b="1" dirty="0" smtClean="0"/>
          </a:p>
          <a:p>
            <a:pPr algn="just"/>
            <a:r>
              <a:rPr lang="en-GB" sz="1600" dirty="0" smtClean="0"/>
              <a:t>Limestone and dolomite are two types of calcium carbonate, differing in their magnesium contents. Extraction and handling of limestone and dolomite are similar to those of ‘hard rock’.  The final processed minerals are used primarily in the cement and lime manufacturing industries.</a:t>
            </a:r>
            <a:endParaRPr lang="en-GB" sz="1600" dirty="0"/>
          </a:p>
        </p:txBody>
      </p:sp>
    </p:spTree>
    <p:extLst>
      <p:ext uri="{BB962C8B-B14F-4D97-AF65-F5344CB8AC3E}">
        <p14:creationId xmlns:p14="http://schemas.microsoft.com/office/powerpoint/2010/main" val="252948590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116632"/>
            <a:ext cx="8568952" cy="6186309"/>
          </a:xfrm>
          <a:prstGeom prst="rect">
            <a:avLst/>
          </a:prstGeom>
        </p:spPr>
        <p:txBody>
          <a:bodyPr wrap="square">
            <a:spAutoFit/>
          </a:bodyPr>
          <a:lstStyle/>
          <a:p>
            <a:pPr algn="just"/>
            <a:r>
              <a:rPr lang="en-GB" b="1" dirty="0" smtClean="0">
                <a:latin typeface="Arial" panose="020B0604020202020204" pitchFamily="34" charset="0"/>
                <a:cs typeface="Arial" panose="020B0604020202020204" pitchFamily="34" charset="0"/>
              </a:rPr>
              <a:t>Sand, industrial sand &amp; gravel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‘Sand’ and ‘gravel’ are used as a construction aggregate, whilst ‘industrial sand’ is a silica sand, high in quality and purity, that is used extensively in glass making, foundry and chemical industries.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Although the end uses of the two mineral types differ, their extraction processes are similar.</a:t>
            </a:r>
          </a:p>
          <a:p>
            <a:pPr algn="just"/>
            <a:endParaRPr lang="en-GB"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Raw sand and gravel are washed to remove impurities, such as silts.  The waste slurry is treated to remove silt prior to discharge or to be re-used.  The material is screened and graded, from which the oversized materials are crushed and re-graded.  Where wet product is involved, and undergoes wet processing, dust emissions are very small and regulatory authorisation is not currently required in the UK.</a:t>
            </a:r>
          </a:p>
          <a:p>
            <a:pPr algn="just"/>
            <a:endParaRPr lang="en-GB"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Similarly, raw industrial sand must also be washed to remove impurities.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However, it often undergoes further treatment to remove contaminants such as clay, iron, mica and other minerals; the requirements of treatments depend on end uses of the material, for instance, intensive treatments of industrial sand are necessary to attain the purity required for glass making.</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4643180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7504" y="188640"/>
            <a:ext cx="8856984" cy="6370975"/>
          </a:xfrm>
          <a:prstGeom prst="rect">
            <a:avLst/>
          </a:prstGeom>
        </p:spPr>
        <p:txBody>
          <a:bodyPr wrap="square">
            <a:spAutoFit/>
          </a:bodyPr>
          <a:lstStyle/>
          <a:p>
            <a:pPr algn="just"/>
            <a:r>
              <a:rPr lang="en-GB" b="1" dirty="0" smtClean="0">
                <a:latin typeface="Arial" panose="020B0604020202020204" pitchFamily="34" charset="0"/>
                <a:cs typeface="Arial" panose="020B0604020202020204" pitchFamily="34" charset="0"/>
              </a:rPr>
              <a:t>Mitigation options</a:t>
            </a:r>
          </a:p>
          <a:p>
            <a:pPr algn="just"/>
            <a:endParaRPr lang="en-GB" sz="1600" b="1" dirty="0" smtClean="0">
              <a:latin typeface="Arial" panose="020B0604020202020204" pitchFamily="34" charset="0"/>
              <a:cs typeface="Arial" panose="020B0604020202020204" pitchFamily="34" charset="0"/>
            </a:endParaRPr>
          </a:p>
          <a:p>
            <a:pPr algn="just"/>
            <a:r>
              <a:rPr lang="en-GB" sz="1600" dirty="0" smtClean="0">
                <a:latin typeface="Arial" panose="020B0604020202020204" pitchFamily="34" charset="0"/>
                <a:cs typeface="Arial" panose="020B0604020202020204" pitchFamily="34" charset="0"/>
              </a:rPr>
              <a:t>The following list of particle emission mitigation options for quarrying is taken from the Arup report on best practice by the industry [Arup, 1995].</a:t>
            </a:r>
          </a:p>
          <a:p>
            <a:pPr algn="just"/>
            <a:endParaRPr lang="en-GB" sz="1600" dirty="0" smtClean="0">
              <a:latin typeface="Arial" panose="020B0604020202020204" pitchFamily="34" charset="0"/>
              <a:cs typeface="Arial" panose="020B0604020202020204" pitchFamily="34" charset="0"/>
            </a:endParaRPr>
          </a:p>
          <a:p>
            <a:pPr algn="just"/>
            <a:r>
              <a:rPr lang="en-GB" b="1" dirty="0" smtClean="0">
                <a:latin typeface="Arial" panose="020B0604020202020204" pitchFamily="34" charset="0"/>
                <a:cs typeface="Arial" panose="020B0604020202020204" pitchFamily="34" charset="0"/>
              </a:rPr>
              <a:t>Overburden Removal</a:t>
            </a:r>
          </a:p>
          <a:p>
            <a:pPr marL="342900" indent="-342900" algn="just">
              <a:buAutoNum type="arabicPeriod"/>
            </a:pPr>
            <a:r>
              <a:rPr lang="en-GB" sz="1600" dirty="0" smtClean="0">
                <a:latin typeface="Arial" panose="020B0604020202020204" pitchFamily="34" charset="0"/>
                <a:cs typeface="Arial" panose="020B0604020202020204" pitchFamily="34" charset="0"/>
              </a:rPr>
              <a:t>Locate activity away from sensitive land areas </a:t>
            </a:r>
          </a:p>
          <a:p>
            <a:pPr algn="just"/>
            <a:r>
              <a:rPr lang="en-GB" sz="1600" dirty="0" smtClean="0">
                <a:latin typeface="Arial" panose="020B0604020202020204" pitchFamily="34" charset="0"/>
                <a:cs typeface="Arial" panose="020B0604020202020204" pitchFamily="34" charset="0"/>
              </a:rPr>
              <a:t>2. Use water sprays to maintain damp surfaces in dry weather </a:t>
            </a:r>
          </a:p>
          <a:p>
            <a:pPr algn="just"/>
            <a:r>
              <a:rPr lang="en-GB" sz="1600" dirty="0" smtClean="0">
                <a:latin typeface="Arial" panose="020B0604020202020204" pitchFamily="34" charset="0"/>
                <a:cs typeface="Arial" panose="020B0604020202020204" pitchFamily="34" charset="0"/>
              </a:rPr>
              <a:t>3. Minimise unnecessary handling of material </a:t>
            </a:r>
          </a:p>
          <a:p>
            <a:pPr algn="just"/>
            <a:r>
              <a:rPr lang="en-GB" sz="1600" dirty="0" smtClean="0">
                <a:latin typeface="Arial" panose="020B0604020202020204" pitchFamily="34" charset="0"/>
                <a:cs typeface="Arial" panose="020B0604020202020204" pitchFamily="34" charset="0"/>
              </a:rPr>
              <a:t>4. Use of chemical additives in sprayed water </a:t>
            </a:r>
          </a:p>
          <a:p>
            <a:pPr algn="just"/>
            <a:r>
              <a:rPr lang="en-GB" sz="1600" dirty="0" smtClean="0">
                <a:latin typeface="Arial" panose="020B0604020202020204" pitchFamily="34" charset="0"/>
                <a:cs typeface="Arial" panose="020B0604020202020204" pitchFamily="34" charset="0"/>
              </a:rPr>
              <a:t>5. Seeding surfaces of completed mounds </a:t>
            </a:r>
          </a:p>
          <a:p>
            <a:pPr algn="just"/>
            <a:r>
              <a:rPr lang="en-GB" sz="1600" dirty="0" smtClean="0">
                <a:latin typeface="Arial" panose="020B0604020202020204" pitchFamily="34" charset="0"/>
                <a:cs typeface="Arial" panose="020B0604020202020204" pitchFamily="34" charset="0"/>
              </a:rPr>
              <a:t>6. Use of wind fences at perimeter or around dust sources </a:t>
            </a:r>
          </a:p>
          <a:p>
            <a:pPr algn="just"/>
            <a:r>
              <a:rPr lang="en-GB" sz="1600" dirty="0" smtClean="0">
                <a:latin typeface="Arial" panose="020B0604020202020204" pitchFamily="34" charset="0"/>
                <a:cs typeface="Arial" panose="020B0604020202020204" pitchFamily="34" charset="0"/>
              </a:rPr>
              <a:t>7. Regulate activities in relation to weather</a:t>
            </a:r>
          </a:p>
          <a:p>
            <a:pPr algn="just"/>
            <a:endParaRPr lang="en-GB" dirty="0" smtClean="0">
              <a:latin typeface="Arial" panose="020B0604020202020204" pitchFamily="34" charset="0"/>
              <a:cs typeface="Arial" panose="020B0604020202020204" pitchFamily="34" charset="0"/>
            </a:endParaRPr>
          </a:p>
          <a:p>
            <a:pPr algn="just"/>
            <a:r>
              <a:rPr lang="en-GB" b="1" dirty="0" smtClean="0">
                <a:latin typeface="Arial" panose="020B0604020202020204" pitchFamily="34" charset="0"/>
                <a:cs typeface="Arial" panose="020B0604020202020204" pitchFamily="34" charset="0"/>
              </a:rPr>
              <a:t>Soil Stripping </a:t>
            </a:r>
          </a:p>
          <a:p>
            <a:pPr marL="342900" indent="-342900" algn="just">
              <a:buAutoNum type="arabicPeriod"/>
            </a:pPr>
            <a:r>
              <a:rPr lang="en-GB" sz="1600" dirty="0" smtClean="0">
                <a:latin typeface="Arial" panose="020B0604020202020204" pitchFamily="34" charset="0"/>
                <a:cs typeface="Arial" panose="020B0604020202020204" pitchFamily="34" charset="0"/>
              </a:rPr>
              <a:t>Locate activity away from sensitive land areas </a:t>
            </a:r>
          </a:p>
          <a:p>
            <a:pPr algn="just"/>
            <a:r>
              <a:rPr lang="en-GB" sz="1600" dirty="0" smtClean="0">
                <a:latin typeface="Arial" panose="020B0604020202020204" pitchFamily="34" charset="0"/>
                <a:cs typeface="Arial" panose="020B0604020202020204" pitchFamily="34" charset="0"/>
              </a:rPr>
              <a:t>2. Chemical additives in water to stabilise surfaces of incomplete or un -vegetated storage mounds (unnecessary in the majority of cases). </a:t>
            </a:r>
          </a:p>
          <a:p>
            <a:pPr algn="just"/>
            <a:r>
              <a:rPr lang="en-GB" sz="1600" dirty="0" smtClean="0">
                <a:latin typeface="Arial" panose="020B0604020202020204" pitchFamily="34" charset="0"/>
                <a:cs typeface="Arial" panose="020B0604020202020204" pitchFamily="34" charset="0"/>
              </a:rPr>
              <a:t>3. Seeding surfaces of storage mounds </a:t>
            </a:r>
          </a:p>
          <a:p>
            <a:pPr algn="just"/>
            <a:r>
              <a:rPr lang="en-GB" sz="1600" dirty="0" smtClean="0">
                <a:latin typeface="Arial" panose="020B0604020202020204" pitchFamily="34" charset="0"/>
                <a:cs typeface="Arial" panose="020B0604020202020204" pitchFamily="34" charset="0"/>
              </a:rPr>
              <a:t>4. Wind fences </a:t>
            </a:r>
          </a:p>
          <a:p>
            <a:pPr algn="just"/>
            <a:r>
              <a:rPr lang="en-GB" sz="1600" dirty="0" smtClean="0">
                <a:latin typeface="Arial" panose="020B0604020202020204" pitchFamily="34" charset="0"/>
                <a:cs typeface="Arial" panose="020B0604020202020204" pitchFamily="34" charset="0"/>
              </a:rPr>
              <a:t>5. Monitor weather and modify or stop working during windy weather </a:t>
            </a:r>
          </a:p>
          <a:p>
            <a:pPr algn="just"/>
            <a:r>
              <a:rPr lang="en-GB" sz="1600" dirty="0" smtClean="0">
                <a:latin typeface="Arial" panose="020B0604020202020204" pitchFamily="34" charset="0"/>
                <a:cs typeface="Arial" panose="020B0604020202020204" pitchFamily="34" charset="0"/>
              </a:rPr>
              <a:t>6. Profiling of exposed surfaces of soil mounds.  Locating further stockpiles downwind of existing stockpiles </a:t>
            </a:r>
          </a:p>
          <a:p>
            <a:pPr algn="just"/>
            <a:r>
              <a:rPr lang="en-GB" sz="1600" dirty="0" smtClean="0">
                <a:latin typeface="Arial" panose="020B0604020202020204" pitchFamily="34" charset="0"/>
                <a:cs typeface="Arial" panose="020B0604020202020204" pitchFamily="34" charset="0"/>
              </a:rPr>
              <a:t>7. Use of equipment to collect &amp; contain soil and protecting from the wind. </a:t>
            </a:r>
          </a:p>
          <a:p>
            <a:pPr algn="just"/>
            <a:r>
              <a:rPr lang="en-GB" sz="1600" dirty="0" smtClean="0">
                <a:latin typeface="Arial" panose="020B0604020202020204" pitchFamily="34" charset="0"/>
                <a:cs typeface="Arial" panose="020B0604020202020204" pitchFamily="34" charset="0"/>
              </a:rPr>
              <a:t>8. Control of Stockpile size</a:t>
            </a: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41819037"/>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116632"/>
            <a:ext cx="8856984" cy="6186309"/>
          </a:xfrm>
          <a:prstGeom prst="rect">
            <a:avLst/>
          </a:prstGeom>
        </p:spPr>
        <p:txBody>
          <a:bodyPr wrap="square">
            <a:spAutoFit/>
          </a:bodyPr>
          <a:lstStyle/>
          <a:p>
            <a:pPr algn="just"/>
            <a:r>
              <a:rPr lang="en-GB" b="1" dirty="0" smtClean="0">
                <a:latin typeface="Arial" panose="020B0604020202020204" pitchFamily="34" charset="0"/>
                <a:cs typeface="Arial" panose="020B0604020202020204" pitchFamily="34" charset="0"/>
              </a:rPr>
              <a:t>Mineral extraction </a:t>
            </a:r>
          </a:p>
          <a:p>
            <a:pPr marL="342900" indent="-342900" algn="just">
              <a:buAutoNum type="arabicPeriod"/>
            </a:pPr>
            <a:r>
              <a:rPr lang="en-GB" dirty="0" smtClean="0">
                <a:latin typeface="Arial" panose="020B0604020202020204" pitchFamily="34" charset="0"/>
                <a:cs typeface="Arial" panose="020B0604020202020204" pitchFamily="34" charset="0"/>
              </a:rPr>
              <a:t>Locate away from sensitive land areas </a:t>
            </a:r>
          </a:p>
          <a:p>
            <a:pPr algn="just"/>
            <a:r>
              <a:rPr lang="en-GB" dirty="0" smtClean="0">
                <a:latin typeface="Arial" panose="020B0604020202020204" pitchFamily="34" charset="0"/>
                <a:cs typeface="Arial" panose="020B0604020202020204" pitchFamily="34" charset="0"/>
              </a:rPr>
              <a:t>2. Water sprays to maintain dampness of material during dry weather </a:t>
            </a:r>
          </a:p>
          <a:p>
            <a:pPr algn="just"/>
            <a:r>
              <a:rPr lang="en-GB" dirty="0" smtClean="0">
                <a:latin typeface="Arial" panose="020B0604020202020204" pitchFamily="34" charset="0"/>
                <a:cs typeface="Arial" panose="020B0604020202020204" pitchFamily="34" charset="0"/>
              </a:rPr>
              <a:t>3. Reduce drop heights when loading material into trucks or onto conveyors </a:t>
            </a:r>
          </a:p>
          <a:p>
            <a:pPr algn="just"/>
            <a:r>
              <a:rPr lang="en-GB" dirty="0" smtClean="0">
                <a:latin typeface="Arial" panose="020B0604020202020204" pitchFamily="34" charset="0"/>
                <a:cs typeface="Arial" panose="020B0604020202020204" pitchFamily="34" charset="0"/>
              </a:rPr>
              <a:t>4. Minimise unnecessary handling of material </a:t>
            </a:r>
          </a:p>
          <a:p>
            <a:pPr algn="just"/>
            <a:r>
              <a:rPr lang="en-GB" dirty="0" smtClean="0">
                <a:latin typeface="Arial" panose="020B0604020202020204" pitchFamily="34" charset="0"/>
                <a:cs typeface="Arial" panose="020B0604020202020204" pitchFamily="34" charset="0"/>
              </a:rPr>
              <a:t>5. Protect from wind</a:t>
            </a:r>
          </a:p>
          <a:p>
            <a:pPr algn="just"/>
            <a:endParaRPr lang="en-GB" dirty="0" smtClean="0">
              <a:latin typeface="Arial" panose="020B0604020202020204" pitchFamily="34" charset="0"/>
              <a:cs typeface="Arial" panose="020B0604020202020204" pitchFamily="34" charset="0"/>
            </a:endParaRPr>
          </a:p>
          <a:p>
            <a:pPr algn="just"/>
            <a:r>
              <a:rPr lang="en-GB" b="1" dirty="0" smtClean="0">
                <a:latin typeface="Arial" panose="020B0604020202020204" pitchFamily="34" charset="0"/>
                <a:cs typeface="Arial" panose="020B0604020202020204" pitchFamily="34" charset="0"/>
              </a:rPr>
              <a:t>Site haulage </a:t>
            </a:r>
          </a:p>
          <a:p>
            <a:pPr marL="342900" indent="-342900" algn="just">
              <a:buAutoNum type="arabicPeriod"/>
            </a:pPr>
            <a:r>
              <a:rPr lang="en-GB" dirty="0" smtClean="0">
                <a:latin typeface="Arial" panose="020B0604020202020204" pitchFamily="34" charset="0"/>
                <a:cs typeface="Arial" panose="020B0604020202020204" pitchFamily="34" charset="0"/>
              </a:rPr>
              <a:t>Hard surface permanent site roads </a:t>
            </a:r>
          </a:p>
          <a:p>
            <a:pPr algn="just"/>
            <a:r>
              <a:rPr lang="en-GB" dirty="0" smtClean="0">
                <a:latin typeface="Arial" panose="020B0604020202020204" pitchFamily="34" charset="0"/>
                <a:cs typeface="Arial" panose="020B0604020202020204" pitchFamily="34" charset="0"/>
              </a:rPr>
              <a:t>2. Temporary surface site roads, for example with geo-textiles </a:t>
            </a:r>
          </a:p>
          <a:p>
            <a:pPr algn="just"/>
            <a:r>
              <a:rPr lang="en-GB" dirty="0" smtClean="0">
                <a:latin typeface="Arial" panose="020B0604020202020204" pitchFamily="34" charset="0"/>
                <a:cs typeface="Arial" panose="020B0604020202020204" pitchFamily="34" charset="0"/>
              </a:rPr>
              <a:t>3. Improve surface of unpaved site roads by regular grading </a:t>
            </a:r>
          </a:p>
          <a:p>
            <a:pPr algn="just"/>
            <a:r>
              <a:rPr lang="en-GB" dirty="0" smtClean="0">
                <a:latin typeface="Arial" panose="020B0604020202020204" pitchFamily="34" charset="0"/>
                <a:cs typeface="Arial" panose="020B0604020202020204" pitchFamily="34" charset="0"/>
              </a:rPr>
              <a:t>4. Restrict vehicle access to treated road surfaces </a:t>
            </a:r>
          </a:p>
          <a:p>
            <a:pPr algn="just"/>
            <a:r>
              <a:rPr lang="en-GB" dirty="0" smtClean="0">
                <a:latin typeface="Arial" panose="020B0604020202020204" pitchFamily="34" charset="0"/>
                <a:cs typeface="Arial" panose="020B0604020202020204" pitchFamily="34" charset="0"/>
              </a:rPr>
              <a:t>5. Restrict vehicle speeds </a:t>
            </a:r>
          </a:p>
          <a:p>
            <a:pPr algn="just"/>
            <a:r>
              <a:rPr lang="en-GB" dirty="0" smtClean="0">
                <a:latin typeface="Arial" panose="020B0604020202020204" pitchFamily="34" charset="0"/>
                <a:cs typeface="Arial" panose="020B0604020202020204" pitchFamily="34" charset="0"/>
              </a:rPr>
              <a:t>6. Design site roads to remove sharp corners and other features that cause intense vehicle braking. </a:t>
            </a:r>
          </a:p>
          <a:p>
            <a:pPr algn="just"/>
            <a:r>
              <a:rPr lang="en-GB" dirty="0" smtClean="0">
                <a:latin typeface="Arial" panose="020B0604020202020204" pitchFamily="34" charset="0"/>
                <a:cs typeface="Arial" panose="020B0604020202020204" pitchFamily="34" charset="0"/>
              </a:rPr>
              <a:t>7. Design roads to take advantage of natural screening afforded by other site features </a:t>
            </a:r>
          </a:p>
          <a:p>
            <a:pPr algn="just"/>
            <a:r>
              <a:rPr lang="en-GB" dirty="0" smtClean="0">
                <a:latin typeface="Arial" panose="020B0604020202020204" pitchFamily="34" charset="0"/>
                <a:cs typeface="Arial" panose="020B0604020202020204" pitchFamily="34" charset="0"/>
              </a:rPr>
              <a:t>8. Water road surfaces in dry weather to maintain dampness </a:t>
            </a:r>
          </a:p>
          <a:p>
            <a:pPr algn="just"/>
            <a:r>
              <a:rPr lang="en-GB" dirty="0" smtClean="0">
                <a:latin typeface="Arial" panose="020B0604020202020204" pitchFamily="34" charset="0"/>
                <a:cs typeface="Arial" panose="020B0604020202020204" pitchFamily="34" charset="0"/>
              </a:rPr>
              <a:t>9. Use dust suppressant chemicals on road surfaces </a:t>
            </a:r>
          </a:p>
          <a:p>
            <a:pPr algn="just"/>
            <a:r>
              <a:rPr lang="en-GB" dirty="0" smtClean="0">
                <a:latin typeface="Arial" panose="020B0604020202020204" pitchFamily="34" charset="0"/>
                <a:cs typeface="Arial" panose="020B0604020202020204" pitchFamily="34" charset="0"/>
              </a:rPr>
              <a:t>10. Planting between roads and off site sensitive land uses to provide shelter </a:t>
            </a:r>
          </a:p>
          <a:p>
            <a:pPr algn="just"/>
            <a:r>
              <a:rPr lang="en-GB" dirty="0" smtClean="0">
                <a:latin typeface="Arial" panose="020B0604020202020204" pitchFamily="34" charset="0"/>
                <a:cs typeface="Arial" panose="020B0604020202020204" pitchFamily="34" charset="0"/>
              </a:rPr>
              <a:t>11. Install wind fences </a:t>
            </a:r>
          </a:p>
          <a:p>
            <a:pPr algn="just"/>
            <a:r>
              <a:rPr lang="en-GB" dirty="0" smtClean="0">
                <a:latin typeface="Arial" panose="020B0604020202020204" pitchFamily="34" charset="0"/>
                <a:cs typeface="Arial" panose="020B0604020202020204" pitchFamily="34" charset="0"/>
              </a:rPr>
              <a:t>12. Vehicle exhausts to be directed upwards </a:t>
            </a:r>
          </a:p>
          <a:p>
            <a:pPr algn="just"/>
            <a:r>
              <a:rPr lang="en-GB" dirty="0" smtClean="0">
                <a:latin typeface="Arial" panose="020B0604020202020204" pitchFamily="34" charset="0"/>
                <a:cs typeface="Arial" panose="020B0604020202020204" pitchFamily="34" charset="0"/>
              </a:rPr>
              <a:t>13. Locate new routes away from sensitive land uses and avoid ad-hoc routes</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78841658"/>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116632"/>
            <a:ext cx="8784976" cy="5909310"/>
          </a:xfrm>
          <a:prstGeom prst="rect">
            <a:avLst/>
          </a:prstGeom>
        </p:spPr>
        <p:txBody>
          <a:bodyPr wrap="square">
            <a:spAutoFit/>
          </a:bodyPr>
          <a:lstStyle/>
          <a:p>
            <a:pPr algn="just"/>
            <a:r>
              <a:rPr lang="en-GB" b="1" dirty="0" smtClean="0">
                <a:latin typeface="Arial" panose="020B0604020202020204" pitchFamily="34" charset="0"/>
                <a:cs typeface="Arial" panose="020B0604020202020204" pitchFamily="34" charset="0"/>
              </a:rPr>
              <a:t>Crushing &amp; Screening </a:t>
            </a:r>
          </a:p>
          <a:p>
            <a:pPr marL="342900" indent="-342900" algn="just">
              <a:buAutoNum type="arabicPeriod"/>
            </a:pPr>
            <a:r>
              <a:rPr lang="en-GB" dirty="0" smtClean="0">
                <a:latin typeface="Arial" panose="020B0604020202020204" pitchFamily="34" charset="0"/>
                <a:cs typeface="Arial" panose="020B0604020202020204" pitchFamily="34" charset="0"/>
              </a:rPr>
              <a:t>Use of fixed water sprays on material to be crushed </a:t>
            </a:r>
          </a:p>
          <a:p>
            <a:pPr algn="just"/>
            <a:r>
              <a:rPr lang="en-GB" dirty="0" smtClean="0">
                <a:latin typeface="Arial" panose="020B0604020202020204" pitchFamily="34" charset="0"/>
                <a:cs typeface="Arial" panose="020B0604020202020204" pitchFamily="34" charset="0"/>
              </a:rPr>
              <a:t>2. Enclosure of plant and use of dust filtration system for dust laden air to be vented from inside the enclosed plant </a:t>
            </a:r>
          </a:p>
          <a:p>
            <a:pPr algn="just"/>
            <a:r>
              <a:rPr lang="en-GB" dirty="0" smtClean="0">
                <a:latin typeface="Arial" panose="020B0604020202020204" pitchFamily="34" charset="0"/>
                <a:cs typeface="Arial" panose="020B0604020202020204" pitchFamily="34" charset="0"/>
              </a:rPr>
              <a:t>3. Provide protection from wind for stockpiles </a:t>
            </a:r>
          </a:p>
          <a:p>
            <a:pPr algn="just"/>
            <a:r>
              <a:rPr lang="en-GB" dirty="0" smtClean="0">
                <a:latin typeface="Arial" panose="020B0604020202020204" pitchFamily="34" charset="0"/>
                <a:cs typeface="Arial" panose="020B0604020202020204" pitchFamily="34" charset="0"/>
              </a:rPr>
              <a:t>4. locate activities within site away from sensitive land uses </a:t>
            </a:r>
          </a:p>
          <a:p>
            <a:pPr algn="just"/>
            <a:r>
              <a:rPr lang="en-GB" dirty="0" smtClean="0">
                <a:latin typeface="Arial" panose="020B0604020202020204" pitchFamily="34" charset="0"/>
                <a:cs typeface="Arial" panose="020B0604020202020204" pitchFamily="34" charset="0"/>
              </a:rPr>
              <a:t>5. Locate activities to take advantage of natural protection from the wind</a:t>
            </a:r>
          </a:p>
          <a:p>
            <a:pPr algn="just"/>
            <a:r>
              <a:rPr lang="en-GB" dirty="0" smtClean="0">
                <a:latin typeface="Arial" panose="020B0604020202020204" pitchFamily="34" charset="0"/>
                <a:cs typeface="Arial" panose="020B0604020202020204" pitchFamily="34" charset="0"/>
              </a:rPr>
              <a:t>6. Minimise drop heights of material falling from conveyors </a:t>
            </a:r>
          </a:p>
          <a:p>
            <a:pPr algn="just"/>
            <a:r>
              <a:rPr lang="en-GB" dirty="0" smtClean="0">
                <a:latin typeface="Arial" panose="020B0604020202020204" pitchFamily="34" charset="0"/>
                <a:cs typeface="Arial" panose="020B0604020202020204" pitchFamily="34" charset="0"/>
              </a:rPr>
              <a:t>7. Cover conveyors to protect material from wind.</a:t>
            </a:r>
          </a:p>
          <a:p>
            <a:pPr algn="just"/>
            <a:endParaRPr lang="en-GB" dirty="0" smtClean="0">
              <a:latin typeface="Arial" panose="020B0604020202020204" pitchFamily="34" charset="0"/>
              <a:cs typeface="Arial" panose="020B0604020202020204" pitchFamily="34" charset="0"/>
            </a:endParaRPr>
          </a:p>
          <a:p>
            <a:pPr algn="just"/>
            <a:r>
              <a:rPr lang="en-GB" b="1" dirty="0" smtClean="0">
                <a:latin typeface="Arial" panose="020B0604020202020204" pitchFamily="34" charset="0"/>
                <a:cs typeface="Arial" panose="020B0604020202020204" pitchFamily="34" charset="0"/>
              </a:rPr>
              <a:t>Materials handling by conveyor </a:t>
            </a:r>
          </a:p>
          <a:p>
            <a:pPr marL="342900" indent="-342900" algn="just">
              <a:buAutoNum type="arabicPeriod"/>
            </a:pPr>
            <a:r>
              <a:rPr lang="en-GB" dirty="0" smtClean="0">
                <a:latin typeface="Arial" panose="020B0604020202020204" pitchFamily="34" charset="0"/>
                <a:cs typeface="Arial" panose="020B0604020202020204" pitchFamily="34" charset="0"/>
              </a:rPr>
              <a:t>Use of fixed water sprays on material on conveyor </a:t>
            </a:r>
          </a:p>
          <a:p>
            <a:pPr algn="just"/>
            <a:r>
              <a:rPr lang="en-GB" dirty="0" smtClean="0">
                <a:latin typeface="Arial" panose="020B0604020202020204" pitchFamily="34" charset="0"/>
                <a:cs typeface="Arial" panose="020B0604020202020204" pitchFamily="34" charset="0"/>
              </a:rPr>
              <a:t>2. Enclosure of conveyor to provide protection from wind and/or contain airborne dust (e.g. cover conveyors and enclose transfer points) </a:t>
            </a:r>
          </a:p>
          <a:p>
            <a:pPr algn="just"/>
            <a:r>
              <a:rPr lang="en-GB" dirty="0" smtClean="0">
                <a:latin typeface="Arial" panose="020B0604020202020204" pitchFamily="34" charset="0"/>
                <a:cs typeface="Arial" panose="020B0604020202020204" pitchFamily="34" charset="0"/>
              </a:rPr>
              <a:t>3. Provide protection from wind for stockpiles </a:t>
            </a:r>
          </a:p>
          <a:p>
            <a:pPr algn="just"/>
            <a:r>
              <a:rPr lang="en-GB" dirty="0" smtClean="0">
                <a:latin typeface="Arial" panose="020B0604020202020204" pitchFamily="34" charset="0"/>
                <a:cs typeface="Arial" panose="020B0604020202020204" pitchFamily="34" charset="0"/>
              </a:rPr>
              <a:t>4. Locate activities within site away from sensitive land uses </a:t>
            </a:r>
          </a:p>
          <a:p>
            <a:pPr algn="just"/>
            <a:r>
              <a:rPr lang="en-GB" dirty="0" smtClean="0">
                <a:latin typeface="Arial" panose="020B0604020202020204" pitchFamily="34" charset="0"/>
                <a:cs typeface="Arial" panose="020B0604020202020204" pitchFamily="34" charset="0"/>
              </a:rPr>
              <a:t>5. Locate activities to take advantage of natural protection from wind </a:t>
            </a:r>
          </a:p>
          <a:p>
            <a:pPr algn="just"/>
            <a:r>
              <a:rPr lang="en-GB" dirty="0" smtClean="0">
                <a:latin typeface="Arial" panose="020B0604020202020204" pitchFamily="34" charset="0"/>
                <a:cs typeface="Arial" panose="020B0604020202020204" pitchFamily="34" charset="0"/>
              </a:rPr>
              <a:t>6. Minimise drop heights of material falling from conveyors </a:t>
            </a:r>
          </a:p>
          <a:p>
            <a:pPr algn="just"/>
            <a:r>
              <a:rPr lang="en-GB" dirty="0" smtClean="0">
                <a:latin typeface="Arial" panose="020B0604020202020204" pitchFamily="34" charset="0"/>
                <a:cs typeface="Arial" panose="020B0604020202020204" pitchFamily="34" charset="0"/>
              </a:rPr>
              <a:t>7. Clean conveyors with belt scrapers and collect scrapings for disposal </a:t>
            </a:r>
          </a:p>
          <a:p>
            <a:pPr algn="just"/>
            <a:r>
              <a:rPr lang="en-GB" dirty="0" smtClean="0">
                <a:latin typeface="Arial" panose="020B0604020202020204" pitchFamily="34" charset="0"/>
                <a:cs typeface="Arial" panose="020B0604020202020204" pitchFamily="34" charset="0"/>
              </a:rPr>
              <a:t>8. Minimise unnecessary handling of material</a:t>
            </a:r>
          </a:p>
          <a:p>
            <a:pPr algn="just"/>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68231949"/>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55576" y="1028343"/>
            <a:ext cx="7704856" cy="4616648"/>
          </a:xfrm>
          <a:prstGeom prst="rect">
            <a:avLst/>
          </a:prstGeom>
        </p:spPr>
        <p:txBody>
          <a:bodyPr wrap="square">
            <a:spAutoFit/>
          </a:bodyPr>
          <a:lstStyle/>
          <a:p>
            <a:pPr algn="ctr"/>
            <a:r>
              <a:rPr lang="en-GB" sz="2400" b="1" dirty="0" smtClean="0">
                <a:latin typeface="Arial" panose="020B0604020202020204" pitchFamily="34" charset="0"/>
                <a:cs typeface="Arial" panose="020B0604020202020204" pitchFamily="34" charset="0"/>
              </a:rPr>
              <a:t>PETROLEUM REFINERIES</a:t>
            </a:r>
          </a:p>
          <a:p>
            <a:pPr algn="just"/>
            <a:r>
              <a:rPr lang="en-GB" b="1" dirty="0" smtClean="0">
                <a:latin typeface="Arial" panose="020B0604020202020204" pitchFamily="34" charset="0"/>
                <a:cs typeface="Arial" panose="020B0604020202020204" pitchFamily="34" charset="0"/>
              </a:rPr>
              <a:t>Emissions</a:t>
            </a:r>
          </a:p>
          <a:p>
            <a:pPr algn="just"/>
            <a:endParaRPr lang="en-GB" b="1"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There are 9 major oil refineries in the UK (Table 28) and three smaller specialist refineries producing specific products at Eastham near Ellesmere Port, Harwich and Dundee.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Both Dundee refinery, which is owned by AB Nynas Petroleum Group and Eastham Refinery, which is jointly owned by Shell UK and AB Nynas, produce mainly bitumen.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Carless’s Harwich refinery produces a wide range of oils, fuels and solvents.  NAEI estimated the contribution of this sector to PM10 emissions in 1999 at less than 2% of the overall particle emissions in the UK; under the baseline scenario the contribution could increase towards 4% by 2010.</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38644907"/>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2" y="260648"/>
            <a:ext cx="8712968" cy="648071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970569810"/>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3528" y="548680"/>
            <a:ext cx="7992888" cy="4524315"/>
          </a:xfrm>
          <a:prstGeom prst="rect">
            <a:avLst/>
          </a:prstGeom>
        </p:spPr>
        <p:txBody>
          <a:bodyPr wrap="square">
            <a:spAutoFit/>
          </a:bodyPr>
          <a:lstStyle/>
          <a:p>
            <a:pPr algn="just"/>
            <a:r>
              <a:rPr lang="en-GB" b="1" dirty="0" smtClean="0">
                <a:latin typeface="Arial" panose="020B0604020202020204" pitchFamily="34" charset="0"/>
                <a:cs typeface="Arial" panose="020B0604020202020204" pitchFamily="34" charset="0"/>
              </a:rPr>
              <a:t>Process description</a:t>
            </a:r>
          </a:p>
          <a:p>
            <a:pPr algn="just"/>
            <a:endParaRPr lang="en-GB" b="1"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Petroleum refineries convert crude oil into a large number of different products, including:</a:t>
            </a:r>
          </a:p>
          <a:p>
            <a:pPr algn="just"/>
            <a:endParaRPr lang="en-GB"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 LPG • Gasoline </a:t>
            </a:r>
          </a:p>
          <a:p>
            <a:pPr algn="just"/>
            <a:r>
              <a:rPr lang="en-GB" dirty="0" smtClean="0">
                <a:latin typeface="Arial" panose="020B0604020202020204" pitchFamily="34" charset="0"/>
                <a:cs typeface="Arial" panose="020B0604020202020204" pitchFamily="34" charset="0"/>
              </a:rPr>
              <a:t>• Solvents </a:t>
            </a:r>
          </a:p>
          <a:p>
            <a:pPr algn="just"/>
            <a:r>
              <a:rPr lang="en-GB" dirty="0" smtClean="0">
                <a:latin typeface="Arial" panose="020B0604020202020204" pitchFamily="34" charset="0"/>
                <a:cs typeface="Arial" panose="020B0604020202020204" pitchFamily="34" charset="0"/>
              </a:rPr>
              <a:t>• Kerosene </a:t>
            </a:r>
          </a:p>
          <a:p>
            <a:pPr algn="just"/>
            <a:r>
              <a:rPr lang="en-GB" dirty="0" smtClean="0">
                <a:latin typeface="Arial" panose="020B0604020202020204" pitchFamily="34" charset="0"/>
                <a:cs typeface="Arial" panose="020B0604020202020204" pitchFamily="34" charset="0"/>
              </a:rPr>
              <a:t>• Fuel Oil </a:t>
            </a:r>
          </a:p>
          <a:p>
            <a:pPr algn="just"/>
            <a:r>
              <a:rPr lang="en-GB" dirty="0" smtClean="0">
                <a:latin typeface="Arial" panose="020B0604020202020204" pitchFamily="34" charset="0"/>
                <a:cs typeface="Arial" panose="020B0604020202020204" pitchFamily="34" charset="0"/>
              </a:rPr>
              <a:t>• Lubricating oil </a:t>
            </a:r>
          </a:p>
          <a:p>
            <a:pPr algn="just"/>
            <a:r>
              <a:rPr lang="en-GB" dirty="0" smtClean="0">
                <a:latin typeface="Arial" panose="020B0604020202020204" pitchFamily="34" charset="0"/>
                <a:cs typeface="Arial" panose="020B0604020202020204" pitchFamily="34" charset="0"/>
              </a:rPr>
              <a:t>• Wax </a:t>
            </a:r>
          </a:p>
          <a:p>
            <a:pPr algn="just"/>
            <a:r>
              <a:rPr lang="en-GB" dirty="0" smtClean="0">
                <a:latin typeface="Arial" panose="020B0604020202020204" pitchFamily="34" charset="0"/>
                <a:cs typeface="Arial" panose="020B0604020202020204" pitchFamily="34" charset="0"/>
              </a:rPr>
              <a:t>• Bitumen </a:t>
            </a:r>
          </a:p>
          <a:p>
            <a:pPr algn="just"/>
            <a:r>
              <a:rPr lang="en-GB" dirty="0" smtClean="0">
                <a:latin typeface="Arial" panose="020B0604020202020204" pitchFamily="34" charset="0"/>
                <a:cs typeface="Arial" panose="020B0604020202020204" pitchFamily="34" charset="0"/>
              </a:rPr>
              <a:t>• Coke </a:t>
            </a:r>
          </a:p>
          <a:p>
            <a:pPr algn="just"/>
            <a:r>
              <a:rPr lang="en-GB" dirty="0" smtClean="0">
                <a:latin typeface="Arial" panose="020B0604020202020204" pitchFamily="34" charset="0"/>
                <a:cs typeface="Arial" panose="020B0604020202020204" pitchFamily="34" charset="0"/>
              </a:rPr>
              <a:t>• Petrochemical feedstocks</a:t>
            </a:r>
          </a:p>
          <a:p>
            <a:pPr algn="just"/>
            <a:endParaRPr lang="en-GB"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Of these, gasoline is the most important in terms of volume.</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56427641"/>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612845"/>
            <a:ext cx="8424936" cy="5632311"/>
          </a:xfrm>
          <a:prstGeom prst="rect">
            <a:avLst/>
          </a:prstGeom>
        </p:spPr>
        <p:txBody>
          <a:bodyPr wrap="square">
            <a:spAutoFit/>
          </a:bodyPr>
          <a:lstStyle/>
          <a:p>
            <a:pPr algn="just"/>
            <a:r>
              <a:rPr lang="en-GB" b="1" dirty="0" smtClean="0">
                <a:latin typeface="Arial" panose="020B0604020202020204" pitchFamily="34" charset="0"/>
                <a:cs typeface="Arial" panose="020B0604020202020204" pitchFamily="34" charset="0"/>
              </a:rPr>
              <a:t>Options for PM10  abatement</a:t>
            </a:r>
          </a:p>
          <a:p>
            <a:pPr algn="just"/>
            <a:endParaRPr lang="en-GB" b="1"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For every process, further emission abatement could be achieved through the following options: </a:t>
            </a:r>
          </a:p>
          <a:p>
            <a:pPr algn="just"/>
            <a:endParaRPr lang="en-GB"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 Adopting wet flue gas scrubbing; </a:t>
            </a:r>
          </a:p>
          <a:p>
            <a:pPr algn="just"/>
            <a:r>
              <a:rPr lang="en-GB" dirty="0" smtClean="0">
                <a:latin typeface="Arial" panose="020B0604020202020204" pitchFamily="34" charset="0"/>
                <a:cs typeface="Arial" panose="020B0604020202020204" pitchFamily="34" charset="0"/>
              </a:rPr>
              <a:t>• Fitting additional electrostatic precipitators; </a:t>
            </a:r>
          </a:p>
          <a:p>
            <a:pPr algn="just"/>
            <a:r>
              <a:rPr lang="en-GB" dirty="0" smtClean="0">
                <a:latin typeface="Arial" panose="020B0604020202020204" pitchFamily="34" charset="0"/>
                <a:cs typeface="Arial" panose="020B0604020202020204" pitchFamily="34" charset="0"/>
              </a:rPr>
              <a:t>• Switching to gas in combustion processes.</a:t>
            </a:r>
          </a:p>
          <a:p>
            <a:pPr algn="just"/>
            <a:endParaRPr lang="en-GB"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As far as PM10 control is concerned, the first two measures have to be considered as alternatives. </a:t>
            </a:r>
          </a:p>
          <a:p>
            <a:pPr algn="just"/>
            <a:r>
              <a:rPr lang="en-GB" dirty="0" smtClean="0">
                <a:latin typeface="Arial" panose="020B0604020202020204" pitchFamily="34" charset="0"/>
                <a:cs typeface="Arial" panose="020B0604020202020204" pitchFamily="34" charset="0"/>
              </a:rPr>
              <a:t>Indeed, it would not be reasonable to add wet scrubbing to control particles on top of an ESP (there are plants with both but for purposes of multi- pollutant controls).  </a:t>
            </a:r>
          </a:p>
          <a:p>
            <a:pPr algn="just"/>
            <a:r>
              <a:rPr lang="en-GB" dirty="0" smtClean="0">
                <a:latin typeface="Arial" panose="020B0604020202020204" pitchFamily="34" charset="0"/>
                <a:cs typeface="Arial" panose="020B0604020202020204" pitchFamily="34" charset="0"/>
              </a:rPr>
              <a:t>By contrast, switching to gas in combustion processes could potentially be implemented in addition to one of the other measures.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However, gas supply at certain UK refinery sites is likely to be insufficient to allow fuel switching.  The applicability of this measure assumed in the cost-curve has been adjusted down to reflect this.</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65666332"/>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7504" y="332656"/>
            <a:ext cx="8280920" cy="5262979"/>
          </a:xfrm>
          <a:prstGeom prst="rect">
            <a:avLst/>
          </a:prstGeom>
        </p:spPr>
        <p:txBody>
          <a:bodyPr wrap="square">
            <a:spAutoFit/>
          </a:bodyPr>
          <a:lstStyle/>
          <a:p>
            <a:pPr algn="ctr"/>
            <a:r>
              <a:rPr lang="en-GB" sz="2400" b="1" dirty="0" smtClean="0">
                <a:latin typeface="Arial" panose="020B0604020202020204" pitchFamily="34" charset="0"/>
                <a:cs typeface="Arial" panose="020B0604020202020204" pitchFamily="34" charset="0"/>
              </a:rPr>
              <a:t>IRON AND STEEL INDUSTRY</a:t>
            </a:r>
          </a:p>
          <a:p>
            <a:pPr algn="ctr"/>
            <a:endParaRPr lang="en-GB" sz="2400" b="1" dirty="0" smtClean="0">
              <a:latin typeface="Arial" panose="020B0604020202020204" pitchFamily="34" charset="0"/>
              <a:cs typeface="Arial" panose="020B0604020202020204" pitchFamily="34" charset="0"/>
            </a:endParaRPr>
          </a:p>
          <a:p>
            <a:pPr algn="just"/>
            <a:r>
              <a:rPr lang="en-GB" b="1" dirty="0" smtClean="0">
                <a:latin typeface="Arial" panose="020B0604020202020204" pitchFamily="34" charset="0"/>
                <a:cs typeface="Arial" panose="020B0604020202020204" pitchFamily="34" charset="0"/>
              </a:rPr>
              <a:t>Main emission sources</a:t>
            </a:r>
          </a:p>
          <a:p>
            <a:pPr algn="just"/>
            <a:endParaRPr lang="en-GB" b="1"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In 2010 the iron and steel industry is projected to account for approximately 7.6% of total UK emissions of particles.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 In terms of contribution to population-weighted concentration levels in the UK, the iron and steel industry contributes considerably less compared to emissions.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This is likely to be a factor of being located away from population centres.  The different industrial process/installations include: </a:t>
            </a:r>
          </a:p>
          <a:p>
            <a:pPr algn="just"/>
            <a:r>
              <a:rPr lang="en-GB" dirty="0" smtClean="0">
                <a:latin typeface="Arial" panose="020B0604020202020204" pitchFamily="34" charset="0"/>
                <a:cs typeface="Arial" panose="020B0604020202020204" pitchFamily="34" charset="0"/>
              </a:rPr>
              <a:t>• Coke production </a:t>
            </a:r>
          </a:p>
          <a:p>
            <a:pPr algn="just"/>
            <a:r>
              <a:rPr lang="en-GB" dirty="0" smtClean="0">
                <a:latin typeface="Arial" panose="020B0604020202020204" pitchFamily="34" charset="0"/>
                <a:cs typeface="Arial" panose="020B0604020202020204" pitchFamily="34" charset="0"/>
              </a:rPr>
              <a:t>• Sinter production </a:t>
            </a:r>
          </a:p>
          <a:p>
            <a:pPr algn="just"/>
            <a:r>
              <a:rPr lang="en-GB" dirty="0" smtClean="0">
                <a:latin typeface="Arial" panose="020B0604020202020204" pitchFamily="34" charset="0"/>
                <a:cs typeface="Arial" panose="020B0604020202020204" pitchFamily="34" charset="0"/>
              </a:rPr>
              <a:t>• Blast Furnaces for the production of pig iron </a:t>
            </a:r>
          </a:p>
          <a:p>
            <a:pPr algn="just"/>
            <a:r>
              <a:rPr lang="en-GB" dirty="0" smtClean="0">
                <a:latin typeface="Arial" panose="020B0604020202020204" pitchFamily="34" charset="0"/>
                <a:cs typeface="Arial" panose="020B0604020202020204" pitchFamily="34" charset="0"/>
              </a:rPr>
              <a:t>• Basic oxygen furnaces for the production of steel </a:t>
            </a:r>
          </a:p>
          <a:p>
            <a:pPr algn="just"/>
            <a:r>
              <a:rPr lang="en-GB" dirty="0" smtClean="0">
                <a:latin typeface="Arial" panose="020B0604020202020204" pitchFamily="34" charset="0"/>
                <a:cs typeface="Arial" panose="020B0604020202020204" pitchFamily="34" charset="0"/>
              </a:rPr>
              <a:t>• Electric arc furnaces for the production of carbon and alloy steels.</a:t>
            </a:r>
          </a:p>
          <a:p>
            <a:pPr algn="just"/>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72370479"/>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476672"/>
            <a:ext cx="8064896" cy="4154984"/>
          </a:xfrm>
          <a:prstGeom prst="rect">
            <a:avLst/>
          </a:prstGeom>
        </p:spPr>
        <p:txBody>
          <a:bodyPr wrap="square">
            <a:spAutoFit/>
          </a:bodyPr>
          <a:lstStyle/>
          <a:p>
            <a:pPr algn="ctr"/>
            <a:r>
              <a:rPr lang="en-GB" sz="2400" b="1" dirty="0" smtClean="0">
                <a:latin typeface="Arial" panose="020B0604020202020204" pitchFamily="34" charset="0"/>
                <a:cs typeface="Arial" panose="020B0604020202020204" pitchFamily="34" charset="0"/>
              </a:rPr>
              <a:t>CEMENT PRODUCTION</a:t>
            </a:r>
          </a:p>
          <a:p>
            <a:pPr algn="ctr"/>
            <a:endParaRPr lang="en-GB" sz="2400" b="1" dirty="0" smtClean="0">
              <a:latin typeface="Arial" panose="020B0604020202020204" pitchFamily="34" charset="0"/>
              <a:cs typeface="Arial" panose="020B0604020202020204" pitchFamily="34" charset="0"/>
            </a:endParaRPr>
          </a:p>
          <a:p>
            <a:pPr algn="just"/>
            <a:r>
              <a:rPr lang="en-GB" b="1" dirty="0" smtClean="0">
                <a:latin typeface="Arial" panose="020B0604020202020204" pitchFamily="34" charset="0"/>
                <a:cs typeface="Arial" panose="020B0604020202020204" pitchFamily="34" charset="0"/>
              </a:rPr>
              <a:t>Process description</a:t>
            </a:r>
          </a:p>
          <a:p>
            <a:pPr algn="just"/>
            <a:endParaRPr lang="en-GB" b="1"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Most cement produced is Portland cement but small amounts of other types, including blast furnace cement, are produced for specialised applications.</a:t>
            </a:r>
          </a:p>
          <a:p>
            <a:pPr algn="just"/>
            <a:endParaRPr lang="en-GB"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Portland cement manufacturing can be divided into the following primary process stages: </a:t>
            </a:r>
          </a:p>
          <a:p>
            <a:pPr algn="just"/>
            <a:r>
              <a:rPr lang="en-GB" dirty="0" smtClean="0">
                <a:latin typeface="Arial" panose="020B0604020202020204" pitchFamily="34" charset="0"/>
                <a:cs typeface="Arial" panose="020B0604020202020204" pitchFamily="34" charset="0"/>
              </a:rPr>
              <a:t>• Raw material acquisition and handling </a:t>
            </a:r>
          </a:p>
          <a:p>
            <a:pPr algn="just"/>
            <a:r>
              <a:rPr lang="en-GB" dirty="0" smtClean="0">
                <a:latin typeface="Arial" panose="020B0604020202020204" pitchFamily="34" charset="0"/>
                <a:cs typeface="Arial" panose="020B0604020202020204" pitchFamily="34" charset="0"/>
              </a:rPr>
              <a:t>• Fuel grinding if solid fuel is used </a:t>
            </a:r>
          </a:p>
          <a:p>
            <a:pPr algn="just"/>
            <a:r>
              <a:rPr lang="en-GB" dirty="0" smtClean="0">
                <a:latin typeface="Arial" panose="020B0604020202020204" pitchFamily="34" charset="0"/>
                <a:cs typeface="Arial" panose="020B0604020202020204" pitchFamily="34" charset="0"/>
              </a:rPr>
              <a:t>• Kiln feed preparation </a:t>
            </a:r>
          </a:p>
          <a:p>
            <a:pPr algn="just"/>
            <a:r>
              <a:rPr lang="en-GB" dirty="0" smtClean="0">
                <a:latin typeface="Arial" panose="020B0604020202020204" pitchFamily="34" charset="0"/>
                <a:cs typeface="Arial" panose="020B0604020202020204" pitchFamily="34" charset="0"/>
              </a:rPr>
              <a:t>• Pyro processing in a rotary kiln to form clinker </a:t>
            </a:r>
          </a:p>
          <a:p>
            <a:pPr algn="just"/>
            <a:r>
              <a:rPr lang="en-GB" dirty="0" smtClean="0">
                <a:latin typeface="Arial" panose="020B0604020202020204" pitchFamily="34" charset="0"/>
                <a:cs typeface="Arial" panose="020B0604020202020204" pitchFamily="34" charset="0"/>
              </a:rPr>
              <a:t>• Finished cement grinding and blending</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62269728"/>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260648"/>
            <a:ext cx="7992888" cy="5447645"/>
          </a:xfrm>
          <a:prstGeom prst="rect">
            <a:avLst/>
          </a:prstGeom>
        </p:spPr>
        <p:txBody>
          <a:bodyPr wrap="square">
            <a:spAutoFit/>
          </a:bodyPr>
          <a:lstStyle/>
          <a:p>
            <a:pPr algn="ctr"/>
            <a:r>
              <a:rPr lang="en-GB" sz="2400" b="1" dirty="0" smtClean="0">
                <a:latin typeface="Arial" panose="020B0604020202020204" pitchFamily="34" charset="0"/>
                <a:cs typeface="Arial" panose="020B0604020202020204" pitchFamily="34" charset="0"/>
              </a:rPr>
              <a:t>LIME PRODUCTION</a:t>
            </a:r>
          </a:p>
          <a:p>
            <a:pPr algn="just"/>
            <a:endParaRPr lang="en-GB" dirty="0" smtClean="0">
              <a:latin typeface="Arial" panose="020B0604020202020204" pitchFamily="34" charset="0"/>
              <a:cs typeface="Arial" panose="020B0604020202020204" pitchFamily="34" charset="0"/>
            </a:endParaRPr>
          </a:p>
          <a:p>
            <a:pPr algn="just"/>
            <a:r>
              <a:rPr lang="en-GB" b="1" dirty="0" smtClean="0">
                <a:latin typeface="Arial" panose="020B0604020202020204" pitchFamily="34" charset="0"/>
                <a:cs typeface="Arial" panose="020B0604020202020204" pitchFamily="34" charset="0"/>
              </a:rPr>
              <a:t>Process Description</a:t>
            </a:r>
          </a:p>
          <a:p>
            <a:pPr algn="just"/>
            <a:endParaRPr lang="en-GB" b="1"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 lime making process involves heating limestone (calcium carbonate, CaCO3) to temperatures between 900 and 1200°C.  Carbon dioxide is driven off leaving calcium oxide:</a:t>
            </a:r>
          </a:p>
          <a:p>
            <a:pPr algn="just"/>
            <a:endParaRPr lang="en-GB"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CaCO3 → CaO + CO2</a:t>
            </a:r>
          </a:p>
          <a:p>
            <a:pPr algn="just"/>
            <a:endParaRPr lang="en-GB"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Lime works are usually located adjacent to, or sometimes within, limestone quarries to minimise transportation costs.  </a:t>
            </a:r>
          </a:p>
          <a:p>
            <a:pPr algn="just"/>
            <a:endParaRPr lang="en-GB"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 rock is crushed in the quarry and delivered to the lime burning plant in the form of aggregate sized in the range 10mm to 50mm for rotary kilns or 50mm to 300mm for vertical kilns.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Emissions from the blasting and crushing are part of quarry operations and not classified as lime making emissions.</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57944946"/>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1997839"/>
            <a:ext cx="8136904" cy="3323987"/>
          </a:xfrm>
          <a:prstGeom prst="rect">
            <a:avLst/>
          </a:prstGeom>
        </p:spPr>
        <p:txBody>
          <a:bodyPr wrap="square">
            <a:spAutoFit/>
          </a:bodyPr>
          <a:lstStyle/>
          <a:p>
            <a:pPr algn="ctr"/>
            <a:r>
              <a:rPr lang="en-GB" sz="2400" b="1" dirty="0" smtClean="0">
                <a:latin typeface="Arial" panose="020B0604020202020204" pitchFamily="34" charset="0"/>
                <a:cs typeface="Arial" panose="020B0604020202020204" pitchFamily="34" charset="0"/>
              </a:rPr>
              <a:t>NON-FERROUS METALS</a:t>
            </a:r>
          </a:p>
          <a:p>
            <a:pPr algn="ctr"/>
            <a:endParaRPr lang="en-GB" sz="2400" b="1" dirty="0" smtClean="0">
              <a:latin typeface="Arial" panose="020B0604020202020204" pitchFamily="34" charset="0"/>
              <a:cs typeface="Arial" panose="020B0604020202020204" pitchFamily="34" charset="0"/>
            </a:endParaRPr>
          </a:p>
          <a:p>
            <a:pPr algn="just"/>
            <a:r>
              <a:rPr lang="en-GB" b="1" dirty="0" smtClean="0">
                <a:latin typeface="Arial" panose="020B0604020202020204" pitchFamily="34" charset="0"/>
                <a:cs typeface="Arial" panose="020B0604020202020204" pitchFamily="34" charset="0"/>
              </a:rPr>
              <a:t>Emissions</a:t>
            </a:r>
          </a:p>
          <a:p>
            <a:pPr algn="just"/>
            <a:endParaRPr lang="en-GB" b="1"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 non-ferrous metals industry (which includes aluminium, lead and zinc and copper refining) is projected to account for 1.2% of overall UK emissions in 2010.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 assessment here concentrates on the aluminium industry as production of the other non-ferrous metals in the UK is limited (there are, for example, no copper smelters currently operating in the UK).</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26850096"/>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116632"/>
            <a:ext cx="8784976" cy="6063198"/>
          </a:xfrm>
          <a:prstGeom prst="rect">
            <a:avLst/>
          </a:prstGeom>
        </p:spPr>
        <p:txBody>
          <a:bodyPr wrap="square">
            <a:spAutoFit/>
          </a:bodyPr>
          <a:lstStyle/>
          <a:p>
            <a:pPr algn="ctr"/>
            <a:r>
              <a:rPr lang="en-GB" sz="2400" b="1" dirty="0" smtClean="0">
                <a:latin typeface="Arial" panose="020B0604020202020204" pitchFamily="34" charset="0"/>
                <a:cs typeface="Arial" panose="020B0604020202020204" pitchFamily="34" charset="0"/>
              </a:rPr>
              <a:t>Abatement Options for Transport</a:t>
            </a:r>
          </a:p>
          <a:p>
            <a:pPr algn="ctr"/>
            <a:endParaRPr lang="en-GB" sz="2400" b="1" dirty="0" smtClean="0">
              <a:latin typeface="Arial" panose="020B0604020202020204" pitchFamily="34" charset="0"/>
              <a:cs typeface="Arial" panose="020B0604020202020204" pitchFamily="34" charset="0"/>
            </a:endParaRPr>
          </a:p>
          <a:p>
            <a:pPr algn="just"/>
            <a:r>
              <a:rPr lang="en-GB" b="1" dirty="0" smtClean="0">
                <a:latin typeface="Arial" panose="020B0604020202020204" pitchFamily="34" charset="0"/>
                <a:cs typeface="Arial" panose="020B0604020202020204" pitchFamily="34" charset="0"/>
              </a:rPr>
              <a:t>INTRODUCTION</a:t>
            </a:r>
          </a:p>
          <a:p>
            <a:pPr algn="just"/>
            <a:endParaRPr lang="en-GB" b="1" dirty="0" smtClean="0">
              <a:latin typeface="Arial" panose="020B0604020202020204" pitchFamily="34" charset="0"/>
              <a:cs typeface="Arial" panose="020B0604020202020204" pitchFamily="34" charset="0"/>
            </a:endParaRPr>
          </a:p>
          <a:p>
            <a:pPr algn="just"/>
            <a:r>
              <a:rPr lang="en-GB" sz="1600" dirty="0" smtClean="0">
                <a:latin typeface="Arial" panose="020B0604020202020204" pitchFamily="34" charset="0"/>
                <a:cs typeface="Arial" panose="020B0604020202020204" pitchFamily="34" charset="0"/>
              </a:rPr>
              <a:t>Road transport is a major source of PM10 emissions, particularly in urban areas.  It is estimated that, in 1999, urban road traffic emissions of PM10 were around 14.1 ktonnes.  </a:t>
            </a:r>
          </a:p>
          <a:p>
            <a:pPr algn="just"/>
            <a:endParaRPr lang="en-GB" sz="1600" dirty="0">
              <a:latin typeface="Arial" panose="020B0604020202020204" pitchFamily="34" charset="0"/>
              <a:cs typeface="Arial" panose="020B0604020202020204" pitchFamily="34" charset="0"/>
            </a:endParaRPr>
          </a:p>
          <a:p>
            <a:pPr algn="just"/>
            <a:r>
              <a:rPr lang="en-GB" sz="1600" dirty="0" smtClean="0">
                <a:latin typeface="Arial" panose="020B0604020202020204" pitchFamily="34" charset="0"/>
                <a:cs typeface="Arial" panose="020B0604020202020204" pitchFamily="34" charset="0"/>
              </a:rPr>
              <a:t>By 2010, these emissions are projected to fall to around 6.4 kt, primarily as a result of more stringent EU vehicle emission standards but also because older, more polluting vehicles will gradually drop out of the vehicle fleet. This reduction in emissions is set to occur despite a projected increase in traffic of around 17% over the next decade.</a:t>
            </a:r>
          </a:p>
          <a:p>
            <a:pPr algn="just"/>
            <a:endParaRPr lang="en-GB" sz="1600" dirty="0" smtClean="0">
              <a:latin typeface="Arial" panose="020B0604020202020204" pitchFamily="34" charset="0"/>
              <a:cs typeface="Arial" panose="020B0604020202020204" pitchFamily="34" charset="0"/>
            </a:endParaRPr>
          </a:p>
          <a:p>
            <a:pPr algn="just"/>
            <a:r>
              <a:rPr lang="en-GB" sz="1600" dirty="0" smtClean="0">
                <a:latin typeface="Arial" panose="020B0604020202020204" pitchFamily="34" charset="0"/>
                <a:cs typeface="Arial" panose="020B0604020202020204" pitchFamily="34" charset="0"/>
              </a:rPr>
              <a:t>In July 2000, the Government published its 10 Year Plan for transport1.  The Plan sets out a long term strategy for delivering a quicker, safer, more reliable transport system that has less of an impact on the environment. </a:t>
            </a:r>
          </a:p>
          <a:p>
            <a:pPr algn="just"/>
            <a:endParaRPr lang="en-GB" sz="1600" dirty="0" smtClean="0">
              <a:latin typeface="Arial" panose="020B0604020202020204" pitchFamily="34" charset="0"/>
              <a:cs typeface="Arial" panose="020B0604020202020204" pitchFamily="34" charset="0"/>
            </a:endParaRPr>
          </a:p>
          <a:p>
            <a:pPr algn="just"/>
            <a:r>
              <a:rPr lang="en-GB" sz="1600" dirty="0" smtClean="0">
                <a:latin typeface="Arial" panose="020B0604020202020204" pitchFamily="34" charset="0"/>
                <a:cs typeface="Arial" panose="020B0604020202020204" pitchFamily="34" charset="0"/>
              </a:rPr>
              <a:t>It aims to provide: </a:t>
            </a:r>
          </a:p>
          <a:p>
            <a:pPr algn="just"/>
            <a:endParaRPr lang="en-GB" sz="1600" dirty="0" smtClean="0">
              <a:latin typeface="Arial" panose="020B0604020202020204" pitchFamily="34" charset="0"/>
              <a:cs typeface="Arial" panose="020B0604020202020204" pitchFamily="34" charset="0"/>
            </a:endParaRPr>
          </a:p>
          <a:p>
            <a:pPr algn="just"/>
            <a:r>
              <a:rPr lang="en-GB" sz="1600" dirty="0" smtClean="0">
                <a:latin typeface="Arial" panose="020B0604020202020204" pitchFamily="34" charset="0"/>
                <a:cs typeface="Arial" panose="020B0604020202020204" pitchFamily="34" charset="0"/>
              </a:rPr>
              <a:t>• A step change in investment through new public and private partnerships; </a:t>
            </a:r>
          </a:p>
          <a:p>
            <a:pPr algn="just"/>
            <a:r>
              <a:rPr lang="en-GB" sz="1600" dirty="0" smtClean="0">
                <a:latin typeface="Arial" panose="020B0604020202020204" pitchFamily="34" charset="0"/>
                <a:cs typeface="Arial" panose="020B0604020202020204" pitchFamily="34" charset="0"/>
              </a:rPr>
              <a:t>• The resources to implement the vision of an integrated transport system that was set out in the Integrated Transport White Paper2, improving transport for all; and, </a:t>
            </a:r>
          </a:p>
          <a:p>
            <a:pPr algn="just"/>
            <a:r>
              <a:rPr lang="en-GB" sz="1600" dirty="0" smtClean="0">
                <a:latin typeface="Arial" panose="020B0604020202020204" pitchFamily="34" charset="0"/>
                <a:cs typeface="Arial" panose="020B0604020202020204" pitchFamily="34" charset="0"/>
              </a:rPr>
              <a:t>• A multi-modal response to the problems of congestion and pollution that threaten our quality of life and our future economic well being.</a:t>
            </a: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00833163"/>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1028343"/>
            <a:ext cx="7920880" cy="4247317"/>
          </a:xfrm>
          <a:prstGeom prst="rect">
            <a:avLst/>
          </a:prstGeom>
        </p:spPr>
        <p:txBody>
          <a:bodyPr wrap="square">
            <a:spAutoFit/>
          </a:bodyPr>
          <a:lstStyle/>
          <a:p>
            <a:pPr algn="just"/>
            <a:r>
              <a:rPr lang="en-GB" dirty="0" smtClean="0">
                <a:latin typeface="Arial" panose="020B0604020202020204" pitchFamily="34" charset="0"/>
                <a:cs typeface="Arial" panose="020B0604020202020204" pitchFamily="34" charset="0"/>
              </a:rPr>
              <a:t>Key outputs and targets for 2010 include reducing traffic congestion below current levels on the inter-urban network and in large urban areas, a 50% increase in passenger rail use, a 10% increase in bus use, a doubling of light rail use, and a trebling of cycling trips.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 background analysis for the Plan indicated that its implementation should reduce national traffic growth between 2000 and 2010 from 22% to 17%.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This will make a relatively small but helpful contribution to reductions in air pollution, especially in areas of major cities where air pollution remains a problem.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For the purposes of the current analysis, the impact of the 10 Year Plan on traffic growth and emissions is included in the baseline for 2010.</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77085293"/>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3528" y="612845"/>
            <a:ext cx="8424936" cy="3970318"/>
          </a:xfrm>
          <a:prstGeom prst="rect">
            <a:avLst/>
          </a:prstGeom>
        </p:spPr>
        <p:txBody>
          <a:bodyPr wrap="square">
            <a:spAutoFit/>
          </a:bodyPr>
          <a:lstStyle/>
          <a:p>
            <a:pPr algn="just"/>
            <a:r>
              <a:rPr lang="en-GB" dirty="0" smtClean="0">
                <a:latin typeface="Arial" panose="020B0604020202020204" pitchFamily="34" charset="0"/>
                <a:cs typeface="Arial" panose="020B0604020202020204" pitchFamily="34" charset="0"/>
              </a:rPr>
              <a:t>A number of additional transport scenarios have been modelled to illustrate the cost-effectiveness of a range of potential technological measures.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 scenarios are primarily aimed at reducing PM10 emissions from diesel vehicles – the dominant source of PM10 emissions from road transport.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A number of them will, however, also impact on other pollutants such as NOx and CO2.</a:t>
            </a:r>
          </a:p>
          <a:p>
            <a:pPr algn="just"/>
            <a:endParaRPr lang="en-GB"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 additional transport scenarios are mainly focused on measures at a national level.  However, Local Authorities are required to work towards air quality objectives and as such will implement measures at a local level, for example, changes to planning decisions or measures related to the air quality part of local transport plans.  </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80225823"/>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9144000" cy="6617196"/>
          </a:xfrm>
          <a:prstGeom prst="rect">
            <a:avLst/>
          </a:prstGeom>
        </p:spPr>
        <p:txBody>
          <a:bodyPr wrap="square">
            <a:spAutoFit/>
          </a:bodyPr>
          <a:lstStyle/>
          <a:p>
            <a:pPr algn="ctr"/>
            <a:r>
              <a:rPr lang="en-GB" sz="2400" b="1" dirty="0" smtClean="0">
                <a:latin typeface="Arial" panose="020B0604020202020204" pitchFamily="34" charset="0"/>
                <a:cs typeface="Arial" panose="020B0604020202020204" pitchFamily="34" charset="0"/>
              </a:rPr>
              <a:t>ABATEMENT OPTIONS</a:t>
            </a:r>
          </a:p>
          <a:p>
            <a:pPr algn="ctr"/>
            <a:endParaRPr lang="en-GB" sz="2400" b="1" dirty="0" smtClean="0">
              <a:latin typeface="Arial" panose="020B0604020202020204" pitchFamily="34" charset="0"/>
              <a:cs typeface="Arial" panose="020B0604020202020204" pitchFamily="34" charset="0"/>
            </a:endParaRPr>
          </a:p>
          <a:p>
            <a:pPr algn="just"/>
            <a:r>
              <a:rPr lang="en-GB" b="1" dirty="0" smtClean="0"/>
              <a:t>Mandatory particulate traps for new light and heavy duty diesel vehicles</a:t>
            </a:r>
          </a:p>
          <a:p>
            <a:pPr algn="just"/>
            <a:endParaRPr lang="en-GB" b="1" dirty="0" smtClean="0"/>
          </a:p>
          <a:p>
            <a:pPr algn="just"/>
            <a:r>
              <a:rPr lang="en-GB" b="1" dirty="0" smtClean="0"/>
              <a:t>Light duty diesel vehicles </a:t>
            </a:r>
          </a:p>
          <a:p>
            <a:pPr algn="just"/>
            <a:endParaRPr lang="en-GB" b="1" dirty="0" smtClean="0"/>
          </a:p>
          <a:p>
            <a:pPr algn="just"/>
            <a:r>
              <a:rPr lang="en-GB" sz="1600" dirty="0" smtClean="0"/>
              <a:t>This hypothetical scenario assumes all new light duty vehicles are fitted with particulate filters, which some manufacturers are already introducing to selected diesel car models.</a:t>
            </a:r>
          </a:p>
          <a:p>
            <a:pPr algn="just"/>
            <a:endParaRPr lang="en-GB" sz="1600" dirty="0"/>
          </a:p>
          <a:p>
            <a:pPr algn="just"/>
            <a:r>
              <a:rPr lang="en-GB" sz="1600" dirty="0" smtClean="0"/>
              <a:t> This could be achieved through the development of tighter European emission standards (beyond Euro IV standards) which set an emission performance which will effectively mandate particulate filters (or equivalent emission abatement technology).  </a:t>
            </a:r>
          </a:p>
          <a:p>
            <a:pPr algn="just"/>
            <a:endParaRPr lang="en-GB" sz="1600" dirty="0"/>
          </a:p>
          <a:p>
            <a:pPr algn="just"/>
            <a:r>
              <a:rPr lang="en-GB" sz="1600" dirty="0" smtClean="0"/>
              <a:t>For the purposes of the analysis, it has been assumed that the standard will be introduced early, using fiscal or other measures, from 2006.</a:t>
            </a:r>
          </a:p>
          <a:p>
            <a:pPr algn="just"/>
            <a:endParaRPr lang="en-GB" sz="1600" dirty="0" smtClean="0"/>
          </a:p>
          <a:p>
            <a:pPr algn="just"/>
            <a:r>
              <a:rPr lang="en-GB" sz="1600" dirty="0" smtClean="0"/>
              <a:t>The analysis has assumed that traps reduce PM10 emissions by 90% relative to Euro II standards. The estimates of the costs to manufacturers of meeting this standard for light duty vehicles are highly uncertain.  </a:t>
            </a:r>
          </a:p>
          <a:p>
            <a:pPr algn="just"/>
            <a:endParaRPr lang="en-GB" sz="1600" dirty="0"/>
          </a:p>
          <a:p>
            <a:pPr algn="just"/>
            <a:r>
              <a:rPr lang="en-GB" sz="1600" dirty="0" smtClean="0"/>
              <a:t>Although two models of light duty vehicles with traps have recently been introduced onto the market, the technology is still in its infancy and there is therefore little information on the likely lifetime costs.  To take into account both the uncertainty over the cost and the likely variation between cars and vans of different sizes, a range of £300-£750 per vehicle has been assumed.  In line with the industrial scenarios, emission savings have been estimated over the lifetime of the abatement technology – which is assumed to be 6 years for a light duty trap.</a:t>
            </a:r>
            <a:endParaRPr lang="en-GB" sz="1600" dirty="0"/>
          </a:p>
        </p:txBody>
      </p:sp>
    </p:spTree>
    <p:extLst>
      <p:ext uri="{BB962C8B-B14F-4D97-AF65-F5344CB8AC3E}">
        <p14:creationId xmlns:p14="http://schemas.microsoft.com/office/powerpoint/2010/main" val="2849093768"/>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7504" y="188640"/>
            <a:ext cx="8856984" cy="1200329"/>
          </a:xfrm>
          <a:prstGeom prst="rect">
            <a:avLst/>
          </a:prstGeom>
        </p:spPr>
        <p:txBody>
          <a:bodyPr wrap="square">
            <a:spAutoFit/>
          </a:bodyPr>
          <a:lstStyle/>
          <a:p>
            <a:pPr algn="just"/>
            <a:r>
              <a:rPr lang="en-GB" dirty="0" smtClean="0">
                <a:latin typeface="Arial" panose="020B0604020202020204" pitchFamily="34" charset="0"/>
                <a:cs typeface="Arial" panose="020B0604020202020204" pitchFamily="34" charset="0"/>
              </a:rPr>
              <a:t>If light duty traps have an impact similar to HGV traps, we would expect them to lead to a small increase in fuel consumption.  An increase of 1% has been assumed and the additional resource cost included in the cost estimates.  Table 36 shows the results of the cost analysis for light duty vehicles in 2010.</a:t>
            </a:r>
            <a:endParaRPr lang="en-GB" dirty="0">
              <a:latin typeface="Arial" panose="020B0604020202020204" pitchFamily="34" charset="0"/>
              <a:cs typeface="Arial" panose="020B0604020202020204" pitchFamily="34" charset="0"/>
            </a:endParaRPr>
          </a:p>
        </p:txBody>
      </p:sp>
      <p:pic>
        <p:nvPicPr>
          <p:cNvPr id="1843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1556792"/>
            <a:ext cx="8712968" cy="482453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091908578"/>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188640"/>
            <a:ext cx="9144000" cy="6494085"/>
          </a:xfrm>
          <a:prstGeom prst="rect">
            <a:avLst/>
          </a:prstGeom>
        </p:spPr>
        <p:txBody>
          <a:bodyPr wrap="square">
            <a:spAutoFit/>
          </a:bodyPr>
          <a:lstStyle/>
          <a:p>
            <a:pPr algn="ctr"/>
            <a:r>
              <a:rPr lang="en-GB" sz="2400" b="1" dirty="0" smtClean="0">
                <a:latin typeface="Arial" panose="020B0604020202020204" pitchFamily="34" charset="0"/>
                <a:cs typeface="Arial" panose="020B0604020202020204" pitchFamily="34" charset="0"/>
              </a:rPr>
              <a:t>Heavy duty diesel vehicles </a:t>
            </a:r>
          </a:p>
          <a:p>
            <a:pPr algn="ctr"/>
            <a:endParaRPr lang="en-GB" sz="2400" b="1" dirty="0" smtClean="0">
              <a:latin typeface="Arial" panose="020B0604020202020204" pitchFamily="34" charset="0"/>
              <a:cs typeface="Arial" panose="020B0604020202020204" pitchFamily="34" charset="0"/>
            </a:endParaRPr>
          </a:p>
          <a:p>
            <a:pPr algn="just"/>
            <a:r>
              <a:rPr lang="en-GB" sz="1600" dirty="0" smtClean="0">
                <a:latin typeface="Arial" panose="020B0604020202020204" pitchFamily="34" charset="0"/>
                <a:cs typeface="Arial" panose="020B0604020202020204" pitchFamily="34" charset="0"/>
              </a:rPr>
              <a:t>Although some heavy duty vehicles have already been fitted with particulate traps, their widespread application to new vehicles will almost certainly require the development of tighter European vehicle emission standards (beyond the existing Euro IV standards) for new heavy duty diesel vehicles which set a particle emission performance which will effectively mandate particulate traps (or equivalent emission abatement technology).  </a:t>
            </a:r>
          </a:p>
          <a:p>
            <a:pPr algn="just"/>
            <a:endParaRPr lang="en-GB" sz="1600" dirty="0">
              <a:latin typeface="Arial" panose="020B0604020202020204" pitchFamily="34" charset="0"/>
              <a:cs typeface="Arial" panose="020B0604020202020204" pitchFamily="34" charset="0"/>
            </a:endParaRPr>
          </a:p>
          <a:p>
            <a:pPr algn="just"/>
            <a:r>
              <a:rPr lang="en-GB" sz="1600" dirty="0" smtClean="0">
                <a:latin typeface="Arial" panose="020B0604020202020204" pitchFamily="34" charset="0"/>
                <a:cs typeface="Arial" panose="020B0604020202020204" pitchFamily="34" charset="0"/>
              </a:rPr>
              <a:t>Although Euro IV standards set a very stringent mass based PM10 emissions limit, vehicle manufacturers are able to meet this limit through improvements in engine technology and will not necessarily use particulate filters.  </a:t>
            </a:r>
          </a:p>
          <a:p>
            <a:pPr algn="just"/>
            <a:endParaRPr lang="en-GB" sz="1600" dirty="0">
              <a:latin typeface="Arial" panose="020B0604020202020204" pitchFamily="34" charset="0"/>
              <a:cs typeface="Arial" panose="020B0604020202020204" pitchFamily="34" charset="0"/>
            </a:endParaRPr>
          </a:p>
          <a:p>
            <a:pPr algn="just"/>
            <a:r>
              <a:rPr lang="en-GB" sz="1600" dirty="0" smtClean="0">
                <a:latin typeface="Arial" panose="020B0604020202020204" pitchFamily="34" charset="0"/>
                <a:cs typeface="Arial" panose="020B0604020202020204" pitchFamily="34" charset="0"/>
              </a:rPr>
              <a:t>Whilst this will result in significant PM10 reductions in terms of mass, heavy duty vehicles are still likely to produce significant quantities of ultra fine particles (PM1 or less) which are likely to require particulate traps.  Potential fiscal or other measures could be used to encourage their early introduction from 2006.</a:t>
            </a:r>
          </a:p>
          <a:p>
            <a:pPr algn="just"/>
            <a:endParaRPr lang="en-GB" sz="1600" dirty="0" smtClean="0">
              <a:latin typeface="Arial" panose="020B0604020202020204" pitchFamily="34" charset="0"/>
              <a:cs typeface="Arial" panose="020B0604020202020204" pitchFamily="34" charset="0"/>
            </a:endParaRPr>
          </a:p>
          <a:p>
            <a:pPr algn="just"/>
            <a:r>
              <a:rPr lang="en-GB" sz="1600" dirty="0" smtClean="0">
                <a:latin typeface="Arial" panose="020B0604020202020204" pitchFamily="34" charset="0"/>
                <a:cs typeface="Arial" panose="020B0604020202020204" pitchFamily="34" charset="0"/>
              </a:rPr>
              <a:t>As a result of the stringent mass based Euro IV standards being in the baseline, the benefit for PM10 of mandating particulate traps for heavy duty vehicles is likely to be relatively small.  Given the widespread availability of heavy duty vehicle particulate traps for retrofitting purposes, there is less uncertainty over the estimated costs than for light duty vehicles, although it is possible that the fitting of traps during manufacture will have a slightly different cost to retrofitting.  The analysis has assumed the cost of the trap will range between £2,000 and £3,000, to allow for potential economies of scale in production.  An annual maintenance cost of £288 has also been assumed, in line with experience from retrofitted vehicles.</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74348426"/>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7504" y="260648"/>
            <a:ext cx="8856984" cy="6186309"/>
          </a:xfrm>
          <a:prstGeom prst="rect">
            <a:avLst/>
          </a:prstGeom>
        </p:spPr>
        <p:txBody>
          <a:bodyPr wrap="square">
            <a:spAutoFit/>
          </a:bodyPr>
          <a:lstStyle/>
          <a:p>
            <a:pPr algn="just"/>
            <a:r>
              <a:rPr lang="en-GB" b="1" dirty="0" smtClean="0">
                <a:latin typeface="Arial" panose="020B0604020202020204" pitchFamily="34" charset="0"/>
                <a:cs typeface="Arial" panose="020B0604020202020204" pitchFamily="34" charset="0"/>
              </a:rPr>
              <a:t>Introduction of 10ppm sulphur in diesel</a:t>
            </a:r>
          </a:p>
          <a:p>
            <a:pPr algn="just"/>
            <a:endParaRPr lang="en-GB" b="1"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This scenario has modelled the impact of the widespread introduction of ‘sulphur free’ (10ppm) diesel.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It has been assumed that a combination of European wide regulatory standards and fiscal measures will encourage its early introduction from 2005.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 European Commission has recently published a draft proposal for sulphur free fuel recommending mandatory introduction by 2011 with widespread availability from 2005.</a:t>
            </a:r>
          </a:p>
          <a:p>
            <a:pPr algn="just"/>
            <a:endParaRPr lang="en-GB"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In line with European Commission work, it has been assumed that sulphur free diesel will reduce PM10 emissions from Euro I/II/III light and heavy duty diesel vehicles by 5%.  It is not expected to have an additional impact on top of Euro IV standards (all new cars coming onto the market from 1st January 2006).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It is also unlikely to have an additional impact on top of particulate traps, although for the purposes of the cost analysis the two measures have been estimated in isolation.</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 estimated cost to refineries from producing 10ppm diesel has been assumed to be between 0.2 – 1 pence per litre, with a central estimate of 0.4p.</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2511132"/>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612845"/>
            <a:ext cx="8640960" cy="5909310"/>
          </a:xfrm>
          <a:prstGeom prst="rect">
            <a:avLst/>
          </a:prstGeom>
        </p:spPr>
        <p:txBody>
          <a:bodyPr wrap="square">
            <a:spAutoFit/>
          </a:bodyPr>
          <a:lstStyle/>
          <a:p>
            <a:pPr algn="just"/>
            <a:r>
              <a:rPr lang="en-GB" dirty="0" smtClean="0">
                <a:latin typeface="Arial" panose="020B0604020202020204" pitchFamily="34" charset="0"/>
                <a:cs typeface="Arial" panose="020B0604020202020204" pitchFamily="34" charset="0"/>
              </a:rPr>
              <a:t>The cost per tonne of PM10 abated in 2010 for the central scenario is estimated to be £310k.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This falls above the estimated costs of fitting traps to new diesel vans but below those for new diesel cars and new heavy duty vehicles.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Nevertheless, sulphur free diesel does not appear to be a particularly cost-effective measure for reducing PM10 relative to the industrial sector.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 introduction of sulphur free diesel, however, needs to be considered in a much broader environmental context.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Its introduction is expected to improve the fuel efficiency of Euro IV cars, vans and heavy duty vehicles by around 2% (range 1-3%), helping to reduce CO2 emissions from transport.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It is not expected to have any beneficial effect on the fuel efficiency of older vehicles.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Perhaps more importantly though, it would facilitate the introduction of advanced emissions reduction technologies such as de-NOx catalysts.</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45547492"/>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7504" y="188640"/>
            <a:ext cx="8928992" cy="6186309"/>
          </a:xfrm>
          <a:prstGeom prst="rect">
            <a:avLst/>
          </a:prstGeom>
        </p:spPr>
        <p:txBody>
          <a:bodyPr wrap="square">
            <a:spAutoFit/>
          </a:bodyPr>
          <a:lstStyle/>
          <a:p>
            <a:pPr algn="just"/>
            <a:r>
              <a:rPr lang="en-GB" b="1" dirty="0" smtClean="0">
                <a:latin typeface="Arial" panose="020B0604020202020204" pitchFamily="34" charset="0"/>
                <a:cs typeface="Arial" panose="020B0604020202020204" pitchFamily="34" charset="0"/>
              </a:rPr>
              <a:t>Retrofitting existing vehicles with pollution abatement technology</a:t>
            </a:r>
          </a:p>
          <a:p>
            <a:pPr algn="just"/>
            <a:endParaRPr lang="en-GB" b="1"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A number of pollution abatement technologies can be retrofitted to existing vehicles, including oxidation catalysts, particulate traps, re-engining and conversion to compressed natural gas (CNG) or liquefied petroleum gas (LPG).</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 Department of Transport, Local Government and the Regions already has two retrofitting programmes to reduce emissions from existing vehicles over the period 2001-2004: the “Clean Up” programme1 and a dedicated HGV retrofitting programme (from the £100m haulage modernisation package announced in the 2001 Budget).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However, as the details of these retrofitting programmes were not finalised until recently, they were not included in the baseline.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 components of the scenario include: </a:t>
            </a:r>
          </a:p>
          <a:p>
            <a:pPr algn="just"/>
            <a:endParaRPr lang="en-GB"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 The existing £30 million Clean Up programme; </a:t>
            </a:r>
          </a:p>
          <a:p>
            <a:pPr algn="just"/>
            <a:r>
              <a:rPr lang="en-GB" dirty="0" smtClean="0">
                <a:latin typeface="Arial" panose="020B0604020202020204" pitchFamily="34" charset="0"/>
                <a:cs typeface="Arial" panose="020B0604020202020204" pitchFamily="34" charset="0"/>
              </a:rPr>
              <a:t>• The £30 million dedicated HGV retrofitting programme financed from the £100 million Haulage Modernisation Fund; </a:t>
            </a:r>
          </a:p>
          <a:p>
            <a:pPr algn="just"/>
            <a:r>
              <a:rPr lang="en-GB" dirty="0" smtClean="0">
                <a:latin typeface="Arial" panose="020B0604020202020204" pitchFamily="34" charset="0"/>
                <a:cs typeface="Arial" panose="020B0604020202020204" pitchFamily="34" charset="0"/>
              </a:rPr>
              <a:t>• A further (hypothetical) £30mn funding for the Clean Up programme.</a:t>
            </a:r>
          </a:p>
          <a:p>
            <a:pPr algn="just"/>
            <a:endParaRPr lang="en-GB"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Stedman et al [2001] provides further details of the scenario modelled.</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55562887"/>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260648"/>
            <a:ext cx="8334672" cy="2308324"/>
          </a:xfrm>
          <a:prstGeom prst="rect">
            <a:avLst/>
          </a:prstGeom>
        </p:spPr>
        <p:txBody>
          <a:bodyPr wrap="square">
            <a:spAutoFit/>
          </a:bodyPr>
          <a:lstStyle/>
          <a:p>
            <a:r>
              <a:rPr lang="en-GB" b="1" dirty="0" smtClean="0">
                <a:latin typeface="Arial" panose="020B0604020202020204" pitchFamily="34" charset="0"/>
                <a:cs typeface="Arial" panose="020B0604020202020204" pitchFamily="34" charset="0"/>
              </a:rPr>
              <a:t>Promotion of CNG for new Heavy Goods Vehicles </a:t>
            </a:r>
          </a:p>
          <a:p>
            <a:endParaRPr lang="en-GB" b="1"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This scenario has assumed the further encouragement of CNG in the HGV sector through a combination of fiscal measures such as the low fuel duty rate and capital grants (for example through the Power shift programme2).  The additional cost per new CNG vehicle is estimated to be between £20,000 to £30,000.  The modelling has assumed the following number of CNG vehicles are introduced each year, as shown in Table 38.</a:t>
            </a:r>
            <a:endParaRPr lang="en-GB" dirty="0">
              <a:latin typeface="Arial" panose="020B0604020202020204" pitchFamily="34" charset="0"/>
              <a:cs typeface="Arial" panose="020B0604020202020204" pitchFamily="34" charset="0"/>
            </a:endParaRPr>
          </a:p>
        </p:txBody>
      </p:sp>
      <p:pic>
        <p:nvPicPr>
          <p:cNvPr id="1945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8" y="2971800"/>
            <a:ext cx="8190656" cy="139330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Rectangle 2"/>
          <p:cNvSpPr/>
          <p:nvPr/>
        </p:nvSpPr>
        <p:spPr>
          <a:xfrm>
            <a:off x="323528" y="4365104"/>
            <a:ext cx="8568952" cy="2308324"/>
          </a:xfrm>
          <a:prstGeom prst="rect">
            <a:avLst/>
          </a:prstGeom>
        </p:spPr>
        <p:txBody>
          <a:bodyPr wrap="square">
            <a:spAutoFit/>
          </a:bodyPr>
          <a:lstStyle/>
          <a:p>
            <a:pPr algn="just"/>
            <a:r>
              <a:rPr lang="en-GB" dirty="0" smtClean="0">
                <a:latin typeface="Arial" panose="020B0604020202020204" pitchFamily="34" charset="0"/>
                <a:cs typeface="Arial" panose="020B0604020202020204" pitchFamily="34" charset="0"/>
              </a:rPr>
              <a:t>It is unlikely that a new CNG vehicle would have any additional PM10 benefits on top of a heavy duty vehicle with a particulate filter (i.e. a 90% reduction in PM10 relative to Euro II).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However, as with sulphur free diesel, for the purposes of the cost analysis the measures have been modelled independently.  Table 39 shows the estimated cost-effectiveness in 2010 for a range of estimates of the additional costs of new CNG vehicles.</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80935927"/>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2" y="620688"/>
            <a:ext cx="8784976" cy="576063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808626877"/>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7504" y="889844"/>
            <a:ext cx="8856984" cy="4247317"/>
          </a:xfrm>
          <a:prstGeom prst="rect">
            <a:avLst/>
          </a:prstGeom>
        </p:spPr>
        <p:txBody>
          <a:bodyPr wrap="square">
            <a:spAutoFit/>
          </a:bodyPr>
          <a:lstStyle/>
          <a:p>
            <a:pPr algn="just"/>
            <a:r>
              <a:rPr lang="en-GB" dirty="0" smtClean="0">
                <a:latin typeface="Arial" panose="020B0604020202020204" pitchFamily="34" charset="0"/>
                <a:cs typeface="Arial" panose="020B0604020202020204" pitchFamily="34" charset="0"/>
              </a:rPr>
              <a:t>The average cost per tonne of PM10 reduced is £6 million.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Part of the reason this measure is so expensive is because the additional fuel costs, in terms of the resource cost of CNG relative to diesel, are included.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 resource cost of CNG is currently around double that of diesel, largely due to additional storage and distribution costs.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Another reason this option looks expensive is because it has been assumed that the entire costs of the new CNG vehicle are attributable to PM10 abatement, ignoring the significant impact on NOx and noise.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However, assuming only half of the costs are attributable to PM10 abatement – thereby halving the cost per tonne – still makes it a very cost ineffective transport measure compared with the fitting of particulate traps.</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58446324"/>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7504" y="116632"/>
            <a:ext cx="8928992" cy="6647974"/>
          </a:xfrm>
          <a:prstGeom prst="rect">
            <a:avLst/>
          </a:prstGeom>
        </p:spPr>
        <p:txBody>
          <a:bodyPr wrap="square">
            <a:spAutoFit/>
          </a:bodyPr>
          <a:lstStyle/>
          <a:p>
            <a:pPr algn="ctr"/>
            <a:r>
              <a:rPr lang="en-GB" sz="2400" b="1" dirty="0" smtClean="0">
                <a:latin typeface="Arial" panose="020B0604020202020204" pitchFamily="34" charset="0"/>
                <a:cs typeface="Arial" panose="020B0604020202020204" pitchFamily="34" charset="0"/>
              </a:rPr>
              <a:t>Zero emission buses</a:t>
            </a:r>
          </a:p>
          <a:p>
            <a:pPr algn="ctr"/>
            <a:endParaRPr lang="en-GB" sz="2400" b="1"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Another potential transport measure is to accelerate the introduction of zero emission buses – fuel cell or battery electric – in urban areas.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 forthcoming AEA Technology report: “Projections of PM10 and NOx concentrations in 2010 for additional measures scenarios” illustrates the impact of introducing 1,750 such buses by 2010.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However, because of the large uncertainties surrounding the likely cost of these vehicles and their high initial cost, this scenario has not been included in the cost curve analysis.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Nevertheless, such demonstration vehicles will play an important part in establishing the new technology in niche markets, where it is possible to introduce targeted subsidies and a limited refuelling infrastructure is required.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 urban bus market is potentially ideal as buses receive public subsidy, undertake limited mileage on pre-determined routes and are depot based.</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There are already some demonstration fuel cell bus projects being conducted world-wide and it is feasible that commercially viable fuel cell buses will be available after 2005, albeit probably requiring some additional subsidy.</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03984464"/>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7504" y="0"/>
            <a:ext cx="8928992" cy="6924973"/>
          </a:xfrm>
          <a:prstGeom prst="rect">
            <a:avLst/>
          </a:prstGeom>
        </p:spPr>
        <p:txBody>
          <a:bodyPr wrap="square">
            <a:spAutoFit/>
          </a:bodyPr>
          <a:lstStyle/>
          <a:p>
            <a:pPr algn="ctr"/>
            <a:r>
              <a:rPr lang="en-GB" sz="2400" b="1" dirty="0" smtClean="0">
                <a:latin typeface="Arial" panose="020B0604020202020204" pitchFamily="34" charset="0"/>
                <a:cs typeface="Arial" panose="020B0604020202020204" pitchFamily="34" charset="0"/>
              </a:rPr>
              <a:t>Effects of PM10 Control on Emissions of Other Pollutants</a:t>
            </a:r>
          </a:p>
          <a:p>
            <a:pPr algn="ctr"/>
            <a:endParaRPr lang="en-GB" sz="2400" b="1"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Most options for control of primary PM10 emissions have consequences for other pollutants, with respect to air pollutants these effects may be:</a:t>
            </a:r>
          </a:p>
          <a:p>
            <a:pPr algn="just"/>
            <a:endParaRPr lang="en-GB"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 • Direct, for example as a result of switching from coal to natural gas, which reduces SO2, NOx, CO2, and other pollutants, as well particles, or;</a:t>
            </a:r>
          </a:p>
          <a:p>
            <a:pPr algn="just"/>
            <a:r>
              <a:rPr lang="en-GB" dirty="0" smtClean="0">
                <a:latin typeface="Arial" panose="020B0604020202020204" pitchFamily="34" charset="0"/>
                <a:cs typeface="Arial" panose="020B0604020202020204" pitchFamily="34" charset="0"/>
              </a:rPr>
              <a:t>• Indirect, for example through increased emissions of other pollutants as a result of increased demand for electricity to run the fans for forcing flue gases through fabric filters.</a:t>
            </a:r>
          </a:p>
          <a:p>
            <a:pPr algn="just"/>
            <a:endParaRPr lang="en-GB"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Marked reductions in emissions of some important trace pollutants are possible through particle abatement.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These include dioxins and furans, many heavy metals (with the exception of mercury, because of its high volatility), and many PAHs.  </a:t>
            </a:r>
          </a:p>
          <a:p>
            <a:pPr algn="just"/>
            <a:endParaRPr lang="en-GB"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These pollutants are abated by many of the options described in this report because they share a common source (e.g. coal combustion), and rapidly condense onto particles in the flue gas stream. </a:t>
            </a:r>
          </a:p>
          <a:p>
            <a:pPr algn="just"/>
            <a:endParaRPr lang="en-GB"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Abatement of these pollutants is considered here only briefly, as they are being covered specifically under another consultancy contract relating to the abatement of all of the above emissions [AEA Technology, forthcoming].</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01675311"/>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188641"/>
            <a:ext cx="8712968" cy="2215991"/>
          </a:xfrm>
          <a:prstGeom prst="rect">
            <a:avLst/>
          </a:prstGeom>
        </p:spPr>
        <p:txBody>
          <a:bodyPr wrap="square">
            <a:spAutoFit/>
          </a:bodyPr>
          <a:lstStyle/>
          <a:p>
            <a:pPr algn="ctr"/>
            <a:r>
              <a:rPr lang="en-GB" sz="2400" b="1" dirty="0" smtClean="0">
                <a:latin typeface="Arial" panose="020B0604020202020204" pitchFamily="34" charset="0"/>
                <a:cs typeface="Arial" panose="020B0604020202020204" pitchFamily="34" charset="0"/>
              </a:rPr>
              <a:t>EFFECTS ON CO2 EMISSIONS</a:t>
            </a:r>
          </a:p>
          <a:p>
            <a:pPr algn="ctr"/>
            <a:endParaRPr lang="en-GB" sz="2400" b="1"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In the context of this report, changes in emissions of CO2 will arise principally through fuel switching, changes in power demand to run abatement equipment, and (though not covered, Exceptions being limited to some of the quarrying measures.</a:t>
            </a:r>
          </a:p>
          <a:p>
            <a:pPr algn="just"/>
            <a:r>
              <a:rPr lang="en-GB" dirty="0" smtClean="0">
                <a:latin typeface="Arial" panose="020B0604020202020204" pitchFamily="34" charset="0"/>
                <a:cs typeface="Arial" panose="020B0604020202020204" pitchFamily="34" charset="0"/>
              </a:rPr>
              <a:t>in this report) reductions in energy consumption through energy efficiency.  Results are summarised in Table 45, and discussed further below.</a:t>
            </a:r>
            <a:endParaRPr lang="en-GB" dirty="0">
              <a:latin typeface="Arial" panose="020B0604020202020204" pitchFamily="34" charset="0"/>
              <a:cs typeface="Arial" panose="020B0604020202020204" pitchFamily="34" charset="0"/>
            </a:endParaRPr>
          </a:p>
        </p:txBody>
      </p:sp>
      <p:pic>
        <p:nvPicPr>
          <p:cNvPr id="2150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9552" y="2404633"/>
            <a:ext cx="7992888" cy="433673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733991576"/>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116633"/>
            <a:ext cx="8784976" cy="6740307"/>
          </a:xfrm>
          <a:prstGeom prst="rect">
            <a:avLst/>
          </a:prstGeom>
        </p:spPr>
        <p:txBody>
          <a:bodyPr wrap="square">
            <a:spAutoFit/>
          </a:bodyPr>
          <a:lstStyle/>
          <a:p>
            <a:pPr algn="just"/>
            <a:r>
              <a:rPr lang="en-GB" dirty="0" smtClean="0">
                <a:latin typeface="Arial" panose="020B0604020202020204" pitchFamily="34" charset="0"/>
                <a:cs typeface="Arial" panose="020B0604020202020204" pitchFamily="34" charset="0"/>
              </a:rPr>
              <a:t>The most significant effect on CO2 emissions from measures applied to stationary sources is calculated to relate to the savings made at refineries from a switch to natural gas.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This could save nearly 2 million tonnes of CO2 each year.  Some (albeit less significant) savings may also be possible from the residential sector.</a:t>
            </a:r>
          </a:p>
          <a:p>
            <a:pPr algn="just"/>
            <a:endParaRPr lang="en-GB"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As already noted, increased emissions of CO2 arise from the increase in energy consumption associated with end-of-pipe abatement techniques.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Electricity demand for ESPs, fabric filters and wet scrubbers was calculated using data from the BREF notes produced by the European IPPC Bureau.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Associated CO2 emissions were then calculated on the basis of the average emission coefficient (tonne CO2/kWh) for electricity production for the fuel mix given by DTI projections for the Central High energy scenario for 2010 [DTI, 2000].</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Emission factors were taken from AEA Technology [1998] and reflect emissions across the full fuel chain (e.g., for coal, covering mining, transport of fuels and other materials, power generation and waste disposal) for each power generation technology.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They also take into account technical parameters of power plants likely to influence emissions in 2010.</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73064637"/>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83568" y="1305342"/>
            <a:ext cx="7992888" cy="3600986"/>
          </a:xfrm>
          <a:prstGeom prst="rect">
            <a:avLst/>
          </a:prstGeom>
        </p:spPr>
        <p:txBody>
          <a:bodyPr wrap="square">
            <a:spAutoFit/>
          </a:bodyPr>
          <a:lstStyle/>
          <a:p>
            <a:pPr algn="ctr"/>
            <a:r>
              <a:rPr lang="en-GB" sz="2400" b="1" dirty="0" smtClean="0">
                <a:latin typeface="Arial" panose="020B0604020202020204" pitchFamily="34" charset="0"/>
                <a:cs typeface="Arial" panose="020B0604020202020204" pitchFamily="34" charset="0"/>
              </a:rPr>
              <a:t>EFFECTS ON NOX EMISSIONS</a:t>
            </a:r>
          </a:p>
          <a:p>
            <a:pPr algn="ctr"/>
            <a:endParaRPr lang="en-GB" sz="2400" b="1"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In the residential sector, fuel switching measures have been assumed to have no significant effect on NOx although fuel switching in industry to reduce refinery emissions will create an approximate reduction of 16 kt.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 transport measures are estimated to result in reductions of 22 kt.</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Overall, the majority of measures are not expected to have a significant impact on NOx emissions, although where quantification of these secondary reductions has been possible the health and non-health benefits resulting from these have also been quantified as a sensitivity analysis. </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64446635"/>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39552" y="2274838"/>
            <a:ext cx="7992888" cy="2769989"/>
          </a:xfrm>
          <a:prstGeom prst="rect">
            <a:avLst/>
          </a:prstGeom>
        </p:spPr>
        <p:txBody>
          <a:bodyPr wrap="square">
            <a:spAutoFit/>
          </a:bodyPr>
          <a:lstStyle/>
          <a:p>
            <a:pPr algn="ctr"/>
            <a:r>
              <a:rPr lang="en-GB" sz="2400" b="1" dirty="0" smtClean="0">
                <a:latin typeface="Arial" panose="020B0604020202020204" pitchFamily="34" charset="0"/>
                <a:cs typeface="Arial" panose="020B0604020202020204" pitchFamily="34" charset="0"/>
              </a:rPr>
              <a:t>EFFECTS ON SO2 EMISSIONS</a:t>
            </a:r>
          </a:p>
          <a:p>
            <a:pPr algn="ctr"/>
            <a:endParaRPr lang="en-GB" sz="2400" b="1"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Fuel switching measures to reduce residential PM10 emissions have been assumed to reduce SO2 emissions by approximately 7 kt.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In the refinery sector a 64 kt reduction is expected to result from fuel switching while the transport measures considered are not expected to give any significant effect on SO2. </a:t>
            </a:r>
          </a:p>
          <a:p>
            <a:pPr algn="just"/>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2979937"/>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7504" y="404664"/>
            <a:ext cx="8784976" cy="1938992"/>
          </a:xfrm>
          <a:prstGeom prst="rect">
            <a:avLst/>
          </a:prstGeom>
        </p:spPr>
        <p:txBody>
          <a:bodyPr wrap="square">
            <a:spAutoFit/>
          </a:bodyPr>
          <a:lstStyle/>
          <a:p>
            <a:pPr algn="ctr"/>
            <a:r>
              <a:rPr lang="en-GB" sz="2400" b="1" dirty="0" smtClean="0">
                <a:latin typeface="Arial" panose="020B0604020202020204" pitchFamily="34" charset="0"/>
                <a:cs typeface="Arial" panose="020B0604020202020204" pitchFamily="34" charset="0"/>
              </a:rPr>
              <a:t>PAHS, DIOXINS, HEAVY METALS</a:t>
            </a:r>
          </a:p>
          <a:p>
            <a:pPr algn="ctr"/>
            <a:endParaRPr lang="en-GB" sz="2400" b="1"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Pollutants in these categories tend to attach themselves to the fine fraction of particulate. Therefore, measures that abate PM10 will automatically tend to reduce emissions of these pollutants.  The package of stationary and transport measures is therefore likely to induce a significant reduction in the emissions of these pollutants</a:t>
            </a:r>
            <a:endParaRPr lang="en-GB" dirty="0">
              <a:latin typeface="Arial" panose="020B0604020202020204" pitchFamily="34" charset="0"/>
              <a:cs typeface="Arial" panose="020B0604020202020204" pitchFamily="34" charset="0"/>
            </a:endParaRPr>
          </a:p>
        </p:txBody>
      </p:sp>
      <p:sp>
        <p:nvSpPr>
          <p:cNvPr id="3" name="Rectangle 2"/>
          <p:cNvSpPr/>
          <p:nvPr/>
        </p:nvSpPr>
        <p:spPr>
          <a:xfrm>
            <a:off x="107504" y="2708920"/>
            <a:ext cx="8784976" cy="2492990"/>
          </a:xfrm>
          <a:prstGeom prst="rect">
            <a:avLst/>
          </a:prstGeom>
        </p:spPr>
        <p:txBody>
          <a:bodyPr wrap="square">
            <a:spAutoFit/>
          </a:bodyPr>
          <a:lstStyle/>
          <a:p>
            <a:pPr algn="ctr"/>
            <a:r>
              <a:rPr lang="en-GB" sz="2400" b="1" dirty="0" smtClean="0">
                <a:latin typeface="Arial" panose="020B0604020202020204" pitchFamily="34" charset="0"/>
                <a:cs typeface="Arial" panose="020B0604020202020204" pitchFamily="34" charset="0"/>
              </a:rPr>
              <a:t>CH4</a:t>
            </a:r>
          </a:p>
          <a:p>
            <a:pPr algn="ctr"/>
            <a:endParaRPr lang="en-GB" sz="2400" b="1"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In the residential sector, the increased combustion control in enclosed appliances means that less methane will be emitted.  Changing from coal to smokeless solid fuel gives reductions in methane emissions at or above 65%.  On the other hand, fuel switching in the refinery sector may induce small increases in methane emissions.  Overall, the whole package of stationary and transport measures is likely to reduce emissions of methane.</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63645586"/>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332656"/>
            <a:ext cx="8784976" cy="5170646"/>
          </a:xfrm>
          <a:prstGeom prst="rect">
            <a:avLst/>
          </a:prstGeom>
        </p:spPr>
        <p:txBody>
          <a:bodyPr wrap="square">
            <a:spAutoFit/>
          </a:bodyPr>
          <a:lstStyle/>
          <a:p>
            <a:pPr algn="ctr"/>
            <a:r>
              <a:rPr lang="en-GB" sz="2400" b="1" dirty="0" smtClean="0">
                <a:latin typeface="Arial" panose="020B0604020202020204" pitchFamily="34" charset="0"/>
                <a:cs typeface="Arial" panose="020B0604020202020204" pitchFamily="34" charset="0"/>
              </a:rPr>
              <a:t>CO</a:t>
            </a:r>
          </a:p>
          <a:p>
            <a:pPr algn="ctr"/>
            <a:endParaRPr lang="en-GB" sz="2400" b="1"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In the residential sector, the increased combustion control in enclosed appliances means that less carbon monoxide will be emitted.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Also, the switch to lighter fuels both in the residential sector and in the refinery sector will greatly abate emissions of carbon monoxide.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Although these impacts might be partially offset to the extent that indirect effects imply an increase in combustion from electricity generation, the overall impact on carbon monoxide is likely to be a significant reduction.</a:t>
            </a:r>
          </a:p>
          <a:p>
            <a:pPr algn="just"/>
            <a:endParaRPr lang="en-GB" dirty="0" smtClean="0">
              <a:latin typeface="Arial" panose="020B0604020202020204" pitchFamily="34" charset="0"/>
              <a:cs typeface="Arial" panose="020B0604020202020204" pitchFamily="34" charset="0"/>
            </a:endParaRPr>
          </a:p>
          <a:p>
            <a:pPr algn="ctr"/>
            <a:r>
              <a:rPr lang="en-GB" sz="2400" b="1" dirty="0" smtClean="0">
                <a:latin typeface="Arial" panose="020B0604020202020204" pitchFamily="34" charset="0"/>
                <a:cs typeface="Arial" panose="020B0604020202020204" pitchFamily="34" charset="0"/>
              </a:rPr>
              <a:t>N2O</a:t>
            </a:r>
          </a:p>
          <a:p>
            <a:pPr algn="ctr"/>
            <a:endParaRPr lang="en-GB" sz="2400" b="1"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Switching to gas (and to a minor extent, to smokeless solid fuel) in the residential sector and switching to gas from heavy fuel oil in the refinery sector will reduce emissions of N2O.</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95208769"/>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474345"/>
            <a:ext cx="8208912" cy="369332"/>
          </a:xfrm>
          <a:prstGeom prst="rect">
            <a:avLst/>
          </a:prstGeom>
        </p:spPr>
        <p:txBody>
          <a:bodyPr wrap="square">
            <a:spAutoFit/>
          </a:bodyPr>
          <a:lstStyle/>
          <a:p>
            <a:pPr algn="just"/>
            <a:endParaRPr lang="en-GB" dirty="0">
              <a:latin typeface="Arial" panose="020B0604020202020204" pitchFamily="34" charset="0"/>
              <a:cs typeface="Arial" panose="020B0604020202020204" pitchFamily="34" charset="0"/>
            </a:endParaRPr>
          </a:p>
        </p:txBody>
      </p:sp>
      <p:sp>
        <p:nvSpPr>
          <p:cNvPr id="3" name="Rectangle 2"/>
          <p:cNvSpPr/>
          <p:nvPr/>
        </p:nvSpPr>
        <p:spPr>
          <a:xfrm>
            <a:off x="107504" y="188640"/>
            <a:ext cx="8856984" cy="6278642"/>
          </a:xfrm>
          <a:prstGeom prst="rect">
            <a:avLst/>
          </a:prstGeom>
        </p:spPr>
        <p:txBody>
          <a:bodyPr wrap="square">
            <a:spAutoFit/>
          </a:bodyPr>
          <a:lstStyle/>
          <a:p>
            <a:pPr lvl="0" algn="ctr"/>
            <a:r>
              <a:rPr lang="en-GB" sz="2400" b="1" dirty="0" smtClean="0">
                <a:solidFill>
                  <a:prstClr val="black"/>
                </a:solidFill>
                <a:latin typeface="Arial" panose="020B0604020202020204" pitchFamily="34" charset="0"/>
                <a:cs typeface="Arial" panose="020B0604020202020204" pitchFamily="34" charset="0"/>
              </a:rPr>
              <a:t>VOCS</a:t>
            </a:r>
          </a:p>
          <a:p>
            <a:pPr lvl="0" algn="ctr"/>
            <a:endParaRPr lang="en-GB" sz="2400" b="1" dirty="0">
              <a:solidFill>
                <a:prstClr val="black"/>
              </a:solidFill>
              <a:latin typeface="Arial" panose="020B0604020202020204" pitchFamily="34" charset="0"/>
              <a:cs typeface="Arial" panose="020B0604020202020204" pitchFamily="34" charset="0"/>
            </a:endParaRPr>
          </a:p>
          <a:p>
            <a:pPr lvl="0" algn="just"/>
            <a:r>
              <a:rPr lang="en-GB" dirty="0">
                <a:solidFill>
                  <a:prstClr val="black"/>
                </a:solidFill>
                <a:latin typeface="Arial" panose="020B0604020202020204" pitchFamily="34" charset="0"/>
                <a:cs typeface="Arial" panose="020B0604020202020204" pitchFamily="34" charset="0"/>
              </a:rPr>
              <a:t>In the residential sector, changing from coal to smokeless solid fuel gives emission reductions, at or above 65% for VOCs.  </a:t>
            </a:r>
            <a:endParaRPr lang="en-GB" dirty="0" smtClean="0">
              <a:solidFill>
                <a:prstClr val="black"/>
              </a:solidFill>
              <a:latin typeface="Arial" panose="020B0604020202020204" pitchFamily="34" charset="0"/>
              <a:cs typeface="Arial" panose="020B0604020202020204" pitchFamily="34" charset="0"/>
            </a:endParaRPr>
          </a:p>
          <a:p>
            <a:pPr lvl="0" algn="just"/>
            <a:endParaRPr lang="en-GB" dirty="0">
              <a:solidFill>
                <a:prstClr val="black"/>
              </a:solidFill>
              <a:latin typeface="Arial" panose="020B0604020202020204" pitchFamily="34" charset="0"/>
              <a:cs typeface="Arial" panose="020B0604020202020204" pitchFamily="34" charset="0"/>
            </a:endParaRPr>
          </a:p>
          <a:p>
            <a:pPr lvl="0" algn="just"/>
            <a:r>
              <a:rPr lang="en-GB" dirty="0" smtClean="0">
                <a:solidFill>
                  <a:prstClr val="black"/>
                </a:solidFill>
                <a:latin typeface="Arial" panose="020B0604020202020204" pitchFamily="34" charset="0"/>
                <a:cs typeface="Arial" panose="020B0604020202020204" pitchFamily="34" charset="0"/>
              </a:rPr>
              <a:t>Furthermore</a:t>
            </a:r>
            <a:r>
              <a:rPr lang="en-GB" dirty="0">
                <a:solidFill>
                  <a:prstClr val="black"/>
                </a:solidFill>
                <a:latin typeface="Arial" panose="020B0604020202020204" pitchFamily="34" charset="0"/>
                <a:cs typeface="Arial" panose="020B0604020202020204" pitchFamily="34" charset="0"/>
              </a:rPr>
              <a:t>, switching to gas in the residential sector would almost completely abate emissions of VOCs from this source.  </a:t>
            </a:r>
            <a:endParaRPr lang="en-GB" dirty="0" smtClean="0">
              <a:solidFill>
                <a:prstClr val="black"/>
              </a:solidFill>
              <a:latin typeface="Arial" panose="020B0604020202020204" pitchFamily="34" charset="0"/>
              <a:cs typeface="Arial" panose="020B0604020202020204" pitchFamily="34" charset="0"/>
            </a:endParaRPr>
          </a:p>
          <a:p>
            <a:pPr lvl="0" algn="just"/>
            <a:endParaRPr lang="en-GB" dirty="0">
              <a:solidFill>
                <a:prstClr val="black"/>
              </a:solidFill>
              <a:latin typeface="Arial" panose="020B0604020202020204" pitchFamily="34" charset="0"/>
              <a:cs typeface="Arial" panose="020B0604020202020204" pitchFamily="34" charset="0"/>
            </a:endParaRPr>
          </a:p>
          <a:p>
            <a:pPr lvl="0" algn="just"/>
            <a:r>
              <a:rPr lang="en-GB" dirty="0" smtClean="0">
                <a:solidFill>
                  <a:prstClr val="black"/>
                </a:solidFill>
                <a:latin typeface="Arial" panose="020B0604020202020204" pitchFamily="34" charset="0"/>
                <a:cs typeface="Arial" panose="020B0604020202020204" pitchFamily="34" charset="0"/>
              </a:rPr>
              <a:t>On </a:t>
            </a:r>
            <a:r>
              <a:rPr lang="en-GB" dirty="0">
                <a:solidFill>
                  <a:prstClr val="black"/>
                </a:solidFill>
                <a:latin typeface="Arial" panose="020B0604020202020204" pitchFamily="34" charset="0"/>
                <a:cs typeface="Arial" panose="020B0604020202020204" pitchFamily="34" charset="0"/>
              </a:rPr>
              <a:t>the other hand, fuel switching in the refinery sector is likely to induce small increases in VOCs emissions.  </a:t>
            </a:r>
            <a:endParaRPr lang="en-GB" dirty="0" smtClean="0">
              <a:solidFill>
                <a:prstClr val="black"/>
              </a:solidFill>
              <a:latin typeface="Arial" panose="020B0604020202020204" pitchFamily="34" charset="0"/>
              <a:cs typeface="Arial" panose="020B0604020202020204" pitchFamily="34" charset="0"/>
            </a:endParaRPr>
          </a:p>
          <a:p>
            <a:pPr lvl="0" algn="just"/>
            <a:endParaRPr lang="en-GB" dirty="0">
              <a:solidFill>
                <a:prstClr val="black"/>
              </a:solidFill>
              <a:latin typeface="Arial" panose="020B0604020202020204" pitchFamily="34" charset="0"/>
              <a:cs typeface="Arial" panose="020B0604020202020204" pitchFamily="34" charset="0"/>
            </a:endParaRPr>
          </a:p>
          <a:p>
            <a:pPr lvl="0" algn="just"/>
            <a:r>
              <a:rPr lang="en-GB" dirty="0" smtClean="0">
                <a:solidFill>
                  <a:prstClr val="black"/>
                </a:solidFill>
                <a:latin typeface="Arial" panose="020B0604020202020204" pitchFamily="34" charset="0"/>
                <a:cs typeface="Arial" panose="020B0604020202020204" pitchFamily="34" charset="0"/>
              </a:rPr>
              <a:t>Overall </a:t>
            </a:r>
            <a:r>
              <a:rPr lang="en-GB" dirty="0">
                <a:solidFill>
                  <a:prstClr val="black"/>
                </a:solidFill>
                <a:latin typeface="Arial" panose="020B0604020202020204" pitchFamily="34" charset="0"/>
                <a:cs typeface="Arial" panose="020B0604020202020204" pitchFamily="34" charset="0"/>
              </a:rPr>
              <a:t>however, the impact of the measures on VOC emissions is likely to mean significant reductions in emissions.</a:t>
            </a:r>
          </a:p>
          <a:p>
            <a:pPr lvl="0" algn="just"/>
            <a:endParaRPr lang="en-GB" dirty="0" smtClean="0">
              <a:solidFill>
                <a:prstClr val="black"/>
              </a:solidFill>
              <a:latin typeface="Arial" panose="020B0604020202020204" pitchFamily="34" charset="0"/>
              <a:cs typeface="Arial" panose="020B0604020202020204" pitchFamily="34" charset="0"/>
            </a:endParaRPr>
          </a:p>
          <a:p>
            <a:pPr lvl="0" algn="ctr"/>
            <a:r>
              <a:rPr lang="en-GB" sz="2400" b="1" dirty="0" smtClean="0">
                <a:solidFill>
                  <a:prstClr val="black"/>
                </a:solidFill>
                <a:latin typeface="Arial" panose="020B0604020202020204" pitchFamily="34" charset="0"/>
                <a:cs typeface="Arial" panose="020B0604020202020204" pitchFamily="34" charset="0"/>
              </a:rPr>
              <a:t>NH3</a:t>
            </a:r>
          </a:p>
          <a:p>
            <a:pPr lvl="0" algn="ctr"/>
            <a:endParaRPr lang="en-GB" sz="2400" b="1" dirty="0">
              <a:solidFill>
                <a:prstClr val="black"/>
              </a:solidFill>
              <a:latin typeface="Arial" panose="020B0604020202020204" pitchFamily="34" charset="0"/>
              <a:cs typeface="Arial" panose="020B0604020202020204" pitchFamily="34" charset="0"/>
            </a:endParaRPr>
          </a:p>
          <a:p>
            <a:pPr lvl="0" algn="just"/>
            <a:r>
              <a:rPr lang="en-GB" dirty="0">
                <a:solidFill>
                  <a:prstClr val="black"/>
                </a:solidFill>
                <a:latin typeface="Arial" panose="020B0604020202020204" pitchFamily="34" charset="0"/>
                <a:cs typeface="Arial" panose="020B0604020202020204" pitchFamily="34" charset="0"/>
              </a:rPr>
              <a:t>The measures for PM10 abatement in the residential sector (enclosed appliances, switching to smokeless solid fuel and, above all, switching to gas) would significantly abate emissions of this pollutant.  </a:t>
            </a:r>
            <a:endParaRPr lang="en-GB" dirty="0" smtClean="0">
              <a:solidFill>
                <a:prstClr val="black"/>
              </a:solidFill>
              <a:latin typeface="Arial" panose="020B0604020202020204" pitchFamily="34" charset="0"/>
              <a:cs typeface="Arial" panose="020B0604020202020204" pitchFamily="34" charset="0"/>
            </a:endParaRPr>
          </a:p>
          <a:p>
            <a:pPr lvl="0" algn="just"/>
            <a:endParaRPr lang="en-GB" dirty="0">
              <a:solidFill>
                <a:prstClr val="black"/>
              </a:solidFill>
              <a:latin typeface="Arial" panose="020B0604020202020204" pitchFamily="34" charset="0"/>
              <a:cs typeface="Arial" panose="020B0604020202020204" pitchFamily="34" charset="0"/>
            </a:endParaRPr>
          </a:p>
          <a:p>
            <a:pPr lvl="0" algn="just"/>
            <a:r>
              <a:rPr lang="en-GB" dirty="0" smtClean="0">
                <a:solidFill>
                  <a:prstClr val="black"/>
                </a:solidFill>
                <a:latin typeface="Arial" panose="020B0604020202020204" pitchFamily="34" charset="0"/>
                <a:cs typeface="Arial" panose="020B0604020202020204" pitchFamily="34" charset="0"/>
              </a:rPr>
              <a:t>Overall</a:t>
            </a:r>
            <a:r>
              <a:rPr lang="en-GB" dirty="0">
                <a:solidFill>
                  <a:prstClr val="black"/>
                </a:solidFill>
                <a:latin typeface="Arial" panose="020B0604020202020204" pitchFamily="34" charset="0"/>
                <a:cs typeface="Arial" panose="020B0604020202020204" pitchFamily="34" charset="0"/>
              </a:rPr>
              <a:t>, the stationary and transport measures would decrease emissions of NH3.</a:t>
            </a:r>
            <a:endParaRPr lang="en-GB" dirty="0">
              <a:solidFill>
                <a:prstClr val="black"/>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29864164"/>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2274838"/>
            <a:ext cx="8352928" cy="2215991"/>
          </a:xfrm>
          <a:prstGeom prst="rect">
            <a:avLst/>
          </a:prstGeom>
        </p:spPr>
        <p:txBody>
          <a:bodyPr wrap="square">
            <a:spAutoFit/>
          </a:bodyPr>
          <a:lstStyle/>
          <a:p>
            <a:pPr algn="ctr"/>
            <a:r>
              <a:rPr lang="en-GB" sz="2400" b="1" dirty="0" smtClean="0">
                <a:latin typeface="Arial" panose="020B0604020202020204" pitchFamily="34" charset="0"/>
                <a:cs typeface="Arial" panose="020B0604020202020204" pitchFamily="34" charset="0"/>
              </a:rPr>
              <a:t>BENZENE</a:t>
            </a:r>
          </a:p>
          <a:p>
            <a:pPr algn="ctr"/>
            <a:endParaRPr lang="en-GB" sz="2400" b="1"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Again, introduction of enclosed appliances and switching to smokeless solid fuel in the residential sector and, above all, switching to gas in the residential sector and in the refinery sector would significantly abate emissions of benzene.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 overall impact of the measures would be a significant reduction.</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58905727"/>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39552" y="476672"/>
            <a:ext cx="7776864" cy="461665"/>
          </a:xfrm>
          <a:prstGeom prst="rect">
            <a:avLst/>
          </a:prstGeom>
        </p:spPr>
        <p:txBody>
          <a:bodyPr wrap="square">
            <a:spAutoFit/>
          </a:bodyPr>
          <a:lstStyle/>
          <a:p>
            <a:pPr algn="ctr"/>
            <a:r>
              <a:rPr lang="en-GB" sz="2400" b="1" dirty="0" smtClean="0">
                <a:latin typeface="Arial" panose="020B0604020202020204" pitchFamily="34" charset="0"/>
                <a:cs typeface="Arial" panose="020B0604020202020204" pitchFamily="34" charset="0"/>
              </a:rPr>
              <a:t>Conclusions</a:t>
            </a:r>
            <a:endParaRPr lang="en-GB" sz="2400" b="1" dirty="0">
              <a:latin typeface="Arial" panose="020B0604020202020204" pitchFamily="34" charset="0"/>
              <a:cs typeface="Arial" panose="020B0604020202020204" pitchFamily="34" charset="0"/>
            </a:endParaRPr>
          </a:p>
        </p:txBody>
      </p:sp>
      <p:sp>
        <p:nvSpPr>
          <p:cNvPr id="3" name="Rectangle 2"/>
          <p:cNvSpPr/>
          <p:nvPr/>
        </p:nvSpPr>
        <p:spPr>
          <a:xfrm>
            <a:off x="107504" y="938338"/>
            <a:ext cx="8712968" cy="1754326"/>
          </a:xfrm>
          <a:prstGeom prst="rect">
            <a:avLst/>
          </a:prstGeom>
        </p:spPr>
        <p:txBody>
          <a:bodyPr wrap="square">
            <a:spAutoFit/>
          </a:bodyPr>
          <a:lstStyle/>
          <a:p>
            <a:pPr algn="just"/>
            <a:endParaRPr lang="en-GB" dirty="0" smtClean="0"/>
          </a:p>
          <a:p>
            <a:pPr algn="just"/>
            <a:r>
              <a:rPr lang="en-GB" dirty="0" smtClean="0"/>
              <a:t>Emissions of primary PM10 have fallen steadily over time, from an estimated 495 kt/year in 1970 to 186 kt/year in 1999 according to the latest NAEI data.  It is further projected that emissions will fall to 98 kt/year by 2010 and 93 kt/year by 2020. These changes arise as a consequence of switching fuels from coal and oil to natural gas, improvements in energy and process efficiency, and the use of improved end-of-pipe abatement measures.</a:t>
            </a:r>
            <a:endParaRPr lang="en-GB" dirty="0"/>
          </a:p>
        </p:txBody>
      </p:sp>
      <p:sp>
        <p:nvSpPr>
          <p:cNvPr id="4" name="Rectangle 3"/>
          <p:cNvSpPr/>
          <p:nvPr/>
        </p:nvSpPr>
        <p:spPr>
          <a:xfrm>
            <a:off x="107504" y="3140967"/>
            <a:ext cx="8712968" cy="923330"/>
          </a:xfrm>
          <a:prstGeom prst="rect">
            <a:avLst/>
          </a:prstGeom>
        </p:spPr>
        <p:txBody>
          <a:bodyPr wrap="square">
            <a:spAutoFit/>
          </a:bodyPr>
          <a:lstStyle/>
          <a:p>
            <a:pPr algn="just"/>
            <a:r>
              <a:rPr lang="en-GB" dirty="0" smtClean="0">
                <a:latin typeface="Arial" panose="020B0604020202020204" pitchFamily="34" charset="0"/>
                <a:cs typeface="Arial" panose="020B0604020202020204" pitchFamily="34" charset="0"/>
              </a:rPr>
              <a:t>The analysis presented demonstrates that there are a variety of measures available for reducing concentrations of primary PM10 in the UK beyond activities that are already in the pipeline as a result of new legislation or existing trends</a:t>
            </a:r>
            <a:endParaRPr lang="en-GB" dirty="0">
              <a:latin typeface="Arial" panose="020B0604020202020204" pitchFamily="34" charset="0"/>
              <a:cs typeface="Arial" panose="020B0604020202020204" pitchFamily="34" charset="0"/>
            </a:endParaRPr>
          </a:p>
        </p:txBody>
      </p:sp>
      <p:sp>
        <p:nvSpPr>
          <p:cNvPr id="5" name="Rectangle 4"/>
          <p:cNvSpPr/>
          <p:nvPr/>
        </p:nvSpPr>
        <p:spPr>
          <a:xfrm>
            <a:off x="107504" y="4293095"/>
            <a:ext cx="8712968" cy="2308324"/>
          </a:xfrm>
          <a:prstGeom prst="rect">
            <a:avLst/>
          </a:prstGeom>
        </p:spPr>
        <p:txBody>
          <a:bodyPr wrap="square">
            <a:spAutoFit/>
          </a:bodyPr>
          <a:lstStyle/>
          <a:p>
            <a:pPr algn="just"/>
            <a:r>
              <a:rPr lang="en-GB" dirty="0" smtClean="0">
                <a:latin typeface="Arial" panose="020B0604020202020204" pitchFamily="34" charset="0"/>
                <a:cs typeface="Arial" panose="020B0604020202020204" pitchFamily="34" charset="0"/>
              </a:rPr>
              <a:t>Options for reducing emissions of particles from stationary sources (industry, houses, quarries) can be classified as follows: </a:t>
            </a:r>
          </a:p>
          <a:p>
            <a:pPr algn="just"/>
            <a:endParaRPr lang="en-GB" dirty="0" smtClean="0">
              <a:latin typeface="Arial" panose="020B0604020202020204" pitchFamily="34" charset="0"/>
              <a:cs typeface="Arial" panose="020B0604020202020204" pitchFamily="34" charset="0"/>
            </a:endParaRPr>
          </a:p>
          <a:p>
            <a:pPr marL="342900" indent="-342900" algn="just">
              <a:buAutoNum type="alphaLcParenR"/>
            </a:pPr>
            <a:r>
              <a:rPr lang="en-GB" dirty="0" smtClean="0">
                <a:latin typeface="Arial" panose="020B0604020202020204" pitchFamily="34" charset="0"/>
                <a:cs typeface="Arial" panose="020B0604020202020204" pitchFamily="34" charset="0"/>
              </a:rPr>
              <a:t>End-of-pipe abatement options (electro-static precipitators, fabric filters, etc.); </a:t>
            </a:r>
          </a:p>
          <a:p>
            <a:pPr algn="just"/>
            <a:r>
              <a:rPr lang="en-GB" dirty="0" smtClean="0">
                <a:latin typeface="Arial" panose="020B0604020202020204" pitchFamily="34" charset="0"/>
                <a:cs typeface="Arial" panose="020B0604020202020204" pitchFamily="34" charset="0"/>
              </a:rPr>
              <a:t>b) Process modifications, such as flue gas recirculation; </a:t>
            </a:r>
          </a:p>
          <a:p>
            <a:pPr algn="just"/>
            <a:r>
              <a:rPr lang="en-GB" dirty="0" smtClean="0">
                <a:latin typeface="Arial" panose="020B0604020202020204" pitchFamily="34" charset="0"/>
                <a:cs typeface="Arial" panose="020B0604020202020204" pitchFamily="34" charset="0"/>
              </a:rPr>
              <a:t>c) Switching from dirty fuels like coal or heavy fuel oil to smokeless solid fuels or natural gas; </a:t>
            </a:r>
          </a:p>
          <a:p>
            <a:pPr algn="just"/>
            <a:r>
              <a:rPr lang="en-GB" dirty="0" smtClean="0">
                <a:latin typeface="Arial" panose="020B0604020202020204" pitchFamily="34" charset="0"/>
                <a:cs typeface="Arial" panose="020B0604020202020204" pitchFamily="34" charset="0"/>
              </a:rPr>
              <a:t>d) Improvements in the efficiency of energy use or process operation.</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27934450"/>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404664"/>
            <a:ext cx="8496944" cy="4801314"/>
          </a:xfrm>
          <a:prstGeom prst="rect">
            <a:avLst/>
          </a:prstGeom>
        </p:spPr>
        <p:txBody>
          <a:bodyPr wrap="square">
            <a:spAutoFit/>
          </a:bodyPr>
          <a:lstStyle/>
          <a:p>
            <a:pPr algn="just"/>
            <a:r>
              <a:rPr lang="en-GB" dirty="0" smtClean="0">
                <a:latin typeface="Arial" panose="020B0604020202020204" pitchFamily="34" charset="0"/>
                <a:cs typeface="Arial" panose="020B0604020202020204" pitchFamily="34" charset="0"/>
              </a:rPr>
              <a:t>Similarly, options for controlling emissions from transport can be classified as follows: </a:t>
            </a:r>
          </a:p>
          <a:p>
            <a:pPr algn="just"/>
            <a:endParaRPr lang="en-GB" dirty="0" smtClean="0">
              <a:latin typeface="Arial" panose="020B0604020202020204" pitchFamily="34" charset="0"/>
              <a:cs typeface="Arial" panose="020B0604020202020204" pitchFamily="34" charset="0"/>
            </a:endParaRPr>
          </a:p>
          <a:p>
            <a:pPr marL="342900" indent="-342900" algn="just">
              <a:buAutoNum type="alphaLcParenR"/>
            </a:pPr>
            <a:r>
              <a:rPr lang="en-GB" dirty="0" smtClean="0">
                <a:latin typeface="Arial" panose="020B0604020202020204" pitchFamily="34" charset="0"/>
                <a:cs typeface="Arial" panose="020B0604020202020204" pitchFamily="34" charset="0"/>
              </a:rPr>
              <a:t>Technical improvements to engines;</a:t>
            </a:r>
          </a:p>
          <a:p>
            <a:pPr marL="342900" indent="-342900" algn="just">
              <a:buAutoNum type="alphaLcParenR"/>
            </a:pPr>
            <a:r>
              <a:rPr lang="en-GB" dirty="0" smtClean="0">
                <a:latin typeface="Arial" panose="020B0604020202020204" pitchFamily="34" charset="0"/>
                <a:cs typeface="Arial" panose="020B0604020202020204" pitchFamily="34" charset="0"/>
              </a:rPr>
              <a:t> </a:t>
            </a:r>
          </a:p>
          <a:p>
            <a:pPr algn="just"/>
            <a:r>
              <a:rPr lang="en-GB" dirty="0" smtClean="0">
                <a:latin typeface="Arial" panose="020B0604020202020204" pitchFamily="34" charset="0"/>
                <a:cs typeface="Arial" panose="020B0604020202020204" pitchFamily="34" charset="0"/>
              </a:rPr>
              <a:t>b) Improvements in fuel quality; </a:t>
            </a:r>
          </a:p>
          <a:p>
            <a:pPr algn="just"/>
            <a:endParaRPr lang="en-GB"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c) Switching to less polluting fuels, such as compressed natural gas or, for the future, using fuel cells; </a:t>
            </a:r>
          </a:p>
          <a:p>
            <a:pPr algn="just"/>
            <a:endParaRPr lang="en-GB"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d) End-of-pipe options such as particle traps;</a:t>
            </a:r>
          </a:p>
          <a:p>
            <a:pPr algn="just"/>
            <a:endParaRPr lang="en-GB"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e) Reductions in fuel consumption by vehicles; </a:t>
            </a:r>
          </a:p>
          <a:p>
            <a:pPr algn="just"/>
            <a:endParaRPr lang="en-GB"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f) Local measures, such as traffic management, congestion charging, use of light rail systems, park and ride schemes, and promotion of public transport, cycling and walking.</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92511669"/>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11560" y="2136339"/>
            <a:ext cx="8208912" cy="2031325"/>
          </a:xfrm>
          <a:prstGeom prst="rect">
            <a:avLst/>
          </a:prstGeom>
        </p:spPr>
        <p:txBody>
          <a:bodyPr wrap="square">
            <a:spAutoFit/>
          </a:bodyPr>
          <a:lstStyle/>
          <a:p>
            <a:pPr algn="just"/>
            <a:r>
              <a:rPr lang="en-GB" dirty="0" smtClean="0">
                <a:latin typeface="Arial" panose="020B0604020202020204" pitchFamily="34" charset="0"/>
                <a:cs typeface="Arial" panose="020B0604020202020204" pitchFamily="34" charset="0"/>
              </a:rPr>
              <a:t>Abatement of particle emissions inevitably leads to changes in other emissions. Emissions of CO2, NOx and SO2 are forecast to fall, mainly through measures in the refineries sector.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Important reductions are also forecast for trace pollutants across a variety of sectors such as PAHs, dioxins and heavy metals that are typically emitted to the air bound to particles.</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1520924"/>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99592" y="548680"/>
            <a:ext cx="7560840" cy="646331"/>
          </a:xfrm>
          <a:prstGeom prst="rect">
            <a:avLst/>
          </a:prstGeom>
          <a:noFill/>
        </p:spPr>
        <p:txBody>
          <a:bodyPr wrap="square" rtlCol="0">
            <a:spAutoFit/>
          </a:bodyPr>
          <a:lstStyle/>
          <a:p>
            <a:r>
              <a:rPr lang="en-GB" dirty="0" smtClean="0">
                <a:hlinkClick r:id="rId2" action="ppaction://hlinkfile"/>
              </a:rPr>
              <a:t>20161114 DEFRA Report_ Cost of Reducing PM10 &amp; NO2 emmissions_aeat-env-r-0342.pdf</a:t>
            </a:r>
            <a:endParaRPr lang="en-GB" dirty="0"/>
          </a:p>
        </p:txBody>
      </p:sp>
    </p:spTree>
    <p:extLst>
      <p:ext uri="{BB962C8B-B14F-4D97-AF65-F5344CB8AC3E}">
        <p14:creationId xmlns:p14="http://schemas.microsoft.com/office/powerpoint/2010/main" val="3897093254"/>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95536" y="404664"/>
            <a:ext cx="8280920" cy="461665"/>
          </a:xfrm>
          <a:prstGeom prst="rect">
            <a:avLst/>
          </a:prstGeom>
          <a:noFill/>
        </p:spPr>
        <p:txBody>
          <a:bodyPr wrap="square" rtlCol="0">
            <a:spAutoFit/>
          </a:bodyPr>
          <a:lstStyle/>
          <a:p>
            <a:pPr algn="ctr"/>
            <a:r>
              <a:rPr lang="en-GB" sz="2400" b="1" dirty="0" smtClean="0">
                <a:latin typeface="Arial" panose="020B0604020202020204" pitchFamily="34" charset="0"/>
                <a:cs typeface="Arial" panose="020B0604020202020204" pitchFamily="34" charset="0"/>
              </a:rPr>
              <a:t>QUESTIONS</a:t>
            </a:r>
            <a:endParaRPr lang="en-GB" sz="2400" b="1" dirty="0">
              <a:latin typeface="Arial" panose="020B0604020202020204" pitchFamily="34" charset="0"/>
              <a:cs typeface="Arial" panose="020B0604020202020204" pitchFamily="34" charset="0"/>
            </a:endParaRPr>
          </a:p>
        </p:txBody>
      </p:sp>
      <p:pic>
        <p:nvPicPr>
          <p:cNvPr id="2253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9553" y="1533525"/>
            <a:ext cx="3744415" cy="326362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253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60032" y="1533525"/>
            <a:ext cx="3600400" cy="326362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TextBox 2"/>
          <p:cNvSpPr txBox="1"/>
          <p:nvPr/>
        </p:nvSpPr>
        <p:spPr>
          <a:xfrm>
            <a:off x="395536" y="5661248"/>
            <a:ext cx="8064896" cy="646331"/>
          </a:xfrm>
          <a:prstGeom prst="rect">
            <a:avLst/>
          </a:prstGeom>
          <a:noFill/>
        </p:spPr>
        <p:txBody>
          <a:bodyPr wrap="square" rtlCol="0">
            <a:spAutoFit/>
          </a:bodyPr>
          <a:lstStyle/>
          <a:p>
            <a:r>
              <a:rPr lang="en-GB" dirty="0" smtClean="0">
                <a:hlinkClick r:id="rId4"/>
              </a:rPr>
              <a:t>https://www.google.co.uk/search?hl=en&amp;site=imghp&amp;tbm=isch&amp;source=hp&amp;biw=1708&amp;bih=735&amp;q=smoke+stacks+on+trucks&amp;oq=smoke+stacks&amp;gs</a:t>
            </a:r>
            <a:endParaRPr lang="en-GB" dirty="0"/>
          </a:p>
        </p:txBody>
      </p:sp>
    </p:spTree>
    <p:extLst>
      <p:ext uri="{BB962C8B-B14F-4D97-AF65-F5344CB8AC3E}">
        <p14:creationId xmlns:p14="http://schemas.microsoft.com/office/powerpoint/2010/main" val="347956006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224</TotalTime>
  <Words>11022</Words>
  <Application>Microsoft Office PowerPoint</Application>
  <PresentationFormat>On-screen Show (4:3)</PresentationFormat>
  <Paragraphs>781</Paragraphs>
  <Slides>89</Slides>
  <Notes>0</Notes>
  <HiddenSlides>0</HiddenSlides>
  <MMClips>0</MMClips>
  <ScaleCrop>false</ScaleCrop>
  <HeadingPairs>
    <vt:vector size="4" baseType="variant">
      <vt:variant>
        <vt:lpstr>Theme</vt:lpstr>
      </vt:variant>
      <vt:variant>
        <vt:i4>1</vt:i4>
      </vt:variant>
      <vt:variant>
        <vt:lpstr>Slide Titles</vt:lpstr>
      </vt:variant>
      <vt:variant>
        <vt:i4>89</vt:i4>
      </vt:variant>
    </vt:vector>
  </HeadingPairs>
  <TitlesOfParts>
    <vt:vector size="90" baseType="lpstr">
      <vt:lpstr>Office Theme</vt:lpstr>
      <vt:lpstr>SUSTAINABLE LOGISTICS OPERATIONS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HP</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SUSTAINABLE LOGISTICS OPERATIONS</dc:title>
  <dc:creator>Windows</dc:creator>
  <cp:lastModifiedBy>Windows</cp:lastModifiedBy>
  <cp:revision>30</cp:revision>
  <dcterms:created xsi:type="dcterms:W3CDTF">2016-11-16T12:14:06Z</dcterms:created>
  <dcterms:modified xsi:type="dcterms:W3CDTF">2016-11-16T15:58:55Z</dcterms:modified>
</cp:coreProperties>
</file>