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35"/>
  </p:notesMasterIdLst>
  <p:sldIdLst>
    <p:sldId id="393" r:id="rId2"/>
    <p:sldId id="365" r:id="rId3"/>
    <p:sldId id="380" r:id="rId4"/>
    <p:sldId id="366" r:id="rId5"/>
    <p:sldId id="367" r:id="rId6"/>
    <p:sldId id="368" r:id="rId7"/>
    <p:sldId id="369" r:id="rId8"/>
    <p:sldId id="370" r:id="rId9"/>
    <p:sldId id="371" r:id="rId10"/>
    <p:sldId id="372" r:id="rId11"/>
    <p:sldId id="381" r:id="rId12"/>
    <p:sldId id="406" r:id="rId13"/>
    <p:sldId id="407" r:id="rId14"/>
    <p:sldId id="385" r:id="rId15"/>
    <p:sldId id="374" r:id="rId16"/>
    <p:sldId id="384" r:id="rId17"/>
    <p:sldId id="392" r:id="rId18"/>
    <p:sldId id="391" r:id="rId19"/>
    <p:sldId id="377" r:id="rId20"/>
    <p:sldId id="396" r:id="rId21"/>
    <p:sldId id="386" r:id="rId22"/>
    <p:sldId id="389" r:id="rId23"/>
    <p:sldId id="390" r:id="rId24"/>
    <p:sldId id="394" r:id="rId25"/>
    <p:sldId id="388" r:id="rId26"/>
    <p:sldId id="387" r:id="rId27"/>
    <p:sldId id="378" r:id="rId28"/>
    <p:sldId id="383" r:id="rId29"/>
    <p:sldId id="379" r:id="rId30"/>
    <p:sldId id="404" r:id="rId31"/>
    <p:sldId id="395" r:id="rId32"/>
    <p:sldId id="373" r:id="rId33"/>
    <p:sldId id="363"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706" autoAdjust="0"/>
  </p:normalViewPr>
  <p:slideViewPr>
    <p:cSldViewPr snapToGrid="0">
      <p:cViewPr varScale="1">
        <p:scale>
          <a:sx n="71" d="100"/>
          <a:sy n="71" d="100"/>
        </p:scale>
        <p:origin x="169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docChgLst>
    <pc:chgData name="Hoang Dang Nguyen" userId="1de6b3a7-5191-4a0c-8968-b8f905305e1d" providerId="ADAL" clId="{458A142B-EDC7-48C7-BB05-91E022D043E0}"/>
    <pc:docChg chg="delSld">
      <pc:chgData name="Hoang Dang Nguyen" userId="1de6b3a7-5191-4a0c-8968-b8f905305e1d" providerId="ADAL" clId="{458A142B-EDC7-48C7-BB05-91E022D043E0}" dt="2023-10-02T11:54:18.563" v="1" actId="47"/>
      <pc:docMkLst>
        <pc:docMk/>
      </pc:docMkLst>
      <pc:sldChg chg="del">
        <pc:chgData name="Hoang Dang Nguyen" userId="1de6b3a7-5191-4a0c-8968-b8f905305e1d" providerId="ADAL" clId="{458A142B-EDC7-48C7-BB05-91E022D043E0}" dt="2023-10-02T11:54:11.060" v="0" actId="47"/>
        <pc:sldMkLst>
          <pc:docMk/>
          <pc:sldMk cId="4261925863" sldId="397"/>
        </pc:sldMkLst>
      </pc:sldChg>
      <pc:sldChg chg="del">
        <pc:chgData name="Hoang Dang Nguyen" userId="1de6b3a7-5191-4a0c-8968-b8f905305e1d" providerId="ADAL" clId="{458A142B-EDC7-48C7-BB05-91E022D043E0}" dt="2023-10-02T11:54:18.563" v="1" actId="47"/>
        <pc:sldMkLst>
          <pc:docMk/>
          <pc:sldMk cId="3544894663" sldId="401"/>
        </pc:sldMkLst>
      </pc:sldChg>
    </pc:docChg>
  </pc:docChgLst>
  <pc:docChgLst>
    <pc:chgData name="Hoang Dang Nguyen" userId="1de6b3a7-5191-4a0c-8968-b8f905305e1d" providerId="ADAL" clId="{184C5B23-0DBF-4E74-BD91-A6079B691A6C}"/>
    <pc:docChg chg="custSel addSld delSld modSld">
      <pc:chgData name="Hoang Dang Nguyen" userId="1de6b3a7-5191-4a0c-8968-b8f905305e1d" providerId="ADAL" clId="{184C5B23-0DBF-4E74-BD91-A6079B691A6C}" dt="2023-09-28T11:45:05.107" v="837" actId="207"/>
      <pc:docMkLst>
        <pc:docMk/>
      </pc:docMkLst>
      <pc:sldChg chg="del">
        <pc:chgData name="Hoang Dang Nguyen" userId="1de6b3a7-5191-4a0c-8968-b8f905305e1d" providerId="ADAL" clId="{184C5B23-0DBF-4E74-BD91-A6079B691A6C}" dt="2023-09-20T13:26:26.512" v="1" actId="47"/>
        <pc:sldMkLst>
          <pc:docMk/>
          <pc:sldMk cId="3661340027" sldId="256"/>
        </pc:sldMkLst>
      </pc:sldChg>
      <pc:sldChg chg="del">
        <pc:chgData name="Hoang Dang Nguyen" userId="1de6b3a7-5191-4a0c-8968-b8f905305e1d" providerId="ADAL" clId="{184C5B23-0DBF-4E74-BD91-A6079B691A6C}" dt="2023-09-20T13:26:27.326" v="2" actId="47"/>
        <pc:sldMkLst>
          <pc:docMk/>
          <pc:sldMk cId="2543127053" sldId="257"/>
        </pc:sldMkLst>
      </pc:sldChg>
      <pc:sldChg chg="add del">
        <pc:chgData name="Hoang Dang Nguyen" userId="1de6b3a7-5191-4a0c-8968-b8f905305e1d" providerId="ADAL" clId="{184C5B23-0DBF-4E74-BD91-A6079B691A6C}" dt="2023-09-21T09:42:57.019" v="484"/>
        <pc:sldMkLst>
          <pc:docMk/>
          <pc:sldMk cId="0" sldId="363"/>
        </pc:sldMkLst>
      </pc:sldChg>
      <pc:sldChg chg="add">
        <pc:chgData name="Hoang Dang Nguyen" userId="1de6b3a7-5191-4a0c-8968-b8f905305e1d" providerId="ADAL" clId="{184C5B23-0DBF-4E74-BD91-A6079B691A6C}" dt="2023-09-20T13:26:24.581" v="0"/>
        <pc:sldMkLst>
          <pc:docMk/>
          <pc:sldMk cId="0" sldId="365"/>
        </pc:sldMkLst>
      </pc:sldChg>
      <pc:sldChg chg="add">
        <pc:chgData name="Hoang Dang Nguyen" userId="1de6b3a7-5191-4a0c-8968-b8f905305e1d" providerId="ADAL" clId="{184C5B23-0DBF-4E74-BD91-A6079B691A6C}" dt="2023-09-20T13:26:24.581" v="0"/>
        <pc:sldMkLst>
          <pc:docMk/>
          <pc:sldMk cId="0" sldId="366"/>
        </pc:sldMkLst>
      </pc:sldChg>
      <pc:sldChg chg="add">
        <pc:chgData name="Hoang Dang Nguyen" userId="1de6b3a7-5191-4a0c-8968-b8f905305e1d" providerId="ADAL" clId="{184C5B23-0DBF-4E74-BD91-A6079B691A6C}" dt="2023-09-20T13:26:24.581" v="0"/>
        <pc:sldMkLst>
          <pc:docMk/>
          <pc:sldMk cId="0" sldId="367"/>
        </pc:sldMkLst>
      </pc:sldChg>
      <pc:sldChg chg="add">
        <pc:chgData name="Hoang Dang Nguyen" userId="1de6b3a7-5191-4a0c-8968-b8f905305e1d" providerId="ADAL" clId="{184C5B23-0DBF-4E74-BD91-A6079B691A6C}" dt="2023-09-20T13:26:24.581" v="0"/>
        <pc:sldMkLst>
          <pc:docMk/>
          <pc:sldMk cId="0" sldId="368"/>
        </pc:sldMkLst>
      </pc:sldChg>
      <pc:sldChg chg="add">
        <pc:chgData name="Hoang Dang Nguyen" userId="1de6b3a7-5191-4a0c-8968-b8f905305e1d" providerId="ADAL" clId="{184C5B23-0DBF-4E74-BD91-A6079B691A6C}" dt="2023-09-20T13:26:24.581" v="0"/>
        <pc:sldMkLst>
          <pc:docMk/>
          <pc:sldMk cId="0" sldId="369"/>
        </pc:sldMkLst>
      </pc:sldChg>
      <pc:sldChg chg="add">
        <pc:chgData name="Hoang Dang Nguyen" userId="1de6b3a7-5191-4a0c-8968-b8f905305e1d" providerId="ADAL" clId="{184C5B23-0DBF-4E74-BD91-A6079B691A6C}" dt="2023-09-20T13:26:24.581" v="0"/>
        <pc:sldMkLst>
          <pc:docMk/>
          <pc:sldMk cId="0" sldId="370"/>
        </pc:sldMkLst>
      </pc:sldChg>
      <pc:sldChg chg="add">
        <pc:chgData name="Hoang Dang Nguyen" userId="1de6b3a7-5191-4a0c-8968-b8f905305e1d" providerId="ADAL" clId="{184C5B23-0DBF-4E74-BD91-A6079B691A6C}" dt="2023-09-20T13:26:24.581" v="0"/>
        <pc:sldMkLst>
          <pc:docMk/>
          <pc:sldMk cId="0" sldId="371"/>
        </pc:sldMkLst>
      </pc:sldChg>
      <pc:sldChg chg="modSp add mod">
        <pc:chgData name="Hoang Dang Nguyen" userId="1de6b3a7-5191-4a0c-8968-b8f905305e1d" providerId="ADAL" clId="{184C5B23-0DBF-4E74-BD91-A6079B691A6C}" dt="2023-09-21T10:40:14.754" v="499"/>
        <pc:sldMkLst>
          <pc:docMk/>
          <pc:sldMk cId="0" sldId="372"/>
        </pc:sldMkLst>
        <pc:spChg chg="mod">
          <ac:chgData name="Hoang Dang Nguyen" userId="1de6b3a7-5191-4a0c-8968-b8f905305e1d" providerId="ADAL" clId="{184C5B23-0DBF-4E74-BD91-A6079B691A6C}" dt="2023-09-21T10:40:14.754" v="499"/>
          <ac:spMkLst>
            <pc:docMk/>
            <pc:sldMk cId="0" sldId="372"/>
            <ac:spMk id="15363" creationId="{C53B9881-C7F3-24A2-DD05-A4BB9089EF8A}"/>
          </ac:spMkLst>
        </pc:spChg>
      </pc:sldChg>
      <pc:sldChg chg="modSp add mod">
        <pc:chgData name="Hoang Dang Nguyen" userId="1de6b3a7-5191-4a0c-8968-b8f905305e1d" providerId="ADAL" clId="{184C5B23-0DBF-4E74-BD91-A6079B691A6C}" dt="2023-09-21T10:38:55.830" v="486" actId="20577"/>
        <pc:sldMkLst>
          <pc:docMk/>
          <pc:sldMk cId="0" sldId="373"/>
        </pc:sldMkLst>
        <pc:spChg chg="mod">
          <ac:chgData name="Hoang Dang Nguyen" userId="1de6b3a7-5191-4a0c-8968-b8f905305e1d" providerId="ADAL" clId="{184C5B23-0DBF-4E74-BD91-A6079B691A6C}" dt="2023-09-21T10:38:55.830" v="486" actId="20577"/>
          <ac:spMkLst>
            <pc:docMk/>
            <pc:sldMk cId="0" sldId="373"/>
            <ac:spMk id="3" creationId="{4A5F2B9A-5D51-DA11-8BDE-9EC6AD27BC33}"/>
          </ac:spMkLst>
        </pc:spChg>
      </pc:sldChg>
      <pc:sldChg chg="modSp add mod">
        <pc:chgData name="Hoang Dang Nguyen" userId="1de6b3a7-5191-4a0c-8968-b8f905305e1d" providerId="ADAL" clId="{184C5B23-0DBF-4E74-BD91-A6079B691A6C}" dt="2023-09-21T10:40:55.392" v="503" actId="20577"/>
        <pc:sldMkLst>
          <pc:docMk/>
          <pc:sldMk cId="0" sldId="374"/>
        </pc:sldMkLst>
        <pc:spChg chg="mod">
          <ac:chgData name="Hoang Dang Nguyen" userId="1de6b3a7-5191-4a0c-8968-b8f905305e1d" providerId="ADAL" clId="{184C5B23-0DBF-4E74-BD91-A6079B691A6C}" dt="2023-09-21T10:40:55.392" v="503" actId="20577"/>
          <ac:spMkLst>
            <pc:docMk/>
            <pc:sldMk cId="0" sldId="374"/>
            <ac:spMk id="3" creationId="{37345AAA-B846-C1CF-FFD1-F60487F888ED}"/>
          </ac:spMkLst>
        </pc:spChg>
      </pc:sldChg>
      <pc:sldChg chg="add">
        <pc:chgData name="Hoang Dang Nguyen" userId="1de6b3a7-5191-4a0c-8968-b8f905305e1d" providerId="ADAL" clId="{184C5B23-0DBF-4E74-BD91-A6079B691A6C}" dt="2023-09-20T13:26:24.581" v="0"/>
        <pc:sldMkLst>
          <pc:docMk/>
          <pc:sldMk cId="0" sldId="377"/>
        </pc:sldMkLst>
      </pc:sldChg>
      <pc:sldChg chg="add">
        <pc:chgData name="Hoang Dang Nguyen" userId="1de6b3a7-5191-4a0c-8968-b8f905305e1d" providerId="ADAL" clId="{184C5B23-0DBF-4E74-BD91-A6079B691A6C}" dt="2023-09-20T13:26:24.581" v="0"/>
        <pc:sldMkLst>
          <pc:docMk/>
          <pc:sldMk cId="0" sldId="378"/>
        </pc:sldMkLst>
      </pc:sldChg>
      <pc:sldChg chg="add">
        <pc:chgData name="Hoang Dang Nguyen" userId="1de6b3a7-5191-4a0c-8968-b8f905305e1d" providerId="ADAL" clId="{184C5B23-0DBF-4E74-BD91-A6079B691A6C}" dt="2023-09-20T13:26:24.581" v="0"/>
        <pc:sldMkLst>
          <pc:docMk/>
          <pc:sldMk cId="0" sldId="379"/>
        </pc:sldMkLst>
      </pc:sldChg>
      <pc:sldChg chg="add">
        <pc:chgData name="Hoang Dang Nguyen" userId="1de6b3a7-5191-4a0c-8968-b8f905305e1d" providerId="ADAL" clId="{184C5B23-0DBF-4E74-BD91-A6079B691A6C}" dt="2023-09-20T13:26:24.581" v="0"/>
        <pc:sldMkLst>
          <pc:docMk/>
          <pc:sldMk cId="0" sldId="380"/>
        </pc:sldMkLst>
      </pc:sldChg>
      <pc:sldChg chg="add">
        <pc:chgData name="Hoang Dang Nguyen" userId="1de6b3a7-5191-4a0c-8968-b8f905305e1d" providerId="ADAL" clId="{184C5B23-0DBF-4E74-BD91-A6079B691A6C}" dt="2023-09-20T13:26:24.581" v="0"/>
        <pc:sldMkLst>
          <pc:docMk/>
          <pc:sldMk cId="0" sldId="381"/>
        </pc:sldMkLst>
      </pc:sldChg>
      <pc:sldChg chg="add">
        <pc:chgData name="Hoang Dang Nguyen" userId="1de6b3a7-5191-4a0c-8968-b8f905305e1d" providerId="ADAL" clId="{184C5B23-0DBF-4E74-BD91-A6079B691A6C}" dt="2023-09-20T13:26:24.581" v="0"/>
        <pc:sldMkLst>
          <pc:docMk/>
          <pc:sldMk cId="0" sldId="383"/>
        </pc:sldMkLst>
      </pc:sldChg>
      <pc:sldChg chg="add">
        <pc:chgData name="Hoang Dang Nguyen" userId="1de6b3a7-5191-4a0c-8968-b8f905305e1d" providerId="ADAL" clId="{184C5B23-0DBF-4E74-BD91-A6079B691A6C}" dt="2023-09-20T13:26:24.581" v="0"/>
        <pc:sldMkLst>
          <pc:docMk/>
          <pc:sldMk cId="0" sldId="384"/>
        </pc:sldMkLst>
      </pc:sldChg>
      <pc:sldChg chg="add">
        <pc:chgData name="Hoang Dang Nguyen" userId="1de6b3a7-5191-4a0c-8968-b8f905305e1d" providerId="ADAL" clId="{184C5B23-0DBF-4E74-BD91-A6079B691A6C}" dt="2023-09-20T13:26:24.581" v="0"/>
        <pc:sldMkLst>
          <pc:docMk/>
          <pc:sldMk cId="0" sldId="385"/>
        </pc:sldMkLst>
      </pc:sldChg>
      <pc:sldChg chg="add">
        <pc:chgData name="Hoang Dang Nguyen" userId="1de6b3a7-5191-4a0c-8968-b8f905305e1d" providerId="ADAL" clId="{184C5B23-0DBF-4E74-BD91-A6079B691A6C}" dt="2023-09-20T13:26:24.581" v="0"/>
        <pc:sldMkLst>
          <pc:docMk/>
          <pc:sldMk cId="0" sldId="386"/>
        </pc:sldMkLst>
      </pc:sldChg>
      <pc:sldChg chg="add">
        <pc:chgData name="Hoang Dang Nguyen" userId="1de6b3a7-5191-4a0c-8968-b8f905305e1d" providerId="ADAL" clId="{184C5B23-0DBF-4E74-BD91-A6079B691A6C}" dt="2023-09-20T13:26:24.581" v="0"/>
        <pc:sldMkLst>
          <pc:docMk/>
          <pc:sldMk cId="0" sldId="387"/>
        </pc:sldMkLst>
      </pc:sldChg>
      <pc:sldChg chg="modSp add mod">
        <pc:chgData name="Hoang Dang Nguyen" userId="1de6b3a7-5191-4a0c-8968-b8f905305e1d" providerId="ADAL" clId="{184C5B23-0DBF-4E74-BD91-A6079B691A6C}" dt="2023-09-21T10:39:47.423" v="496" actId="6549"/>
        <pc:sldMkLst>
          <pc:docMk/>
          <pc:sldMk cId="0" sldId="388"/>
        </pc:sldMkLst>
        <pc:spChg chg="mod">
          <ac:chgData name="Hoang Dang Nguyen" userId="1de6b3a7-5191-4a0c-8968-b8f905305e1d" providerId="ADAL" clId="{184C5B23-0DBF-4E74-BD91-A6079B691A6C}" dt="2023-09-21T10:39:47.423" v="496" actId="6549"/>
          <ac:spMkLst>
            <pc:docMk/>
            <pc:sldMk cId="0" sldId="388"/>
            <ac:spMk id="35847" creationId="{D824989B-7528-77B3-1DE7-2D944D3EF65C}"/>
          </ac:spMkLst>
        </pc:spChg>
      </pc:sldChg>
      <pc:sldChg chg="modSp add mod">
        <pc:chgData name="Hoang Dang Nguyen" userId="1de6b3a7-5191-4a0c-8968-b8f905305e1d" providerId="ADAL" clId="{184C5B23-0DBF-4E74-BD91-A6079B691A6C}" dt="2023-09-21T10:41:00.904" v="507" actId="20577"/>
        <pc:sldMkLst>
          <pc:docMk/>
          <pc:sldMk cId="0" sldId="389"/>
        </pc:sldMkLst>
        <pc:spChg chg="mod">
          <ac:chgData name="Hoang Dang Nguyen" userId="1de6b3a7-5191-4a0c-8968-b8f905305e1d" providerId="ADAL" clId="{184C5B23-0DBF-4E74-BD91-A6079B691A6C}" dt="2023-09-21T10:41:00.904" v="507" actId="20577"/>
          <ac:spMkLst>
            <pc:docMk/>
            <pc:sldMk cId="0" sldId="389"/>
            <ac:spMk id="3" creationId="{DA3435F6-25E4-437D-DD20-B49C7600D64B}"/>
          </ac:spMkLst>
        </pc:spChg>
      </pc:sldChg>
      <pc:sldChg chg="modSp add mod">
        <pc:chgData name="Hoang Dang Nguyen" userId="1de6b3a7-5191-4a0c-8968-b8f905305e1d" providerId="ADAL" clId="{184C5B23-0DBF-4E74-BD91-A6079B691A6C}" dt="2023-09-21T10:41:05.138" v="511" actId="20577"/>
        <pc:sldMkLst>
          <pc:docMk/>
          <pc:sldMk cId="0" sldId="390"/>
        </pc:sldMkLst>
        <pc:spChg chg="mod">
          <ac:chgData name="Hoang Dang Nguyen" userId="1de6b3a7-5191-4a0c-8968-b8f905305e1d" providerId="ADAL" clId="{184C5B23-0DBF-4E74-BD91-A6079B691A6C}" dt="2023-09-21T10:41:05.138" v="511" actId="20577"/>
          <ac:spMkLst>
            <pc:docMk/>
            <pc:sldMk cId="0" sldId="390"/>
            <ac:spMk id="31751" creationId="{28D2DCBA-7C19-335F-B0A2-CF8CB282CDC1}"/>
          </ac:spMkLst>
        </pc:spChg>
      </pc:sldChg>
      <pc:sldChg chg="add">
        <pc:chgData name="Hoang Dang Nguyen" userId="1de6b3a7-5191-4a0c-8968-b8f905305e1d" providerId="ADAL" clId="{184C5B23-0DBF-4E74-BD91-A6079B691A6C}" dt="2023-09-20T13:26:24.581" v="0"/>
        <pc:sldMkLst>
          <pc:docMk/>
          <pc:sldMk cId="0" sldId="391"/>
        </pc:sldMkLst>
      </pc:sldChg>
      <pc:sldChg chg="add">
        <pc:chgData name="Hoang Dang Nguyen" userId="1de6b3a7-5191-4a0c-8968-b8f905305e1d" providerId="ADAL" clId="{184C5B23-0DBF-4E74-BD91-A6079B691A6C}" dt="2023-09-20T13:26:24.581" v="0"/>
        <pc:sldMkLst>
          <pc:docMk/>
          <pc:sldMk cId="0" sldId="392"/>
        </pc:sldMkLst>
      </pc:sldChg>
      <pc:sldChg chg="add">
        <pc:chgData name="Hoang Dang Nguyen" userId="1de6b3a7-5191-4a0c-8968-b8f905305e1d" providerId="ADAL" clId="{184C5B23-0DBF-4E74-BD91-A6079B691A6C}" dt="2023-09-20T13:26:24.581" v="0"/>
        <pc:sldMkLst>
          <pc:docMk/>
          <pc:sldMk cId="0" sldId="393"/>
        </pc:sldMkLst>
      </pc:sldChg>
      <pc:sldChg chg="modSp add mod">
        <pc:chgData name="Hoang Dang Nguyen" userId="1de6b3a7-5191-4a0c-8968-b8f905305e1d" providerId="ADAL" clId="{184C5B23-0DBF-4E74-BD91-A6079B691A6C}" dt="2023-09-21T10:39:43.167" v="494" actId="6549"/>
        <pc:sldMkLst>
          <pc:docMk/>
          <pc:sldMk cId="0" sldId="394"/>
        </pc:sldMkLst>
        <pc:spChg chg="mod">
          <ac:chgData name="Hoang Dang Nguyen" userId="1de6b3a7-5191-4a0c-8968-b8f905305e1d" providerId="ADAL" clId="{184C5B23-0DBF-4E74-BD91-A6079B691A6C}" dt="2023-09-21T10:39:43.167" v="494" actId="6549"/>
          <ac:spMkLst>
            <pc:docMk/>
            <pc:sldMk cId="0" sldId="394"/>
            <ac:spMk id="33799" creationId="{14065830-1738-373B-8D8F-C9A0B50CF1F6}"/>
          </ac:spMkLst>
        </pc:spChg>
      </pc:sldChg>
      <pc:sldChg chg="modSp add mod">
        <pc:chgData name="Hoang Dang Nguyen" userId="1de6b3a7-5191-4a0c-8968-b8f905305e1d" providerId="ADAL" clId="{184C5B23-0DBF-4E74-BD91-A6079B691A6C}" dt="2023-09-21T09:13:59.471" v="483" actId="20577"/>
        <pc:sldMkLst>
          <pc:docMk/>
          <pc:sldMk cId="3814033428" sldId="395"/>
        </pc:sldMkLst>
        <pc:spChg chg="mod">
          <ac:chgData name="Hoang Dang Nguyen" userId="1de6b3a7-5191-4a0c-8968-b8f905305e1d" providerId="ADAL" clId="{184C5B23-0DBF-4E74-BD91-A6079B691A6C}" dt="2023-09-21T09:13:59.471" v="483" actId="20577"/>
          <ac:spMkLst>
            <pc:docMk/>
            <pc:sldMk cId="3814033428" sldId="395"/>
            <ac:spMk id="3" creationId="{1115277C-4362-B22D-0C37-362DB9B801AC}"/>
          </ac:spMkLst>
        </pc:spChg>
      </pc:sldChg>
      <pc:sldChg chg="add">
        <pc:chgData name="Hoang Dang Nguyen" userId="1de6b3a7-5191-4a0c-8968-b8f905305e1d" providerId="ADAL" clId="{184C5B23-0DBF-4E74-BD91-A6079B691A6C}" dt="2023-09-20T13:26:24.581" v="0"/>
        <pc:sldMkLst>
          <pc:docMk/>
          <pc:sldMk cId="3849991773" sldId="396"/>
        </pc:sldMkLst>
      </pc:sldChg>
      <pc:sldChg chg="add">
        <pc:chgData name="Hoang Dang Nguyen" userId="1de6b3a7-5191-4a0c-8968-b8f905305e1d" providerId="ADAL" clId="{184C5B23-0DBF-4E74-BD91-A6079B691A6C}" dt="2023-09-20T13:26:24.581" v="0"/>
        <pc:sldMkLst>
          <pc:docMk/>
          <pc:sldMk cId="4261925863" sldId="397"/>
        </pc:sldMkLst>
      </pc:sldChg>
      <pc:sldChg chg="add">
        <pc:chgData name="Hoang Dang Nguyen" userId="1de6b3a7-5191-4a0c-8968-b8f905305e1d" providerId="ADAL" clId="{184C5B23-0DBF-4E74-BD91-A6079B691A6C}" dt="2023-09-20T13:26:24.581" v="0"/>
        <pc:sldMkLst>
          <pc:docMk/>
          <pc:sldMk cId="2670818658" sldId="399"/>
        </pc:sldMkLst>
      </pc:sldChg>
      <pc:sldChg chg="add">
        <pc:chgData name="Hoang Dang Nguyen" userId="1de6b3a7-5191-4a0c-8968-b8f905305e1d" providerId="ADAL" clId="{184C5B23-0DBF-4E74-BD91-A6079B691A6C}" dt="2023-09-20T13:26:24.581" v="0"/>
        <pc:sldMkLst>
          <pc:docMk/>
          <pc:sldMk cId="714084256" sldId="400"/>
        </pc:sldMkLst>
      </pc:sldChg>
      <pc:sldChg chg="add">
        <pc:chgData name="Hoang Dang Nguyen" userId="1de6b3a7-5191-4a0c-8968-b8f905305e1d" providerId="ADAL" clId="{184C5B23-0DBF-4E74-BD91-A6079B691A6C}" dt="2023-09-20T13:26:24.581" v="0"/>
        <pc:sldMkLst>
          <pc:docMk/>
          <pc:sldMk cId="3544894663" sldId="401"/>
        </pc:sldMkLst>
      </pc:sldChg>
      <pc:sldChg chg="add">
        <pc:chgData name="Hoang Dang Nguyen" userId="1de6b3a7-5191-4a0c-8968-b8f905305e1d" providerId="ADAL" clId="{184C5B23-0DBF-4E74-BD91-A6079B691A6C}" dt="2023-09-20T13:26:24.581" v="0"/>
        <pc:sldMkLst>
          <pc:docMk/>
          <pc:sldMk cId="1233194692" sldId="402"/>
        </pc:sldMkLst>
      </pc:sldChg>
      <pc:sldChg chg="add">
        <pc:chgData name="Hoang Dang Nguyen" userId="1de6b3a7-5191-4a0c-8968-b8f905305e1d" providerId="ADAL" clId="{184C5B23-0DBF-4E74-BD91-A6079B691A6C}" dt="2023-09-20T13:26:24.581" v="0"/>
        <pc:sldMkLst>
          <pc:docMk/>
          <pc:sldMk cId="2830418851" sldId="403"/>
        </pc:sldMkLst>
      </pc:sldChg>
      <pc:sldChg chg="add">
        <pc:chgData name="Hoang Dang Nguyen" userId="1de6b3a7-5191-4a0c-8968-b8f905305e1d" providerId="ADAL" clId="{184C5B23-0DBF-4E74-BD91-A6079B691A6C}" dt="2023-09-20T13:26:24.581" v="0"/>
        <pc:sldMkLst>
          <pc:docMk/>
          <pc:sldMk cId="2124964315" sldId="404"/>
        </pc:sldMkLst>
      </pc:sldChg>
      <pc:sldChg chg="add">
        <pc:chgData name="Hoang Dang Nguyen" userId="1de6b3a7-5191-4a0c-8968-b8f905305e1d" providerId="ADAL" clId="{184C5B23-0DBF-4E74-BD91-A6079B691A6C}" dt="2023-09-20T13:26:24.581" v="0"/>
        <pc:sldMkLst>
          <pc:docMk/>
          <pc:sldMk cId="4288001336" sldId="405"/>
        </pc:sldMkLst>
      </pc:sldChg>
      <pc:sldChg chg="add">
        <pc:chgData name="Hoang Dang Nguyen" userId="1de6b3a7-5191-4a0c-8968-b8f905305e1d" providerId="ADAL" clId="{184C5B23-0DBF-4E74-BD91-A6079B691A6C}" dt="2023-09-20T13:26:24.581" v="0"/>
        <pc:sldMkLst>
          <pc:docMk/>
          <pc:sldMk cId="2966230681" sldId="406"/>
        </pc:sldMkLst>
      </pc:sldChg>
      <pc:sldChg chg="modSp add mod">
        <pc:chgData name="Hoang Dang Nguyen" userId="1de6b3a7-5191-4a0c-8968-b8f905305e1d" providerId="ADAL" clId="{184C5B23-0DBF-4E74-BD91-A6079B691A6C}" dt="2023-09-28T11:45:05.107" v="837" actId="207"/>
        <pc:sldMkLst>
          <pc:docMk/>
          <pc:sldMk cId="2815178792" sldId="407"/>
        </pc:sldMkLst>
        <pc:spChg chg="mod">
          <ac:chgData name="Hoang Dang Nguyen" userId="1de6b3a7-5191-4a0c-8968-b8f905305e1d" providerId="ADAL" clId="{184C5B23-0DBF-4E74-BD91-A6079B691A6C}" dt="2023-09-28T11:45:05.107" v="837" actId="207"/>
          <ac:spMkLst>
            <pc:docMk/>
            <pc:sldMk cId="2815178792" sldId="407"/>
            <ac:spMk id="3" creationId="{290DB22A-D8D1-16D3-A065-73CCD92AF19F}"/>
          </ac:spMkLst>
        </pc:spChg>
      </pc:sldChg>
      <pc:sldChg chg="addSp delSp modSp add mod">
        <pc:chgData name="Hoang Dang Nguyen" userId="1de6b3a7-5191-4a0c-8968-b8f905305e1d" providerId="ADAL" clId="{184C5B23-0DBF-4E74-BD91-A6079B691A6C}" dt="2023-09-20T13:45:50.042" v="123" actId="207"/>
        <pc:sldMkLst>
          <pc:docMk/>
          <pc:sldMk cId="2795385362" sldId="408"/>
        </pc:sldMkLst>
        <pc:spChg chg="add del mod">
          <ac:chgData name="Hoang Dang Nguyen" userId="1de6b3a7-5191-4a0c-8968-b8f905305e1d" providerId="ADAL" clId="{184C5B23-0DBF-4E74-BD91-A6079B691A6C}" dt="2023-09-20T13:45:50.042" v="123" actId="207"/>
          <ac:spMkLst>
            <pc:docMk/>
            <pc:sldMk cId="2795385362" sldId="408"/>
            <ac:spMk id="3" creationId="{290DB22A-D8D1-16D3-A065-73CCD92AF19F}"/>
          </ac:spMkLst>
        </pc:spChg>
        <pc:spChg chg="add mod">
          <ac:chgData name="Hoang Dang Nguyen" userId="1de6b3a7-5191-4a0c-8968-b8f905305e1d" providerId="ADAL" clId="{184C5B23-0DBF-4E74-BD91-A6079B691A6C}" dt="2023-09-20T13:45:16.578" v="48" actId="1037"/>
          <ac:spMkLst>
            <pc:docMk/>
            <pc:sldMk cId="2795385362" sldId="408"/>
            <ac:spMk id="5" creationId="{09274148-8230-4623-BC91-206A0B4541F0}"/>
          </ac:spMkLst>
        </pc:spChg>
        <pc:picChg chg="add mod">
          <ac:chgData name="Hoang Dang Nguyen" userId="1de6b3a7-5191-4a0c-8968-b8f905305e1d" providerId="ADAL" clId="{184C5B23-0DBF-4E74-BD91-A6079B691A6C}" dt="2023-09-20T13:45:16.578" v="48" actId="1037"/>
          <ac:picMkLst>
            <pc:docMk/>
            <pc:sldMk cId="2795385362" sldId="408"/>
            <ac:picMk id="2" creationId="{AD236E17-8AFC-0632-DF12-8C812AAA885B}"/>
          </ac:picMkLst>
        </pc:picChg>
      </pc:sldChg>
    </pc:docChg>
  </pc:docChgLst>
  <pc:docChgLst>
    <pc:chgData name="Hoang Dang Nguyen" userId="1de6b3a7-5191-4a0c-8968-b8f905305e1d" providerId="ADAL" clId="{A0881AD1-EA68-419D-BD00-5F97EFE1869E}"/>
    <pc:docChg chg="delSld">
      <pc:chgData name="Hoang Dang Nguyen" userId="1de6b3a7-5191-4a0c-8968-b8f905305e1d" providerId="ADAL" clId="{A0881AD1-EA68-419D-BD00-5F97EFE1869E}" dt="2023-10-02T12:21:27.162" v="5" actId="47"/>
      <pc:docMkLst>
        <pc:docMk/>
      </pc:docMkLst>
      <pc:sldChg chg="del">
        <pc:chgData name="Hoang Dang Nguyen" userId="1de6b3a7-5191-4a0c-8968-b8f905305e1d" providerId="ADAL" clId="{A0881AD1-EA68-419D-BD00-5F97EFE1869E}" dt="2023-10-02T12:21:13.506" v="1" actId="47"/>
        <pc:sldMkLst>
          <pc:docMk/>
          <pc:sldMk cId="2670818658" sldId="399"/>
        </pc:sldMkLst>
      </pc:sldChg>
      <pc:sldChg chg="del">
        <pc:chgData name="Hoang Dang Nguyen" userId="1de6b3a7-5191-4a0c-8968-b8f905305e1d" providerId="ADAL" clId="{A0881AD1-EA68-419D-BD00-5F97EFE1869E}" dt="2023-10-02T12:21:17.267" v="2" actId="47"/>
        <pc:sldMkLst>
          <pc:docMk/>
          <pc:sldMk cId="714084256" sldId="400"/>
        </pc:sldMkLst>
      </pc:sldChg>
      <pc:sldChg chg="del">
        <pc:chgData name="Hoang Dang Nguyen" userId="1de6b3a7-5191-4a0c-8968-b8f905305e1d" providerId="ADAL" clId="{A0881AD1-EA68-419D-BD00-5F97EFE1869E}" dt="2023-10-02T12:21:27.162" v="5" actId="47"/>
        <pc:sldMkLst>
          <pc:docMk/>
          <pc:sldMk cId="1233194692" sldId="402"/>
        </pc:sldMkLst>
      </pc:sldChg>
      <pc:sldChg chg="del">
        <pc:chgData name="Hoang Dang Nguyen" userId="1de6b3a7-5191-4a0c-8968-b8f905305e1d" providerId="ADAL" clId="{A0881AD1-EA68-419D-BD00-5F97EFE1869E}" dt="2023-10-02T12:21:19.503" v="3" actId="47"/>
        <pc:sldMkLst>
          <pc:docMk/>
          <pc:sldMk cId="2830418851" sldId="403"/>
        </pc:sldMkLst>
      </pc:sldChg>
      <pc:sldChg chg="del">
        <pc:chgData name="Hoang Dang Nguyen" userId="1de6b3a7-5191-4a0c-8968-b8f905305e1d" providerId="ADAL" clId="{A0881AD1-EA68-419D-BD00-5F97EFE1869E}" dt="2023-10-02T12:21:26.353" v="4" actId="47"/>
        <pc:sldMkLst>
          <pc:docMk/>
          <pc:sldMk cId="4288001336" sldId="405"/>
        </pc:sldMkLst>
      </pc:sldChg>
      <pc:sldChg chg="del">
        <pc:chgData name="Hoang Dang Nguyen" userId="1de6b3a7-5191-4a0c-8968-b8f905305e1d" providerId="ADAL" clId="{A0881AD1-EA68-419D-BD00-5F97EFE1869E}" dt="2023-10-02T12:21:09.462" v="0" actId="47"/>
        <pc:sldMkLst>
          <pc:docMk/>
          <pc:sldMk cId="2795385362" sldId="40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F4AE2-0377-4532-86B0-B7B346F069F0}" type="datetimeFigureOut">
              <a:rPr lang="en-GB" smtClean="0"/>
              <a:t>02/10/2023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4502B5-5E36-4AE1-A591-CCDF98DFDAC6}" type="slidenum">
              <a:rPr lang="en-GB" smtClean="0"/>
              <a:t>‹#›</a:t>
            </a:fld>
            <a:endParaRPr lang="en-GB"/>
          </a:p>
        </p:txBody>
      </p:sp>
    </p:spTree>
    <p:extLst>
      <p:ext uri="{BB962C8B-B14F-4D97-AF65-F5344CB8AC3E}">
        <p14:creationId xmlns:p14="http://schemas.microsoft.com/office/powerpoint/2010/main" val="3483320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Please ensure you have access to Moodle and this main material.</a:t>
            </a:r>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3</a:t>
            </a:fld>
            <a:endParaRPr lang="en-GB" altLang="en-US"/>
          </a:p>
        </p:txBody>
      </p:sp>
    </p:spTree>
    <p:extLst>
      <p:ext uri="{BB962C8B-B14F-4D97-AF65-F5344CB8AC3E}">
        <p14:creationId xmlns:p14="http://schemas.microsoft.com/office/powerpoint/2010/main" val="3071958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How are these aims and learning outcomes relevant to the students and their current and future goals?</a:t>
            </a:r>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5</a:t>
            </a:fld>
            <a:endParaRPr lang="en-GB" altLang="en-US"/>
          </a:p>
        </p:txBody>
      </p:sp>
    </p:spTree>
    <p:extLst>
      <p:ext uri="{BB962C8B-B14F-4D97-AF65-F5344CB8AC3E}">
        <p14:creationId xmlns:p14="http://schemas.microsoft.com/office/powerpoint/2010/main" val="415510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t>How are these aims and learning outcomes relevant to the students and their current and future goals?</a:t>
            </a:r>
          </a:p>
          <a:p>
            <a:endParaRPr lang="en-GB"/>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6</a:t>
            </a:fld>
            <a:endParaRPr lang="en-GB" altLang="en-US"/>
          </a:p>
        </p:txBody>
      </p:sp>
    </p:spTree>
    <p:extLst>
      <p:ext uri="{BB962C8B-B14F-4D97-AF65-F5344CB8AC3E}">
        <p14:creationId xmlns:p14="http://schemas.microsoft.com/office/powerpoint/2010/main" val="41255404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t>How are these aims and learning outcomes relevant to the students and their current and future goals?</a:t>
            </a:r>
          </a:p>
          <a:p>
            <a:endParaRPr lang="en-GB"/>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7</a:t>
            </a:fld>
            <a:endParaRPr lang="en-GB" altLang="en-US"/>
          </a:p>
        </p:txBody>
      </p:sp>
    </p:spTree>
    <p:extLst>
      <p:ext uri="{BB962C8B-B14F-4D97-AF65-F5344CB8AC3E}">
        <p14:creationId xmlns:p14="http://schemas.microsoft.com/office/powerpoint/2010/main" val="40182068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t>How are these aims and learning outcomes relevant to the students and their current and future goals?</a:t>
            </a:r>
          </a:p>
          <a:p>
            <a:endParaRPr lang="en-GB"/>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8</a:t>
            </a:fld>
            <a:endParaRPr lang="en-GB" altLang="en-US"/>
          </a:p>
        </p:txBody>
      </p:sp>
    </p:spTree>
    <p:extLst>
      <p:ext uri="{BB962C8B-B14F-4D97-AF65-F5344CB8AC3E}">
        <p14:creationId xmlns:p14="http://schemas.microsoft.com/office/powerpoint/2010/main" val="984288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Please make sure the students understand what the assessments are and how they are to be evaluated.</a:t>
            </a:r>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9</a:t>
            </a:fld>
            <a:endParaRPr lang="en-GB" altLang="en-US"/>
          </a:p>
        </p:txBody>
      </p:sp>
    </p:spTree>
    <p:extLst>
      <p:ext uri="{BB962C8B-B14F-4D97-AF65-F5344CB8AC3E}">
        <p14:creationId xmlns:p14="http://schemas.microsoft.com/office/powerpoint/2010/main" val="559064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is strongly recommended that students prioritise the reading list when studying, researching, and completing assessments.</a:t>
            </a:r>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10</a:t>
            </a:fld>
            <a:endParaRPr lang="en-GB" altLang="en-US"/>
          </a:p>
        </p:txBody>
      </p:sp>
    </p:spTree>
    <p:extLst>
      <p:ext uri="{BB962C8B-B14F-4D97-AF65-F5344CB8AC3E}">
        <p14:creationId xmlns:p14="http://schemas.microsoft.com/office/powerpoint/2010/main" val="32368389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Please google UWTSD reference for the handbook</a:t>
            </a:r>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11</a:t>
            </a:fld>
            <a:endParaRPr lang="en-GB" altLang="en-US"/>
          </a:p>
        </p:txBody>
      </p:sp>
    </p:spTree>
    <p:extLst>
      <p:ext uri="{BB962C8B-B14F-4D97-AF65-F5344CB8AC3E}">
        <p14:creationId xmlns:p14="http://schemas.microsoft.com/office/powerpoint/2010/main" val="495297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Please google UWTSD reference for the handbook</a:t>
            </a:r>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12</a:t>
            </a:fld>
            <a:endParaRPr lang="en-GB" altLang="en-US"/>
          </a:p>
        </p:txBody>
      </p:sp>
    </p:spTree>
    <p:extLst>
      <p:ext uri="{BB962C8B-B14F-4D97-AF65-F5344CB8AC3E}">
        <p14:creationId xmlns:p14="http://schemas.microsoft.com/office/powerpoint/2010/main" val="15818750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Please google UWTSD reference for the handbook</a:t>
            </a:r>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13</a:t>
            </a:fld>
            <a:endParaRPr lang="en-GB" altLang="en-US"/>
          </a:p>
        </p:txBody>
      </p:sp>
    </p:spTree>
    <p:extLst>
      <p:ext uri="{BB962C8B-B14F-4D97-AF65-F5344CB8AC3E}">
        <p14:creationId xmlns:p14="http://schemas.microsoft.com/office/powerpoint/2010/main" val="38402974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Are these organisations? What do they have in common? What is an organisation?</a:t>
            </a:r>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14</a:t>
            </a:fld>
            <a:endParaRPr lang="en-GB" altLang="en-US"/>
          </a:p>
        </p:txBody>
      </p:sp>
    </p:spTree>
    <p:extLst>
      <p:ext uri="{BB962C8B-B14F-4D97-AF65-F5344CB8AC3E}">
        <p14:creationId xmlns:p14="http://schemas.microsoft.com/office/powerpoint/2010/main" val="841876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35876E4E-07E0-13E5-5E1E-0839E678A1E9}"/>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A53B366B-FDF0-74A4-5279-7A51198F401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Source: Robbins &amp; Coulter (2020)</a:t>
            </a:r>
          </a:p>
          <a:p>
            <a:r>
              <a:rPr lang="en-GB" altLang="en-US" dirty="0"/>
              <a:t>Why it is important to work in organisation, rather than work individually, or in group/team?</a:t>
            </a:r>
          </a:p>
        </p:txBody>
      </p:sp>
      <p:sp>
        <p:nvSpPr>
          <p:cNvPr id="19460" name="Slide Number Placeholder 3">
            <a:extLst>
              <a:ext uri="{FF2B5EF4-FFF2-40B4-BE49-F238E27FC236}">
                <a16:creationId xmlns:a16="http://schemas.microsoft.com/office/drawing/2014/main" id="{8D9552B7-F76D-440C-30CB-3983F05749C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6D15C2A-7497-4DA4-854C-486167A47A7C}" type="slidenum">
              <a:rPr lang="en-GB" altLang="en-US" smtClean="0">
                <a:latin typeface="Verdana" panose="020B0604030504040204" pitchFamily="34" charset="0"/>
              </a:rPr>
              <a:pPr/>
              <a:t>15</a:t>
            </a:fld>
            <a:endParaRPr lang="en-GB"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AA68E5A9-B535-A901-19F2-66582506F4E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30C57F57-7045-DEC7-F332-F30CE104E09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Question to the students: are you currently a member of any formal/informal organisations?</a:t>
            </a:r>
          </a:p>
        </p:txBody>
      </p:sp>
      <p:sp>
        <p:nvSpPr>
          <p:cNvPr id="21508" name="Slide Number Placeholder 3">
            <a:extLst>
              <a:ext uri="{FF2B5EF4-FFF2-40B4-BE49-F238E27FC236}">
                <a16:creationId xmlns:a16="http://schemas.microsoft.com/office/drawing/2014/main" id="{890A34B4-0223-1165-6F45-006BF89DCD8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E4FDAD-5C1B-44ED-95A3-11A2E5D029BD}" type="slidenum">
              <a:rPr lang="en-GB" altLang="en-US" smtClean="0">
                <a:latin typeface="Verdana" panose="020B0604030504040204" pitchFamily="34" charset="0"/>
              </a:rPr>
              <a:pPr/>
              <a:t>16</a:t>
            </a:fld>
            <a:endParaRPr lang="en-GB"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1A0A3962-4C97-F285-C048-6A874E713F7B}"/>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3171B4ED-C75A-6C6A-0708-42446FCA5A3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Question to the students: what are the important components of an organisation? Why do we need to understand them? Provide one example for each item shown in the illustration.</a:t>
            </a:r>
          </a:p>
        </p:txBody>
      </p:sp>
      <p:sp>
        <p:nvSpPr>
          <p:cNvPr id="23556" name="Slide Number Placeholder 3">
            <a:extLst>
              <a:ext uri="{FF2B5EF4-FFF2-40B4-BE49-F238E27FC236}">
                <a16:creationId xmlns:a16="http://schemas.microsoft.com/office/drawing/2014/main" id="{9381C4F5-5542-B0BE-2558-62111D2A2C6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377312-60BD-49D3-A877-239E3120F923}" type="slidenum">
              <a:rPr lang="en-GB" altLang="en-US" smtClean="0">
                <a:latin typeface="Verdana" panose="020B0604030504040204" pitchFamily="34" charset="0"/>
              </a:rPr>
              <a:pPr/>
              <a:t>17</a:t>
            </a:fld>
            <a:endParaRPr lang="en-GB"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9616C108-0DD1-D271-1906-916F08A79D74}"/>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B0F4D9E3-A61D-A295-9918-936F5514441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There are different types of organisations. How are these types differentiated from one another?</a:t>
            </a:r>
          </a:p>
        </p:txBody>
      </p:sp>
      <p:sp>
        <p:nvSpPr>
          <p:cNvPr id="25604" name="Slide Number Placeholder 3">
            <a:extLst>
              <a:ext uri="{FF2B5EF4-FFF2-40B4-BE49-F238E27FC236}">
                <a16:creationId xmlns:a16="http://schemas.microsoft.com/office/drawing/2014/main" id="{DCA5FC3F-1FA8-109C-006A-ABEFC120FAA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B4BBBD-37D9-4F8E-9F2C-036150E8C65D}" type="slidenum">
              <a:rPr lang="en-GB" altLang="en-US" smtClean="0">
                <a:latin typeface="Verdana" panose="020B0604030504040204" pitchFamily="34" charset="0"/>
              </a:rPr>
              <a:pPr/>
              <a:t>18</a:t>
            </a:fld>
            <a:endParaRPr lang="en-GB"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1" i="0" dirty="0">
              <a:solidFill>
                <a:srgbClr val="0F0F0F"/>
              </a:solidFill>
              <a:effectLst/>
              <a:latin typeface="YouTube Sans"/>
            </a:endParaRPr>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19</a:t>
            </a:fld>
            <a:endParaRPr lang="en-GB" altLang="en-US"/>
          </a:p>
        </p:txBody>
      </p:sp>
    </p:spTree>
    <p:extLst>
      <p:ext uri="{BB962C8B-B14F-4D97-AF65-F5344CB8AC3E}">
        <p14:creationId xmlns:p14="http://schemas.microsoft.com/office/powerpoint/2010/main" val="28266667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F0F0F"/>
                </a:solidFill>
                <a:effectLst/>
                <a:latin typeface="YouTube Sans"/>
              </a:rPr>
              <a:t>https://www.youtube.com/watch?v=d1jOwD-CTLI</a:t>
            </a:r>
          </a:p>
          <a:p>
            <a:pPr algn="l"/>
            <a:r>
              <a:rPr lang="en-GB" b="1" i="0" dirty="0">
                <a:solidFill>
                  <a:srgbClr val="0F0F0F"/>
                </a:solidFill>
                <a:effectLst/>
                <a:latin typeface="YouTube Sans"/>
              </a:rPr>
              <a:t>Classical Management Theory – 10:48</a:t>
            </a:r>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20</a:t>
            </a:fld>
            <a:endParaRPr lang="en-GB" altLang="en-US"/>
          </a:p>
        </p:txBody>
      </p:sp>
    </p:spTree>
    <p:extLst>
      <p:ext uri="{BB962C8B-B14F-4D97-AF65-F5344CB8AC3E}">
        <p14:creationId xmlns:p14="http://schemas.microsoft.com/office/powerpoint/2010/main" val="32264819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4EFBF3-D380-7DCA-34A0-6368461082E4}"/>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5426578D-3ED0-5F63-292F-1885B84B4A7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From this definition, compare the notions of management and organisation. What is their relationship?</a:t>
            </a:r>
          </a:p>
          <a:p>
            <a:r>
              <a:rPr lang="en-GB" altLang="en-US"/>
              <a:t>(Mullins, 2019, p. 376)</a:t>
            </a:r>
          </a:p>
          <a:p>
            <a:r>
              <a:rPr lang="en-GB" altLang="en-US"/>
              <a:t>If there is no organisation, is it needed to have management? What are the differences between managing an organisation and managing something else (which is not an organisation)?</a:t>
            </a:r>
          </a:p>
          <a:p>
            <a:endParaRPr lang="en-GB" altLang="en-US"/>
          </a:p>
        </p:txBody>
      </p:sp>
      <p:sp>
        <p:nvSpPr>
          <p:cNvPr id="28676" name="Slide Number Placeholder 3">
            <a:extLst>
              <a:ext uri="{FF2B5EF4-FFF2-40B4-BE49-F238E27FC236}">
                <a16:creationId xmlns:a16="http://schemas.microsoft.com/office/drawing/2014/main" id="{D7A2B9AF-D07A-9007-4F3C-FA4EA3A6341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C428315-489E-4A65-A671-6FCDA044E4F8}" type="slidenum">
              <a:rPr lang="en-GB" altLang="en-US" smtClean="0">
                <a:latin typeface="Verdana" panose="020B0604030504040204" pitchFamily="34" charset="0"/>
              </a:rPr>
              <a:pPr/>
              <a:t>21</a:t>
            </a:fld>
            <a:endParaRPr lang="en-GB" altLang="en-US">
              <a:latin typeface="Verdana" panose="020B060403050404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957E684C-54B9-BC1F-86AE-97687C5F44D0}"/>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F72CC4C5-A0B1-E90C-1CB2-D3C003C6D51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Are there any scenario in which managers are not needed?</a:t>
            </a:r>
          </a:p>
        </p:txBody>
      </p:sp>
      <p:sp>
        <p:nvSpPr>
          <p:cNvPr id="30724" name="Slide Number Placeholder 3">
            <a:extLst>
              <a:ext uri="{FF2B5EF4-FFF2-40B4-BE49-F238E27FC236}">
                <a16:creationId xmlns:a16="http://schemas.microsoft.com/office/drawing/2014/main" id="{163BF031-A191-64BE-9822-C47149DD4E5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C4D051-0331-4D63-AE32-288F0B00830E}" type="slidenum">
              <a:rPr lang="en-GB" altLang="en-US" smtClean="0">
                <a:latin typeface="Verdana" panose="020B0604030504040204" pitchFamily="34" charset="0"/>
              </a:rPr>
              <a:pPr/>
              <a:t>22</a:t>
            </a:fld>
            <a:endParaRPr lang="en-GB" altLang="en-US">
              <a:latin typeface="Verdana" panose="020B060403050404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E9F4380-7EEE-D43C-27A5-B9B9C6BAE903}"/>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A59338F1-BBAB-1918-F08A-E4A86A08FC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How would these functions/activities support the organisation? Which function is the most important, why? Do managers have to perform all functions by themselves?</a:t>
            </a:r>
          </a:p>
        </p:txBody>
      </p:sp>
      <p:sp>
        <p:nvSpPr>
          <p:cNvPr id="32772" name="Slide Number Placeholder 3">
            <a:extLst>
              <a:ext uri="{FF2B5EF4-FFF2-40B4-BE49-F238E27FC236}">
                <a16:creationId xmlns:a16="http://schemas.microsoft.com/office/drawing/2014/main" id="{C32A134B-2B2D-1218-45F7-B2E09D95C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FB5280-2431-4995-B8A2-4CA9E5F48266}" type="slidenum">
              <a:rPr lang="en-GB" altLang="en-US" smtClean="0">
                <a:latin typeface="Verdana" panose="020B0604030504040204" pitchFamily="34" charset="0"/>
              </a:rPr>
              <a:pPr/>
              <a:t>23</a:t>
            </a:fld>
            <a:endParaRPr lang="en-GB" altLang="en-US">
              <a:latin typeface="Verdana" panose="020B060403050404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EF9AF560-0650-90FB-A520-A9DE391BAB6D}"/>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CE1350A4-0D6A-43CE-6442-7347582CF7E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Verbatim from Robbins and Coulter (2016, pp/ 42-43):</a:t>
            </a:r>
          </a:p>
          <a:p>
            <a:pPr algn="l"/>
            <a:r>
              <a:rPr lang="en-GB" sz="1800" b="0" i="0" u="none" strike="noStrike" baseline="0" dirty="0">
                <a:latin typeface="TimesNewRomanMTStd"/>
              </a:rPr>
              <a:t>Henry Mintzberg, a well-known management researcher, studied actual managers at work. In his first comprehensive study, Mintzberg concluded that what managers do can best be described by looking at the managerial roles they engage in at work. The term </a:t>
            </a:r>
            <a:r>
              <a:rPr lang="en-GB" sz="1800" b="1" i="0" u="none" strike="noStrike" baseline="0" dirty="0">
                <a:latin typeface="UniversLTStd-Bold"/>
              </a:rPr>
              <a:t>managerial roles </a:t>
            </a:r>
            <a:r>
              <a:rPr lang="en-GB" sz="1800" b="0" i="0" u="none" strike="noStrike" baseline="0" dirty="0">
                <a:latin typeface="TimesNewRomanMTStd"/>
              </a:rPr>
              <a:t>refers to specific actions or </a:t>
            </a:r>
            <a:r>
              <a:rPr lang="en-GB" sz="1800" b="0" i="0" u="none" strike="noStrike" baseline="0" dirty="0" err="1">
                <a:latin typeface="TimesNewRomanMTStd"/>
              </a:rPr>
              <a:t>behaviors</a:t>
            </a:r>
            <a:r>
              <a:rPr lang="en-GB" sz="1800" b="0" i="0" u="none" strike="noStrike" baseline="0" dirty="0">
                <a:latin typeface="TimesNewRomanMTStd"/>
              </a:rPr>
              <a:t> expected of and exhibited by a manager. (Think of the different roles you play—student, employee,</a:t>
            </a:r>
          </a:p>
          <a:p>
            <a:pPr algn="l"/>
            <a:r>
              <a:rPr lang="en-GB" sz="1800" b="0" i="0" u="none" strike="noStrike" baseline="0" dirty="0">
                <a:latin typeface="TimesNewRomanMTStd"/>
              </a:rPr>
              <a:t>student organization member, volunteer, sibling, and so forth—and the different things you’re expected to do in these roles.) When describing what managers do from a roles perspective, we’re not looking at a specific person per se, but at the expectations and responsibilities associated with the person in that role—the role of a manager. As shown in Exhibit 1-5, these 10 roles are grouped around interpersonal relationships, the transfer of information, and decision making.</a:t>
            </a:r>
          </a:p>
          <a:p>
            <a:pPr algn="l"/>
            <a:r>
              <a:rPr lang="en-GB" sz="1800" b="0" i="0" u="none" strike="noStrike" baseline="0" dirty="0">
                <a:latin typeface="TimesNewRomanMTStd"/>
              </a:rPr>
              <a:t>The </a:t>
            </a:r>
            <a:r>
              <a:rPr lang="en-GB" sz="1800" b="1" i="0" u="none" strike="noStrike" baseline="0" dirty="0">
                <a:latin typeface="UniversLTStd-Bold"/>
              </a:rPr>
              <a:t>interpersonal roles </a:t>
            </a:r>
            <a:r>
              <a:rPr lang="en-GB" sz="1800" b="0" i="0" u="none" strike="noStrike" baseline="0" dirty="0">
                <a:latin typeface="TimesNewRomanMTStd"/>
              </a:rPr>
              <a:t>involve people (subordinates and persons outside the organization) and other ceremonial and symbolic duties. The three interpersonal roles include figurehead, leader, and liaison. The </a:t>
            </a:r>
            <a:r>
              <a:rPr lang="en-GB" sz="1800" b="1" i="0" u="none" strike="noStrike" baseline="0" dirty="0">
                <a:latin typeface="UniversLTStd-Bold"/>
              </a:rPr>
              <a:t>informational roles </a:t>
            </a:r>
            <a:r>
              <a:rPr lang="en-GB" sz="1800" b="0" i="0" u="none" strike="noStrike" baseline="0" dirty="0">
                <a:latin typeface="TimesNewRomanMTStd"/>
              </a:rPr>
              <a:t>involve collecting, receiving, and disseminating information. The three informational roles include monitor, disseminator, and spokesperson. Finally, the </a:t>
            </a:r>
            <a:r>
              <a:rPr lang="en-GB" sz="1800" b="1" i="0" u="none" strike="noStrike" baseline="0" dirty="0">
                <a:latin typeface="UniversLTStd-Bold"/>
              </a:rPr>
              <a:t>decisional roles </a:t>
            </a:r>
            <a:r>
              <a:rPr lang="en-GB" sz="1800" b="0" i="0" u="none" strike="noStrike" baseline="0" dirty="0">
                <a:latin typeface="TimesNewRomanMTStd"/>
              </a:rPr>
              <a:t>entail</a:t>
            </a:r>
          </a:p>
          <a:p>
            <a:pPr algn="l"/>
            <a:r>
              <a:rPr lang="en-GB" sz="1800" b="0" i="0" u="none" strike="noStrike" baseline="0" dirty="0">
                <a:latin typeface="TimesNewRomanMTStd"/>
              </a:rPr>
              <a:t>making decisions or choices and include entrepreneur, disturbance handler, resource allocator, and negotiator. As managers perform these roles, Mintzberg proposed that their activities included both reflection (thinking) and action (doing).</a:t>
            </a:r>
          </a:p>
          <a:p>
            <a:pPr algn="l"/>
            <a:r>
              <a:rPr lang="en-GB" sz="1800" b="0" i="0" u="none" strike="noStrike" baseline="0" dirty="0">
                <a:latin typeface="TimesNewRomanMTStd"/>
              </a:rPr>
              <a:t>A number of follow-up studies have tested the validity of Mintzberg’s role categories, and the evidence generally supports the idea that managers—regardless of the type of organization or level in the organization—perform similar roles. However, the emphasis that managers give to the various roles seems to change with organizational level.24 At higher levels of the organization, the roles of disseminator,</a:t>
            </a:r>
          </a:p>
          <a:p>
            <a:pPr algn="l"/>
            <a:r>
              <a:rPr lang="en-GB" sz="1800" b="0" i="0" u="none" strike="noStrike" baseline="0" dirty="0">
                <a:latin typeface="TimesNewRomanMTStd"/>
              </a:rPr>
              <a:t>figurehead, negotiator, liaison, and spokesperson are more important; while the leader role (as Mintzberg defined it) is more important for lower-level managers than it is for either middle or top-level managers.</a:t>
            </a:r>
          </a:p>
          <a:p>
            <a:pPr algn="l"/>
            <a:endParaRPr lang="en-GB" altLang="en-US" dirty="0"/>
          </a:p>
          <a:p>
            <a:r>
              <a:rPr lang="en-GB" altLang="en-US" dirty="0"/>
              <a:t>From this definition, compare the notion of management and organisation. What is their relationship?</a:t>
            </a:r>
          </a:p>
        </p:txBody>
      </p:sp>
      <p:sp>
        <p:nvSpPr>
          <p:cNvPr id="34820" name="Slide Number Placeholder 3">
            <a:extLst>
              <a:ext uri="{FF2B5EF4-FFF2-40B4-BE49-F238E27FC236}">
                <a16:creationId xmlns:a16="http://schemas.microsoft.com/office/drawing/2014/main" id="{2ACD9EE5-FC62-3504-6475-83EC5D5BBCE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E905CE-AFA4-4FFB-8450-35E08C78648B}" type="slidenum">
              <a:rPr lang="en-GB" altLang="en-US" smtClean="0">
                <a:latin typeface="Verdana" panose="020B0604030504040204" pitchFamily="34" charset="0"/>
              </a:rPr>
              <a:pPr/>
              <a:t>24</a:t>
            </a:fld>
            <a:endParaRPr lang="en-GB" altLang="en-US">
              <a:latin typeface="Verdana" panose="020B060403050404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8F9C9DA6-368E-49C4-D835-630B8FB6D70C}"/>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3B535A9F-FCD5-4D08-4CDC-A23147E641C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Verbatim from Robbins and Coulter (2016, pp. 43-44)</a:t>
            </a:r>
          </a:p>
          <a:p>
            <a:pPr algn="l"/>
            <a:r>
              <a:rPr lang="en-GB" sz="1800" b="0" i="0" u="none" strike="noStrike" baseline="0" dirty="0">
                <a:latin typeface="TimesNewRomanMTStd"/>
              </a:rPr>
              <a:t>Robert L. Katz proposed that managers need three critical skills in managing: technical, human, and conceptual.27</a:t>
            </a:r>
          </a:p>
          <a:p>
            <a:pPr algn="l"/>
            <a:r>
              <a:rPr lang="en-GB" sz="1800" b="0" i="0" u="none" strike="noStrike" baseline="0" dirty="0">
                <a:latin typeface="TimesNewRomanMTStd"/>
              </a:rPr>
              <a:t>(Exhibit 1-6 shows the relationships of these skills to managerial levels.) </a:t>
            </a:r>
            <a:r>
              <a:rPr lang="en-GB" sz="1800" b="1" i="0" u="none" strike="noStrike" baseline="0" dirty="0">
                <a:latin typeface="UniversLTStd-Bold"/>
              </a:rPr>
              <a:t>Technical skills </a:t>
            </a:r>
            <a:r>
              <a:rPr lang="en-GB" sz="1800" b="0" i="0" u="none" strike="noStrike" baseline="0" dirty="0">
                <a:latin typeface="TimesNewRomanMTStd"/>
              </a:rPr>
              <a:t>are the job-specific knowledge and techniques needed to proficiently perform work tasks.</a:t>
            </a:r>
          </a:p>
          <a:p>
            <a:pPr algn="l"/>
            <a:r>
              <a:rPr lang="en-GB" sz="1800" b="0" i="0" u="none" strike="noStrike" baseline="0" dirty="0">
                <a:latin typeface="TimesNewRomanMTStd"/>
              </a:rPr>
              <a:t>These skills tend to be more important for first-line managers because they typically manage employees who use tools and techniques to produce the organization’s products or service the organization’s customers. Often, employees with excellent technical skills get promoted to first-line manager. For example, Dean White, a production supervisor at Springfield Remanufacturing, started as a parts cleaner. Now, White manages 25 people in six departments. He noted that at first it was difficult to get people to listen, especially his former peers. “I learned I</a:t>
            </a:r>
          </a:p>
          <a:p>
            <a:pPr algn="l"/>
            <a:r>
              <a:rPr lang="en-GB" sz="1800" b="0" i="0" u="none" strike="noStrike" baseline="0" dirty="0">
                <a:latin typeface="TimesNewRomanMTStd"/>
              </a:rPr>
              <a:t>had to gain respect before I could lead,” White said. He credits mentors—other supervisors whose examples he followed—with helping him become the type of manager he is today.28 Dean is a manager who has technical skills, but also recognizes the importance of </a:t>
            </a:r>
            <a:r>
              <a:rPr lang="en-GB" sz="1800" b="1" i="0" u="none" strike="noStrike" baseline="0" dirty="0">
                <a:latin typeface="UniversLTStd-Bold"/>
              </a:rPr>
              <a:t>interpersonal skills</a:t>
            </a:r>
            <a:r>
              <a:rPr lang="en-GB" sz="1800" b="0" i="0" u="none" strike="noStrike" baseline="0" dirty="0">
                <a:latin typeface="TimesNewRomanMTStd"/>
              </a:rPr>
              <a:t>, which involve the ability to work well with other people both individually and in a group. Because all managers deal with people, these skills are equally important to all levels of management. Managers with good human skills get the best out of their people. They know how to communicate, motivate, lead, and inspire enthusiasm and trust. Finally, </a:t>
            </a:r>
            <a:r>
              <a:rPr lang="en-GB" sz="1800" b="1" i="0" u="none" strike="noStrike" baseline="0" dirty="0">
                <a:latin typeface="UniversLTStd-Bold"/>
              </a:rPr>
              <a:t>conceptual skills </a:t>
            </a:r>
            <a:r>
              <a:rPr lang="en-GB" sz="1800" b="0" i="0" u="none" strike="noStrike" baseline="0" dirty="0">
                <a:latin typeface="TimesNewRomanMTStd"/>
              </a:rPr>
              <a:t>are the skills managers use to think and to conceptualize about abstract and complex situations. Using these skills, managers see the organization as a whole, understand the relationships among various subunits, and visualize how the organization fits into its broader environment. These skills are most important to top managers.</a:t>
            </a:r>
          </a:p>
          <a:p>
            <a:pPr algn="l"/>
            <a:endParaRPr lang="en-GB" altLang="en-US" dirty="0"/>
          </a:p>
          <a:p>
            <a:r>
              <a:rPr lang="en-GB" altLang="en-US" dirty="0"/>
              <a:t>From this definition, compare the notion of management and organisation. What is their relationship?</a:t>
            </a:r>
          </a:p>
        </p:txBody>
      </p:sp>
      <p:sp>
        <p:nvSpPr>
          <p:cNvPr id="36868" name="Slide Number Placeholder 3">
            <a:extLst>
              <a:ext uri="{FF2B5EF4-FFF2-40B4-BE49-F238E27FC236}">
                <a16:creationId xmlns:a16="http://schemas.microsoft.com/office/drawing/2014/main" id="{51206674-821C-B355-2237-19153E052C5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6BF472-8087-4AC8-BFC7-E56E4906D240}" type="slidenum">
              <a:rPr lang="en-GB" altLang="en-US" smtClean="0">
                <a:latin typeface="Verdana" panose="020B0604030504040204" pitchFamily="34" charset="0"/>
              </a:rPr>
              <a:pPr/>
              <a:t>25</a:t>
            </a:fld>
            <a:endParaRPr lang="en-GB" altLang="en-US">
              <a:latin typeface="Verdana" panose="020B060403050404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458656B1-F33D-0547-0DD3-34526EAC1C49}"/>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D9AEDF-29A2-69C4-BD7C-53AB42ABF57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8916" name="Slide Number Placeholder 3">
            <a:extLst>
              <a:ext uri="{FF2B5EF4-FFF2-40B4-BE49-F238E27FC236}">
                <a16:creationId xmlns:a16="http://schemas.microsoft.com/office/drawing/2014/main" id="{ED59960E-6AF5-D358-B84D-B23404F2438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7CECC9-EA01-459E-B26A-4B4C72E2B565}" type="slidenum">
              <a:rPr lang="en-GB" altLang="en-US" smtClean="0">
                <a:latin typeface="Verdana" panose="020B0604030504040204" pitchFamily="34" charset="0"/>
              </a:rPr>
              <a:pPr/>
              <a:t>26</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moodle.uwtsd.ac.uk/course/view.php?id=381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helf-uwtsd.alma.exlibrisgroup.com/leganto/readinglist/citation/6618221530002421?institute=44WHELF_UWTSD&amp;auth=SAML"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d1jOwD-CTLI?feature=oembed" TargetMode="External"/><Relationship Id="rId4" Type="http://schemas.openxmlformats.org/officeDocument/2006/relationships/image" Target="../media/image10.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32.xml.rels><?xml version="1.0" encoding="UTF-8" standalone="yes"?>
<Relationships xmlns="http://schemas.openxmlformats.org/package/2006/relationships"><Relationship Id="rId2" Type="http://schemas.openxmlformats.org/officeDocument/2006/relationships/hyperlink" Target="https://citt.ufl.edu/resources/the-learning-process/designing-the-learning-experience/blooms-taxonomy/"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C1A9E084-A7AC-B80C-143C-BD2EB306CFDA}"/>
              </a:ext>
            </a:extLst>
          </p:cNvPr>
          <p:cNvSpPr>
            <a:spLocks noGrp="1"/>
          </p:cNvSpPr>
          <p:nvPr>
            <p:ph type="ctrTitle"/>
          </p:nvPr>
        </p:nvSpPr>
        <p:spPr>
          <a:xfrm>
            <a:off x="2555875" y="3060700"/>
            <a:ext cx="4392613" cy="936625"/>
          </a:xfrm>
        </p:spPr>
        <p:txBody>
          <a:bodyPr/>
          <a:lstStyle/>
          <a:p>
            <a:r>
              <a:rPr lang="en-GB" altLang="en-US" b="1"/>
              <a:t>LCBB4003</a:t>
            </a:r>
          </a:p>
        </p:txBody>
      </p:sp>
      <p:sp>
        <p:nvSpPr>
          <p:cNvPr id="6147" name="Title 1">
            <a:extLst>
              <a:ext uri="{FF2B5EF4-FFF2-40B4-BE49-F238E27FC236}">
                <a16:creationId xmlns:a16="http://schemas.microsoft.com/office/drawing/2014/main" id="{210627B0-ED43-937B-A740-EA9CBF032A63}"/>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a:p>
        </p:txBody>
      </p:sp>
      <p:sp>
        <p:nvSpPr>
          <p:cNvPr id="6148" name="TextBox 1">
            <a:extLst>
              <a:ext uri="{FF2B5EF4-FFF2-40B4-BE49-F238E27FC236}">
                <a16:creationId xmlns:a16="http://schemas.microsoft.com/office/drawing/2014/main" id="{60DD82C9-E399-1C12-B0BB-13FC2EC63B77}"/>
              </a:ext>
            </a:extLst>
          </p:cNvPr>
          <p:cNvSpPr txBox="1">
            <a:spLocks noChangeArrowheads="1"/>
          </p:cNvSpPr>
          <p:nvPr/>
        </p:nvSpPr>
        <p:spPr bwMode="auto">
          <a:xfrm>
            <a:off x="250825" y="3962400"/>
            <a:ext cx="51847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Week 1: Session 1: LECTURE</a:t>
            </a:r>
          </a:p>
          <a:p>
            <a:pPr>
              <a:spcBef>
                <a:spcPct val="0"/>
              </a:spcBef>
              <a:buFontTx/>
              <a:buNone/>
            </a:pPr>
            <a:r>
              <a:rPr lang="en-GB" altLang="en-US" sz="2800" b="1" dirty="0">
                <a:solidFill>
                  <a:srgbClr val="FFFF00"/>
                </a:solidFill>
                <a:latin typeface="Arial" panose="020B0604020202020204" pitchFamily="34" charset="0"/>
              </a:rPr>
              <a:t>Introduction</a:t>
            </a:r>
          </a:p>
        </p:txBody>
      </p:sp>
      <p:sp>
        <p:nvSpPr>
          <p:cNvPr id="5" name="Subtitle 4">
            <a:extLst>
              <a:ext uri="{FF2B5EF4-FFF2-40B4-BE49-F238E27FC236}">
                <a16:creationId xmlns:a16="http://schemas.microsoft.com/office/drawing/2014/main" id="{DC6CEBAD-07F6-4518-73BA-5C543601B8BF}"/>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9EB33EE-3C8B-795E-8955-82EACD8B4FBF}"/>
              </a:ext>
            </a:extLst>
          </p:cNvPr>
          <p:cNvSpPr>
            <a:spLocks noGrp="1"/>
          </p:cNvSpPr>
          <p:nvPr>
            <p:ph type="title"/>
          </p:nvPr>
        </p:nvSpPr>
        <p:spPr/>
        <p:txBody>
          <a:bodyPr/>
          <a:lstStyle/>
          <a:p>
            <a:r>
              <a:rPr lang="en-GB" altLang="en-US"/>
              <a:t>Lesson Aims</a:t>
            </a:r>
          </a:p>
        </p:txBody>
      </p:sp>
      <p:sp>
        <p:nvSpPr>
          <p:cNvPr id="7171" name="Content Placeholder 2">
            <a:extLst>
              <a:ext uri="{FF2B5EF4-FFF2-40B4-BE49-F238E27FC236}">
                <a16:creationId xmlns:a16="http://schemas.microsoft.com/office/drawing/2014/main" id="{31979EF7-06E3-844F-E89E-2BF6640C1F9E}"/>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a:t>By the end of this session, students should be aware of:</a:t>
            </a:r>
            <a:r>
              <a:rPr lang="en-GB" altLang="en-US" sz="2000"/>
              <a:t> </a:t>
            </a:r>
          </a:p>
          <a:p>
            <a:pPr marL="355600" indent="-355600" eaLnBrk="1" hangingPunct="1">
              <a:buFont typeface="Myriad Pro"/>
              <a:buAutoNum type="arabicPeriod"/>
              <a:defRPr/>
            </a:pPr>
            <a:endParaRPr lang="en-GB" altLang="en-US" sz="2800"/>
          </a:p>
        </p:txBody>
      </p:sp>
      <p:sp>
        <p:nvSpPr>
          <p:cNvPr id="4" name="Date Placeholder 3">
            <a:extLst>
              <a:ext uri="{FF2B5EF4-FFF2-40B4-BE49-F238E27FC236}">
                <a16:creationId xmlns:a16="http://schemas.microsoft.com/office/drawing/2014/main" id="{959B8DF3-E1FE-520A-825E-75846110939D}"/>
              </a:ext>
            </a:extLst>
          </p:cNvPr>
          <p:cNvSpPr>
            <a:spLocks noGrp="1"/>
          </p:cNvSpPr>
          <p:nvPr>
            <p:ph type="dt" sz="quarter" idx="10"/>
          </p:nvPr>
        </p:nvSpPr>
        <p:spPr/>
        <p:txBody>
          <a:bodyPr/>
          <a:lstStyle/>
          <a:p>
            <a:pPr>
              <a:defRPr/>
            </a:pPr>
            <a:fld id="{A537843A-38BC-484B-8097-D4EBC93D768D}" type="datetime1">
              <a:rPr lang="en-GB" altLang="en-US" smtClean="0"/>
              <a:pPr>
                <a:defRPr/>
              </a:pPr>
              <a:t>02/10/2023</a:t>
            </a:fld>
            <a:endParaRPr lang="en-GB" altLang="en-US"/>
          </a:p>
        </p:txBody>
      </p:sp>
      <p:sp>
        <p:nvSpPr>
          <p:cNvPr id="7173" name="Slide Number Placeholder 4">
            <a:extLst>
              <a:ext uri="{FF2B5EF4-FFF2-40B4-BE49-F238E27FC236}">
                <a16:creationId xmlns:a16="http://schemas.microsoft.com/office/drawing/2014/main" id="{125D9D86-1AF2-60C9-477B-7CB64F81B2C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034878C-B09D-4794-A6B0-B4C33E8763E4}"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graphicFrame>
        <p:nvGraphicFramePr>
          <p:cNvPr id="2" name="Table 2">
            <a:extLst>
              <a:ext uri="{FF2B5EF4-FFF2-40B4-BE49-F238E27FC236}">
                <a16:creationId xmlns:a16="http://schemas.microsoft.com/office/drawing/2014/main" id="{123C1F75-2FDF-1499-7CCE-21B01CC3086D}"/>
              </a:ext>
            </a:extLst>
          </p:cNvPr>
          <p:cNvGraphicFramePr>
            <a:graphicFrameLocks noGrp="1"/>
          </p:cNvGraphicFramePr>
          <p:nvPr/>
        </p:nvGraphicFramePr>
        <p:xfrm>
          <a:off x="457200" y="2708275"/>
          <a:ext cx="8435976" cy="3421063"/>
        </p:xfrm>
        <a:graphic>
          <a:graphicData uri="http://schemas.openxmlformats.org/drawingml/2006/table">
            <a:tbl>
              <a:tblPr>
                <a:tableStyleId>{5C22544A-7EE6-4342-B048-85BDC9FD1C3A}</a:tableStyleId>
              </a:tblPr>
              <a:tblGrid>
                <a:gridCol w="4217988">
                  <a:extLst>
                    <a:ext uri="{9D8B030D-6E8A-4147-A177-3AD203B41FA5}">
                      <a16:colId xmlns:a16="http://schemas.microsoft.com/office/drawing/2014/main" val="20000"/>
                    </a:ext>
                  </a:extLst>
                </a:gridCol>
                <a:gridCol w="4217988">
                  <a:extLst>
                    <a:ext uri="{9D8B030D-6E8A-4147-A177-3AD203B41FA5}">
                      <a16:colId xmlns:a16="http://schemas.microsoft.com/office/drawing/2014/main" val="20001"/>
                    </a:ext>
                  </a:extLst>
                </a:gridCol>
              </a:tblGrid>
              <a:tr h="3421063">
                <a:tc>
                  <a:txBody>
                    <a:bodyPr/>
                    <a:lstStyle/>
                    <a:p>
                      <a:pPr marL="355600" indent="-355600" eaLnBrk="1" hangingPunct="1">
                        <a:buFont typeface="Myriad Pro"/>
                        <a:buAutoNum type="arabicPeriod"/>
                      </a:pPr>
                      <a:r>
                        <a:rPr lang="en-GB" altLang="en-US" sz="2400" dirty="0"/>
                        <a:t>Attendance policy </a:t>
                      </a:r>
                    </a:p>
                    <a:p>
                      <a:pPr marL="355600" indent="-355600" eaLnBrk="1" hangingPunct="1">
                        <a:buFont typeface="Myriad Pro"/>
                        <a:buAutoNum type="arabicPeriod"/>
                      </a:pPr>
                      <a:r>
                        <a:rPr lang="en-GB" altLang="en-US" sz="2400" dirty="0"/>
                        <a:t>Module Aim &amp; Learning Outcomes</a:t>
                      </a:r>
                    </a:p>
                    <a:p>
                      <a:pPr marL="355600" indent="-355600" eaLnBrk="1" hangingPunct="1">
                        <a:buFont typeface="Myriad Pro"/>
                        <a:buAutoNum type="arabicPeriod"/>
                      </a:pPr>
                      <a:r>
                        <a:rPr lang="en-GB" altLang="en-US" sz="2400" dirty="0"/>
                        <a:t>Indicative Contents </a:t>
                      </a:r>
                    </a:p>
                    <a:p>
                      <a:pPr marL="355600" indent="-355600" eaLnBrk="1" hangingPunct="1">
                        <a:buFont typeface="Myriad Pro"/>
                        <a:buAutoNum type="arabicPeriod"/>
                      </a:pPr>
                      <a:r>
                        <a:rPr lang="en-GB" altLang="en-US" sz="2400" dirty="0"/>
                        <a:t>Assessments</a:t>
                      </a:r>
                    </a:p>
                    <a:p>
                      <a:pPr marL="355600" indent="-355600" eaLnBrk="1" hangingPunct="1">
                        <a:buFont typeface="Myriad Pro"/>
                        <a:buAutoNum type="arabicPeriod"/>
                      </a:pPr>
                      <a:r>
                        <a:rPr lang="en-GB" altLang="en-US" sz="2400" dirty="0"/>
                        <a:t>Reading List </a:t>
                      </a:r>
                    </a:p>
                  </a:txBody>
                  <a:tcPr marL="91448" marR="91448" marT="45722" marB="45722">
                    <a:lnL w="12700" cmpd="sng">
                      <a:noFill/>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6"/>
                        <a:tabLst/>
                        <a:defRPr/>
                      </a:pPr>
                      <a:r>
                        <a:rPr lang="en-GB" altLang="en-US" sz="2400" dirty="0"/>
                        <a:t>Module’s website</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6"/>
                        <a:tabLst/>
                        <a:defRPr/>
                      </a:pPr>
                      <a:r>
                        <a:rPr lang="en-GB" altLang="en-US" sz="2400" dirty="0"/>
                        <a:t>Organisation</a:t>
                      </a:r>
                    </a:p>
                    <a:p>
                      <a:pPr marL="457200" indent="-457200" eaLnBrk="1" hangingPunct="1">
                        <a:buFont typeface="+mj-lt"/>
                        <a:buAutoNum type="arabicPeriod" startAt="6"/>
                      </a:pPr>
                      <a:r>
                        <a:rPr lang="en-GB" altLang="en-US" sz="2400" dirty="0"/>
                        <a:t>Management</a:t>
                      </a:r>
                    </a:p>
                    <a:p>
                      <a:pPr marL="457200" indent="-457200" eaLnBrk="1" hangingPunct="1">
                        <a:buFont typeface="+mj-lt"/>
                        <a:buAutoNum type="arabicPeriod" startAt="6"/>
                      </a:pPr>
                      <a:r>
                        <a:rPr lang="en-GB" altLang="en-US" sz="2400" dirty="0"/>
                        <a:t>Manager</a:t>
                      </a:r>
                    </a:p>
                    <a:p>
                      <a:pPr marL="457200" indent="-457200" eaLnBrk="1" hangingPunct="1">
                        <a:buFont typeface="+mj-lt"/>
                        <a:buAutoNum type="arabicPeriod" startAt="6"/>
                      </a:pPr>
                      <a:r>
                        <a:rPr lang="en-GB" altLang="en-US" sz="2400" dirty="0"/>
                        <a:t>Organisational behaviour</a:t>
                      </a:r>
                    </a:p>
                    <a:p>
                      <a:endParaRPr lang="en-GB" sz="2400" dirty="0"/>
                    </a:p>
                  </a:txBody>
                  <a:tcPr marL="91448" marR="91448" marT="45722" marB="45722">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76D9603-5B2C-D45F-8D35-6477320DE2A1}"/>
              </a:ext>
            </a:extLst>
          </p:cNvPr>
          <p:cNvSpPr>
            <a:spLocks noGrp="1"/>
          </p:cNvSpPr>
          <p:nvPr>
            <p:ph type="title"/>
          </p:nvPr>
        </p:nvSpPr>
        <p:spPr/>
        <p:txBody>
          <a:bodyPr/>
          <a:lstStyle/>
          <a:p>
            <a:r>
              <a:rPr lang="en-GB" altLang="en-US"/>
              <a:t>Main materials</a:t>
            </a:r>
          </a:p>
        </p:txBody>
      </p:sp>
      <p:sp>
        <p:nvSpPr>
          <p:cNvPr id="8195" name="Content Placeholder 2">
            <a:extLst>
              <a:ext uri="{FF2B5EF4-FFF2-40B4-BE49-F238E27FC236}">
                <a16:creationId xmlns:a16="http://schemas.microsoft.com/office/drawing/2014/main" id="{A1C53162-9B7E-97CC-DFA5-6991AAB2BA49}"/>
              </a:ext>
            </a:extLst>
          </p:cNvPr>
          <p:cNvSpPr>
            <a:spLocks noGrp="1"/>
          </p:cNvSpPr>
          <p:nvPr>
            <p:ph idx="1"/>
          </p:nvPr>
        </p:nvSpPr>
        <p:spPr>
          <a:xfrm>
            <a:off x="457200" y="1600200"/>
            <a:ext cx="8229600" cy="3916363"/>
          </a:xfrm>
        </p:spPr>
        <p:txBody>
          <a:bodyPr/>
          <a:lstStyle/>
          <a:p>
            <a:r>
              <a:rPr lang="en-GB" altLang="en-US"/>
              <a:t>Chapter 0, 1, 2, and 10 of </a:t>
            </a:r>
            <a:r>
              <a:rPr lang="en-GB" altLang="en-US">
                <a:cs typeface="Calibri" panose="020F0502020204030204" pitchFamily="34" charset="0"/>
              </a:rPr>
              <a:t>Mullins, L. J. (2019) Organisational behaviour in the workplace. 12th Ed. Harlow: Pearson Education Limited.</a:t>
            </a:r>
          </a:p>
          <a:p>
            <a:endParaRPr lang="en-GB" altLang="en-US">
              <a:cs typeface="Calibri" panose="020F0502020204030204" pitchFamily="34" charset="0"/>
            </a:endParaRPr>
          </a:p>
          <a:p>
            <a:endParaRPr lang="en-GB" altLang="en-US"/>
          </a:p>
        </p:txBody>
      </p:sp>
      <p:sp>
        <p:nvSpPr>
          <p:cNvPr id="4" name="Date Placeholder 3">
            <a:extLst>
              <a:ext uri="{FF2B5EF4-FFF2-40B4-BE49-F238E27FC236}">
                <a16:creationId xmlns:a16="http://schemas.microsoft.com/office/drawing/2014/main" id="{DFF87759-AF1A-ABAB-8691-9DE203C3CEE1}"/>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8197" name="Slide Number Placeholder 4">
            <a:extLst>
              <a:ext uri="{FF2B5EF4-FFF2-40B4-BE49-F238E27FC236}">
                <a16:creationId xmlns:a16="http://schemas.microsoft.com/office/drawing/2014/main" id="{6093F7D3-CB32-0658-3FB1-76A76B7FF73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4DF2E70-A2F5-41D9-9AF8-D8FF58FA8261}"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pic>
        <p:nvPicPr>
          <p:cNvPr id="1026" name="Picture 2">
            <a:extLst>
              <a:ext uri="{FF2B5EF4-FFF2-40B4-BE49-F238E27FC236}">
                <a16:creationId xmlns:a16="http://schemas.microsoft.com/office/drawing/2014/main" id="{A3593F2A-CF17-FFB9-E2F5-9E33C3D0FB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4981" y="3362037"/>
            <a:ext cx="5721567" cy="31895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29A62403-5C23-56FF-3C06-58442D128BB2}"/>
              </a:ext>
            </a:extLst>
          </p:cNvPr>
          <p:cNvSpPr>
            <a:spLocks noGrp="1"/>
          </p:cNvSpPr>
          <p:nvPr>
            <p:ph type="title"/>
          </p:nvPr>
        </p:nvSpPr>
        <p:spPr>
          <a:xfrm>
            <a:off x="457200" y="274638"/>
            <a:ext cx="8229600" cy="1143000"/>
          </a:xfrm>
        </p:spPr>
        <p:txBody>
          <a:bodyPr wrap="square" anchor="ctr">
            <a:normAutofit/>
          </a:bodyPr>
          <a:lstStyle/>
          <a:p>
            <a:r>
              <a:rPr lang="en-US" altLang="en-US"/>
              <a:t>1. Attendance policy</a:t>
            </a:r>
            <a:endParaRPr lang="en-GB" altLang="en-US"/>
          </a:p>
        </p:txBody>
      </p:sp>
      <p:sp>
        <p:nvSpPr>
          <p:cNvPr id="9219" name="Content Placeholder 2">
            <a:extLst>
              <a:ext uri="{FF2B5EF4-FFF2-40B4-BE49-F238E27FC236}">
                <a16:creationId xmlns:a16="http://schemas.microsoft.com/office/drawing/2014/main" id="{C12494A6-A6BC-BC74-84AD-AF09FA8C9426}"/>
              </a:ext>
            </a:extLst>
          </p:cNvPr>
          <p:cNvSpPr>
            <a:spLocks noGrp="1"/>
          </p:cNvSpPr>
          <p:nvPr>
            <p:ph sz="half" idx="1"/>
          </p:nvPr>
        </p:nvSpPr>
        <p:spPr>
          <a:xfrm>
            <a:off x="457200" y="1600201"/>
            <a:ext cx="5039056" cy="3989040"/>
          </a:xfrm>
        </p:spPr>
        <p:txBody>
          <a:bodyPr wrap="square" anchor="t">
            <a:normAutofit lnSpcReduction="10000"/>
          </a:bodyPr>
          <a:lstStyle/>
          <a:p>
            <a:pPr>
              <a:lnSpc>
                <a:spcPct val="90000"/>
              </a:lnSpc>
            </a:pPr>
            <a:r>
              <a:rPr lang="en-GB" altLang="en-US" sz="2000" b="1" dirty="0"/>
              <a:t>LATE:  </a:t>
            </a:r>
          </a:p>
          <a:p>
            <a:pPr marL="800100" lvl="1" indent="-342900">
              <a:lnSpc>
                <a:spcPct val="90000"/>
              </a:lnSpc>
              <a:buFont typeface="Wingdings" panose="05000000000000000000" pitchFamily="2" charset="2"/>
              <a:buChar char="§"/>
            </a:pPr>
            <a:r>
              <a:rPr lang="en-GB" altLang="en-US" sz="2000" dirty="0"/>
              <a:t>Arriving between 10 to 40 minutes after the beginning of their class/session. </a:t>
            </a:r>
          </a:p>
          <a:p>
            <a:pPr marL="800100" lvl="1" indent="-342900">
              <a:lnSpc>
                <a:spcPct val="90000"/>
              </a:lnSpc>
              <a:buFont typeface="Wingdings" panose="05000000000000000000" pitchFamily="2" charset="2"/>
              <a:buChar char="§"/>
            </a:pPr>
            <a:r>
              <a:rPr lang="en-GB" altLang="en-US" sz="2000" dirty="0"/>
              <a:t>Leaving a class between 10 to 40 minutes before the end of their class/session</a:t>
            </a:r>
          </a:p>
          <a:p>
            <a:pPr>
              <a:lnSpc>
                <a:spcPct val="90000"/>
              </a:lnSpc>
            </a:pPr>
            <a:r>
              <a:rPr lang="en-GB" altLang="en-US" sz="2000" b="1" dirty="0"/>
              <a:t>ABSENT:</a:t>
            </a:r>
          </a:p>
          <a:p>
            <a:pPr marL="800100" lvl="1" indent="-342900">
              <a:lnSpc>
                <a:spcPct val="90000"/>
              </a:lnSpc>
              <a:buFont typeface="Wingdings" panose="05000000000000000000" pitchFamily="2" charset="2"/>
              <a:buChar char="§"/>
            </a:pPr>
            <a:r>
              <a:rPr lang="en-GB" altLang="en-US" sz="2000" dirty="0"/>
              <a:t>Arriving later than 40 minutes after the beginning of their class. </a:t>
            </a:r>
          </a:p>
          <a:p>
            <a:pPr marL="800100" lvl="1" indent="-342900">
              <a:lnSpc>
                <a:spcPct val="90000"/>
              </a:lnSpc>
              <a:buFont typeface="Wingdings" panose="05000000000000000000" pitchFamily="2" charset="2"/>
              <a:buChar char="§"/>
            </a:pPr>
            <a:r>
              <a:rPr lang="en-GB" altLang="en-US" sz="2000" dirty="0"/>
              <a:t>Leaving prior to 40 minutes before the end of their class.</a:t>
            </a:r>
          </a:p>
          <a:p>
            <a:pPr>
              <a:lnSpc>
                <a:spcPct val="90000"/>
              </a:lnSpc>
            </a:pPr>
            <a:r>
              <a:rPr lang="en-GB" altLang="en-US" sz="2000" dirty="0"/>
              <a:t>Two late marks will be treated as an ABSENT mark.</a:t>
            </a:r>
          </a:p>
        </p:txBody>
      </p:sp>
      <p:pic>
        <p:nvPicPr>
          <p:cNvPr id="3" name="Picture 2" descr="A clock with black numbers&#10;&#10;Description automatically generated">
            <a:extLst>
              <a:ext uri="{FF2B5EF4-FFF2-40B4-BE49-F238E27FC236}">
                <a16:creationId xmlns:a16="http://schemas.microsoft.com/office/drawing/2014/main" id="{832BE543-4E31-A16C-7CE3-C639C0DFC0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6256" y="1786082"/>
            <a:ext cx="3285835" cy="3285835"/>
          </a:xfrm>
          <a:prstGeom prst="rect">
            <a:avLst/>
          </a:prstGeom>
          <a:noFill/>
        </p:spPr>
      </p:pic>
      <p:sp>
        <p:nvSpPr>
          <p:cNvPr id="4" name="Date Placeholder 3">
            <a:extLst>
              <a:ext uri="{FF2B5EF4-FFF2-40B4-BE49-F238E27FC236}">
                <a16:creationId xmlns:a16="http://schemas.microsoft.com/office/drawing/2014/main" id="{4C0487DC-3F6E-410C-55AA-BED11972513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2A88EF9-FD6A-4E22-AD5B-99F4A855266A}" type="datetime1">
              <a:rPr lang="en-GB" altLang="en-US" sz="900" smtClean="0"/>
              <a:pPr>
                <a:lnSpc>
                  <a:spcPct val="90000"/>
                </a:lnSpc>
                <a:spcAft>
                  <a:spcPts val="600"/>
                </a:spcAft>
                <a:defRPr/>
              </a:pPr>
              <a:t>02/10/2023</a:t>
            </a:fld>
            <a:endParaRPr lang="en-GB" altLang="en-US" sz="900"/>
          </a:p>
        </p:txBody>
      </p:sp>
      <p:sp>
        <p:nvSpPr>
          <p:cNvPr id="9221" name="Slide Number Placeholder 4">
            <a:extLst>
              <a:ext uri="{FF2B5EF4-FFF2-40B4-BE49-F238E27FC236}">
                <a16:creationId xmlns:a16="http://schemas.microsoft.com/office/drawing/2014/main" id="{16342CDA-B3B6-3E9F-80E6-0FFFBDF704F7}"/>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53E1AF46-8A8C-4236-912B-E59B01C5F2E5}" type="slidenum">
              <a:rPr lang="en-GB" altLang="en-US" sz="1200" smtClean="0">
                <a:solidFill>
                  <a:srgbClr val="898989"/>
                </a:solidFill>
              </a:rPr>
              <a:pPr>
                <a:spcBef>
                  <a:spcPct val="0"/>
                </a:spcBef>
                <a:spcAft>
                  <a:spcPts val="600"/>
                </a:spcAft>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B60FD259-2289-1F81-7144-37D559E54BFC}"/>
              </a:ext>
            </a:extLst>
          </p:cNvPr>
          <p:cNvSpPr>
            <a:spLocks noGrp="1"/>
          </p:cNvSpPr>
          <p:nvPr>
            <p:ph type="title"/>
          </p:nvPr>
        </p:nvSpPr>
        <p:spPr/>
        <p:txBody>
          <a:bodyPr/>
          <a:lstStyle/>
          <a:p>
            <a:r>
              <a:rPr lang="en-US" altLang="en-US"/>
              <a:t>2. Aim(s) &amp; Learning Outcomes of the Module</a:t>
            </a:r>
            <a:endParaRPr lang="en-GB" altLang="en-US"/>
          </a:p>
        </p:txBody>
      </p:sp>
      <p:sp>
        <p:nvSpPr>
          <p:cNvPr id="10243" name="Content Placeholder 2">
            <a:extLst>
              <a:ext uri="{FF2B5EF4-FFF2-40B4-BE49-F238E27FC236}">
                <a16:creationId xmlns:a16="http://schemas.microsoft.com/office/drawing/2014/main" id="{98D4B62D-9BB5-0387-8E0D-D8ECA9056630}"/>
              </a:ext>
            </a:extLst>
          </p:cNvPr>
          <p:cNvSpPr>
            <a:spLocks noGrp="1"/>
          </p:cNvSpPr>
          <p:nvPr>
            <p:ph idx="1"/>
          </p:nvPr>
        </p:nvSpPr>
        <p:spPr>
          <a:xfrm>
            <a:off x="457200" y="1600200"/>
            <a:ext cx="8686800" cy="3916363"/>
          </a:xfrm>
        </p:spPr>
        <p:txBody>
          <a:bodyPr/>
          <a:lstStyle/>
          <a:p>
            <a:pPr hangingPunct="1">
              <a:spcBef>
                <a:spcPts val="600"/>
              </a:spcBef>
              <a:buFontTx/>
              <a:buNone/>
            </a:pPr>
            <a:r>
              <a:rPr lang="en-GB" altLang="en-US" sz="2000" b="1" dirty="0">
                <a:cs typeface="Times New Roman" panose="02020603050405020304" pitchFamily="18" charset="0"/>
              </a:rPr>
              <a:t>AIM(S):</a:t>
            </a:r>
            <a:endParaRPr lang="en-GB" altLang="en-US" sz="2000" dirty="0">
              <a:cs typeface="Times New Roman" panose="02020603050405020304" pitchFamily="18" charset="0"/>
            </a:endParaRPr>
          </a:p>
          <a:p>
            <a:pPr algn="just" hangingPunct="1">
              <a:spcBef>
                <a:spcPts val="1200"/>
              </a:spcBef>
              <a:buFont typeface="Symbol" panose="05050102010706020507" pitchFamily="18" charset="2"/>
              <a:buChar char=""/>
            </a:pPr>
            <a:r>
              <a:rPr lang="en-GB" altLang="en-US" sz="2400" dirty="0"/>
              <a:t>To cultivate student knowledge, and understanding of the nature of behaviour within organisations, through the application of a multi-disciplinary approach to the study of people at work. </a:t>
            </a:r>
          </a:p>
          <a:p>
            <a:pPr algn="just" hangingPunct="1">
              <a:spcBef>
                <a:spcPts val="1200"/>
              </a:spcBef>
              <a:buFont typeface="Symbol" panose="05050102010706020507" pitchFamily="18" charset="2"/>
              <a:buChar char=""/>
            </a:pPr>
            <a:r>
              <a:rPr lang="en-GB" altLang="en-US" sz="2400" dirty="0"/>
              <a:t>To comprehend concepts of organisational design, functions, and processes of management, as well as recognising the importance of ‘management’ as an integrating activity. </a:t>
            </a:r>
          </a:p>
        </p:txBody>
      </p:sp>
      <p:sp>
        <p:nvSpPr>
          <p:cNvPr id="4" name="Date Placeholder 3">
            <a:extLst>
              <a:ext uri="{FF2B5EF4-FFF2-40B4-BE49-F238E27FC236}">
                <a16:creationId xmlns:a16="http://schemas.microsoft.com/office/drawing/2014/main" id="{779420F6-A090-7864-52A6-6D1CE4D0DE7F}"/>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0245" name="Slide Number Placeholder 4">
            <a:extLst>
              <a:ext uri="{FF2B5EF4-FFF2-40B4-BE49-F238E27FC236}">
                <a16:creationId xmlns:a16="http://schemas.microsoft.com/office/drawing/2014/main" id="{3247AC59-C6F5-7670-81D0-2B8EE807939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79385FD-3FE7-482B-ABAD-334A716E7D72}"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pic>
        <p:nvPicPr>
          <p:cNvPr id="2052" name="Picture 4" descr="Archery Cartoon Vector Images (over 4,400)">
            <a:extLst>
              <a:ext uri="{FF2B5EF4-FFF2-40B4-BE49-F238E27FC236}">
                <a16:creationId xmlns:a16="http://schemas.microsoft.com/office/drawing/2014/main" id="{9ABCCEF6-60E0-B6B9-231F-78A85CAF5A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38375" y="4508500"/>
            <a:ext cx="5124450" cy="23812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6AC0C1F0-9AC6-0709-95B6-15C35775350F}"/>
              </a:ext>
            </a:extLst>
          </p:cNvPr>
          <p:cNvSpPr>
            <a:spLocks noGrp="1"/>
          </p:cNvSpPr>
          <p:nvPr>
            <p:ph type="title"/>
          </p:nvPr>
        </p:nvSpPr>
        <p:spPr/>
        <p:txBody>
          <a:bodyPr/>
          <a:lstStyle/>
          <a:p>
            <a:r>
              <a:rPr lang="en-US" altLang="en-US"/>
              <a:t>2. Aim(s) &amp; Learning Outcomes of the Module</a:t>
            </a:r>
            <a:endParaRPr lang="en-GB" altLang="en-US"/>
          </a:p>
        </p:txBody>
      </p:sp>
      <p:sp>
        <p:nvSpPr>
          <p:cNvPr id="11267" name="Content Placeholder 2">
            <a:extLst>
              <a:ext uri="{FF2B5EF4-FFF2-40B4-BE49-F238E27FC236}">
                <a16:creationId xmlns:a16="http://schemas.microsoft.com/office/drawing/2014/main" id="{A2D8A3BF-A732-303C-51A2-56A2818CB949}"/>
              </a:ext>
            </a:extLst>
          </p:cNvPr>
          <p:cNvSpPr>
            <a:spLocks noGrp="1"/>
          </p:cNvSpPr>
          <p:nvPr>
            <p:ph idx="1"/>
          </p:nvPr>
        </p:nvSpPr>
        <p:spPr>
          <a:xfrm>
            <a:off x="457200" y="1600200"/>
            <a:ext cx="8229600" cy="3916363"/>
          </a:xfrm>
        </p:spPr>
        <p:txBody>
          <a:bodyPr/>
          <a:lstStyle/>
          <a:p>
            <a:pPr marL="0" indent="0" algn="just" hangingPunct="1">
              <a:spcBef>
                <a:spcPts val="1200"/>
              </a:spcBef>
              <a:buFontTx/>
              <a:buNone/>
            </a:pPr>
            <a:r>
              <a:rPr lang="en-GB" altLang="en-US" sz="1800" b="1" dirty="0">
                <a:cs typeface="Times New Roman" panose="02020603050405020304" pitchFamily="18" charset="0"/>
              </a:rPr>
              <a:t>LEARNING OUTCOMES: </a:t>
            </a:r>
            <a:r>
              <a:rPr lang="en-US" altLang="en-US" sz="1800" b="1" dirty="0">
                <a:ea typeface="Calibri" panose="020F0502020204030204" pitchFamily="34" charset="0"/>
                <a:cs typeface="Times New Roman" panose="02020603050405020304" pitchFamily="18" charset="0"/>
              </a:rPr>
              <a:t> </a:t>
            </a:r>
            <a:r>
              <a:rPr lang="en-US" altLang="en-US" sz="2000" dirty="0">
                <a:ea typeface="Calibri" panose="020F0502020204030204" pitchFamily="34" charset="0"/>
                <a:cs typeface="Times New Roman" panose="02020603050405020304" pitchFamily="18" charset="0"/>
              </a:rPr>
              <a:t>Upon the successful completion of this module, the student should be able to:</a:t>
            </a:r>
          </a:p>
          <a:p>
            <a:pPr algn="just">
              <a:lnSpc>
                <a:spcPct val="115000"/>
              </a:lnSpc>
              <a:spcBef>
                <a:spcPct val="0"/>
              </a:spcBef>
            </a:pPr>
            <a:r>
              <a:rPr lang="en-GB" altLang="en-US" sz="2000" dirty="0"/>
              <a:t>coherently analyse the relationship between structure, culture, people, and organisational performance;</a:t>
            </a:r>
          </a:p>
          <a:p>
            <a:pPr algn="just">
              <a:lnSpc>
                <a:spcPct val="115000"/>
              </a:lnSpc>
              <a:spcBef>
                <a:spcPct val="0"/>
              </a:spcBef>
            </a:pPr>
            <a:r>
              <a:rPr lang="en-GB" altLang="en-US" sz="2000" dirty="0"/>
              <a:t> identify the essential nature of managerial work (in terms of both functions and processes), communicate the role of leadership, and furthermore, explain the variables that determine effective management and leadership;</a:t>
            </a:r>
          </a:p>
          <a:p>
            <a:pPr algn="just">
              <a:lnSpc>
                <a:spcPct val="115000"/>
              </a:lnSpc>
              <a:spcBef>
                <a:spcPct val="0"/>
              </a:spcBef>
            </a:pPr>
            <a:r>
              <a:rPr lang="en-GB" altLang="en-US" sz="2000" dirty="0"/>
              <a:t>evaluate the behavioural approach to management, through understanding the factors that affect differences in individual behaviour</a:t>
            </a:r>
            <a:endParaRPr lang="en-GB" altLang="en-US" sz="2000" dirty="0">
              <a:cs typeface="Calibri" panose="020F0502020204030204" pitchFamily="34" charset="0"/>
            </a:endParaRPr>
          </a:p>
        </p:txBody>
      </p:sp>
      <p:sp>
        <p:nvSpPr>
          <p:cNvPr id="4" name="Date Placeholder 3">
            <a:extLst>
              <a:ext uri="{FF2B5EF4-FFF2-40B4-BE49-F238E27FC236}">
                <a16:creationId xmlns:a16="http://schemas.microsoft.com/office/drawing/2014/main" id="{12883C93-B2C1-2B09-9E3B-9F8DAB80F249}"/>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1269" name="Slide Number Placeholder 4">
            <a:extLst>
              <a:ext uri="{FF2B5EF4-FFF2-40B4-BE49-F238E27FC236}">
                <a16:creationId xmlns:a16="http://schemas.microsoft.com/office/drawing/2014/main" id="{F946914F-37E4-2E8E-C8F2-C1124B8B1D4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A4DC747-80C4-4BE5-926F-BC807EA0E6EB}"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9289EED-2B2C-0D3C-5682-8387A1A3A92D}"/>
              </a:ext>
            </a:extLst>
          </p:cNvPr>
          <p:cNvSpPr>
            <a:spLocks noGrp="1"/>
          </p:cNvSpPr>
          <p:nvPr>
            <p:ph type="title"/>
          </p:nvPr>
        </p:nvSpPr>
        <p:spPr/>
        <p:txBody>
          <a:bodyPr/>
          <a:lstStyle/>
          <a:p>
            <a:r>
              <a:rPr lang="en-US" altLang="en-US"/>
              <a:t>3. Indicative Contents</a:t>
            </a:r>
            <a:endParaRPr lang="en-GB" altLang="en-US"/>
          </a:p>
        </p:txBody>
      </p:sp>
      <p:sp>
        <p:nvSpPr>
          <p:cNvPr id="12291" name="Content Placeholder 2">
            <a:extLst>
              <a:ext uri="{FF2B5EF4-FFF2-40B4-BE49-F238E27FC236}">
                <a16:creationId xmlns:a16="http://schemas.microsoft.com/office/drawing/2014/main" id="{403B5089-6BF0-6AD8-8489-61587841E84E}"/>
              </a:ext>
            </a:extLst>
          </p:cNvPr>
          <p:cNvSpPr>
            <a:spLocks noGrp="1"/>
          </p:cNvSpPr>
          <p:nvPr>
            <p:ph idx="1"/>
          </p:nvPr>
        </p:nvSpPr>
        <p:spPr>
          <a:xfrm>
            <a:off x="457200" y="1600200"/>
            <a:ext cx="8229600" cy="3916363"/>
          </a:xfrm>
        </p:spPr>
        <p:txBody>
          <a:bodyPr/>
          <a:lstStyle/>
          <a:p>
            <a:pPr algn="just"/>
            <a:r>
              <a:rPr lang="en-GB" altLang="en-US" sz="2400"/>
              <a:t>Theoretical perspectives on organisation and management with a particular focus on the paradigm shift from transition, stability, predictability and order, towards flexibility, contingency and flux. </a:t>
            </a:r>
          </a:p>
          <a:p>
            <a:pPr algn="just"/>
            <a:r>
              <a:rPr lang="en-GB" altLang="en-US" sz="2400"/>
              <a:t>An assessment of the general principles of organisation design, structure, and culture, illustrated through practical examples and applications.</a:t>
            </a:r>
          </a:p>
          <a:p>
            <a:pPr algn="just"/>
            <a:r>
              <a:rPr lang="en-GB" altLang="en-US" sz="2400"/>
              <a:t>A focus on managerial behaviour and action, with an analysis of the elements that constitute effective managerial behaviour.</a:t>
            </a:r>
          </a:p>
          <a:p>
            <a:endParaRPr lang="en-GB" altLang="en-US" sz="2400"/>
          </a:p>
        </p:txBody>
      </p:sp>
      <p:sp>
        <p:nvSpPr>
          <p:cNvPr id="4" name="Date Placeholder 3">
            <a:extLst>
              <a:ext uri="{FF2B5EF4-FFF2-40B4-BE49-F238E27FC236}">
                <a16:creationId xmlns:a16="http://schemas.microsoft.com/office/drawing/2014/main" id="{24CC30D6-2855-637A-91B8-67432083A89F}"/>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2293" name="Slide Number Placeholder 4">
            <a:extLst>
              <a:ext uri="{FF2B5EF4-FFF2-40B4-BE49-F238E27FC236}">
                <a16:creationId xmlns:a16="http://schemas.microsoft.com/office/drawing/2014/main" id="{D533923D-6E10-70C5-8E88-A695944A8AD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55F7931-F8EC-4C52-954A-FD5CFBE1AF17}"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0ACCCAD2-5A09-777D-423C-4DD692FA61B4}"/>
              </a:ext>
            </a:extLst>
          </p:cNvPr>
          <p:cNvSpPr>
            <a:spLocks noGrp="1"/>
          </p:cNvSpPr>
          <p:nvPr>
            <p:ph type="title"/>
          </p:nvPr>
        </p:nvSpPr>
        <p:spPr/>
        <p:txBody>
          <a:bodyPr/>
          <a:lstStyle/>
          <a:p>
            <a:r>
              <a:rPr lang="en-US" altLang="en-US"/>
              <a:t>3. Indicative Contents</a:t>
            </a:r>
            <a:endParaRPr lang="en-GB" altLang="en-US"/>
          </a:p>
        </p:txBody>
      </p:sp>
      <p:sp>
        <p:nvSpPr>
          <p:cNvPr id="13315" name="Content Placeholder 2">
            <a:extLst>
              <a:ext uri="{FF2B5EF4-FFF2-40B4-BE49-F238E27FC236}">
                <a16:creationId xmlns:a16="http://schemas.microsoft.com/office/drawing/2014/main" id="{5CEFEB71-9B6A-D5F3-51EC-66682746D835}"/>
              </a:ext>
            </a:extLst>
          </p:cNvPr>
          <p:cNvSpPr>
            <a:spLocks noGrp="1"/>
          </p:cNvSpPr>
          <p:nvPr>
            <p:ph idx="1"/>
          </p:nvPr>
        </p:nvSpPr>
        <p:spPr>
          <a:xfrm>
            <a:off x="457200" y="1600200"/>
            <a:ext cx="8229600" cy="3916363"/>
          </a:xfrm>
        </p:spPr>
        <p:txBody>
          <a:bodyPr/>
          <a:lstStyle/>
          <a:p>
            <a:pPr algn="just"/>
            <a:r>
              <a:rPr lang="en-GB" altLang="en-US" sz="2000"/>
              <a:t>Theories of leadership, with an emphasis on the pivotal importance of leadership ability within times of organisational change and transition. </a:t>
            </a:r>
          </a:p>
          <a:p>
            <a:pPr algn="just"/>
            <a:r>
              <a:rPr lang="en-GB" altLang="en-US" sz="2000"/>
              <a:t>An introduction and overview of the behavioural science approach to the management of people within organisations</a:t>
            </a:r>
          </a:p>
          <a:p>
            <a:pPr algn="just"/>
            <a:r>
              <a:rPr lang="en-GB" altLang="en-US" sz="2000"/>
              <a:t>Psychological theories and explanatory frameworks of individual behaviour, pertaining to: - personality - perception - learning - attitudinal dispositions, namely: motivation, satisfaction and commitment </a:t>
            </a:r>
          </a:p>
          <a:p>
            <a:pPr algn="just"/>
            <a:r>
              <a:rPr lang="en-GB" altLang="en-US" sz="2000"/>
              <a:t>The nature of work groups and teams</a:t>
            </a:r>
          </a:p>
        </p:txBody>
      </p:sp>
      <p:sp>
        <p:nvSpPr>
          <p:cNvPr id="4" name="Date Placeholder 3">
            <a:extLst>
              <a:ext uri="{FF2B5EF4-FFF2-40B4-BE49-F238E27FC236}">
                <a16:creationId xmlns:a16="http://schemas.microsoft.com/office/drawing/2014/main" id="{A07ADDBC-E35E-7A4F-5C94-319D848B3101}"/>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41F4D916-CAA3-F906-74E6-986A00E238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750E028-D85A-4ACB-82A8-859A9D4B30B0}"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C34C159-C843-D7CE-DFB8-50747C5D6987}"/>
              </a:ext>
            </a:extLst>
          </p:cNvPr>
          <p:cNvSpPr>
            <a:spLocks noGrp="1"/>
          </p:cNvSpPr>
          <p:nvPr>
            <p:ph type="title"/>
          </p:nvPr>
        </p:nvSpPr>
        <p:spPr/>
        <p:txBody>
          <a:bodyPr/>
          <a:lstStyle/>
          <a:p>
            <a:r>
              <a:rPr lang="en-US" altLang="en-US"/>
              <a:t>4. Assessments</a:t>
            </a:r>
            <a:endParaRPr lang="en-GB" altLang="en-US"/>
          </a:p>
        </p:txBody>
      </p:sp>
      <p:sp>
        <p:nvSpPr>
          <p:cNvPr id="14339" name="Content Placeholder 2">
            <a:extLst>
              <a:ext uri="{FF2B5EF4-FFF2-40B4-BE49-F238E27FC236}">
                <a16:creationId xmlns:a16="http://schemas.microsoft.com/office/drawing/2014/main" id="{4F7462E6-07E8-D733-6C4F-99578F06C4ED}"/>
              </a:ext>
            </a:extLst>
          </p:cNvPr>
          <p:cNvSpPr>
            <a:spLocks noGrp="1"/>
          </p:cNvSpPr>
          <p:nvPr>
            <p:ph idx="1"/>
          </p:nvPr>
        </p:nvSpPr>
        <p:spPr>
          <a:xfrm>
            <a:off x="457200" y="1600200"/>
            <a:ext cx="8229600" cy="3916363"/>
          </a:xfrm>
        </p:spPr>
        <p:txBody>
          <a:bodyPr/>
          <a:lstStyle/>
          <a:p>
            <a:pPr algn="just"/>
            <a:r>
              <a:rPr lang="en-GB" altLang="en-US" sz="2000"/>
              <a:t>Two assessments components:</a:t>
            </a:r>
          </a:p>
          <a:p>
            <a:pPr algn="just"/>
            <a:endParaRPr lang="en-GB" altLang="en-US" sz="2000" b="1"/>
          </a:p>
          <a:p>
            <a:pPr algn="just"/>
            <a:r>
              <a:rPr lang="en-GB" altLang="en-US" sz="1800" b="1"/>
              <a:t>Assessment Component 1 – Coursework </a:t>
            </a:r>
          </a:p>
          <a:p>
            <a:pPr algn="just"/>
            <a:endParaRPr lang="en-GB" altLang="en-US" sz="2000" b="1"/>
          </a:p>
          <a:p>
            <a:pPr algn="just"/>
            <a:endParaRPr lang="en-GB" altLang="en-US" sz="2000" b="1"/>
          </a:p>
          <a:p>
            <a:pPr algn="just"/>
            <a:endParaRPr lang="en-GB" altLang="en-US" sz="2000" b="1"/>
          </a:p>
          <a:p>
            <a:pPr algn="just"/>
            <a:endParaRPr lang="en-GB" altLang="en-US" sz="2000" b="1"/>
          </a:p>
          <a:p>
            <a:pPr algn="just"/>
            <a:r>
              <a:rPr lang="en-GB" altLang="en-US" sz="1800" b="1"/>
              <a:t>Assessment Component 2 – Coursework </a:t>
            </a:r>
          </a:p>
          <a:p>
            <a:pPr lvl="1" algn="just"/>
            <a:endParaRPr lang="en-GB" altLang="en-US" sz="2400" b="1"/>
          </a:p>
          <a:p>
            <a:pPr lvl="1" algn="just"/>
            <a:endParaRPr lang="en-GB" altLang="en-US" sz="2400" b="1"/>
          </a:p>
          <a:p>
            <a:pPr lvl="1" algn="just"/>
            <a:endParaRPr lang="en-GB" altLang="en-US" sz="2400" b="1"/>
          </a:p>
          <a:p>
            <a:pPr lvl="1" algn="just"/>
            <a:endParaRPr lang="en-GB" altLang="en-US" sz="2400" b="1"/>
          </a:p>
          <a:p>
            <a:pPr lvl="1" algn="just"/>
            <a:endParaRPr lang="en-GB" altLang="en-US" sz="2400" b="1"/>
          </a:p>
          <a:p>
            <a:pPr lvl="1"/>
            <a:endParaRPr lang="en-GB" altLang="en-US" sz="1400" b="1"/>
          </a:p>
          <a:p>
            <a:pPr lvl="1"/>
            <a:r>
              <a:rPr lang="en-GB" altLang="en-US" sz="1400" b="1"/>
              <a:t>(Details of assessments components and tasks will be discussed in week 3)</a:t>
            </a:r>
          </a:p>
          <a:p>
            <a:endParaRPr lang="en-GB" altLang="en-US" sz="2800"/>
          </a:p>
        </p:txBody>
      </p:sp>
      <p:sp>
        <p:nvSpPr>
          <p:cNvPr id="4" name="Date Placeholder 3">
            <a:extLst>
              <a:ext uri="{FF2B5EF4-FFF2-40B4-BE49-F238E27FC236}">
                <a16:creationId xmlns:a16="http://schemas.microsoft.com/office/drawing/2014/main" id="{58760327-69E9-48FA-DEE2-306879CB3C32}"/>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4341" name="Slide Number Placeholder 4">
            <a:extLst>
              <a:ext uri="{FF2B5EF4-FFF2-40B4-BE49-F238E27FC236}">
                <a16:creationId xmlns:a16="http://schemas.microsoft.com/office/drawing/2014/main" id="{769CB813-53FC-4364-1845-0A6D430237C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095CE-D3A4-4905-A096-A4B26C4C4A37}"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graphicFrame>
        <p:nvGraphicFramePr>
          <p:cNvPr id="8" name="Table 6">
            <a:extLst>
              <a:ext uri="{FF2B5EF4-FFF2-40B4-BE49-F238E27FC236}">
                <a16:creationId xmlns:a16="http://schemas.microsoft.com/office/drawing/2014/main" id="{95C922D9-04C8-B64D-202A-06EAE3498D7F}"/>
              </a:ext>
            </a:extLst>
          </p:cNvPr>
          <p:cNvGraphicFramePr>
            <a:graphicFrameLocks noGrp="1"/>
          </p:cNvGraphicFramePr>
          <p:nvPr/>
        </p:nvGraphicFramePr>
        <p:xfrm>
          <a:off x="457200" y="3059113"/>
          <a:ext cx="7642224" cy="739776"/>
        </p:xfrm>
        <a:graphic>
          <a:graphicData uri="http://schemas.openxmlformats.org/drawingml/2006/table">
            <a:tbl>
              <a:tblPr firstRow="1" bandRow="1">
                <a:tableStyleId>{5C22544A-7EE6-4342-B048-85BDC9FD1C3A}</a:tableStyleId>
              </a:tblPr>
              <a:tblGrid>
                <a:gridCol w="2547408">
                  <a:extLst>
                    <a:ext uri="{9D8B030D-6E8A-4147-A177-3AD203B41FA5}">
                      <a16:colId xmlns:a16="http://schemas.microsoft.com/office/drawing/2014/main" val="20000"/>
                    </a:ext>
                  </a:extLst>
                </a:gridCol>
                <a:gridCol w="2547408">
                  <a:extLst>
                    <a:ext uri="{9D8B030D-6E8A-4147-A177-3AD203B41FA5}">
                      <a16:colId xmlns:a16="http://schemas.microsoft.com/office/drawing/2014/main" val="20001"/>
                    </a:ext>
                  </a:extLst>
                </a:gridCol>
                <a:gridCol w="2547408">
                  <a:extLst>
                    <a:ext uri="{9D8B030D-6E8A-4147-A177-3AD203B41FA5}">
                      <a16:colId xmlns:a16="http://schemas.microsoft.com/office/drawing/2014/main" val="20002"/>
                    </a:ext>
                  </a:extLst>
                </a:gridCol>
              </a:tblGrid>
              <a:tr h="369888">
                <a:tc>
                  <a:txBody>
                    <a:bodyPr/>
                    <a:lstStyle/>
                    <a:p>
                      <a:pPr algn="ctr"/>
                      <a:r>
                        <a:rPr lang="en-GB" sz="1800" b="1"/>
                        <a:t>Mode of assessment </a:t>
                      </a:r>
                    </a:p>
                  </a:txBody>
                  <a:tcPr marL="91436" marR="91436" marT="45602" marB="45602"/>
                </a:tc>
                <a:tc>
                  <a:txBody>
                    <a:bodyPr/>
                    <a:lstStyle/>
                    <a:p>
                      <a:pPr algn="ctr"/>
                      <a:r>
                        <a:rPr lang="en-GB" sz="1800"/>
                        <a:t>Volume</a:t>
                      </a:r>
                    </a:p>
                  </a:txBody>
                  <a:tcPr marL="91436" marR="91436" marT="45602" marB="45602"/>
                </a:tc>
                <a:tc>
                  <a:txBody>
                    <a:bodyPr/>
                    <a:lstStyle/>
                    <a:p>
                      <a:pPr algn="ctr"/>
                      <a:r>
                        <a:rPr lang="en-GB" sz="1800"/>
                        <a:t>Weighting</a:t>
                      </a:r>
                    </a:p>
                  </a:txBody>
                  <a:tcPr marL="91436" marR="91436" marT="45602" marB="45602"/>
                </a:tc>
                <a:extLst>
                  <a:ext uri="{0D108BD9-81ED-4DB2-BD59-A6C34878D82A}">
                    <a16:rowId xmlns:a16="http://schemas.microsoft.com/office/drawing/2014/main" val="10000"/>
                  </a:ext>
                </a:extLst>
              </a:tr>
              <a:tr h="369888">
                <a:tc>
                  <a:txBody>
                    <a:bodyPr/>
                    <a:lstStyle/>
                    <a:p>
                      <a:pPr algn="ctr"/>
                      <a:r>
                        <a:rPr lang="en-GB" sz="1800" b="1"/>
                        <a:t>Essay </a:t>
                      </a:r>
                    </a:p>
                  </a:txBody>
                  <a:tcPr marL="91436" marR="91436" marT="45602" marB="45602"/>
                </a:tc>
                <a:tc>
                  <a:txBody>
                    <a:bodyPr/>
                    <a:lstStyle/>
                    <a:p>
                      <a:pPr algn="ctr"/>
                      <a:r>
                        <a:rPr lang="en-GB" sz="1800" b="1"/>
                        <a:t>2000 words</a:t>
                      </a:r>
                    </a:p>
                  </a:txBody>
                  <a:tcPr marL="91436" marR="91436" marT="45602" marB="45602"/>
                </a:tc>
                <a:tc>
                  <a:txBody>
                    <a:bodyPr/>
                    <a:lstStyle/>
                    <a:p>
                      <a:pPr algn="ctr"/>
                      <a:r>
                        <a:rPr lang="en-GB" sz="1800" b="1"/>
                        <a:t>50%</a:t>
                      </a:r>
                    </a:p>
                  </a:txBody>
                  <a:tcPr marL="91436" marR="91436" marT="45602" marB="45602"/>
                </a:tc>
                <a:extLst>
                  <a:ext uri="{0D108BD9-81ED-4DB2-BD59-A6C34878D82A}">
                    <a16:rowId xmlns:a16="http://schemas.microsoft.com/office/drawing/2014/main" val="10001"/>
                  </a:ext>
                </a:extLst>
              </a:tr>
            </a:tbl>
          </a:graphicData>
        </a:graphic>
      </p:graphicFrame>
      <p:graphicFrame>
        <p:nvGraphicFramePr>
          <p:cNvPr id="9" name="Table 6">
            <a:extLst>
              <a:ext uri="{FF2B5EF4-FFF2-40B4-BE49-F238E27FC236}">
                <a16:creationId xmlns:a16="http://schemas.microsoft.com/office/drawing/2014/main" id="{1311F5A3-6CA4-9379-0B89-DAA860B1D3F2}"/>
              </a:ext>
            </a:extLst>
          </p:cNvPr>
          <p:cNvGraphicFramePr>
            <a:graphicFrameLocks noGrp="1"/>
          </p:cNvGraphicFramePr>
          <p:nvPr/>
        </p:nvGraphicFramePr>
        <p:xfrm>
          <a:off x="455613" y="4516438"/>
          <a:ext cx="7643811" cy="1011237"/>
        </p:xfrm>
        <a:graphic>
          <a:graphicData uri="http://schemas.openxmlformats.org/drawingml/2006/table">
            <a:tbl>
              <a:tblPr firstRow="1" bandRow="1">
                <a:tableStyleId>{5C22544A-7EE6-4342-B048-85BDC9FD1C3A}</a:tableStyleId>
              </a:tblPr>
              <a:tblGrid>
                <a:gridCol w="2547937">
                  <a:extLst>
                    <a:ext uri="{9D8B030D-6E8A-4147-A177-3AD203B41FA5}">
                      <a16:colId xmlns:a16="http://schemas.microsoft.com/office/drawing/2014/main" val="20000"/>
                    </a:ext>
                  </a:extLst>
                </a:gridCol>
                <a:gridCol w="2547937">
                  <a:extLst>
                    <a:ext uri="{9D8B030D-6E8A-4147-A177-3AD203B41FA5}">
                      <a16:colId xmlns:a16="http://schemas.microsoft.com/office/drawing/2014/main" val="20001"/>
                    </a:ext>
                  </a:extLst>
                </a:gridCol>
                <a:gridCol w="2547937">
                  <a:extLst>
                    <a:ext uri="{9D8B030D-6E8A-4147-A177-3AD203B41FA5}">
                      <a16:colId xmlns:a16="http://schemas.microsoft.com/office/drawing/2014/main" val="20002"/>
                    </a:ext>
                  </a:extLst>
                </a:gridCol>
              </a:tblGrid>
              <a:tr h="370957">
                <a:tc>
                  <a:txBody>
                    <a:bodyPr/>
                    <a:lstStyle/>
                    <a:p>
                      <a:pPr algn="ctr"/>
                      <a:r>
                        <a:rPr lang="en-GB" sz="1800" b="1"/>
                        <a:t>Mode of assessment </a:t>
                      </a:r>
                    </a:p>
                  </a:txBody>
                  <a:tcPr marL="91455" marR="91455" marT="45734" marB="45734"/>
                </a:tc>
                <a:tc>
                  <a:txBody>
                    <a:bodyPr/>
                    <a:lstStyle/>
                    <a:p>
                      <a:pPr algn="ctr"/>
                      <a:r>
                        <a:rPr lang="en-GB" sz="1800"/>
                        <a:t>Volume</a:t>
                      </a:r>
                    </a:p>
                  </a:txBody>
                  <a:tcPr marL="91455" marR="91455" marT="45734" marB="45734"/>
                </a:tc>
                <a:tc>
                  <a:txBody>
                    <a:bodyPr/>
                    <a:lstStyle/>
                    <a:p>
                      <a:pPr algn="ctr"/>
                      <a:r>
                        <a:rPr lang="en-GB" sz="1800"/>
                        <a:t>Weighting</a:t>
                      </a:r>
                    </a:p>
                  </a:txBody>
                  <a:tcPr marL="91455" marR="91455" marT="45734" marB="45734"/>
                </a:tc>
                <a:extLst>
                  <a:ext uri="{0D108BD9-81ED-4DB2-BD59-A6C34878D82A}">
                    <a16:rowId xmlns:a16="http://schemas.microsoft.com/office/drawing/2014/main" val="10000"/>
                  </a:ext>
                </a:extLst>
              </a:tr>
              <a:tr h="640280">
                <a:tc>
                  <a:txBody>
                    <a:bodyPr/>
                    <a:lstStyle/>
                    <a:p>
                      <a:pPr algn="ctr"/>
                      <a:r>
                        <a:rPr lang="en-GB" sz="1800" b="1"/>
                        <a:t>Essay (Group work – Individual report)</a:t>
                      </a:r>
                    </a:p>
                  </a:txBody>
                  <a:tcPr marL="91455" marR="91455" marT="45734" marB="45734"/>
                </a:tc>
                <a:tc>
                  <a:txBody>
                    <a:bodyPr/>
                    <a:lstStyle/>
                    <a:p>
                      <a:pPr algn="ctr"/>
                      <a:r>
                        <a:rPr lang="en-GB" sz="1800" b="1"/>
                        <a:t>1000 words per person</a:t>
                      </a:r>
                    </a:p>
                  </a:txBody>
                  <a:tcPr marL="91455" marR="91455" marT="45734" marB="45734"/>
                </a:tc>
                <a:tc>
                  <a:txBody>
                    <a:bodyPr/>
                    <a:lstStyle/>
                    <a:p>
                      <a:pPr algn="ctr"/>
                      <a:r>
                        <a:rPr lang="en-GB" sz="1800" b="1"/>
                        <a:t>50%</a:t>
                      </a:r>
                    </a:p>
                  </a:txBody>
                  <a:tcPr marL="91455" marR="91455" marT="45734" marB="45734"/>
                </a:tc>
                <a:extLst>
                  <a:ext uri="{0D108BD9-81ED-4DB2-BD59-A6C34878D82A}">
                    <a16:rowId xmlns:a16="http://schemas.microsoft.com/office/drawing/2014/main" val="10001"/>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8A2E12CE-CCB5-637F-D9BB-72B1A8674F8F}"/>
              </a:ext>
            </a:extLst>
          </p:cNvPr>
          <p:cNvSpPr>
            <a:spLocks noGrp="1"/>
          </p:cNvSpPr>
          <p:nvPr>
            <p:ph type="title"/>
          </p:nvPr>
        </p:nvSpPr>
        <p:spPr/>
        <p:txBody>
          <a:bodyPr/>
          <a:lstStyle/>
          <a:p>
            <a:r>
              <a:rPr lang="en-US" altLang="en-US">
                <a:cs typeface="Arial" panose="020B0604020202020204" pitchFamily="34" charset="0"/>
              </a:rPr>
              <a:t>5. Reading list</a:t>
            </a:r>
            <a:endParaRPr lang="en-GB" altLang="en-US">
              <a:cs typeface="Arial" panose="020B0604020202020204" pitchFamily="34" charset="0"/>
            </a:endParaRPr>
          </a:p>
        </p:txBody>
      </p:sp>
      <p:sp>
        <p:nvSpPr>
          <p:cNvPr id="15363" name="Content Placeholder 2">
            <a:extLst>
              <a:ext uri="{FF2B5EF4-FFF2-40B4-BE49-F238E27FC236}">
                <a16:creationId xmlns:a16="http://schemas.microsoft.com/office/drawing/2014/main" id="{C53B9881-C7F3-24A2-DD05-A4BB9089EF8A}"/>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400" dirty="0">
                <a:ea typeface="Calibri" panose="020F0502020204030204" pitchFamily="34" charset="0"/>
              </a:rPr>
              <a:t>Mullins, L. J. (2019) </a:t>
            </a:r>
            <a:r>
              <a:rPr lang="en-GB" altLang="en-US" sz="2400" i="1" dirty="0">
                <a:ea typeface="Calibri" panose="020F0502020204030204" pitchFamily="34" charset="0"/>
              </a:rPr>
              <a:t>Organisational behaviour in the workplace</a:t>
            </a:r>
            <a:r>
              <a:rPr lang="en-GB" altLang="en-US" sz="2400" dirty="0">
                <a:ea typeface="Calibri" panose="020F0502020204030204" pitchFamily="34" charset="0"/>
              </a:rPr>
              <a:t>. 12th </a:t>
            </a:r>
            <a:r>
              <a:rPr lang="en-GB" altLang="en-US" sz="2400" dirty="0" err="1">
                <a:ea typeface="Calibri" panose="020F0502020204030204" pitchFamily="34" charset="0"/>
              </a:rPr>
              <a:t>edn</a:t>
            </a:r>
            <a:r>
              <a:rPr lang="en-GB" altLang="en-US" sz="2400" dirty="0">
                <a:ea typeface="Calibri" panose="020F0502020204030204" pitchFamily="34" charset="0"/>
              </a:rPr>
              <a:t>. Harlow: Pearson Education Limited.</a:t>
            </a:r>
          </a:p>
          <a:p>
            <a:pPr marL="514350" indent="-514350" algn="just">
              <a:buFont typeface="+mj-lt"/>
              <a:buAutoNum type="arabicPeriod"/>
              <a:defRPr/>
            </a:pPr>
            <a:r>
              <a:rPr lang="en-GB" altLang="en-US" sz="2400" dirty="0">
                <a:ea typeface="Calibri" panose="020F0502020204030204" pitchFamily="34" charset="0"/>
              </a:rPr>
              <a:t>Huczynski, A. and Buchanan, D.A. (2019) </a:t>
            </a:r>
            <a:r>
              <a:rPr lang="en-GB" altLang="en-US" sz="2400" i="1" dirty="0">
                <a:ea typeface="Calibri" panose="020F0502020204030204" pitchFamily="34" charset="0"/>
              </a:rPr>
              <a:t>Organizational behaviour</a:t>
            </a:r>
            <a:r>
              <a:rPr lang="en-GB" altLang="en-US" sz="2400" dirty="0">
                <a:ea typeface="Calibri" panose="020F0502020204030204" pitchFamily="34" charset="0"/>
              </a:rPr>
              <a:t>. 10th </a:t>
            </a:r>
            <a:r>
              <a:rPr lang="en-GB" altLang="en-US" sz="2400" dirty="0" err="1">
                <a:ea typeface="Calibri" panose="020F0502020204030204" pitchFamily="34" charset="0"/>
              </a:rPr>
              <a:t>edn</a:t>
            </a:r>
            <a:r>
              <a:rPr lang="en-GB" altLang="en-US" sz="2400" dirty="0">
                <a:ea typeface="Calibri" panose="020F0502020204030204" pitchFamily="34" charset="0"/>
              </a:rPr>
              <a:t>. Harlow: Pearson</a:t>
            </a:r>
          </a:p>
          <a:p>
            <a:pPr marL="514350" indent="-514350" algn="just">
              <a:buFont typeface="+mj-lt"/>
              <a:buAutoNum type="arabicPeriod"/>
              <a:defRPr/>
            </a:pPr>
            <a:r>
              <a:rPr lang="en-GB" altLang="en-US" sz="2400" dirty="0">
                <a:ea typeface="Calibri" panose="020F0502020204030204" pitchFamily="34" charset="0"/>
              </a:rPr>
              <a:t>Robbins, S., and Coulter, M. (2021) </a:t>
            </a:r>
            <a:r>
              <a:rPr lang="en-GB" altLang="en-US" sz="2400" i="1" dirty="0">
                <a:ea typeface="Calibri" panose="020F0502020204030204" pitchFamily="34" charset="0"/>
              </a:rPr>
              <a:t>Management, Global Edition</a:t>
            </a:r>
            <a:r>
              <a:rPr lang="en-GB" altLang="en-US" sz="2400" dirty="0">
                <a:ea typeface="Calibri" panose="020F0502020204030204" pitchFamily="34" charset="0"/>
              </a:rPr>
              <a:t>. 15th </a:t>
            </a:r>
            <a:r>
              <a:rPr lang="en-GB" altLang="en-US" sz="2400" dirty="0" err="1">
                <a:ea typeface="Calibri" panose="020F0502020204030204" pitchFamily="34" charset="0"/>
              </a:rPr>
              <a:t>edn</a:t>
            </a:r>
            <a:r>
              <a:rPr lang="en-GB" altLang="en-US" sz="2400" dirty="0">
                <a:ea typeface="Calibri" panose="020F0502020204030204" pitchFamily="34" charset="0"/>
              </a:rPr>
              <a:t>. Pearson.</a:t>
            </a:r>
          </a:p>
          <a:p>
            <a:pPr marL="514350" indent="-514350" algn="just">
              <a:buFont typeface="+mj-lt"/>
              <a:buAutoNum type="arabicPeriod"/>
              <a:defRPr/>
            </a:pPr>
            <a:r>
              <a:rPr lang="en-GB" altLang="en-US" sz="2400" dirty="0">
                <a:ea typeface="Calibri" panose="020F0502020204030204" pitchFamily="34" charset="0"/>
              </a:rPr>
              <a:t>Cole, G. A. and Kelly, P. (2020) </a:t>
            </a:r>
            <a:r>
              <a:rPr lang="en-GB" altLang="en-US" sz="2400" i="1" dirty="0">
                <a:ea typeface="Calibri" panose="020F0502020204030204" pitchFamily="34" charset="0"/>
              </a:rPr>
              <a:t>Management theory and practice</a:t>
            </a:r>
            <a:r>
              <a:rPr lang="en-GB" altLang="en-US" sz="2400" dirty="0">
                <a:ea typeface="Calibri" panose="020F0502020204030204" pitchFamily="34" charset="0"/>
              </a:rPr>
              <a:t>. 9th </a:t>
            </a:r>
            <a:r>
              <a:rPr lang="en-GB" altLang="en-US" sz="2400" dirty="0" err="1">
                <a:ea typeface="Calibri" panose="020F0502020204030204" pitchFamily="34" charset="0"/>
              </a:rPr>
              <a:t>edn</a:t>
            </a:r>
            <a:r>
              <a:rPr lang="en-GB" altLang="en-US" sz="2400" dirty="0">
                <a:ea typeface="Calibri" panose="020F0502020204030204" pitchFamily="34" charset="0"/>
              </a:rPr>
              <a:t>. Hampshire: Cengage Learning EMEA.</a:t>
            </a:r>
          </a:p>
        </p:txBody>
      </p:sp>
      <p:sp>
        <p:nvSpPr>
          <p:cNvPr id="4" name="Date Placeholder 3">
            <a:extLst>
              <a:ext uri="{FF2B5EF4-FFF2-40B4-BE49-F238E27FC236}">
                <a16:creationId xmlns:a16="http://schemas.microsoft.com/office/drawing/2014/main" id="{D13BDE0D-47F8-28DF-777E-6070A4FB5D1E}"/>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5365" name="Slide Number Placeholder 4">
            <a:extLst>
              <a:ext uri="{FF2B5EF4-FFF2-40B4-BE49-F238E27FC236}">
                <a16:creationId xmlns:a16="http://schemas.microsoft.com/office/drawing/2014/main" id="{1459BA6D-F59D-A5F5-98E1-6F72D740934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742F4E5-4228-46E7-90FF-81E431E33FFB}"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A64BD35-5F0E-661A-F24F-337496211953}"/>
              </a:ext>
            </a:extLst>
          </p:cNvPr>
          <p:cNvSpPr>
            <a:spLocks noGrp="1"/>
          </p:cNvSpPr>
          <p:nvPr>
            <p:ph type="title"/>
          </p:nvPr>
        </p:nvSpPr>
        <p:spPr/>
        <p:txBody>
          <a:bodyPr/>
          <a:lstStyle/>
          <a:p>
            <a:r>
              <a:rPr lang="en-GB" altLang="en-US"/>
              <a:t>6. Module website</a:t>
            </a:r>
          </a:p>
        </p:txBody>
      </p:sp>
      <p:sp>
        <p:nvSpPr>
          <p:cNvPr id="3" name="Content Placeholder 2">
            <a:extLst>
              <a:ext uri="{FF2B5EF4-FFF2-40B4-BE49-F238E27FC236}">
                <a16:creationId xmlns:a16="http://schemas.microsoft.com/office/drawing/2014/main" id="{290DB22A-D8D1-16D3-A065-73CCD92AF19F}"/>
              </a:ext>
            </a:extLst>
          </p:cNvPr>
          <p:cNvSpPr>
            <a:spLocks noGrp="1"/>
          </p:cNvSpPr>
          <p:nvPr>
            <p:ph idx="1"/>
          </p:nvPr>
        </p:nvSpPr>
        <p:spPr>
          <a:xfrm>
            <a:off x="457200" y="1600200"/>
            <a:ext cx="8229600" cy="3916363"/>
          </a:xfrm>
        </p:spPr>
        <p:txBody>
          <a:bodyPr/>
          <a:lstStyle/>
          <a:p>
            <a:pPr>
              <a:defRPr/>
            </a:pPr>
            <a:r>
              <a:rPr lang="en-GB" sz="2400" dirty="0">
                <a:hlinkClick r:id="rId3"/>
              </a:rPr>
              <a:t>https://moodle.uwtsd.ac.uk/course/view.php?id=3810</a:t>
            </a:r>
            <a:endParaRPr lang="en-GB" sz="2400" dirty="0"/>
          </a:p>
          <a:p>
            <a:pPr>
              <a:defRPr/>
            </a:pPr>
            <a:r>
              <a:rPr lang="en-GB" sz="2400" dirty="0"/>
              <a:t>Main e-book:</a:t>
            </a:r>
          </a:p>
          <a:p>
            <a:pPr marL="400050" lvl="1" indent="0">
              <a:buNone/>
              <a:defRPr/>
            </a:pPr>
            <a:r>
              <a:rPr lang="en-GB" altLang="en-US" sz="2000" dirty="0">
                <a:ea typeface="Calibri" panose="020F0502020204030204" pitchFamily="34" charset="0"/>
              </a:rPr>
              <a:t>Mullins, L. J. (2019) Organisational behaviour in the workplace. 12th Ed. Harlow: Pearson Education Limited.</a:t>
            </a:r>
          </a:p>
          <a:p>
            <a:pPr marL="400050" lvl="1" indent="0">
              <a:buNone/>
              <a:defRPr/>
            </a:pPr>
            <a:r>
              <a:rPr lang="en-GB" sz="2000" dirty="0">
                <a:hlinkClick r:id="rId4"/>
              </a:rPr>
              <a:t>https://whelf-uwtsd.alma.exlibrisgroup.com/leganto/readinglist/citation/6618221530002421?institute=44WHELF_UWTSD&amp;auth=SAML</a:t>
            </a:r>
            <a:endParaRPr lang="en-GB" sz="2000" dirty="0"/>
          </a:p>
          <a:p>
            <a:pPr>
              <a:defRPr/>
            </a:pPr>
            <a:r>
              <a:rPr lang="en-GB" sz="2400" dirty="0"/>
              <a:t>Reference style: Harvard (UWTSD edition)</a:t>
            </a:r>
          </a:p>
        </p:txBody>
      </p:sp>
      <p:sp>
        <p:nvSpPr>
          <p:cNvPr id="4" name="Date Placeholder 3">
            <a:extLst>
              <a:ext uri="{FF2B5EF4-FFF2-40B4-BE49-F238E27FC236}">
                <a16:creationId xmlns:a16="http://schemas.microsoft.com/office/drawing/2014/main" id="{6675CCC6-7C14-D454-6579-29C2EF9F2B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6389" name="Slide Number Placeholder 4">
            <a:extLst>
              <a:ext uri="{FF2B5EF4-FFF2-40B4-BE49-F238E27FC236}">
                <a16:creationId xmlns:a16="http://schemas.microsoft.com/office/drawing/2014/main" id="{A1DA96EF-C808-367E-C4DA-747C32EA36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779C8EF-1739-4CA2-8406-7E529DFCEAC5}"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A64BD35-5F0E-661A-F24F-337496211953}"/>
              </a:ext>
            </a:extLst>
          </p:cNvPr>
          <p:cNvSpPr>
            <a:spLocks noGrp="1"/>
          </p:cNvSpPr>
          <p:nvPr>
            <p:ph type="title"/>
          </p:nvPr>
        </p:nvSpPr>
        <p:spPr/>
        <p:txBody>
          <a:bodyPr/>
          <a:lstStyle/>
          <a:p>
            <a:r>
              <a:rPr lang="en-GB" altLang="en-US" dirty="0"/>
              <a:t>7. Learning practices</a:t>
            </a:r>
          </a:p>
        </p:txBody>
      </p:sp>
      <p:sp>
        <p:nvSpPr>
          <p:cNvPr id="3" name="Content Placeholder 2">
            <a:extLst>
              <a:ext uri="{FF2B5EF4-FFF2-40B4-BE49-F238E27FC236}">
                <a16:creationId xmlns:a16="http://schemas.microsoft.com/office/drawing/2014/main" id="{290DB22A-D8D1-16D3-A065-73CCD92AF19F}"/>
              </a:ext>
            </a:extLst>
          </p:cNvPr>
          <p:cNvSpPr>
            <a:spLocks noGrp="1"/>
          </p:cNvSpPr>
          <p:nvPr>
            <p:ph idx="1"/>
          </p:nvPr>
        </p:nvSpPr>
        <p:spPr>
          <a:xfrm>
            <a:off x="457200" y="1600200"/>
            <a:ext cx="8229600" cy="3916363"/>
          </a:xfrm>
        </p:spPr>
        <p:txBody>
          <a:bodyPr/>
          <a:lstStyle/>
          <a:p>
            <a:pPr marL="457200" indent="-457200">
              <a:buFont typeface="+mj-lt"/>
              <a:buAutoNum type="arabicPeriod"/>
              <a:defRPr/>
            </a:pPr>
            <a:r>
              <a:rPr lang="en-GB" dirty="0"/>
              <a:t>Take notes</a:t>
            </a:r>
          </a:p>
          <a:p>
            <a:pPr marL="457200" indent="-457200">
              <a:buFont typeface="+mj-lt"/>
              <a:buAutoNum type="arabicPeriod"/>
              <a:defRPr/>
            </a:pPr>
            <a:r>
              <a:rPr lang="en-GB" dirty="0"/>
              <a:t>Draw concept map/mind map</a:t>
            </a:r>
          </a:p>
          <a:p>
            <a:pPr marL="457200" indent="-457200">
              <a:buFont typeface="+mj-lt"/>
              <a:buAutoNum type="arabicPeriod"/>
              <a:defRPr/>
            </a:pPr>
            <a:r>
              <a:rPr lang="en-GB" dirty="0"/>
              <a:t>Do homework – homework is provided at the last few slides. Make sure to complete them before the next session.</a:t>
            </a:r>
          </a:p>
          <a:p>
            <a:pPr marL="457200" indent="-457200">
              <a:buFont typeface="+mj-lt"/>
              <a:buAutoNum type="arabicPeriod"/>
              <a:defRPr/>
            </a:pPr>
            <a:r>
              <a:rPr lang="en-GB" dirty="0"/>
              <a:t>Ask questions!</a:t>
            </a:r>
          </a:p>
          <a:p>
            <a:pPr marL="457200" indent="-457200">
              <a:buFont typeface="+mj-lt"/>
              <a:buAutoNum type="arabicPeriod"/>
              <a:defRPr/>
            </a:pPr>
            <a:r>
              <a:rPr lang="en-GB" dirty="0"/>
              <a:t>Put the phones away!</a:t>
            </a:r>
          </a:p>
          <a:p>
            <a:pPr marL="457200" indent="-457200">
              <a:buFont typeface="+mj-lt"/>
              <a:buAutoNum type="arabicPeriod"/>
              <a:defRPr/>
            </a:pPr>
            <a:endParaRPr lang="en-GB" dirty="0"/>
          </a:p>
          <a:p>
            <a:pPr marL="457200" indent="-457200">
              <a:buFont typeface="+mj-lt"/>
              <a:buAutoNum type="arabicPeriod"/>
              <a:defRPr/>
            </a:pPr>
            <a:endParaRPr lang="en-GB" dirty="0"/>
          </a:p>
        </p:txBody>
      </p:sp>
      <p:sp>
        <p:nvSpPr>
          <p:cNvPr id="4" name="Date Placeholder 3">
            <a:extLst>
              <a:ext uri="{FF2B5EF4-FFF2-40B4-BE49-F238E27FC236}">
                <a16:creationId xmlns:a16="http://schemas.microsoft.com/office/drawing/2014/main" id="{6675CCC6-7C14-D454-6579-29C2EF9F2B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6389" name="Slide Number Placeholder 4">
            <a:extLst>
              <a:ext uri="{FF2B5EF4-FFF2-40B4-BE49-F238E27FC236}">
                <a16:creationId xmlns:a16="http://schemas.microsoft.com/office/drawing/2014/main" id="{A1DA96EF-C808-367E-C4DA-747C32EA36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779C8EF-1739-4CA2-8406-7E529DFCEAC5}"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extLst>
      <p:ext uri="{BB962C8B-B14F-4D97-AF65-F5344CB8AC3E}">
        <p14:creationId xmlns:p14="http://schemas.microsoft.com/office/powerpoint/2010/main" val="2966230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A64BD35-5F0E-661A-F24F-337496211953}"/>
              </a:ext>
            </a:extLst>
          </p:cNvPr>
          <p:cNvSpPr>
            <a:spLocks noGrp="1"/>
          </p:cNvSpPr>
          <p:nvPr>
            <p:ph type="title"/>
          </p:nvPr>
        </p:nvSpPr>
        <p:spPr/>
        <p:txBody>
          <a:bodyPr/>
          <a:lstStyle/>
          <a:p>
            <a:r>
              <a:rPr lang="en-GB" altLang="en-US" dirty="0"/>
              <a:t>7. Learning practices</a:t>
            </a:r>
          </a:p>
        </p:txBody>
      </p:sp>
      <p:sp>
        <p:nvSpPr>
          <p:cNvPr id="3" name="Content Placeholder 2">
            <a:extLst>
              <a:ext uri="{FF2B5EF4-FFF2-40B4-BE49-F238E27FC236}">
                <a16:creationId xmlns:a16="http://schemas.microsoft.com/office/drawing/2014/main" id="{290DB22A-D8D1-16D3-A065-73CCD92AF19F}"/>
              </a:ext>
            </a:extLst>
          </p:cNvPr>
          <p:cNvSpPr>
            <a:spLocks noGrp="1"/>
          </p:cNvSpPr>
          <p:nvPr>
            <p:ph idx="1"/>
          </p:nvPr>
        </p:nvSpPr>
        <p:spPr>
          <a:xfrm>
            <a:off x="457200" y="1600200"/>
            <a:ext cx="8229600" cy="3916363"/>
          </a:xfrm>
        </p:spPr>
        <p:txBody>
          <a:bodyPr/>
          <a:lstStyle/>
          <a:p>
            <a:pPr marL="0" indent="0">
              <a:buNone/>
              <a:defRPr/>
            </a:pPr>
            <a:r>
              <a:rPr lang="en-GB" sz="2000" dirty="0"/>
              <a:t>Good websites to watch:</a:t>
            </a:r>
          </a:p>
          <a:p>
            <a:pPr marL="457200" indent="-457200">
              <a:buFont typeface="+mj-lt"/>
              <a:buAutoNum type="arabicPeriod"/>
              <a:defRPr/>
            </a:pPr>
            <a:r>
              <a:rPr lang="en-GB" sz="2000" dirty="0"/>
              <a:t>The library</a:t>
            </a:r>
          </a:p>
          <a:p>
            <a:pPr marL="457200" indent="-457200">
              <a:buFont typeface="+mj-lt"/>
              <a:buAutoNum type="arabicPeriod"/>
              <a:defRPr/>
            </a:pPr>
            <a:r>
              <a:rPr lang="en-GB" sz="2000" dirty="0"/>
              <a:t>Google scholars</a:t>
            </a:r>
          </a:p>
          <a:p>
            <a:pPr marL="457200" indent="-457200">
              <a:buFont typeface="+mj-lt"/>
              <a:buAutoNum type="arabicPeriod"/>
              <a:defRPr/>
            </a:pPr>
            <a:r>
              <a:rPr lang="en-GB" sz="2000" dirty="0"/>
              <a:t>Investopedia.com</a:t>
            </a:r>
          </a:p>
          <a:p>
            <a:pPr marL="457200" indent="-457200">
              <a:buFont typeface="+mj-lt"/>
              <a:buAutoNum type="arabicPeriod"/>
              <a:defRPr/>
            </a:pPr>
            <a:r>
              <a:rPr lang="en-GB" sz="2000" dirty="0"/>
              <a:t>Businessinsider.com</a:t>
            </a:r>
          </a:p>
          <a:p>
            <a:pPr marL="457200" indent="-457200">
              <a:buFont typeface="+mj-lt"/>
              <a:buAutoNum type="arabicPeriod"/>
              <a:defRPr/>
            </a:pPr>
            <a:r>
              <a:rPr lang="en-GB" sz="2000" dirty="0"/>
              <a:t>Wikipedia (its reference list!)</a:t>
            </a:r>
          </a:p>
          <a:p>
            <a:pPr marL="457200" indent="-457200">
              <a:buFont typeface="+mj-lt"/>
              <a:buAutoNum type="arabicPeriod"/>
              <a:defRPr/>
            </a:pPr>
            <a:r>
              <a:rPr lang="en-GB" sz="2000" dirty="0"/>
              <a:t>Reputable business periodical newspapers (Wall Street Journal, Bloomberg Businessweek, Fortune, Fast Company, Forbes, Financial Times, Harvard Business Review, etc.) – </a:t>
            </a:r>
            <a:r>
              <a:rPr lang="en-GB" sz="2000" dirty="0">
                <a:solidFill>
                  <a:schemeClr val="accent6">
                    <a:lumMod val="50000"/>
                  </a:schemeClr>
                </a:solidFill>
              </a:rPr>
              <a:t>get in the habit of reading at least one of them</a:t>
            </a:r>
            <a:r>
              <a:rPr lang="en-GB" sz="2000" dirty="0"/>
              <a:t>. Sign up to follow a few of these publications on X (Twitter) or other social media platforms.</a:t>
            </a:r>
          </a:p>
        </p:txBody>
      </p:sp>
      <p:sp>
        <p:nvSpPr>
          <p:cNvPr id="4" name="Date Placeholder 3">
            <a:extLst>
              <a:ext uri="{FF2B5EF4-FFF2-40B4-BE49-F238E27FC236}">
                <a16:creationId xmlns:a16="http://schemas.microsoft.com/office/drawing/2014/main" id="{6675CCC6-7C14-D454-6579-29C2EF9F2B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6389" name="Slide Number Placeholder 4">
            <a:extLst>
              <a:ext uri="{FF2B5EF4-FFF2-40B4-BE49-F238E27FC236}">
                <a16:creationId xmlns:a16="http://schemas.microsoft.com/office/drawing/2014/main" id="{A1DA96EF-C808-367E-C4DA-747C32EA36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779C8EF-1739-4CA2-8406-7E529DFCEAC5}"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extLst>
      <p:ext uri="{BB962C8B-B14F-4D97-AF65-F5344CB8AC3E}">
        <p14:creationId xmlns:p14="http://schemas.microsoft.com/office/powerpoint/2010/main" val="2815178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BB78131-9BE6-273D-487E-C8144D29D7C8}"/>
              </a:ext>
            </a:extLst>
          </p:cNvPr>
          <p:cNvSpPr>
            <a:spLocks noGrp="1"/>
          </p:cNvSpPr>
          <p:nvPr>
            <p:ph type="title"/>
          </p:nvPr>
        </p:nvSpPr>
        <p:spPr/>
        <p:txBody>
          <a:bodyPr/>
          <a:lstStyle/>
          <a:p>
            <a:r>
              <a:rPr lang="en-GB" altLang="en-US"/>
              <a:t>7. Organisation</a:t>
            </a:r>
          </a:p>
        </p:txBody>
      </p:sp>
      <p:sp>
        <p:nvSpPr>
          <p:cNvPr id="17411" name="Content Placeholder 2">
            <a:extLst>
              <a:ext uri="{FF2B5EF4-FFF2-40B4-BE49-F238E27FC236}">
                <a16:creationId xmlns:a16="http://schemas.microsoft.com/office/drawing/2014/main" id="{5147D1DE-97DD-D32B-31D0-F875FA597D77}"/>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endParaRPr lang="en-GB" altLang="en-US" sz="2800"/>
          </a:p>
        </p:txBody>
      </p:sp>
      <p:sp>
        <p:nvSpPr>
          <p:cNvPr id="4" name="Date Placeholder 3">
            <a:extLst>
              <a:ext uri="{FF2B5EF4-FFF2-40B4-BE49-F238E27FC236}">
                <a16:creationId xmlns:a16="http://schemas.microsoft.com/office/drawing/2014/main" id="{BE63BC88-330C-30B9-FD4F-31C086D3979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7413" name="Slide Number Placeholder 4">
            <a:extLst>
              <a:ext uri="{FF2B5EF4-FFF2-40B4-BE49-F238E27FC236}">
                <a16:creationId xmlns:a16="http://schemas.microsoft.com/office/drawing/2014/main" id="{8D8351C0-952B-A549-4DAA-600C3B4362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328B8BE-ADEF-4F5D-97FA-266AAEF81E3A}"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pic>
        <p:nvPicPr>
          <p:cNvPr id="17414" name="Picture 6" descr="CONNECT">
            <a:extLst>
              <a:ext uri="{FF2B5EF4-FFF2-40B4-BE49-F238E27FC236}">
                <a16:creationId xmlns:a16="http://schemas.microsoft.com/office/drawing/2014/main" id="{6C9F8057-633C-F5B7-B36D-781C5D6298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0479" b="34448"/>
          <a:stretch>
            <a:fillRect/>
          </a:stretch>
        </p:blipFill>
        <p:spPr bwMode="auto">
          <a:xfrm>
            <a:off x="5348288" y="4310063"/>
            <a:ext cx="2995612" cy="78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12" descr="Make Your Logo Shine On A Quality, Custom Printed T Shirt">
            <a:extLst>
              <a:ext uri="{FF2B5EF4-FFF2-40B4-BE49-F238E27FC236}">
                <a16:creationId xmlns:a16="http://schemas.microsoft.com/office/drawing/2014/main" id="{B3AE8685-F8C0-6BFF-5C77-0B8FDBB184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6600" y="1244600"/>
            <a:ext cx="7607300" cy="530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27E71591-496B-9515-746D-9273D093A406}"/>
              </a:ext>
            </a:extLst>
          </p:cNvPr>
          <p:cNvSpPr>
            <a:spLocks noGrp="1"/>
          </p:cNvSpPr>
          <p:nvPr>
            <p:ph type="title"/>
          </p:nvPr>
        </p:nvSpPr>
        <p:spPr/>
        <p:txBody>
          <a:bodyPr/>
          <a:lstStyle/>
          <a:p>
            <a:r>
              <a:rPr lang="en-GB" altLang="en-US"/>
              <a:t>7. Organisation</a:t>
            </a:r>
          </a:p>
        </p:txBody>
      </p:sp>
      <p:sp>
        <p:nvSpPr>
          <p:cNvPr id="3" name="Content Placeholder 2">
            <a:extLst>
              <a:ext uri="{FF2B5EF4-FFF2-40B4-BE49-F238E27FC236}">
                <a16:creationId xmlns:a16="http://schemas.microsoft.com/office/drawing/2014/main" id="{37345AAA-B846-C1CF-FFD1-F60487F888ED}"/>
              </a:ext>
            </a:extLst>
          </p:cNvPr>
          <p:cNvSpPr>
            <a:spLocks noGrp="1"/>
          </p:cNvSpPr>
          <p:nvPr>
            <p:ph idx="1"/>
          </p:nvPr>
        </p:nvSpPr>
        <p:spPr>
          <a:xfrm>
            <a:off x="457200" y="1600200"/>
            <a:ext cx="2819400" cy="3916363"/>
          </a:xfrm>
        </p:spPr>
        <p:txBody>
          <a:bodyPr/>
          <a:lstStyle/>
          <a:p>
            <a:pPr>
              <a:defRPr/>
            </a:pPr>
            <a:r>
              <a:rPr lang="en-GB" sz="2400" dirty="0"/>
              <a:t>Group of people</a:t>
            </a:r>
          </a:p>
          <a:p>
            <a:pPr>
              <a:defRPr/>
            </a:pPr>
            <a:r>
              <a:rPr lang="en-GB" sz="2400" dirty="0"/>
              <a:t>Structure</a:t>
            </a:r>
          </a:p>
          <a:p>
            <a:pPr>
              <a:defRPr/>
            </a:pPr>
            <a:r>
              <a:rPr lang="en-GB" sz="2400" dirty="0"/>
              <a:t>Common goals</a:t>
            </a:r>
          </a:p>
          <a:p>
            <a:pPr marL="0" indent="0">
              <a:buFont typeface="Arial" panose="020B0604020202020204" pitchFamily="34" charset="0"/>
              <a:buNone/>
              <a:defRPr/>
            </a:pPr>
            <a:r>
              <a:rPr lang="en-GB" sz="2400" dirty="0"/>
              <a:t>(Robbins and Coulter, 2021)</a:t>
            </a:r>
          </a:p>
        </p:txBody>
      </p:sp>
      <p:sp>
        <p:nvSpPr>
          <p:cNvPr id="4" name="Date Placeholder 3">
            <a:extLst>
              <a:ext uri="{FF2B5EF4-FFF2-40B4-BE49-F238E27FC236}">
                <a16:creationId xmlns:a16="http://schemas.microsoft.com/office/drawing/2014/main" id="{12F89E35-DAC6-F3FF-7F4B-048708077BD1}"/>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8437" name="Slide Number Placeholder 4">
            <a:extLst>
              <a:ext uri="{FF2B5EF4-FFF2-40B4-BE49-F238E27FC236}">
                <a16:creationId xmlns:a16="http://schemas.microsoft.com/office/drawing/2014/main" id="{4C83EE0A-D1D3-1163-AF4E-1A743A9F128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3C996F-295B-43B4-93E7-F4CB5E11CFD8}"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pic>
        <p:nvPicPr>
          <p:cNvPr id="18438" name="Picture 5">
            <a:extLst>
              <a:ext uri="{FF2B5EF4-FFF2-40B4-BE49-F238E27FC236}">
                <a16:creationId xmlns:a16="http://schemas.microsoft.com/office/drawing/2014/main" id="{170698E2-861F-4489-3FD3-08115FB1E3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2500" y="1130300"/>
            <a:ext cx="5651500" cy="514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9" name="TextBox 7">
            <a:extLst>
              <a:ext uri="{FF2B5EF4-FFF2-40B4-BE49-F238E27FC236}">
                <a16:creationId xmlns:a16="http://schemas.microsoft.com/office/drawing/2014/main" id="{258E5C53-D97D-B1C9-3342-4364C9138A31}"/>
              </a:ext>
            </a:extLst>
          </p:cNvPr>
          <p:cNvSpPr txBox="1">
            <a:spLocks noChangeArrowheads="1"/>
          </p:cNvSpPr>
          <p:nvPr/>
        </p:nvSpPr>
        <p:spPr bwMode="auto">
          <a:xfrm>
            <a:off x="5021263" y="6335713"/>
            <a:ext cx="2592387"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Mullins (2019, p. 9)</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A74B2C7-1F36-EC4C-873A-212946F948EF}"/>
              </a:ext>
            </a:extLst>
          </p:cNvPr>
          <p:cNvSpPr>
            <a:spLocks noGrp="1"/>
          </p:cNvSpPr>
          <p:nvPr>
            <p:ph type="title"/>
          </p:nvPr>
        </p:nvSpPr>
        <p:spPr/>
        <p:txBody>
          <a:bodyPr/>
          <a:lstStyle/>
          <a:p>
            <a:r>
              <a:rPr lang="en-GB" altLang="en-US"/>
              <a:t>7. Organisation</a:t>
            </a:r>
          </a:p>
        </p:txBody>
      </p:sp>
      <p:sp>
        <p:nvSpPr>
          <p:cNvPr id="20483" name="Content Placeholder 2">
            <a:extLst>
              <a:ext uri="{FF2B5EF4-FFF2-40B4-BE49-F238E27FC236}">
                <a16:creationId xmlns:a16="http://schemas.microsoft.com/office/drawing/2014/main" id="{5068698C-27AC-AA67-6A26-792B87C7CDFC}"/>
              </a:ext>
            </a:extLst>
          </p:cNvPr>
          <p:cNvSpPr>
            <a:spLocks noGrp="1"/>
          </p:cNvSpPr>
          <p:nvPr>
            <p:ph idx="1"/>
          </p:nvPr>
        </p:nvSpPr>
        <p:spPr>
          <a:xfrm>
            <a:off x="457200" y="1600200"/>
            <a:ext cx="8229600" cy="3916363"/>
          </a:xfrm>
        </p:spPr>
        <p:txBody>
          <a:bodyPr/>
          <a:lstStyle/>
          <a:p>
            <a:r>
              <a:rPr lang="en-GB" altLang="en-US" sz="2000"/>
              <a:t>“A formal organisation is deliberately planned and created with stated objectives. It is a pattern of roles, hierarchy of authority and responsibility” (Mullins, 2019, p.7)</a:t>
            </a:r>
          </a:p>
          <a:p>
            <a:r>
              <a:rPr lang="en-GB" altLang="en-US" sz="2000"/>
              <a:t>“The informal organisation arises from the interaction of people working in the organisation, their psychological and social needs, and the development of groups with their own relationships and norms of behaviour, irrespective of those defined within the formal structure. The informal organisation is flexible and loosely structured, relationships may be left undefined, and membership is spontaneous with varying degrees of involvement” (Mullins, 2019, p.7)</a:t>
            </a:r>
          </a:p>
        </p:txBody>
      </p:sp>
      <p:sp>
        <p:nvSpPr>
          <p:cNvPr id="4" name="Date Placeholder 3">
            <a:extLst>
              <a:ext uri="{FF2B5EF4-FFF2-40B4-BE49-F238E27FC236}">
                <a16:creationId xmlns:a16="http://schemas.microsoft.com/office/drawing/2014/main" id="{A86ECB69-DBAB-D9B1-2BCF-BA3F940F20C3}"/>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0485" name="Slide Number Placeholder 4">
            <a:extLst>
              <a:ext uri="{FF2B5EF4-FFF2-40B4-BE49-F238E27FC236}">
                <a16:creationId xmlns:a16="http://schemas.microsoft.com/office/drawing/2014/main" id="{30DAD433-21FC-5337-DF21-E4A5A45574F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5C733F5-E96F-4497-944F-7054D32B0164}"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CE12475F-C098-6AEE-001E-A4FA4C4305BF}"/>
              </a:ext>
            </a:extLst>
          </p:cNvPr>
          <p:cNvSpPr>
            <a:spLocks noGrp="1"/>
          </p:cNvSpPr>
          <p:nvPr>
            <p:ph type="title"/>
          </p:nvPr>
        </p:nvSpPr>
        <p:spPr/>
        <p:txBody>
          <a:bodyPr/>
          <a:lstStyle/>
          <a:p>
            <a:r>
              <a:rPr lang="en-GB" altLang="en-US"/>
              <a:t>7. Organisation</a:t>
            </a:r>
          </a:p>
        </p:txBody>
      </p:sp>
      <p:pic>
        <p:nvPicPr>
          <p:cNvPr id="22531" name="Content Placeholder 2">
            <a:extLst>
              <a:ext uri="{FF2B5EF4-FFF2-40B4-BE49-F238E27FC236}">
                <a16:creationId xmlns:a16="http://schemas.microsoft.com/office/drawing/2014/main" id="{B7DAC86B-A1B2-743C-596D-B5C52A7EFCC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339975" y="1196975"/>
            <a:ext cx="6046788" cy="5672138"/>
          </a:xfrm>
        </p:spPr>
      </p:pic>
      <p:sp>
        <p:nvSpPr>
          <p:cNvPr id="4" name="Date Placeholder 3">
            <a:extLst>
              <a:ext uri="{FF2B5EF4-FFF2-40B4-BE49-F238E27FC236}">
                <a16:creationId xmlns:a16="http://schemas.microsoft.com/office/drawing/2014/main" id="{45448EEE-1D44-8927-552B-D8086E6BEE1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2533" name="Slide Number Placeholder 4">
            <a:extLst>
              <a:ext uri="{FF2B5EF4-FFF2-40B4-BE49-F238E27FC236}">
                <a16:creationId xmlns:a16="http://schemas.microsoft.com/office/drawing/2014/main" id="{3456D5F0-3447-4C88-1280-9E3FCD4A0EC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F5A4D7D-178D-4000-96C3-BDA1481931E0}"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22534" name="TextBox 7">
            <a:extLst>
              <a:ext uri="{FF2B5EF4-FFF2-40B4-BE49-F238E27FC236}">
                <a16:creationId xmlns:a16="http://schemas.microsoft.com/office/drawing/2014/main" id="{C04099EA-B76D-5555-1AA4-FE3B11CD172B}"/>
              </a:ext>
            </a:extLst>
          </p:cNvPr>
          <p:cNvSpPr txBox="1">
            <a:spLocks noChangeArrowheads="1"/>
          </p:cNvSpPr>
          <p:nvPr/>
        </p:nvSpPr>
        <p:spPr bwMode="auto">
          <a:xfrm>
            <a:off x="250825" y="4581525"/>
            <a:ext cx="2392363"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a:latin typeface="Arial" panose="020B0604020202020204" pitchFamily="34" charset="0"/>
              </a:rPr>
              <a:t>(Mullins, 2019, p.73)</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E22CCC7-592E-82DB-6521-F74973DD85E1}"/>
              </a:ext>
            </a:extLst>
          </p:cNvPr>
          <p:cNvSpPr>
            <a:spLocks noGrp="1"/>
          </p:cNvSpPr>
          <p:nvPr>
            <p:ph type="title"/>
          </p:nvPr>
        </p:nvSpPr>
        <p:spPr/>
        <p:txBody>
          <a:bodyPr/>
          <a:lstStyle/>
          <a:p>
            <a:r>
              <a:rPr lang="en-GB" altLang="en-US"/>
              <a:t>7. Organisation</a:t>
            </a:r>
          </a:p>
        </p:txBody>
      </p:sp>
      <p:sp>
        <p:nvSpPr>
          <p:cNvPr id="24579" name="Content Placeholder 2">
            <a:extLst>
              <a:ext uri="{FF2B5EF4-FFF2-40B4-BE49-F238E27FC236}">
                <a16:creationId xmlns:a16="http://schemas.microsoft.com/office/drawing/2014/main" id="{477839CA-6480-11A5-49A1-16B8BA8FAF91}"/>
              </a:ext>
            </a:extLst>
          </p:cNvPr>
          <p:cNvSpPr>
            <a:spLocks noGrp="1"/>
          </p:cNvSpPr>
          <p:nvPr>
            <p:ph idx="1"/>
          </p:nvPr>
        </p:nvSpPr>
        <p:spPr>
          <a:xfrm>
            <a:off x="457200" y="1600200"/>
            <a:ext cx="8229600" cy="3916363"/>
          </a:xfrm>
        </p:spPr>
        <p:txBody>
          <a:bodyPr/>
          <a:lstStyle/>
          <a:p>
            <a:r>
              <a:rPr lang="en-GB" altLang="en-US" sz="2400" dirty="0"/>
              <a:t>Private organisations: work is directed towards a commercial nature such as profit, return on capital employed, market standing or sales level.</a:t>
            </a:r>
          </a:p>
          <a:p>
            <a:r>
              <a:rPr lang="en-GB" altLang="en-US" sz="2400" dirty="0"/>
              <a:t>Public organisations: work is directed to the provision of a service to, and the well-being of, the community.</a:t>
            </a:r>
          </a:p>
          <a:p>
            <a:r>
              <a:rPr lang="en-GB" altLang="en-US" sz="2400" dirty="0"/>
              <a:t>For-profit and not-for-profit organisations</a:t>
            </a:r>
          </a:p>
          <a:p>
            <a:pPr marL="0" indent="0">
              <a:buNone/>
            </a:pPr>
            <a:r>
              <a:rPr lang="en-GB" altLang="en-US" sz="2400" dirty="0"/>
              <a:t>(Mullins, 2019, pp. 68-70)</a:t>
            </a:r>
          </a:p>
        </p:txBody>
      </p:sp>
      <p:sp>
        <p:nvSpPr>
          <p:cNvPr id="4" name="Date Placeholder 3">
            <a:extLst>
              <a:ext uri="{FF2B5EF4-FFF2-40B4-BE49-F238E27FC236}">
                <a16:creationId xmlns:a16="http://schemas.microsoft.com/office/drawing/2014/main" id="{9979D37E-B518-45D8-78A7-344D28CDA444}"/>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4581" name="Slide Number Placeholder 4">
            <a:extLst>
              <a:ext uri="{FF2B5EF4-FFF2-40B4-BE49-F238E27FC236}">
                <a16:creationId xmlns:a16="http://schemas.microsoft.com/office/drawing/2014/main" id="{DD7A47DD-E4D0-80DA-68BC-7546FEFC4A1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164E995-6ABE-47FE-B7B1-13826AD466FA}"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6762503-7CCE-600D-FD69-58F83CC4EFE1}"/>
              </a:ext>
            </a:extLst>
          </p:cNvPr>
          <p:cNvSpPr>
            <a:spLocks noGrp="1"/>
          </p:cNvSpPr>
          <p:nvPr>
            <p:ph type="title"/>
          </p:nvPr>
        </p:nvSpPr>
        <p:spPr/>
        <p:txBody>
          <a:bodyPr/>
          <a:lstStyle/>
          <a:p>
            <a:r>
              <a:rPr lang="en-GB" altLang="en-US"/>
              <a:t>8.  Management</a:t>
            </a:r>
          </a:p>
        </p:txBody>
      </p:sp>
      <p:sp>
        <p:nvSpPr>
          <p:cNvPr id="26627" name="Content Placeholder 2">
            <a:extLst>
              <a:ext uri="{FF2B5EF4-FFF2-40B4-BE49-F238E27FC236}">
                <a16:creationId xmlns:a16="http://schemas.microsoft.com/office/drawing/2014/main" id="{EEBA97B1-FE41-0AC0-E476-8FB5D8AED2CC}"/>
              </a:ext>
            </a:extLst>
          </p:cNvPr>
          <p:cNvSpPr>
            <a:spLocks noGrp="1"/>
          </p:cNvSpPr>
          <p:nvPr>
            <p:ph idx="1"/>
          </p:nvPr>
        </p:nvSpPr>
        <p:spPr>
          <a:xfrm>
            <a:off x="457200" y="1600200"/>
            <a:ext cx="8229600" cy="3916363"/>
          </a:xfrm>
        </p:spPr>
        <p:txBody>
          <a:bodyPr/>
          <a:lstStyle/>
          <a:p>
            <a:r>
              <a:rPr lang="en-GB" altLang="en-US" dirty="0"/>
              <a:t>An integrating activity permeating all organisation’s operations.</a:t>
            </a:r>
          </a:p>
          <a:p>
            <a:r>
              <a:rPr lang="en-GB" altLang="en-US" dirty="0"/>
              <a:t>Is fundamental to the effective operation of work organisations.</a:t>
            </a:r>
          </a:p>
          <a:p>
            <a:endParaRPr lang="en-GB" altLang="en-US" dirty="0"/>
          </a:p>
        </p:txBody>
      </p:sp>
      <p:sp>
        <p:nvSpPr>
          <p:cNvPr id="4" name="Date Placeholder 3">
            <a:extLst>
              <a:ext uri="{FF2B5EF4-FFF2-40B4-BE49-F238E27FC236}">
                <a16:creationId xmlns:a16="http://schemas.microsoft.com/office/drawing/2014/main" id="{51068904-260B-AB56-3D2B-3CBE73E3B67F}"/>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6629" name="Slide Number Placeholder 4">
            <a:extLst>
              <a:ext uri="{FF2B5EF4-FFF2-40B4-BE49-F238E27FC236}">
                <a16:creationId xmlns:a16="http://schemas.microsoft.com/office/drawing/2014/main" id="{D3077941-14F7-C8DF-891B-7DD367ED532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08F37A-116B-4AD0-9CDC-1BF93613C14F}"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6762503-7CCE-600D-FD69-58F83CC4EFE1}"/>
              </a:ext>
            </a:extLst>
          </p:cNvPr>
          <p:cNvSpPr>
            <a:spLocks noGrp="1"/>
          </p:cNvSpPr>
          <p:nvPr>
            <p:ph type="title"/>
          </p:nvPr>
        </p:nvSpPr>
        <p:spPr/>
        <p:txBody>
          <a:bodyPr/>
          <a:lstStyle/>
          <a:p>
            <a:r>
              <a:rPr lang="en-GB" altLang="en-US" dirty="0"/>
              <a:t>8.  Management</a:t>
            </a:r>
          </a:p>
        </p:txBody>
      </p:sp>
      <p:sp>
        <p:nvSpPr>
          <p:cNvPr id="4" name="Date Placeholder 3">
            <a:extLst>
              <a:ext uri="{FF2B5EF4-FFF2-40B4-BE49-F238E27FC236}">
                <a16:creationId xmlns:a16="http://schemas.microsoft.com/office/drawing/2014/main" id="{51068904-260B-AB56-3D2B-3CBE73E3B67F}"/>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6629" name="Slide Number Placeholder 4">
            <a:extLst>
              <a:ext uri="{FF2B5EF4-FFF2-40B4-BE49-F238E27FC236}">
                <a16:creationId xmlns:a16="http://schemas.microsoft.com/office/drawing/2014/main" id="{D3077941-14F7-C8DF-891B-7DD367ED532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08F37A-116B-4AD0-9CDC-1BF93613C14F}"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pic>
        <p:nvPicPr>
          <p:cNvPr id="5" name="Online Media 4" title="Classical Management Theory">
            <a:hlinkClick r:id="" action="ppaction://media"/>
            <a:extLst>
              <a:ext uri="{FF2B5EF4-FFF2-40B4-BE49-F238E27FC236}">
                <a16:creationId xmlns:a16="http://schemas.microsoft.com/office/drawing/2014/main" id="{403EE8E6-3A69-91D3-9779-C3132CC33B22}"/>
              </a:ext>
            </a:extLst>
          </p:cNvPr>
          <p:cNvPicPr>
            <a:picLocks noRot="1" noChangeAspect="1"/>
          </p:cNvPicPr>
          <p:nvPr>
            <a:videoFile r:link="rId1"/>
          </p:nvPr>
        </p:nvPicPr>
        <p:blipFill>
          <a:blip r:embed="rId4"/>
          <a:stretch>
            <a:fillRect/>
          </a:stretch>
        </p:blipFill>
        <p:spPr>
          <a:xfrm>
            <a:off x="0" y="1690255"/>
            <a:ext cx="9146451" cy="5167745"/>
          </a:xfrm>
          <a:prstGeom prst="rect">
            <a:avLst/>
          </a:prstGeom>
        </p:spPr>
      </p:pic>
    </p:spTree>
    <p:extLst>
      <p:ext uri="{BB962C8B-B14F-4D97-AF65-F5344CB8AC3E}">
        <p14:creationId xmlns:p14="http://schemas.microsoft.com/office/powerpoint/2010/main" val="384999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B21A4F9-9967-6BCD-BD20-5595F270C1B9}"/>
              </a:ext>
            </a:extLst>
          </p:cNvPr>
          <p:cNvSpPr>
            <a:spLocks noGrp="1"/>
          </p:cNvSpPr>
          <p:nvPr>
            <p:ph type="title"/>
          </p:nvPr>
        </p:nvSpPr>
        <p:spPr/>
        <p:txBody>
          <a:bodyPr/>
          <a:lstStyle/>
          <a:p>
            <a:r>
              <a:rPr lang="en-GB" altLang="en-US"/>
              <a:t>8.  Management</a:t>
            </a:r>
          </a:p>
        </p:txBody>
      </p:sp>
      <p:sp>
        <p:nvSpPr>
          <p:cNvPr id="27651" name="Content Placeholder 2">
            <a:extLst>
              <a:ext uri="{FF2B5EF4-FFF2-40B4-BE49-F238E27FC236}">
                <a16:creationId xmlns:a16="http://schemas.microsoft.com/office/drawing/2014/main" id="{B97296A9-40B4-4B91-7AD1-BD66D0C81BC9}"/>
              </a:ext>
            </a:extLst>
          </p:cNvPr>
          <p:cNvSpPr>
            <a:spLocks noGrp="1"/>
          </p:cNvSpPr>
          <p:nvPr>
            <p:ph idx="1"/>
          </p:nvPr>
        </p:nvSpPr>
        <p:spPr>
          <a:xfrm>
            <a:off x="457200" y="1600200"/>
            <a:ext cx="8229600" cy="3916363"/>
          </a:xfrm>
        </p:spPr>
        <p:txBody>
          <a:bodyPr/>
          <a:lstStyle/>
          <a:p>
            <a:r>
              <a:rPr lang="en-GB" altLang="en-US" sz="2800" dirty="0"/>
              <a:t>Taking place within a structured organisational setting with prescribed roles;</a:t>
            </a:r>
          </a:p>
          <a:p>
            <a:r>
              <a:rPr lang="en-GB" altLang="en-US" sz="2800" dirty="0"/>
              <a:t>Directed towards the attainment of aims and objectives;</a:t>
            </a:r>
          </a:p>
          <a:p>
            <a:r>
              <a:rPr lang="en-GB" altLang="en-US" sz="2800" dirty="0"/>
              <a:t>Achieved through the efforts of other people; </a:t>
            </a:r>
          </a:p>
          <a:p>
            <a:r>
              <a:rPr lang="en-GB" altLang="en-US" sz="2800" dirty="0"/>
              <a:t>Using systems and procedures.</a:t>
            </a:r>
          </a:p>
          <a:p>
            <a:pPr marL="0" indent="0">
              <a:buNone/>
            </a:pPr>
            <a:r>
              <a:rPr lang="en-GB" altLang="en-US" sz="2800" dirty="0">
                <a:solidFill>
                  <a:srgbClr val="FF0000"/>
                </a:solidFill>
              </a:rPr>
              <a:t>Management is the art of getting things done through others.</a:t>
            </a:r>
          </a:p>
        </p:txBody>
      </p:sp>
      <p:sp>
        <p:nvSpPr>
          <p:cNvPr id="4" name="Date Placeholder 3">
            <a:extLst>
              <a:ext uri="{FF2B5EF4-FFF2-40B4-BE49-F238E27FC236}">
                <a16:creationId xmlns:a16="http://schemas.microsoft.com/office/drawing/2014/main" id="{0984D5DF-245C-9FDB-9034-B155292E0D4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7653" name="Slide Number Placeholder 4">
            <a:extLst>
              <a:ext uri="{FF2B5EF4-FFF2-40B4-BE49-F238E27FC236}">
                <a16:creationId xmlns:a16="http://schemas.microsoft.com/office/drawing/2014/main" id="{DB7BBF25-7453-0CC2-3738-AB31AE1447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928DF8A-C77D-4F1B-B045-4D6BEA6008C9}"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348CB4E8-DAE3-A3D9-2480-84A0A4603FFD}"/>
              </a:ext>
            </a:extLst>
          </p:cNvPr>
          <p:cNvSpPr>
            <a:spLocks noGrp="1"/>
          </p:cNvSpPr>
          <p:nvPr>
            <p:ph type="title"/>
          </p:nvPr>
        </p:nvSpPr>
        <p:spPr>
          <a:xfrm>
            <a:off x="457200" y="274638"/>
            <a:ext cx="8229600" cy="1143000"/>
          </a:xfrm>
        </p:spPr>
        <p:txBody>
          <a:bodyPr wrap="square" anchor="ctr">
            <a:normAutofit/>
          </a:bodyPr>
          <a:lstStyle/>
          <a:p>
            <a:r>
              <a:rPr lang="en-GB" altLang="en-US"/>
              <a:t>9.  Manager</a:t>
            </a:r>
          </a:p>
        </p:txBody>
      </p:sp>
      <p:sp>
        <p:nvSpPr>
          <p:cNvPr id="3" name="Content Placeholder 2">
            <a:extLst>
              <a:ext uri="{FF2B5EF4-FFF2-40B4-BE49-F238E27FC236}">
                <a16:creationId xmlns:a16="http://schemas.microsoft.com/office/drawing/2014/main" id="{DA3435F6-25E4-437D-DD20-B49C7600D64B}"/>
              </a:ext>
            </a:extLst>
          </p:cNvPr>
          <p:cNvSpPr>
            <a:spLocks noGrp="1"/>
          </p:cNvSpPr>
          <p:nvPr>
            <p:ph sz="half" idx="1"/>
          </p:nvPr>
        </p:nvSpPr>
        <p:spPr>
          <a:xfrm>
            <a:off x="457200" y="1600201"/>
            <a:ext cx="4038600" cy="3989040"/>
          </a:xfrm>
        </p:spPr>
        <p:txBody>
          <a:bodyPr wrap="square" anchor="t">
            <a:normAutofit/>
          </a:bodyPr>
          <a:lstStyle/>
          <a:p>
            <a:pPr marL="0" indent="0">
              <a:buFont typeface="Arial" panose="020B0604020202020204" pitchFamily="34" charset="0"/>
              <a:buNone/>
              <a:defRPr/>
            </a:pPr>
            <a:r>
              <a:rPr lang="en-GB" sz="2600" b="1" dirty="0"/>
              <a:t>Who are managers?</a:t>
            </a:r>
          </a:p>
          <a:p>
            <a:pPr>
              <a:defRPr/>
            </a:pPr>
            <a:r>
              <a:rPr lang="en-GB" sz="2600" dirty="0"/>
              <a:t>Coordinates and oversees the work of other people so that organizational goals can be accomplished (Robbins and Coulter, 2021)</a:t>
            </a:r>
          </a:p>
          <a:p>
            <a:pPr>
              <a:defRPr/>
            </a:pPr>
            <a:r>
              <a:rPr lang="en-GB" sz="2600" dirty="0"/>
              <a:t>Are managers needed?</a:t>
            </a:r>
          </a:p>
        </p:txBody>
      </p:sp>
      <p:pic>
        <p:nvPicPr>
          <p:cNvPr id="1026" name="Picture 2" descr="Metallica - master of puppets Poster, Affiche | All poster chez Europosters">
            <a:extLst>
              <a:ext uri="{FF2B5EF4-FFF2-40B4-BE49-F238E27FC236}">
                <a16:creationId xmlns:a16="http://schemas.microsoft.com/office/drawing/2014/main" id="{A4EB2A46-7C96-2B04-704A-2B49C314C40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36158" y="1600201"/>
            <a:ext cx="2662684" cy="3989040"/>
          </a:xfrm>
          <a:prstGeom prst="rect">
            <a:avLst/>
          </a:prstGeom>
          <a:solidFill>
            <a:srgbClr val="FFFFFF"/>
          </a:solidFill>
        </p:spPr>
      </p:pic>
      <p:sp>
        <p:nvSpPr>
          <p:cNvPr id="4" name="Date Placeholder 3">
            <a:extLst>
              <a:ext uri="{FF2B5EF4-FFF2-40B4-BE49-F238E27FC236}">
                <a16:creationId xmlns:a16="http://schemas.microsoft.com/office/drawing/2014/main" id="{AB587B56-9437-4815-E722-AFCE7561F13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2A88EF9-FD6A-4E22-AD5B-99F4A855266A}" type="datetime1">
              <a:rPr lang="en-GB" altLang="en-US" sz="900" smtClean="0"/>
              <a:pPr>
                <a:lnSpc>
                  <a:spcPct val="90000"/>
                </a:lnSpc>
                <a:spcAft>
                  <a:spcPts val="600"/>
                </a:spcAft>
                <a:defRPr/>
              </a:pPr>
              <a:t>02/10/2023</a:t>
            </a:fld>
            <a:endParaRPr lang="en-GB" altLang="en-US" sz="900"/>
          </a:p>
        </p:txBody>
      </p:sp>
      <p:sp>
        <p:nvSpPr>
          <p:cNvPr id="29701" name="Slide Number Placeholder 4">
            <a:extLst>
              <a:ext uri="{FF2B5EF4-FFF2-40B4-BE49-F238E27FC236}">
                <a16:creationId xmlns:a16="http://schemas.microsoft.com/office/drawing/2014/main" id="{DEC3B75B-9935-F97A-7363-648BB3B43927}"/>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4272F713-234E-4517-877F-3214058641BD}" type="slidenum">
              <a:rPr lang="en-GB" altLang="en-US" sz="1200" smtClean="0">
                <a:solidFill>
                  <a:srgbClr val="898989"/>
                </a:solidFill>
              </a:rPr>
              <a:pPr>
                <a:spcBef>
                  <a:spcPct val="0"/>
                </a:spcBef>
                <a:spcAft>
                  <a:spcPts val="600"/>
                </a:spcAft>
                <a:buFontTx/>
                <a:buNone/>
              </a:pPr>
              <a:t>22</a:t>
            </a:fld>
            <a:endParaRPr lang="en-GB" altLang="en-US" sz="1200">
              <a:solidFill>
                <a:srgbClr val="898989"/>
              </a:solidFill>
            </a:endParaRPr>
          </a:p>
        </p:txBody>
      </p:sp>
      <p:pic>
        <p:nvPicPr>
          <p:cNvPr id="1028" name="Picture 4" descr="Become Your Own Puppet Master">
            <a:extLst>
              <a:ext uri="{FF2B5EF4-FFF2-40B4-BE49-F238E27FC236}">
                <a16:creationId xmlns:a16="http://schemas.microsoft.com/office/drawing/2014/main" id="{B016B1EC-4D91-B890-E0F0-33EF4BE198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651" y="2333308"/>
            <a:ext cx="4496126" cy="25228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026"/>
                                        </p:tgtEl>
                                        <p:attrNameLst>
                                          <p:attrName>style.visibility</p:attrName>
                                        </p:attrNameLst>
                                      </p:cBhvr>
                                      <p:to>
                                        <p:strVal val="hidden"/>
                                      </p:to>
                                    </p:set>
                                  </p:childTnLst>
                                </p:cTn>
                              </p:par>
                            </p:childTnLst>
                          </p:cTn>
                        </p:par>
                        <p:par>
                          <p:cTn id="7" fill="hold">
                            <p:stCondLst>
                              <p:cond delay="0"/>
                            </p:stCondLst>
                            <p:childTnLst>
                              <p:par>
                                <p:cTn id="8" presetID="10" presetClass="entr" presetSubtype="0" fill="hold" nodeType="afterEffect">
                                  <p:stCondLst>
                                    <p:cond delay="0"/>
                                  </p:stCondLst>
                                  <p:childTnLst>
                                    <p:set>
                                      <p:cBhvr>
                                        <p:cTn id="9" dur="1" fill="hold">
                                          <p:stCondLst>
                                            <p:cond delay="0"/>
                                          </p:stCondLst>
                                        </p:cTn>
                                        <p:tgtEl>
                                          <p:spTgt spid="1028"/>
                                        </p:tgtEl>
                                        <p:attrNameLst>
                                          <p:attrName>style.visibility</p:attrName>
                                        </p:attrNameLst>
                                      </p:cBhvr>
                                      <p:to>
                                        <p:strVal val="visible"/>
                                      </p:to>
                                    </p:set>
                                    <p:animEffect transition="in" filter="fade">
                                      <p:cBhvr>
                                        <p:cTn id="10"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F938E04A-796A-8BF0-5507-3A7DE9181880}"/>
              </a:ext>
            </a:extLst>
          </p:cNvPr>
          <p:cNvSpPr>
            <a:spLocks noGrp="1"/>
          </p:cNvSpPr>
          <p:nvPr>
            <p:ph type="title"/>
          </p:nvPr>
        </p:nvSpPr>
        <p:spPr/>
        <p:txBody>
          <a:bodyPr/>
          <a:lstStyle/>
          <a:p>
            <a:r>
              <a:rPr lang="en-GB" altLang="en-US" dirty="0"/>
              <a:t>9.  Manager</a:t>
            </a:r>
          </a:p>
        </p:txBody>
      </p:sp>
      <p:sp>
        <p:nvSpPr>
          <p:cNvPr id="31747" name="Content Placeholder 2">
            <a:extLst>
              <a:ext uri="{FF2B5EF4-FFF2-40B4-BE49-F238E27FC236}">
                <a16:creationId xmlns:a16="http://schemas.microsoft.com/office/drawing/2014/main" id="{DCB8FCD9-2B09-DD05-719E-3BCA0A925068}"/>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GB" altLang="en-US" b="1"/>
              <a:t>What do managers do?</a:t>
            </a:r>
          </a:p>
        </p:txBody>
      </p:sp>
      <p:sp>
        <p:nvSpPr>
          <p:cNvPr id="4" name="Date Placeholder 3">
            <a:extLst>
              <a:ext uri="{FF2B5EF4-FFF2-40B4-BE49-F238E27FC236}">
                <a16:creationId xmlns:a16="http://schemas.microsoft.com/office/drawing/2014/main" id="{AECBCA98-E8CE-F850-88B4-54D1A9521844}"/>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31749" name="Slide Number Placeholder 4">
            <a:extLst>
              <a:ext uri="{FF2B5EF4-FFF2-40B4-BE49-F238E27FC236}">
                <a16:creationId xmlns:a16="http://schemas.microsoft.com/office/drawing/2014/main" id="{55A07C1C-5823-8BFB-C218-754703B5CCC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8F35EF0-03E1-4ADB-8A82-11FD4CF2398A}"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pic>
        <p:nvPicPr>
          <p:cNvPr id="31750" name="Picture Placeholder 6" descr="A chart lists the four functions of management.&#10;Long description is available in notes,&#10;press F6">
            <a:extLst>
              <a:ext uri="{FF2B5EF4-FFF2-40B4-BE49-F238E27FC236}">
                <a16:creationId xmlns:a16="http://schemas.microsoft.com/office/drawing/2014/main" id="{E1803BF5-4BED-DE05-EAF1-63BAD4FC95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813" y="2282825"/>
            <a:ext cx="8188325" cy="276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1" name="TextBox 7">
            <a:extLst>
              <a:ext uri="{FF2B5EF4-FFF2-40B4-BE49-F238E27FC236}">
                <a16:creationId xmlns:a16="http://schemas.microsoft.com/office/drawing/2014/main" id="{28D2DCBA-7C19-335F-B0A2-CF8CB282CDC1}"/>
              </a:ext>
            </a:extLst>
          </p:cNvPr>
          <p:cNvSpPr txBox="1">
            <a:spLocks noChangeArrowheads="1"/>
          </p:cNvSpPr>
          <p:nvPr/>
        </p:nvSpPr>
        <p:spPr bwMode="auto">
          <a:xfrm>
            <a:off x="1903413" y="5002213"/>
            <a:ext cx="45720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dirty="0">
                <a:latin typeface="Arial" panose="020B0604020202020204" pitchFamily="34" charset="0"/>
              </a:rPr>
              <a:t>(Robbins and Coulter, 2021)</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58408B8D-C8DC-70B7-0AE5-28A795D20E3A}"/>
              </a:ext>
            </a:extLst>
          </p:cNvPr>
          <p:cNvSpPr>
            <a:spLocks noGrp="1"/>
          </p:cNvSpPr>
          <p:nvPr>
            <p:ph type="title"/>
          </p:nvPr>
        </p:nvSpPr>
        <p:spPr/>
        <p:txBody>
          <a:bodyPr/>
          <a:lstStyle/>
          <a:p>
            <a:r>
              <a:rPr lang="en-GB" altLang="en-US"/>
              <a:t>9.  Manager</a:t>
            </a:r>
          </a:p>
        </p:txBody>
      </p:sp>
      <p:sp>
        <p:nvSpPr>
          <p:cNvPr id="33795" name="Content Placeholder 2">
            <a:extLst>
              <a:ext uri="{FF2B5EF4-FFF2-40B4-BE49-F238E27FC236}">
                <a16:creationId xmlns:a16="http://schemas.microsoft.com/office/drawing/2014/main" id="{DBEF4F26-7527-908A-2EB1-0ECA188B5D59}"/>
              </a:ext>
            </a:extLst>
          </p:cNvPr>
          <p:cNvSpPr>
            <a:spLocks noGrp="1"/>
          </p:cNvSpPr>
          <p:nvPr>
            <p:ph idx="1"/>
          </p:nvPr>
        </p:nvSpPr>
        <p:spPr>
          <a:xfrm>
            <a:off x="457200" y="1600200"/>
            <a:ext cx="3106738" cy="3916363"/>
          </a:xfrm>
        </p:spPr>
        <p:txBody>
          <a:bodyPr/>
          <a:lstStyle/>
          <a:p>
            <a:pPr marL="0" indent="0">
              <a:buFont typeface="Arial" panose="020B0604020202020204" pitchFamily="34" charset="0"/>
              <a:buNone/>
            </a:pPr>
            <a:r>
              <a:rPr lang="en-GB" altLang="en-US" b="1"/>
              <a:t>What do managers do?</a:t>
            </a:r>
          </a:p>
          <a:p>
            <a:pPr marL="0" indent="0">
              <a:buFont typeface="Arial" panose="020B0604020202020204" pitchFamily="34" charset="0"/>
              <a:buNone/>
            </a:pPr>
            <a:r>
              <a:rPr lang="en-US" altLang="en-US" sz="2800"/>
              <a:t>Mintzberg’s Managerial Roles</a:t>
            </a:r>
            <a:endParaRPr lang="en-GB" altLang="en-US" sz="2800" b="1"/>
          </a:p>
        </p:txBody>
      </p:sp>
      <p:sp>
        <p:nvSpPr>
          <p:cNvPr id="4" name="Date Placeholder 3">
            <a:extLst>
              <a:ext uri="{FF2B5EF4-FFF2-40B4-BE49-F238E27FC236}">
                <a16:creationId xmlns:a16="http://schemas.microsoft.com/office/drawing/2014/main" id="{837E2C99-AF78-E87C-1857-0FC464CEA591}"/>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33797" name="Slide Number Placeholder 4">
            <a:extLst>
              <a:ext uri="{FF2B5EF4-FFF2-40B4-BE49-F238E27FC236}">
                <a16:creationId xmlns:a16="http://schemas.microsoft.com/office/drawing/2014/main" id="{2CCC2233-AA82-8DA6-5EF7-36CE5C41421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A7B1CF-C625-46AC-9AF4-676B24824FBF}"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pic>
        <p:nvPicPr>
          <p:cNvPr id="33798" name="Picture 2" descr="A model illustrates Mintzberg’s managerial roles.&#10;Long description is available in notes,&#10;press F6">
            <a:extLst>
              <a:ext uri="{FF2B5EF4-FFF2-40B4-BE49-F238E27FC236}">
                <a16:creationId xmlns:a16="http://schemas.microsoft.com/office/drawing/2014/main" id="{5A326EFD-DC75-35D3-F554-FE9CD7FF1C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619" r="11414"/>
          <a:stretch>
            <a:fillRect/>
          </a:stretch>
        </p:blipFill>
        <p:spPr bwMode="auto">
          <a:xfrm>
            <a:off x="3563938" y="1417638"/>
            <a:ext cx="4895850" cy="461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9" name="TextBox 9">
            <a:extLst>
              <a:ext uri="{FF2B5EF4-FFF2-40B4-BE49-F238E27FC236}">
                <a16:creationId xmlns:a16="http://schemas.microsoft.com/office/drawing/2014/main" id="{14065830-1738-373B-8D8F-C9A0B50CF1F6}"/>
              </a:ext>
            </a:extLst>
          </p:cNvPr>
          <p:cNvSpPr txBox="1">
            <a:spLocks noChangeArrowheads="1"/>
          </p:cNvSpPr>
          <p:nvPr/>
        </p:nvSpPr>
        <p:spPr bwMode="auto">
          <a:xfrm>
            <a:off x="3995738" y="6037263"/>
            <a:ext cx="3455987" cy="40011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000" dirty="0">
                <a:latin typeface="Arial" panose="020B0604020202020204" pitchFamily="34" charset="0"/>
              </a:rPr>
              <a:t>(Robbins and Coulter, 2021)</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7A24A248-558A-C977-4A07-B05345FEC75F}"/>
              </a:ext>
            </a:extLst>
          </p:cNvPr>
          <p:cNvSpPr>
            <a:spLocks noGrp="1"/>
          </p:cNvSpPr>
          <p:nvPr>
            <p:ph type="title"/>
          </p:nvPr>
        </p:nvSpPr>
        <p:spPr/>
        <p:txBody>
          <a:bodyPr/>
          <a:lstStyle/>
          <a:p>
            <a:r>
              <a:rPr lang="en-GB" altLang="en-US"/>
              <a:t>9.  Manager</a:t>
            </a:r>
          </a:p>
        </p:txBody>
      </p:sp>
      <p:sp>
        <p:nvSpPr>
          <p:cNvPr id="3" name="Content Placeholder 2">
            <a:extLst>
              <a:ext uri="{FF2B5EF4-FFF2-40B4-BE49-F238E27FC236}">
                <a16:creationId xmlns:a16="http://schemas.microsoft.com/office/drawing/2014/main" id="{290B09FC-EED5-893D-D662-57239BE3D597}"/>
              </a:ext>
            </a:extLst>
          </p:cNvPr>
          <p:cNvSpPr>
            <a:spLocks noGrp="1"/>
          </p:cNvSpPr>
          <p:nvPr>
            <p:ph idx="1"/>
          </p:nvPr>
        </p:nvSpPr>
        <p:spPr>
          <a:xfrm>
            <a:off x="442913" y="1468438"/>
            <a:ext cx="8229600" cy="3916362"/>
          </a:xfrm>
          <a:solidFill>
            <a:schemeClr val="bg1"/>
          </a:solidFill>
        </p:spPr>
        <p:txBody>
          <a:bodyPr/>
          <a:lstStyle/>
          <a:p>
            <a:pPr marL="0" indent="0">
              <a:buFont typeface="Arial" panose="020B0604020202020204" pitchFamily="34" charset="0"/>
              <a:buNone/>
              <a:defRPr/>
            </a:pPr>
            <a:r>
              <a:rPr lang="en-GB" sz="2800" b="1"/>
              <a:t>What skills do managers need?</a:t>
            </a:r>
          </a:p>
          <a:p>
            <a:pPr>
              <a:defRPr/>
            </a:pPr>
            <a:endParaRPr lang="en-GB" sz="2800"/>
          </a:p>
          <a:p>
            <a:pPr>
              <a:defRPr/>
            </a:pPr>
            <a:endParaRPr lang="en-GB" sz="2800"/>
          </a:p>
          <a:p>
            <a:pPr>
              <a:defRPr/>
            </a:pPr>
            <a:endParaRPr lang="en-GB" sz="2800"/>
          </a:p>
          <a:p>
            <a:pPr>
              <a:defRPr/>
            </a:pPr>
            <a:endParaRPr lang="en-GB" sz="2800"/>
          </a:p>
          <a:p>
            <a:pPr marL="0" indent="0" algn="ctr">
              <a:buFont typeface="Arial" panose="020B0604020202020204" pitchFamily="34" charset="0"/>
              <a:buNone/>
              <a:defRPr/>
            </a:pPr>
            <a:endParaRPr lang="en-GB" sz="2800"/>
          </a:p>
          <a:p>
            <a:pPr marL="0" indent="0" algn="ctr">
              <a:buFont typeface="Arial" panose="020B0604020202020204" pitchFamily="34" charset="0"/>
              <a:buNone/>
              <a:defRPr/>
            </a:pPr>
            <a:endParaRPr lang="en-GB" sz="2800"/>
          </a:p>
        </p:txBody>
      </p:sp>
      <p:sp>
        <p:nvSpPr>
          <p:cNvPr id="4" name="Date Placeholder 3">
            <a:extLst>
              <a:ext uri="{FF2B5EF4-FFF2-40B4-BE49-F238E27FC236}">
                <a16:creationId xmlns:a16="http://schemas.microsoft.com/office/drawing/2014/main" id="{3EE960B5-FD4F-9998-B652-2098F569DC51}"/>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35845" name="Slide Number Placeholder 4">
            <a:extLst>
              <a:ext uri="{FF2B5EF4-FFF2-40B4-BE49-F238E27FC236}">
                <a16:creationId xmlns:a16="http://schemas.microsoft.com/office/drawing/2014/main" id="{A730202B-866A-6B7D-73AD-94E94AC5426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4F9347C-4F72-4E46-A7F6-B00A2B2DDBE3}"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pic>
        <p:nvPicPr>
          <p:cNvPr id="35846" name="Picture 2" descr="A figure shows the skills needed at different managerial levels.&#10;Long description is available in notes,&#10;press F6&#10;">
            <a:extLst>
              <a:ext uri="{FF2B5EF4-FFF2-40B4-BE49-F238E27FC236}">
                <a16:creationId xmlns:a16="http://schemas.microsoft.com/office/drawing/2014/main" id="{EB788BD9-BF61-0623-71BC-732928E313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4860"/>
          <a:stretch>
            <a:fillRect/>
          </a:stretch>
        </p:blipFill>
        <p:spPr bwMode="auto">
          <a:xfrm>
            <a:off x="704850" y="2336800"/>
            <a:ext cx="8215313" cy="2179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7" name="TextBox 9">
            <a:extLst>
              <a:ext uri="{FF2B5EF4-FFF2-40B4-BE49-F238E27FC236}">
                <a16:creationId xmlns:a16="http://schemas.microsoft.com/office/drawing/2014/main" id="{D824989B-7528-77B3-1DE7-2D944D3EF65C}"/>
              </a:ext>
            </a:extLst>
          </p:cNvPr>
          <p:cNvSpPr txBox="1">
            <a:spLocks noChangeArrowheads="1"/>
          </p:cNvSpPr>
          <p:nvPr/>
        </p:nvSpPr>
        <p:spPr bwMode="auto">
          <a:xfrm>
            <a:off x="2271713" y="4810125"/>
            <a:ext cx="4572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000" dirty="0">
                <a:latin typeface="Arial" panose="020B0604020202020204" pitchFamily="34" charset="0"/>
              </a:rPr>
              <a:t>(Robbins and Coulter, 2021)</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6" descr="Free Photo | Pissed annoyed african american female office manager in  striped blouse and glasses clenching fists with angry emotions yelling and  showing being sick and tired of stupid coworker">
            <a:extLst>
              <a:ext uri="{FF2B5EF4-FFF2-40B4-BE49-F238E27FC236}">
                <a16:creationId xmlns:a16="http://schemas.microsoft.com/office/drawing/2014/main" id="{ADA86A89-FFAA-950F-82B8-2E6546D5D3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9915" y="3334903"/>
            <a:ext cx="3429000" cy="2286000"/>
          </a:xfrm>
          <a:prstGeom prst="rect">
            <a:avLst/>
          </a:prstGeom>
          <a:noFill/>
          <a:extLst>
            <a:ext uri="{909E8E84-426E-40DD-AFC4-6F175D3DCCD1}">
              <a14:hiddenFill xmlns:a14="http://schemas.microsoft.com/office/drawing/2010/main">
                <a:solidFill>
                  <a:srgbClr val="FFFFFF"/>
                </a:solidFill>
              </a14:hiddenFill>
            </a:ext>
          </a:extLst>
        </p:spPr>
      </p:pic>
      <p:sp>
        <p:nvSpPr>
          <p:cNvPr id="37890" name="Title 1">
            <a:extLst>
              <a:ext uri="{FF2B5EF4-FFF2-40B4-BE49-F238E27FC236}">
                <a16:creationId xmlns:a16="http://schemas.microsoft.com/office/drawing/2014/main" id="{5F96DB96-BB7B-29F4-EEF1-9525A2A473BC}"/>
              </a:ext>
            </a:extLst>
          </p:cNvPr>
          <p:cNvSpPr>
            <a:spLocks noGrp="1"/>
          </p:cNvSpPr>
          <p:nvPr>
            <p:ph type="title"/>
          </p:nvPr>
        </p:nvSpPr>
        <p:spPr/>
        <p:txBody>
          <a:bodyPr/>
          <a:lstStyle/>
          <a:p>
            <a:r>
              <a:rPr lang="en-GB" altLang="en-US"/>
              <a:t>9.  Manager</a:t>
            </a:r>
          </a:p>
        </p:txBody>
      </p:sp>
      <p:sp>
        <p:nvSpPr>
          <p:cNvPr id="3" name="Content Placeholder 2">
            <a:extLst>
              <a:ext uri="{FF2B5EF4-FFF2-40B4-BE49-F238E27FC236}">
                <a16:creationId xmlns:a16="http://schemas.microsoft.com/office/drawing/2014/main" id="{E237C3A6-D8E1-3AEA-743A-FB5ADA6B2E06}"/>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b="1"/>
              <a:t>Influencing skills:</a:t>
            </a:r>
          </a:p>
          <a:p>
            <a:pPr marL="514350" indent="-514350">
              <a:buFont typeface="+mj-lt"/>
              <a:buAutoNum type="arabicPeriod"/>
              <a:defRPr/>
            </a:pPr>
            <a:r>
              <a:rPr lang="en-GB" sz="2800"/>
              <a:t>Empowerment</a:t>
            </a:r>
          </a:p>
          <a:p>
            <a:pPr marL="514350" indent="-514350">
              <a:buFont typeface="+mj-lt"/>
              <a:buAutoNum type="arabicPeriod"/>
              <a:defRPr/>
            </a:pPr>
            <a:r>
              <a:rPr lang="en-GB" sz="2800"/>
              <a:t>Listen</a:t>
            </a:r>
          </a:p>
          <a:p>
            <a:pPr marL="514350" indent="-514350">
              <a:buFont typeface="+mj-lt"/>
              <a:buAutoNum type="arabicPeriod"/>
              <a:defRPr/>
            </a:pPr>
            <a:r>
              <a:rPr lang="en-GB" sz="2800"/>
              <a:t>Respect</a:t>
            </a:r>
          </a:p>
          <a:p>
            <a:pPr marL="514350" indent="-514350">
              <a:buFont typeface="+mj-lt"/>
              <a:buAutoNum type="arabicPeriod"/>
              <a:defRPr/>
            </a:pPr>
            <a:r>
              <a:rPr lang="en-GB" sz="2800"/>
              <a:t>Nurture</a:t>
            </a:r>
          </a:p>
          <a:p>
            <a:pPr marL="514350" indent="-514350">
              <a:buFont typeface="+mj-lt"/>
              <a:buAutoNum type="arabicPeriod"/>
              <a:defRPr/>
            </a:pPr>
            <a:r>
              <a:rPr lang="en-GB" sz="2800"/>
              <a:t>Self-confidence</a:t>
            </a:r>
          </a:p>
          <a:p>
            <a:pPr marL="514350" indent="-514350">
              <a:buFont typeface="+mj-lt"/>
              <a:buAutoNum type="arabicPeriod"/>
              <a:defRPr/>
            </a:pPr>
            <a:r>
              <a:rPr lang="en-GB" sz="2800"/>
              <a:t>Engage</a:t>
            </a:r>
          </a:p>
          <a:p>
            <a:pPr>
              <a:defRPr/>
            </a:pPr>
            <a:endParaRPr lang="en-GB" sz="2800"/>
          </a:p>
        </p:txBody>
      </p:sp>
      <p:sp>
        <p:nvSpPr>
          <p:cNvPr id="4" name="Date Placeholder 3">
            <a:extLst>
              <a:ext uri="{FF2B5EF4-FFF2-40B4-BE49-F238E27FC236}">
                <a16:creationId xmlns:a16="http://schemas.microsoft.com/office/drawing/2014/main" id="{19671D40-6781-EB51-88BE-EDF4A7754D37}"/>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37893" name="Slide Number Placeholder 4">
            <a:extLst>
              <a:ext uri="{FF2B5EF4-FFF2-40B4-BE49-F238E27FC236}">
                <a16:creationId xmlns:a16="http://schemas.microsoft.com/office/drawing/2014/main" id="{413D6225-2D0E-8D27-FAB0-CC3AEE2EB8F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35898A-35CF-42FA-8FE4-F0C7131E4884}"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pic>
        <p:nvPicPr>
          <p:cNvPr id="3074" name="Picture 2" descr="Qualities of a Good Manager: 13 Soft Skills You Need">
            <a:extLst>
              <a:ext uri="{FF2B5EF4-FFF2-40B4-BE49-F238E27FC236}">
                <a16:creationId xmlns:a16="http://schemas.microsoft.com/office/drawing/2014/main" id="{C6581E75-28DD-8E22-804B-5D7C55E3B0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07553" y="4858843"/>
            <a:ext cx="2760411" cy="184027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Why am I so worried? - Quora">
            <a:extLst>
              <a:ext uri="{FF2B5EF4-FFF2-40B4-BE49-F238E27FC236}">
                <a16:creationId xmlns:a16="http://schemas.microsoft.com/office/drawing/2014/main" id="{35F24AF4-F9C7-2E90-41AD-989E3C635F3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98636" y="1472107"/>
            <a:ext cx="3039053" cy="17094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484C8811-6F86-DDC2-F17D-3D82BA857DB7}"/>
              </a:ext>
            </a:extLst>
          </p:cNvPr>
          <p:cNvSpPr>
            <a:spLocks noGrp="1"/>
          </p:cNvSpPr>
          <p:nvPr>
            <p:ph type="title"/>
          </p:nvPr>
        </p:nvSpPr>
        <p:spPr/>
        <p:txBody>
          <a:bodyPr/>
          <a:lstStyle/>
          <a:p>
            <a:r>
              <a:rPr lang="en-GB" altLang="en-US"/>
              <a:t>10. Organisational behaviour</a:t>
            </a:r>
          </a:p>
        </p:txBody>
      </p:sp>
      <p:sp>
        <p:nvSpPr>
          <p:cNvPr id="39939" name="Content Placeholder 2">
            <a:extLst>
              <a:ext uri="{FF2B5EF4-FFF2-40B4-BE49-F238E27FC236}">
                <a16:creationId xmlns:a16="http://schemas.microsoft.com/office/drawing/2014/main" id="{6AF56E10-1F4D-FA49-7D5A-9E4B297CF63D}"/>
              </a:ext>
            </a:extLst>
          </p:cNvPr>
          <p:cNvSpPr>
            <a:spLocks noGrp="1"/>
          </p:cNvSpPr>
          <p:nvPr>
            <p:ph idx="1"/>
          </p:nvPr>
        </p:nvSpPr>
        <p:spPr>
          <a:xfrm>
            <a:off x="457200" y="1600200"/>
            <a:ext cx="8229600" cy="3916363"/>
          </a:xfrm>
        </p:spPr>
        <p:txBody>
          <a:bodyPr/>
          <a:lstStyle/>
          <a:p>
            <a:r>
              <a:rPr lang="en-GB" altLang="en-US" dirty="0"/>
              <a:t>“The study and understanding of individual and group behaviour and patterns of structure and management in order to help improve organisational performance and effectiveness.” (Mullins, 2019, p. 4)</a:t>
            </a:r>
          </a:p>
        </p:txBody>
      </p:sp>
      <p:sp>
        <p:nvSpPr>
          <p:cNvPr id="4" name="Date Placeholder 3">
            <a:extLst>
              <a:ext uri="{FF2B5EF4-FFF2-40B4-BE49-F238E27FC236}">
                <a16:creationId xmlns:a16="http://schemas.microsoft.com/office/drawing/2014/main" id="{384024C6-5A30-BB7B-2D65-0F323E39E2D9}"/>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39941" name="Slide Number Placeholder 4">
            <a:extLst>
              <a:ext uri="{FF2B5EF4-FFF2-40B4-BE49-F238E27FC236}">
                <a16:creationId xmlns:a16="http://schemas.microsoft.com/office/drawing/2014/main" id="{7B6A1535-01A5-8884-B789-52BE9214DA5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E830BC6-12DB-467B-9075-A2D1C1CC6B17}"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5F0309BB-0257-F717-0301-261869E1A7A4}"/>
              </a:ext>
            </a:extLst>
          </p:cNvPr>
          <p:cNvSpPr>
            <a:spLocks noGrp="1"/>
          </p:cNvSpPr>
          <p:nvPr>
            <p:ph type="title"/>
          </p:nvPr>
        </p:nvSpPr>
        <p:spPr/>
        <p:txBody>
          <a:bodyPr/>
          <a:lstStyle/>
          <a:p>
            <a:r>
              <a:rPr lang="en-GB" altLang="en-US"/>
              <a:t>10. Organisational behaviour</a:t>
            </a:r>
          </a:p>
        </p:txBody>
      </p:sp>
      <p:sp>
        <p:nvSpPr>
          <p:cNvPr id="3" name="Content Placeholder 2">
            <a:extLst>
              <a:ext uri="{FF2B5EF4-FFF2-40B4-BE49-F238E27FC236}">
                <a16:creationId xmlns:a16="http://schemas.microsoft.com/office/drawing/2014/main" id="{C8248C95-2254-68F4-002B-9E69366C7CE1}"/>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sz="2400" b="1"/>
              <a:t>OB is to understand the interactions among:</a:t>
            </a:r>
          </a:p>
          <a:p>
            <a:pPr>
              <a:defRPr/>
            </a:pPr>
            <a:r>
              <a:rPr lang="en-GB" sz="2000"/>
              <a:t>the nature and purpose of the organisation;</a:t>
            </a:r>
          </a:p>
          <a:p>
            <a:pPr>
              <a:defRPr/>
            </a:pPr>
            <a:r>
              <a:rPr lang="en-GB" sz="2000"/>
              <a:t>formal structure and role relationships;</a:t>
            </a:r>
          </a:p>
          <a:p>
            <a:pPr>
              <a:defRPr/>
            </a:pPr>
            <a:r>
              <a:rPr lang="en-GB" sz="2000"/>
              <a:t>the tasks to be undertaken and technology employed;</a:t>
            </a:r>
          </a:p>
          <a:p>
            <a:pPr>
              <a:defRPr/>
            </a:pPr>
            <a:r>
              <a:rPr lang="en-GB" sz="2000"/>
              <a:t>organisational processes and the execution of work;</a:t>
            </a:r>
          </a:p>
          <a:p>
            <a:pPr>
              <a:defRPr/>
            </a:pPr>
            <a:r>
              <a:rPr lang="en-GB" sz="2000"/>
              <a:t>the human element, informal organisation and behaviour of people;</a:t>
            </a:r>
          </a:p>
          <a:p>
            <a:pPr>
              <a:defRPr/>
            </a:pPr>
            <a:r>
              <a:rPr lang="en-GB" sz="2000"/>
              <a:t>the process of management as an integrating and co-ordinating activity;</a:t>
            </a:r>
          </a:p>
          <a:p>
            <a:pPr>
              <a:defRPr/>
            </a:pPr>
            <a:r>
              <a:rPr lang="en-GB" sz="2000"/>
              <a:t>social responsibilities and business ethics; the external environment of which the organisation is part;</a:t>
            </a:r>
          </a:p>
          <a:p>
            <a:pPr>
              <a:defRPr/>
            </a:pPr>
            <a:r>
              <a:rPr lang="en-GB" sz="2000"/>
              <a:t>and the need for organisation success and survival.</a:t>
            </a:r>
            <a:endParaRPr lang="en-GB" sz="3600"/>
          </a:p>
        </p:txBody>
      </p:sp>
      <p:sp>
        <p:nvSpPr>
          <p:cNvPr id="4" name="Date Placeholder 3">
            <a:extLst>
              <a:ext uri="{FF2B5EF4-FFF2-40B4-BE49-F238E27FC236}">
                <a16:creationId xmlns:a16="http://schemas.microsoft.com/office/drawing/2014/main" id="{413F3FF9-4B16-F575-621D-A548F3324C6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0965" name="Slide Number Placeholder 4">
            <a:extLst>
              <a:ext uri="{FF2B5EF4-FFF2-40B4-BE49-F238E27FC236}">
                <a16:creationId xmlns:a16="http://schemas.microsoft.com/office/drawing/2014/main" id="{2E407803-03B5-8C02-6EA4-82F6D88D44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C7E588F-EF32-4927-8C2E-DDAC56516D50}"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07F155BB-FDCD-89AD-4E08-49662216A88C}"/>
              </a:ext>
            </a:extLst>
          </p:cNvPr>
          <p:cNvSpPr>
            <a:spLocks noGrp="1"/>
          </p:cNvSpPr>
          <p:nvPr>
            <p:ph type="title"/>
          </p:nvPr>
        </p:nvSpPr>
        <p:spPr/>
        <p:txBody>
          <a:bodyPr/>
          <a:lstStyle/>
          <a:p>
            <a:r>
              <a:rPr lang="en-GB" altLang="en-US"/>
              <a:t>10. Organisational behaviour</a:t>
            </a:r>
          </a:p>
        </p:txBody>
      </p:sp>
      <p:sp>
        <p:nvSpPr>
          <p:cNvPr id="3" name="Content Placeholder 2">
            <a:extLst>
              <a:ext uri="{FF2B5EF4-FFF2-40B4-BE49-F238E27FC236}">
                <a16:creationId xmlns:a16="http://schemas.microsoft.com/office/drawing/2014/main" id="{404DBBE1-34D6-853F-A8F4-40218666916C}"/>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sz="2800" b="1" dirty="0"/>
              <a:t>Opportunities and challenges for managers:</a:t>
            </a:r>
          </a:p>
          <a:p>
            <a:pPr>
              <a:defRPr/>
            </a:pPr>
            <a:r>
              <a:rPr lang="en-GB" sz="2400" dirty="0"/>
              <a:t>Increasing age of typical employees in more developed countries;</a:t>
            </a:r>
          </a:p>
          <a:p>
            <a:pPr>
              <a:defRPr/>
            </a:pPr>
            <a:r>
              <a:rPr lang="en-GB" sz="2400" dirty="0"/>
              <a:t>Greater number of women in the workplace</a:t>
            </a:r>
          </a:p>
          <a:p>
            <a:pPr>
              <a:defRPr/>
            </a:pPr>
            <a:r>
              <a:rPr lang="en-GB" sz="2400" dirty="0"/>
              <a:t>Broader ethnicity of people at work;</a:t>
            </a:r>
          </a:p>
          <a:p>
            <a:pPr>
              <a:defRPr/>
            </a:pPr>
            <a:r>
              <a:rPr lang="en-GB" sz="2400" dirty="0"/>
              <a:t>More temporary workers reducing organisational loyalty;</a:t>
            </a:r>
          </a:p>
          <a:p>
            <a:pPr>
              <a:defRPr/>
            </a:pPr>
            <a:r>
              <a:rPr lang="en-GB" sz="2400" dirty="0"/>
              <a:t>Demands for increased flexibility and coping with rapid change;</a:t>
            </a:r>
          </a:p>
          <a:p>
            <a:pPr>
              <a:defRPr/>
            </a:pPr>
            <a:r>
              <a:rPr lang="en-GB" sz="2400" dirty="0"/>
              <a:t>Working with and managing people in uncertain times.</a:t>
            </a:r>
          </a:p>
        </p:txBody>
      </p:sp>
      <p:sp>
        <p:nvSpPr>
          <p:cNvPr id="4" name="Date Placeholder 3">
            <a:extLst>
              <a:ext uri="{FF2B5EF4-FFF2-40B4-BE49-F238E27FC236}">
                <a16:creationId xmlns:a16="http://schemas.microsoft.com/office/drawing/2014/main" id="{26BA305F-42CF-A8D4-74FA-BE5D6FDA29FB}"/>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1989" name="Slide Number Placeholder 4">
            <a:extLst>
              <a:ext uri="{FF2B5EF4-FFF2-40B4-BE49-F238E27FC236}">
                <a16:creationId xmlns:a16="http://schemas.microsoft.com/office/drawing/2014/main" id="{7316079D-DFA2-F94C-C23B-BE720C83A0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704BF33-DFE1-4D6B-813E-34195CF013FF}" type="slidenum">
              <a:rPr lang="en-GB" altLang="en-US" sz="1200" smtClean="0">
                <a:solidFill>
                  <a:srgbClr val="898989"/>
                </a:solidFill>
              </a:rPr>
              <a:pPr>
                <a:spcBef>
                  <a:spcPct val="0"/>
                </a:spcBef>
                <a:buFontTx/>
                <a:buNone/>
              </a:pPr>
              <a:t>29</a:t>
            </a:fld>
            <a:endParaRPr lang="en-GB" altLang="en-US" sz="1200">
              <a:solidFill>
                <a:srgbClr val="898989"/>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2400" dirty="0"/>
              <a:t>Organisation</a:t>
            </a:r>
          </a:p>
          <a:p>
            <a:r>
              <a:rPr lang="en-GB" sz="2400" dirty="0"/>
              <a:t>Private organisation</a:t>
            </a:r>
          </a:p>
          <a:p>
            <a:r>
              <a:rPr lang="en-GB" sz="2400" dirty="0"/>
              <a:t>Public organisation</a:t>
            </a:r>
          </a:p>
          <a:p>
            <a:r>
              <a:rPr lang="en-GB" sz="2400" dirty="0"/>
              <a:t>For profit organisations</a:t>
            </a:r>
          </a:p>
          <a:p>
            <a:r>
              <a:rPr lang="en-GB" sz="2400" dirty="0"/>
              <a:t>Not-for-profit organisations</a:t>
            </a:r>
          </a:p>
          <a:p>
            <a:r>
              <a:rPr lang="en-GB" sz="2400" dirty="0"/>
              <a:t>Management</a:t>
            </a:r>
          </a:p>
          <a:p>
            <a:r>
              <a:rPr lang="en-GB" sz="2400" dirty="0"/>
              <a:t>Functions of management</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30</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Functions of management</a:t>
            </a:r>
          </a:p>
          <a:p>
            <a:r>
              <a:rPr lang="en-GB" sz="2400" dirty="0"/>
              <a:t>Roles of managers</a:t>
            </a:r>
          </a:p>
          <a:p>
            <a:r>
              <a:rPr lang="en-GB" sz="2400" dirty="0"/>
              <a:t>Level of management</a:t>
            </a:r>
          </a:p>
          <a:p>
            <a:r>
              <a:rPr lang="en-GB" sz="2400" dirty="0"/>
              <a:t>Skills of managers</a:t>
            </a:r>
          </a:p>
          <a:p>
            <a:r>
              <a:rPr lang="en-GB" sz="2400" dirty="0"/>
              <a:t>Organisational behaviour</a:t>
            </a:r>
          </a:p>
          <a:p>
            <a:r>
              <a:rPr lang="en-GB" sz="2400" dirty="0"/>
              <a:t>Opportunities</a:t>
            </a:r>
          </a:p>
          <a:p>
            <a:r>
              <a:rPr lang="en-GB" sz="2400" dirty="0"/>
              <a:t>Challenges</a:t>
            </a:r>
          </a:p>
        </p:txBody>
      </p:sp>
      <p:pic>
        <p:nvPicPr>
          <p:cNvPr id="7"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FC4FF4D9-EFAA-0CE8-96ED-6234FBA2B4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49643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p:txBody>
          <a:bodyPr/>
          <a:lstStyle/>
          <a:p>
            <a:pPr marL="514350" indent="-514350">
              <a:buFont typeface="Arial" panose="020B0604020202020204" pitchFamily="34" charset="0"/>
              <a:buAutoNum type="arabicPeriod"/>
            </a:pPr>
            <a:r>
              <a:rPr lang="en-GB" sz="1800" dirty="0"/>
              <a:t>Review the key terms. Be prepared to explain them in the next class.</a:t>
            </a:r>
          </a:p>
          <a:p>
            <a:pPr marL="514350" indent="-514350">
              <a:buAutoNum type="arabicPeriod"/>
            </a:pPr>
            <a:r>
              <a:rPr lang="en-GB" sz="1800" dirty="0"/>
              <a:t>Pick one organisation below: General store or Asda. Develop a plan to double its revenue next year (i.e. develop the P, O, L and C for the goal). </a:t>
            </a:r>
          </a:p>
          <a:p>
            <a:pPr marL="514350" indent="-514350">
              <a:buFont typeface="Arial" panose="020B0604020202020204" pitchFamily="34" charset="0"/>
              <a:buAutoNum type="arabicPeriod"/>
            </a:pPr>
            <a:r>
              <a:rPr lang="en-GB" sz="1800" dirty="0"/>
              <a:t>Email the lecturer to introduce yourself. Attached your solution as an MS </a:t>
            </a:r>
            <a:r>
              <a:rPr lang="en-GB" sz="1800"/>
              <a:t>Word file for </a:t>
            </a:r>
            <a:r>
              <a:rPr lang="en-GB" sz="1800" dirty="0"/>
              <a:t>question 2 to the email. Your email should have the subject as: </a:t>
            </a:r>
            <a:r>
              <a:rPr lang="en-GB" sz="1800" dirty="0">
                <a:solidFill>
                  <a:srgbClr val="7030A0"/>
                </a:solidFill>
              </a:rPr>
              <a:t>Your full </a:t>
            </a:r>
            <a:r>
              <a:rPr lang="en-GB" sz="1800" dirty="0" err="1">
                <a:solidFill>
                  <a:srgbClr val="7030A0"/>
                </a:solidFill>
              </a:rPr>
              <a:t>name_Your</a:t>
            </a:r>
            <a:r>
              <a:rPr lang="en-GB" sz="1800" dirty="0">
                <a:solidFill>
                  <a:srgbClr val="7030A0"/>
                </a:solidFill>
              </a:rPr>
              <a:t> student </a:t>
            </a:r>
            <a:r>
              <a:rPr lang="en-GB" sz="1800" dirty="0" err="1">
                <a:solidFill>
                  <a:srgbClr val="7030A0"/>
                </a:solidFill>
              </a:rPr>
              <a:t>ID_IMW_Week</a:t>
            </a:r>
            <a:r>
              <a:rPr lang="en-GB" sz="1800" dirty="0">
                <a:solidFill>
                  <a:srgbClr val="7030A0"/>
                </a:solidFill>
              </a:rPr>
              <a:t> 1_intro_POLC</a:t>
            </a:r>
            <a:endParaRPr lang="en-GB" sz="1800" dirty="0"/>
          </a:p>
          <a:p>
            <a:pPr marL="514350" indent="-514350">
              <a:buAutoNum type="arabicPeriod"/>
            </a:pPr>
            <a:endParaRPr lang="en-GB" sz="1800" dirty="0"/>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31</a:t>
            </a:fld>
            <a:endParaRPr lang="en-GB" altLang="en-US"/>
          </a:p>
        </p:txBody>
      </p:sp>
      <p:pic>
        <p:nvPicPr>
          <p:cNvPr id="2050" name="Picture 2" descr="Small shops get their big day in the spotlight">
            <a:extLst>
              <a:ext uri="{FF2B5EF4-FFF2-40B4-BE49-F238E27FC236}">
                <a16:creationId xmlns:a16="http://schemas.microsoft.com/office/drawing/2014/main" id="{59D55ACE-EBF9-AFF4-D9ED-425C5BB7E8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6" y="3641434"/>
            <a:ext cx="4141018" cy="276067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Find Your Nearest Asda Living Store | Asda">
            <a:extLst>
              <a:ext uri="{FF2B5EF4-FFF2-40B4-BE49-F238E27FC236}">
                <a16:creationId xmlns:a16="http://schemas.microsoft.com/office/drawing/2014/main" id="{CDE65135-BE85-0857-BD87-8158D87B60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6126" y="3641433"/>
            <a:ext cx="4907873" cy="276067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CE61C06-61FB-DD90-1E8B-D295A60D4A7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5546A9EE-4095-4660-9C75-C1AF67F09707}"/>
              </a:ext>
            </a:extLst>
          </p:cNvPr>
          <p:cNvSpPr>
            <a:spLocks noGrp="1"/>
          </p:cNvSpPr>
          <p:nvPr>
            <p:ph type="title"/>
          </p:nvPr>
        </p:nvSpPr>
        <p:spPr/>
        <p:txBody>
          <a:bodyPr/>
          <a:lstStyle/>
          <a:p>
            <a:r>
              <a:rPr lang="en-GB" altLang="en-US" b="1"/>
              <a:t>References</a:t>
            </a:r>
            <a:endParaRPr lang="en-GB" altLang="en-US"/>
          </a:p>
        </p:txBody>
      </p:sp>
      <p:sp>
        <p:nvSpPr>
          <p:cNvPr id="3" name="Content Placeholder 2">
            <a:extLst>
              <a:ext uri="{FF2B5EF4-FFF2-40B4-BE49-F238E27FC236}">
                <a16:creationId xmlns:a16="http://schemas.microsoft.com/office/drawing/2014/main" id="{4A5F2B9A-5D51-DA11-8BDE-9EC6AD27BC33}"/>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p>
          <a:p>
            <a:pPr marL="514350" indent="-514350" algn="just">
              <a:buFont typeface="+mj-lt"/>
              <a:buAutoNum type="arabicPeriod"/>
              <a:defRPr/>
            </a:pPr>
            <a:r>
              <a:rPr lang="en-GB" altLang="en-US" sz="2000" dirty="0"/>
              <a:t>University of Florida (no date) </a:t>
            </a:r>
            <a:r>
              <a:rPr lang="en-GB" altLang="en-US" sz="2000" i="1" dirty="0"/>
              <a:t>Bloom’s Taxonomy. </a:t>
            </a:r>
            <a:r>
              <a:rPr lang="en-GB" altLang="en-US" sz="2000" dirty="0"/>
              <a:t>Available at </a:t>
            </a:r>
            <a:r>
              <a:rPr lang="en-US" altLang="en-US" sz="2000" b="0" dirty="0">
                <a:cs typeface="Arial" panose="020B0604020202020204" pitchFamily="34" charset="0"/>
                <a:hlinkClick r:id="rId2"/>
              </a:rPr>
              <a:t>https://citt.ufl.edu/resources/the-learning-process/designing-the-learning-experience/blooms-taxonomy/</a:t>
            </a:r>
            <a:r>
              <a:rPr lang="en-US" altLang="en-US" sz="2000" b="0" dirty="0">
                <a:cs typeface="Arial" panose="020B0604020202020204" pitchFamily="34" charset="0"/>
              </a:rPr>
              <a:t> (Accessed: 20 Sep 2023)</a:t>
            </a:r>
            <a:endParaRPr lang="en-GB" altLang="en-US" sz="2000" dirty="0"/>
          </a:p>
        </p:txBody>
      </p:sp>
      <p:sp>
        <p:nvSpPr>
          <p:cNvPr id="4" name="Date Placeholder 3">
            <a:extLst>
              <a:ext uri="{FF2B5EF4-FFF2-40B4-BE49-F238E27FC236}">
                <a16:creationId xmlns:a16="http://schemas.microsoft.com/office/drawing/2014/main" id="{87138143-85F9-8CC6-E675-4952E0271B39}"/>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3013" name="Slide Number Placeholder 4">
            <a:extLst>
              <a:ext uri="{FF2B5EF4-FFF2-40B4-BE49-F238E27FC236}">
                <a16:creationId xmlns:a16="http://schemas.microsoft.com/office/drawing/2014/main" id="{A37249D9-8A2D-3303-012A-A82529B7EDC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75A96D4-6484-4C82-8D0E-114957AA0415}" type="slidenum">
              <a:rPr lang="en-GB" altLang="en-US" sz="1200" smtClean="0">
                <a:solidFill>
                  <a:srgbClr val="898989"/>
                </a:solidFill>
              </a:rPr>
              <a:pPr>
                <a:spcBef>
                  <a:spcPct val="0"/>
                </a:spcBef>
                <a:buFontTx/>
                <a:buNone/>
              </a:pPr>
              <a:t>32</a:t>
            </a:fld>
            <a:endParaRPr lang="en-GB" altLang="en-US" sz="1200">
              <a:solidFill>
                <a:srgbClr val="898989"/>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EE62FFE8-24DE-9EBD-0A5D-34D79FD48D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47D86E6C-B7F6-01BB-6F13-8351AA8B08A3}"/>
              </a:ext>
            </a:extLst>
          </p:cNvPr>
          <p:cNvSpPr>
            <a:spLocks noGrp="1"/>
          </p:cNvSpPr>
          <p:nvPr>
            <p:ph type="dt" sz="quarter" idx="10"/>
          </p:nvPr>
        </p:nvSpPr>
        <p:spPr/>
        <p:txBody>
          <a:bodyPr/>
          <a:lstStyle/>
          <a:p>
            <a:pPr>
              <a:defRPr/>
            </a:pPr>
            <a:fld id="{F3D86518-6479-48A0-A9D3-08C8076AEFA7}" type="datetime1">
              <a:rPr lang="en-GB" altLang="en-US"/>
              <a:pPr>
                <a:defRPr/>
              </a:pPr>
              <a:t>02/10/2023</a:t>
            </a:fld>
            <a:endParaRPr lang="en-GB" altLang="en-US"/>
          </a:p>
        </p:txBody>
      </p:sp>
      <p:sp>
        <p:nvSpPr>
          <p:cNvPr id="61444" name="Slide Number Placeholder 5">
            <a:extLst>
              <a:ext uri="{FF2B5EF4-FFF2-40B4-BE49-F238E27FC236}">
                <a16:creationId xmlns:a16="http://schemas.microsoft.com/office/drawing/2014/main" id="{7B9180F5-5C52-3E6F-A7CA-CE8578A0710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D84B19C-EF48-48E0-BD34-B76259A2D549}" type="slidenum">
              <a:rPr lang="en-GB" altLang="en-US" sz="1200" smtClean="0">
                <a:solidFill>
                  <a:srgbClr val="898989"/>
                </a:solidFill>
              </a:rPr>
              <a:pPr>
                <a:spcBef>
                  <a:spcPct val="0"/>
                </a:spcBef>
                <a:buFontTx/>
                <a:buNone/>
              </a:pPr>
              <a:t>33</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CE9DFBAE-00D4-6BF8-1873-9A387BF03DA1}"/>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dirty="0">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2906</Words>
  <Application>Microsoft Office PowerPoint</Application>
  <PresentationFormat>On-screen Show (4:3)</PresentationFormat>
  <Paragraphs>322</Paragraphs>
  <Slides>33</Slides>
  <Notes>23</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33</vt:i4>
      </vt:variant>
    </vt:vector>
  </HeadingPairs>
  <TitlesOfParts>
    <vt:vector size="44" baseType="lpstr">
      <vt:lpstr>Aharoni</vt:lpstr>
      <vt:lpstr>Arial</vt:lpstr>
      <vt:lpstr>Calibri</vt:lpstr>
      <vt:lpstr>Myriad Pro</vt:lpstr>
      <vt:lpstr>Symbol</vt:lpstr>
      <vt:lpstr>TimesNewRomanMTStd</vt:lpstr>
      <vt:lpstr>UniversLTStd-Bold</vt:lpstr>
      <vt:lpstr>Verdana</vt:lpstr>
      <vt:lpstr>Wingdings</vt:lpstr>
      <vt:lpstr>YouTube Sans</vt:lpstr>
      <vt:lpstr>20140311PresentationUWTSDTemplate</vt:lpstr>
      <vt:lpstr>LCBB4003</vt:lpstr>
      <vt:lpstr>Lesson Aims</vt:lpstr>
      <vt:lpstr>Main materials</vt:lpstr>
      <vt:lpstr>1. Attendance policy</vt:lpstr>
      <vt:lpstr>2. Aim(s) &amp; Learning Outcomes of the Module</vt:lpstr>
      <vt:lpstr>2. Aim(s) &amp; Learning Outcomes of the Module</vt:lpstr>
      <vt:lpstr>3. Indicative Contents</vt:lpstr>
      <vt:lpstr>3. Indicative Contents</vt:lpstr>
      <vt:lpstr>4. Assessments</vt:lpstr>
      <vt:lpstr>5. Reading list</vt:lpstr>
      <vt:lpstr>6. Module website</vt:lpstr>
      <vt:lpstr>7. Learning practices</vt:lpstr>
      <vt:lpstr>7. Learning practices</vt:lpstr>
      <vt:lpstr>7. Organisation</vt:lpstr>
      <vt:lpstr>7. Organisation</vt:lpstr>
      <vt:lpstr>7. Organisation</vt:lpstr>
      <vt:lpstr>7. Organisation</vt:lpstr>
      <vt:lpstr>7. Organisation</vt:lpstr>
      <vt:lpstr>8.  Management</vt:lpstr>
      <vt:lpstr>8.  Management</vt:lpstr>
      <vt:lpstr>8.  Management</vt:lpstr>
      <vt:lpstr>9.  Manager</vt:lpstr>
      <vt:lpstr>9.  Manager</vt:lpstr>
      <vt:lpstr>9.  Manager</vt:lpstr>
      <vt:lpstr>9.  Manager</vt:lpstr>
      <vt:lpstr>9.  Manager</vt:lpstr>
      <vt:lpstr>10. Organisational behaviour</vt:lpstr>
      <vt:lpstr>10. Organisational behaviour</vt:lpstr>
      <vt:lpstr>10. Organisational behaviour</vt:lpstr>
      <vt:lpstr>Key terms</vt:lpstr>
      <vt:lpstr>Homework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2023-10-02T12:21:36Z</dcterms:modified>
</cp:coreProperties>
</file>