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30"/>
  </p:notesMasterIdLst>
  <p:handoutMasterIdLst>
    <p:handoutMasterId r:id="rId31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</p:sldIdLst>
  <p:sldSz cx="9144000" cy="6858000" type="screen4x3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tags" Target="tags/tag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Master" Target="slideMasters/slideMaster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5 - Confucian </a:t>
            </a:r>
            <a:r>
              <a:rPr lang="en-GB" dirty="0" err="1"/>
              <a:t>Cencept</a:t>
            </a:r>
            <a:r>
              <a:rPr lang="en-GB" dirty="0"/>
              <a:t> of Personal Rights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/>
          </a:bodyPr>
          <a:lstStyle/>
          <a:p>
            <a:r>
              <a:rPr lang="en-GB" dirty="0"/>
              <a:t>A Philosophical Debate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 – Rights, Community, and Confucianism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/>
          </a:bodyPr>
          <a:lstStyle/>
          <a:p>
            <a:r>
              <a:rPr lang="en-GB" altLang="en-US" b="1" dirty="0"/>
              <a:t>Topic: </a:t>
            </a:r>
            <a:r>
              <a:rPr lang="en-GB" altLang="en-US" dirty="0"/>
              <a:t>Exploring the question of individual rights, particularly through the lens of Confucianism </a:t>
            </a:r>
          </a:p>
          <a:p>
            <a:r>
              <a:rPr lang="en-GB" altLang="en-US" b="1" dirty="0"/>
              <a:t>Key Scholars:</a:t>
            </a:r>
          </a:p>
          <a:p>
            <a:pPr lvl="1"/>
            <a:r>
              <a:rPr lang="en-GB" altLang="en-US" dirty="0"/>
              <a:t>Craig K. Ihara: "Are Individual Rights Necessary?" </a:t>
            </a:r>
          </a:p>
          <a:p>
            <a:pPr lvl="1"/>
            <a:r>
              <a:rPr lang="en-GB" altLang="en-US" dirty="0"/>
              <a:t>David B. Wong: "Rights and Community in Confucianism" </a:t>
            </a:r>
          </a:p>
          <a:p>
            <a:r>
              <a:rPr lang="en-GB" altLang="en-US" b="1" dirty="0"/>
              <a:t>Objective: </a:t>
            </a:r>
            <a:r>
              <a:rPr lang="en-GB" altLang="en-US" dirty="0"/>
              <a:t>Unpack their arguments, philosophical mechanisms, and the logical relationship between their ideas </a:t>
            </a:r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CAD50-AA13-E9E7-1281-2CA7C54AE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1: Are Individual Rights Necessary? – Craig K. Ihara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7DE9AD2-F5D0-E17B-E034-068423AB7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64CD9E-C974-8C8F-8EA3-BE66ABF3BBB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Ihara's Provocative Question: Challenges the Western assumption that any morally legitimate society </a:t>
            </a:r>
            <a:r>
              <a:rPr lang="en-GB" i="1" dirty="0"/>
              <a:t>must</a:t>
            </a:r>
            <a:r>
              <a:rPr lang="en-GB" dirty="0"/>
              <a:t> recognize and protect individual rights </a:t>
            </a:r>
          </a:p>
        </p:txBody>
      </p:sp>
    </p:spTree>
    <p:extLst>
      <p:ext uri="{BB962C8B-B14F-4D97-AF65-F5344CB8AC3E}">
        <p14:creationId xmlns:p14="http://schemas.microsoft.com/office/powerpoint/2010/main" val="2344014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82C25-625F-EBE5-921F-CB0F73D2F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Everyday Examples: When "Rights Talk" Feels Unnecessary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28517DA-633A-0568-A94D-437543471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670C8-F0FF-0FEF-2940-8368D97440C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Basketball Game Analogy:</a:t>
            </a:r>
          </a:p>
          <a:p>
            <a:pPr lvl="1"/>
            <a:r>
              <a:rPr lang="en-GB" dirty="0"/>
              <a:t>When a player fouls an opponent, we say "Foul!" or "She was fouled!" </a:t>
            </a:r>
          </a:p>
          <a:p>
            <a:pPr lvl="1"/>
            <a:r>
              <a:rPr lang="en-GB" dirty="0"/>
              <a:t>We acknowledge an infraction and a penalty, but we don't typically say, "Her rights were violated." </a:t>
            </a:r>
          </a:p>
          <a:p>
            <a:pPr lvl="1"/>
            <a:r>
              <a:rPr lang="en-GB" dirty="0"/>
              <a:t>Ihara's Point: Introducing "rights" here is unnecessary and shifts focus away from the game and team. The rules simply define what shouldn't be done</a:t>
            </a:r>
          </a:p>
        </p:txBody>
      </p:sp>
    </p:spTree>
    <p:extLst>
      <p:ext uri="{BB962C8B-B14F-4D97-AF65-F5344CB8AC3E}">
        <p14:creationId xmlns:p14="http://schemas.microsoft.com/office/powerpoint/2010/main" val="2072817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5D105-13C8-03AD-958F-5BEC5D8EB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Philosophical Debate Over Individual Rights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5351BC-B0E1-EEAD-0AD2-CBF2E9EBE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419B06-8A11-BDA1-35DC-407807F3BF4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Confucian Philosophy Specialists: </a:t>
            </a:r>
            <a:r>
              <a:rPr lang="en-GB" dirty="0"/>
              <a:t>Scholars like Tu Wei-Ming, Henry Rosemont, Roger T. Ames, and Chad Hansen generally claim no concept of rights in traditional Confucian thought </a:t>
            </a:r>
          </a:p>
          <a:p>
            <a:r>
              <a:rPr lang="en-GB" b="1" dirty="0"/>
              <a:t>Anglo-American Moral Philosophy: </a:t>
            </a:r>
            <a:r>
              <a:rPr lang="en-GB" dirty="0"/>
              <a:t>Influential figures like Ronald Dworkin, Joel Feinberg, and Alan </a:t>
            </a:r>
            <a:r>
              <a:rPr lang="en-GB" dirty="0" err="1"/>
              <a:t>Gewirth</a:t>
            </a:r>
            <a:r>
              <a:rPr lang="en-GB" dirty="0"/>
              <a:t> argue for the fundamental importance of rights for </a:t>
            </a:r>
            <a:r>
              <a:rPr lang="en-GB" i="1" dirty="0"/>
              <a:t>any</a:t>
            </a:r>
            <a:r>
              <a:rPr lang="en-GB" dirty="0"/>
              <a:t> philosophically acceptable morality </a:t>
            </a:r>
          </a:p>
          <a:p>
            <a:pPr lvl="1"/>
            <a:r>
              <a:rPr lang="en-GB" dirty="0" err="1"/>
              <a:t>Gewirth</a:t>
            </a:r>
            <a:r>
              <a:rPr lang="en-GB" dirty="0"/>
              <a:t>: "recognition and protection of human rights is a necessary condition of the moral legitimacy of societies." </a:t>
            </a:r>
          </a:p>
          <a:p>
            <a:r>
              <a:rPr lang="en-GB" b="1" dirty="0"/>
              <a:t>The Dilemma: </a:t>
            </a:r>
            <a:r>
              <a:rPr lang="en-GB" dirty="0"/>
              <a:t>If Confucianism lacks rights, is it morally deficient, or are Western universal claims about rights flawed? Ihara explores this dilemma </a:t>
            </a:r>
          </a:p>
        </p:txBody>
      </p:sp>
    </p:spTree>
    <p:extLst>
      <p:ext uri="{BB962C8B-B14F-4D97-AF65-F5344CB8AC3E}">
        <p14:creationId xmlns:p14="http://schemas.microsoft.com/office/powerpoint/2010/main" val="3041068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B9DE1-7681-AA8F-91FB-65FC2C87E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Rights and a Confucian View of Human Value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9037BF-99BA-3816-24BE-24ACB911F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AD39E0-DFB6-D2D7-561F-387A8467990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Feinberg's Argument (Western View):</a:t>
            </a:r>
          </a:p>
          <a:p>
            <a:pPr lvl="1"/>
            <a:r>
              <a:rPr lang="en-GB" dirty="0"/>
              <a:t>"Having rights... makes claiming possible; but it is claiming that gives rights their special moral significance." </a:t>
            </a:r>
          </a:p>
          <a:p>
            <a:pPr lvl="1"/>
            <a:r>
              <a:rPr lang="en-GB" dirty="0"/>
              <a:t>Connects rights to human dignity and self-respect: enabling us to "stand up like men," feel equal, and have "minimal self-respect" </a:t>
            </a:r>
          </a:p>
          <a:p>
            <a:pPr lvl="1"/>
            <a:r>
              <a:rPr lang="en-GB" dirty="0"/>
              <a:t>Suggests respect for persons </a:t>
            </a:r>
            <a:r>
              <a:rPr lang="en-GB" i="1" dirty="0"/>
              <a:t>may simply be</a:t>
            </a:r>
            <a:r>
              <a:rPr lang="en-GB" dirty="0"/>
              <a:t> respect for their rights, and human dignity </a:t>
            </a:r>
            <a:r>
              <a:rPr lang="en-GB" i="1" dirty="0"/>
              <a:t>may simply be</a:t>
            </a:r>
            <a:r>
              <a:rPr lang="en-GB" dirty="0"/>
              <a:t> the capacity to assert claims </a:t>
            </a:r>
          </a:p>
          <a:p>
            <a:r>
              <a:rPr lang="en-GB" b="1" dirty="0"/>
              <a:t>Ihara's Dissection:</a:t>
            </a:r>
          </a:p>
          <a:p>
            <a:pPr lvl="1"/>
            <a:r>
              <a:rPr lang="en-GB" dirty="0"/>
              <a:t>Feinberg sometimes implies claiming </a:t>
            </a:r>
            <a:r>
              <a:rPr lang="en-GB" i="1" dirty="0"/>
              <a:t>enables</a:t>
            </a:r>
            <a:r>
              <a:rPr lang="en-GB" dirty="0"/>
              <a:t> self-respect (leaving other possibilities open)</a:t>
            </a:r>
          </a:p>
          <a:p>
            <a:pPr lvl="1"/>
            <a:r>
              <a:rPr lang="en-GB" dirty="0"/>
              <a:t>But also strongly implies rights (as the capacity to make claims) are a </a:t>
            </a:r>
            <a:r>
              <a:rPr lang="en-GB" i="1" dirty="0"/>
              <a:t>necessary condition</a:t>
            </a:r>
            <a:r>
              <a:rPr lang="en-GB" dirty="0"/>
              <a:t> for, or even equivalent to, respect for persons or human dignity</a:t>
            </a:r>
          </a:p>
          <a:p>
            <a:pPr lvl="1"/>
            <a:r>
              <a:rPr lang="en-GB" dirty="0"/>
              <a:t>Ihara's Target: This stronger claim challenges Confucianism, which doesn't centralize rights</a:t>
            </a:r>
          </a:p>
        </p:txBody>
      </p:sp>
    </p:spTree>
    <p:extLst>
      <p:ext uri="{BB962C8B-B14F-4D97-AF65-F5344CB8AC3E}">
        <p14:creationId xmlns:p14="http://schemas.microsoft.com/office/powerpoint/2010/main" val="3821403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3D9E8-665C-71E9-3DB4-8599188AE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Transition: From "Are Rights Necessary?" to "How Do Rights and Community Intersect?"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1D2320-2CD7-60C2-9CC3-8CCCC7CB5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EBAFE-5647-EC87-5E52-32931F2010D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Ihara argues that individual rights are not a universal necessity, and Confucianism offers a compelling alternative </a:t>
            </a:r>
          </a:p>
          <a:p>
            <a:r>
              <a:rPr lang="en-GB" b="1" dirty="0"/>
              <a:t>David B. Wong's Contribution:</a:t>
            </a:r>
          </a:p>
          <a:p>
            <a:pPr lvl="1"/>
            <a:r>
              <a:rPr lang="en-GB" dirty="0"/>
              <a:t>Acknowledges differences between rights-</a:t>
            </a:r>
            <a:r>
              <a:rPr lang="en-GB" dirty="0" err="1"/>
              <a:t>centered</a:t>
            </a:r>
            <a:r>
              <a:rPr lang="en-GB" dirty="0"/>
              <a:t> and community-</a:t>
            </a:r>
            <a:r>
              <a:rPr lang="en-GB" dirty="0" err="1"/>
              <a:t>centered</a:t>
            </a:r>
            <a:r>
              <a:rPr lang="en-GB" dirty="0"/>
              <a:t> moralities </a:t>
            </a:r>
          </a:p>
          <a:p>
            <a:pPr lvl="1"/>
            <a:r>
              <a:rPr lang="en-GB" dirty="0"/>
              <a:t>Aims for a nuanced, pluralistic approach, arguing for universal constraints that push these moralities closer together </a:t>
            </a:r>
          </a:p>
          <a:p>
            <a:pPr lvl="1"/>
            <a:r>
              <a:rPr lang="en-GB" dirty="0"/>
              <a:t>Focuses on the interdependence of rights and community </a:t>
            </a:r>
          </a:p>
          <a:p>
            <a:r>
              <a:rPr lang="en-GB" b="1" dirty="0"/>
              <a:t>Wong's Question: </a:t>
            </a:r>
            <a:r>
              <a:rPr lang="en-GB" dirty="0"/>
              <a:t>Even if Confucianism </a:t>
            </a:r>
            <a:r>
              <a:rPr lang="en-GB" i="1" dirty="0"/>
              <a:t>can</a:t>
            </a:r>
            <a:r>
              <a:rPr lang="en-GB" dirty="0"/>
              <a:t> exist without individual rights, </a:t>
            </a:r>
            <a:r>
              <a:rPr lang="en-GB" i="1" dirty="0"/>
              <a:t>should</a:t>
            </a:r>
            <a:r>
              <a:rPr lang="en-GB" dirty="0"/>
              <a:t> it? And how can these frameworks learn from and </a:t>
            </a:r>
            <a:r>
              <a:rPr lang="en-GB" i="1" dirty="0"/>
              <a:t>need</a:t>
            </a:r>
            <a:r>
              <a:rPr lang="en-GB" dirty="0"/>
              <a:t> each other?</a:t>
            </a:r>
          </a:p>
        </p:txBody>
      </p:sp>
    </p:spTree>
    <p:extLst>
      <p:ext uri="{BB962C8B-B14F-4D97-AF65-F5344CB8AC3E}">
        <p14:creationId xmlns:p14="http://schemas.microsoft.com/office/powerpoint/2010/main" val="4005770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3CBEF-F7EC-CB04-3EFB-B4EDD14ED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2: Rights and Community in Confucianism – David B. Wong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0408CE-6501-C9C6-E2E9-363CDF648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5B582C-2322-CB6C-1C4C-8EB386A7A08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Generic vs. Individualistic Rights:</a:t>
            </a:r>
          </a:p>
          <a:p>
            <a:pPr lvl="1"/>
            <a:r>
              <a:rPr lang="en-GB" dirty="0"/>
              <a:t>Seung-</a:t>
            </a:r>
            <a:r>
              <a:rPr lang="en-GB" dirty="0" err="1"/>
              <a:t>hwan</a:t>
            </a:r>
            <a:r>
              <a:rPr lang="en-GB" dirty="0"/>
              <a:t> Lee argues Confucian virtues </a:t>
            </a:r>
            <a:r>
              <a:rPr lang="en-GB" i="1" dirty="0"/>
              <a:t>do</a:t>
            </a:r>
            <a:r>
              <a:rPr lang="en-GB" dirty="0"/>
              <a:t> involve "generic rights" – enabling justified claims against others' duties (e.g., </a:t>
            </a:r>
            <a:r>
              <a:rPr lang="en-GB" dirty="0" err="1"/>
              <a:t>Mencian</a:t>
            </a:r>
            <a:r>
              <a:rPr lang="en-GB" dirty="0"/>
              <a:t> righteousness, cardinal relationships) </a:t>
            </a:r>
          </a:p>
          <a:p>
            <a:pPr lvl="1"/>
            <a:r>
              <a:rPr lang="en-GB" dirty="0"/>
              <a:t>Wong's Nuance: Explores whether a </a:t>
            </a:r>
            <a:r>
              <a:rPr lang="en-GB" i="1" dirty="0"/>
              <a:t>communal ground</a:t>
            </a:r>
            <a:r>
              <a:rPr lang="en-GB" dirty="0"/>
              <a:t> can yield necessary rights, rather than prematurely turning to individual autonomy</a:t>
            </a:r>
          </a:p>
        </p:txBody>
      </p:sp>
    </p:spTree>
    <p:extLst>
      <p:ext uri="{BB962C8B-B14F-4D97-AF65-F5344CB8AC3E}">
        <p14:creationId xmlns:p14="http://schemas.microsoft.com/office/powerpoint/2010/main" val="3423178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23765-73A9-67FC-0BA9-E4F739900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Need for Rights in Community: Containing Disagreements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ABED10-517B-B184-86D0-6557BFFFD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860984-3D00-4800-618F-AB2E7550540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Buchanan's Argument (adapted by Wong):</a:t>
            </a:r>
          </a:p>
          <a:p>
            <a:pPr lvl="1"/>
            <a:r>
              <a:rPr lang="en-GB" dirty="0"/>
              <a:t>Even in societies with unanimous agreement on the common good, "serious, indeed violent, disagreements" will arise over </a:t>
            </a:r>
            <a:r>
              <a:rPr lang="en-GB" i="1" dirty="0"/>
              <a:t>how</a:t>
            </a:r>
            <a:r>
              <a:rPr lang="en-GB" dirty="0"/>
              <a:t> to achieve it (e.g., national prosperity via free markets vs. state control) </a:t>
            </a:r>
          </a:p>
          <a:p>
            <a:pPr lvl="1"/>
            <a:r>
              <a:rPr lang="en-GB" dirty="0"/>
              <a:t>Individual rights (political participation, freedom of expression, association) become valuable to "contain and channel such disagreements and to preserve community" </a:t>
            </a:r>
          </a:p>
          <a:p>
            <a:r>
              <a:rPr lang="en-GB" b="1" dirty="0"/>
              <a:t>Wong's Conclusion:</a:t>
            </a:r>
          </a:p>
          <a:p>
            <a:pPr lvl="1"/>
            <a:r>
              <a:rPr lang="en-GB" dirty="0"/>
              <a:t>Such disagreements are a "regular and constant feature of human societies" </a:t>
            </a:r>
          </a:p>
          <a:p>
            <a:pPr lvl="1"/>
            <a:r>
              <a:rPr lang="en-GB" dirty="0"/>
              <a:t>"Regular and institutionalized channels for dissent" are needed for peaceful community transformation </a:t>
            </a:r>
          </a:p>
          <a:p>
            <a:pPr lvl="1"/>
            <a:r>
              <a:rPr lang="en-GB" dirty="0"/>
              <a:t>This implies duties to </a:t>
            </a:r>
            <a:r>
              <a:rPr lang="en-GB" i="1" dirty="0"/>
              <a:t>let others speak</a:t>
            </a:r>
            <a:r>
              <a:rPr lang="en-GB" dirty="0"/>
              <a:t> and </a:t>
            </a:r>
            <a:r>
              <a:rPr lang="en-GB" i="1" dirty="0"/>
              <a:t>protect them</a:t>
            </a:r>
            <a:r>
              <a:rPr lang="en-GB" dirty="0"/>
              <a:t> from coercion, leading to a modern democratic right to speak </a:t>
            </a:r>
          </a:p>
          <a:p>
            <a:pPr lvl="1"/>
            <a:r>
              <a:rPr lang="en-GB" dirty="0"/>
              <a:t>A communal grounding for free speech could fit a contextualist Confucianism, allowing for self-criticism</a:t>
            </a:r>
          </a:p>
        </p:txBody>
      </p:sp>
    </p:spTree>
    <p:extLst>
      <p:ext uri="{BB962C8B-B14F-4D97-AF65-F5344CB8AC3E}">
        <p14:creationId xmlns:p14="http://schemas.microsoft.com/office/powerpoint/2010/main" val="2093682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ECBD8-F997-6BB8-43C2-39F6B211A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Confucianism and the Historical Case for Dissent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DC06C0-195A-D77B-4FE5-835211B9F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240522-F428-240F-E690-6F7D79C1E5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Historical Failings of Confucianism:</a:t>
            </a:r>
          </a:p>
          <a:p>
            <a:pPr lvl="1"/>
            <a:r>
              <a:rPr lang="en-GB" dirty="0"/>
              <a:t>Hall and Ames note "provincialism and parochialism" from institutionalized Confucianism </a:t>
            </a:r>
          </a:p>
          <a:p>
            <a:pPr lvl="1"/>
            <a:r>
              <a:rPr lang="en-GB" dirty="0"/>
              <a:t>Led to abuses: nepotism, special privilege, elitism, cultural dogmatism, serving particular group interests </a:t>
            </a:r>
          </a:p>
          <a:p>
            <a:r>
              <a:rPr lang="en-GB" b="1" dirty="0"/>
              <a:t>Wong's Remedy: </a:t>
            </a:r>
            <a:r>
              <a:rPr lang="en-GB" dirty="0"/>
              <a:t>"Recognition and vigorous protection of rights to free speech and dissent" </a:t>
            </a:r>
          </a:p>
          <a:p>
            <a:pPr lvl="1"/>
            <a:r>
              <a:rPr lang="en-GB" dirty="0"/>
              <a:t>Dissenting speech won't serve the common good if not allowed and protected </a:t>
            </a:r>
          </a:p>
          <a:p>
            <a:pPr lvl="1"/>
            <a:r>
              <a:rPr lang="en-GB" dirty="0"/>
              <a:t>Historical figures like Xunzi recognized a duty to frank speech but denied a duty to </a:t>
            </a:r>
            <a:r>
              <a:rPr lang="en-GB" i="1" dirty="0"/>
              <a:t>allow</a:t>
            </a:r>
            <a:r>
              <a:rPr lang="en-GB" dirty="0"/>
              <a:t> it, which Wong sees as inconsistent </a:t>
            </a:r>
          </a:p>
          <a:p>
            <a:r>
              <a:rPr lang="en-GB" b="1" dirty="0"/>
              <a:t>Lessons from Chinese History:</a:t>
            </a:r>
          </a:p>
          <a:p>
            <a:pPr lvl="1"/>
            <a:r>
              <a:rPr lang="en-GB" dirty="0"/>
              <a:t>Early 20th-century Chinese intellectuals argued for democratic rights due to "systematic overconcentration of power" and abuse </a:t>
            </a:r>
          </a:p>
          <a:p>
            <a:pPr lvl="1"/>
            <a:r>
              <a:rPr lang="en-GB" dirty="0"/>
              <a:t>Their arguments were implicitly communally grounded, aimed at preventing abuse of power that harmed the common good, not individualistic interests</a:t>
            </a:r>
          </a:p>
        </p:txBody>
      </p:sp>
    </p:spTree>
    <p:extLst>
      <p:ext uri="{BB962C8B-B14F-4D97-AF65-F5344CB8AC3E}">
        <p14:creationId xmlns:p14="http://schemas.microsoft.com/office/powerpoint/2010/main" val="1096382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49478-2825-EF5F-5E6A-6C54C5511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Worries About the Communal Ground for Rights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2D6AC08-4C82-6BA6-729D-1E18C308F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FAD48F-E117-4C1F-309E-89E30595618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Fragility of Communally Grounded Rights:</a:t>
            </a:r>
          </a:p>
          <a:p>
            <a:pPr lvl="1"/>
            <a:r>
              <a:rPr lang="en-GB" dirty="0"/>
              <a:t>Historically, within the Chinese tradition, these rights have been fragile, easily overridden by fear of chaos or national weakness </a:t>
            </a:r>
          </a:p>
          <a:p>
            <a:pPr lvl="1"/>
            <a:r>
              <a:rPr lang="en-GB" dirty="0"/>
              <a:t>Example: Communist Party embracing dissent only to withdraw support when it threatened party interests (identified with the people's interests) </a:t>
            </a:r>
          </a:p>
          <a:p>
            <a:r>
              <a:rPr lang="en-GB" dirty="0"/>
              <a:t>Consequentialist Charge: Communal grounds can be "uncertain and inconstant" </a:t>
            </a:r>
          </a:p>
          <a:p>
            <a:r>
              <a:rPr lang="en-GB" b="1" dirty="0"/>
              <a:t>The Problem: </a:t>
            </a:r>
            <a:r>
              <a:rPr lang="en-GB" dirty="0"/>
              <a:t>When the decision to override rights for the common good is in the hands of a class motivated by </a:t>
            </a:r>
            <a:r>
              <a:rPr lang="en-GB" i="1" dirty="0"/>
              <a:t>its own interests</a:t>
            </a:r>
            <a:r>
              <a:rPr lang="en-GB" dirty="0"/>
              <a:t> rather than morally legitimate ones </a:t>
            </a:r>
          </a:p>
          <a:p>
            <a:r>
              <a:rPr lang="en-GB" b="1" dirty="0"/>
              <a:t>Wong's Suggestion: </a:t>
            </a:r>
            <a:r>
              <a:rPr lang="en-GB" dirty="0"/>
              <a:t>The solution lies in the character of </a:t>
            </a:r>
            <a:r>
              <a:rPr lang="en-GB" i="1" dirty="0"/>
              <a:t>civil society</a:t>
            </a:r>
            <a:r>
              <a:rPr lang="en-GB" dirty="0"/>
              <a:t>, not just transplanting Western democratic machinery</a:t>
            </a:r>
          </a:p>
        </p:txBody>
      </p:sp>
    </p:spTree>
    <p:extLst>
      <p:ext uri="{BB962C8B-B14F-4D97-AF65-F5344CB8AC3E}">
        <p14:creationId xmlns:p14="http://schemas.microsoft.com/office/powerpoint/2010/main" val="548056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7E20E-E18C-F32C-2C65-0F6E54B6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Interdependence of Rights and Community: A Synthesis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D21532-CC6C-DD43-6AA0-6075CF8D9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519BA7-347C-8A01-E747-03AE86ABA0B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Wong's Core Argument: </a:t>
            </a:r>
            <a:r>
              <a:rPr lang="en-GB" dirty="0"/>
              <a:t>Both rights-</a:t>
            </a:r>
            <a:r>
              <a:rPr lang="en-GB" dirty="0" err="1"/>
              <a:t>centered</a:t>
            </a:r>
            <a:r>
              <a:rPr lang="en-GB" dirty="0"/>
              <a:t> and community-</a:t>
            </a:r>
            <a:r>
              <a:rPr lang="en-GB" dirty="0" err="1"/>
              <a:t>centered</a:t>
            </a:r>
            <a:r>
              <a:rPr lang="en-GB" dirty="0"/>
              <a:t> traditions have inherent needs that the other can address </a:t>
            </a:r>
          </a:p>
          <a:p>
            <a:r>
              <a:rPr lang="en-GB" b="1" dirty="0"/>
              <a:t>Rights-</a:t>
            </a:r>
            <a:r>
              <a:rPr lang="en-GB" b="1" dirty="0" err="1"/>
              <a:t>Centered</a:t>
            </a:r>
            <a:r>
              <a:rPr lang="en-GB" b="1" dirty="0"/>
              <a:t> Traditions Need Viable Communities:</a:t>
            </a:r>
          </a:p>
          <a:p>
            <a:pPr lvl="1"/>
            <a:r>
              <a:rPr lang="en-GB" dirty="0"/>
              <a:t>To nurture effective moral agency </a:t>
            </a:r>
          </a:p>
          <a:p>
            <a:pPr lvl="1"/>
            <a:r>
              <a:rPr lang="en-GB" dirty="0"/>
              <a:t>To make democratic processes work effectively </a:t>
            </a:r>
          </a:p>
          <a:p>
            <a:pPr lvl="1"/>
            <a:r>
              <a:rPr lang="en-GB" dirty="0"/>
              <a:t>To foster a sense of common project and fellowship, promoting concern for meaningful equality </a:t>
            </a:r>
          </a:p>
          <a:p>
            <a:pPr lvl="1"/>
            <a:r>
              <a:rPr lang="en-GB" dirty="0"/>
              <a:t>Without community, individual rights can become hollow (e.g., Tocqueville's warning about individualism leading to isolation and inability to tackle societal problems) </a:t>
            </a:r>
          </a:p>
          <a:p>
            <a:r>
              <a:rPr lang="en-GB" b="1" dirty="0"/>
              <a:t>Community-</a:t>
            </a:r>
            <a:r>
              <a:rPr lang="en-GB" b="1" dirty="0" err="1"/>
              <a:t>Centered</a:t>
            </a:r>
            <a:r>
              <a:rPr lang="en-GB" b="1" dirty="0"/>
              <a:t> Traditions Need Rights:</a:t>
            </a:r>
          </a:p>
          <a:p>
            <a:pPr lvl="1"/>
            <a:r>
              <a:rPr lang="en-GB" dirty="0"/>
              <a:t>For the moral renewal of the community itself </a:t>
            </a:r>
          </a:p>
          <a:p>
            <a:pPr lvl="1"/>
            <a:r>
              <a:rPr lang="en-GB" dirty="0"/>
              <a:t>For peaceful transformation through inevitable disagreements over the common good </a:t>
            </a:r>
          </a:p>
          <a:p>
            <a:pPr lvl="1"/>
            <a:r>
              <a:rPr lang="en-GB" dirty="0"/>
              <a:t>To prevent repression</a:t>
            </a:r>
          </a:p>
        </p:txBody>
      </p:sp>
    </p:spTree>
    <p:extLst>
      <p:ext uri="{BB962C8B-B14F-4D97-AF65-F5344CB8AC3E}">
        <p14:creationId xmlns:p14="http://schemas.microsoft.com/office/powerpoint/2010/main" val="1431222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25BDB-6279-674E-F19F-C432F3800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Further Complication: Redefining Community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7DFE09-D3EB-091D-ECF1-37579FB9B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1940C6-DC62-E1C2-BBF4-35011DBDE6E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Wary of "Shared Vision": </a:t>
            </a:r>
            <a:r>
              <a:rPr lang="en-GB" dirty="0"/>
              <a:t>Rights-</a:t>
            </a:r>
            <a:r>
              <a:rPr lang="en-GB" dirty="0" err="1"/>
              <a:t>centered</a:t>
            </a:r>
            <a:r>
              <a:rPr lang="en-GB" dirty="0"/>
              <a:t> theorists are often wary of the ideal of a </a:t>
            </a:r>
            <a:r>
              <a:rPr lang="en-GB" i="1" dirty="0"/>
              <a:t>shared vision of a common good</a:t>
            </a:r>
            <a:r>
              <a:rPr lang="en-GB" dirty="0"/>
              <a:t>, especially if it implies impossible unanimity</a:t>
            </a:r>
          </a:p>
          <a:p>
            <a:r>
              <a:rPr lang="en-GB" b="1" dirty="0"/>
              <a:t>Wong's Refinement:</a:t>
            </a:r>
          </a:p>
          <a:p>
            <a:pPr lvl="1"/>
            <a:r>
              <a:rPr lang="en-GB" dirty="0"/>
              <a:t>It's an error to reject community as a moral ideal altogether </a:t>
            </a:r>
          </a:p>
          <a:p>
            <a:pPr lvl="1"/>
            <a:r>
              <a:rPr lang="en-GB" dirty="0"/>
              <a:t>The necessary community must accommodate a considerably greater diversity of views on the common good than simplistic communitarianism envisions </a:t>
            </a:r>
          </a:p>
          <a:p>
            <a:pPr lvl="1"/>
            <a:r>
              <a:rPr lang="en-GB" dirty="0"/>
              <a:t>Actual communities have "continual disagreement and conflict" over what the common good entails </a:t>
            </a:r>
          </a:p>
          <a:p>
            <a:pPr lvl="1"/>
            <a:r>
              <a:rPr lang="en-GB" dirty="0"/>
              <a:t>The common good is an "array of goods" that can be mutually supportive but also in tension</a:t>
            </a:r>
          </a:p>
        </p:txBody>
      </p:sp>
    </p:spTree>
    <p:extLst>
      <p:ext uri="{BB962C8B-B14F-4D97-AF65-F5344CB8AC3E}">
        <p14:creationId xmlns:p14="http://schemas.microsoft.com/office/powerpoint/2010/main" val="28721635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39525-2EC8-025D-D9F6-DD22542F8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Logical Relationship Between the Two Documents: From Contrast to Interdependence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C8AD61-B3F9-265A-0E0B-C5634E73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B796D-18DD-F504-2913-0B1846A00BD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Ihara Sets the Stage:</a:t>
            </a:r>
          </a:p>
          <a:p>
            <a:pPr lvl="1"/>
            <a:r>
              <a:rPr lang="en-GB" dirty="0"/>
              <a:t>Challenges the Western assumption of universal necessity of individual rights </a:t>
            </a:r>
          </a:p>
          <a:p>
            <a:pPr lvl="1"/>
            <a:r>
              <a:rPr lang="en-GB" dirty="0"/>
              <a:t>Uses Confucianism to demonstrate the </a:t>
            </a:r>
            <a:r>
              <a:rPr lang="en-GB" i="1" dirty="0"/>
              <a:t>viability</a:t>
            </a:r>
            <a:r>
              <a:rPr lang="en-GB" dirty="0"/>
              <a:t> of a coherent, robust, non-rights-based morality </a:t>
            </a:r>
          </a:p>
          <a:p>
            <a:pPr lvl="1"/>
            <a:r>
              <a:rPr lang="en-GB" dirty="0"/>
              <a:t>Argues human worth, dignity, and social order can be grounded in communal roles, relationships, and innate moral capacities </a:t>
            </a:r>
          </a:p>
          <a:p>
            <a:pPr lvl="1"/>
            <a:r>
              <a:rPr lang="en-GB" dirty="0"/>
              <a:t>Highlights the </a:t>
            </a:r>
            <a:r>
              <a:rPr lang="en-GB" i="1" dirty="0"/>
              <a:t>contrast</a:t>
            </a:r>
            <a:r>
              <a:rPr lang="en-GB" dirty="0"/>
              <a:t> with Western rights-based thinking</a:t>
            </a:r>
          </a:p>
        </p:txBody>
      </p:sp>
    </p:spTree>
    <p:extLst>
      <p:ext uri="{BB962C8B-B14F-4D97-AF65-F5344CB8AC3E}">
        <p14:creationId xmlns:p14="http://schemas.microsoft.com/office/powerpoint/2010/main" val="573340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27D46-0DA0-DF42-669E-78863E4AC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Logical Relationship (Continued)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FECBEA-FE24-46D9-D26A-107C45455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69570B-77FB-D592-BFE4-01A0DBE90F1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Wong Elevates the Discussion:</a:t>
            </a:r>
          </a:p>
          <a:p>
            <a:pPr lvl="1"/>
            <a:r>
              <a:rPr lang="en-GB" dirty="0"/>
              <a:t>Acknowledges Ihara's points about Confucianism's communal nature and absence of individualistic rights </a:t>
            </a:r>
          </a:p>
          <a:p>
            <a:pPr lvl="1"/>
            <a:r>
              <a:rPr lang="en-GB" dirty="0"/>
              <a:t>Moves beyond mere contrast to explore </a:t>
            </a:r>
            <a:r>
              <a:rPr lang="en-GB" i="1" dirty="0"/>
              <a:t>interdependence</a:t>
            </a:r>
            <a:r>
              <a:rPr lang="en-GB" dirty="0"/>
              <a:t>, considering universal aspects of the human condition (inevitable disagreement, abuse of power) </a:t>
            </a:r>
          </a:p>
        </p:txBody>
      </p:sp>
    </p:spTree>
    <p:extLst>
      <p:ext uri="{BB962C8B-B14F-4D97-AF65-F5344CB8AC3E}">
        <p14:creationId xmlns:p14="http://schemas.microsoft.com/office/powerpoint/2010/main" val="23002506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BF6EC-E4FA-656C-8379-D1047E15D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Logical Relationship (Continued)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C96FF8-475E-1B18-4740-5087B7777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874760-E9FD-F01F-E9C9-41880C97404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Wong Argues for Rights within Community:</a:t>
            </a:r>
          </a:p>
          <a:p>
            <a:pPr lvl="1"/>
            <a:r>
              <a:rPr lang="en-GB" dirty="0"/>
              <a:t>Contends that universal constraints necessitate some form of rights, even in community-</a:t>
            </a:r>
            <a:r>
              <a:rPr lang="en-GB" dirty="0" err="1"/>
              <a:t>centered</a:t>
            </a:r>
            <a:r>
              <a:rPr lang="en-GB" dirty="0"/>
              <a:t> traditions </a:t>
            </a:r>
          </a:p>
          <a:p>
            <a:pPr lvl="1"/>
            <a:r>
              <a:rPr lang="en-GB" dirty="0"/>
              <a:t>Uses the argument that rights (e.g., freedom of expression) are crucial for containing disagreements peacefully and preserving the community </a:t>
            </a:r>
          </a:p>
          <a:p>
            <a:pPr lvl="1"/>
            <a:r>
              <a:rPr lang="en-GB" dirty="0"/>
              <a:t>Draws on Chinese history to show how lack of protected dissent harmed the common good, leading to </a:t>
            </a:r>
            <a:r>
              <a:rPr lang="en-GB" i="1" dirty="0"/>
              <a:t>communally grounded</a:t>
            </a:r>
            <a:r>
              <a:rPr lang="en-GB" dirty="0"/>
              <a:t> arguments for democratic rights</a:t>
            </a:r>
          </a:p>
        </p:txBody>
      </p:sp>
    </p:spTree>
    <p:extLst>
      <p:ext uri="{BB962C8B-B14F-4D97-AF65-F5344CB8AC3E}">
        <p14:creationId xmlns:p14="http://schemas.microsoft.com/office/powerpoint/2010/main" val="1402590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93F4B-86B9-7D51-0917-E23ABB15A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Logical Relationship (Continued)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DA6BF61-7324-1F15-B995-1E2AA7FB5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B1D5FC-66F8-B9D1-3405-917DB7B663D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Wong Proposes Synthesis:</a:t>
            </a:r>
          </a:p>
          <a:p>
            <a:pPr lvl="1"/>
            <a:r>
              <a:rPr lang="en-GB" dirty="0"/>
              <a:t>Articulates the interdependence of rights and community </a:t>
            </a:r>
          </a:p>
          <a:p>
            <a:pPr lvl="1"/>
            <a:r>
              <a:rPr lang="en-GB" dirty="0"/>
              <a:t>Rights-</a:t>
            </a:r>
            <a:r>
              <a:rPr lang="en-GB" dirty="0" err="1"/>
              <a:t>centered</a:t>
            </a:r>
            <a:r>
              <a:rPr lang="en-GB" dirty="0"/>
              <a:t> traditions need viable communities for moral agency and effective democracy </a:t>
            </a:r>
          </a:p>
          <a:p>
            <a:pPr lvl="1"/>
            <a:r>
              <a:rPr lang="en-GB" dirty="0"/>
              <a:t>Community-</a:t>
            </a:r>
            <a:r>
              <a:rPr lang="en-GB" dirty="0" err="1"/>
              <a:t>centered</a:t>
            </a:r>
            <a:r>
              <a:rPr lang="en-GB" dirty="0"/>
              <a:t> traditions need rights for moral renewal, peaceful transformation, and to prevent repression </a:t>
            </a:r>
          </a:p>
          <a:p>
            <a:pPr lvl="1"/>
            <a:r>
              <a:rPr lang="en-GB" dirty="0"/>
              <a:t>Neither system is fully complete or sustainable on its own </a:t>
            </a:r>
          </a:p>
        </p:txBody>
      </p:sp>
    </p:spTree>
    <p:extLst>
      <p:ext uri="{BB962C8B-B14F-4D97-AF65-F5344CB8AC3E}">
        <p14:creationId xmlns:p14="http://schemas.microsoft.com/office/powerpoint/2010/main" val="3472010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F46A9-F08D-F475-0874-FA7D25A8B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Logical Relationship (Continued)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19FAF2-9F57-C6D5-1B5E-0512215CB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8883B8-6E21-5259-E04F-5F928D765AD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Wong Refines "Community":</a:t>
            </a:r>
          </a:p>
          <a:p>
            <a:pPr lvl="1"/>
            <a:r>
              <a:rPr lang="en-GB" dirty="0"/>
              <a:t>Challenges simplistic ideals of a perfectly shared common good, acknowledging complexity and internal tensions </a:t>
            </a:r>
          </a:p>
          <a:p>
            <a:pPr lvl="1"/>
            <a:r>
              <a:rPr lang="en-GB" dirty="0"/>
              <a:t>Emphasizes "accommodation" – maintaining constructive relations and finding creative solutions amidst inevitable disagreement – as a vital ethical value alongside rights</a:t>
            </a:r>
          </a:p>
        </p:txBody>
      </p:sp>
    </p:spTree>
    <p:extLst>
      <p:ext uri="{BB962C8B-B14F-4D97-AF65-F5344CB8AC3E}">
        <p14:creationId xmlns:p14="http://schemas.microsoft.com/office/powerpoint/2010/main" val="2301034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AE601-7894-B8A1-6A17-81550D722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– A Dynamic Dialogue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259E35-2B73-1B9C-64D2-E156C51CF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769F4F-EF50-689E-F382-8E56532EDAA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Ihara: </a:t>
            </a:r>
            <a:r>
              <a:rPr lang="en-GB" dirty="0"/>
              <a:t>Demonstrates the </a:t>
            </a:r>
            <a:r>
              <a:rPr lang="en-GB" i="1" dirty="0"/>
              <a:t>viability</a:t>
            </a:r>
            <a:r>
              <a:rPr lang="en-GB" dirty="0"/>
              <a:t> of a non-rights-based Confucian morality, challenging Western assumptions about the </a:t>
            </a:r>
            <a:r>
              <a:rPr lang="en-GB" i="1" dirty="0"/>
              <a:t>necessity</a:t>
            </a:r>
            <a:r>
              <a:rPr lang="en-GB" dirty="0"/>
              <a:t> of individual rights.</a:t>
            </a:r>
          </a:p>
          <a:p>
            <a:r>
              <a:rPr lang="en-GB" b="1" dirty="0"/>
              <a:t>Wong: </a:t>
            </a:r>
            <a:r>
              <a:rPr lang="en-GB" dirty="0"/>
              <a:t>Moves beyond viability to argue for the </a:t>
            </a:r>
            <a:r>
              <a:rPr lang="en-GB" i="1" dirty="0"/>
              <a:t>desirability</a:t>
            </a:r>
            <a:r>
              <a:rPr lang="en-GB" dirty="0"/>
              <a:t> and </a:t>
            </a:r>
            <a:r>
              <a:rPr lang="en-GB" i="1" dirty="0"/>
              <a:t>interdependence</a:t>
            </a:r>
            <a:r>
              <a:rPr lang="en-GB" dirty="0"/>
              <a:t> of rights and community, even within a Confucian framework, given universal human conditions.</a:t>
            </a:r>
          </a:p>
          <a:p>
            <a:r>
              <a:rPr lang="en-GB" dirty="0"/>
              <a:t>Together, they offer a nuanced understanding of how different moral traditions can learn from each other, recognizing both their distinct strengths and mutual needs.</a:t>
            </a:r>
          </a:p>
        </p:txBody>
      </p:sp>
    </p:spTree>
    <p:extLst>
      <p:ext uri="{BB962C8B-B14F-4D97-AF65-F5344CB8AC3E}">
        <p14:creationId xmlns:p14="http://schemas.microsoft.com/office/powerpoint/2010/main" val="24581655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509F2-D200-15AA-2A82-5978D6925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&amp;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A76DF73-8E03-6E26-466C-F16925558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E9FEB-057D-307F-A388-F9C320F6113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does Ihara's "basketball game" analogy help us understand the Confucian perspective on rights?</a:t>
            </a:r>
          </a:p>
          <a:p>
            <a:r>
              <a:rPr lang="en-GB" dirty="0"/>
              <a:t>What are the strongest arguments Wong makes for the necessity of </a:t>
            </a:r>
            <a:r>
              <a:rPr lang="en-GB"/>
              <a:t>rights </a:t>
            </a:r>
            <a:r>
              <a:rPr lang="en-GB" i="1"/>
              <a:t>within</a:t>
            </a:r>
            <a:r>
              <a:rPr lang="en-GB"/>
              <a:t> </a:t>
            </a:r>
            <a:r>
              <a:rPr lang="en-GB" dirty="0"/>
              <a:t>a community-</a:t>
            </a:r>
            <a:r>
              <a:rPr lang="en-GB" dirty="0" err="1"/>
              <a:t>centered</a:t>
            </a:r>
            <a:r>
              <a:rPr lang="en-GB" dirty="0"/>
              <a:t> tradition?</a:t>
            </a:r>
          </a:p>
          <a:p>
            <a:r>
              <a:rPr lang="en-GB" dirty="0"/>
              <a:t>How does Wong's redefined concept of "community" address the concerns of both rights-</a:t>
            </a:r>
            <a:r>
              <a:rPr lang="en-GB" dirty="0" err="1"/>
              <a:t>centered</a:t>
            </a:r>
            <a:r>
              <a:rPr lang="en-GB" dirty="0"/>
              <a:t> and traditional communitarian views?</a:t>
            </a:r>
          </a:p>
        </p:txBody>
      </p:sp>
    </p:spTree>
    <p:extLst>
      <p:ext uri="{BB962C8B-B14F-4D97-AF65-F5344CB8AC3E}">
        <p14:creationId xmlns:p14="http://schemas.microsoft.com/office/powerpoint/2010/main" val="35427467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32010</TotalTime>
  <Words>1689</Words>
  <Application>Microsoft Office PowerPoint</Application>
  <PresentationFormat>On-screen Show (4:3)</PresentationFormat>
  <Paragraphs>141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20</vt:i4>
      </vt:variant>
    </vt:vector>
  </HeadingPairs>
  <TitlesOfParts>
    <vt:vector size="38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5 - Confucian Cencept of Personal Rights</vt:lpstr>
      <vt:lpstr>Introduction – Rights, Community, and Confucianism</vt:lpstr>
      <vt:lpstr>Part 1: Are Individual Rights Necessary? – Craig K. Ihara</vt:lpstr>
      <vt:lpstr>Everyday Examples: When "Rights Talk" Feels Unnecessary</vt:lpstr>
      <vt:lpstr>The Philosophical Debate Over Individual Rights</vt:lpstr>
      <vt:lpstr>Individual Rights and a Confucian View of Human Value</vt:lpstr>
      <vt:lpstr>Transition: From "Are Rights Necessary?" to "How Do Rights and Community Intersect?"</vt:lpstr>
      <vt:lpstr>Part 2: Rights and Community in Confucianism – David B. Wong</vt:lpstr>
      <vt:lpstr>The Need for Rights in Community: Containing Disagreements</vt:lpstr>
      <vt:lpstr>Confucianism and the Historical Case for Dissent</vt:lpstr>
      <vt:lpstr>Worries About the Communal Ground for Rights</vt:lpstr>
      <vt:lpstr>The Interdependence of Rights and Community: A Synthesis</vt:lpstr>
      <vt:lpstr>A Further Complication: Redefining Community</vt:lpstr>
      <vt:lpstr>The Logical Relationship Between the Two Documents: From Contrast to Interdependence</vt:lpstr>
      <vt:lpstr>The Logical Relationship (Continued)</vt:lpstr>
      <vt:lpstr>The Logical Relationship (Continued)</vt:lpstr>
      <vt:lpstr>The Logical Relationship (Continued)</vt:lpstr>
      <vt:lpstr>The Logical Relationship (Continued)</vt:lpstr>
      <vt:lpstr>Conclusion – A Dynamic Dialogue</vt:lpstr>
      <vt:lpstr>Discussion &amp; Questions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2157</cp:revision>
  <dcterms:created xsi:type="dcterms:W3CDTF">2014-09-10T15:36:00Z</dcterms:created>
  <dcterms:modified xsi:type="dcterms:W3CDTF">2025-10-28T23:31:53Z</dcterms:modified>
</cp:coreProperties>
</file>