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6" r:id="rId3"/>
    <p:sldId id="293" r:id="rId4"/>
    <p:sldId id="295" r:id="rId5"/>
    <p:sldId id="294" r:id="rId6"/>
    <p:sldId id="29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F3FFF"/>
    <a:srgbClr val="0000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/>
              <a:t>Advanced 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3223666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Unions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A Union is a derived data type (like a structure), whose members share the same storage space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In different situations in a program – some variables may not be relevant, whilst others are.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US" sz="20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Unions allow the same memory storage space to be re-purposed for different uses.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This avoids wasting storage on variables that are not currently being used</a:t>
            </a:r>
            <a:endParaRPr lang="en-GB" sz="2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2634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Unions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Example: Definition</a:t>
            </a:r>
            <a:endParaRPr lang="en-GB" sz="2000" dirty="0" smtClean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905000" y="2286000"/>
            <a:ext cx="52578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union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uNumber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</a:t>
            </a:r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x;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float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y;</a:t>
            </a:r>
          </a:p>
          <a:p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</a:p>
          <a:p>
            <a:endParaRPr lang="en-GB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1177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Unions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Example: Initialization of a </a:t>
            </a:r>
            <a:r>
              <a:rPr lang="en-US" sz="2400" dirty="0" smtClean="0">
                <a:solidFill>
                  <a:schemeClr val="tx1"/>
                </a:solidFill>
              </a:rPr>
              <a:t>Union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Only the first member variable within a union can be initialized</a:t>
            </a:r>
            <a:endParaRPr lang="en-GB" sz="2000" dirty="0" smtClean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905000" y="2895600"/>
            <a:ext cx="525780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union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uNumber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</a:t>
            </a:r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x;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float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y;</a:t>
            </a:r>
          </a:p>
          <a:p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</a:p>
          <a:p>
            <a:endParaRPr lang="en-GB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This is valid</a:t>
            </a:r>
            <a:endParaRPr lang="en-GB" dirty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union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uNumber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myNumber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= {24};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This is not allowed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union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uNumber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myNumber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= {3.142f};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02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Unions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Example: Using a mixture of </a:t>
            </a:r>
            <a:r>
              <a:rPr lang="en-US" sz="2000" dirty="0" err="1" smtClean="0">
                <a:solidFill>
                  <a:schemeClr val="tx1"/>
                </a:solidFill>
              </a:rPr>
              <a:t>structs</a:t>
            </a:r>
            <a:r>
              <a:rPr lang="en-US" sz="2000" dirty="0" smtClean="0">
                <a:solidFill>
                  <a:schemeClr val="tx1"/>
                </a:solidFill>
              </a:rPr>
              <a:t> and unions </a:t>
            </a:r>
            <a:endParaRPr lang="en-GB" sz="2000" dirty="0" smtClean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676400" y="2286000"/>
            <a:ext cx="525780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sRGBA</a:t>
            </a:r>
            <a:endParaRPr lang="en-GB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unsigned char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alpha red, green, blue;</a:t>
            </a:r>
          </a:p>
          <a:p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</a:p>
          <a:p>
            <a:endParaRPr lang="en-GB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union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uColour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unsigned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colour;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</a:t>
            </a:r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sRGBA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c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10992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Exercises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 lnSpcReduction="1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Create </a:t>
            </a:r>
            <a:r>
              <a:rPr lang="en-US" sz="2400" dirty="0">
                <a:solidFill>
                  <a:schemeClr val="tx1"/>
                </a:solidFill>
              </a:rPr>
              <a:t>a </a:t>
            </a:r>
            <a:r>
              <a:rPr lang="en-US" sz="2400" dirty="0" smtClean="0">
                <a:solidFill>
                  <a:schemeClr val="tx1"/>
                </a:solidFill>
              </a:rPr>
              <a:t>Union that contains the following:</a:t>
            </a:r>
            <a:endParaRPr lang="en-US" sz="2400" dirty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4 </a:t>
            </a:r>
            <a:r>
              <a:rPr lang="en-US" sz="2000" dirty="0" smtClean="0">
                <a:solidFill>
                  <a:schemeClr val="tx1"/>
                </a:solidFill>
              </a:rPr>
              <a:t>x </a:t>
            </a:r>
            <a:r>
              <a:rPr lang="en-US" sz="2000" dirty="0" err="1" smtClean="0">
                <a:solidFill>
                  <a:schemeClr val="tx1"/>
                </a:solidFill>
              </a:rPr>
              <a:t>int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 smtClean="0">
                <a:solidFill>
                  <a:schemeClr val="tx1"/>
                </a:solidFill>
              </a:rPr>
              <a:t>to represent a </a:t>
            </a:r>
            <a:r>
              <a:rPr lang="en-US" sz="2000" dirty="0" err="1" smtClean="0">
                <a:solidFill>
                  <a:schemeClr val="tx1"/>
                </a:solidFill>
              </a:rPr>
              <a:t>colour</a:t>
            </a:r>
            <a:r>
              <a:rPr lang="en-US" sz="2000" dirty="0" smtClean="0">
                <a:solidFill>
                  <a:schemeClr val="tx1"/>
                </a:solidFill>
              </a:rPr>
              <a:t> (</a:t>
            </a:r>
            <a:r>
              <a:rPr lang="en-US" sz="2000" dirty="0" err="1" smtClean="0">
                <a:solidFill>
                  <a:schemeClr val="tx1"/>
                </a:solidFill>
              </a:rPr>
              <a:t>argb</a:t>
            </a:r>
            <a:r>
              <a:rPr lang="en-US" sz="2000" dirty="0" smtClean="0">
                <a:solidFill>
                  <a:schemeClr val="tx1"/>
                </a:solidFill>
              </a:rPr>
              <a:t>)</a:t>
            </a:r>
            <a:endParaRPr lang="en-US" sz="2000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4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 smtClean="0">
                <a:solidFill>
                  <a:schemeClr val="tx1"/>
                </a:solidFill>
              </a:rPr>
              <a:t>x </a:t>
            </a:r>
            <a:r>
              <a:rPr lang="en-US" sz="2000" dirty="0" smtClean="0">
                <a:solidFill>
                  <a:schemeClr val="tx1"/>
                </a:solidFill>
              </a:rPr>
              <a:t>float to </a:t>
            </a:r>
            <a:r>
              <a:rPr lang="en-US" sz="2000" dirty="0" smtClean="0">
                <a:solidFill>
                  <a:schemeClr val="tx1"/>
                </a:solidFill>
              </a:rPr>
              <a:t>represent a </a:t>
            </a:r>
            <a:r>
              <a:rPr lang="en-US" sz="2000" dirty="0" smtClean="0">
                <a:solidFill>
                  <a:schemeClr val="tx1"/>
                </a:solidFill>
              </a:rPr>
              <a:t>homogenous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 smtClean="0">
                <a:solidFill>
                  <a:schemeClr val="tx1"/>
                </a:solidFill>
              </a:rPr>
              <a:t>coordinate </a:t>
            </a:r>
            <a:r>
              <a:rPr lang="en-US" sz="2000" dirty="0">
                <a:solidFill>
                  <a:schemeClr val="tx1"/>
                </a:solidFill>
              </a:rPr>
              <a:t>(</a:t>
            </a:r>
            <a:r>
              <a:rPr lang="en-US" sz="2000" dirty="0" err="1" smtClean="0">
                <a:solidFill>
                  <a:schemeClr val="tx1"/>
                </a:solidFill>
              </a:rPr>
              <a:t>xyzw</a:t>
            </a:r>
            <a:r>
              <a:rPr lang="en-US" sz="2000" dirty="0" smtClean="0">
                <a:solidFill>
                  <a:schemeClr val="tx1"/>
                </a:solidFill>
              </a:rPr>
              <a:t>)</a:t>
            </a:r>
            <a:endParaRPr lang="en-US" sz="20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Use this Union to store a </a:t>
            </a:r>
            <a:r>
              <a:rPr lang="en-US" sz="2400" dirty="0" err="1" smtClean="0">
                <a:solidFill>
                  <a:schemeClr val="tx1"/>
                </a:solidFill>
              </a:rPr>
              <a:t>colour</a:t>
            </a:r>
            <a:r>
              <a:rPr lang="en-US" sz="2400" dirty="0" smtClean="0">
                <a:solidFill>
                  <a:schemeClr val="tx1"/>
                </a:solidFill>
              </a:rPr>
              <a:t> </a:t>
            </a:r>
            <a:r>
              <a:rPr lang="en-US" sz="2400" dirty="0" smtClean="0">
                <a:solidFill>
                  <a:schemeClr val="tx1"/>
                </a:solidFill>
              </a:rPr>
              <a:t>value and set </a:t>
            </a:r>
            <a:r>
              <a:rPr lang="en-US" sz="2400" dirty="0" smtClean="0">
                <a:solidFill>
                  <a:schemeClr val="tx1"/>
                </a:solidFill>
              </a:rPr>
              <a:t>the </a:t>
            </a:r>
            <a:r>
              <a:rPr lang="en-US" sz="2400" dirty="0" err="1" smtClean="0">
                <a:solidFill>
                  <a:schemeClr val="tx1"/>
                </a:solidFill>
              </a:rPr>
              <a:t>colour</a:t>
            </a:r>
            <a:r>
              <a:rPr lang="en-US" sz="2400" dirty="0" smtClean="0">
                <a:solidFill>
                  <a:schemeClr val="tx1"/>
                </a:solidFill>
              </a:rPr>
              <a:t> </a:t>
            </a:r>
            <a:r>
              <a:rPr lang="en-US" sz="2400" dirty="0" smtClean="0">
                <a:solidFill>
                  <a:schemeClr val="tx1"/>
                </a:solidFill>
              </a:rPr>
              <a:t>to orange (255,255, 128, 52).</a:t>
            </a:r>
            <a:endParaRPr lang="en-US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Using the </a:t>
            </a:r>
            <a:r>
              <a:rPr lang="en-US" sz="2400" dirty="0" smtClean="0">
                <a:solidFill>
                  <a:schemeClr val="tx1"/>
                </a:solidFill>
              </a:rPr>
              <a:t>same </a:t>
            </a:r>
            <a:r>
              <a:rPr lang="en-US" sz="2400" dirty="0" smtClean="0">
                <a:solidFill>
                  <a:schemeClr val="tx1"/>
                </a:solidFill>
              </a:rPr>
              <a:t>Union </a:t>
            </a:r>
            <a:r>
              <a:rPr lang="en-US" sz="2400" i="1" dirty="0" smtClean="0">
                <a:solidFill>
                  <a:schemeClr val="tx1"/>
                </a:solidFill>
              </a:rPr>
              <a:t>type</a:t>
            </a:r>
            <a:r>
              <a:rPr lang="en-US" sz="2400" dirty="0" smtClean="0">
                <a:solidFill>
                  <a:schemeClr val="tx1"/>
                </a:solidFill>
              </a:rPr>
              <a:t>, </a:t>
            </a:r>
            <a:r>
              <a:rPr lang="en-US" sz="2400" dirty="0">
                <a:solidFill>
                  <a:schemeClr val="tx1"/>
                </a:solidFill>
              </a:rPr>
              <a:t>create </a:t>
            </a:r>
            <a:r>
              <a:rPr lang="en-US" sz="2400" dirty="0" smtClean="0">
                <a:solidFill>
                  <a:schemeClr val="tx1"/>
                </a:solidFill>
              </a:rPr>
              <a:t>a </a:t>
            </a:r>
            <a:r>
              <a:rPr lang="en-US" sz="2400" dirty="0" smtClean="0">
                <a:solidFill>
                  <a:schemeClr val="tx1"/>
                </a:solidFill>
              </a:rPr>
              <a:t>vertex, </a:t>
            </a:r>
            <a:r>
              <a:rPr lang="en-US" sz="2400" dirty="0" smtClean="0">
                <a:solidFill>
                  <a:schemeClr val="tx1"/>
                </a:solidFill>
              </a:rPr>
              <a:t>and set the </a:t>
            </a:r>
            <a:r>
              <a:rPr lang="en-US" sz="2400" dirty="0" err="1" smtClean="0">
                <a:solidFill>
                  <a:schemeClr val="tx1"/>
                </a:solidFill>
              </a:rPr>
              <a:t>xyzw</a:t>
            </a:r>
            <a:r>
              <a:rPr lang="en-US" sz="2400" dirty="0" smtClean="0">
                <a:solidFill>
                  <a:schemeClr val="tx1"/>
                </a:solidFill>
              </a:rPr>
              <a:t> </a:t>
            </a:r>
            <a:r>
              <a:rPr lang="en-US" sz="2400" dirty="0" smtClean="0">
                <a:solidFill>
                  <a:schemeClr val="tx1"/>
                </a:solidFill>
              </a:rPr>
              <a:t>coordinates to (</a:t>
            </a:r>
            <a:r>
              <a:rPr lang="en-US" sz="2400" dirty="0" smtClean="0">
                <a:solidFill>
                  <a:schemeClr val="tx1"/>
                </a:solidFill>
              </a:rPr>
              <a:t>1.3f, </a:t>
            </a:r>
            <a:r>
              <a:rPr lang="en-US" sz="2400" dirty="0" smtClean="0">
                <a:solidFill>
                  <a:schemeClr val="tx1"/>
                </a:solidFill>
              </a:rPr>
              <a:t>-</a:t>
            </a:r>
            <a:r>
              <a:rPr lang="en-US" sz="2400" dirty="0" smtClean="0">
                <a:solidFill>
                  <a:schemeClr val="tx1"/>
                </a:solidFill>
              </a:rPr>
              <a:t>0.26f, 0.8f, 1.0f)</a:t>
            </a:r>
            <a:endParaRPr lang="en-US" sz="2400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Pass a pointer to this union to a function that will </a:t>
            </a:r>
            <a:r>
              <a:rPr lang="en-US" sz="2000" dirty="0" smtClean="0">
                <a:solidFill>
                  <a:schemeClr val="tx1"/>
                </a:solidFill>
              </a:rPr>
              <a:t>normalize this vector.</a:t>
            </a:r>
            <a:endParaRPr lang="en-US" sz="20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Modify your implementation as follows: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Substitute </a:t>
            </a:r>
            <a:r>
              <a:rPr lang="en-US" sz="2000" dirty="0" smtClean="0">
                <a:solidFill>
                  <a:schemeClr val="tx1"/>
                </a:solidFill>
              </a:rPr>
              <a:t>the </a:t>
            </a:r>
            <a:r>
              <a:rPr lang="en-US" sz="2000" dirty="0" smtClean="0">
                <a:solidFill>
                  <a:schemeClr val="tx1"/>
                </a:solidFill>
              </a:rPr>
              <a:t>individual member variables </a:t>
            </a:r>
            <a:r>
              <a:rPr lang="en-US" sz="2000" dirty="0" smtClean="0">
                <a:solidFill>
                  <a:schemeClr val="tx1"/>
                </a:solidFill>
              </a:rPr>
              <a:t>in the Union </a:t>
            </a:r>
            <a:r>
              <a:rPr lang="en-US" sz="2000" dirty="0" smtClean="0">
                <a:solidFill>
                  <a:schemeClr val="tx1"/>
                </a:solidFill>
              </a:rPr>
              <a:t>for </a:t>
            </a:r>
            <a:r>
              <a:rPr lang="en-US" sz="2000" dirty="0" smtClean="0">
                <a:solidFill>
                  <a:schemeClr val="tx1"/>
                </a:solidFill>
              </a:rPr>
              <a:t>two </a:t>
            </a:r>
            <a:r>
              <a:rPr lang="en-US" sz="2000" dirty="0" smtClean="0">
                <a:solidFill>
                  <a:schemeClr val="tx1"/>
                </a:solidFill>
              </a:rPr>
              <a:t>self-contained structures – one for the </a:t>
            </a:r>
            <a:r>
              <a:rPr lang="en-US" sz="2000" dirty="0" err="1" smtClean="0">
                <a:solidFill>
                  <a:schemeClr val="tx1"/>
                </a:solidFill>
              </a:rPr>
              <a:t>colour</a:t>
            </a:r>
            <a:r>
              <a:rPr lang="en-US" sz="2000" dirty="0" smtClean="0">
                <a:solidFill>
                  <a:schemeClr val="tx1"/>
                </a:solidFill>
              </a:rPr>
              <a:t> and the other for the vertex. Include these structures in the Union.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Update the function call used to normalize </a:t>
            </a:r>
            <a:r>
              <a:rPr lang="en-US" sz="2000" smtClean="0">
                <a:solidFill>
                  <a:schemeClr val="tx1"/>
                </a:solidFill>
              </a:rPr>
              <a:t>the vector.</a:t>
            </a:r>
            <a:endParaRPr lang="en-US" sz="2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76399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772</TotalTime>
  <Words>313</Words>
  <Application>Microsoft Office PowerPoint</Application>
  <PresentationFormat>On-screen Show (4:3)</PresentationFormat>
  <Paragraphs>53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Consolas</vt:lpstr>
      <vt:lpstr>Office Theme</vt:lpstr>
      <vt:lpstr>Advanced Software Development</vt:lpstr>
      <vt:lpstr>Unions</vt:lpstr>
      <vt:lpstr>Unions</vt:lpstr>
      <vt:lpstr>Unions</vt:lpstr>
      <vt:lpstr>Unions</vt:lpstr>
      <vt:lpstr>Exercises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41</cp:revision>
  <dcterms:created xsi:type="dcterms:W3CDTF">2006-08-16T00:00:00Z</dcterms:created>
  <dcterms:modified xsi:type="dcterms:W3CDTF">2019-10-14T16:41:57Z</dcterms:modified>
</cp:coreProperties>
</file>