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3"/>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6" r:id="rId19"/>
    <p:sldId id="277" r:id="rId20"/>
    <p:sldId id="279" r:id="rId21"/>
    <p:sldId id="278"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5" d="100"/>
          <a:sy n="65" d="100"/>
        </p:scale>
        <p:origin x="-108" y="-19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260CC6-6929-49D8-A2FB-C527103D652A}" type="datetimeFigureOut">
              <a:rPr lang="en-US" smtClean="0"/>
              <a:pPr/>
              <a:t>2/6/2013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69B79C1-6276-47C8-A144-DA402C414828}"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Employer branding is the creation of a brand</a:t>
            </a:r>
            <a:r>
              <a:rPr lang="en-GB" baseline="0" dirty="0" smtClean="0"/>
              <a:t> image of an organisation for prospective employees.  It will be influenced by the reputation of the organisation as a business or provider of services as well as the reputation of the employer.</a:t>
            </a:r>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3</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is it that makes us class</a:t>
            </a:r>
            <a:r>
              <a:rPr lang="en-GB" baseline="0" dirty="0" smtClean="0"/>
              <a:t> these as brands.  To be a brand it has to.......</a:t>
            </a:r>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4</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6</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t"/>
            <a:r>
              <a:rPr lang="en-GB" dirty="0" smtClean="0"/>
              <a:t>Best Companies has established its reputation through an authoritative and highly rigorous methodology.</a:t>
            </a:r>
          </a:p>
          <a:p>
            <a:pPr fontAlgn="t"/>
            <a:r>
              <a:rPr lang="en-GB" dirty="0" smtClean="0"/>
              <a:t>This methodology identifies workplace performance and best practice according to eight key factors. These factors are particularly significant as they are defined through the results from the survey process, and therefore by employees themselves, as critical factors in workplace engagement.</a:t>
            </a:r>
          </a:p>
          <a:p>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18</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604983B-D813-4FE6-8BDC-F877A36DC30F}" type="datetimeFigureOut">
              <a:rPr lang="en-US" smtClean="0"/>
              <a:pPr/>
              <a:t>2/6/2013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B5B81F2-1828-442A-9041-15648059392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604983B-D813-4FE6-8BDC-F877A36DC30F}" type="datetimeFigureOut">
              <a:rPr lang="en-US" smtClean="0"/>
              <a:pPr/>
              <a:t>2/6/2013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B5B81F2-1828-442A-9041-156480593920}"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D604983B-D813-4FE6-8BDC-F877A36DC30F}" type="datetimeFigureOut">
              <a:rPr lang="en-US" smtClean="0"/>
              <a:pPr/>
              <a:t>2/6/2013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B5B81F2-1828-442A-9041-156480593920}"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604983B-D813-4FE6-8BDC-F877A36DC30F}" type="datetimeFigureOut">
              <a:rPr lang="en-US" smtClean="0"/>
              <a:pPr/>
              <a:t>2/6/2013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B5B81F2-1828-442A-9041-156480593920}"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604983B-D813-4FE6-8BDC-F877A36DC30F}" type="datetimeFigureOut">
              <a:rPr lang="en-US" smtClean="0"/>
              <a:pPr/>
              <a:t>2/6/2013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CB5B81F2-1828-442A-9041-15648059392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D604983B-D813-4FE6-8BDC-F877A36DC30F}" type="datetimeFigureOut">
              <a:rPr lang="en-US" smtClean="0"/>
              <a:pPr/>
              <a:t>2/6/2013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CB5B81F2-1828-442A-9041-156480593920}"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604983B-D813-4FE6-8BDC-F877A36DC30F}" type="datetimeFigureOut">
              <a:rPr lang="en-US" smtClean="0"/>
              <a:pPr/>
              <a:t>2/6/2013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CB5B81F2-1828-442A-9041-15648059392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D604983B-D813-4FE6-8BDC-F877A36DC30F}" type="datetimeFigureOut">
              <a:rPr lang="en-US" smtClean="0"/>
              <a:pPr/>
              <a:t>2/6/2013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B5B81F2-1828-442A-9041-15648059392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604983B-D813-4FE6-8BDC-F877A36DC30F}" type="datetimeFigureOut">
              <a:rPr lang="en-US" smtClean="0"/>
              <a:pPr/>
              <a:t>2/6/2013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B5B81F2-1828-442A-9041-156480593920}"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604983B-D813-4FE6-8BDC-F877A36DC30F}" type="datetimeFigureOut">
              <a:rPr lang="en-US" smtClean="0"/>
              <a:pPr/>
              <a:t>2/6/2013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B5B81F2-1828-442A-9041-15648059392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604983B-D813-4FE6-8BDC-F877A36DC30F}" type="datetimeFigureOut">
              <a:rPr lang="en-US" smtClean="0"/>
              <a:pPr/>
              <a:t>2/6/2013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B5B81F2-1828-442A-9041-15648059392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604983B-D813-4FE6-8BDC-F877A36DC30F}" type="datetimeFigureOut">
              <a:rPr lang="en-US" smtClean="0"/>
              <a:pPr/>
              <a:t>2/6/2013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CB5B81F2-1828-442A-9041-15648059392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youtube.com/watch?v=1RskHrUtu00&amp;feature=related" TargetMode="Externa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Importance of Employer Branding</a:t>
            </a:r>
            <a:endParaRPr lang="en-GB" dirty="0"/>
          </a:p>
        </p:txBody>
      </p:sp>
      <p:sp>
        <p:nvSpPr>
          <p:cNvPr id="3" name="Subtitle 2"/>
          <p:cNvSpPr>
            <a:spLocks noGrp="1"/>
          </p:cNvSpPr>
          <p:nvPr>
            <p:ph type="subTitle" idx="1"/>
          </p:nvPr>
        </p:nvSpPr>
        <p:spPr/>
        <p:txBody>
          <a:bodyPr/>
          <a:lstStyle/>
          <a:p>
            <a:r>
              <a:rPr lang="en-GB" dirty="0" smtClean="0"/>
              <a:t>February </a:t>
            </a:r>
            <a:r>
              <a:rPr lang="en-GB" dirty="0" smtClean="0"/>
              <a:t>2013</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Define what is meant by the term ‘employment brand’</a:t>
            </a:r>
          </a:p>
          <a:p>
            <a:r>
              <a:rPr lang="en-GB" dirty="0" smtClean="0"/>
              <a:t>Critically evaluate how employer branding adds value to organisations</a:t>
            </a:r>
          </a:p>
          <a:p>
            <a:r>
              <a:rPr lang="en-GB" dirty="0" smtClean="0"/>
              <a:t>Recognise how employment branding supports recruitment</a:t>
            </a:r>
          </a:p>
          <a:p>
            <a:r>
              <a:rPr lang="en-GB" dirty="0" smtClean="0"/>
              <a:t>Identify and explore methods used to evaluate whether branding is successful</a:t>
            </a:r>
          </a:p>
          <a:p>
            <a:pPr>
              <a:buNone/>
            </a:pPr>
            <a:endParaRPr lang="en-GB" dirty="0" smtClean="0"/>
          </a:p>
          <a:p>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 set of attributes and qualities – often intangible –that make an organisation distinctive, promise a particular kind of employment experience and appeal to people who will thrive and perform their best in it’s culture” Walker (2007)</a:t>
            </a:r>
            <a:endParaRPr lang="en-GB" dirty="0"/>
          </a:p>
        </p:txBody>
      </p:sp>
      <p:sp>
        <p:nvSpPr>
          <p:cNvPr id="2" name="Title 1"/>
          <p:cNvSpPr>
            <a:spLocks noGrp="1"/>
          </p:cNvSpPr>
          <p:nvPr>
            <p:ph type="title"/>
          </p:nvPr>
        </p:nvSpPr>
        <p:spPr/>
        <p:txBody>
          <a:bodyPr/>
          <a:lstStyle/>
          <a:p>
            <a:r>
              <a:rPr lang="en-GB" dirty="0" smtClean="0"/>
              <a:t>Employer Brand – what is it?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3"/>
          <a:srcRect/>
          <a:stretch>
            <a:fillRect/>
          </a:stretch>
        </p:blipFill>
        <p:spPr bwMode="auto">
          <a:xfrm>
            <a:off x="3286116" y="2000240"/>
            <a:ext cx="2600000" cy="904762"/>
          </a:xfrm>
          <a:prstGeom prst="rect">
            <a:avLst/>
          </a:prstGeom>
          <a:noFill/>
          <a:ln w="9525">
            <a:noFill/>
            <a:miter lim="800000"/>
            <a:headEnd/>
            <a:tailEnd/>
          </a:ln>
          <a:effectLst/>
        </p:spPr>
      </p:pic>
      <p:sp>
        <p:nvSpPr>
          <p:cNvPr id="3" name="Title 2"/>
          <p:cNvSpPr>
            <a:spLocks noGrp="1"/>
          </p:cNvSpPr>
          <p:nvPr>
            <p:ph type="title"/>
          </p:nvPr>
        </p:nvSpPr>
        <p:spPr/>
        <p:txBody>
          <a:bodyPr>
            <a:normAutofit fontScale="90000"/>
          </a:bodyPr>
          <a:lstStyle/>
          <a:p>
            <a:r>
              <a:rPr lang="en-GB" dirty="0" smtClean="0"/>
              <a:t>Some companies with a strong employer brand</a:t>
            </a:r>
            <a:endParaRPr lang="en-GB" dirty="0"/>
          </a:p>
        </p:txBody>
      </p:sp>
      <p:pic>
        <p:nvPicPr>
          <p:cNvPr id="1028" name="Picture 4" descr="http://t1.gstatic.com/images?q=tbn:ANd9GcTOIzx49FWoYKspisf6upxtEYnmla4TIs0gUGI0aeBMqw4_BGDA"/>
          <p:cNvPicPr>
            <a:picLocks noChangeAspect="1" noChangeArrowheads="1"/>
          </p:cNvPicPr>
          <p:nvPr/>
        </p:nvPicPr>
        <p:blipFill>
          <a:blip r:embed="rId4"/>
          <a:srcRect/>
          <a:stretch>
            <a:fillRect/>
          </a:stretch>
        </p:blipFill>
        <p:spPr bwMode="auto">
          <a:xfrm>
            <a:off x="0" y="3357562"/>
            <a:ext cx="2314575" cy="1981201"/>
          </a:xfrm>
          <a:prstGeom prst="rect">
            <a:avLst/>
          </a:prstGeom>
          <a:noFill/>
        </p:spPr>
      </p:pic>
      <p:pic>
        <p:nvPicPr>
          <p:cNvPr id="1029" name="Picture 5"/>
          <p:cNvPicPr>
            <a:picLocks noChangeAspect="1" noChangeArrowheads="1"/>
          </p:cNvPicPr>
          <p:nvPr/>
        </p:nvPicPr>
        <p:blipFill>
          <a:blip r:embed="rId5"/>
          <a:srcRect/>
          <a:stretch>
            <a:fillRect/>
          </a:stretch>
        </p:blipFill>
        <p:spPr bwMode="auto">
          <a:xfrm>
            <a:off x="6677032" y="2857496"/>
            <a:ext cx="1905000" cy="1905000"/>
          </a:xfrm>
          <a:prstGeom prst="rect">
            <a:avLst/>
          </a:prstGeom>
          <a:noFill/>
          <a:ln w="9525">
            <a:noFill/>
            <a:miter lim="800000"/>
            <a:headEnd/>
            <a:tailEnd/>
          </a:ln>
          <a:effectLst/>
        </p:spPr>
      </p:pic>
      <p:sp>
        <p:nvSpPr>
          <p:cNvPr id="1031" name="AutoShape 7" descr="data:image/jpeg;base64,/9j/4AAQSkZJRgABAQAAAQABAAD/2wCEAAkGBgwOEBMSDxQSFRAWGRQZGBcXExgfHRkZHxgbFBoXIRkjHSgfHRkvJRUZHzEgLyopLCwwHiAxNzAtNiYuLCkBCQoKDQsNGQ8PGS0lHyQsNCo1NTQ0NTQsKSw1NSosNSwsLCw1LDYsLTQ0LCw0LCwsNiw0LSw2LCwsLCwsNSw1LP/AABEIAD0AdgMBIgACEQEDEQH/xAAcAAACAgMBAQAAAAAAAAAAAAAABwUGAwQIAgH/xAA6EAACAQMCAwYCCAMJAAAAAAABAgMABBEFEgYhMQcTQWFxsTJRIjVScoGRobMjM0IUF2KDkpOiweH/xAAZAQACAwEAAAAAAAAAAAAAAAAAAwECBAX/xAAnEQACAgECBQQDAQAAAAAAAAAAAQIDBBESEyEzQVEiMUKBIzLwFP/aAAwDAQACEQMRAD8AeNFFFABUXrXEtjY7f7VKI9+duQxzjGegPzFSlKrtz6WfrP7JTKoKc1Fi7ZuEHJF3seONJn391cRnYu5icgKucZJIA6kCoa67X9GjbCtLIPtJGcfgTjNI6GJ3YIgZmcgBQDlj4Dzq52vZBq8ibm7lD12tId344BA/Otrx6ofszIsi2a9KGpoXHemXx2QSjvD/AEOCrH0B6n0zU3c3UUKF5GVEUZLMQAPxrmvWNEvLCUR3CNHIOanPXn8SsPfqKza5xZfX6xrcyFljAAHQE/bYeL+ftVXiJtbXyJWU0mpLmN+87XNGibarySeaRkj8zis2m9qWjTsF70xseneoVH+rp+tKjTuAL6aJZpDDbxNja08gTd6Drj3rU13hC9sVV5QjwtyWWNwyE/LPh+NW/wA9L9KfMjj3Lm1yOj0kBAIOQeYI8a9Ukuy7jSS2nS0mYm3kO1Mk/wANz8OP8J6Y+ePOnYKx21uqWjNVVisjqj7RRRShoUUUUAFFFFABSq7c+ln6z+yU1aVXbn0s/Wf2Sn43VX92EZHTZG9iumxyXU0rDLRIuzyLEgn1wuKc22lJ2G/zLv7sPu9NyrZXVZGN00Ufte06OTTmkI+nEyMp+WWCEehB9qU3BWnR3OoW0UgyjPlh8woL4/4inJ2qfVU/rF+4tKbs3+tbX7z/ALb1ox2+BL7M96/Mvo0OK9Wmu7yZ5SeTuqqeiKrFQoHh0/Opvs1maWaWxf6VtPFLuTwDKuQ4Hgf/ACpHtO0bSY7pmWdkuH+lJEse8An+onI2E9cc89cVYeyrR9LSOSa3lM1wRtcsm0oOu0Jk4Bx8WTmrzsjwfYrCuXG9xPxOyMpB5qQc+YOc/pXUsL5UH5gH9K5YbqfU+9dTW3wL6D2peb8RmJ8jJRRRXPNwUUUUAFFFFABSq7czys/Wf2SmrUJxHwhZals/tIY93u27XK/FjPTr0FNpmoTUmLti5waQvuw3+Zd/dh93puVBcO8G2OmlzbK4LhQ252bpkjr6mpzNF01ObkiKYOEFFlT7U/qq4/yv3FpTdm/1pa/ef9t6e+taPBewtBOCY2xkAkHkQw5j0qF0ns20u0mSeFJBIhJUmViOYI6E+Zp1V0YVuL7irKpTsUkI/iW3uI7ydbhlabexcq2Rk88A+hAx4Yqx9ktvcNfF4ioRI370FuZQjlgeJ3Ypj3nZbpE0jyyLKXdizHvn5knJ8a29D4A06wlMturhyrKcyMRg4J5E+VNlkwde3voLjjyU9xz0fi/H/uupbf4F9B7VT/7o9F+xL/vP6/OrkiAAAdBypORdG3TQbRVKvXU9UUUVlNIUUUUAFFFFABUDxBq15FPBDbCHdKJ2Jk3YGxVbkAeed1T1a8tlE7q7KC6BgrEcwGwGA9cCpT0fMhrVFLi4+vFiEk0UP8WBZogrMApaVIQrsfDMiksAOh5V6vuItTE6WzNAsqz225kVtrxyCT6BBOVOYz48wQRVpGg2QUL3Me0RmIDaMCM4JTH2eQ5VhThXTliMIgi7osGK7erDo3zyPD5UzfDwL2y8lT0rie6sot0oSS3Z9RKgbu8BiaSXmScEHaVwBy5VkXjvURG5aFNxSN0YxyogLSpHsO7mwxJkOORx0q4x6LarsxEg2GQry+EvneR67jn1rVg4V02IMEt4lD7d2F64beo8gCAQOmanfDug2T8kSnE1/i4kYW/dWpdZVG/e7JF3jFOeAMkBQc5GTmtK94z1K3VWkW0bvLeSdAjPywYwFPPmP4nxDrjpVpm4fsnmE7QxmcYw5UZ6YB8zg4zWvHwfpabtttCNwIOEHNSQSvpyHLpUKcPBLjLyV2fjfUY5ZE7lXEDpHIEilO8kKWKyfCgAcYDc28sir2DUddcOWM0omlhiaUYwxUZ5dM/PHhnpUiKrJxemiLRTXufaKKKoWCiiigD/2Q=="/>
          <p:cNvSpPr>
            <a:spLocks noChangeAspect="1" noChangeArrowheads="1"/>
          </p:cNvSpPr>
          <p:nvPr/>
        </p:nvSpPr>
        <p:spPr bwMode="auto">
          <a:xfrm>
            <a:off x="63500" y="-287338"/>
            <a:ext cx="1123950" cy="581026"/>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1032" name="Picture 8"/>
          <p:cNvPicPr>
            <a:picLocks noChangeAspect="1" noChangeArrowheads="1"/>
          </p:cNvPicPr>
          <p:nvPr/>
        </p:nvPicPr>
        <p:blipFill>
          <a:blip r:embed="rId6"/>
          <a:srcRect/>
          <a:stretch>
            <a:fillRect/>
          </a:stretch>
        </p:blipFill>
        <p:spPr bwMode="auto">
          <a:xfrm>
            <a:off x="6105528" y="1214422"/>
            <a:ext cx="2367674" cy="1223967"/>
          </a:xfrm>
          <a:prstGeom prst="rect">
            <a:avLst/>
          </a:prstGeom>
          <a:noFill/>
          <a:ln w="9525">
            <a:noFill/>
            <a:miter lim="800000"/>
            <a:headEnd/>
            <a:tailEnd/>
          </a:ln>
          <a:effectLst/>
        </p:spPr>
      </p:pic>
      <p:pic>
        <p:nvPicPr>
          <p:cNvPr id="1034" name="Picture 10" descr="http://t1.gstatic.com/images?q=tbn:ANd9GcTnvPDiaAiehO5B2TIK0F0Hk0zICGfIHEv3-Z-al9W4sbvs9Pvn1Q"/>
          <p:cNvPicPr>
            <a:picLocks noChangeAspect="1" noChangeArrowheads="1"/>
          </p:cNvPicPr>
          <p:nvPr/>
        </p:nvPicPr>
        <p:blipFill>
          <a:blip r:embed="rId7"/>
          <a:srcRect/>
          <a:stretch>
            <a:fillRect/>
          </a:stretch>
        </p:blipFill>
        <p:spPr bwMode="auto">
          <a:xfrm>
            <a:off x="3390884" y="3500438"/>
            <a:ext cx="2190750" cy="2085976"/>
          </a:xfrm>
          <a:prstGeom prst="rect">
            <a:avLst/>
          </a:prstGeom>
          <a:noFill/>
        </p:spPr>
      </p:pic>
      <p:pic>
        <p:nvPicPr>
          <p:cNvPr id="1035" name="Picture 11"/>
          <p:cNvPicPr>
            <a:picLocks noChangeAspect="1" noChangeArrowheads="1"/>
          </p:cNvPicPr>
          <p:nvPr/>
        </p:nvPicPr>
        <p:blipFill>
          <a:blip r:embed="rId8"/>
          <a:srcRect/>
          <a:stretch>
            <a:fillRect/>
          </a:stretch>
        </p:blipFill>
        <p:spPr bwMode="auto">
          <a:xfrm>
            <a:off x="5676900" y="5000636"/>
            <a:ext cx="3467100" cy="1323975"/>
          </a:xfrm>
          <a:prstGeom prst="rect">
            <a:avLst/>
          </a:prstGeom>
          <a:noFill/>
          <a:ln w="9525">
            <a:noFill/>
            <a:miter lim="800000"/>
            <a:headEnd/>
            <a:tailEnd/>
          </a:ln>
          <a:effectLst/>
        </p:spPr>
      </p:pic>
      <p:pic>
        <p:nvPicPr>
          <p:cNvPr id="1036" name="Picture 12"/>
          <p:cNvPicPr>
            <a:picLocks noChangeAspect="1" noChangeArrowheads="1"/>
          </p:cNvPicPr>
          <p:nvPr/>
        </p:nvPicPr>
        <p:blipFill>
          <a:blip r:embed="rId9"/>
          <a:srcRect/>
          <a:stretch>
            <a:fillRect/>
          </a:stretch>
        </p:blipFill>
        <p:spPr bwMode="auto">
          <a:xfrm>
            <a:off x="571497" y="1500174"/>
            <a:ext cx="2466975" cy="1847850"/>
          </a:xfrm>
          <a:prstGeom prst="rect">
            <a:avLst/>
          </a:prstGeom>
          <a:noFill/>
          <a:ln w="9525">
            <a:noFill/>
            <a:miter lim="800000"/>
            <a:headEnd/>
            <a:tailEnd/>
          </a:ln>
          <a:effectLst/>
        </p:spPr>
      </p:pic>
      <p:pic>
        <p:nvPicPr>
          <p:cNvPr id="1037" name="Picture 13"/>
          <p:cNvPicPr>
            <a:picLocks noChangeAspect="1" noChangeArrowheads="1"/>
          </p:cNvPicPr>
          <p:nvPr/>
        </p:nvPicPr>
        <p:blipFill>
          <a:blip r:embed="rId10"/>
          <a:srcRect/>
          <a:stretch>
            <a:fillRect/>
          </a:stretch>
        </p:blipFill>
        <p:spPr bwMode="auto">
          <a:xfrm>
            <a:off x="1500166" y="4643446"/>
            <a:ext cx="2060853" cy="1414460"/>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3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2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3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3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3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785926"/>
            <a:ext cx="8229600" cy="4525963"/>
          </a:xfrm>
        </p:spPr>
        <p:txBody>
          <a:bodyPr>
            <a:normAutofit fontScale="85000" lnSpcReduction="20000"/>
          </a:bodyPr>
          <a:lstStyle/>
          <a:p>
            <a:pPr>
              <a:buNone/>
            </a:pPr>
            <a:r>
              <a:rPr lang="en-GB" b="1" dirty="0" smtClean="0"/>
              <a:t>Being known and noticeable</a:t>
            </a:r>
          </a:p>
          <a:p>
            <a:r>
              <a:rPr lang="en-GB" dirty="0" smtClean="0"/>
              <a:t>A strong brand identity and positive reputation are important factors in attracting job applicants</a:t>
            </a:r>
          </a:p>
          <a:p>
            <a:pPr>
              <a:buNone/>
            </a:pPr>
            <a:r>
              <a:rPr lang="en-GB" b="1" dirty="0" smtClean="0"/>
              <a:t>Having a clear value proposition </a:t>
            </a:r>
          </a:p>
          <a:p>
            <a:r>
              <a:rPr lang="en-GB" dirty="0" smtClean="0"/>
              <a:t>that is relevant to and important to prospective and current employees</a:t>
            </a:r>
          </a:p>
          <a:p>
            <a:pPr>
              <a:buNone/>
            </a:pPr>
            <a:r>
              <a:rPr lang="en-GB" b="1" dirty="0" smtClean="0"/>
              <a:t>Differentiation from competitors</a:t>
            </a:r>
          </a:p>
          <a:p>
            <a:r>
              <a:rPr lang="en-GB" dirty="0" smtClean="0"/>
              <a:t>Tells you what is unique about the organisation as an employer</a:t>
            </a:r>
          </a:p>
          <a:p>
            <a:pPr>
              <a:buNone/>
            </a:pPr>
            <a:r>
              <a:rPr lang="en-GB" b="1" dirty="0" smtClean="0"/>
              <a:t>Fulfils the psychological contract</a:t>
            </a:r>
          </a:p>
          <a:p>
            <a:pPr>
              <a:buNone/>
            </a:pPr>
            <a:r>
              <a:rPr lang="en-GB" dirty="0" smtClean="0"/>
              <a:t>Delivers the promise....</a:t>
            </a:r>
          </a:p>
          <a:p>
            <a:pPr>
              <a:buNone/>
            </a:pPr>
            <a:endParaRPr lang="en-GB" dirty="0" smtClean="0"/>
          </a:p>
          <a:p>
            <a:pPr>
              <a:buNone/>
            </a:pPr>
            <a:r>
              <a:rPr lang="en-GB" dirty="0" smtClean="0"/>
              <a:t>						</a:t>
            </a:r>
            <a:r>
              <a:rPr lang="en-GB" sz="1500" dirty="0" smtClean="0"/>
              <a:t>Adapted from Moroko &amp; Uncles (2008)</a:t>
            </a:r>
          </a:p>
          <a:p>
            <a:endParaRPr lang="en-GB" dirty="0" smtClean="0"/>
          </a:p>
          <a:p>
            <a:pPr>
              <a:buNone/>
            </a:pPr>
            <a:endParaRPr lang="en-GB" dirty="0" smtClean="0"/>
          </a:p>
          <a:p>
            <a:pPr>
              <a:buNone/>
            </a:pPr>
            <a:endParaRPr lang="en-GB" dirty="0" smtClean="0"/>
          </a:p>
          <a:p>
            <a:endParaRPr lang="en-GB" dirty="0"/>
          </a:p>
        </p:txBody>
      </p:sp>
      <p:sp>
        <p:nvSpPr>
          <p:cNvPr id="3" name="Title 2"/>
          <p:cNvSpPr>
            <a:spLocks noGrp="1"/>
          </p:cNvSpPr>
          <p:nvPr>
            <p:ph type="title"/>
          </p:nvPr>
        </p:nvSpPr>
        <p:spPr/>
        <p:txBody>
          <a:bodyPr>
            <a:normAutofit fontScale="90000"/>
          </a:bodyPr>
          <a:lstStyle/>
          <a:p>
            <a:r>
              <a:rPr lang="en-GB" dirty="0" smtClean="0"/>
              <a:t>Characteristics of employer branding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lnSpcReduction="10000"/>
          </a:bodyPr>
          <a:lstStyle/>
          <a:p>
            <a:r>
              <a:rPr lang="en-GB" dirty="0" smtClean="0"/>
              <a:t>What a company has to offer prospective or existing employees, which they would value and would attract them to that particular organisation</a:t>
            </a:r>
          </a:p>
          <a:p>
            <a:r>
              <a:rPr lang="en-GB" dirty="0" smtClean="0"/>
              <a:t>How the organisation sets themselves apart from their competitors</a:t>
            </a:r>
          </a:p>
          <a:p>
            <a:endParaRPr lang="en-GB" dirty="0"/>
          </a:p>
          <a:p>
            <a:pPr>
              <a:buNone/>
            </a:pPr>
            <a:endParaRPr lang="en-GB" dirty="0" smtClean="0"/>
          </a:p>
          <a:p>
            <a:endParaRPr lang="en-GB" dirty="0" smtClean="0"/>
          </a:p>
          <a:p>
            <a:endParaRPr lang="en-GB" sz="1700" dirty="0" smtClean="0"/>
          </a:p>
          <a:p>
            <a:r>
              <a:rPr lang="en-GB" sz="1700" dirty="0" smtClean="0"/>
              <a:t>Adapted from:  Armstrong ( 2009, p496)</a:t>
            </a:r>
          </a:p>
          <a:p>
            <a:endParaRPr lang="en-GB" dirty="0"/>
          </a:p>
        </p:txBody>
      </p:sp>
      <p:sp>
        <p:nvSpPr>
          <p:cNvPr id="2" name="Title 1"/>
          <p:cNvSpPr>
            <a:spLocks noGrp="1"/>
          </p:cNvSpPr>
          <p:nvPr>
            <p:ph type="title"/>
          </p:nvPr>
        </p:nvSpPr>
        <p:spPr/>
        <p:txBody>
          <a:bodyPr>
            <a:normAutofit/>
          </a:bodyPr>
          <a:lstStyle/>
          <a:p>
            <a:r>
              <a:rPr lang="en-GB" dirty="0" smtClean="0"/>
              <a:t>Employee Value proposition</a:t>
            </a:r>
            <a:endParaRPr lang="en-GB" dirty="0"/>
          </a:p>
        </p:txBody>
      </p:sp>
      <p:pic>
        <p:nvPicPr>
          <p:cNvPr id="7" name="Picture 1"/>
          <p:cNvPicPr>
            <a:picLocks noChangeAspect="1" noChangeArrowheads="1"/>
          </p:cNvPicPr>
          <p:nvPr/>
        </p:nvPicPr>
        <p:blipFill>
          <a:blip r:embed="rId3"/>
          <a:srcRect/>
          <a:stretch>
            <a:fillRect/>
          </a:stretch>
        </p:blipFill>
        <p:spPr bwMode="auto">
          <a:xfrm>
            <a:off x="5286380" y="3643314"/>
            <a:ext cx="3214678" cy="202478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928802"/>
            <a:ext cx="8229600" cy="4525963"/>
          </a:xfrm>
        </p:spPr>
        <p:txBody>
          <a:bodyPr/>
          <a:lstStyle/>
          <a:p>
            <a:r>
              <a:rPr lang="en-GB" dirty="0" smtClean="0"/>
              <a:t>“Employer branding is a useful tool to help organisations differentiate what they have to offer in the labour market, and recruit, retain and engage the people they need to succeed” 						</a:t>
            </a:r>
            <a:r>
              <a:rPr lang="en-GB" sz="2000" dirty="0" smtClean="0"/>
              <a:t>Source: CIPD, 2010</a:t>
            </a:r>
          </a:p>
        </p:txBody>
      </p:sp>
      <p:sp>
        <p:nvSpPr>
          <p:cNvPr id="3" name="Title 2"/>
          <p:cNvSpPr>
            <a:spLocks noGrp="1"/>
          </p:cNvSpPr>
          <p:nvPr>
            <p:ph type="title"/>
          </p:nvPr>
        </p:nvSpPr>
        <p:spPr/>
        <p:txBody>
          <a:bodyPr>
            <a:normAutofit fontScale="90000"/>
          </a:bodyPr>
          <a:lstStyle/>
          <a:p>
            <a:r>
              <a:rPr lang="en-GB" dirty="0" smtClean="0"/>
              <a:t>How is Employer Branding used?</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229600" cy="4114800"/>
          </a:xfrm>
        </p:spPr>
        <p:txBody>
          <a:bodyPr>
            <a:normAutofit fontScale="92500" lnSpcReduction="20000"/>
          </a:bodyPr>
          <a:lstStyle/>
          <a:p>
            <a:endParaRPr lang="en-GB" dirty="0" smtClean="0">
              <a:hlinkClick r:id="rId2"/>
            </a:endParaRPr>
          </a:p>
          <a:p>
            <a:endParaRPr lang="en-GB" dirty="0">
              <a:hlinkClick r:id="rId2"/>
            </a:endParaRPr>
          </a:p>
          <a:p>
            <a:endParaRPr lang="en-GB" dirty="0" smtClean="0">
              <a:hlinkClick r:id="rId2"/>
            </a:endParaRPr>
          </a:p>
          <a:p>
            <a:endParaRPr lang="en-GB" dirty="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a:hlinkClick r:id="rId2"/>
            </a:endParaRPr>
          </a:p>
          <a:p>
            <a:r>
              <a:rPr lang="en-GB" sz="1600" dirty="0" smtClean="0">
                <a:hlinkClick r:id="rId2"/>
              </a:rPr>
              <a:t>http://www.youtube.com/watch?v=1RskHrUtu00&amp;feature=related</a:t>
            </a:r>
            <a:endParaRPr lang="en-GB" sz="1600" dirty="0" smtClean="0"/>
          </a:p>
          <a:p>
            <a:endParaRPr lang="en-GB" dirty="0"/>
          </a:p>
        </p:txBody>
      </p:sp>
      <p:pic>
        <p:nvPicPr>
          <p:cNvPr id="1026" name="Picture 2"/>
          <p:cNvPicPr>
            <a:picLocks noChangeAspect="1" noChangeArrowheads="1"/>
          </p:cNvPicPr>
          <p:nvPr/>
        </p:nvPicPr>
        <p:blipFill>
          <a:blip r:embed="rId3"/>
          <a:srcRect/>
          <a:stretch>
            <a:fillRect/>
          </a:stretch>
        </p:blipFill>
        <p:spPr bwMode="auto">
          <a:xfrm>
            <a:off x="1428728" y="1278178"/>
            <a:ext cx="6286544" cy="3871479"/>
          </a:xfrm>
          <a:prstGeom prst="rect">
            <a:avLst/>
          </a:prstGeom>
          <a:noFill/>
          <a:ln w="9525">
            <a:noFill/>
            <a:miter lim="800000"/>
            <a:headEnd/>
            <a:tailEnd/>
          </a:ln>
          <a:effectLst/>
        </p:spPr>
      </p:pic>
      <p:pic>
        <p:nvPicPr>
          <p:cNvPr id="1028" name="Picture 4" descr="http://t3.gstatic.com/images?q=tbn:ANd9GcQwE2g6YHhwey1n4iwE4QaUJgYDnfJa9yj46NbgdZVaMHOopEJ3"/>
          <p:cNvPicPr>
            <a:picLocks noChangeAspect="1" noChangeArrowheads="1"/>
          </p:cNvPicPr>
          <p:nvPr/>
        </p:nvPicPr>
        <p:blipFill>
          <a:blip r:embed="rId4"/>
          <a:srcRect/>
          <a:stretch>
            <a:fillRect/>
          </a:stretch>
        </p:blipFill>
        <p:spPr bwMode="auto">
          <a:xfrm>
            <a:off x="0" y="0"/>
            <a:ext cx="1866900" cy="2447926"/>
          </a:xfrm>
          <a:prstGeom prst="rect">
            <a:avLst/>
          </a:prstGeom>
          <a:noFill/>
        </p:spPr>
      </p:pic>
      <p:pic>
        <p:nvPicPr>
          <p:cNvPr id="1030" name="Picture 6" descr="http://t0.gstatic.com/images?q=tbn:ANd9GcT96FG2V_53eN_LTL88vASTrzviT2lBowcxaKnVzo1Lzgx3xpC7HPY3AEI"/>
          <p:cNvPicPr>
            <a:picLocks noChangeAspect="1" noChangeArrowheads="1"/>
          </p:cNvPicPr>
          <p:nvPr/>
        </p:nvPicPr>
        <p:blipFill>
          <a:blip r:embed="rId5"/>
          <a:srcRect/>
          <a:stretch>
            <a:fillRect/>
          </a:stretch>
        </p:blipFill>
        <p:spPr bwMode="auto">
          <a:xfrm>
            <a:off x="7143768" y="4205131"/>
            <a:ext cx="2000232" cy="2652869"/>
          </a:xfrm>
          <a:prstGeom prst="rect">
            <a:avLst/>
          </a:prstGeom>
          <a:noFill/>
        </p:spPr>
      </p:pic>
      <p:sp>
        <p:nvSpPr>
          <p:cNvPr id="7" name="TextBox 6"/>
          <p:cNvSpPr txBox="1"/>
          <p:nvPr/>
        </p:nvSpPr>
        <p:spPr>
          <a:xfrm>
            <a:off x="2928926" y="285728"/>
            <a:ext cx="4857784" cy="769441"/>
          </a:xfrm>
          <a:prstGeom prst="rect">
            <a:avLst/>
          </a:prstGeom>
          <a:noFill/>
        </p:spPr>
        <p:txBody>
          <a:bodyPr wrap="square" rtlCol="0">
            <a:spAutoFit/>
          </a:bodyPr>
          <a:lstStyle/>
          <a:p>
            <a:r>
              <a:rPr lang="en-GB" sz="4400" dirty="0" smtClean="0"/>
              <a:t>Employer Branding</a:t>
            </a:r>
            <a:endParaRPr lang="en-GB" sz="4400" dirty="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smtClean="0"/>
              <a:t>What types of candidates is this advert likely to attract?</a:t>
            </a:r>
          </a:p>
          <a:p>
            <a:r>
              <a:rPr lang="en-GB" dirty="0" smtClean="0"/>
              <a:t>What do you perceive it would be like to work for L'Oreal?</a:t>
            </a:r>
          </a:p>
          <a:p>
            <a:r>
              <a:rPr lang="en-GB" dirty="0" smtClean="0"/>
              <a:t>What do you think the company would expect of you?</a:t>
            </a:r>
          </a:p>
          <a:p>
            <a:r>
              <a:rPr lang="en-GB" dirty="0" smtClean="0"/>
              <a:t>What would you expect from the company?</a:t>
            </a:r>
          </a:p>
          <a:p>
            <a:r>
              <a:rPr lang="en-GB" dirty="0" smtClean="0"/>
              <a:t>Is this an organisation you would like to work for?  Why?</a:t>
            </a:r>
          </a:p>
          <a:p>
            <a:pPr>
              <a:buNone/>
            </a:pPr>
            <a:r>
              <a:rPr lang="en-GB" dirty="0" smtClean="0"/>
              <a:t>	</a:t>
            </a:r>
            <a:r>
              <a:rPr lang="en-GB" b="1" dirty="0" smtClean="0"/>
              <a:t>When answering the above explain what images and words were used and how they shaped your opinion in relation to your answers</a:t>
            </a:r>
          </a:p>
          <a:p>
            <a:endParaRPr lang="en-GB" dirty="0"/>
          </a:p>
        </p:txBody>
      </p:sp>
      <p:sp>
        <p:nvSpPr>
          <p:cNvPr id="2" name="Title 1"/>
          <p:cNvSpPr>
            <a:spLocks noGrp="1"/>
          </p:cNvSpPr>
          <p:nvPr>
            <p:ph type="title"/>
          </p:nvPr>
        </p:nvSpPr>
        <p:spPr/>
        <p:txBody>
          <a:bodyPr>
            <a:normAutofit fontScale="90000"/>
          </a:bodyPr>
          <a:lstStyle/>
          <a:p>
            <a:r>
              <a:rPr lang="en-GB" dirty="0" smtClean="0"/>
              <a:t>Evaluating Employer Branding - L'Oreal</a:t>
            </a:r>
            <a:endParaRPr lang="en-GB" dirty="0"/>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b="1" dirty="0" smtClean="0"/>
              <a:t>Prestige </a:t>
            </a:r>
            <a:r>
              <a:rPr lang="en-GB" dirty="0" smtClean="0"/>
              <a:t>– we have a great reputation in our business; working for us will enhance your long term career opportunities</a:t>
            </a:r>
          </a:p>
          <a:p>
            <a:r>
              <a:rPr lang="en-GB" b="1" dirty="0" smtClean="0"/>
              <a:t>Cause</a:t>
            </a:r>
            <a:r>
              <a:rPr lang="en-GB" dirty="0" smtClean="0"/>
              <a:t> –We undertake work which is meaningful and socially important; working for us will provide you with the opportunity to help mankind</a:t>
            </a:r>
          </a:p>
          <a:p>
            <a:r>
              <a:rPr lang="en-GB" b="1" dirty="0" smtClean="0"/>
              <a:t>High risk/big potential </a:t>
            </a:r>
            <a:r>
              <a:rPr lang="en-GB" dirty="0" smtClean="0"/>
              <a:t>– We are a small but growing organisation.  Working for us will enable you to grow along side us and reap big long term rewards</a:t>
            </a:r>
          </a:p>
          <a:p>
            <a:r>
              <a:rPr lang="en-GB" b="1" dirty="0" smtClean="0"/>
              <a:t>Work life balance </a:t>
            </a:r>
            <a:r>
              <a:rPr lang="en-GB" dirty="0" smtClean="0"/>
              <a:t>– We will provide you with a good job, but also allow you plenty of time to spend doing other things</a:t>
            </a:r>
          </a:p>
          <a:p>
            <a:pPr lvl="2" algn="r"/>
            <a:r>
              <a:rPr lang="en-GB" dirty="0" smtClean="0"/>
              <a:t>Source: 	Taylor (2005, p 52)</a:t>
            </a:r>
          </a:p>
          <a:p>
            <a:endParaRPr lang="en-GB" dirty="0" smtClean="0"/>
          </a:p>
          <a:p>
            <a:endParaRPr lang="en-GB" dirty="0"/>
          </a:p>
        </p:txBody>
      </p:sp>
      <p:sp>
        <p:nvSpPr>
          <p:cNvPr id="3" name="Title 2"/>
          <p:cNvSpPr>
            <a:spLocks noGrp="1"/>
          </p:cNvSpPr>
          <p:nvPr>
            <p:ph type="title"/>
          </p:nvPr>
        </p:nvSpPr>
        <p:spPr/>
        <p:txBody>
          <a:bodyPr>
            <a:normAutofit fontScale="90000"/>
          </a:bodyPr>
          <a:lstStyle/>
          <a:p>
            <a:r>
              <a:rPr lang="en-GB" dirty="0" smtClean="0"/>
              <a:t>Four core types of employment brand</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1214422"/>
            <a:ext cx="8229600" cy="4525963"/>
          </a:xfrm>
        </p:spPr>
        <p:txBody>
          <a:bodyPr>
            <a:normAutofit/>
          </a:bodyPr>
          <a:lstStyle/>
          <a:p>
            <a:pPr>
              <a:buFont typeface="Wingdings" pitchFamily="2" charset="2"/>
              <a:buChar char="Ø"/>
            </a:pPr>
            <a:r>
              <a:rPr lang="en-GB" dirty="0" smtClean="0"/>
              <a:t>Signifies an organisation of reputable quality &amp; reliability</a:t>
            </a:r>
          </a:p>
          <a:p>
            <a:pPr>
              <a:buFont typeface="Wingdings" pitchFamily="2" charset="2"/>
              <a:buChar char="Ø"/>
            </a:pPr>
            <a:r>
              <a:rPr lang="en-GB" dirty="0" smtClean="0"/>
              <a:t>Helps differentiate the employment offering from that of competitors</a:t>
            </a:r>
          </a:p>
          <a:p>
            <a:pPr>
              <a:buFont typeface="Wingdings" pitchFamily="2" charset="2"/>
              <a:buChar char="Ø"/>
            </a:pPr>
            <a:r>
              <a:rPr lang="en-GB" dirty="0" smtClean="0"/>
              <a:t>Builds familiarity – attracting employees away from competitors</a:t>
            </a:r>
          </a:p>
          <a:p>
            <a:pPr>
              <a:buFont typeface="Wingdings" pitchFamily="2" charset="2"/>
              <a:buChar char="Ø"/>
            </a:pPr>
            <a:r>
              <a:rPr lang="en-GB" dirty="0" smtClean="0"/>
              <a:t>Supports development of employee loyalty – encouraging employees to switch</a:t>
            </a:r>
          </a:p>
          <a:p>
            <a:pPr>
              <a:buFont typeface="Wingdings" pitchFamily="2" charset="2"/>
              <a:buChar char="Ø"/>
            </a:pPr>
            <a:r>
              <a:rPr lang="en-GB" dirty="0" smtClean="0"/>
              <a:t>Less money spent on recruitment advertising</a:t>
            </a:r>
          </a:p>
          <a:p>
            <a:pPr>
              <a:buFont typeface="Wingdings" pitchFamily="2" charset="2"/>
              <a:buChar char="Ø"/>
            </a:pPr>
            <a:r>
              <a:rPr lang="en-GB" dirty="0" smtClean="0"/>
              <a:t>Greater retention of existing employees</a:t>
            </a:r>
          </a:p>
          <a:p>
            <a:endParaRPr lang="en-GB" dirty="0" smtClean="0"/>
          </a:p>
          <a:p>
            <a:endParaRPr lang="en-GB" dirty="0"/>
          </a:p>
        </p:txBody>
      </p:sp>
      <p:sp>
        <p:nvSpPr>
          <p:cNvPr id="3" name="Title 2"/>
          <p:cNvSpPr>
            <a:spLocks noGrp="1"/>
          </p:cNvSpPr>
          <p:nvPr>
            <p:ph type="title"/>
          </p:nvPr>
        </p:nvSpPr>
        <p:spPr>
          <a:xfrm>
            <a:off x="500034" y="285728"/>
            <a:ext cx="8229600" cy="1143000"/>
          </a:xfrm>
        </p:spPr>
        <p:txBody>
          <a:bodyPr/>
          <a:lstStyle/>
          <a:p>
            <a:r>
              <a:rPr lang="en-GB" dirty="0" smtClean="0"/>
              <a:t>Benefits of branding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785926"/>
            <a:ext cx="8229600" cy="4525963"/>
          </a:xfrm>
        </p:spPr>
        <p:txBody>
          <a:bodyPr/>
          <a:lstStyle/>
          <a:p>
            <a:r>
              <a:rPr lang="en-GB" dirty="0" smtClean="0"/>
              <a:t>Analyse what the ideal candidates need and want and take this into consideration when deciding what should be offered and how it should be offered.</a:t>
            </a:r>
          </a:p>
          <a:p>
            <a:r>
              <a:rPr lang="en-GB" dirty="0" smtClean="0"/>
              <a:t>Establish how far the core values of the organization support the brand - ensuring they  are incorporated (must be values in use – lived out by existing members of the organisation)</a:t>
            </a:r>
            <a:endParaRPr lang="en-GB" dirty="0"/>
          </a:p>
        </p:txBody>
      </p:sp>
      <p:sp>
        <p:nvSpPr>
          <p:cNvPr id="2" name="Title 1"/>
          <p:cNvSpPr>
            <a:spLocks noGrp="1"/>
          </p:cNvSpPr>
          <p:nvPr>
            <p:ph type="title"/>
          </p:nvPr>
        </p:nvSpPr>
        <p:spPr/>
        <p:txBody>
          <a:bodyPr>
            <a:normAutofit fontScale="90000"/>
          </a:bodyPr>
          <a:lstStyle/>
          <a:p>
            <a:r>
              <a:rPr lang="en-GB" dirty="0" smtClean="0"/>
              <a:t>How do you go about creating an employer brand?</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Define features of the brand based on areas known to affect peoples perception about the organisation </a:t>
            </a:r>
          </a:p>
          <a:p>
            <a:r>
              <a:rPr lang="en-GB" dirty="0" smtClean="0"/>
              <a:t>Benchmark the approaches of other organisations to obtain ideas about what can be done to enhance the brand</a:t>
            </a:r>
          </a:p>
          <a:p>
            <a:r>
              <a:rPr lang="en-GB" dirty="0" smtClean="0"/>
              <a:t>Be honest and realistic </a:t>
            </a:r>
          </a:p>
          <a:p>
            <a:endParaRPr lang="en-GB" dirty="0"/>
          </a:p>
          <a:p>
            <a:pPr>
              <a:buNone/>
            </a:pPr>
            <a:r>
              <a:rPr lang="en-GB" sz="1400" dirty="0" smtClean="0"/>
              <a:t>						Adapted from Armstrong (2009, p:497)</a:t>
            </a:r>
            <a:endParaRPr lang="en-GB" sz="1400" dirty="0"/>
          </a:p>
        </p:txBody>
      </p:sp>
      <p:sp>
        <p:nvSpPr>
          <p:cNvPr id="2" name="Title 1"/>
          <p:cNvSpPr>
            <a:spLocks noGrp="1"/>
          </p:cNvSpPr>
          <p:nvPr>
            <p:ph type="title"/>
          </p:nvPr>
        </p:nvSpPr>
        <p:spPr/>
        <p:txBody>
          <a:bodyPr>
            <a:normAutofit fontScale="90000"/>
          </a:bodyPr>
          <a:lstStyle/>
          <a:p>
            <a:r>
              <a:rPr lang="en-GB" dirty="0" smtClean="0"/>
              <a:t>Creating an employer brand..continued</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Grp="1" noChangeAspect="1" noChangeArrowheads="1"/>
          </p:cNvPicPr>
          <p:nvPr>
            <p:ph idx="1"/>
          </p:nvPr>
        </p:nvPicPr>
        <p:blipFill>
          <a:blip r:embed="rId2"/>
          <a:srcRect/>
          <a:stretch>
            <a:fillRect/>
          </a:stretch>
        </p:blipFill>
        <p:spPr bwMode="auto">
          <a:xfrm>
            <a:off x="1643042" y="1785926"/>
            <a:ext cx="5689284" cy="3657397"/>
          </a:xfrm>
          <a:prstGeom prst="rect">
            <a:avLst/>
          </a:prstGeom>
          <a:noFill/>
          <a:ln w="9525">
            <a:noFill/>
            <a:miter lim="800000"/>
            <a:headEnd/>
            <a:tailEnd/>
          </a:ln>
          <a:effectLst/>
        </p:spPr>
      </p:pic>
      <p:sp>
        <p:nvSpPr>
          <p:cNvPr id="4" name="Title 3"/>
          <p:cNvSpPr>
            <a:spLocks noGrp="1"/>
          </p:cNvSpPr>
          <p:nvPr>
            <p:ph type="title"/>
          </p:nvPr>
        </p:nvSpPr>
        <p:spPr/>
        <p:txBody>
          <a:bodyPr>
            <a:normAutofit fontScale="90000"/>
          </a:bodyPr>
          <a:lstStyle/>
          <a:p>
            <a:r>
              <a:rPr lang="en-GB" dirty="0" smtClean="0"/>
              <a:t>Employer Branding  - Measuring Return on Investment</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72" y="500042"/>
            <a:ext cx="8229600" cy="1143000"/>
          </a:xfrm>
        </p:spPr>
        <p:txBody>
          <a:bodyPr>
            <a:normAutofit fontScale="90000"/>
          </a:bodyPr>
          <a:lstStyle/>
          <a:p>
            <a:r>
              <a:rPr lang="en-GB" b="1" dirty="0" smtClean="0"/>
              <a:t>Human resources measures and corresponding indicators of success employer brand success</a:t>
            </a:r>
            <a:endParaRPr lang="en-GB" dirty="0"/>
          </a:p>
        </p:txBody>
      </p:sp>
      <p:sp>
        <p:nvSpPr>
          <p:cNvPr id="3" name="Content Placeholder 2"/>
          <p:cNvSpPr>
            <a:spLocks noGrp="1"/>
          </p:cNvSpPr>
          <p:nvPr>
            <p:ph sz="quarter" idx="2"/>
          </p:nvPr>
        </p:nvSpPr>
        <p:spPr>
          <a:xfrm>
            <a:off x="428596" y="2143116"/>
            <a:ext cx="4040188" cy="3941763"/>
          </a:xfrm>
          <a:ln>
            <a:solidFill>
              <a:schemeClr val="accent1"/>
            </a:solidFill>
          </a:ln>
        </p:spPr>
        <p:txBody>
          <a:bodyPr>
            <a:normAutofit/>
          </a:bodyPr>
          <a:lstStyle/>
          <a:p>
            <a:pPr>
              <a:buNone/>
            </a:pPr>
            <a:r>
              <a:rPr lang="en-GB" sz="2000" b="1" i="1" u="sng" dirty="0" smtClean="0"/>
              <a:t>Externally </a:t>
            </a:r>
            <a:r>
              <a:rPr lang="en-GB" sz="2000" b="1" i="1" u="sng" dirty="0"/>
              <a:t>focused </a:t>
            </a:r>
            <a:r>
              <a:rPr lang="en-GB" sz="2000" b="1" i="1" u="sng" dirty="0" smtClean="0"/>
              <a:t>measures</a:t>
            </a:r>
          </a:p>
          <a:p>
            <a:pPr>
              <a:buNone/>
            </a:pPr>
            <a:endParaRPr lang="en-GB" sz="2000" b="1" u="sng" dirty="0" smtClean="0"/>
          </a:p>
          <a:p>
            <a:pPr>
              <a:buFont typeface="Wingdings" pitchFamily="2" charset="2"/>
              <a:buChar char="q"/>
            </a:pPr>
            <a:r>
              <a:rPr lang="en-GB" sz="2000" b="1" u="sng" dirty="0" smtClean="0"/>
              <a:t>% </a:t>
            </a:r>
            <a:r>
              <a:rPr lang="en-GB" sz="2000" b="1" u="sng" dirty="0"/>
              <a:t>of job offers accepted </a:t>
            </a:r>
            <a:r>
              <a:rPr lang="en-GB" sz="2000" b="1" dirty="0"/>
              <a:t>Higher</a:t>
            </a:r>
            <a:r>
              <a:rPr lang="en-GB" sz="2000" dirty="0"/>
              <a:t> percentage than industry average indicates attractive</a:t>
            </a:r>
          </a:p>
          <a:p>
            <a:pPr>
              <a:buFont typeface="Wingdings" pitchFamily="2" charset="2"/>
              <a:buChar char="q"/>
            </a:pPr>
            <a:r>
              <a:rPr lang="en-GB" sz="2000" b="1" u="sng" dirty="0"/>
              <a:t>Number applicants per role </a:t>
            </a:r>
            <a:r>
              <a:rPr lang="en-GB" sz="2000" b="1" dirty="0"/>
              <a:t>Higher</a:t>
            </a:r>
            <a:r>
              <a:rPr lang="en-GB" sz="2000" dirty="0"/>
              <a:t> number of applicants than industry average indicates </a:t>
            </a:r>
            <a:r>
              <a:rPr lang="en-GB" sz="2000" dirty="0" smtClean="0"/>
              <a:t>attractive</a:t>
            </a:r>
            <a:endParaRPr lang="en-GB" sz="2000" dirty="0"/>
          </a:p>
        </p:txBody>
      </p:sp>
      <p:sp>
        <p:nvSpPr>
          <p:cNvPr id="9" name="Content Placeholder 8"/>
          <p:cNvSpPr>
            <a:spLocks noGrp="1"/>
          </p:cNvSpPr>
          <p:nvPr>
            <p:ph sz="quarter" idx="4"/>
          </p:nvPr>
        </p:nvSpPr>
        <p:spPr>
          <a:xfrm>
            <a:off x="4714876" y="2143116"/>
            <a:ext cx="4041775" cy="3929090"/>
          </a:xfrm>
          <a:noFill/>
          <a:ln>
            <a:solidFill>
              <a:schemeClr val="accent1"/>
            </a:solidFill>
          </a:ln>
        </p:spPr>
        <p:txBody>
          <a:bodyPr>
            <a:normAutofit fontScale="77500" lnSpcReduction="20000"/>
          </a:bodyPr>
          <a:lstStyle/>
          <a:p>
            <a:pPr>
              <a:buNone/>
            </a:pPr>
            <a:r>
              <a:rPr lang="en-GB" sz="2600" b="1" i="1" u="sng" dirty="0" smtClean="0"/>
              <a:t>Internally focused measures</a:t>
            </a:r>
          </a:p>
          <a:p>
            <a:pPr>
              <a:buNone/>
            </a:pPr>
            <a:endParaRPr lang="en-GB" sz="2600" b="1" i="1" dirty="0" smtClean="0"/>
          </a:p>
          <a:p>
            <a:pPr>
              <a:buFont typeface="Wingdings" pitchFamily="2" charset="2"/>
              <a:buChar char="q"/>
            </a:pPr>
            <a:r>
              <a:rPr lang="en-GB" sz="2600" b="1" u="sng" dirty="0" smtClean="0"/>
              <a:t>Average length of service </a:t>
            </a:r>
            <a:r>
              <a:rPr lang="en-GB" sz="2600" b="1" dirty="0" smtClean="0"/>
              <a:t>Higher</a:t>
            </a:r>
            <a:r>
              <a:rPr lang="en-GB" sz="2600" dirty="0" smtClean="0"/>
              <a:t> than industry average indicates attractive</a:t>
            </a:r>
          </a:p>
          <a:p>
            <a:endParaRPr lang="en-GB" sz="2600" dirty="0" smtClean="0"/>
          </a:p>
          <a:p>
            <a:pPr>
              <a:buFont typeface="Wingdings" pitchFamily="2" charset="2"/>
              <a:buChar char="q"/>
            </a:pPr>
            <a:r>
              <a:rPr lang="en-GB" sz="2600" b="1" u="sng" dirty="0" smtClean="0"/>
              <a:t>Average staff turnover</a:t>
            </a:r>
          </a:p>
          <a:p>
            <a:pPr>
              <a:buNone/>
            </a:pPr>
            <a:r>
              <a:rPr lang="en-GB" sz="2600" dirty="0" smtClean="0"/>
              <a:t>	</a:t>
            </a:r>
            <a:r>
              <a:rPr lang="en-GB" sz="2600" b="1" dirty="0" smtClean="0"/>
              <a:t>Lower</a:t>
            </a:r>
            <a:r>
              <a:rPr lang="en-GB" sz="2600" dirty="0" smtClean="0"/>
              <a:t> than industry average indicates accurate (contract fulfilled)</a:t>
            </a:r>
          </a:p>
          <a:p>
            <a:endParaRPr lang="en-GB" sz="2600" dirty="0" smtClean="0"/>
          </a:p>
          <a:p>
            <a:pPr>
              <a:buFont typeface="Wingdings" pitchFamily="2" charset="2"/>
              <a:buChar char="q"/>
            </a:pPr>
            <a:r>
              <a:rPr lang="en-GB" sz="2600" b="1" u="sng" dirty="0" smtClean="0"/>
              <a:t>Level of staff engagement </a:t>
            </a:r>
            <a:r>
              <a:rPr lang="en-GB" sz="2600" b="1" dirty="0" smtClean="0"/>
              <a:t>Higher</a:t>
            </a:r>
            <a:r>
              <a:rPr lang="en-GB" sz="2600" dirty="0" smtClean="0"/>
              <a:t> than industry average indicates accurate (contract fulfilled)</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dirty="0" smtClean="0"/>
              <a:t>Somewhere people want to work due as the organisation is able to :</a:t>
            </a:r>
          </a:p>
          <a:p>
            <a:r>
              <a:rPr lang="en-GB" dirty="0" smtClean="0"/>
              <a:t>meet peoples needs in relation to job satisfaction</a:t>
            </a:r>
          </a:p>
          <a:p>
            <a:r>
              <a:rPr lang="en-GB" dirty="0" smtClean="0"/>
              <a:t>Provide a great working environment</a:t>
            </a:r>
          </a:p>
          <a:p>
            <a:r>
              <a:rPr lang="en-GB" dirty="0" smtClean="0"/>
              <a:t>Offer prospects for development and promotion</a:t>
            </a:r>
          </a:p>
          <a:p>
            <a:pPr algn="r">
              <a:buNone/>
            </a:pPr>
            <a:r>
              <a:rPr lang="en-GB" sz="2000" i="1" dirty="0" smtClean="0"/>
              <a:t>Adapted from </a:t>
            </a:r>
            <a:r>
              <a:rPr lang="en-GB" sz="2000" dirty="0" smtClean="0"/>
              <a:t>Purcell et al (2003)</a:t>
            </a:r>
          </a:p>
          <a:p>
            <a:endParaRPr lang="en-GB" dirty="0" smtClean="0"/>
          </a:p>
          <a:p>
            <a:endParaRPr lang="en-GB" dirty="0"/>
          </a:p>
        </p:txBody>
      </p:sp>
      <p:sp>
        <p:nvSpPr>
          <p:cNvPr id="2" name="Title 1"/>
          <p:cNvSpPr>
            <a:spLocks noGrp="1"/>
          </p:cNvSpPr>
          <p:nvPr>
            <p:ph type="title"/>
          </p:nvPr>
        </p:nvSpPr>
        <p:spPr/>
        <p:txBody>
          <a:bodyPr>
            <a:normAutofit/>
          </a:bodyPr>
          <a:lstStyle/>
          <a:p>
            <a:r>
              <a:rPr lang="en-GB" dirty="0" smtClean="0"/>
              <a:t>‘Employer of Choice’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Over 1 million employees have participated in this survey since its launch </a:t>
            </a:r>
          </a:p>
          <a:p>
            <a:r>
              <a:rPr lang="en-GB" dirty="0" smtClean="0"/>
              <a:t>Provides data on how employees feel about a number of factors associated with their employer</a:t>
            </a:r>
          </a:p>
          <a:p>
            <a:r>
              <a:rPr lang="en-GB" dirty="0" smtClean="0"/>
              <a:t>Provides a set of rankings which are used to rate employers</a:t>
            </a:r>
          </a:p>
          <a:p>
            <a:r>
              <a:rPr lang="en-GB" dirty="0" smtClean="0"/>
              <a:t>Provides an overall listing of the “Best” UK Companies to work for </a:t>
            </a:r>
          </a:p>
          <a:p>
            <a:r>
              <a:rPr lang="en-GB" dirty="0" smtClean="0"/>
              <a:t>Valuable resource for job hunters and employers</a:t>
            </a:r>
            <a:endParaRPr lang="en-GB" dirty="0"/>
          </a:p>
        </p:txBody>
      </p:sp>
      <p:sp>
        <p:nvSpPr>
          <p:cNvPr id="2" name="Title 1"/>
          <p:cNvSpPr>
            <a:spLocks noGrp="1"/>
          </p:cNvSpPr>
          <p:nvPr>
            <p:ph type="title"/>
          </p:nvPr>
        </p:nvSpPr>
        <p:spPr>
          <a:xfrm>
            <a:off x="1142976" y="357166"/>
            <a:ext cx="8229600" cy="1143000"/>
          </a:xfrm>
        </p:spPr>
        <p:txBody>
          <a:bodyPr>
            <a:normAutofit/>
          </a:bodyPr>
          <a:lstStyle/>
          <a:p>
            <a:r>
              <a:rPr lang="en-GB" dirty="0" smtClean="0"/>
              <a:t>    Best Companies to work for</a:t>
            </a:r>
            <a:endParaRPr lang="en-GB" dirty="0"/>
          </a:p>
        </p:txBody>
      </p:sp>
      <p:pic>
        <p:nvPicPr>
          <p:cNvPr id="5" name="Picture 1"/>
          <p:cNvPicPr>
            <a:picLocks noChangeAspect="1" noChangeArrowheads="1"/>
          </p:cNvPicPr>
          <p:nvPr/>
        </p:nvPicPr>
        <p:blipFill>
          <a:blip r:embed="rId2" cstate="print"/>
          <a:srcRect/>
          <a:stretch>
            <a:fillRect/>
          </a:stretch>
        </p:blipFill>
        <p:spPr bwMode="auto">
          <a:xfrm>
            <a:off x="214282" y="214290"/>
            <a:ext cx="1285852" cy="1142984"/>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214422"/>
            <a:ext cx="8229600" cy="4525963"/>
          </a:xfrm>
        </p:spPr>
        <p:txBody>
          <a:bodyPr>
            <a:noAutofit/>
          </a:bodyPr>
          <a:lstStyle/>
          <a:p>
            <a:pPr fontAlgn="t">
              <a:buNone/>
            </a:pPr>
            <a:r>
              <a:rPr lang="en-GB" sz="2400" b="1" u="sng" dirty="0" smtClean="0"/>
              <a:t>Leadership</a:t>
            </a:r>
          </a:p>
          <a:p>
            <a:pPr fontAlgn="t"/>
            <a:r>
              <a:rPr lang="en-GB" sz="2400" dirty="0" smtClean="0"/>
              <a:t>How employees feel about the head of the organisation, senior managers, and the organisations values and principles</a:t>
            </a:r>
          </a:p>
          <a:p>
            <a:pPr fontAlgn="t">
              <a:buNone/>
            </a:pPr>
            <a:r>
              <a:rPr lang="en-GB" sz="2400" b="1" u="sng" dirty="0" smtClean="0"/>
              <a:t>My Manager</a:t>
            </a:r>
          </a:p>
          <a:p>
            <a:pPr fontAlgn="t"/>
            <a:r>
              <a:rPr lang="en-GB" sz="2400" dirty="0" smtClean="0"/>
              <a:t>How employees feel about and communicate with their direct manager</a:t>
            </a:r>
          </a:p>
          <a:p>
            <a:pPr fontAlgn="t">
              <a:buNone/>
            </a:pPr>
            <a:r>
              <a:rPr lang="en-GB" sz="2400" b="1" u="sng" dirty="0" smtClean="0"/>
              <a:t>Personal Growth</a:t>
            </a:r>
          </a:p>
          <a:p>
            <a:pPr fontAlgn="t"/>
            <a:r>
              <a:rPr lang="en-GB" sz="2400" dirty="0" smtClean="0"/>
              <a:t>What employees feel about training and their future prospects</a:t>
            </a:r>
          </a:p>
          <a:p>
            <a:pPr fontAlgn="t">
              <a:buNone/>
            </a:pPr>
            <a:r>
              <a:rPr lang="en-GB" sz="2400" b="1" u="sng" dirty="0" smtClean="0"/>
              <a:t>Wellbeing</a:t>
            </a:r>
          </a:p>
          <a:p>
            <a:pPr fontAlgn="t"/>
            <a:r>
              <a:rPr lang="en-GB" sz="2400" dirty="0" smtClean="0"/>
              <a:t>How employees feel about stress, pressure at work, and work life balance</a:t>
            </a:r>
          </a:p>
          <a:p>
            <a:pPr fontAlgn="t"/>
            <a:endParaRPr lang="en-GB" sz="2400" dirty="0" smtClean="0"/>
          </a:p>
          <a:p>
            <a:endParaRPr lang="en-GB" sz="2400" dirty="0"/>
          </a:p>
        </p:txBody>
      </p:sp>
      <p:sp>
        <p:nvSpPr>
          <p:cNvPr id="2" name="Title 1"/>
          <p:cNvSpPr>
            <a:spLocks noGrp="1"/>
          </p:cNvSpPr>
          <p:nvPr>
            <p:ph type="title"/>
          </p:nvPr>
        </p:nvSpPr>
        <p:spPr/>
        <p:txBody>
          <a:bodyPr>
            <a:normAutofit/>
          </a:bodyPr>
          <a:lstStyle/>
          <a:p>
            <a:r>
              <a:rPr lang="en-GB" dirty="0" smtClean="0"/>
              <a:t>The Times Top 100 </a:t>
            </a:r>
            <a:br>
              <a:rPr lang="en-GB" dirty="0" smtClean="0"/>
            </a:br>
            <a:r>
              <a:rPr lang="en-GB" sz="1800" dirty="0" smtClean="0"/>
              <a:t>Dimensions measured</a:t>
            </a:r>
            <a:endParaRPr lang="en-GB" sz="1800" dirty="0"/>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643050"/>
            <a:ext cx="8229600" cy="4525963"/>
          </a:xfrm>
        </p:spPr>
        <p:txBody>
          <a:bodyPr>
            <a:normAutofit fontScale="92500" lnSpcReduction="20000"/>
          </a:bodyPr>
          <a:lstStyle/>
          <a:p>
            <a:pPr fontAlgn="t">
              <a:buNone/>
            </a:pPr>
            <a:r>
              <a:rPr lang="en-GB" b="1" u="sng" dirty="0" smtClean="0"/>
              <a:t>My Team</a:t>
            </a:r>
          </a:p>
          <a:p>
            <a:pPr fontAlgn="t"/>
            <a:r>
              <a:rPr lang="en-GB" dirty="0" smtClean="0"/>
              <a:t>Employees feelings towards their immediate colleagues and how well they work together</a:t>
            </a:r>
          </a:p>
          <a:p>
            <a:pPr fontAlgn="t">
              <a:buNone/>
            </a:pPr>
            <a:r>
              <a:rPr lang="en-GB" b="1" u="sng" dirty="0" smtClean="0"/>
              <a:t>Giving Something Back</a:t>
            </a:r>
          </a:p>
          <a:p>
            <a:pPr fontAlgn="t"/>
            <a:r>
              <a:rPr lang="en-GB" dirty="0" smtClean="0"/>
              <a:t>The extent to which employees feel their organisation has a positive impact on society</a:t>
            </a:r>
          </a:p>
          <a:p>
            <a:pPr fontAlgn="t">
              <a:buNone/>
            </a:pPr>
            <a:r>
              <a:rPr lang="en-GB" b="1" u="sng" dirty="0" smtClean="0"/>
              <a:t>My Company</a:t>
            </a:r>
          </a:p>
          <a:p>
            <a:pPr fontAlgn="t"/>
            <a:r>
              <a:rPr lang="en-GB" dirty="0" smtClean="0"/>
              <a:t>The level of engagement employees have for their job and organisation</a:t>
            </a:r>
          </a:p>
          <a:p>
            <a:pPr fontAlgn="t">
              <a:buNone/>
            </a:pPr>
            <a:r>
              <a:rPr lang="en-GB" b="1" u="sng" dirty="0" smtClean="0"/>
              <a:t>Fair Deal</a:t>
            </a:r>
          </a:p>
          <a:p>
            <a:pPr fontAlgn="t"/>
            <a:r>
              <a:rPr lang="en-GB" dirty="0" smtClean="0"/>
              <a:t>How happy employees are with their pay and benefits</a:t>
            </a:r>
          </a:p>
          <a:p>
            <a:endParaRPr lang="en-GB" dirty="0"/>
          </a:p>
        </p:txBody>
      </p:sp>
      <p:sp>
        <p:nvSpPr>
          <p:cNvPr id="2" name="Title 1"/>
          <p:cNvSpPr>
            <a:spLocks noGrp="1"/>
          </p:cNvSpPr>
          <p:nvPr>
            <p:ph type="title"/>
          </p:nvPr>
        </p:nvSpPr>
        <p:spPr/>
        <p:txBody>
          <a:bodyPr/>
          <a:lstStyle/>
          <a:p>
            <a:r>
              <a:rPr lang="en-GB" dirty="0" smtClean="0"/>
              <a:t>The Times Top 100 </a:t>
            </a:r>
            <a:r>
              <a:rPr lang="en-GB" sz="2400" dirty="0" smtClean="0"/>
              <a:t>(Continued)</a:t>
            </a:r>
            <a:endParaRPr lang="en-GB" sz="2400" dirty="0"/>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Best Large Company to work for in UK 2012 – Times Top 100</a:t>
            </a:r>
            <a:endParaRPr lang="en-GB" dirty="0"/>
          </a:p>
        </p:txBody>
      </p:sp>
      <p:pic>
        <p:nvPicPr>
          <p:cNvPr id="4" name="Content Placeholder 3" descr="http://features.thesundaytimes.co.uk/public/best100companies/live/media/files/92.jpg"/>
          <p:cNvPicPr>
            <a:picLocks noGrp="1"/>
          </p:cNvPicPr>
          <p:nvPr>
            <p:ph idx="1"/>
          </p:nvPr>
        </p:nvPicPr>
        <p:blipFill>
          <a:blip r:embed="rId2"/>
          <a:srcRect/>
          <a:stretch>
            <a:fillRect/>
          </a:stretch>
        </p:blipFill>
        <p:spPr bwMode="auto">
          <a:xfrm>
            <a:off x="2285984" y="2071678"/>
            <a:ext cx="4500594" cy="300039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Define what is meant by the term ‘employment brand’</a:t>
            </a:r>
          </a:p>
          <a:p>
            <a:r>
              <a:rPr lang="en-GB" dirty="0" smtClean="0"/>
              <a:t>Critically evaluate how employer branding adds value to organisations</a:t>
            </a:r>
          </a:p>
          <a:p>
            <a:r>
              <a:rPr lang="en-GB" dirty="0" smtClean="0"/>
              <a:t>Recognise how employment branding supports recruitment</a:t>
            </a:r>
          </a:p>
          <a:p>
            <a:r>
              <a:rPr lang="en-GB" dirty="0" smtClean="0"/>
              <a:t>Identify and explore methods used to evaluate whether branding is successful</a:t>
            </a:r>
          </a:p>
          <a:p>
            <a:pPr>
              <a:buNone/>
            </a:pPr>
            <a:endParaRPr lang="en-GB" dirty="0" smtClean="0"/>
          </a:p>
          <a:p>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102</TotalTime>
  <Words>1053</Words>
  <Application>Microsoft Office PowerPoint</Application>
  <PresentationFormat>On-screen Show (4:3)</PresentationFormat>
  <Paragraphs>132</Paragraphs>
  <Slides>21</Slides>
  <Notes>4</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Concourse</vt:lpstr>
      <vt:lpstr>The Importance of Employer Branding</vt:lpstr>
      <vt:lpstr>Learning Outcomes</vt:lpstr>
      <vt:lpstr>Employer Brand – what is it?</vt:lpstr>
      <vt:lpstr>Some companies with a strong employer brand</vt:lpstr>
      <vt:lpstr>Characteristics of employer branding</vt:lpstr>
      <vt:lpstr>Employee Value proposition</vt:lpstr>
      <vt:lpstr>How is Employer Branding used?</vt:lpstr>
      <vt:lpstr>Slide 8</vt:lpstr>
      <vt:lpstr>Evaluating Employer Branding - L'Oreal</vt:lpstr>
      <vt:lpstr>Four core types of employment brand</vt:lpstr>
      <vt:lpstr>Benefits of branding</vt:lpstr>
      <vt:lpstr>How do you go about creating an employer brand?</vt:lpstr>
      <vt:lpstr>Creating an employer brand..continued</vt:lpstr>
      <vt:lpstr>Employer Branding  - Measuring Return on Investment</vt:lpstr>
      <vt:lpstr>Human resources measures and corresponding indicators of success employer brand success</vt:lpstr>
      <vt:lpstr>‘Employer of Choice’</vt:lpstr>
      <vt:lpstr>    Best Companies to work for</vt:lpstr>
      <vt:lpstr>The Times Top 100  Dimensions measured</vt:lpstr>
      <vt:lpstr>The Times Top 100 (Continued)</vt:lpstr>
      <vt:lpstr>Best Large Company to work for in UK 2012 – Times Top 100</vt:lpstr>
      <vt:lpstr>Learning Outcomes</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Employer Branding</dc:title>
  <dc:creator>Samantha Morgan</dc:creator>
  <cp:lastModifiedBy>Samantha Morgan</cp:lastModifiedBy>
  <cp:revision>4</cp:revision>
  <dcterms:created xsi:type="dcterms:W3CDTF">2013-01-23T13:53:18Z</dcterms:created>
  <dcterms:modified xsi:type="dcterms:W3CDTF">2013-02-06T17:07:46Z</dcterms:modified>
</cp:coreProperties>
</file>