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handoutMasterIdLst>
    <p:handoutMasterId r:id="rId29"/>
  </p:handoutMasterIdLst>
  <p:sldIdLst>
    <p:sldId id="257" r:id="rId2"/>
    <p:sldId id="258" r:id="rId3"/>
    <p:sldId id="259" r:id="rId4"/>
    <p:sldId id="260" r:id="rId5"/>
    <p:sldId id="261" r:id="rId6"/>
    <p:sldId id="264" r:id="rId7"/>
    <p:sldId id="265" r:id="rId8"/>
    <p:sldId id="263" r:id="rId9"/>
    <p:sldId id="266" r:id="rId10"/>
    <p:sldId id="267" r:id="rId11"/>
    <p:sldId id="268" r:id="rId12"/>
    <p:sldId id="276" r:id="rId13"/>
    <p:sldId id="271" r:id="rId14"/>
    <p:sldId id="277" r:id="rId15"/>
    <p:sldId id="272" r:id="rId16"/>
    <p:sldId id="274" r:id="rId17"/>
    <p:sldId id="275" r:id="rId18"/>
    <p:sldId id="279" r:id="rId19"/>
    <p:sldId id="280" r:id="rId20"/>
    <p:sldId id="281" r:id="rId21"/>
    <p:sldId id="282" r:id="rId22"/>
    <p:sldId id="283" r:id="rId23"/>
    <p:sldId id="284" r:id="rId24"/>
    <p:sldId id="273" r:id="rId25"/>
    <p:sldId id="285" r:id="rId26"/>
    <p:sldId id="28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39" autoAdjust="0"/>
    <p:restoredTop sz="94660"/>
  </p:normalViewPr>
  <p:slideViewPr>
    <p:cSldViewPr snapToGrid="0">
      <p:cViewPr varScale="1">
        <p:scale>
          <a:sx n="61" d="100"/>
          <a:sy n="61" d="100"/>
        </p:scale>
        <p:origin x="102" y="10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E0FE467-963E-477E-96C5-D5B3217252E3}" type="datetimeFigureOut">
              <a:rPr lang="en-GB" smtClean="0"/>
              <a:t>24/05/2019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22DA8B3-F255-40D3-983D-FC421AF63A85}" type="slidenum">
              <a:rPr lang="en-GB" smtClean="0"/>
              <a:t>‹#›</a:t>
            </a:fld>
            <a:endParaRPr lang="en-GB"/>
          </a:p>
        </p:txBody>
      </p:sp>
    </p:spTree>
    <p:extLst>
      <p:ext uri="{BB962C8B-B14F-4D97-AF65-F5344CB8AC3E}">
        <p14:creationId xmlns:p14="http://schemas.microsoft.com/office/powerpoint/2010/main" val="2924989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29992A-5DD1-4FD9-A84D-3A58A6EBD3F6}" type="datetimeFigureOut">
              <a:rPr lang="en-GB" smtClean="0"/>
              <a:t>24/05/2019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C7C4E4-24D8-4EA9-9F36-CC81E2F85E95}" type="slidenum">
              <a:rPr lang="en-GB" smtClean="0"/>
              <a:t>‹#›</a:t>
            </a:fld>
            <a:endParaRPr lang="en-GB"/>
          </a:p>
        </p:txBody>
      </p:sp>
    </p:spTree>
    <p:extLst>
      <p:ext uri="{BB962C8B-B14F-4D97-AF65-F5344CB8AC3E}">
        <p14:creationId xmlns:p14="http://schemas.microsoft.com/office/powerpoint/2010/main" val="49364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18375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B3C9981-7C24-4F48-9955-ADE2E6E2BCEB}" type="datetimeFigureOut">
              <a:rPr lang="en-GB" smtClean="0"/>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3830775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B3C9981-7C24-4F48-9955-ADE2E6E2BCEB}" type="datetimeFigureOut">
              <a:rPr lang="en-GB" smtClean="0"/>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4073091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B3C9981-7C24-4F48-9955-ADE2E6E2BCEB}" type="datetimeFigureOut">
              <a:rPr lang="en-GB" smtClean="0"/>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2702626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B3C9981-7C24-4F48-9955-ADE2E6E2BCEB}" type="datetimeFigureOut">
              <a:rPr lang="en-GB" smtClean="0"/>
              <a:t>24/05/2019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2999755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B3C9981-7C24-4F48-9955-ADE2E6E2BCEB}" type="datetimeFigureOut">
              <a:rPr lang="en-GB" smtClean="0"/>
              <a:t>24/05/2019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1774780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B3C9981-7C24-4F48-9955-ADE2E6E2BCEB}" type="datetimeFigureOut">
              <a:rPr lang="en-GB" smtClean="0"/>
              <a:t>24/05/2019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704111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3C9981-7C24-4F48-9955-ADE2E6E2BCEB}" type="datetimeFigureOut">
              <a:rPr lang="en-GB" smtClean="0"/>
              <a:t>24/05/2019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1928435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B3C9981-7C24-4F48-9955-ADE2E6E2BCEB}" type="datetimeFigureOut">
              <a:rPr lang="en-GB" smtClean="0"/>
              <a:t>24/05/2019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1466500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B3C9981-7C24-4F48-9955-ADE2E6E2BCEB}" type="datetimeFigureOut">
              <a:rPr lang="en-GB" smtClean="0"/>
              <a:t>24/05/2019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3269888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B3C9981-7C24-4F48-9955-ADE2E6E2BCEB}" type="datetimeFigureOut">
              <a:rPr lang="en-GB" smtClean="0"/>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2592634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B3C9981-7C24-4F48-9955-ADE2E6E2BCEB}" type="datetimeFigureOut">
              <a:rPr lang="en-GB" smtClean="0"/>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11833890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3C9981-7C24-4F48-9955-ADE2E6E2BCEB}" type="datetimeFigureOut">
              <a:rPr lang="en-GB" smtClean="0"/>
              <a:t>24/05/2019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AA8D37-5F6C-43DF-AC2C-6979A2CAA679}" type="slidenum">
              <a:rPr lang="en-GB" smtClean="0"/>
              <a:t>‹#›</a:t>
            </a:fld>
            <a:endParaRPr lang="en-GB"/>
          </a:p>
        </p:txBody>
      </p:sp>
    </p:spTree>
    <p:extLst>
      <p:ext uri="{BB962C8B-B14F-4D97-AF65-F5344CB8AC3E}">
        <p14:creationId xmlns:p14="http://schemas.microsoft.com/office/powerpoint/2010/main" val="2707436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open.edu/openlearn/history-the-arts/history/world-history/selling-empire-introduction"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840820"/>
            <a:ext cx="9144000" cy="2387600"/>
          </a:xfrm>
        </p:spPr>
        <p:txBody>
          <a:bodyPr>
            <a:normAutofit fontScale="90000"/>
          </a:bodyPr>
          <a:lstStyle/>
          <a:p>
            <a:r>
              <a:rPr lang="en-GB" dirty="0">
                <a:solidFill>
                  <a:srgbClr val="7030A0"/>
                </a:solidFill>
                <a:latin typeface="Elephant" panose="02020904090505020303" pitchFamily="18" charset="0"/>
              </a:rPr>
              <a:t>TASTING EMPIRE: CULINARY HISTORIES</a:t>
            </a:r>
            <a:endParaRPr lang="en-GB" dirty="0">
              <a:blipFill>
                <a:blip r:embed="rId2"/>
                <a:stretch>
                  <a:fillRect/>
                </a:stretch>
              </a:blipFill>
            </a:endParaRP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9214416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21976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1"/>
            <a:ext cx="9144000" cy="2460153"/>
          </a:xfrm>
          <a:prstGeom prst="rect">
            <a:avLst/>
          </a:prstGeom>
          <a:noFill/>
        </p:spPr>
        <p:txBody>
          <a:bodyPr wrap="square" lIns="540000" tIns="540000" rIns="540000" bIns="540000" rtlCol="0">
            <a:spAutoFit/>
          </a:bodyPr>
          <a:lstStyle/>
          <a:p>
            <a:pPr lvl="0"/>
            <a:r>
              <a:rPr lang="en-GB" dirty="0"/>
              <a:t>See: Open University ‘Selling Empire’: </a:t>
            </a:r>
            <a:r>
              <a:rPr lang="en-GB" dirty="0">
                <a:hlinkClick r:id="rId2"/>
              </a:rPr>
              <a:t>http://www.open.edu/openlearn/history-the-arts/history/world-history/selling-empire-introduction</a:t>
            </a:r>
            <a:endParaRPr lang="en-GB" dirty="0"/>
          </a:p>
          <a:p>
            <a:pPr lvl="0"/>
            <a:endParaRPr lang="en-GB" dirty="0"/>
          </a:p>
          <a:p>
            <a:pPr lvl="0"/>
            <a:r>
              <a:rPr lang="en-GB" b="1" dirty="0"/>
              <a:t>The Empire Marketing Board</a:t>
            </a:r>
          </a:p>
          <a:p>
            <a:endParaRPr lang="en-GB" sz="1700" i="1"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55125" y="1844824"/>
            <a:ext cx="6881750" cy="45144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479398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5669" t="21429" r="16027" b="17944"/>
          <a:stretch/>
        </p:blipFill>
        <p:spPr>
          <a:xfrm>
            <a:off x="1670957" y="2057400"/>
            <a:ext cx="6939642" cy="4735285"/>
          </a:xfrm>
          <a:prstGeom prst="rect">
            <a:avLst/>
          </a:prstGeom>
        </p:spPr>
      </p:pic>
      <p:pic>
        <p:nvPicPr>
          <p:cNvPr id="5" name="Picture 4"/>
          <p:cNvPicPr>
            <a:picLocks noChangeAspect="1"/>
          </p:cNvPicPr>
          <p:nvPr/>
        </p:nvPicPr>
        <p:blipFill rotWithShape="1">
          <a:blip r:embed="rId3"/>
          <a:srcRect l="14598" t="20906" r="16294" b="18989"/>
          <a:stretch/>
        </p:blipFill>
        <p:spPr>
          <a:xfrm>
            <a:off x="6547756" y="-38099"/>
            <a:ext cx="5644243" cy="3773768"/>
          </a:xfrm>
          <a:prstGeom prst="rect">
            <a:avLst/>
          </a:prstGeom>
        </p:spPr>
      </p:pic>
      <p:pic>
        <p:nvPicPr>
          <p:cNvPr id="6" name="Picture 5"/>
          <p:cNvPicPr>
            <a:picLocks noChangeAspect="1"/>
          </p:cNvPicPr>
          <p:nvPr/>
        </p:nvPicPr>
        <p:blipFill>
          <a:blip r:embed="rId4"/>
          <a:stretch>
            <a:fillRect/>
          </a:stretch>
        </p:blipFill>
        <p:spPr>
          <a:xfrm>
            <a:off x="0" y="-38100"/>
            <a:ext cx="2857500" cy="4610100"/>
          </a:xfrm>
          <a:prstGeom prst="rect">
            <a:avLst/>
          </a:prstGeom>
        </p:spPr>
      </p:pic>
    </p:spTree>
    <p:extLst>
      <p:ext uri="{BB962C8B-B14F-4D97-AF65-F5344CB8AC3E}">
        <p14:creationId xmlns:p14="http://schemas.microsoft.com/office/powerpoint/2010/main" val="198980471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3393" t="20732" r="14553" b="16725"/>
          <a:stretch/>
        </p:blipFill>
        <p:spPr>
          <a:xfrm>
            <a:off x="1632857" y="685800"/>
            <a:ext cx="8784772" cy="5861956"/>
          </a:xfrm>
          <a:prstGeom prst="rect">
            <a:avLst/>
          </a:prstGeom>
        </p:spPr>
      </p:pic>
    </p:spTree>
    <p:extLst>
      <p:ext uri="{BB962C8B-B14F-4D97-AF65-F5344CB8AC3E}">
        <p14:creationId xmlns:p14="http://schemas.microsoft.com/office/powerpoint/2010/main" val="1082388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5804" t="21777" r="16294" b="18641"/>
          <a:stretch/>
        </p:blipFill>
        <p:spPr>
          <a:xfrm>
            <a:off x="0" y="0"/>
            <a:ext cx="7315200" cy="4934514"/>
          </a:xfrm>
          <a:prstGeom prst="rect">
            <a:avLst/>
          </a:prstGeom>
        </p:spPr>
      </p:pic>
      <p:pic>
        <p:nvPicPr>
          <p:cNvPr id="3" name="Picture 2"/>
          <p:cNvPicPr>
            <a:picLocks noChangeAspect="1"/>
          </p:cNvPicPr>
          <p:nvPr/>
        </p:nvPicPr>
        <p:blipFill rotWithShape="1">
          <a:blip r:embed="rId3"/>
          <a:srcRect l="34822" t="20732" r="35714" b="17247"/>
          <a:stretch/>
        </p:blipFill>
        <p:spPr>
          <a:xfrm>
            <a:off x="7641772" y="14548"/>
            <a:ext cx="4229099" cy="6843452"/>
          </a:xfrm>
          <a:prstGeom prst="rect">
            <a:avLst/>
          </a:prstGeom>
        </p:spPr>
      </p:pic>
      <p:sp>
        <p:nvSpPr>
          <p:cNvPr id="5" name="Rectangle 4"/>
          <p:cNvSpPr/>
          <p:nvPr/>
        </p:nvSpPr>
        <p:spPr>
          <a:xfrm>
            <a:off x="1352528" y="5289345"/>
            <a:ext cx="2557047" cy="1077218"/>
          </a:xfrm>
          <a:prstGeom prst="rect">
            <a:avLst/>
          </a:prstGeom>
          <a:solidFill>
            <a:schemeClr val="accent2">
              <a:lumMod val="20000"/>
              <a:lumOff val="80000"/>
            </a:schemeClr>
          </a:solidFill>
        </p:spPr>
        <p:txBody>
          <a:bodyPr wrap="none">
            <a:spAutoFit/>
          </a:bodyPr>
          <a:lstStyle/>
          <a:p>
            <a:r>
              <a:rPr lang="en-GB" sz="3200" dirty="0" smtClean="0">
                <a:latin typeface="Elephant" panose="02020904090505020303" pitchFamily="18" charset="0"/>
              </a:rPr>
              <a:t>Gold Coast,</a:t>
            </a:r>
          </a:p>
          <a:p>
            <a:r>
              <a:rPr lang="en-GB" sz="3200" dirty="0" smtClean="0">
                <a:latin typeface="Elephant" panose="02020904090505020303" pitchFamily="18" charset="0"/>
              </a:rPr>
              <a:t>Ghana</a:t>
            </a:r>
            <a:endParaRPr lang="en-GB" sz="3200" dirty="0">
              <a:latin typeface="Elephant" panose="02020904090505020303" pitchFamily="18" charset="0"/>
            </a:endParaRPr>
          </a:p>
        </p:txBody>
      </p:sp>
    </p:spTree>
    <p:extLst>
      <p:ext uri="{BB962C8B-B14F-4D97-AF65-F5344CB8AC3E}">
        <p14:creationId xmlns:p14="http://schemas.microsoft.com/office/powerpoint/2010/main" val="261806643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7214" y="0"/>
            <a:ext cx="6313714" cy="4695825"/>
          </a:xfrm>
          <a:prstGeom prst="rect">
            <a:avLst/>
          </a:prstGeom>
        </p:spPr>
      </p:pic>
      <p:sp>
        <p:nvSpPr>
          <p:cNvPr id="4" name="Rectangle 3"/>
          <p:cNvSpPr/>
          <p:nvPr/>
        </p:nvSpPr>
        <p:spPr>
          <a:xfrm>
            <a:off x="0" y="0"/>
            <a:ext cx="6308778" cy="369332"/>
          </a:xfrm>
          <a:prstGeom prst="rect">
            <a:avLst/>
          </a:prstGeom>
          <a:solidFill>
            <a:schemeClr val="accent2">
              <a:lumMod val="20000"/>
              <a:lumOff val="80000"/>
            </a:schemeClr>
          </a:solidFill>
        </p:spPr>
        <p:txBody>
          <a:bodyPr wrap="none">
            <a:spAutoFit/>
          </a:bodyPr>
          <a:lstStyle/>
          <a:p>
            <a:r>
              <a:rPr lang="en-GB" dirty="0" smtClean="0"/>
              <a:t>Paul Gaugin, </a:t>
            </a:r>
            <a:r>
              <a:rPr lang="en-GB" i="1" dirty="0" smtClean="0"/>
              <a:t>Nave nave </a:t>
            </a:r>
            <a:r>
              <a:rPr lang="en-GB" i="1" dirty="0" err="1" smtClean="0"/>
              <a:t>moe</a:t>
            </a:r>
            <a:r>
              <a:rPr lang="en-GB" i="1" dirty="0" smtClean="0"/>
              <a:t> (Sacred Spring, Sweet Dreams), </a:t>
            </a:r>
            <a:r>
              <a:rPr lang="en-GB" dirty="0" smtClean="0"/>
              <a:t>1894</a:t>
            </a:r>
            <a:endParaRPr lang="en-GB" dirty="0"/>
          </a:p>
        </p:txBody>
      </p:sp>
      <p:pic>
        <p:nvPicPr>
          <p:cNvPr id="5" name="Picture 4"/>
          <p:cNvPicPr>
            <a:picLocks noChangeAspect="1"/>
          </p:cNvPicPr>
          <p:nvPr/>
        </p:nvPicPr>
        <p:blipFill>
          <a:blip r:embed="rId3"/>
          <a:stretch>
            <a:fillRect/>
          </a:stretch>
        </p:blipFill>
        <p:spPr>
          <a:xfrm>
            <a:off x="4260927" y="1681844"/>
            <a:ext cx="7931073" cy="5177228"/>
          </a:xfrm>
          <a:prstGeom prst="rect">
            <a:avLst/>
          </a:prstGeom>
        </p:spPr>
      </p:pic>
      <p:sp>
        <p:nvSpPr>
          <p:cNvPr id="6" name="Rectangle 5"/>
          <p:cNvSpPr/>
          <p:nvPr/>
        </p:nvSpPr>
        <p:spPr>
          <a:xfrm>
            <a:off x="8782028" y="1337830"/>
            <a:ext cx="3409972" cy="369332"/>
          </a:xfrm>
          <a:prstGeom prst="rect">
            <a:avLst/>
          </a:prstGeom>
          <a:solidFill>
            <a:schemeClr val="accent2">
              <a:lumMod val="20000"/>
              <a:lumOff val="80000"/>
            </a:schemeClr>
          </a:solidFill>
        </p:spPr>
        <p:txBody>
          <a:bodyPr wrap="none">
            <a:spAutoFit/>
          </a:bodyPr>
          <a:lstStyle/>
          <a:p>
            <a:r>
              <a:rPr lang="en-GB" dirty="0" smtClean="0"/>
              <a:t>Paul Gaugin, </a:t>
            </a:r>
            <a:r>
              <a:rPr lang="en-GB" i="1" dirty="0" smtClean="0"/>
              <a:t>Fruit Gathering, </a:t>
            </a:r>
            <a:r>
              <a:rPr lang="en-GB" dirty="0" smtClean="0"/>
              <a:t>1899</a:t>
            </a:r>
            <a:endParaRPr lang="en-GB" dirty="0"/>
          </a:p>
        </p:txBody>
      </p:sp>
    </p:spTree>
    <p:extLst>
      <p:ext uri="{BB962C8B-B14F-4D97-AF65-F5344CB8AC3E}">
        <p14:creationId xmlns:p14="http://schemas.microsoft.com/office/powerpoint/2010/main" val="34111490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9910" t="20732" r="11072" b="10104"/>
          <a:stretch/>
        </p:blipFill>
        <p:spPr>
          <a:xfrm>
            <a:off x="1175657" y="146957"/>
            <a:ext cx="9633857" cy="6482443"/>
          </a:xfrm>
          <a:prstGeom prst="rect">
            <a:avLst/>
          </a:prstGeom>
        </p:spPr>
      </p:pic>
    </p:spTree>
    <p:extLst>
      <p:ext uri="{BB962C8B-B14F-4D97-AF65-F5344CB8AC3E}">
        <p14:creationId xmlns:p14="http://schemas.microsoft.com/office/powerpoint/2010/main" val="19495587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5804" t="21777" r="16294" b="18641"/>
          <a:stretch/>
        </p:blipFill>
        <p:spPr>
          <a:xfrm>
            <a:off x="0" y="0"/>
            <a:ext cx="7315200" cy="4934514"/>
          </a:xfrm>
          <a:prstGeom prst="rect">
            <a:avLst/>
          </a:prstGeom>
        </p:spPr>
      </p:pic>
      <p:pic>
        <p:nvPicPr>
          <p:cNvPr id="3" name="Picture 2"/>
          <p:cNvPicPr>
            <a:picLocks noChangeAspect="1"/>
          </p:cNvPicPr>
          <p:nvPr/>
        </p:nvPicPr>
        <p:blipFill rotWithShape="1">
          <a:blip r:embed="rId3"/>
          <a:srcRect l="34822" t="20732" r="35714" b="17247"/>
          <a:stretch/>
        </p:blipFill>
        <p:spPr>
          <a:xfrm>
            <a:off x="7641772" y="14548"/>
            <a:ext cx="4229099" cy="6843452"/>
          </a:xfrm>
          <a:prstGeom prst="rect">
            <a:avLst/>
          </a:prstGeom>
        </p:spPr>
      </p:pic>
      <p:pic>
        <p:nvPicPr>
          <p:cNvPr id="4" name="Picture 3"/>
          <p:cNvPicPr>
            <a:picLocks noChangeAspect="1"/>
          </p:cNvPicPr>
          <p:nvPr/>
        </p:nvPicPr>
        <p:blipFill rotWithShape="1">
          <a:blip r:embed="rId4"/>
          <a:srcRect l="11250" t="22300" r="12144" b="11499"/>
          <a:stretch/>
        </p:blipFill>
        <p:spPr>
          <a:xfrm>
            <a:off x="1533820" y="2800269"/>
            <a:ext cx="6107952" cy="4057731"/>
          </a:xfrm>
          <a:prstGeom prst="rect">
            <a:avLst/>
          </a:prstGeom>
        </p:spPr>
      </p:pic>
    </p:spTree>
    <p:extLst>
      <p:ext uri="{BB962C8B-B14F-4D97-AF65-F5344CB8AC3E}">
        <p14:creationId xmlns:p14="http://schemas.microsoft.com/office/powerpoint/2010/main" val="36074688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4867" t="20906" r="16026" b="18990"/>
          <a:stretch/>
        </p:blipFill>
        <p:spPr>
          <a:xfrm>
            <a:off x="6079009" y="2770826"/>
            <a:ext cx="6112991" cy="4087174"/>
          </a:xfrm>
          <a:prstGeom prst="rect">
            <a:avLst/>
          </a:prstGeom>
        </p:spPr>
      </p:pic>
      <p:pic>
        <p:nvPicPr>
          <p:cNvPr id="4" name="Picture 3"/>
          <p:cNvPicPr>
            <a:picLocks noChangeAspect="1"/>
          </p:cNvPicPr>
          <p:nvPr/>
        </p:nvPicPr>
        <p:blipFill>
          <a:blip r:embed="rId3"/>
          <a:stretch>
            <a:fillRect/>
          </a:stretch>
        </p:blipFill>
        <p:spPr>
          <a:xfrm>
            <a:off x="0" y="1618399"/>
            <a:ext cx="3690257" cy="5239601"/>
          </a:xfrm>
          <a:prstGeom prst="rect">
            <a:avLst/>
          </a:prstGeom>
        </p:spPr>
      </p:pic>
      <p:pic>
        <p:nvPicPr>
          <p:cNvPr id="6" name="Picture 2" descr="Image result for irish free state empire marketing boar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90257" y="0"/>
            <a:ext cx="5820709" cy="35215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195389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6205" t="22648" r="16428" b="20209"/>
          <a:stretch/>
        </p:blipFill>
        <p:spPr>
          <a:xfrm>
            <a:off x="0" y="0"/>
            <a:ext cx="5927271" cy="3865099"/>
          </a:xfrm>
          <a:prstGeom prst="rect">
            <a:avLst/>
          </a:prstGeom>
        </p:spPr>
      </p:pic>
      <p:pic>
        <p:nvPicPr>
          <p:cNvPr id="3" name="Picture 2"/>
          <p:cNvPicPr>
            <a:picLocks noChangeAspect="1"/>
          </p:cNvPicPr>
          <p:nvPr/>
        </p:nvPicPr>
        <p:blipFill rotWithShape="1">
          <a:blip r:embed="rId3"/>
          <a:srcRect l="16473" t="22648" r="16562" b="18816"/>
          <a:stretch/>
        </p:blipFill>
        <p:spPr>
          <a:xfrm>
            <a:off x="6440365" y="-1"/>
            <a:ext cx="5751636" cy="3865099"/>
          </a:xfrm>
          <a:prstGeom prst="rect">
            <a:avLst/>
          </a:prstGeom>
        </p:spPr>
      </p:pic>
      <p:pic>
        <p:nvPicPr>
          <p:cNvPr id="4" name="Picture 3"/>
          <p:cNvPicPr>
            <a:picLocks noChangeAspect="1"/>
          </p:cNvPicPr>
          <p:nvPr/>
        </p:nvPicPr>
        <p:blipFill rotWithShape="1">
          <a:blip r:embed="rId4"/>
          <a:srcRect l="14866" t="21429" r="14955" b="17943"/>
          <a:stretch/>
        </p:blipFill>
        <p:spPr>
          <a:xfrm>
            <a:off x="3547241" y="3666939"/>
            <a:ext cx="5291584" cy="3514258"/>
          </a:xfrm>
          <a:prstGeom prst="rect">
            <a:avLst/>
          </a:prstGeom>
        </p:spPr>
      </p:pic>
    </p:spTree>
    <p:extLst>
      <p:ext uri="{BB962C8B-B14F-4D97-AF65-F5344CB8AC3E}">
        <p14:creationId xmlns:p14="http://schemas.microsoft.com/office/powerpoint/2010/main" val="1542794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4655"/>
            <a:ext cx="12192000" cy="1325563"/>
          </a:xfrm>
        </p:spPr>
        <p:txBody>
          <a:bodyPr/>
          <a:lstStyle/>
          <a:p>
            <a:pPr algn="ctr"/>
            <a:r>
              <a:rPr lang="en-GB" dirty="0" smtClean="0">
                <a:latin typeface="Elephant" panose="02020904090505020303" pitchFamily="18" charset="0"/>
              </a:rPr>
              <a:t>The Columbian Exchange</a:t>
            </a:r>
            <a:endParaRPr lang="en-GB" dirty="0">
              <a:latin typeface="Elephant" panose="02020904090505020303" pitchFamily="18" charset="0"/>
            </a:endParaRPr>
          </a:p>
        </p:txBody>
      </p:sp>
      <p:pic>
        <p:nvPicPr>
          <p:cNvPr id="4" name="Content Placeholder 3"/>
          <p:cNvPicPr>
            <a:picLocks noGrp="1" noChangeAspect="1"/>
          </p:cNvPicPr>
          <p:nvPr>
            <p:ph idx="1"/>
          </p:nvPr>
        </p:nvPicPr>
        <p:blipFill>
          <a:blip r:embed="rId2"/>
          <a:stretch>
            <a:fillRect/>
          </a:stretch>
        </p:blipFill>
        <p:spPr>
          <a:xfrm>
            <a:off x="100964" y="3300171"/>
            <a:ext cx="4291956" cy="3218967"/>
          </a:xfrm>
          <a:prstGeom prst="rect">
            <a:avLst/>
          </a:prstGeom>
        </p:spPr>
      </p:pic>
      <p:pic>
        <p:nvPicPr>
          <p:cNvPr id="5" name="Picture 4"/>
          <p:cNvPicPr>
            <a:picLocks noChangeAspect="1"/>
          </p:cNvPicPr>
          <p:nvPr/>
        </p:nvPicPr>
        <p:blipFill>
          <a:blip r:embed="rId3"/>
          <a:stretch>
            <a:fillRect/>
          </a:stretch>
        </p:blipFill>
        <p:spPr>
          <a:xfrm>
            <a:off x="8534400" y="3300170"/>
            <a:ext cx="3218967" cy="3218967"/>
          </a:xfrm>
          <a:prstGeom prst="rect">
            <a:avLst/>
          </a:prstGeom>
        </p:spPr>
      </p:pic>
      <p:pic>
        <p:nvPicPr>
          <p:cNvPr id="7" name="Picture 6"/>
          <p:cNvPicPr>
            <a:picLocks noChangeAspect="1"/>
          </p:cNvPicPr>
          <p:nvPr/>
        </p:nvPicPr>
        <p:blipFill rotWithShape="1">
          <a:blip r:embed="rId4"/>
          <a:srcRect r="19709" b="57916"/>
          <a:stretch/>
        </p:blipFill>
        <p:spPr>
          <a:xfrm>
            <a:off x="2258358" y="866358"/>
            <a:ext cx="7675279" cy="1924248"/>
          </a:xfrm>
          <a:prstGeom prst="rect">
            <a:avLst/>
          </a:prstGeom>
        </p:spPr>
      </p:pic>
      <p:pic>
        <p:nvPicPr>
          <p:cNvPr id="9" name="Picture 8"/>
          <p:cNvPicPr>
            <a:picLocks noChangeAspect="1"/>
          </p:cNvPicPr>
          <p:nvPr/>
        </p:nvPicPr>
        <p:blipFill>
          <a:blip r:embed="rId5"/>
          <a:stretch>
            <a:fillRect/>
          </a:stretch>
        </p:blipFill>
        <p:spPr>
          <a:xfrm>
            <a:off x="4967286" y="3146111"/>
            <a:ext cx="2257425" cy="3486150"/>
          </a:xfrm>
          <a:prstGeom prst="rect">
            <a:avLst/>
          </a:prstGeom>
        </p:spPr>
      </p:pic>
    </p:spTree>
    <p:extLst>
      <p:ext uri="{BB962C8B-B14F-4D97-AF65-F5344CB8AC3E}">
        <p14:creationId xmlns:p14="http://schemas.microsoft.com/office/powerpoint/2010/main" val="25832035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5543" y="0"/>
            <a:ext cx="10515600" cy="1325563"/>
          </a:xfrm>
        </p:spPr>
        <p:txBody>
          <a:bodyPr/>
          <a:lstStyle/>
          <a:p>
            <a:pPr algn="ctr"/>
            <a:r>
              <a:rPr lang="en-GB" dirty="0" smtClean="0">
                <a:latin typeface="Elephant" panose="02020904090505020303" pitchFamily="18" charset="0"/>
              </a:rPr>
              <a:t>‘Columbian Exchange’</a:t>
            </a:r>
            <a:endParaRPr lang="en-GB" dirty="0">
              <a:latin typeface="Elephant" panose="02020904090505020303" pitchFamily="18" charset="0"/>
            </a:endParaRPr>
          </a:p>
        </p:txBody>
      </p:sp>
      <p:sp>
        <p:nvSpPr>
          <p:cNvPr id="3" name="Content Placeholder 2"/>
          <p:cNvSpPr>
            <a:spLocks noGrp="1"/>
          </p:cNvSpPr>
          <p:nvPr>
            <p:ph idx="1"/>
          </p:nvPr>
        </p:nvSpPr>
        <p:spPr>
          <a:xfrm>
            <a:off x="604158" y="1019177"/>
            <a:ext cx="6613072" cy="5532436"/>
          </a:xfrm>
          <a:solidFill>
            <a:schemeClr val="accent2">
              <a:lumMod val="20000"/>
              <a:lumOff val="80000"/>
            </a:schemeClr>
          </a:solidFill>
        </p:spPr>
        <p:txBody>
          <a:bodyPr>
            <a:normAutofit fontScale="92500"/>
          </a:bodyPr>
          <a:lstStyle/>
          <a:p>
            <a:pPr marL="0" indent="0" algn="just">
              <a:buNone/>
            </a:pPr>
            <a:r>
              <a:rPr lang="en-GB" dirty="0" smtClean="0"/>
              <a:t>“ … Beyond </a:t>
            </a:r>
            <a:r>
              <a:rPr lang="en-GB" dirty="0"/>
              <a:t>the incongruity that the heavens there have with those of Europe (where we were born), and </a:t>
            </a:r>
            <a:r>
              <a:rPr lang="en-GB" dirty="0" smtClean="0"/>
              <a:t> the </a:t>
            </a:r>
            <a:r>
              <a:rPr lang="en-GB" dirty="0"/>
              <a:t>influence of the differences in the airs and </a:t>
            </a:r>
            <a:r>
              <a:rPr lang="en-GB" dirty="0" smtClean="0"/>
              <a:t>vapours </a:t>
            </a:r>
            <a:r>
              <a:rPr lang="en-GB" dirty="0"/>
              <a:t>and nature of the land, we found no foods </a:t>
            </a:r>
            <a:r>
              <a:rPr lang="en-GB" dirty="0" smtClean="0"/>
              <a:t> in </a:t>
            </a:r>
            <a:r>
              <a:rPr lang="en-GB" dirty="0"/>
              <a:t>these parts that were like those that our fathers gave us: the bread—of roots, the fruits—wild </a:t>
            </a:r>
            <a:r>
              <a:rPr lang="en-GB" dirty="0" smtClean="0"/>
              <a:t> or </a:t>
            </a:r>
            <a:r>
              <a:rPr lang="en-GB" dirty="0"/>
              <a:t>unknown and unsuitable for our stomachs, the water—of a different </a:t>
            </a:r>
            <a:r>
              <a:rPr lang="en-GB" dirty="0" smtClean="0"/>
              <a:t>flavour, </a:t>
            </a:r>
            <a:r>
              <a:rPr lang="en-GB" dirty="0"/>
              <a:t>the  meats—there  were </a:t>
            </a:r>
            <a:r>
              <a:rPr lang="en-GB" dirty="0" smtClean="0"/>
              <a:t> </a:t>
            </a:r>
            <a:r>
              <a:rPr lang="en-GB" dirty="0"/>
              <a:t>none  on  [Hispaniola],  beyond  those  mute  rodents  or  a  few  </a:t>
            </a:r>
            <a:r>
              <a:rPr lang="en-GB" dirty="0" smtClean="0"/>
              <a:t>other animals</a:t>
            </a:r>
            <a:r>
              <a:rPr lang="en-GB" dirty="0"/>
              <a:t>, and all very different from those of Spain</a:t>
            </a:r>
            <a:r>
              <a:rPr lang="en-GB" dirty="0" smtClean="0"/>
              <a:t>.”</a:t>
            </a:r>
          </a:p>
          <a:p>
            <a:pPr algn="r">
              <a:buFontTx/>
              <a:buChar char="-"/>
            </a:pPr>
            <a:r>
              <a:rPr lang="en-GB" sz="1900" dirty="0" smtClean="0"/>
              <a:t>Fernandez </a:t>
            </a:r>
            <a:r>
              <a:rPr lang="en-GB" sz="1900" dirty="0"/>
              <a:t>de Oviedo,, </a:t>
            </a:r>
            <a:r>
              <a:rPr lang="en-GB" sz="1900" dirty="0" smtClean="0"/>
              <a:t>sermon to </a:t>
            </a:r>
            <a:r>
              <a:rPr lang="en-GB" sz="1900" dirty="0"/>
              <a:t>Aztecs in </a:t>
            </a:r>
            <a:r>
              <a:rPr lang="en-GB" sz="1900" dirty="0" err="1" smtClean="0"/>
              <a:t>Nahuatl</a:t>
            </a:r>
            <a:r>
              <a:rPr lang="en-GB" sz="1900" dirty="0" smtClean="0"/>
              <a:t>, 1563. </a:t>
            </a:r>
            <a:r>
              <a:rPr lang="en-GB" sz="1900" dirty="0"/>
              <a:t>Cited by Rebecca </a:t>
            </a:r>
            <a:r>
              <a:rPr lang="en-GB" sz="1900" dirty="0" smtClean="0"/>
              <a:t>Earle</a:t>
            </a:r>
            <a:r>
              <a:rPr lang="en-GB" sz="1900" dirty="0"/>
              <a:t>, ‘“If You Eat Their Food …”: Diets and Bodies in Early Colonial Spanish </a:t>
            </a:r>
            <a:r>
              <a:rPr lang="en-GB" sz="1900" dirty="0" smtClean="0"/>
              <a:t>America,’ </a:t>
            </a:r>
            <a:r>
              <a:rPr lang="en-GB" sz="1900" i="1" dirty="0" smtClean="0"/>
              <a:t>The </a:t>
            </a:r>
            <a:r>
              <a:rPr lang="en-GB" sz="1900" i="1" dirty="0"/>
              <a:t>American Historical Review</a:t>
            </a:r>
            <a:r>
              <a:rPr lang="en-GB" sz="1900" dirty="0"/>
              <a:t>, </a:t>
            </a:r>
            <a:r>
              <a:rPr lang="en-GB" sz="1900" dirty="0" smtClean="0"/>
              <a:t>115:3 (June 2010), pp. 688–713 [p. 708].</a:t>
            </a:r>
          </a:p>
          <a:p>
            <a:pPr>
              <a:buFontTx/>
              <a:buChar char="-"/>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7418615" y="1172482"/>
            <a:ext cx="4457838" cy="4641396"/>
          </a:xfrm>
          <a:prstGeom prst="rect">
            <a:avLst/>
          </a:prstGeom>
        </p:spPr>
      </p:pic>
    </p:spTree>
    <p:extLst>
      <p:ext uri="{BB962C8B-B14F-4D97-AF65-F5344CB8AC3E}">
        <p14:creationId xmlns:p14="http://schemas.microsoft.com/office/powerpoint/2010/main" val="14242363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5543" y="0"/>
            <a:ext cx="10515600" cy="1325563"/>
          </a:xfrm>
        </p:spPr>
        <p:txBody>
          <a:bodyPr/>
          <a:lstStyle/>
          <a:p>
            <a:pPr algn="ctr"/>
            <a:r>
              <a:rPr lang="en-GB" dirty="0" smtClean="0">
                <a:latin typeface="Elephant" panose="02020904090505020303" pitchFamily="18" charset="0"/>
              </a:rPr>
              <a:t>‘Columbian Exchange’</a:t>
            </a:r>
            <a:endParaRPr lang="en-GB" dirty="0">
              <a:latin typeface="Elephant" panose="02020904090505020303" pitchFamily="18" charset="0"/>
            </a:endParaRPr>
          </a:p>
        </p:txBody>
      </p:sp>
      <p:sp>
        <p:nvSpPr>
          <p:cNvPr id="3" name="Content Placeholder 2"/>
          <p:cNvSpPr>
            <a:spLocks noGrp="1"/>
          </p:cNvSpPr>
          <p:nvPr>
            <p:ph idx="1"/>
          </p:nvPr>
        </p:nvSpPr>
        <p:spPr>
          <a:xfrm>
            <a:off x="604158" y="1019177"/>
            <a:ext cx="6613072" cy="5532436"/>
          </a:xfrm>
          <a:solidFill>
            <a:schemeClr val="accent2">
              <a:lumMod val="20000"/>
              <a:lumOff val="80000"/>
            </a:schemeClr>
          </a:solidFill>
        </p:spPr>
        <p:txBody>
          <a:bodyPr>
            <a:normAutofit fontScale="92500"/>
          </a:bodyPr>
          <a:lstStyle/>
          <a:p>
            <a:pPr marL="0" indent="0" algn="just">
              <a:buNone/>
            </a:pPr>
            <a:r>
              <a:rPr lang="en-GB" dirty="0" smtClean="0"/>
              <a:t>“[Indians should eat] that </a:t>
            </a:r>
            <a:r>
              <a:rPr lang="en-GB" dirty="0"/>
              <a:t>which the Castilian people eat, because it is good food, that with which they are raised, they are strong and pure and wise . . . </a:t>
            </a:r>
            <a:r>
              <a:rPr lang="en-GB" i="1" dirty="0"/>
              <a:t>You will become the same way if you eat their food</a:t>
            </a:r>
            <a:r>
              <a:rPr lang="en-GB" dirty="0"/>
              <a:t>, and if you are careful with your bodies as they are. Raise Castilian maize [wheat] so that you may eat Castilian tortillas [wheat bread]. Raise sheep, pigs, cattle, for their flesh is good. May you not eat the flesh of dogs, mice, skunks, etc. For it is not edible. You will not eat what </a:t>
            </a:r>
            <a:r>
              <a:rPr lang="en-GB" dirty="0" smtClean="0"/>
              <a:t>the Castilian </a:t>
            </a:r>
            <a:r>
              <a:rPr lang="en-GB" dirty="0"/>
              <a:t>people do not eat, for they know well what is edible</a:t>
            </a:r>
            <a:r>
              <a:rPr lang="en-GB" dirty="0" smtClean="0"/>
              <a:t>.”</a:t>
            </a:r>
          </a:p>
          <a:p>
            <a:pPr algn="r">
              <a:buFontTx/>
              <a:buChar char="-"/>
            </a:pPr>
            <a:r>
              <a:rPr lang="en-GB" sz="1900" dirty="0" smtClean="0"/>
              <a:t>Fray </a:t>
            </a:r>
            <a:r>
              <a:rPr lang="en-GB" sz="1900" dirty="0"/>
              <a:t>Bernardino de </a:t>
            </a:r>
            <a:r>
              <a:rPr lang="en-GB" sz="1900" dirty="0" err="1" smtClean="0"/>
              <a:t>Sahagun</a:t>
            </a:r>
            <a:r>
              <a:rPr lang="en-GB" sz="1900" dirty="0" smtClean="0"/>
              <a:t>, sermon to </a:t>
            </a:r>
            <a:r>
              <a:rPr lang="en-GB" sz="1900" dirty="0"/>
              <a:t>Aztecs in </a:t>
            </a:r>
            <a:r>
              <a:rPr lang="en-GB" sz="1900" dirty="0" err="1" smtClean="0"/>
              <a:t>Nahuatl</a:t>
            </a:r>
            <a:r>
              <a:rPr lang="en-GB" sz="1900" dirty="0" smtClean="0"/>
              <a:t>, 1563. </a:t>
            </a:r>
            <a:r>
              <a:rPr lang="en-GB" sz="1900" dirty="0"/>
              <a:t>Cited by Rebecca </a:t>
            </a:r>
            <a:r>
              <a:rPr lang="en-GB" sz="1900" dirty="0" smtClean="0"/>
              <a:t>Earle</a:t>
            </a:r>
            <a:r>
              <a:rPr lang="en-GB" sz="1900" dirty="0"/>
              <a:t>, ‘“If You Eat Their Food …”: Diets and Bodies in Early Colonial Spanish </a:t>
            </a:r>
            <a:r>
              <a:rPr lang="en-GB" sz="1900" dirty="0" smtClean="0"/>
              <a:t>America,’ </a:t>
            </a:r>
            <a:r>
              <a:rPr lang="en-GB" sz="1900" i="1" dirty="0" smtClean="0"/>
              <a:t>The </a:t>
            </a:r>
            <a:r>
              <a:rPr lang="en-GB" sz="1900" i="1" dirty="0"/>
              <a:t>American Historical Review</a:t>
            </a:r>
            <a:r>
              <a:rPr lang="en-GB" sz="1900" dirty="0"/>
              <a:t>, </a:t>
            </a:r>
            <a:r>
              <a:rPr lang="en-GB" sz="1900" dirty="0" smtClean="0"/>
              <a:t>115:3 (June 2010), pp. 688–713 [p. 708].</a:t>
            </a:r>
          </a:p>
          <a:p>
            <a:pPr>
              <a:buFontTx/>
              <a:buChar char="-"/>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7418615" y="1172482"/>
            <a:ext cx="4457838" cy="4641396"/>
          </a:xfrm>
          <a:prstGeom prst="rect">
            <a:avLst/>
          </a:prstGeom>
        </p:spPr>
      </p:pic>
    </p:spTree>
    <p:extLst>
      <p:ext uri="{BB962C8B-B14F-4D97-AF65-F5344CB8AC3E}">
        <p14:creationId xmlns:p14="http://schemas.microsoft.com/office/powerpoint/2010/main" val="33966861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1" y="114300"/>
            <a:ext cx="5513613" cy="6295344"/>
          </a:xfrm>
          <a:solidFill>
            <a:schemeClr val="accent2">
              <a:lumMod val="20000"/>
              <a:lumOff val="80000"/>
            </a:schemeClr>
          </a:solidFill>
        </p:spPr>
        <p:txBody>
          <a:bodyPr/>
          <a:lstStyle/>
          <a:p>
            <a:pPr marL="0" indent="0" algn="just">
              <a:buNone/>
            </a:pPr>
            <a:r>
              <a:rPr lang="en-GB" sz="3200" dirty="0"/>
              <a:t>“ </a:t>
            </a:r>
            <a:r>
              <a:rPr lang="en-GB" sz="3200" dirty="0" smtClean="0"/>
              <a:t>… the </a:t>
            </a:r>
            <a:r>
              <a:rPr lang="en-GB" sz="3200" dirty="0"/>
              <a:t>change in food, in that they are deprived of the </a:t>
            </a:r>
            <a:r>
              <a:rPr lang="en-GB" sz="3200" dirty="0" smtClean="0"/>
              <a:t>natural sustenance </a:t>
            </a:r>
            <a:r>
              <a:rPr lang="en-GB" sz="3200" dirty="0"/>
              <a:t>on which they were raised, which, although it is very bad in itself, is for them healthy </a:t>
            </a:r>
            <a:r>
              <a:rPr lang="en-GB" sz="3200" dirty="0" smtClean="0"/>
              <a:t> and </a:t>
            </a:r>
            <a:r>
              <a:rPr lang="en-GB" sz="3200" dirty="0"/>
              <a:t>very good, as they are accustomed to it, unlike our </a:t>
            </a:r>
            <a:r>
              <a:rPr lang="en-GB" sz="3200" dirty="0" smtClean="0"/>
              <a:t>food which  </a:t>
            </a:r>
            <a:r>
              <a:rPr lang="en-GB" sz="3200" dirty="0"/>
              <a:t>harms  them. As our food is foreign and harmful to them</a:t>
            </a:r>
            <a:r>
              <a:rPr lang="en-GB" sz="3200" dirty="0" smtClean="0"/>
              <a:t>, it </a:t>
            </a:r>
            <a:r>
              <a:rPr lang="en-GB" sz="3200" dirty="0"/>
              <a:t>does not give them strength to resist </a:t>
            </a:r>
            <a:r>
              <a:rPr lang="en-GB" sz="3200" dirty="0" smtClean="0"/>
              <a:t>illness.”</a:t>
            </a:r>
            <a:endParaRPr lang="en-GB" sz="3200" dirty="0"/>
          </a:p>
          <a:p>
            <a:pPr algn="r">
              <a:buFontTx/>
              <a:buChar char="-"/>
            </a:pPr>
            <a:r>
              <a:rPr lang="en-GB" sz="2000" dirty="0" smtClean="0"/>
              <a:t>Juan de Cardenas on illness amongst </a:t>
            </a:r>
            <a:r>
              <a:rPr lang="en-GB" sz="2000" dirty="0"/>
              <a:t>Chichimec Indians </a:t>
            </a:r>
            <a:r>
              <a:rPr lang="en-GB" sz="2000" dirty="0" smtClean="0"/>
              <a:t>in </a:t>
            </a:r>
            <a:r>
              <a:rPr lang="en-GB" sz="2000" i="1" dirty="0" smtClean="0"/>
              <a:t>Problems </a:t>
            </a:r>
            <a:r>
              <a:rPr lang="en-GB" sz="2000" i="1" dirty="0"/>
              <a:t>and </a:t>
            </a:r>
            <a:r>
              <a:rPr lang="en-GB" sz="2000" i="1" dirty="0" smtClean="0"/>
              <a:t>Wonderful Secrets of </a:t>
            </a:r>
            <a:r>
              <a:rPr lang="en-GB" sz="2000" i="1" dirty="0"/>
              <a:t>the </a:t>
            </a:r>
            <a:r>
              <a:rPr lang="en-GB" sz="2000" i="1" dirty="0" smtClean="0"/>
              <a:t>Indies, </a:t>
            </a:r>
            <a:r>
              <a:rPr lang="en-GB" sz="2000" dirty="0" smtClean="0"/>
              <a:t>1591. Cited by Earle</a:t>
            </a:r>
            <a:r>
              <a:rPr lang="en-GB" sz="2000" dirty="0"/>
              <a:t>, ‘If You Eat Their </a:t>
            </a:r>
            <a:r>
              <a:rPr lang="en-GB" sz="2000" dirty="0" smtClean="0"/>
              <a:t>Food,’ p. 709</a:t>
            </a:r>
          </a:p>
          <a:p>
            <a:pPr>
              <a:buFontTx/>
              <a:buChar char="-"/>
            </a:pPr>
            <a:endParaRPr lang="en-GB" dirty="0"/>
          </a:p>
          <a:p>
            <a:pPr marL="0" indent="0" algn="just">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7452485" y="114300"/>
            <a:ext cx="4521801" cy="6295344"/>
          </a:xfrm>
          <a:prstGeom prst="rect">
            <a:avLst/>
          </a:prstGeom>
        </p:spPr>
      </p:pic>
    </p:spTree>
    <p:extLst>
      <p:ext uri="{BB962C8B-B14F-4D97-AF65-F5344CB8AC3E}">
        <p14:creationId xmlns:p14="http://schemas.microsoft.com/office/powerpoint/2010/main" val="19196061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95943" y="146957"/>
            <a:ext cx="5225143" cy="6204857"/>
          </a:xfrm>
          <a:solidFill>
            <a:schemeClr val="accent2">
              <a:lumMod val="20000"/>
              <a:lumOff val="80000"/>
            </a:schemeClr>
          </a:solidFill>
        </p:spPr>
        <p:txBody>
          <a:bodyPr>
            <a:normAutofit lnSpcReduction="10000"/>
          </a:bodyPr>
          <a:lstStyle/>
          <a:p>
            <a:pPr marL="0" indent="0" algn="just">
              <a:buNone/>
            </a:pPr>
            <a:r>
              <a:rPr lang="en-GB" sz="3200" dirty="0"/>
              <a:t>“ … people  </a:t>
            </a:r>
            <a:r>
              <a:rPr lang="en-GB" sz="3200" dirty="0" smtClean="0"/>
              <a:t>attribute </a:t>
            </a:r>
            <a:r>
              <a:rPr lang="en-GB" sz="3200" dirty="0"/>
              <a:t>[the decline in the indigenous population] to various causes, some to the fact that </a:t>
            </a:r>
            <a:r>
              <a:rPr lang="en-GB" sz="3200" dirty="0" smtClean="0"/>
              <a:t>the Indians </a:t>
            </a:r>
            <a:r>
              <a:rPr lang="en-GB" sz="3200" dirty="0"/>
              <a:t>have been overworked, others to the changes of food and drink that  they  adopted  after  </a:t>
            </a:r>
            <a:r>
              <a:rPr lang="en-GB" sz="3200" dirty="0" smtClean="0"/>
              <a:t>becoming  </a:t>
            </a:r>
            <a:r>
              <a:rPr lang="en-GB" sz="3200" dirty="0"/>
              <a:t>accustomed  to  Spanish  habits, and others to </a:t>
            </a:r>
            <a:r>
              <a:rPr lang="en-GB" sz="3200" dirty="0" smtClean="0"/>
              <a:t>the excessive </a:t>
            </a:r>
            <a:r>
              <a:rPr lang="en-GB" sz="3200" dirty="0"/>
              <a:t>vice that they display in drink and other abuses</a:t>
            </a:r>
            <a:r>
              <a:rPr lang="en-GB" sz="3200" dirty="0" smtClean="0"/>
              <a:t>.”</a:t>
            </a:r>
            <a:endParaRPr lang="en-GB" sz="3200" dirty="0"/>
          </a:p>
          <a:p>
            <a:pPr algn="r">
              <a:buFontTx/>
              <a:buChar char="-"/>
            </a:pPr>
            <a:r>
              <a:rPr lang="en-GB" sz="2000" dirty="0" smtClean="0"/>
              <a:t>Jose </a:t>
            </a:r>
            <a:r>
              <a:rPr lang="en-GB" sz="2000" dirty="0"/>
              <a:t>de Acosta in </a:t>
            </a:r>
            <a:r>
              <a:rPr lang="en-GB" sz="2000" i="1" dirty="0"/>
              <a:t>Natural and Moral History of the Indies</a:t>
            </a:r>
            <a:r>
              <a:rPr lang="en-GB" sz="2000" dirty="0" smtClean="0"/>
              <a:t>, 1590. </a:t>
            </a:r>
            <a:r>
              <a:rPr lang="en-GB" sz="2000" dirty="0"/>
              <a:t>Cited by Earle, ‘If You Eat Their Food,’ </a:t>
            </a:r>
            <a:r>
              <a:rPr lang="en-GB" sz="2000" dirty="0" smtClean="0"/>
              <a:t>pp. 709–710.</a:t>
            </a:r>
            <a:endParaRPr lang="en-GB" sz="2000" dirty="0"/>
          </a:p>
          <a:p>
            <a:pPr>
              <a:buFontTx/>
              <a:buChar char="-"/>
            </a:pPr>
            <a:endParaRPr lang="en-GB" dirty="0"/>
          </a:p>
          <a:p>
            <a:pPr marL="0" indent="0" algn="just">
              <a:buNone/>
            </a:pPr>
            <a:endParaRPr lang="en-GB" dirty="0"/>
          </a:p>
          <a:p>
            <a:pPr marL="0" indent="0">
              <a:buNone/>
            </a:pPr>
            <a:endParaRPr lang="en-GB" dirty="0"/>
          </a:p>
        </p:txBody>
      </p:sp>
      <p:pic>
        <p:nvPicPr>
          <p:cNvPr id="5" name="Picture 4"/>
          <p:cNvPicPr>
            <a:picLocks noChangeAspect="1"/>
          </p:cNvPicPr>
          <p:nvPr/>
        </p:nvPicPr>
        <p:blipFill>
          <a:blip r:embed="rId2"/>
          <a:stretch>
            <a:fillRect/>
          </a:stretch>
        </p:blipFill>
        <p:spPr>
          <a:xfrm>
            <a:off x="5578929" y="146957"/>
            <a:ext cx="6286500" cy="4819650"/>
          </a:xfrm>
          <a:prstGeom prst="rect">
            <a:avLst/>
          </a:prstGeom>
        </p:spPr>
      </p:pic>
    </p:spTree>
    <p:extLst>
      <p:ext uri="{BB962C8B-B14F-4D97-AF65-F5344CB8AC3E}">
        <p14:creationId xmlns:p14="http://schemas.microsoft.com/office/powerpoint/2010/main" val="143800688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0384" y="5143804"/>
            <a:ext cx="12004261" cy="1225289"/>
          </a:xfrm>
          <a:prstGeom prst="rect">
            <a:avLst/>
          </a:prstGeom>
          <a:solidFill>
            <a:schemeClr val="accent2">
              <a:lumMod val="20000"/>
              <a:lumOff val="80000"/>
            </a:schemeClr>
          </a:solidFill>
        </p:spPr>
        <p:txBody>
          <a:bodyPr wrap="square" lIns="360000" tIns="180000" rIns="360000" bIns="180000">
            <a:spAutoFit/>
          </a:bodyPr>
          <a:lstStyle/>
          <a:p>
            <a:pPr algn="just"/>
            <a:endParaRPr lang="en-GB" sz="1600" b="1" dirty="0">
              <a:solidFill>
                <a:prstClr val="black"/>
              </a:solidFill>
              <a:latin typeface="Calibri"/>
            </a:endParaRPr>
          </a:p>
          <a:p>
            <a:pPr marL="285750" indent="-285750" algn="r">
              <a:buFontTx/>
              <a:buChar char="-"/>
            </a:pPr>
            <a:r>
              <a:rPr lang="en-GB" sz="1600" b="1" dirty="0">
                <a:solidFill>
                  <a:prstClr val="black"/>
                </a:solidFill>
                <a:latin typeface="Calibri"/>
              </a:rPr>
              <a:t>‘</a:t>
            </a:r>
            <a:r>
              <a:rPr lang="en-GB" sz="2000" b="1" dirty="0">
                <a:solidFill>
                  <a:prstClr val="black"/>
                </a:solidFill>
                <a:latin typeface="Calibri"/>
              </a:rPr>
              <a:t>The Creation of the Whites,’ </a:t>
            </a:r>
            <a:r>
              <a:rPr lang="en-GB" sz="2000" b="1" dirty="0" err="1">
                <a:solidFill>
                  <a:prstClr val="black"/>
                </a:solidFill>
                <a:latin typeface="Calibri"/>
              </a:rPr>
              <a:t>Hitchiti</a:t>
            </a:r>
            <a:r>
              <a:rPr lang="en-GB" sz="2000" b="1" dirty="0">
                <a:solidFill>
                  <a:prstClr val="black"/>
                </a:solidFill>
                <a:latin typeface="Calibri"/>
              </a:rPr>
              <a:t> version, in George E Lankford, ed.,  </a:t>
            </a:r>
            <a:r>
              <a:rPr lang="en-GB" sz="2000" b="1" i="1" dirty="0">
                <a:solidFill>
                  <a:prstClr val="black"/>
                </a:solidFill>
                <a:latin typeface="Calibri"/>
              </a:rPr>
              <a:t>Native American Legends of the Southeast </a:t>
            </a:r>
            <a:r>
              <a:rPr lang="en-GB" sz="2000" b="1" dirty="0">
                <a:solidFill>
                  <a:prstClr val="black"/>
                </a:solidFill>
                <a:latin typeface="Calibri"/>
              </a:rPr>
              <a:t>(University of Alabama: Tuscaloosa, 2011 [1987]), p. 138</a:t>
            </a: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r="4282"/>
          <a:stretch/>
        </p:blipFill>
        <p:spPr>
          <a:xfrm>
            <a:off x="70384" y="137041"/>
            <a:ext cx="12004261" cy="5006764"/>
          </a:xfrm>
          <a:prstGeom prst="rect">
            <a:avLst/>
          </a:prstGeom>
        </p:spPr>
      </p:pic>
    </p:spTree>
    <p:extLst>
      <p:ext uri="{BB962C8B-B14F-4D97-AF65-F5344CB8AC3E}">
        <p14:creationId xmlns:p14="http://schemas.microsoft.com/office/powerpoint/2010/main" val="373043956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7250" y="533400"/>
            <a:ext cx="10515600" cy="5695950"/>
          </a:xfrm>
          <a:solidFill>
            <a:schemeClr val="accent2">
              <a:lumMod val="20000"/>
              <a:lumOff val="80000"/>
            </a:schemeClr>
          </a:solidFill>
        </p:spPr>
        <p:txBody>
          <a:bodyPr>
            <a:normAutofit/>
          </a:bodyPr>
          <a:lstStyle/>
          <a:p>
            <a:pPr marL="0" indent="0" algn="just">
              <a:buNone/>
            </a:pPr>
            <a:r>
              <a:rPr lang="en-GB" sz="3200" dirty="0" smtClean="0"/>
              <a:t>“The subject of this book is the cuisine associated with the British expatriates who governed, worked and settled in India, Malaysia and Singapore between 1858 and 1963. This colonial food was </a:t>
            </a:r>
            <a:r>
              <a:rPr lang="en-GB" sz="3200" dirty="0" smtClean="0">
                <a:solidFill>
                  <a:srgbClr val="7030A0"/>
                </a:solidFill>
              </a:rPr>
              <a:t>a unique hybrid</a:t>
            </a:r>
            <a:r>
              <a:rPr lang="en-GB" sz="3200" dirty="0" smtClean="0"/>
              <a:t>; it was distinct and diﬀerent from the food practices of Britain and Asia, but at the same time incorporated dietary components of British culinary traditions and embraced indigenous ingredients and practices from the colonies. In this respect it can be seen as one of the precursors of contemporary fusion food. In examining the development of this cuisine, this book advances two central, interrelated arguments …”</a:t>
            </a:r>
          </a:p>
          <a:p>
            <a:pPr algn="r">
              <a:buFontTx/>
              <a:buChar char="-"/>
            </a:pPr>
            <a:r>
              <a:rPr lang="en-GB" sz="1900" dirty="0" smtClean="0"/>
              <a:t>Cecilia Leong-</a:t>
            </a:r>
            <a:r>
              <a:rPr lang="en-GB" sz="1900" dirty="0" err="1" smtClean="0"/>
              <a:t>Salobir</a:t>
            </a:r>
            <a:r>
              <a:rPr lang="en-GB" sz="1900" i="1" dirty="0" smtClean="0"/>
              <a:t>, Food </a:t>
            </a:r>
            <a:r>
              <a:rPr lang="en-GB" sz="1900" i="1" dirty="0"/>
              <a:t>Culture in Colonial </a:t>
            </a:r>
            <a:r>
              <a:rPr lang="en-GB" sz="1900" i="1" dirty="0" smtClean="0"/>
              <a:t>Asia: A Taste of Empire </a:t>
            </a:r>
            <a:r>
              <a:rPr lang="en-GB" sz="1900" dirty="0" smtClean="0"/>
              <a:t>(London: Routledge, 2011), p. 1.</a:t>
            </a:r>
            <a:endParaRPr lang="en-GB" dirty="0"/>
          </a:p>
          <a:p>
            <a:pPr marL="0" indent="0">
              <a:buNone/>
            </a:pPr>
            <a:endParaRPr lang="en-GB" dirty="0"/>
          </a:p>
        </p:txBody>
      </p:sp>
    </p:spTree>
    <p:extLst>
      <p:ext uri="{BB962C8B-B14F-4D97-AF65-F5344CB8AC3E}">
        <p14:creationId xmlns:p14="http://schemas.microsoft.com/office/powerpoint/2010/main" val="32767733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04850"/>
            <a:ext cx="10515600" cy="5619750"/>
          </a:xfrm>
          <a:solidFill>
            <a:schemeClr val="accent2">
              <a:lumMod val="20000"/>
              <a:lumOff val="80000"/>
            </a:schemeClr>
          </a:solidFill>
        </p:spPr>
        <p:txBody>
          <a:bodyPr>
            <a:normAutofit/>
          </a:bodyPr>
          <a:lstStyle/>
          <a:p>
            <a:pPr marL="0" indent="0" algn="just">
              <a:buNone/>
            </a:pPr>
            <a:r>
              <a:rPr lang="en-GB" sz="3000" dirty="0" smtClean="0"/>
              <a:t>“</a:t>
            </a:r>
            <a:r>
              <a:rPr lang="en-GB" dirty="0" smtClean="0"/>
              <a:t>The first of these is that this food was developed largely through the dependence of British colonists on indigenous domestic servants for food preparation, and that this dependence has a wider significance in terms of the development of colonial culture. In making this argument, this book disagrees with much of the current historical scholarship on colonial food that suggests British colonists consumed a totally different diet from local peoples in a deliberate attempt to differentiate themselves as rulers from the ruled. The evidence presented in the following pages will show that there was no clear-cut colonial divide between the two opposing sides and that in relation to food production a close relationship existed between British colonizers and their subjects.</a:t>
            </a:r>
            <a:r>
              <a:rPr lang="en-GB" sz="3000" dirty="0" smtClean="0"/>
              <a:t>…”</a:t>
            </a:r>
          </a:p>
          <a:p>
            <a:pPr marL="0" indent="0" algn="r">
              <a:buNone/>
            </a:pPr>
            <a:r>
              <a:rPr lang="en-GB" sz="1900" dirty="0" smtClean="0"/>
              <a:t>- Leong-</a:t>
            </a:r>
            <a:r>
              <a:rPr lang="en-GB" sz="1900" dirty="0" err="1" smtClean="0"/>
              <a:t>Salobir</a:t>
            </a:r>
            <a:r>
              <a:rPr lang="en-GB" sz="1900" i="1" dirty="0" smtClean="0"/>
              <a:t>, Food </a:t>
            </a:r>
            <a:r>
              <a:rPr lang="en-GB" sz="1900" i="1" dirty="0"/>
              <a:t>Culture in Colonial </a:t>
            </a:r>
            <a:r>
              <a:rPr lang="en-GB" sz="1900" i="1" dirty="0" smtClean="0"/>
              <a:t>Asia</a:t>
            </a:r>
            <a:r>
              <a:rPr lang="en-GB" sz="1900" dirty="0" smtClean="0"/>
              <a:t>, p. 1</a:t>
            </a:r>
            <a:endParaRPr lang="en-GB" sz="1900" i="1"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007548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04850"/>
            <a:ext cx="10515600" cy="5619750"/>
          </a:xfrm>
          <a:solidFill>
            <a:schemeClr val="accent2">
              <a:lumMod val="20000"/>
              <a:lumOff val="80000"/>
            </a:schemeClr>
          </a:solidFill>
        </p:spPr>
        <p:txBody>
          <a:bodyPr>
            <a:normAutofit/>
          </a:bodyPr>
          <a:lstStyle/>
          <a:p>
            <a:pPr marL="0" indent="0" algn="just">
              <a:buNone/>
            </a:pPr>
            <a:r>
              <a:rPr lang="en-GB" sz="3200" dirty="0" smtClean="0"/>
              <a:t>“The second, closely related argument put forward here is that British colonists did not control or direct many of the domestic tasks, including food production, that were central to the functioning of colonial homes and recreational venues; nor were these spaces as segregated as colonial rhetorical imagery would suggest. The reality and practicality of settling in lands vastly diﬀerent from Britain, along with colonists’ dependence on the local inhabitants, necessitated negotiation and collaboration, especially between mistresses and servants …”</a:t>
            </a:r>
          </a:p>
          <a:p>
            <a:pPr marL="0" indent="0" algn="r">
              <a:buNone/>
            </a:pPr>
            <a:r>
              <a:rPr lang="en-GB" sz="1900" dirty="0" smtClean="0"/>
              <a:t>- Leong-</a:t>
            </a:r>
            <a:r>
              <a:rPr lang="en-GB" sz="1900" dirty="0" err="1" smtClean="0"/>
              <a:t>Salobir</a:t>
            </a:r>
            <a:r>
              <a:rPr lang="en-GB" sz="1900" i="1" dirty="0" smtClean="0"/>
              <a:t>, Food </a:t>
            </a:r>
            <a:r>
              <a:rPr lang="en-GB" sz="1900" i="1" dirty="0"/>
              <a:t>Culture in Colonial </a:t>
            </a:r>
            <a:r>
              <a:rPr lang="en-GB" sz="1900" i="1" dirty="0" smtClean="0"/>
              <a:t>Asia</a:t>
            </a:r>
            <a:r>
              <a:rPr lang="en-GB" sz="1900" dirty="0" smtClean="0"/>
              <a:t>, p. 1</a:t>
            </a:r>
            <a:endParaRPr lang="en-GB" dirty="0"/>
          </a:p>
          <a:p>
            <a:pPr marL="0" indent="0">
              <a:buNone/>
            </a:pPr>
            <a:endParaRPr lang="en-GB" dirty="0"/>
          </a:p>
        </p:txBody>
      </p:sp>
    </p:spTree>
    <p:extLst>
      <p:ext uri="{BB962C8B-B14F-4D97-AF65-F5344CB8AC3E}">
        <p14:creationId xmlns:p14="http://schemas.microsoft.com/office/powerpoint/2010/main" val="17817461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7250" y="419100"/>
            <a:ext cx="10496550" cy="6229350"/>
          </a:xfrm>
          <a:solidFill>
            <a:schemeClr val="accent2">
              <a:lumMod val="20000"/>
              <a:lumOff val="80000"/>
            </a:schemeClr>
          </a:solidFill>
        </p:spPr>
        <p:txBody>
          <a:bodyPr>
            <a:normAutofit fontScale="92500" lnSpcReduction="10000"/>
          </a:bodyPr>
          <a:lstStyle/>
          <a:p>
            <a:pPr marL="0" indent="0" algn="just">
              <a:buNone/>
            </a:pPr>
            <a:r>
              <a:rPr lang="en-GB" sz="3200" dirty="0"/>
              <a:t>“The  image  perpetuated  by  colonists   and  other  Europeans  </a:t>
            </a:r>
            <a:r>
              <a:rPr lang="en-GB" sz="3200" dirty="0" smtClean="0"/>
              <a:t>of incapable</a:t>
            </a:r>
            <a:r>
              <a:rPr lang="en-GB" sz="3200" dirty="0"/>
              <a:t>, dirty and dishonest servants under their employ was quite diﬀerent from  their  role  of </a:t>
            </a:r>
            <a:r>
              <a:rPr lang="en-GB" sz="3200" dirty="0" smtClean="0"/>
              <a:t>  </a:t>
            </a:r>
            <a:r>
              <a:rPr lang="en-GB" sz="3200" dirty="0"/>
              <a:t>feeding  their  colonial  masters. </a:t>
            </a:r>
            <a:r>
              <a:rPr lang="en-GB" sz="3200" dirty="0" smtClean="0"/>
              <a:t> Domestic  servants </a:t>
            </a:r>
            <a:r>
              <a:rPr lang="en-GB" sz="3200" dirty="0"/>
              <a:t>were  fundamental  to  </a:t>
            </a:r>
            <a:r>
              <a:rPr lang="en-GB" sz="3200" dirty="0" smtClean="0"/>
              <a:t> the  </a:t>
            </a:r>
            <a:r>
              <a:rPr lang="en-GB" sz="3200" dirty="0"/>
              <a:t>wellbeing  of  Europeans  in  the  colonies;  they were  responsible  for  performing  the </a:t>
            </a:r>
            <a:r>
              <a:rPr lang="en-GB" sz="3200" dirty="0" smtClean="0"/>
              <a:t>physical  </a:t>
            </a:r>
            <a:r>
              <a:rPr lang="en-GB" sz="3200" dirty="0"/>
              <a:t>tasks  of  maintaining  the  home, the  hill  stations,  rest-houses  and  clubs;  </a:t>
            </a:r>
            <a:r>
              <a:rPr lang="en-GB" sz="3200" dirty="0" smtClean="0"/>
              <a:t>leaving  </a:t>
            </a:r>
            <a:r>
              <a:rPr lang="en-GB" sz="3200" dirty="0"/>
              <a:t>the  memsahib  (a  European woman in the British colonies) ample time for leisure and </a:t>
            </a:r>
            <a:r>
              <a:rPr lang="en-GB" sz="3200" dirty="0" smtClean="0"/>
              <a:t>for promoting </a:t>
            </a:r>
            <a:r>
              <a:rPr lang="en-GB" sz="3200" dirty="0"/>
              <a:t>and maintaining  the  image  of  European  colonial  prestige.  Furthermore,  native </a:t>
            </a:r>
            <a:r>
              <a:rPr lang="en-GB" sz="3200" dirty="0" smtClean="0"/>
              <a:t>servants</a:t>
            </a:r>
            <a:r>
              <a:rPr lang="en-GB" sz="3200" dirty="0"/>
              <a:t>,  particularly  cooks,  were  </a:t>
            </a:r>
            <a:r>
              <a:rPr lang="en-GB" sz="3200" dirty="0" smtClean="0"/>
              <a:t>instrumental  </a:t>
            </a:r>
            <a:r>
              <a:rPr lang="en-GB" sz="3200" dirty="0"/>
              <a:t>in  the  development  of  </a:t>
            </a:r>
            <a:r>
              <a:rPr lang="en-GB" sz="3200" dirty="0" smtClean="0"/>
              <a:t>colonial  cuisine  …  </a:t>
            </a:r>
            <a:r>
              <a:rPr lang="en-GB" sz="3200" dirty="0"/>
              <a:t>Their  knowledge  of  local ingredients and </a:t>
            </a:r>
            <a:r>
              <a:rPr lang="en-GB" sz="3200" dirty="0" smtClean="0"/>
              <a:t> where </a:t>
            </a:r>
            <a:r>
              <a:rPr lang="en-GB" sz="3200" dirty="0"/>
              <a:t>to source them, their cooking skills, their resourcefulness and the cheapness of their labour </a:t>
            </a:r>
            <a:r>
              <a:rPr lang="en-GB" sz="3200" dirty="0" smtClean="0"/>
              <a:t> together </a:t>
            </a:r>
            <a:r>
              <a:rPr lang="en-GB" sz="3200" dirty="0"/>
              <a:t>contributed to the development of </a:t>
            </a:r>
            <a:r>
              <a:rPr lang="en-GB" sz="3200" dirty="0" smtClean="0"/>
              <a:t>a uniquely </a:t>
            </a:r>
            <a:r>
              <a:rPr lang="en-GB" sz="3200" dirty="0"/>
              <a:t>hybrid style of food</a:t>
            </a:r>
            <a:r>
              <a:rPr lang="en-GB" sz="3200" dirty="0" smtClean="0"/>
              <a:t>.”</a:t>
            </a:r>
            <a:endParaRPr lang="en-GB" sz="3200" dirty="0"/>
          </a:p>
          <a:p>
            <a:pPr marL="0" indent="0" algn="r">
              <a:buNone/>
            </a:pPr>
            <a:r>
              <a:rPr lang="en-GB" sz="1900" dirty="0" smtClean="0"/>
              <a:t>- Leong-</a:t>
            </a:r>
            <a:r>
              <a:rPr lang="en-GB" sz="1900" dirty="0" err="1" smtClean="0"/>
              <a:t>Salobir</a:t>
            </a:r>
            <a:r>
              <a:rPr lang="en-GB" sz="1900" i="1" dirty="0" smtClean="0"/>
              <a:t>, Food </a:t>
            </a:r>
            <a:r>
              <a:rPr lang="en-GB" sz="1900" i="1" dirty="0"/>
              <a:t>Culture in Colonial </a:t>
            </a:r>
            <a:r>
              <a:rPr lang="en-GB" sz="1900" i="1" dirty="0" smtClean="0"/>
              <a:t>Asia</a:t>
            </a:r>
            <a:r>
              <a:rPr lang="en-GB" sz="1900" dirty="0" smtClean="0"/>
              <a:t>, pp. 1–2. </a:t>
            </a:r>
            <a:endParaRPr lang="en-GB" dirty="0"/>
          </a:p>
        </p:txBody>
      </p:sp>
    </p:spTree>
    <p:extLst>
      <p:ext uri="{BB962C8B-B14F-4D97-AF65-F5344CB8AC3E}">
        <p14:creationId xmlns:p14="http://schemas.microsoft.com/office/powerpoint/2010/main" val="44173403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80999"/>
            <a:ext cx="11087100" cy="1865289"/>
          </a:xfrm>
          <a:solidFill>
            <a:schemeClr val="accent2">
              <a:lumMod val="20000"/>
              <a:lumOff val="80000"/>
            </a:schemeClr>
          </a:solidFill>
        </p:spPr>
        <p:txBody>
          <a:bodyPr>
            <a:normAutofit/>
          </a:bodyPr>
          <a:lstStyle/>
          <a:p>
            <a:r>
              <a:rPr lang="en-GB" sz="2200" dirty="0" smtClean="0"/>
              <a:t/>
            </a:r>
            <a:br>
              <a:rPr lang="en-GB" sz="2200" dirty="0" smtClean="0"/>
            </a:br>
            <a:r>
              <a:rPr lang="en-GB" dirty="0" smtClean="0"/>
              <a:t>.</a:t>
            </a:r>
            <a:r>
              <a:rPr lang="en-GB" dirty="0"/>
              <a:t/>
            </a:r>
            <a:br>
              <a:rPr lang="en-GB" dirty="0"/>
            </a:br>
            <a:endParaRPr lang="en-GB" dirty="0"/>
          </a:p>
        </p:txBody>
      </p:sp>
      <p:sp>
        <p:nvSpPr>
          <p:cNvPr id="3" name="Content Placeholder 2"/>
          <p:cNvSpPr>
            <a:spLocks noGrp="1"/>
          </p:cNvSpPr>
          <p:nvPr>
            <p:ph idx="1"/>
          </p:nvPr>
        </p:nvSpPr>
        <p:spPr>
          <a:xfrm>
            <a:off x="533400" y="228600"/>
            <a:ext cx="11087100" cy="6305550"/>
          </a:xfrm>
          <a:solidFill>
            <a:schemeClr val="accent2">
              <a:lumMod val="20000"/>
              <a:lumOff val="80000"/>
            </a:schemeClr>
          </a:solidFill>
        </p:spPr>
        <p:txBody>
          <a:bodyPr>
            <a:normAutofit/>
          </a:bodyPr>
          <a:lstStyle/>
          <a:p>
            <a:pPr marL="457200" lvl="1" indent="0">
              <a:buNone/>
            </a:pPr>
            <a:r>
              <a:rPr lang="en-GB" sz="2800" dirty="0">
                <a:latin typeface="Elephant" panose="02020904090505020303" pitchFamily="18" charset="0"/>
              </a:rPr>
              <a:t>Cecilia Leong-</a:t>
            </a:r>
            <a:r>
              <a:rPr lang="en-GB" sz="2800" dirty="0" err="1">
                <a:latin typeface="Elephant" panose="02020904090505020303" pitchFamily="18" charset="0"/>
              </a:rPr>
              <a:t>Salobir</a:t>
            </a:r>
            <a:r>
              <a:rPr lang="en-GB" sz="2800" dirty="0">
                <a:latin typeface="Elephant" panose="02020904090505020303" pitchFamily="18" charset="0"/>
              </a:rPr>
              <a:t>, ‘The Colonial Appropriation of Curry,’</a:t>
            </a:r>
            <a:r>
              <a:rPr lang="en-GB" sz="2800" i="1" dirty="0">
                <a:latin typeface="Elephant" panose="02020904090505020303" pitchFamily="18" charset="0"/>
              </a:rPr>
              <a:t> Food Culture in Colonial Asia: A Taste of Empire </a:t>
            </a:r>
            <a:r>
              <a:rPr lang="en-GB" sz="1400" dirty="0">
                <a:latin typeface="Elephant" panose="02020904090505020303" pitchFamily="18" charset="0"/>
              </a:rPr>
              <a:t>(London: Routledge, 2011), pp. 39–59</a:t>
            </a:r>
            <a:r>
              <a:rPr lang="en-GB" sz="1400" dirty="0" smtClean="0">
                <a:latin typeface="Elephant" panose="02020904090505020303" pitchFamily="18" charset="0"/>
              </a:rPr>
              <a:t>.</a:t>
            </a:r>
          </a:p>
          <a:p>
            <a:pPr marL="457200" lvl="1" indent="0">
              <a:buNone/>
            </a:pPr>
            <a:endParaRPr lang="en-GB" sz="2800" b="1" dirty="0" smtClean="0"/>
          </a:p>
          <a:p>
            <a:pPr lvl="1"/>
            <a:r>
              <a:rPr lang="en-GB" sz="3200" b="1" dirty="0" smtClean="0"/>
              <a:t>How does the history of curry in colonial India and in Britain evidence Leong-</a:t>
            </a:r>
            <a:r>
              <a:rPr lang="en-GB" sz="3200" b="1" dirty="0" err="1" smtClean="0"/>
              <a:t>Salobir’s</a:t>
            </a:r>
            <a:r>
              <a:rPr lang="en-GB" sz="3200" b="1" dirty="0" smtClean="0"/>
              <a:t> key arguments?</a:t>
            </a:r>
            <a:r>
              <a:rPr lang="en-GB" sz="3200" b="1" i="1" dirty="0"/>
              <a:t> Summarise the key topics, themes and arguments of the following sections</a:t>
            </a:r>
            <a:r>
              <a:rPr lang="en-GB" b="1" i="1" dirty="0"/>
              <a:t>:</a:t>
            </a:r>
          </a:p>
          <a:p>
            <a:endParaRPr lang="en-GB" sz="3600" b="1" dirty="0"/>
          </a:p>
          <a:p>
            <a:pPr marL="0" indent="0">
              <a:buNone/>
            </a:pPr>
            <a:r>
              <a:rPr lang="en-GB" dirty="0" smtClean="0"/>
              <a:t> </a:t>
            </a:r>
          </a:p>
        </p:txBody>
      </p:sp>
      <p:sp>
        <p:nvSpPr>
          <p:cNvPr id="4" name="Rectangle 3"/>
          <p:cNvSpPr/>
          <p:nvPr/>
        </p:nvSpPr>
        <p:spPr>
          <a:xfrm>
            <a:off x="1066800" y="3238501"/>
            <a:ext cx="10553700" cy="3170099"/>
          </a:xfrm>
          <a:prstGeom prst="rect">
            <a:avLst/>
          </a:prstGeom>
          <a:solidFill>
            <a:schemeClr val="accent2">
              <a:lumMod val="20000"/>
              <a:lumOff val="80000"/>
            </a:schemeClr>
          </a:solidFill>
        </p:spPr>
        <p:txBody>
          <a:bodyPr wrap="square" numCol="2">
            <a:spAutoFit/>
          </a:bodyPr>
          <a:lstStyle/>
          <a:p>
            <a:pPr marL="514350" indent="-514350">
              <a:buFont typeface="+mj-lt"/>
              <a:buAutoNum type="arabicPeriod"/>
            </a:pPr>
            <a:r>
              <a:rPr lang="en-GB" sz="2800" dirty="0" smtClean="0"/>
              <a:t>Problem with Curry </a:t>
            </a:r>
            <a:r>
              <a:rPr lang="en-GB" dirty="0" smtClean="0"/>
              <a:t>(pp. 41–42)</a:t>
            </a:r>
          </a:p>
          <a:p>
            <a:pPr marL="514350" indent="-514350">
              <a:buFont typeface="+mj-lt"/>
              <a:buAutoNum type="arabicPeriod"/>
            </a:pPr>
            <a:r>
              <a:rPr lang="en-GB" sz="2800" dirty="0" smtClean="0"/>
              <a:t>Curry as Master Trope </a:t>
            </a:r>
            <a:r>
              <a:rPr lang="en-GB" dirty="0" smtClean="0"/>
              <a:t>(pp. 43–46)</a:t>
            </a:r>
          </a:p>
          <a:p>
            <a:pPr marL="514350" indent="-514350">
              <a:buFont typeface="+mj-lt"/>
              <a:buAutoNum type="arabicPeriod"/>
            </a:pPr>
            <a:r>
              <a:rPr lang="en-GB" sz="2800" dirty="0" smtClean="0"/>
              <a:t>Curry in Cookbooks </a:t>
            </a:r>
            <a:r>
              <a:rPr lang="en-GB" dirty="0" smtClean="0"/>
              <a:t>(pp. 46–48)</a:t>
            </a:r>
          </a:p>
          <a:p>
            <a:pPr marL="514350" indent="-514350">
              <a:buFont typeface="+mj-lt"/>
              <a:buAutoNum type="arabicPeriod"/>
            </a:pPr>
            <a:r>
              <a:rPr lang="en-GB" sz="2800" dirty="0" smtClean="0"/>
              <a:t>Curry as Tool and Symbol of Thrift and Nutrition </a:t>
            </a:r>
            <a:r>
              <a:rPr lang="en-GB" dirty="0" smtClean="0"/>
              <a:t>(pp. 48-50)</a:t>
            </a:r>
          </a:p>
          <a:p>
            <a:pPr marL="514350" indent="-514350">
              <a:buFont typeface="+mj-lt"/>
              <a:buAutoNum type="arabicPeriod"/>
            </a:pPr>
            <a:r>
              <a:rPr lang="en-GB" sz="2800" dirty="0" smtClean="0"/>
              <a:t>Appropriation of Curry </a:t>
            </a:r>
            <a:r>
              <a:rPr lang="en-GB" dirty="0" smtClean="0"/>
              <a:t>(pp. 50–52)</a:t>
            </a:r>
          </a:p>
          <a:p>
            <a:pPr marL="514350" indent="-514350">
              <a:buFont typeface="+mj-lt"/>
              <a:buAutoNum type="arabicPeriod"/>
            </a:pPr>
            <a:r>
              <a:rPr lang="en-GB" sz="2800" dirty="0" smtClean="0"/>
              <a:t>Curry Connoisseurs </a:t>
            </a:r>
            <a:r>
              <a:rPr lang="en-GB" dirty="0" smtClean="0"/>
              <a:t>(pp. 52–54)</a:t>
            </a:r>
          </a:p>
          <a:p>
            <a:pPr marL="514350" indent="-514350">
              <a:buFont typeface="+mj-lt"/>
              <a:buAutoNum type="arabicPeriod"/>
            </a:pPr>
            <a:r>
              <a:rPr lang="en-GB" sz="2800" dirty="0" smtClean="0"/>
              <a:t>Commercialization of Curry Powder </a:t>
            </a:r>
            <a:r>
              <a:rPr lang="en-GB" dirty="0" smtClean="0"/>
              <a:t>(pp. 54–55)</a:t>
            </a:r>
          </a:p>
          <a:p>
            <a:pPr marL="514350" indent="-514350">
              <a:buFont typeface="+mj-lt"/>
              <a:buAutoNum type="arabicPeriod"/>
            </a:pPr>
            <a:r>
              <a:rPr lang="en-GB" sz="2800" dirty="0" smtClean="0"/>
              <a:t>Curry and Servants </a:t>
            </a:r>
            <a:r>
              <a:rPr lang="en-GB" dirty="0" smtClean="0"/>
              <a:t>(pp. 55–56)</a:t>
            </a:r>
          </a:p>
          <a:p>
            <a:pPr marL="514350" indent="-514350">
              <a:buFont typeface="+mj-lt"/>
              <a:buAutoNum type="arabicPeriod"/>
            </a:pPr>
            <a:r>
              <a:rPr lang="en-GB" sz="2800" dirty="0" smtClean="0"/>
              <a:t>Sunday Curry Tiffin </a:t>
            </a:r>
            <a:r>
              <a:rPr lang="en-GB" dirty="0" smtClean="0"/>
              <a:t>(pp. 56–59) </a:t>
            </a:r>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317624368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6151052" y="304800"/>
            <a:ext cx="5488498" cy="5481637"/>
          </a:xfrm>
          <a:prstGeom prst="rect">
            <a:avLst/>
          </a:prstGeom>
        </p:spPr>
      </p:pic>
      <p:pic>
        <p:nvPicPr>
          <p:cNvPr id="2050" name="Picture 2" descr="https://www.bl.uk/britishlibrary/~/media/bl/global/asians%20in%20britain/aib_t12646_f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6364" y="0"/>
            <a:ext cx="4947519" cy="7022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8930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Elephant" panose="02020904090505020303" pitchFamily="18" charset="0"/>
              </a:rPr>
              <a:t>Madras Club</a:t>
            </a:r>
            <a:endParaRPr lang="en-GB" dirty="0">
              <a:latin typeface="Elephant" panose="02020904090505020303" pitchFamily="18" charset="0"/>
            </a:endParaRPr>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838200" y="1690688"/>
            <a:ext cx="5705475" cy="3848100"/>
          </a:xfrm>
          <a:prstGeom prst="rect">
            <a:avLst/>
          </a:prstGeom>
        </p:spPr>
      </p:pic>
    </p:spTree>
    <p:extLst>
      <p:ext uri="{BB962C8B-B14F-4D97-AF65-F5344CB8AC3E}">
        <p14:creationId xmlns:p14="http://schemas.microsoft.com/office/powerpoint/2010/main" val="29778972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96413" y="1"/>
            <a:ext cx="4369821" cy="6858000"/>
          </a:xfrm>
          <a:prstGeom prst="rect">
            <a:avLst/>
          </a:prstGeom>
        </p:spPr>
      </p:pic>
      <p:pic>
        <p:nvPicPr>
          <p:cNvPr id="3" name="Picture 2"/>
          <p:cNvPicPr>
            <a:picLocks noChangeAspect="1"/>
          </p:cNvPicPr>
          <p:nvPr/>
        </p:nvPicPr>
        <p:blipFill>
          <a:blip r:embed="rId3"/>
          <a:stretch>
            <a:fillRect/>
          </a:stretch>
        </p:blipFill>
        <p:spPr>
          <a:xfrm>
            <a:off x="6321249" y="0"/>
            <a:ext cx="4769538" cy="6755592"/>
          </a:xfrm>
          <a:prstGeom prst="rect">
            <a:avLst/>
          </a:prstGeom>
        </p:spPr>
      </p:pic>
      <p:sp>
        <p:nvSpPr>
          <p:cNvPr id="4" name="Rectangle 3"/>
          <p:cNvSpPr/>
          <p:nvPr/>
        </p:nvSpPr>
        <p:spPr>
          <a:xfrm>
            <a:off x="6321249" y="6211670"/>
            <a:ext cx="4769538" cy="646331"/>
          </a:xfrm>
          <a:prstGeom prst="rect">
            <a:avLst/>
          </a:prstGeom>
          <a:solidFill>
            <a:schemeClr val="accent2">
              <a:lumMod val="20000"/>
              <a:lumOff val="80000"/>
            </a:schemeClr>
          </a:solidFill>
        </p:spPr>
        <p:txBody>
          <a:bodyPr wrap="square">
            <a:spAutoFit/>
          </a:bodyPr>
          <a:lstStyle/>
          <a:p>
            <a:r>
              <a:rPr lang="en-GB" dirty="0" smtClean="0"/>
              <a:t>Queen Victoria’s Indian servants Abdul Karim and Mohammed </a:t>
            </a:r>
            <a:r>
              <a:rPr lang="en-GB" dirty="0" err="1" smtClean="0"/>
              <a:t>Buksh</a:t>
            </a:r>
            <a:endParaRPr lang="en-GB" dirty="0"/>
          </a:p>
        </p:txBody>
      </p:sp>
    </p:spTree>
    <p:extLst>
      <p:ext uri="{BB962C8B-B14F-4D97-AF65-F5344CB8AC3E}">
        <p14:creationId xmlns:p14="http://schemas.microsoft.com/office/powerpoint/2010/main" val="179543594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34926"/>
            <a:ext cx="8170606" cy="6723074"/>
          </a:xfrm>
          <a:prstGeom prst="rect">
            <a:avLst/>
          </a:prstGeom>
        </p:spPr>
      </p:pic>
      <p:sp>
        <p:nvSpPr>
          <p:cNvPr id="3" name="Rectangle 2"/>
          <p:cNvSpPr/>
          <p:nvPr/>
        </p:nvSpPr>
        <p:spPr>
          <a:xfrm flipH="1">
            <a:off x="8311702" y="1002890"/>
            <a:ext cx="3546001" cy="954107"/>
          </a:xfrm>
          <a:prstGeom prst="rect">
            <a:avLst/>
          </a:prstGeom>
          <a:solidFill>
            <a:schemeClr val="accent2">
              <a:lumMod val="20000"/>
              <a:lumOff val="80000"/>
            </a:schemeClr>
          </a:solidFill>
        </p:spPr>
        <p:txBody>
          <a:bodyPr wrap="square">
            <a:spAutoFit/>
          </a:bodyPr>
          <a:lstStyle/>
          <a:p>
            <a:r>
              <a:rPr lang="en-GB" sz="2800" dirty="0" smtClean="0"/>
              <a:t>First British advert for curry powder1784</a:t>
            </a:r>
            <a:endParaRPr lang="en-GB" sz="2800" dirty="0"/>
          </a:p>
        </p:txBody>
      </p:sp>
    </p:spTree>
    <p:extLst>
      <p:ext uri="{BB962C8B-B14F-4D97-AF65-F5344CB8AC3E}">
        <p14:creationId xmlns:p14="http://schemas.microsoft.com/office/powerpoint/2010/main" val="4075329812"/>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283</TotalTime>
  <Words>1312</Words>
  <Application>Microsoft Office PowerPoint</Application>
  <PresentationFormat>Widescreen</PresentationFormat>
  <Paragraphs>50</Paragraphs>
  <Slides>26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Elephant</vt:lpstr>
      <vt:lpstr>1_Office Theme</vt:lpstr>
      <vt:lpstr>TASTING EMPIRE: CULINARY HISTORIES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Columbian Exchange</vt:lpstr>
      <vt:lpstr>‘Columbian Exchange’</vt:lpstr>
      <vt:lpstr>‘Columbian Exchange’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 </vt:lpstr>
      <vt:lpstr>PowerPoint Presentation</vt:lpstr>
      <vt:lpstr>Madras Club</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TASTING EMPIRE: CULINARY HISTORIES</dc:title>
  <dc:creator>Alexander Scott</dc:creator>
  <cp:lastModifiedBy>Alexander Scott</cp:lastModifiedBy>
  <cp:revision>17</cp:revision>
  <dcterms:created xsi:type="dcterms:W3CDTF">2019-05-24T07:54:32Z</dcterms:created>
  <dcterms:modified xsi:type="dcterms:W3CDTF">2019-05-24T12:45:32Z</dcterms:modified>
</cp:coreProperties>
</file>