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9" r:id="rId1"/>
  </p:sldMasterIdLst>
  <p:notesMasterIdLst>
    <p:notesMasterId r:id="rId26"/>
  </p:notesMasterIdLst>
  <p:sldIdLst>
    <p:sldId id="282" r:id="rId2"/>
    <p:sldId id="283" r:id="rId3"/>
    <p:sldId id="284" r:id="rId4"/>
    <p:sldId id="259" r:id="rId5"/>
    <p:sldId id="261" r:id="rId6"/>
    <p:sldId id="262" r:id="rId7"/>
    <p:sldId id="285" r:id="rId8"/>
    <p:sldId id="346" r:id="rId9"/>
    <p:sldId id="321" r:id="rId10"/>
    <p:sldId id="322" r:id="rId11"/>
    <p:sldId id="335" r:id="rId12"/>
    <p:sldId id="338" r:id="rId13"/>
    <p:sldId id="339" r:id="rId14"/>
    <p:sldId id="340" r:id="rId15"/>
    <p:sldId id="337" r:id="rId16"/>
    <p:sldId id="341" r:id="rId17"/>
    <p:sldId id="344" r:id="rId18"/>
    <p:sldId id="342" r:id="rId19"/>
    <p:sldId id="343" r:id="rId20"/>
    <p:sldId id="263" r:id="rId21"/>
    <p:sldId id="264" r:id="rId22"/>
    <p:sldId id="345" r:id="rId23"/>
    <p:sldId id="260" r:id="rId24"/>
    <p:sldId id="258" r:id="rId25"/>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0549" autoAdjust="0"/>
    <p:restoredTop sz="70408" autoAdjust="0"/>
  </p:normalViewPr>
  <p:slideViewPr>
    <p:cSldViewPr snapToGrid="0">
      <p:cViewPr varScale="1">
        <p:scale>
          <a:sx n="76" d="100"/>
          <a:sy n="76" d="100"/>
        </p:scale>
        <p:origin x="132" y="180"/>
      </p:cViewPr>
      <p:guideLst/>
    </p:cSldViewPr>
  </p:slideViewPr>
  <p:notesTextViewPr>
    <p:cViewPr>
      <p:scale>
        <a:sx n="1" d="1"/>
        <a:sy n="1" d="1"/>
      </p:scale>
      <p:origin x="0" y="0"/>
    </p:cViewPr>
  </p:notesTextViewPr>
  <p:sorterViewPr>
    <p:cViewPr>
      <p:scale>
        <a:sx n="100" d="100"/>
        <a:sy n="100" d="100"/>
      </p:scale>
      <p:origin x="0" y="-9942"/>
    </p:cViewPr>
  </p:sorterViewPr>
  <p:notesViewPr>
    <p:cSldViewPr snapToGrid="0">
      <p:cViewPr varScale="1">
        <p:scale>
          <a:sx n="87" d="100"/>
          <a:sy n="87" d="100"/>
        </p:scale>
        <p:origin x="38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5E715A74-FACA-4B93-A413-01F264E35161}"/>
    <pc:docChg chg="custSel modSld">
      <pc:chgData name="Rachel Iles" userId="80abbc71-045e-409a-a317-7d3641ca40a2" providerId="ADAL" clId="{5E715A74-FACA-4B93-A413-01F264E35161}" dt="2022-09-12T11:29:01.213" v="24" actId="27636"/>
      <pc:docMkLst>
        <pc:docMk/>
      </pc:docMkLst>
      <pc:sldChg chg="modSp mod">
        <pc:chgData name="Rachel Iles" userId="80abbc71-045e-409a-a317-7d3641ca40a2" providerId="ADAL" clId="{5E715A74-FACA-4B93-A413-01F264E35161}" dt="2022-09-12T11:28:18.341" v="10" actId="207"/>
        <pc:sldMkLst>
          <pc:docMk/>
          <pc:sldMk cId="3286289062" sldId="259"/>
        </pc:sldMkLst>
        <pc:spChg chg="mod">
          <ac:chgData name="Rachel Iles" userId="80abbc71-045e-409a-a317-7d3641ca40a2" providerId="ADAL" clId="{5E715A74-FACA-4B93-A413-01F264E35161}" dt="2022-09-12T11:28:18.341" v="10" actId="207"/>
          <ac:spMkLst>
            <pc:docMk/>
            <pc:sldMk cId="3286289062" sldId="259"/>
            <ac:spMk id="2" creationId="{DCD1498D-9D57-4E0F-A910-57232BF9622A}"/>
          </ac:spMkLst>
        </pc:spChg>
      </pc:sldChg>
      <pc:sldChg chg="modSp mod">
        <pc:chgData name="Rachel Iles" userId="80abbc71-045e-409a-a317-7d3641ca40a2" providerId="ADAL" clId="{5E715A74-FACA-4B93-A413-01F264E35161}" dt="2022-09-12T11:27:55.218" v="4" actId="1076"/>
        <pc:sldMkLst>
          <pc:docMk/>
          <pc:sldMk cId="1254076318" sldId="284"/>
        </pc:sldMkLst>
        <pc:spChg chg="mod">
          <ac:chgData name="Rachel Iles" userId="80abbc71-045e-409a-a317-7d3641ca40a2" providerId="ADAL" clId="{5E715A74-FACA-4B93-A413-01F264E35161}" dt="2022-09-12T11:27:55.218" v="4" actId="1076"/>
          <ac:spMkLst>
            <pc:docMk/>
            <pc:sldMk cId="1254076318" sldId="284"/>
            <ac:spMk id="2" creationId="{949905F0-FB55-49B8-AF04-FD58F064ADDA}"/>
          </ac:spMkLst>
        </pc:spChg>
        <pc:spChg chg="mod">
          <ac:chgData name="Rachel Iles" userId="80abbc71-045e-409a-a317-7d3641ca40a2" providerId="ADAL" clId="{5E715A74-FACA-4B93-A413-01F264E35161}" dt="2022-09-12T11:27:52.858" v="3" actId="1076"/>
          <ac:spMkLst>
            <pc:docMk/>
            <pc:sldMk cId="1254076318" sldId="284"/>
            <ac:spMk id="4" creationId="{065237C3-6342-4D13-AC94-2E9782ECBA8D}"/>
          </ac:spMkLst>
        </pc:spChg>
        <pc:spChg chg="mod">
          <ac:chgData name="Rachel Iles" userId="80abbc71-045e-409a-a317-7d3641ca40a2" providerId="ADAL" clId="{5E715A74-FACA-4B93-A413-01F264E35161}" dt="2022-09-12T11:27:50.353" v="2" actId="1076"/>
          <ac:spMkLst>
            <pc:docMk/>
            <pc:sldMk cId="1254076318" sldId="284"/>
            <ac:spMk id="5" creationId="{9A239099-9401-40FF-A808-188109F3031B}"/>
          </ac:spMkLst>
        </pc:spChg>
      </pc:sldChg>
      <pc:sldChg chg="modSp mod">
        <pc:chgData name="Rachel Iles" userId="80abbc71-045e-409a-a317-7d3641ca40a2" providerId="ADAL" clId="{5E715A74-FACA-4B93-A413-01F264E35161}" dt="2022-09-12T11:29:01.213" v="24" actId="27636"/>
        <pc:sldMkLst>
          <pc:docMk/>
          <pc:sldMk cId="352036187" sldId="285"/>
        </pc:sldMkLst>
        <pc:spChg chg="mod">
          <ac:chgData name="Rachel Iles" userId="80abbc71-045e-409a-a317-7d3641ca40a2" providerId="ADAL" clId="{5E715A74-FACA-4B93-A413-01F264E35161}" dt="2022-09-12T11:29:01.213" v="24" actId="27636"/>
          <ac:spMkLst>
            <pc:docMk/>
            <pc:sldMk cId="352036187" sldId="285"/>
            <ac:spMk id="4" creationId="{774FF710-C356-48FE-B150-4DA023B70FBD}"/>
          </ac:spMkLst>
        </pc:spChg>
      </pc:sldChg>
    </pc:docChg>
  </pc:docChgLst>
  <pc:docChgLst>
    <pc:chgData name="Rachel Iles" userId="80abbc71-045e-409a-a317-7d3641ca40a2" providerId="ADAL" clId="{39801240-6330-497F-9CE0-37DEA56E4C14}"/>
    <pc:docChg chg="modSld">
      <pc:chgData name="Rachel Iles" userId="80abbc71-045e-409a-a317-7d3641ca40a2" providerId="ADAL" clId="{39801240-6330-497F-9CE0-37DEA56E4C14}" dt="2022-08-01T15:31:48.609" v="3" actId="20577"/>
      <pc:docMkLst>
        <pc:docMk/>
      </pc:docMkLst>
      <pc:sldChg chg="modNotes">
        <pc:chgData name="Rachel Iles" userId="80abbc71-045e-409a-a317-7d3641ca40a2" providerId="ADAL" clId="{39801240-6330-497F-9CE0-37DEA56E4C14}" dt="2022-08-01T15:31:35.143" v="0" actId="20577"/>
        <pc:sldMkLst>
          <pc:docMk/>
          <pc:sldMk cId="0" sldId="322"/>
        </pc:sldMkLst>
      </pc:sldChg>
      <pc:sldChg chg="modNotes">
        <pc:chgData name="Rachel Iles" userId="80abbc71-045e-409a-a317-7d3641ca40a2" providerId="ADAL" clId="{39801240-6330-497F-9CE0-37DEA56E4C14}" dt="2022-08-01T15:31:41.052" v="1" actId="20577"/>
        <pc:sldMkLst>
          <pc:docMk/>
          <pc:sldMk cId="0" sldId="335"/>
        </pc:sldMkLst>
      </pc:sldChg>
      <pc:sldChg chg="modNotes">
        <pc:chgData name="Rachel Iles" userId="80abbc71-045e-409a-a317-7d3641ca40a2" providerId="ADAL" clId="{39801240-6330-497F-9CE0-37DEA56E4C14}" dt="2022-08-01T15:31:45.707" v="2" actId="20577"/>
        <pc:sldMkLst>
          <pc:docMk/>
          <pc:sldMk cId="1211915811" sldId="338"/>
        </pc:sldMkLst>
      </pc:sldChg>
      <pc:sldChg chg="modNotes">
        <pc:chgData name="Rachel Iles" userId="80abbc71-045e-409a-a317-7d3641ca40a2" providerId="ADAL" clId="{39801240-6330-497F-9CE0-37DEA56E4C14}" dt="2022-08-01T15:31:48.609" v="3" actId="20577"/>
        <pc:sldMkLst>
          <pc:docMk/>
          <pc:sldMk cId="21219905" sldId="33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12/09/2022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a:t>
            </a:fld>
            <a:endParaRPr lang="en-GB"/>
          </a:p>
        </p:txBody>
      </p:sp>
    </p:spTree>
    <p:extLst>
      <p:ext uri="{BB962C8B-B14F-4D97-AF65-F5344CB8AC3E}">
        <p14:creationId xmlns:p14="http://schemas.microsoft.com/office/powerpoint/2010/main" val="2791850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itchFamily="34" charset="0"/>
              </a:rPr>
              <a:t>Some useful books </a:t>
            </a: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2</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3</a:t>
            </a:fld>
            <a:endParaRPr lang="en-GB"/>
          </a:p>
        </p:txBody>
      </p:sp>
    </p:spTree>
    <p:extLst>
      <p:ext uri="{BB962C8B-B14F-4D97-AF65-F5344CB8AC3E}">
        <p14:creationId xmlns:p14="http://schemas.microsoft.com/office/powerpoint/2010/main" val="707750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offers insight into the lived experience of children, do we listen effectively and respect their feelings?  How could effective observation help here?</a:t>
            </a:r>
          </a:p>
          <a:p>
            <a:endParaRPr lang="en-GB" dirty="0"/>
          </a:p>
          <a:p>
            <a:r>
              <a:rPr lang="en-GB" dirty="0"/>
              <a:t>Sometimes practitioners need to take a step back and put ourselves in the shoes of children to attempt to understand and respect their feelings. </a:t>
            </a:r>
          </a:p>
        </p:txBody>
      </p:sp>
      <p:sp>
        <p:nvSpPr>
          <p:cNvPr id="4" name="Slide Number Placeholder 3"/>
          <p:cNvSpPr>
            <a:spLocks noGrp="1"/>
          </p:cNvSpPr>
          <p:nvPr>
            <p:ph type="sldNum" sz="quarter" idx="5"/>
          </p:nvPr>
        </p:nvSpPr>
        <p:spPr/>
        <p:txBody>
          <a:bodyPr/>
          <a:lstStyle/>
          <a:p>
            <a:fld id="{DF9F30B5-3DCA-4A93-A7FE-792D611F3061}" type="slidenum">
              <a:rPr lang="en-GB" smtClean="0"/>
              <a:t>4</a:t>
            </a:fld>
            <a:endParaRPr lang="en-GB"/>
          </a:p>
        </p:txBody>
      </p:sp>
    </p:spTree>
    <p:extLst>
      <p:ext uri="{BB962C8B-B14F-4D97-AF65-F5344CB8AC3E}">
        <p14:creationId xmlns:p14="http://schemas.microsoft.com/office/powerpoint/2010/main" val="2177605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2921533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2582156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Useful document by WG</a:t>
            </a:r>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560186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21398562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Continuous = everyday long term planning, planned environment crucial here, needs to be engaging, stimulating and give opportunities for exploration. For example: sand pit area, role play area, loose parts etc.</a:t>
            </a:r>
          </a:p>
          <a:p>
            <a:endParaRPr lang="en-GB" dirty="0"/>
          </a:p>
          <a:p>
            <a:r>
              <a:rPr lang="en-GB" dirty="0"/>
              <a:t>Enhanced = adding to or extending resources of interest to children to meet a theme or to inspire, extend or challenge learning. For example turning the sand area into ‘mars’ or ‘the moon’ using toy astronauts, rockets, planets and buggies etc if learning about space or tuning the ‘home corner’ into a ‘vets’ if learning about animals, or a ‘superhero headquarters’ if children have a particular </a:t>
            </a:r>
            <a:r>
              <a:rPr lang="en-GB" dirty="0" err="1"/>
              <a:t>interedt</a:t>
            </a:r>
            <a:r>
              <a:rPr lang="en-GB" dirty="0"/>
              <a:t> in superheroes etc. </a:t>
            </a:r>
          </a:p>
          <a:p>
            <a:endParaRPr lang="en-GB" dirty="0"/>
          </a:p>
          <a:p>
            <a:r>
              <a:rPr lang="en-GB" dirty="0"/>
              <a:t>Focused = set task involving direct teaching of new skills. </a:t>
            </a:r>
          </a:p>
        </p:txBody>
      </p:sp>
      <p:sp>
        <p:nvSpPr>
          <p:cNvPr id="4" name="Slide Number Placeholder 3"/>
          <p:cNvSpPr>
            <a:spLocks noGrp="1"/>
          </p:cNvSpPr>
          <p:nvPr>
            <p:ph type="sldNum" sz="quarter" idx="5"/>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263674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Image taken from Department for children, education, lifelong learning and skills (2015)</a:t>
            </a:r>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20639605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369217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2033448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42132064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37611882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25926259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15668348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27868089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2642963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from the curriculum for funded non-maintained .</a:t>
            </a:r>
          </a:p>
          <a:p>
            <a:pPr marL="228600" indent="-228600">
              <a:buAutoNum type="arabicPeriod"/>
            </a:pPr>
            <a:r>
              <a:rPr lang="en-GB" dirty="0"/>
              <a:t>Take notice</a:t>
            </a:r>
          </a:p>
          <a:p>
            <a:pPr marL="228600" indent="-228600">
              <a:buAutoNum type="arabicPeriod"/>
            </a:pPr>
            <a:r>
              <a:rPr lang="en-GB" dirty="0"/>
              <a:t>Analyse/reflect </a:t>
            </a:r>
          </a:p>
          <a:p>
            <a:pPr marL="228600" indent="-228600">
              <a:buAutoNum type="arabicPeriod"/>
            </a:pPr>
            <a:r>
              <a:rPr lang="en-GB" dirty="0"/>
              <a:t>Respond with planning </a:t>
            </a:r>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6857918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Reggio Emilia  What is happening here?</a:t>
            </a:r>
          </a:p>
          <a:p>
            <a:endParaRPr lang="en-GB" dirty="0"/>
          </a:p>
          <a:p>
            <a:r>
              <a:rPr lang="en-GB" dirty="0"/>
              <a:t>Isn’t it fantastic? </a:t>
            </a:r>
          </a:p>
        </p:txBody>
      </p:sp>
      <p:sp>
        <p:nvSpPr>
          <p:cNvPr id="4" name="Slide Number Placeholder 3"/>
          <p:cNvSpPr>
            <a:spLocks noGrp="1"/>
          </p:cNvSpPr>
          <p:nvPr>
            <p:ph type="sldNum" sz="quarter" idx="5"/>
          </p:nvPr>
        </p:nvSpPr>
        <p:spPr/>
        <p:txBody>
          <a:bodyPr/>
          <a:lstStyle/>
          <a:p>
            <a:fld id="{DF9F30B5-3DCA-4A93-A7FE-792D611F3061}" type="slidenum">
              <a:rPr lang="en-GB" smtClean="0"/>
              <a:t>20</a:t>
            </a:fld>
            <a:endParaRPr lang="en-GB"/>
          </a:p>
        </p:txBody>
      </p:sp>
    </p:spTree>
    <p:extLst>
      <p:ext uri="{BB962C8B-B14F-4D97-AF65-F5344CB8AC3E}">
        <p14:creationId xmlns:p14="http://schemas.microsoft.com/office/powerpoint/2010/main" val="19456174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(EPPE) project was the first major European longitudinal study of a national sample of young children’s development (intellectual and social/behavioural) between the ages of 3 and 7 years. To investigate the effects of pre-school1 education for 3 and 4 year olds, the EPPE team collected a wide range of information on over 3,000 children, their parents, their home environments and the pre-school settings they attended, using  (141) settings.</a:t>
            </a:r>
          </a:p>
          <a:p>
            <a:r>
              <a:rPr lang="en-GB" dirty="0"/>
              <a:t>Found: Pre-school experience, compared to none, enhances children’s development. The quality of pre-school centres is directly related to better intellectual/cognitive and social/behavioural development in children. Effective pedagogy includes interaction traditionally associated with the term “teaching”, the provision of instructive learning environments and ‘sustained shared thinking’ to extend children’s learning. </a:t>
            </a:r>
          </a:p>
          <a:p>
            <a:endParaRPr lang="en-GB" dirty="0"/>
          </a:p>
          <a:p>
            <a:r>
              <a:rPr lang="en-GB" dirty="0"/>
              <a:t>REPEY project </a:t>
            </a:r>
            <a:r>
              <a:rPr lang="en-GB" b="0" i="0" dirty="0">
                <a:solidFill>
                  <a:srgbClr val="333333"/>
                </a:solidFill>
                <a:effectLst/>
                <a:latin typeface="museo-sans"/>
              </a:rPr>
              <a:t>studied 12 settings from the EPPE project, each chosen because their children had made excellent or good developmental progress over the pre-school period. </a:t>
            </a:r>
          </a:p>
          <a:p>
            <a:pPr algn="l"/>
            <a:r>
              <a:rPr lang="en-GB" b="0" i="0" dirty="0">
                <a:solidFill>
                  <a:srgbClr val="333333"/>
                </a:solidFill>
                <a:effectLst/>
                <a:latin typeface="museo-sans"/>
              </a:rPr>
              <a:t>Found: settings which see cognitive and social development as complementary achieve the best profile in terms of child outcomes, found that the most effective settings encouraged 'sustained shared thinking', when two or more individuals 'work together' in an intellectual way to solve a problem, clarify a concept, evaluate activities or extend a narrative. Both parties must contribute to the thinking, and it must develop and extend; also found that this does not happen very frequently. In 'excellent' settings there were significantly more 'sustained shared thinking' interactions between staff and children than in the 'good’ settings, and when they did occur, they extended children's thinking.</a:t>
            </a:r>
          </a:p>
          <a:p>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21</a:t>
            </a:fld>
            <a:endParaRPr lang="en-GB"/>
          </a:p>
        </p:txBody>
      </p:sp>
    </p:spTree>
    <p:extLst>
      <p:ext uri="{BB962C8B-B14F-4D97-AF65-F5344CB8AC3E}">
        <p14:creationId xmlns:p14="http://schemas.microsoft.com/office/powerpoint/2010/main" val="1521544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22</a:t>
            </a:fld>
            <a:endParaRPr lang="en-GB"/>
          </a:p>
        </p:txBody>
      </p:sp>
    </p:spTree>
    <p:extLst>
      <p:ext uri="{BB962C8B-B14F-4D97-AF65-F5344CB8AC3E}">
        <p14:creationId xmlns:p14="http://schemas.microsoft.com/office/powerpoint/2010/main" val="41825962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97806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1281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004A69B8-2871-4FA4-8492-B069FF631261}" type="datetimeFigureOut">
              <a:rPr lang="en-GB" smtClean="0"/>
              <a:pPr>
                <a:defRPr/>
              </a:pPr>
              <a:t>12/09/2022</a:t>
            </a:fld>
            <a:endParaRPr lang="en-GB"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494044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12/09/2022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887245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CF8DB81-439C-4656-9D3E-66A7D1A45EA3}" type="datetimeFigureOut">
              <a:rPr lang="en-GB" smtClean="0"/>
              <a:pPr>
                <a:defRPr/>
              </a:pPr>
              <a:t>12/09/2022</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40B88C-F0A9-42D6-80BF-256C9807E1EB}" type="slidenum">
              <a:rPr lang="en-GB" altLang="en-US" smtClean="0"/>
              <a:pPr/>
              <a:t>‹#›</a:t>
            </a:fld>
            <a:endParaRPr lang="en-GB" altLang="en-US"/>
          </a:p>
        </p:txBody>
      </p:sp>
    </p:spTree>
    <p:extLst>
      <p:ext uri="{BB962C8B-B14F-4D97-AF65-F5344CB8AC3E}">
        <p14:creationId xmlns:p14="http://schemas.microsoft.com/office/powerpoint/2010/main" val="3044581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12/09/2022</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3419121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12/09/2022</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3192545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3E7E5E2-C784-4A97-8CF6-8823521BE196}" type="datetimeFigureOut">
              <a:rPr lang="en-GB" smtClean="0"/>
              <a:pPr>
                <a:defRPr/>
              </a:pPr>
              <a:t>12/09/2022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528FF3-08BB-4A1C-8E1B-8B7FAB55C84A}" type="slidenum">
              <a:rPr lang="en-GB" altLang="en-US" smtClean="0"/>
              <a:pPr/>
              <a:t>‹#›</a:t>
            </a:fld>
            <a:endParaRPr lang="en-GB" altLang="en-US"/>
          </a:p>
        </p:txBody>
      </p:sp>
    </p:spTree>
    <p:extLst>
      <p:ext uri="{BB962C8B-B14F-4D97-AF65-F5344CB8AC3E}">
        <p14:creationId xmlns:p14="http://schemas.microsoft.com/office/powerpoint/2010/main" val="1871139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F416119F-627E-4435-8782-E1A15BFB5236}" type="datetimeFigureOut">
              <a:rPr lang="en-GB" smtClean="0"/>
              <a:pPr>
                <a:defRPr/>
              </a:pPr>
              <a:t>12/09/2022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C273DB-3413-402B-995A-5F578E93DF5E}" type="slidenum">
              <a:rPr lang="en-GB" altLang="en-US" smtClean="0"/>
              <a:pPr/>
              <a:t>‹#›</a:t>
            </a:fld>
            <a:endParaRPr lang="en-GB" altLang="en-US"/>
          </a:p>
        </p:txBody>
      </p:sp>
    </p:spTree>
    <p:extLst>
      <p:ext uri="{BB962C8B-B14F-4D97-AF65-F5344CB8AC3E}">
        <p14:creationId xmlns:p14="http://schemas.microsoft.com/office/powerpoint/2010/main" val="2180749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4B8E2AC-B30A-4DC0-B431-6112BDE13CA5}" type="datetimeFigureOut">
              <a:rPr lang="en-GB" smtClean="0"/>
              <a:pPr>
                <a:defRPr/>
              </a:pPr>
              <a:t>12/09/2022</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2875127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E43C031-A6CF-420F-AE3A-6087542148F3}" type="datetimeFigureOut">
              <a:rPr lang="en-GB" smtClean="0"/>
              <a:pPr>
                <a:defRPr/>
              </a:pPr>
              <a:t>12/09/2022</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708640-F9A1-4FBA-8E45-5438E53A8313}" type="slidenum">
              <a:rPr lang="en-GB" altLang="en-US" smtClean="0"/>
              <a:pPr/>
              <a:t>‹#›</a:t>
            </a:fld>
            <a:endParaRPr lang="en-GB" altLang="en-US"/>
          </a:p>
        </p:txBody>
      </p:sp>
    </p:spTree>
    <p:extLst>
      <p:ext uri="{BB962C8B-B14F-4D97-AF65-F5344CB8AC3E}">
        <p14:creationId xmlns:p14="http://schemas.microsoft.com/office/powerpoint/2010/main" val="2732089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3BB5-D0D3-4C06-A5A3-2123E8FB13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A84BF2-B230-4653-8284-C825E838AF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2B9F77-51A9-4B27-8D5F-2BA66CF9DDAE}"/>
              </a:ext>
            </a:extLst>
          </p:cNvPr>
          <p:cNvSpPr>
            <a:spLocks noGrp="1"/>
          </p:cNvSpPr>
          <p:nvPr>
            <p:ph type="dt" sz="half" idx="10"/>
          </p:nvPr>
        </p:nvSpPr>
        <p:spPr/>
        <p:txBody>
          <a:bodyPr/>
          <a:lstStyle/>
          <a:p>
            <a:fld id="{91B6F6D6-5F0F-4C5F-A82B-2F35CA70CBBD}" type="datetimeFigureOut">
              <a:rPr lang="en-GB" smtClean="0"/>
              <a:t>12/09/2022</a:t>
            </a:fld>
            <a:endParaRPr lang="en-GB"/>
          </a:p>
        </p:txBody>
      </p:sp>
      <p:sp>
        <p:nvSpPr>
          <p:cNvPr id="5" name="Footer Placeholder 4">
            <a:extLst>
              <a:ext uri="{FF2B5EF4-FFF2-40B4-BE49-F238E27FC236}">
                <a16:creationId xmlns:a16="http://schemas.microsoft.com/office/drawing/2014/main" id="{261D64FD-57C7-4A65-B0D4-14DE7D6E2B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72BFA6-B6B2-4AAE-A5A7-1411C183D429}"/>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2684322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04A69B8-2871-4FA4-8492-B069FF631261}" type="datetimeFigureOut">
              <a:rPr lang="en-GB" smtClean="0"/>
              <a:pPr>
                <a:defRPr/>
              </a:pPr>
              <a:t>12/09/2022</a:t>
            </a:fld>
            <a:endParaRPr lang="en-GB"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33171455"/>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 id="214748397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hwb.gov.wales/api/storage/74f7c7cc-d337-4fd0-9604-27b3d1a5746d/observing-children.pdf"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youtube.com/watch?v=osIwlJXmEt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hyperlink" Target="https://hwb.gov.wales/api/storage/3e89a21c-60fb-416c-99dd-6e1af3982409/a-curriculum-for-funded-non-maintained-nursery-settings2.pdf" TargetMode="External"/><Relationship Id="rId5" Type="http://schemas.openxmlformats.org/officeDocument/2006/relationships/hyperlink" Target="https://hwb.gov.wales/api/storage/cd3892b4-7709-4035-afce-1e5c519c5855/cwricwlwm-ar-gyfer-lleoliadau-meithrina-ariennir-nas-cynhelir2.pdf" TargetMode="Externa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s://librarysearch.uwtsd.ac.uk/permalink/44WHELF_UWTSD/1ir6fgh/cdi_crossref_primary_10_1177_1476718X20969750"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hwb.gov.wales/api/storage/74f7c7cc-d337-4fd0-9604-27b3d1a5746d/observing-children.pdf" TargetMode="External"/><Relationship Id="rId2" Type="http://schemas.openxmlformats.org/officeDocument/2006/relationships/hyperlink" Target="https://web-b-ebscohost-com.ezproxy.uwtsd.ac.uk/ehost/ebookviewer/ebook/bmxlYmtfXzEwMjg5NV9fQU41?sid=a9a21575-3126-4620-8f05-7de62b6edeac@pdc-v-sessmgr02&amp;vid=0&amp;format=EB&amp;rid=1" TargetMode="External"/><Relationship Id="rId1" Type="http://schemas.openxmlformats.org/officeDocument/2006/relationships/slideLayout" Target="../slideLayouts/slideLayout12.xml"/><Relationship Id="rId4" Type="http://schemas.openxmlformats.org/officeDocument/2006/relationships/hyperlink" Target="https://hwb.gov.wales/api/storage/3e89a21c-60fb-416c-99dd-6e1af3982409/a-curriculum-for-funded-non-maintained-nursery-settings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097BA9-81E4-48F2-A405-DE40B7E7051A}"/>
              </a:ext>
            </a:extLst>
          </p:cNvPr>
          <p:cNvSpPr txBox="1"/>
          <p:nvPr/>
        </p:nvSpPr>
        <p:spPr>
          <a:xfrm>
            <a:off x="484553" y="1281521"/>
            <a:ext cx="11136923" cy="830997"/>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 typeface="Arial" panose="020B0604020202020204" pitchFamily="34" charset="0"/>
              <a:buNone/>
              <a:tabLst/>
              <a:defRPr/>
            </a:pPr>
            <a:r>
              <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ECEY4002: </a:t>
            </a:r>
            <a:r>
              <a:rPr kumimoji="0" lang="en-GB" sz="48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8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endPar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6D3A30C5-89D9-404B-BEA5-994D1BD67C69}"/>
              </a:ext>
            </a:extLst>
          </p:cNvPr>
          <p:cNvSpPr txBox="1"/>
          <p:nvPr/>
        </p:nvSpPr>
        <p:spPr>
          <a:xfrm>
            <a:off x="484553" y="4568201"/>
            <a:ext cx="11136923" cy="830997"/>
          </a:xfrm>
          <a:prstGeom prst="rect">
            <a:avLst/>
          </a:prstGeom>
          <a:noFill/>
          <a:ln>
            <a:solidFill>
              <a:schemeClr val="bg1"/>
            </a:solidFill>
          </a:ln>
        </p:spPr>
        <p:txBody>
          <a:bodyPr wrap="square" rtlCol="0">
            <a:spAutoFit/>
          </a:bodyPr>
          <a:lstStyle/>
          <a:p>
            <a:pPr algn="ctr"/>
            <a:r>
              <a:rPr lang="en-GB" sz="4800" b="1" dirty="0">
                <a:solidFill>
                  <a:schemeClr val="bg1"/>
                </a:solidFill>
                <a:latin typeface="Arial" panose="020B0604020202020204" pitchFamily="34" charset="0"/>
                <a:cs typeface="Arial" panose="020B0604020202020204" pitchFamily="34" charset="0"/>
              </a:rPr>
              <a:t>ECEY4002: Professional Practitioner</a:t>
            </a:r>
          </a:p>
        </p:txBody>
      </p:sp>
    </p:spTree>
    <p:extLst>
      <p:ext uri="{BB962C8B-B14F-4D97-AF65-F5344CB8AC3E}">
        <p14:creationId xmlns:p14="http://schemas.microsoft.com/office/powerpoint/2010/main" val="2213243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pic>
        <p:nvPicPr>
          <p:cNvPr id="1026" name="Picture 2" descr="Early Years Observation and Planning in practice : Jenny Barber, Sharon  Paul-Smith: Amazon.co.uk: Books">
            <a:extLst>
              <a:ext uri="{FF2B5EF4-FFF2-40B4-BE49-F238E27FC236}">
                <a16:creationId xmlns:a16="http://schemas.microsoft.com/office/drawing/2014/main" id="{C0C9AFCF-E119-4079-B718-5F01D4B5785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1255" b="5974"/>
          <a:stretch/>
        </p:blipFill>
        <p:spPr bwMode="auto">
          <a:xfrm>
            <a:off x="244681" y="180792"/>
            <a:ext cx="3003219" cy="352431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bservation, Assessment and Planning in The Early Years - Bringing it all  together: Brodie, Kathy: 0884893036182: Books - Amazon">
            <a:extLst>
              <a:ext uri="{FF2B5EF4-FFF2-40B4-BE49-F238E27FC236}">
                <a16:creationId xmlns:a16="http://schemas.microsoft.com/office/drawing/2014/main" id="{81CC45FB-3AF1-4820-8432-EA4711744EA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310" b="2756"/>
          <a:stretch/>
        </p:blipFill>
        <p:spPr bwMode="auto">
          <a:xfrm>
            <a:off x="3504866" y="1877506"/>
            <a:ext cx="2979794" cy="352431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C8139555-84B7-4F13-A08D-2F97CB0EE10A}"/>
              </a:ext>
            </a:extLst>
          </p:cNvPr>
          <p:cNvSpPr/>
          <p:nvPr/>
        </p:nvSpPr>
        <p:spPr>
          <a:xfrm>
            <a:off x="7058912" y="323503"/>
            <a:ext cx="4231148" cy="5078313"/>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cap="none" spc="0" dirty="0" err="1">
                <a:ln/>
                <a:effectLst/>
                <a:latin typeface="Arial" panose="020B0604020202020204" pitchFamily="34" charset="0"/>
                <a:cs typeface="Arial" panose="020B0604020202020204" pitchFamily="34" charset="0"/>
              </a:rPr>
              <a:t>Arsylwi</a:t>
            </a:r>
            <a:r>
              <a:rPr lang="en-GB" sz="5400" b="1" cap="none" spc="0" dirty="0">
                <a:ln/>
                <a:effectLst/>
                <a:latin typeface="Arial" panose="020B0604020202020204" pitchFamily="34" charset="0"/>
                <a:cs typeface="Arial" panose="020B0604020202020204" pitchFamily="34" charset="0"/>
              </a:rPr>
              <a:t> a </a:t>
            </a:r>
            <a:r>
              <a:rPr lang="en-GB" sz="5400" b="1" dirty="0" err="1">
                <a:ln/>
                <a:latin typeface="Arial" panose="020B0604020202020204" pitchFamily="34" charset="0"/>
                <a:cs typeface="Arial" panose="020B0604020202020204" pitchFamily="34" charset="0"/>
              </a:rPr>
              <a:t>C</a:t>
            </a:r>
            <a:r>
              <a:rPr lang="en-GB" sz="5400" b="1" cap="none" spc="0" dirty="0" err="1">
                <a:ln/>
                <a:effectLst/>
                <a:latin typeface="Arial" panose="020B0604020202020204" pitchFamily="34" charset="0"/>
                <a:cs typeface="Arial" panose="020B0604020202020204" pitchFamily="34" charset="0"/>
              </a:rPr>
              <a:t>hynllunio</a:t>
            </a:r>
            <a:endParaRPr lang="en-GB" sz="5400" b="1" dirty="0">
              <a:ln/>
              <a:latin typeface="Arial" panose="020B0604020202020204" pitchFamily="34" charset="0"/>
              <a:cs typeface="Arial" panose="020B0604020202020204" pitchFamily="34" charset="0"/>
            </a:endParaRPr>
          </a:p>
          <a:p>
            <a:pPr algn="ctr"/>
            <a:r>
              <a:rPr lang="en-GB" sz="5400" b="1" dirty="0">
                <a:ln/>
                <a:solidFill>
                  <a:schemeClr val="accent5">
                    <a:lumMod val="75000"/>
                  </a:schemeClr>
                </a:solidFill>
                <a:latin typeface="Arial" panose="020B0604020202020204" pitchFamily="34" charset="0"/>
                <a:cs typeface="Arial" panose="020B0604020202020204" pitchFamily="34" charset="0"/>
              </a:rPr>
              <a:t> </a:t>
            </a:r>
            <a:r>
              <a:rPr lang="en-GB" sz="5400" b="1" cap="none" spc="0" dirty="0">
                <a:ln/>
                <a:solidFill>
                  <a:schemeClr val="accent5">
                    <a:lumMod val="75000"/>
                  </a:schemeClr>
                </a:solidFill>
                <a:effectLst/>
                <a:latin typeface="Arial" panose="020B0604020202020204" pitchFamily="34" charset="0"/>
                <a:cs typeface="Arial" panose="020B0604020202020204" pitchFamily="34" charset="0"/>
              </a:rPr>
              <a:t> Observation and Planning</a:t>
            </a:r>
            <a:endParaRPr lang="en-US" sz="5400" b="1" cap="none" spc="0" dirty="0">
              <a:ln/>
              <a:solidFill>
                <a:schemeClr val="accent5">
                  <a:lumMod val="75000"/>
                </a:schemeClr>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4203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905F0-FB55-49B8-AF04-FD58F064ADDA}"/>
              </a:ext>
            </a:extLst>
          </p:cNvPr>
          <p:cNvSpPr>
            <a:spLocks noGrp="1"/>
          </p:cNvSpPr>
          <p:nvPr>
            <p:ph type="title"/>
          </p:nvPr>
        </p:nvSpPr>
        <p:spPr>
          <a:xfrm>
            <a:off x="62523" y="283344"/>
            <a:ext cx="12129477" cy="986808"/>
          </a:xfrm>
        </p:spPr>
        <p:txBody>
          <a:bodyPr>
            <a:noAutofit/>
          </a:bodyPr>
          <a:lstStyle/>
          <a:p>
            <a:r>
              <a:rPr lang="en-GB" sz="4800" dirty="0" err="1"/>
              <a:t>Arsylwadau</a:t>
            </a:r>
            <a:r>
              <a:rPr lang="en-GB" sz="4800" dirty="0"/>
              <a:t> </a:t>
            </a:r>
            <a:r>
              <a:rPr lang="en-GB" sz="4800" dirty="0" err="1"/>
              <a:t>yn</a:t>
            </a:r>
            <a:r>
              <a:rPr lang="en-GB" sz="4800" dirty="0"/>
              <a:t> </a:t>
            </a:r>
            <a:r>
              <a:rPr lang="en-GB" sz="4800" dirty="0" err="1"/>
              <a:t>cefnogi</a:t>
            </a:r>
            <a:r>
              <a:rPr lang="en-GB" sz="4800" dirty="0"/>
              <a:t> </a:t>
            </a:r>
            <a:r>
              <a:rPr lang="en-GB" sz="4800" dirty="0" err="1"/>
              <a:t>ymarfer</a:t>
            </a:r>
            <a:r>
              <a:rPr lang="en-GB" sz="4800" dirty="0"/>
              <a:t> </a:t>
            </a:r>
            <a:r>
              <a:rPr lang="en-GB" sz="4800" dirty="0" err="1"/>
              <a:t>proffesiynol</a:t>
            </a:r>
            <a:r>
              <a:rPr lang="en-GB" sz="4800" dirty="0"/>
              <a:t> </a:t>
            </a:r>
            <a:r>
              <a:rPr lang="en-GB" sz="4800" dirty="0">
                <a:solidFill>
                  <a:schemeClr val="accent1">
                    <a:lumMod val="75000"/>
                  </a:schemeClr>
                </a:solidFill>
              </a:rPr>
              <a:t>Observations support professional practise </a:t>
            </a:r>
          </a:p>
        </p:txBody>
      </p:sp>
      <p:sp>
        <p:nvSpPr>
          <p:cNvPr id="4" name="Content Placeholder 3">
            <a:extLst>
              <a:ext uri="{FF2B5EF4-FFF2-40B4-BE49-F238E27FC236}">
                <a16:creationId xmlns:a16="http://schemas.microsoft.com/office/drawing/2014/main" id="{065237C3-6342-4D13-AC94-2E9782ECBA8D}"/>
              </a:ext>
            </a:extLst>
          </p:cNvPr>
          <p:cNvSpPr>
            <a:spLocks noGrp="1"/>
          </p:cNvSpPr>
          <p:nvPr>
            <p:ph sz="half" idx="2"/>
          </p:nvPr>
        </p:nvSpPr>
        <p:spPr>
          <a:xfrm>
            <a:off x="6096000" y="1587910"/>
            <a:ext cx="5181600" cy="4493342"/>
          </a:xfrm>
        </p:spPr>
        <p:txBody>
          <a:bodyPr>
            <a:normAutofit fontScale="62500" lnSpcReduction="20000"/>
          </a:bodyPr>
          <a:lstStyle/>
          <a:p>
            <a:r>
              <a:rPr lang="en-GB" sz="3800" dirty="0">
                <a:solidFill>
                  <a:schemeClr val="accent1">
                    <a:lumMod val="75000"/>
                  </a:schemeClr>
                </a:solidFill>
                <a:latin typeface="Arial" panose="020B0604020202020204" pitchFamily="34" charset="0"/>
                <a:cs typeface="Arial" panose="020B0604020202020204" pitchFamily="34" charset="0"/>
              </a:rPr>
              <a:t>I</a:t>
            </a:r>
            <a:r>
              <a:rPr lang="en-GB" sz="3800" b="0" i="0" dirty="0">
                <a:solidFill>
                  <a:schemeClr val="accent1">
                    <a:lumMod val="75000"/>
                  </a:schemeClr>
                </a:solidFill>
                <a:effectLst/>
                <a:latin typeface="Arial" panose="020B0604020202020204" pitchFamily="34" charset="0"/>
                <a:cs typeface="Arial" panose="020B0604020202020204" pitchFamily="34" charset="0"/>
              </a:rPr>
              <a:t>f we observe Johnny on Monday and he can build a tower of two blocks we know that that is something he can already do.</a:t>
            </a:r>
          </a:p>
          <a:p>
            <a:r>
              <a:rPr lang="en-GB" sz="3800" b="0" i="0" dirty="0">
                <a:solidFill>
                  <a:schemeClr val="accent1">
                    <a:lumMod val="75000"/>
                  </a:schemeClr>
                </a:solidFill>
                <a:effectLst/>
                <a:latin typeface="Arial" panose="020B0604020202020204" pitchFamily="34" charset="0"/>
                <a:cs typeface="Arial" panose="020B0604020202020204" pitchFamily="34" charset="0"/>
              </a:rPr>
              <a:t>If we observe him on Tuesday and see him build a tower of four blocks we know that he has developed his motor skills so that they have become sufficiently refined for him to build a four-block tower. In other words, we have evidence that he has made progress.</a:t>
            </a:r>
            <a:br>
              <a:rPr lang="en-GB" sz="3800" dirty="0">
                <a:solidFill>
                  <a:schemeClr val="accent1">
                    <a:lumMod val="75000"/>
                  </a:schemeClr>
                </a:solidFill>
                <a:latin typeface="Arial" panose="020B0604020202020204" pitchFamily="34" charset="0"/>
                <a:cs typeface="Arial" panose="020B0604020202020204" pitchFamily="34" charset="0"/>
              </a:rPr>
            </a:br>
            <a:br>
              <a:rPr lang="en-GB" sz="3800" dirty="0">
                <a:solidFill>
                  <a:schemeClr val="accent1">
                    <a:lumMod val="75000"/>
                  </a:schemeClr>
                </a:solidFill>
                <a:latin typeface="Arial" panose="020B0604020202020204" pitchFamily="34" charset="0"/>
                <a:cs typeface="Arial" panose="020B0604020202020204" pitchFamily="34" charset="0"/>
              </a:rPr>
            </a:br>
            <a:r>
              <a:rPr lang="en-GB" sz="3800" dirty="0">
                <a:solidFill>
                  <a:schemeClr val="accent1">
                    <a:lumMod val="75000"/>
                  </a:schemeClr>
                </a:solidFill>
                <a:latin typeface="Arial" panose="020B0604020202020204" pitchFamily="34" charset="0"/>
                <a:cs typeface="Arial" panose="020B0604020202020204" pitchFamily="34" charset="0"/>
              </a:rPr>
              <a:t>(</a:t>
            </a:r>
            <a:r>
              <a:rPr lang="en-GB" sz="3800" b="0" i="0" dirty="0">
                <a:solidFill>
                  <a:schemeClr val="accent1">
                    <a:lumMod val="75000"/>
                  </a:schemeClr>
                </a:solidFill>
                <a:effectLst/>
                <a:latin typeface="Arial" panose="020B0604020202020204" pitchFamily="34" charset="0"/>
                <a:cs typeface="Arial" panose="020B0604020202020204" pitchFamily="34" charset="0"/>
              </a:rPr>
              <a:t>Smidt, 2005)</a:t>
            </a:r>
            <a:endParaRPr lang="en-GB" sz="3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
        <p:nvSpPr>
          <p:cNvPr id="5" name="Content Placeholder 5">
            <a:extLst>
              <a:ext uri="{FF2B5EF4-FFF2-40B4-BE49-F238E27FC236}">
                <a16:creationId xmlns:a16="http://schemas.microsoft.com/office/drawing/2014/main" id="{9A239099-9401-40FF-A808-188109F3031B}"/>
              </a:ext>
            </a:extLst>
          </p:cNvPr>
          <p:cNvSpPr txBox="1">
            <a:spLocks/>
          </p:cNvSpPr>
          <p:nvPr/>
        </p:nvSpPr>
        <p:spPr>
          <a:xfrm>
            <a:off x="387391" y="1779639"/>
            <a:ext cx="5031412" cy="410988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sz="2600" dirty="0" err="1">
                <a:latin typeface="Arial" panose="020B0604020202020204" pitchFamily="34" charset="0"/>
                <a:cs typeface="Arial" panose="020B0604020202020204" pitchFamily="34" charset="0"/>
              </a:rPr>
              <a:t>Os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sylwn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Johnny </a:t>
            </a:r>
            <a:r>
              <a:rPr lang="en-GB" sz="2600" dirty="0" err="1">
                <a:latin typeface="Arial" panose="020B0604020202020204" pitchFamily="34" charset="0"/>
                <a:cs typeface="Arial" panose="020B0604020202020204" pitchFamily="34" charset="0"/>
              </a:rPr>
              <a:t>ddydd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Llun</a:t>
            </a:r>
            <a:r>
              <a:rPr lang="en-GB" sz="2600" dirty="0">
                <a:latin typeface="Arial" panose="020B0604020202020204" pitchFamily="34" charset="0"/>
                <a:cs typeface="Arial" panose="020B0604020202020204" pitchFamily="34" charset="0"/>
              </a:rPr>
              <a:t> a gall </a:t>
            </a:r>
            <a:r>
              <a:rPr lang="en-GB" sz="2600" dirty="0" err="1">
                <a:latin typeface="Arial" panose="020B0604020202020204" pitchFamily="34" charset="0"/>
                <a:cs typeface="Arial" panose="020B0604020202020204" pitchFamily="34" charset="0"/>
              </a:rPr>
              <a:t>adeiladu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tŵr</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ddau</a:t>
            </a:r>
            <a:r>
              <a:rPr lang="en-GB" sz="2600" dirty="0">
                <a:latin typeface="Arial" panose="020B0604020202020204" pitchFamily="34" charset="0"/>
                <a:cs typeface="Arial" panose="020B0604020202020204" pitchFamily="34" charset="0"/>
              </a:rPr>
              <a:t> floc, </a:t>
            </a:r>
            <a:r>
              <a:rPr lang="en-GB" sz="2600" dirty="0" err="1">
                <a:latin typeface="Arial" panose="020B0604020202020204" pitchFamily="34" charset="0"/>
                <a:cs typeface="Arial" panose="020B0604020202020204" pitchFamily="34" charset="0"/>
              </a:rPr>
              <a:t>gwyddom</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hynny'n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rhywbeth</a:t>
            </a:r>
            <a:r>
              <a:rPr lang="en-GB" sz="2600" dirty="0">
                <a:latin typeface="Arial" panose="020B0604020202020204" pitchFamily="34" charset="0"/>
                <a:cs typeface="Arial" panose="020B0604020202020204" pitchFamily="34" charset="0"/>
              </a:rPr>
              <a:t> y gall </a:t>
            </a:r>
            <a:r>
              <a:rPr lang="en-GB" sz="2600" dirty="0" err="1">
                <a:latin typeface="Arial" panose="020B0604020202020204" pitchFamily="34" charset="0"/>
                <a:cs typeface="Arial" panose="020B0604020202020204" pitchFamily="34" charset="0"/>
              </a:rPr>
              <a:t>ei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wneud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eisoes</a:t>
            </a:r>
            <a:r>
              <a:rPr lang="en-GB" sz="2600" dirty="0">
                <a:latin typeface="Arial" panose="020B0604020202020204" pitchFamily="34" charset="0"/>
                <a:cs typeface="Arial" panose="020B0604020202020204" pitchFamily="34" charset="0"/>
              </a:rPr>
              <a:t>.</a:t>
            </a:r>
          </a:p>
          <a:p>
            <a:pPr fontAlgn="auto">
              <a:spcAft>
                <a:spcPts val="0"/>
              </a:spcAft>
            </a:pPr>
            <a:r>
              <a:rPr lang="en-GB" sz="2600" dirty="0" err="1">
                <a:latin typeface="Arial" panose="020B0604020202020204" pitchFamily="34" charset="0"/>
                <a:cs typeface="Arial" panose="020B0604020202020204" pitchFamily="34" charset="0"/>
              </a:rPr>
              <a:t>Os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gwelwn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ef</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ddydd</a:t>
            </a:r>
            <a:r>
              <a:rPr lang="en-GB" sz="2600" dirty="0">
                <a:latin typeface="Arial" panose="020B0604020202020204" pitchFamily="34" charset="0"/>
                <a:cs typeface="Arial" panose="020B0604020202020204" pitchFamily="34" charset="0"/>
              </a:rPr>
              <a:t> Mawrth </a:t>
            </a:r>
            <a:r>
              <a:rPr lang="en-GB" sz="2600" dirty="0" err="1">
                <a:latin typeface="Arial" panose="020B0604020202020204" pitchFamily="34" charset="0"/>
                <a:cs typeface="Arial" panose="020B0604020202020204" pitchFamily="34" charset="0"/>
              </a:rPr>
              <a:t>a'i</a:t>
            </a:r>
            <a:r>
              <a:rPr lang="en-GB" sz="2600" dirty="0">
                <a:latin typeface="Arial" panose="020B0604020202020204" pitchFamily="34" charset="0"/>
                <a:cs typeface="Arial" panose="020B0604020202020204" pitchFamily="34" charset="0"/>
              </a:rPr>
              <a:t> weld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adeiladu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tŵr</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bedwar</a:t>
            </a:r>
            <a:r>
              <a:rPr lang="en-GB" sz="2600" dirty="0">
                <a:latin typeface="Arial" panose="020B0604020202020204" pitchFamily="34" charset="0"/>
                <a:cs typeface="Arial" panose="020B0604020202020204" pitchFamily="34" charset="0"/>
              </a:rPr>
              <a:t> bloc, </a:t>
            </a:r>
            <a:r>
              <a:rPr lang="en-GB" sz="2600" dirty="0" err="1">
                <a:latin typeface="Arial" panose="020B0604020202020204" pitchFamily="34" charset="0"/>
                <a:cs typeface="Arial" panose="020B0604020202020204" pitchFamily="34" charset="0"/>
              </a:rPr>
              <a:t>gwyddom</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wedi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datblygu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sgiliau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echddygol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fel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eu</a:t>
            </a:r>
            <a:r>
              <a:rPr lang="en-GB" sz="2600" dirty="0">
                <a:latin typeface="Arial" panose="020B0604020202020204" pitchFamily="34" charset="0"/>
                <a:cs typeface="Arial" panose="020B0604020202020204" pitchFamily="34" charset="0"/>
              </a:rPr>
              <a:t> bod </a:t>
            </a:r>
            <a:r>
              <a:rPr lang="en-GB" sz="2600" dirty="0" err="1">
                <a:latin typeface="Arial" panose="020B0604020202020204" pitchFamily="34" charset="0"/>
                <a:cs typeface="Arial" panose="020B0604020202020204" pitchFamily="34" charset="0"/>
              </a:rPr>
              <a:t>wedi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cael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mireinio'n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ddigonol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iddo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adeiladu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tŵr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pedwar</a:t>
            </a:r>
            <a:r>
              <a:rPr lang="en-GB" sz="2600" dirty="0">
                <a:latin typeface="Arial" panose="020B0604020202020204" pitchFamily="34" charset="0"/>
                <a:cs typeface="Arial" panose="020B0604020202020204" pitchFamily="34" charset="0"/>
              </a:rPr>
              <a:t> bloc. </a:t>
            </a:r>
            <a:r>
              <a:rPr lang="en-GB" sz="2600" dirty="0" err="1">
                <a:latin typeface="Arial" panose="020B0604020202020204" pitchFamily="34" charset="0"/>
                <a:cs typeface="Arial" panose="020B0604020202020204" pitchFamily="34" charset="0"/>
              </a:rPr>
              <a:t>Mewn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geiriau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eraill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gennym</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dystiolaeth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wedi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gwneud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cynnydd</a:t>
            </a:r>
            <a:r>
              <a:rPr lang="en-GB" sz="2600" dirty="0">
                <a:latin typeface="Arial" panose="020B0604020202020204" pitchFamily="34" charset="0"/>
                <a:cs typeface="Arial" panose="020B0604020202020204" pitchFamily="34" charset="0"/>
              </a:rPr>
              <a:t>.</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40763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1498D-9D57-4E0F-A910-57232BF9622A}"/>
              </a:ext>
            </a:extLst>
          </p:cNvPr>
          <p:cNvSpPr>
            <a:spLocks noGrp="1"/>
          </p:cNvSpPr>
          <p:nvPr>
            <p:ph type="title"/>
          </p:nvPr>
        </p:nvSpPr>
        <p:spPr>
          <a:xfrm>
            <a:off x="528676" y="-10751"/>
            <a:ext cx="9357865" cy="1041901"/>
          </a:xfrm>
        </p:spPr>
        <p:txBody>
          <a:bodyPr>
            <a:normAutofit/>
          </a:bodyPr>
          <a:lstStyle/>
          <a:p>
            <a:r>
              <a:rPr lang="en-GB" sz="4800" dirty="0" err="1"/>
              <a:t>Sylwad</a:t>
            </a:r>
            <a:r>
              <a:rPr lang="en-GB" sz="4800" dirty="0"/>
              <a:t>...... </a:t>
            </a:r>
            <a:r>
              <a:rPr lang="en-GB" sz="4800" dirty="0">
                <a:solidFill>
                  <a:schemeClr val="accent1">
                    <a:lumMod val="75000"/>
                  </a:schemeClr>
                </a:solidFill>
              </a:rPr>
              <a:t>An observation……</a:t>
            </a:r>
          </a:p>
        </p:txBody>
      </p:sp>
      <p:sp>
        <p:nvSpPr>
          <p:cNvPr id="3" name="Content Placeholder 2">
            <a:extLst>
              <a:ext uri="{FF2B5EF4-FFF2-40B4-BE49-F238E27FC236}">
                <a16:creationId xmlns:a16="http://schemas.microsoft.com/office/drawing/2014/main" id="{34C18395-8E8D-40C7-8DA1-38ABDF01651C}"/>
              </a:ext>
            </a:extLst>
          </p:cNvPr>
          <p:cNvSpPr>
            <a:spLocks noGrp="1"/>
          </p:cNvSpPr>
          <p:nvPr>
            <p:ph sz="half" idx="1"/>
          </p:nvPr>
        </p:nvSpPr>
        <p:spPr>
          <a:xfrm>
            <a:off x="5595815" y="1150122"/>
            <a:ext cx="6267939" cy="4398801"/>
          </a:xfrm>
        </p:spPr>
        <p:txBody>
          <a:bodyPr>
            <a:noAutofit/>
          </a:bodyPr>
          <a:lstStyle/>
          <a:p>
            <a:r>
              <a:rPr lang="en-GB" sz="2400" b="0" i="0" dirty="0">
                <a:solidFill>
                  <a:schemeClr val="accent1">
                    <a:lumMod val="75000"/>
                  </a:schemeClr>
                </a:solidFill>
                <a:effectLst/>
                <a:latin typeface="Arial" panose="020B0604020202020204" pitchFamily="34" charset="0"/>
                <a:cs typeface="Arial" panose="020B0604020202020204" pitchFamily="34" charset="0"/>
              </a:rPr>
              <a:t>5-year-old Rowan said: ‘I was smashed into the wall and I didn’t do anything. I was just watching my friends and they were the ones being naughty. </a:t>
            </a:r>
          </a:p>
          <a:p>
            <a:r>
              <a:rPr lang="en-GB" sz="2400" b="0" i="0" dirty="0">
                <a:solidFill>
                  <a:schemeClr val="accent1">
                    <a:lumMod val="75000"/>
                  </a:schemeClr>
                </a:solidFill>
                <a:effectLst/>
                <a:latin typeface="Arial" panose="020B0604020202020204" pitchFamily="34" charset="0"/>
                <a:cs typeface="Arial" panose="020B0604020202020204" pitchFamily="34" charset="0"/>
              </a:rPr>
              <a:t>I was sent to Miss S’s office and I had to stand there all afternoon and that was very unfair.</a:t>
            </a:r>
          </a:p>
          <a:p>
            <a:r>
              <a:rPr lang="en-GB" sz="2400" b="0" i="0" dirty="0">
                <a:solidFill>
                  <a:schemeClr val="accent1">
                    <a:lumMod val="75000"/>
                  </a:schemeClr>
                </a:solidFill>
                <a:effectLst/>
                <a:latin typeface="Arial" panose="020B0604020202020204" pitchFamily="34" charset="0"/>
                <a:cs typeface="Arial" panose="020B0604020202020204" pitchFamily="34" charset="0"/>
              </a:rPr>
              <a:t> I didn’t tell Miss S who did it, but afterwards I went and found the peer mediator and told her and she told Miss S. And then I thought Miss S should say sorry to me but she didn’t.’        </a:t>
            </a:r>
            <a:r>
              <a:rPr lang="en-GB" sz="2400" dirty="0">
                <a:solidFill>
                  <a:schemeClr val="accent1">
                    <a:lumMod val="75000"/>
                  </a:schemeClr>
                </a:solidFill>
                <a:latin typeface="Arial" panose="020B0604020202020204" pitchFamily="34" charset="0"/>
                <a:cs typeface="Arial" panose="020B0604020202020204" pitchFamily="34" charset="0"/>
              </a:rPr>
              <a:t>(</a:t>
            </a:r>
            <a:r>
              <a:rPr lang="en-GB" sz="2400" b="0" i="0" dirty="0">
                <a:solidFill>
                  <a:schemeClr val="accent1">
                    <a:lumMod val="75000"/>
                  </a:schemeClr>
                </a:solidFill>
                <a:effectLst/>
                <a:latin typeface="Arial" panose="020B0604020202020204" pitchFamily="34" charset="0"/>
                <a:cs typeface="Arial" panose="020B0604020202020204" pitchFamily="34" charset="0"/>
              </a:rPr>
              <a:t>Smidt, 2005)</a:t>
            </a:r>
            <a:endParaRPr lang="en-GB" sz="2400" dirty="0">
              <a:solidFill>
                <a:schemeClr val="accent1">
                  <a:lumMod val="75000"/>
                </a:schemeClr>
              </a:solidFill>
            </a:endParaRPr>
          </a:p>
        </p:txBody>
      </p:sp>
      <p:sp>
        <p:nvSpPr>
          <p:cNvPr id="4" name="Content Placeholder 3">
            <a:extLst>
              <a:ext uri="{FF2B5EF4-FFF2-40B4-BE49-F238E27FC236}">
                <a16:creationId xmlns:a16="http://schemas.microsoft.com/office/drawing/2014/main" id="{26C261AE-F305-40B8-BD74-833FF7F879A5}"/>
              </a:ext>
            </a:extLst>
          </p:cNvPr>
          <p:cNvSpPr>
            <a:spLocks noGrp="1"/>
          </p:cNvSpPr>
          <p:nvPr>
            <p:ph sz="half" idx="2"/>
          </p:nvPr>
        </p:nvSpPr>
        <p:spPr>
          <a:xfrm>
            <a:off x="0" y="1208449"/>
            <a:ext cx="5346044" cy="4213326"/>
          </a:xfrm>
        </p:spPr>
        <p:txBody>
          <a:bodyPr>
            <a:normAutofit fontScale="85000" lnSpcReduction="20000"/>
          </a:bodyPr>
          <a:lstStyle/>
          <a:p>
            <a:r>
              <a:rPr lang="en-GB" dirty="0" err="1">
                <a:latin typeface="Arial" panose="020B0604020202020204" pitchFamily="34" charset="0"/>
                <a:cs typeface="Arial" panose="020B0604020202020204" pitchFamily="34" charset="0"/>
              </a:rPr>
              <a:t>Dywedodd</a:t>
            </a:r>
            <a:r>
              <a:rPr lang="en-GB" dirty="0">
                <a:latin typeface="Arial" panose="020B0604020202020204" pitchFamily="34" charset="0"/>
                <a:cs typeface="Arial" panose="020B0604020202020204" pitchFamily="34" charset="0"/>
              </a:rPr>
              <a:t> Rowan,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5 </a:t>
            </a:r>
            <a:r>
              <a:rPr lang="en-GB" dirty="0" err="1">
                <a:latin typeface="Arial" panose="020B0604020202020204" pitchFamily="34" charset="0"/>
                <a:cs typeface="Arial" panose="020B0604020202020204" pitchFamily="34" charset="0"/>
              </a:rPr>
              <a:t>oed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Cefais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Roeddwn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ffrindiau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nhw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oedd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ddrwg</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Fe'm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hanfonwyd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swyddfa</a:t>
            </a:r>
            <a:r>
              <a:rPr lang="en-GB" dirty="0">
                <a:latin typeface="Arial" panose="020B0604020202020204" pitchFamily="34" charset="0"/>
                <a:cs typeface="Arial" panose="020B0604020202020204" pitchFamily="34" charset="0"/>
              </a:rPr>
              <a:t> Miss S a </a:t>
            </a:r>
            <a:r>
              <a:rPr lang="en-GB" dirty="0" err="1">
                <a:latin typeface="Arial" panose="020B0604020202020204" pitchFamily="34" charset="0"/>
                <a:cs typeface="Arial" panose="020B0604020202020204" pitchFamily="34" charset="0"/>
              </a:rPr>
              <a:t>bu'n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mi </a:t>
            </a:r>
            <a:r>
              <a:rPr lang="en-GB" dirty="0" err="1">
                <a:latin typeface="Arial" panose="020B0604020202020204" pitchFamily="34" charset="0"/>
                <a:cs typeface="Arial" panose="020B0604020202020204" pitchFamily="34" charset="0"/>
              </a:rPr>
              <a:t>sefyll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prynhawn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roedd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hynny'n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annheg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iawn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Miss S </a:t>
            </a:r>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wnaeth</a:t>
            </a:r>
            <a:r>
              <a:rPr lang="en-GB" dirty="0">
                <a:latin typeface="Arial" panose="020B0604020202020204" pitchFamily="34" charset="0"/>
                <a:cs typeface="Arial" panose="020B0604020202020204" pitchFamily="34" charset="0"/>
              </a:rPr>
              <a:t> e,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wedyn</a:t>
            </a:r>
            <a:r>
              <a:rPr lang="en-GB" dirty="0">
                <a:latin typeface="Arial" panose="020B0604020202020204" pitchFamily="34" charset="0"/>
                <a:cs typeface="Arial" panose="020B0604020202020204" pitchFamily="34" charset="0"/>
              </a:rPr>
              <a:t> es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cyfryngwr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cyfoedion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dweud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dywedodd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Miss S. Ac </a:t>
            </a:r>
            <a:r>
              <a:rPr lang="en-GB" dirty="0" err="1">
                <a:latin typeface="Arial" panose="020B0604020202020204" pitchFamily="34" charset="0"/>
                <a:cs typeface="Arial" panose="020B0604020202020204" pitchFamily="34" charset="0"/>
              </a:rPr>
              <a:t>yna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roeddwn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dylai</a:t>
            </a:r>
            <a:r>
              <a:rPr lang="en-GB" dirty="0">
                <a:latin typeface="Arial" panose="020B0604020202020204" pitchFamily="34" charset="0"/>
                <a:cs typeface="Arial" panose="020B0604020202020204" pitchFamily="34" charset="0"/>
              </a:rPr>
              <a:t> Miss S </a:t>
            </a:r>
            <a:r>
              <a:rPr lang="en-GB" dirty="0" err="1">
                <a:latin typeface="Arial" panose="020B0604020202020204" pitchFamily="34" charset="0"/>
                <a:cs typeface="Arial" panose="020B0604020202020204" pitchFamily="34" charset="0"/>
              </a:rPr>
              <a:t>ddweud</a:t>
            </a:r>
            <a:r>
              <a:rPr lang="en-GB" dirty="0">
                <a:latin typeface="Arial" panose="020B0604020202020204" pitchFamily="34" charset="0"/>
                <a:cs typeface="Arial" panose="020B0604020202020204" pitchFamily="34" charset="0"/>
              </a:rPr>
              <a:t> sori </a:t>
            </a:r>
            <a:r>
              <a:rPr lang="en-GB" dirty="0" err="1">
                <a:latin typeface="Arial" panose="020B0604020202020204" pitchFamily="34" charset="0"/>
                <a:cs typeface="Arial" panose="020B0604020202020204" pitchFamily="34" charset="0"/>
              </a:rPr>
              <a:t>wrtha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doedd</a:t>
            </a:r>
            <a:r>
              <a:rPr lang="en-GB" dirty="0">
                <a:latin typeface="Arial" panose="020B0604020202020204" pitchFamily="34" charset="0"/>
                <a:cs typeface="Arial" panose="020B0604020202020204" pitchFamily="34" charset="0"/>
              </a:rPr>
              <a:t> hi </a:t>
            </a:r>
            <a:r>
              <a:rPr lang="en-GB" dirty="0" err="1">
                <a:latin typeface="Arial" panose="020B0604020202020204" pitchFamily="34" charset="0"/>
                <a:cs typeface="Arial" panose="020B0604020202020204" pitchFamily="34" charset="0"/>
              </a:rPr>
              <a:t>ddim</a:t>
            </a:r>
            <a:r>
              <a:rPr lang="en-GB" dirty="0">
                <a:latin typeface="Arial" panose="020B0604020202020204" pitchFamily="34" charset="0"/>
                <a:cs typeface="Arial" panose="020B0604020202020204" pitchFamily="34" charset="0"/>
              </a:rPr>
              <a:t>.'</a:t>
            </a:r>
          </a:p>
          <a:p>
            <a:endParaRPr lang="en-GB" sz="1400" dirty="0"/>
          </a:p>
        </p:txBody>
      </p:sp>
    </p:spTree>
    <p:extLst>
      <p:ext uri="{BB962C8B-B14F-4D97-AF65-F5344CB8AC3E}">
        <p14:creationId xmlns:p14="http://schemas.microsoft.com/office/powerpoint/2010/main" val="3286289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448E41F-C08D-4665-8F93-B2353B536BFA}"/>
              </a:ext>
            </a:extLst>
          </p:cNvPr>
          <p:cNvSpPr>
            <a:spLocks noGrp="1"/>
          </p:cNvSpPr>
          <p:nvPr>
            <p:ph sz="half" idx="2"/>
          </p:nvPr>
        </p:nvSpPr>
        <p:spPr>
          <a:xfrm>
            <a:off x="-1" y="762601"/>
            <a:ext cx="12129477" cy="2035426"/>
          </a:xfrm>
        </p:spPr>
        <p:txBody>
          <a:bodyPr>
            <a:normAutofit/>
          </a:bodyPr>
          <a:lstStyle/>
          <a:p>
            <a:r>
              <a:rPr lang="en-GB" sz="2400" dirty="0" err="1">
                <a:latin typeface="Arial" panose="020B0604020202020204" pitchFamily="34" charset="0"/>
                <a:cs typeface="Arial" panose="020B0604020202020204" pitchFamily="34" charset="0"/>
              </a:rPr>
              <a:t>Dylai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arsylwi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chwarae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allweddol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ymarfer</a:t>
            </a:r>
            <a:r>
              <a:rPr lang="en-GB" sz="2400" dirty="0">
                <a:latin typeface="Arial" panose="020B0604020202020204" pitchFamily="34" charset="0"/>
                <a:cs typeface="Arial" panose="020B0604020202020204" pitchFamily="34" charset="0"/>
              </a:rPr>
              <a:t> bob </a:t>
            </a:r>
            <a:r>
              <a:rPr lang="en-GB" sz="2400" dirty="0" err="1">
                <a:latin typeface="Arial" panose="020B0604020202020204" pitchFamily="34" charset="0"/>
                <a:cs typeface="Arial" panose="020B0604020202020204" pitchFamily="34" charset="0"/>
              </a:rPr>
              <a:t>dydd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gweithio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phlant</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arsylwi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blant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dylai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gasglu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gwybodaeth</a:t>
            </a:r>
            <a:r>
              <a:rPr lang="en-GB" sz="2400" dirty="0">
                <a:latin typeface="Arial" panose="020B0604020202020204" pitchFamily="34" charset="0"/>
                <a:cs typeface="Arial" panose="020B0604020202020204" pitchFamily="34" charset="0"/>
              </a:rPr>
              <a:t> am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datblygiad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cyflawniadau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thrafod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rhain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chydweithwyr</a:t>
            </a:r>
            <a:r>
              <a:rPr lang="en-GB" sz="2400" dirty="0">
                <a:latin typeface="Arial" panose="020B0604020202020204" pitchFamily="34" charset="0"/>
                <a:cs typeface="Arial" panose="020B0604020202020204" pitchFamily="34" charset="0"/>
              </a:rPr>
              <a:t>, er </a:t>
            </a:r>
            <a:r>
              <a:rPr lang="en-GB" sz="2400" dirty="0" err="1">
                <a:latin typeface="Arial" panose="020B0604020202020204" pitchFamily="34" charset="0"/>
                <a:cs typeface="Arial" panose="020B0604020202020204" pitchFamily="34" charset="0"/>
              </a:rPr>
              <a:t>mwyn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llywio'r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gynllunio</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asesu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cyflawniadau'r</a:t>
            </a:r>
            <a:r>
              <a:rPr lang="en-GB" sz="2400" dirty="0">
                <a:latin typeface="Arial" panose="020B0604020202020204" pitchFamily="34" charset="0"/>
                <a:cs typeface="Arial" panose="020B0604020202020204" pitchFamily="34" charset="0"/>
              </a:rPr>
              <a:t> plant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dyfodol</a:t>
            </a:r>
            <a:r>
              <a:rPr lang="en-GB" sz="2400" dirty="0">
                <a:latin typeface="Arial" panose="020B0604020202020204" pitchFamily="34" charset="0"/>
                <a:cs typeface="Arial" panose="020B0604020202020204" pitchFamily="34" charset="0"/>
              </a:rPr>
              <a:t>.</a:t>
            </a:r>
          </a:p>
          <a:p>
            <a:endParaRPr lang="en-GB" sz="2000" dirty="0"/>
          </a:p>
        </p:txBody>
      </p:sp>
      <p:sp>
        <p:nvSpPr>
          <p:cNvPr id="8" name="Title 1">
            <a:extLst>
              <a:ext uri="{FF2B5EF4-FFF2-40B4-BE49-F238E27FC236}">
                <a16:creationId xmlns:a16="http://schemas.microsoft.com/office/drawing/2014/main" id="{A804F28B-2A47-4035-A407-9AB390E295C4}"/>
              </a:ext>
            </a:extLst>
          </p:cNvPr>
          <p:cNvSpPr>
            <a:spLocks noGrp="1"/>
          </p:cNvSpPr>
          <p:nvPr>
            <p:ph type="title"/>
          </p:nvPr>
        </p:nvSpPr>
        <p:spPr>
          <a:xfrm>
            <a:off x="253805" y="0"/>
            <a:ext cx="10161229" cy="762601"/>
          </a:xfrm>
        </p:spPr>
        <p:txBody>
          <a:bodyPr>
            <a:noAutofit/>
          </a:bodyPr>
          <a:lstStyle/>
          <a:p>
            <a:r>
              <a:rPr lang="en-GB" sz="4800" dirty="0" err="1"/>
              <a:t>Cyfnod</a:t>
            </a:r>
            <a:r>
              <a:rPr lang="en-GB" sz="4800" dirty="0"/>
              <a:t> Sylfaen </a:t>
            </a:r>
            <a:endParaRPr lang="en-GB" sz="4800" dirty="0">
              <a:solidFill>
                <a:schemeClr val="accent1">
                  <a:lumMod val="75000"/>
                </a:schemeClr>
              </a:solidFill>
            </a:endParaRPr>
          </a:p>
        </p:txBody>
      </p:sp>
      <p:sp>
        <p:nvSpPr>
          <p:cNvPr id="7" name="Content Placeholder 3">
            <a:extLst>
              <a:ext uri="{FF2B5EF4-FFF2-40B4-BE49-F238E27FC236}">
                <a16:creationId xmlns:a16="http://schemas.microsoft.com/office/drawing/2014/main" id="{D58EF77E-A69B-D560-9C98-232A16CCAC4E}"/>
              </a:ext>
            </a:extLst>
          </p:cNvPr>
          <p:cNvSpPr txBox="1">
            <a:spLocks/>
          </p:cNvSpPr>
          <p:nvPr/>
        </p:nvSpPr>
        <p:spPr>
          <a:xfrm>
            <a:off x="0" y="2328983"/>
            <a:ext cx="12192000" cy="426393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endParaRPr lang="en-GB" sz="1100" dirty="0"/>
          </a:p>
          <a:p>
            <a:pPr fontAlgn="auto">
              <a:spcAft>
                <a:spcPts val="0"/>
              </a:spcAft>
            </a:pPr>
            <a:r>
              <a:rPr lang="en-GB" sz="2400" dirty="0" err="1">
                <a:latin typeface="Arial" panose="020B0604020202020204" pitchFamily="34" charset="0"/>
                <a:cs typeface="Arial" panose="020B0604020202020204" pitchFamily="34" charset="0"/>
              </a:rPr>
              <a:t>Adnabod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plentyn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unigol</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amlygu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gryfderau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ddiddordebau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anghenion</a:t>
            </a:r>
            <a:r>
              <a:rPr lang="en-GB" sz="2400" dirty="0">
                <a:latin typeface="Arial" panose="020B0604020202020204" pitchFamily="34" charset="0"/>
                <a:cs typeface="Arial" panose="020B0604020202020204" pitchFamily="34" charset="0"/>
              </a:rPr>
              <a:t>  </a:t>
            </a:r>
          </a:p>
          <a:p>
            <a:pPr fontAlgn="auto">
              <a:spcAft>
                <a:spcPts val="0"/>
              </a:spcAft>
            </a:pPr>
            <a:r>
              <a:rPr lang="en-GB" sz="2400" dirty="0" err="1">
                <a:latin typeface="Arial" panose="020B0604020202020204" pitchFamily="34" charset="0"/>
                <a:cs typeface="Arial" panose="020B0604020202020204" pitchFamily="34" charset="0"/>
              </a:rPr>
              <a:t>Nodi'r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cynllun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cynnydd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plentyn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amlygu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datblygiad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cryfderau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galluoedd</a:t>
            </a:r>
            <a:r>
              <a:rPr lang="en-GB" sz="2400" dirty="0">
                <a:latin typeface="Arial" panose="020B0604020202020204" pitchFamily="34" charset="0"/>
                <a:cs typeface="Arial" panose="020B0604020202020204" pitchFamily="34" charset="0"/>
              </a:rPr>
              <a:t> plant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draws </a:t>
            </a:r>
            <a:r>
              <a:rPr lang="en-GB" sz="2400" dirty="0" err="1">
                <a:latin typeface="Arial" panose="020B0604020202020204" pitchFamily="34" charset="0"/>
                <a:cs typeface="Arial" panose="020B0604020202020204" pitchFamily="34" charset="0"/>
              </a:rPr>
              <a:t>pob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t>
            </a:r>
          </a:p>
          <a:p>
            <a:pPr fontAlgn="auto">
              <a:spcAft>
                <a:spcPts val="0"/>
              </a:spcAft>
            </a:pPr>
            <a:r>
              <a:rPr lang="en-GB" sz="2400" dirty="0" err="1">
                <a:latin typeface="Arial" panose="020B0604020202020204" pitchFamily="34" charset="0"/>
                <a:cs typeface="Arial" panose="020B0604020202020204" pitchFamily="34" charset="0"/>
              </a:rPr>
              <a:t>Darparu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ymateb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graddedig</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chymorth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penodol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blant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ddigonol</a:t>
            </a:r>
            <a:r>
              <a:rPr lang="en-GB" sz="2400" dirty="0">
                <a:latin typeface="Arial" panose="020B0604020202020204" pitchFamily="34" charset="0"/>
                <a:cs typeface="Arial" panose="020B0604020202020204" pitchFamily="34" charset="0"/>
              </a:rPr>
              <a:t> ac a all </a:t>
            </a:r>
            <a:r>
              <a:rPr lang="en-GB" sz="2400" dirty="0" err="1">
                <a:latin typeface="Arial" panose="020B0604020202020204" pitchFamily="34" charset="0"/>
                <a:cs typeface="Arial" panose="020B0604020202020204" pitchFamily="34" charset="0"/>
              </a:rPr>
              <a:t>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gontinwwm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anghenion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addysgol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arbennig</a:t>
            </a:r>
            <a:r>
              <a:rPr lang="en-GB" sz="2400" dirty="0">
                <a:latin typeface="Arial" panose="020B0604020202020204" pitchFamily="34" charset="0"/>
                <a:cs typeface="Arial" panose="020B0604020202020204" pitchFamily="34" charset="0"/>
              </a:rPr>
              <a:t> (Cod </a:t>
            </a:r>
            <a:r>
              <a:rPr lang="en-GB" sz="2400" dirty="0" err="1">
                <a:latin typeface="Arial" panose="020B0604020202020204" pitchFamily="34" charset="0"/>
                <a:cs typeface="Arial" panose="020B0604020202020204" pitchFamily="34" charset="0"/>
              </a:rPr>
              <a:t>Ymarfer</a:t>
            </a:r>
            <a:r>
              <a:rPr lang="en-GB" sz="2400" dirty="0">
                <a:latin typeface="Arial" panose="020B0604020202020204" pitchFamily="34" charset="0"/>
                <a:cs typeface="Arial" panose="020B0604020202020204" pitchFamily="34" charset="0"/>
              </a:rPr>
              <a:t> AAA Cymru) </a:t>
            </a:r>
          </a:p>
          <a:p>
            <a:pPr fontAlgn="auto">
              <a:spcAft>
                <a:spcPts val="0"/>
              </a:spcAft>
            </a:pP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i'r</a:t>
            </a:r>
            <a:r>
              <a:rPr lang="en-GB" sz="2400" dirty="0">
                <a:latin typeface="Arial" panose="020B0604020202020204" pitchFamily="34" charset="0"/>
                <a:cs typeface="Arial" panose="020B0604020202020204" pitchFamily="34" charset="0"/>
              </a:rPr>
              <a:t> plant am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cyflawniadau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camau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nesaf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staff, </a:t>
            </a:r>
            <a:r>
              <a:rPr lang="en-GB" sz="2400" dirty="0" err="1">
                <a:latin typeface="Arial" panose="020B0604020202020204" pitchFamily="34" charset="0"/>
                <a:cs typeface="Arial" panose="020B0604020202020204" pitchFamily="34" charset="0"/>
              </a:rPr>
              <a:t>rhieni</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gofalwyr</a:t>
            </a:r>
            <a:r>
              <a:rPr lang="en-GB" sz="2400" dirty="0">
                <a:latin typeface="Arial" panose="020B0604020202020204" pitchFamily="34" charset="0"/>
                <a:cs typeface="Arial" panose="020B0604020202020204" pitchFamily="34" charset="0"/>
              </a:rPr>
              <a:t> am </a:t>
            </a:r>
            <a:r>
              <a:rPr lang="en-GB" sz="2400" dirty="0" err="1">
                <a:latin typeface="Arial" panose="020B0604020202020204" pitchFamily="34" charset="0"/>
                <a:cs typeface="Arial" panose="020B0604020202020204" pitchFamily="34" charset="0"/>
              </a:rPr>
              <a:t>gyflawniadau</a:t>
            </a:r>
            <a:r>
              <a:rPr lang="en-GB" sz="2400" dirty="0">
                <a:latin typeface="Arial" panose="020B0604020202020204" pitchFamily="34" charset="0"/>
                <a:cs typeface="Arial" panose="020B0604020202020204" pitchFamily="34" charset="0"/>
              </a:rPr>
              <a:t> plant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camau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nesaf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endParaRPr lang="en-GB" sz="2400" dirty="0">
              <a:latin typeface="Arial" panose="020B0604020202020204" pitchFamily="34" charset="0"/>
              <a:cs typeface="Arial" panose="020B0604020202020204" pitchFamily="34" charset="0"/>
            </a:endParaRPr>
          </a:p>
          <a:p>
            <a:pPr fontAlgn="auto">
              <a:spcAft>
                <a:spcPts val="0"/>
              </a:spcAft>
            </a:pPr>
            <a:endParaRPr lang="en-GB" sz="1100" dirty="0"/>
          </a:p>
          <a:p>
            <a:pPr fontAlgn="auto">
              <a:spcAft>
                <a:spcPts val="0"/>
              </a:spcAft>
            </a:pPr>
            <a:endParaRPr lang="en-GB" sz="1100" dirty="0"/>
          </a:p>
        </p:txBody>
      </p:sp>
    </p:spTree>
    <p:extLst>
      <p:ext uri="{BB962C8B-B14F-4D97-AF65-F5344CB8AC3E}">
        <p14:creationId xmlns:p14="http://schemas.microsoft.com/office/powerpoint/2010/main" val="4139916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711AD-AF01-4A42-A037-E4BA4078F3DA}"/>
              </a:ext>
            </a:extLst>
          </p:cNvPr>
          <p:cNvSpPr>
            <a:spLocks noGrp="1"/>
          </p:cNvSpPr>
          <p:nvPr>
            <p:ph type="title"/>
          </p:nvPr>
        </p:nvSpPr>
        <p:spPr>
          <a:xfrm>
            <a:off x="0" y="0"/>
            <a:ext cx="10572864" cy="762601"/>
          </a:xfrm>
        </p:spPr>
        <p:txBody>
          <a:bodyPr>
            <a:noAutofit/>
          </a:bodyPr>
          <a:lstStyle/>
          <a:p>
            <a:r>
              <a:rPr lang="en-GB" sz="4800" dirty="0">
                <a:solidFill>
                  <a:schemeClr val="accent1">
                    <a:lumMod val="75000"/>
                  </a:schemeClr>
                </a:solidFill>
              </a:rPr>
              <a:t>Foundation phase </a:t>
            </a:r>
          </a:p>
        </p:txBody>
      </p:sp>
      <p:sp>
        <p:nvSpPr>
          <p:cNvPr id="3" name="Content Placeholder 2">
            <a:extLst>
              <a:ext uri="{FF2B5EF4-FFF2-40B4-BE49-F238E27FC236}">
                <a16:creationId xmlns:a16="http://schemas.microsoft.com/office/drawing/2014/main" id="{7E4346EB-078A-4B51-9F59-6315008E4485}"/>
              </a:ext>
            </a:extLst>
          </p:cNvPr>
          <p:cNvSpPr>
            <a:spLocks noGrp="1"/>
          </p:cNvSpPr>
          <p:nvPr>
            <p:ph sz="half" idx="1"/>
          </p:nvPr>
        </p:nvSpPr>
        <p:spPr>
          <a:xfrm>
            <a:off x="1" y="2575150"/>
            <a:ext cx="12191999" cy="3200420"/>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Know the individual child and highlight his/her strengths, interests and needs  </a:t>
            </a:r>
          </a:p>
          <a:p>
            <a:r>
              <a:rPr lang="en-GB" sz="2400" dirty="0">
                <a:solidFill>
                  <a:schemeClr val="accent1">
                    <a:lumMod val="75000"/>
                  </a:schemeClr>
                </a:solidFill>
                <a:latin typeface="Arial" panose="020B0604020202020204" pitchFamily="34" charset="0"/>
                <a:cs typeface="Arial" panose="020B0604020202020204" pitchFamily="34" charset="0"/>
              </a:rPr>
              <a:t>Identify the plan for the child’s progress  highlight children’s development, strengths and abilities across all Areas of Learning  </a:t>
            </a:r>
          </a:p>
          <a:p>
            <a:r>
              <a:rPr lang="en-GB" sz="2400" dirty="0">
                <a:solidFill>
                  <a:schemeClr val="accent1">
                    <a:lumMod val="75000"/>
                  </a:schemeClr>
                </a:solidFill>
                <a:latin typeface="Arial" panose="020B0604020202020204" pitchFamily="34" charset="0"/>
                <a:cs typeface="Arial" panose="020B0604020202020204" pitchFamily="34" charset="0"/>
              </a:rPr>
              <a:t>Provide a graduated response and specific help to children whose progress is not adequate and who may be on the continuum of special educational needs (SEN Code of Practice for Wales) </a:t>
            </a:r>
          </a:p>
          <a:p>
            <a:r>
              <a:rPr lang="en-GB" sz="2400" dirty="0">
                <a:solidFill>
                  <a:schemeClr val="accent1">
                    <a:lumMod val="75000"/>
                  </a:schemeClr>
                </a:solidFill>
                <a:latin typeface="Arial" panose="020B0604020202020204" pitchFamily="34" charset="0"/>
                <a:cs typeface="Arial" panose="020B0604020202020204" pitchFamily="34" charset="0"/>
              </a:rPr>
              <a:t>Inform children of their achievements and next steps for their learning, inform staff, parents/carers of children’s achievements and next steps for their learning</a:t>
            </a:r>
          </a:p>
        </p:txBody>
      </p:sp>
      <p:sp>
        <p:nvSpPr>
          <p:cNvPr id="5" name="Content Placeholder 2">
            <a:extLst>
              <a:ext uri="{FF2B5EF4-FFF2-40B4-BE49-F238E27FC236}">
                <a16:creationId xmlns:a16="http://schemas.microsoft.com/office/drawing/2014/main" id="{85667357-4E16-8A99-AF54-FEA33A5B738B}"/>
              </a:ext>
            </a:extLst>
          </p:cNvPr>
          <p:cNvSpPr txBox="1">
            <a:spLocks/>
          </p:cNvSpPr>
          <p:nvPr/>
        </p:nvSpPr>
        <p:spPr>
          <a:xfrm>
            <a:off x="0" y="726608"/>
            <a:ext cx="12191999" cy="18845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sz="2400" dirty="0">
                <a:solidFill>
                  <a:schemeClr val="accent1">
                    <a:lumMod val="75000"/>
                  </a:schemeClr>
                </a:solidFill>
                <a:latin typeface="Arial" panose="020B0604020202020204" pitchFamily="34" charset="0"/>
                <a:cs typeface="Arial" panose="020B0604020202020204" pitchFamily="34" charset="0"/>
              </a:rPr>
              <a:t>Observation should play a key role in the everyday practice of practitioners working with children.</a:t>
            </a:r>
          </a:p>
          <a:p>
            <a:pPr fontAlgn="auto">
              <a:spcAft>
                <a:spcPts val="0"/>
              </a:spcAft>
            </a:pPr>
            <a:r>
              <a:rPr lang="en-GB" sz="2400" dirty="0">
                <a:solidFill>
                  <a:schemeClr val="accent1">
                    <a:lumMod val="75000"/>
                  </a:schemeClr>
                </a:solidFill>
                <a:latin typeface="Arial" panose="020B0604020202020204" pitchFamily="34" charset="0"/>
                <a:cs typeface="Arial" panose="020B0604020202020204" pitchFamily="34" charset="0"/>
              </a:rPr>
              <a:t>When observing children, practitioners should collate information on their development and achievements and discuss these with colleagues, in order to inform future planning and assessment of the children’s achievements.</a:t>
            </a:r>
          </a:p>
          <a:p>
            <a:pPr fontAlgn="auto">
              <a:spcAft>
                <a:spcPts val="0"/>
              </a:spcAft>
            </a:pPr>
            <a:endParaRPr lang="en-GB" sz="1700" dirty="0"/>
          </a:p>
        </p:txBody>
      </p:sp>
    </p:spTree>
    <p:extLst>
      <p:ext uri="{BB962C8B-B14F-4D97-AF65-F5344CB8AC3E}">
        <p14:creationId xmlns:p14="http://schemas.microsoft.com/office/powerpoint/2010/main" val="641986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74FF710-C356-48FE-B150-4DA023B70FBD}"/>
              </a:ext>
            </a:extLst>
          </p:cNvPr>
          <p:cNvSpPr>
            <a:spLocks noGrp="1"/>
          </p:cNvSpPr>
          <p:nvPr>
            <p:ph sz="half" idx="2"/>
          </p:nvPr>
        </p:nvSpPr>
        <p:spPr>
          <a:xfrm>
            <a:off x="0" y="626491"/>
            <a:ext cx="3785705" cy="4898986"/>
          </a:xfrm>
        </p:spPr>
        <p:txBody>
          <a:bodyPr>
            <a:normAutofit fontScale="85000" lnSpcReduction="20000"/>
          </a:bodyPr>
          <a:lstStyle/>
          <a:p>
            <a:pPr marL="0" indent="0" algn="ctr">
              <a:buNone/>
            </a:pPr>
            <a:r>
              <a:rPr lang="en-GB" sz="5600" dirty="0" err="1"/>
              <a:t>Llywodraeth</a:t>
            </a:r>
            <a:r>
              <a:rPr lang="en-GB" sz="5600" dirty="0"/>
              <a:t> Cymru (2008) </a:t>
            </a:r>
            <a:r>
              <a:rPr lang="en-GB" sz="5600" dirty="0">
                <a:solidFill>
                  <a:schemeClr val="accent1">
                    <a:lumMod val="75000"/>
                  </a:schemeClr>
                </a:solidFill>
              </a:rPr>
              <a:t>Welsh Government (2008)</a:t>
            </a:r>
          </a:p>
          <a:p>
            <a:pPr marL="0" indent="0" algn="ctr">
              <a:buNone/>
            </a:pPr>
            <a:endParaRPr lang="en-GB" sz="4800" dirty="0"/>
          </a:p>
          <a:p>
            <a:pPr marL="0" indent="0" algn="ctr">
              <a:buNone/>
            </a:pPr>
            <a:r>
              <a:rPr lang="en-GB" sz="2400" dirty="0">
                <a:hlinkClick r:id="rId3"/>
              </a:rPr>
              <a:t>https://hwb.gov.wales/api/storage/74f7c7cc-d337-4fd0-9604-27b3d1a5746d/observing-children.pdf</a:t>
            </a:r>
            <a:r>
              <a:rPr lang="en-GB" sz="2400" dirty="0"/>
              <a:t> </a:t>
            </a:r>
          </a:p>
        </p:txBody>
      </p:sp>
      <p:pic>
        <p:nvPicPr>
          <p:cNvPr id="6" name="Picture 5">
            <a:extLst>
              <a:ext uri="{FF2B5EF4-FFF2-40B4-BE49-F238E27FC236}">
                <a16:creationId xmlns:a16="http://schemas.microsoft.com/office/drawing/2014/main" id="{EC4423E2-D9B0-4271-8867-D5A80DB5F5F0}"/>
              </a:ext>
            </a:extLst>
          </p:cNvPr>
          <p:cNvPicPr>
            <a:picLocks noChangeAspect="1"/>
          </p:cNvPicPr>
          <p:nvPr/>
        </p:nvPicPr>
        <p:blipFill rotWithShape="1">
          <a:blip r:embed="rId4"/>
          <a:srcRect l="23468" t="18145" r="53145" b="4454"/>
          <a:stretch/>
        </p:blipFill>
        <p:spPr>
          <a:xfrm>
            <a:off x="3928816" y="291312"/>
            <a:ext cx="3916821" cy="5078361"/>
          </a:xfrm>
          <a:prstGeom prst="rect">
            <a:avLst/>
          </a:prstGeom>
        </p:spPr>
      </p:pic>
      <p:pic>
        <p:nvPicPr>
          <p:cNvPr id="8" name="Picture 7">
            <a:extLst>
              <a:ext uri="{FF2B5EF4-FFF2-40B4-BE49-F238E27FC236}">
                <a16:creationId xmlns:a16="http://schemas.microsoft.com/office/drawing/2014/main" id="{C6B82637-E908-4EDD-B63B-5016E2DBD7DE}"/>
              </a:ext>
            </a:extLst>
          </p:cNvPr>
          <p:cNvPicPr>
            <a:picLocks noChangeAspect="1"/>
          </p:cNvPicPr>
          <p:nvPr/>
        </p:nvPicPr>
        <p:blipFill rotWithShape="1">
          <a:blip r:embed="rId5"/>
          <a:srcRect l="23629" t="18372" r="52581" b="4660"/>
          <a:stretch/>
        </p:blipFill>
        <p:spPr>
          <a:xfrm>
            <a:off x="7988748" y="291312"/>
            <a:ext cx="4063135" cy="5078361"/>
          </a:xfrm>
          <a:prstGeom prst="rect">
            <a:avLst/>
          </a:prstGeom>
        </p:spPr>
      </p:pic>
    </p:spTree>
    <p:extLst>
      <p:ext uri="{BB962C8B-B14F-4D97-AF65-F5344CB8AC3E}">
        <p14:creationId xmlns:p14="http://schemas.microsoft.com/office/powerpoint/2010/main" val="352036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36D05-667D-4113-9CA5-48FDA7666A44}"/>
              </a:ext>
            </a:extLst>
          </p:cNvPr>
          <p:cNvSpPr>
            <a:spLocks noGrp="1"/>
          </p:cNvSpPr>
          <p:nvPr>
            <p:ph type="title"/>
          </p:nvPr>
        </p:nvSpPr>
        <p:spPr>
          <a:xfrm>
            <a:off x="483520" y="727617"/>
            <a:ext cx="10515600" cy="1325563"/>
          </a:xfrm>
        </p:spPr>
        <p:txBody>
          <a:bodyPr>
            <a:normAutofit/>
          </a:bodyPr>
          <a:lstStyle/>
          <a:p>
            <a:r>
              <a:rPr lang="en-GB" sz="4800" dirty="0"/>
              <a:t>Anna Ephgrave </a:t>
            </a:r>
          </a:p>
        </p:txBody>
      </p:sp>
      <p:pic>
        <p:nvPicPr>
          <p:cNvPr id="1026" name="Picture 2" descr="Planning in the Moment with Young Children: A Practical Guide for Early  Years Practitioners and Parents: Amazon.co.uk: Ephgrave, Anna:  9781138080393: Books">
            <a:extLst>
              <a:ext uri="{FF2B5EF4-FFF2-40B4-BE49-F238E27FC236}">
                <a16:creationId xmlns:a16="http://schemas.microsoft.com/office/drawing/2014/main" id="{3C40141D-59AE-4122-B651-B766ED07DB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9263" y="312873"/>
            <a:ext cx="3659857" cy="515472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909725B-0A15-4646-8B44-B29819753384}"/>
              </a:ext>
            </a:extLst>
          </p:cNvPr>
          <p:cNvSpPr txBox="1"/>
          <p:nvPr/>
        </p:nvSpPr>
        <p:spPr>
          <a:xfrm>
            <a:off x="483520" y="2053180"/>
            <a:ext cx="4165483" cy="954107"/>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hlinkClick r:id="rId4"/>
              </a:rPr>
              <a:t>https://www.youtube.com/watch?v=osIwlJXmEtk</a:t>
            </a:r>
            <a:r>
              <a:rPr lang="en-GB"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89679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0B46FFB9-5D07-4045-9341-D6EF65A14FF9}"/>
              </a:ext>
            </a:extLst>
          </p:cNvPr>
          <p:cNvSpPr>
            <a:spLocks noGrp="1"/>
          </p:cNvSpPr>
          <p:nvPr>
            <p:ph type="title"/>
          </p:nvPr>
        </p:nvSpPr>
        <p:spPr>
          <a:xfrm>
            <a:off x="153079" y="544053"/>
            <a:ext cx="2800158" cy="3982064"/>
          </a:xfrm>
        </p:spPr>
        <p:txBody>
          <a:bodyPr>
            <a:noAutofit/>
          </a:bodyPr>
          <a:lstStyle/>
          <a:p>
            <a:pPr algn="ctr"/>
            <a:r>
              <a:rPr lang="en-GB" altLang="en-US" sz="4000" dirty="0" err="1"/>
              <a:t>Cynllunio</a:t>
            </a:r>
            <a:r>
              <a:rPr lang="en-GB" altLang="en-US" sz="4000" dirty="0"/>
              <a:t> </a:t>
            </a:r>
            <a:r>
              <a:rPr lang="en-GB" altLang="en-US" sz="4000" dirty="0" err="1"/>
              <a:t>yn</a:t>
            </a:r>
            <a:r>
              <a:rPr lang="en-GB" altLang="en-US" sz="4000" dirty="0"/>
              <a:t> y </a:t>
            </a:r>
            <a:r>
              <a:rPr lang="en-GB" altLang="en-US" sz="4000" dirty="0" err="1"/>
              <a:t>Cyfnod</a:t>
            </a:r>
            <a:r>
              <a:rPr lang="en-GB" altLang="en-US" sz="4000" dirty="0"/>
              <a:t> Sylfaen</a:t>
            </a:r>
            <a:br>
              <a:rPr lang="en-GB" altLang="en-US" sz="4000" dirty="0"/>
            </a:br>
            <a:r>
              <a:rPr lang="en-GB" altLang="en-US" sz="4000" dirty="0">
                <a:solidFill>
                  <a:schemeClr val="accent1">
                    <a:lumMod val="75000"/>
                  </a:schemeClr>
                </a:solidFill>
              </a:rPr>
              <a:t>Planning in the Foundation Phase</a:t>
            </a:r>
          </a:p>
        </p:txBody>
      </p:sp>
      <p:pic>
        <p:nvPicPr>
          <p:cNvPr id="18435" name="Picture 4">
            <a:extLst>
              <a:ext uri="{FF2B5EF4-FFF2-40B4-BE49-F238E27FC236}">
                <a16:creationId xmlns:a16="http://schemas.microsoft.com/office/drawing/2014/main" id="{0A85B464-1E2E-43C3-AA51-2413E404A81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95892" y="0"/>
            <a:ext cx="7517914" cy="5612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TextBox 5">
            <a:extLst>
              <a:ext uri="{FF2B5EF4-FFF2-40B4-BE49-F238E27FC236}">
                <a16:creationId xmlns:a16="http://schemas.microsoft.com/office/drawing/2014/main" id="{661C5221-4C17-491F-BCD9-3076B593FAD1}"/>
              </a:ext>
            </a:extLst>
          </p:cNvPr>
          <p:cNvSpPr txBox="1">
            <a:spLocks noChangeArrowheads="1"/>
          </p:cNvSpPr>
          <p:nvPr/>
        </p:nvSpPr>
        <p:spPr bwMode="auto">
          <a:xfrm>
            <a:off x="153079" y="4872422"/>
            <a:ext cx="2250229"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400" dirty="0">
                <a:latin typeface="Times" panose="02020603050405020304" pitchFamily="18" charset="0"/>
              </a:rPr>
              <a:t>(Department for Children, Education, Lifelong Learning and Skills, 2015)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1" name="Picture 4">
            <a:extLst>
              <a:ext uri="{FF2B5EF4-FFF2-40B4-BE49-F238E27FC236}">
                <a16:creationId xmlns:a16="http://schemas.microsoft.com/office/drawing/2014/main" id="{651C97F6-94CE-47B2-B32F-FDB4DA3DF96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2192000" cy="6865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7" name="Picture 2" descr="G:\Modules 2017-2018\Lefel 4\EAEE4002-4008\Foundation Phase.jpg">
            <a:extLst>
              <a:ext uri="{FF2B5EF4-FFF2-40B4-BE49-F238E27FC236}">
                <a16:creationId xmlns:a16="http://schemas.microsoft.com/office/drawing/2014/main" id="{0D470F7C-F0FA-497B-9767-EACB76DB18F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0"/>
            <a:ext cx="12192000" cy="6872444"/>
          </a:xfr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51E4573D-9ACD-4E4B-AD77-CAD6B2530B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2200022"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1915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G:\Modules 2017-2018\Lefel 4\EAEE4002-4008\FP 3.jpg">
            <a:extLst>
              <a:ext uri="{FF2B5EF4-FFF2-40B4-BE49-F238E27FC236}">
                <a16:creationId xmlns:a16="http://schemas.microsoft.com/office/drawing/2014/main" id="{DBA0FADB-4D73-40DF-BA58-EF4C68D79E2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0"/>
            <a:ext cx="12192000" cy="6885368"/>
          </a:xfrm>
          <a:noFill/>
        </p:spPr>
      </p:pic>
    </p:spTree>
    <p:extLst>
      <p:ext uri="{BB962C8B-B14F-4D97-AF65-F5344CB8AC3E}">
        <p14:creationId xmlns:p14="http://schemas.microsoft.com/office/powerpoint/2010/main" val="21219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G:\Modules 2017-2018\Lefel 4\EAEE4002-4008\FP OUTDOORS.png">
            <a:extLst>
              <a:ext uri="{FF2B5EF4-FFF2-40B4-BE49-F238E27FC236}">
                <a16:creationId xmlns:a16="http://schemas.microsoft.com/office/drawing/2014/main" id="{71C66742-1D79-45ED-8927-39463D0B008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0"/>
            <a:ext cx="12191487" cy="6858000"/>
          </a:xfrm>
          <a:noFill/>
        </p:spPr>
      </p:pic>
    </p:spTree>
    <p:extLst>
      <p:ext uri="{BB962C8B-B14F-4D97-AF65-F5344CB8AC3E}">
        <p14:creationId xmlns:p14="http://schemas.microsoft.com/office/powerpoint/2010/main" val="194178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7" name="Picture 2" descr="G:\Modules 2017-2018\Lefel 4\EAEE4002-4008\fp 4.png">
            <a:extLst>
              <a:ext uri="{FF2B5EF4-FFF2-40B4-BE49-F238E27FC236}">
                <a16:creationId xmlns:a16="http://schemas.microsoft.com/office/drawing/2014/main" id="{D94E5AC9-64C3-471B-B042-1E4A3E013E0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 y="-1213"/>
            <a:ext cx="12192001" cy="6859107"/>
          </a:xfr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G:\Modules 2017-2018\Lefel 4\EAEE4002-4008\FP5.png">
            <a:extLst>
              <a:ext uri="{FF2B5EF4-FFF2-40B4-BE49-F238E27FC236}">
                <a16:creationId xmlns:a16="http://schemas.microsoft.com/office/drawing/2014/main" id="{E64A9702-1520-4170-90E5-1BB39038666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0"/>
            <a:ext cx="12192000" cy="6872878"/>
          </a:xfrm>
          <a:noFill/>
        </p:spPr>
      </p:pic>
    </p:spTree>
    <p:extLst>
      <p:ext uri="{BB962C8B-B14F-4D97-AF65-F5344CB8AC3E}">
        <p14:creationId xmlns:p14="http://schemas.microsoft.com/office/powerpoint/2010/main" val="15588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3E8FC-EE52-49B3-9444-B834D0D71A57}"/>
              </a:ext>
            </a:extLst>
          </p:cNvPr>
          <p:cNvSpPr>
            <a:spLocks noGrp="1"/>
          </p:cNvSpPr>
          <p:nvPr>
            <p:ph type="title"/>
          </p:nvPr>
        </p:nvSpPr>
        <p:spPr>
          <a:xfrm>
            <a:off x="838200" y="266805"/>
            <a:ext cx="10515600" cy="873738"/>
          </a:xfrm>
        </p:spPr>
        <p:txBody>
          <a:bodyPr>
            <a:noAutofit/>
          </a:bodyPr>
          <a:lstStyle/>
          <a:p>
            <a:pPr algn="ctr"/>
            <a:r>
              <a:rPr lang="en-GB" sz="4800" b="1" dirty="0" err="1"/>
              <a:t>Cwricwlwm</a:t>
            </a:r>
            <a:r>
              <a:rPr lang="en-GB" sz="4800" b="1" dirty="0"/>
              <a:t> </a:t>
            </a:r>
            <a:r>
              <a:rPr lang="en-GB" sz="4800" b="1" dirty="0" err="1"/>
              <a:t>ar</a:t>
            </a:r>
            <a:r>
              <a:rPr lang="en-GB" sz="4800" b="1" dirty="0"/>
              <a:t> </a:t>
            </a:r>
            <a:r>
              <a:rPr lang="en-GB" sz="4800" b="1" dirty="0" err="1"/>
              <a:t>gyfer</a:t>
            </a:r>
            <a:r>
              <a:rPr lang="en-GB" sz="4800" b="1" dirty="0"/>
              <a:t> </a:t>
            </a:r>
            <a:r>
              <a:rPr lang="en-GB" sz="4800" b="1" dirty="0" err="1"/>
              <a:t>lleoliadau</a:t>
            </a:r>
            <a:r>
              <a:rPr lang="en-GB" sz="4800" b="1" dirty="0"/>
              <a:t> </a:t>
            </a:r>
            <a:r>
              <a:rPr lang="en-GB" sz="4800" b="1" dirty="0" err="1"/>
              <a:t>meithrin</a:t>
            </a:r>
            <a:r>
              <a:rPr lang="en-GB" sz="4800" b="1" dirty="0"/>
              <a:t> a </a:t>
            </a:r>
            <a:r>
              <a:rPr lang="en-GB" sz="4800" b="1" dirty="0" err="1"/>
              <a:t>ariennir</a:t>
            </a:r>
            <a:r>
              <a:rPr lang="en-GB" sz="4800" b="1" dirty="0"/>
              <a:t> </a:t>
            </a:r>
            <a:r>
              <a:rPr lang="en-GB" sz="4800" b="1" dirty="0" err="1"/>
              <a:t>nas</a:t>
            </a:r>
            <a:r>
              <a:rPr lang="en-GB" sz="4800" b="1" dirty="0"/>
              <a:t> </a:t>
            </a:r>
            <a:r>
              <a:rPr lang="en-GB" sz="4800" b="1" dirty="0" err="1"/>
              <a:t>cynhelir</a:t>
            </a:r>
            <a:endParaRPr lang="en-GB" sz="4800" b="1" dirty="0"/>
          </a:p>
        </p:txBody>
      </p:sp>
      <p:sp>
        <p:nvSpPr>
          <p:cNvPr id="3" name="Content Placeholder 2">
            <a:extLst>
              <a:ext uri="{FF2B5EF4-FFF2-40B4-BE49-F238E27FC236}">
                <a16:creationId xmlns:a16="http://schemas.microsoft.com/office/drawing/2014/main" id="{E26392D8-EA94-4EFC-BC10-DD1CB3C92F19}"/>
              </a:ext>
            </a:extLst>
          </p:cNvPr>
          <p:cNvSpPr>
            <a:spLocks noGrp="1"/>
          </p:cNvSpPr>
          <p:nvPr>
            <p:ph idx="1"/>
          </p:nvPr>
        </p:nvSpPr>
        <p:spPr>
          <a:xfrm>
            <a:off x="233516" y="1588139"/>
            <a:ext cx="11120284" cy="4351338"/>
          </a:xfrm>
        </p:spPr>
        <p:txBody>
          <a:bodyPr>
            <a:normAutofit fontScale="92500" lnSpcReduction="10000"/>
          </a:bodyPr>
          <a:lstStyle/>
          <a:p>
            <a:pPr marL="0" indent="0">
              <a:buNone/>
            </a:pPr>
            <a:r>
              <a:rPr lang="en-GB" dirty="0"/>
              <a:t>‘Mae </a:t>
            </a:r>
            <a:r>
              <a:rPr lang="en-GB" dirty="0" err="1"/>
              <a:t>arsylwi’n</a:t>
            </a:r>
            <a:r>
              <a:rPr lang="en-GB" dirty="0"/>
              <a:t> </a:t>
            </a:r>
            <a:r>
              <a:rPr lang="en-GB" dirty="0" err="1"/>
              <a:t>ein</a:t>
            </a:r>
            <a:r>
              <a:rPr lang="en-GB" dirty="0"/>
              <a:t> </a:t>
            </a:r>
            <a:r>
              <a:rPr lang="en-GB" dirty="0" err="1"/>
              <a:t>helpu</a:t>
            </a:r>
            <a:r>
              <a:rPr lang="en-GB" dirty="0"/>
              <a:t> </a:t>
            </a:r>
            <a:r>
              <a:rPr lang="en-GB" dirty="0" err="1"/>
              <a:t>i</a:t>
            </a:r>
            <a:r>
              <a:rPr lang="en-GB" dirty="0"/>
              <a:t> </a:t>
            </a:r>
            <a:r>
              <a:rPr lang="en-GB" dirty="0" err="1"/>
              <a:t>wybod</a:t>
            </a:r>
            <a:r>
              <a:rPr lang="en-GB" dirty="0"/>
              <a:t> </a:t>
            </a:r>
            <a:r>
              <a:rPr lang="en-GB" dirty="0" err="1"/>
              <a:t>beth</a:t>
            </a:r>
            <a:r>
              <a:rPr lang="en-GB" dirty="0"/>
              <a:t> </a:t>
            </a:r>
            <a:r>
              <a:rPr lang="en-GB" dirty="0" err="1"/>
              <a:t>sy’n</a:t>
            </a:r>
            <a:r>
              <a:rPr lang="en-GB" dirty="0"/>
              <a:t> </a:t>
            </a:r>
            <a:r>
              <a:rPr lang="en-GB" dirty="0" err="1"/>
              <a:t>cymell</a:t>
            </a:r>
            <a:r>
              <a:rPr lang="en-GB" dirty="0"/>
              <a:t> plant </a:t>
            </a:r>
            <a:r>
              <a:rPr lang="en-GB" dirty="0" err="1"/>
              <a:t>bach</a:t>
            </a:r>
            <a:r>
              <a:rPr lang="en-GB" dirty="0"/>
              <a:t>, </a:t>
            </a:r>
            <a:r>
              <a:rPr lang="en-GB" dirty="0" err="1"/>
              <a:t>yn</a:t>
            </a:r>
            <a:r>
              <a:rPr lang="en-GB" dirty="0"/>
              <a:t> </a:t>
            </a:r>
            <a:r>
              <a:rPr lang="en-GB" dirty="0" err="1"/>
              <a:t>ennyn</a:t>
            </a:r>
            <a:r>
              <a:rPr lang="en-GB" dirty="0"/>
              <a:t> </a:t>
            </a:r>
            <a:r>
              <a:rPr lang="en-GB" dirty="0" err="1"/>
              <a:t>eu</a:t>
            </a:r>
            <a:r>
              <a:rPr lang="en-GB" dirty="0"/>
              <a:t> </a:t>
            </a:r>
            <a:r>
              <a:rPr lang="en-GB" dirty="0" err="1"/>
              <a:t>diddordeb</a:t>
            </a:r>
            <a:r>
              <a:rPr lang="en-GB" dirty="0"/>
              <a:t> ac </a:t>
            </a:r>
            <a:r>
              <a:rPr lang="en-GB" dirty="0" err="1"/>
              <a:t>yn</a:t>
            </a:r>
            <a:r>
              <a:rPr lang="en-GB" dirty="0"/>
              <a:t> </a:t>
            </a:r>
            <a:r>
              <a:rPr lang="en-GB" dirty="0" err="1"/>
              <a:t>hoelio</a:t>
            </a:r>
            <a:r>
              <a:rPr lang="en-GB" dirty="0"/>
              <a:t> </a:t>
            </a:r>
            <a:r>
              <a:rPr lang="en-GB" dirty="0" err="1"/>
              <a:t>eu</a:t>
            </a:r>
            <a:r>
              <a:rPr lang="en-GB" dirty="0"/>
              <a:t> </a:t>
            </a:r>
            <a:r>
              <a:rPr lang="en-GB" dirty="0" err="1"/>
              <a:t>sylw</a:t>
            </a:r>
            <a:r>
              <a:rPr lang="en-GB" dirty="0"/>
              <a:t>. </a:t>
            </a:r>
            <a:r>
              <a:rPr lang="en-GB" dirty="0" err="1"/>
              <a:t>Mae’n</a:t>
            </a:r>
            <a:r>
              <a:rPr lang="en-GB" dirty="0"/>
              <a:t> </a:t>
            </a:r>
            <a:r>
              <a:rPr lang="en-GB" dirty="0" err="1"/>
              <a:t>ein</a:t>
            </a:r>
            <a:r>
              <a:rPr lang="en-GB" dirty="0"/>
              <a:t> </a:t>
            </a:r>
            <a:r>
              <a:rPr lang="en-GB" dirty="0" err="1"/>
              <a:t>helpu</a:t>
            </a:r>
            <a:r>
              <a:rPr lang="en-GB" dirty="0"/>
              <a:t> </a:t>
            </a:r>
            <a:r>
              <a:rPr lang="en-GB" dirty="0" err="1"/>
              <a:t>i</a:t>
            </a:r>
            <a:r>
              <a:rPr lang="en-GB" dirty="0"/>
              <a:t> </a:t>
            </a:r>
            <a:r>
              <a:rPr lang="en-GB" dirty="0" err="1"/>
              <a:t>ddeall</a:t>
            </a:r>
            <a:r>
              <a:rPr lang="en-GB" dirty="0"/>
              <a:t> </a:t>
            </a:r>
            <a:r>
              <a:rPr lang="en-GB" dirty="0" err="1"/>
              <a:t>i</a:t>
            </a:r>
            <a:r>
              <a:rPr lang="en-GB" dirty="0"/>
              <a:t> </a:t>
            </a:r>
            <a:r>
              <a:rPr lang="en-GB" dirty="0" err="1"/>
              <a:t>ba</a:t>
            </a:r>
            <a:r>
              <a:rPr lang="en-GB" dirty="0"/>
              <a:t> </a:t>
            </a:r>
            <a:r>
              <a:rPr lang="en-GB" dirty="0" err="1"/>
              <a:t>raddau</a:t>
            </a:r>
            <a:r>
              <a:rPr lang="en-GB" dirty="0"/>
              <a:t> y </a:t>
            </a:r>
            <a:r>
              <a:rPr lang="en-GB" dirty="0" err="1"/>
              <a:t>maen</a:t>
            </a:r>
            <a:r>
              <a:rPr lang="en-GB" dirty="0"/>
              <a:t> </a:t>
            </a:r>
            <a:r>
              <a:rPr lang="en-GB" dirty="0" err="1"/>
              <a:t>nhw’n</a:t>
            </a:r>
            <a:r>
              <a:rPr lang="en-GB" dirty="0"/>
              <a:t> </a:t>
            </a:r>
            <a:r>
              <a:rPr lang="en-GB" dirty="0" err="1"/>
              <a:t>cymryd</a:t>
            </a:r>
            <a:r>
              <a:rPr lang="en-GB" dirty="0"/>
              <a:t> </a:t>
            </a:r>
            <a:r>
              <a:rPr lang="en-GB" dirty="0" err="1"/>
              <a:t>rhan</a:t>
            </a:r>
            <a:r>
              <a:rPr lang="en-GB" dirty="0"/>
              <a:t>, </a:t>
            </a:r>
            <a:r>
              <a:rPr lang="en-GB" dirty="0" err="1"/>
              <a:t>beth</a:t>
            </a:r>
            <a:r>
              <a:rPr lang="en-GB" dirty="0"/>
              <a:t> </a:t>
            </a:r>
            <a:r>
              <a:rPr lang="en-GB" dirty="0" err="1"/>
              <a:t>yw</a:t>
            </a:r>
            <a:r>
              <a:rPr lang="en-GB" dirty="0"/>
              <a:t> </a:t>
            </a:r>
            <a:r>
              <a:rPr lang="en-GB" dirty="0" err="1"/>
              <a:t>eu</a:t>
            </a:r>
            <a:r>
              <a:rPr lang="en-GB" dirty="0"/>
              <a:t> </a:t>
            </a:r>
            <a:r>
              <a:rPr lang="en-GB" dirty="0" err="1"/>
              <a:t>cyflyrau</a:t>
            </a:r>
            <a:r>
              <a:rPr lang="en-GB" dirty="0"/>
              <a:t> </a:t>
            </a:r>
            <a:r>
              <a:rPr lang="en-GB" dirty="0" err="1"/>
              <a:t>emosiynol</a:t>
            </a:r>
            <a:r>
              <a:rPr lang="en-GB" dirty="0"/>
              <a:t>, </a:t>
            </a:r>
            <a:r>
              <a:rPr lang="en-GB" dirty="0" err="1"/>
              <a:t>pwy</a:t>
            </a:r>
            <a:r>
              <a:rPr lang="en-GB" dirty="0"/>
              <a:t> </a:t>
            </a:r>
            <a:r>
              <a:rPr lang="en-GB" dirty="0" err="1"/>
              <a:t>yw</a:t>
            </a:r>
            <a:r>
              <a:rPr lang="en-GB" dirty="0"/>
              <a:t> </a:t>
            </a:r>
            <a:r>
              <a:rPr lang="en-GB" dirty="0" err="1"/>
              <a:t>eu</a:t>
            </a:r>
            <a:r>
              <a:rPr lang="en-GB" dirty="0"/>
              <a:t> </a:t>
            </a:r>
            <a:r>
              <a:rPr lang="en-GB" dirty="0" err="1"/>
              <a:t>ffrindiau</a:t>
            </a:r>
            <a:r>
              <a:rPr lang="en-GB" dirty="0"/>
              <a:t>, a </a:t>
            </a:r>
            <a:r>
              <a:rPr lang="en-GB" dirty="0" err="1"/>
              <a:t>pha</a:t>
            </a:r>
            <a:r>
              <a:rPr lang="en-GB" dirty="0"/>
              <a:t> </a:t>
            </a:r>
            <a:r>
              <a:rPr lang="en-GB" dirty="0" err="1"/>
              <a:t>sgiliau</a:t>
            </a:r>
            <a:r>
              <a:rPr lang="en-GB" dirty="0"/>
              <a:t> a </a:t>
            </a:r>
            <a:r>
              <a:rPr lang="en-GB" dirty="0" err="1"/>
              <a:t>chymwyseddau</a:t>
            </a:r>
            <a:r>
              <a:rPr lang="en-GB" dirty="0"/>
              <a:t> </a:t>
            </a:r>
            <a:r>
              <a:rPr lang="en-GB" dirty="0" err="1"/>
              <a:t>sydd</a:t>
            </a:r>
            <a:r>
              <a:rPr lang="en-GB" dirty="0"/>
              <a:t> </a:t>
            </a:r>
            <a:r>
              <a:rPr lang="en-GB" dirty="0" err="1"/>
              <a:t>ganddyn</a:t>
            </a:r>
            <a:r>
              <a:rPr lang="en-GB" dirty="0"/>
              <a:t> </a:t>
            </a:r>
            <a:r>
              <a:rPr lang="en-GB" dirty="0" err="1"/>
              <a:t>nhw</a:t>
            </a:r>
            <a:r>
              <a:rPr lang="en-GB" dirty="0"/>
              <a:t>. Mae </a:t>
            </a:r>
            <a:r>
              <a:rPr lang="en-GB" dirty="0" err="1"/>
              <a:t>arsylwi</a:t>
            </a:r>
            <a:r>
              <a:rPr lang="en-GB" dirty="0"/>
              <a:t> </a:t>
            </a:r>
            <a:r>
              <a:rPr lang="en-GB" dirty="0" err="1"/>
              <a:t>effeithiol</a:t>
            </a:r>
            <a:r>
              <a:rPr lang="en-GB" dirty="0"/>
              <a:t> </a:t>
            </a:r>
            <a:r>
              <a:rPr lang="en-GB" dirty="0" err="1"/>
              <a:t>yn</a:t>
            </a:r>
            <a:r>
              <a:rPr lang="en-GB" dirty="0"/>
              <a:t> </a:t>
            </a:r>
            <a:r>
              <a:rPr lang="en-GB" dirty="0" err="1"/>
              <a:t>ein</a:t>
            </a:r>
            <a:r>
              <a:rPr lang="en-GB" dirty="0"/>
              <a:t> </a:t>
            </a:r>
            <a:r>
              <a:rPr lang="en-GB" dirty="0" err="1"/>
              <a:t>galluogi</a:t>
            </a:r>
            <a:r>
              <a:rPr lang="en-GB" dirty="0"/>
              <a:t> </a:t>
            </a:r>
            <a:r>
              <a:rPr lang="en-GB" dirty="0" err="1"/>
              <a:t>i</a:t>
            </a:r>
            <a:r>
              <a:rPr lang="en-GB" dirty="0"/>
              <a:t> </a:t>
            </a:r>
            <a:r>
              <a:rPr lang="en-GB" dirty="0" err="1"/>
              <a:t>ddadansoddi’r</a:t>
            </a:r>
            <a:r>
              <a:rPr lang="en-GB" dirty="0"/>
              <a:t> </a:t>
            </a:r>
            <a:r>
              <a:rPr lang="en-GB" dirty="0" err="1"/>
              <a:t>hyn</a:t>
            </a:r>
            <a:r>
              <a:rPr lang="en-GB" dirty="0"/>
              <a:t> </a:t>
            </a:r>
            <a:r>
              <a:rPr lang="en-GB" dirty="0" err="1"/>
              <a:t>rydyn</a:t>
            </a:r>
            <a:r>
              <a:rPr lang="en-GB" dirty="0"/>
              <a:t> </a:t>
            </a:r>
            <a:r>
              <a:rPr lang="en-GB" dirty="0" err="1"/>
              <a:t>ni’n</a:t>
            </a:r>
            <a:r>
              <a:rPr lang="en-GB" dirty="0"/>
              <a:t> </a:t>
            </a:r>
            <a:r>
              <a:rPr lang="en-GB" dirty="0" err="1"/>
              <a:t>ei</a:t>
            </a:r>
            <a:r>
              <a:rPr lang="en-GB" dirty="0"/>
              <a:t> weld </a:t>
            </a:r>
            <a:r>
              <a:rPr lang="en-GB" dirty="0" err="1"/>
              <a:t>a’i</a:t>
            </a:r>
            <a:r>
              <a:rPr lang="en-GB" dirty="0"/>
              <a:t> </a:t>
            </a:r>
            <a:r>
              <a:rPr lang="en-GB" dirty="0" err="1"/>
              <a:t>glywed</a:t>
            </a:r>
            <a:r>
              <a:rPr lang="en-GB" dirty="0"/>
              <a:t>, ac </a:t>
            </a:r>
            <a:r>
              <a:rPr lang="en-GB" dirty="0" err="1"/>
              <a:t>ymateb</a:t>
            </a:r>
            <a:r>
              <a:rPr lang="en-GB" dirty="0"/>
              <a:t> </a:t>
            </a:r>
            <a:r>
              <a:rPr lang="en-GB" dirty="0" err="1"/>
              <a:t>mewn</a:t>
            </a:r>
            <a:r>
              <a:rPr lang="en-GB" dirty="0"/>
              <a:t> </a:t>
            </a:r>
            <a:r>
              <a:rPr lang="en-GB" dirty="0" err="1"/>
              <a:t>ffyrdd</a:t>
            </a:r>
            <a:r>
              <a:rPr lang="en-GB" dirty="0"/>
              <a:t> a </a:t>
            </a:r>
            <a:r>
              <a:rPr lang="en-GB" dirty="0" err="1"/>
              <a:t>fydd</a:t>
            </a:r>
            <a:r>
              <a:rPr lang="en-GB" dirty="0"/>
              <a:t> </a:t>
            </a:r>
            <a:r>
              <a:rPr lang="en-GB" dirty="0" err="1"/>
              <a:t>yn</a:t>
            </a:r>
            <a:r>
              <a:rPr lang="en-GB" dirty="0"/>
              <a:t> </a:t>
            </a:r>
            <a:r>
              <a:rPr lang="en-GB" dirty="0" err="1"/>
              <a:t>helpu’r</a:t>
            </a:r>
            <a:r>
              <a:rPr lang="en-GB" dirty="0"/>
              <a:t> plant </a:t>
            </a:r>
            <a:r>
              <a:rPr lang="en-GB" dirty="0" err="1"/>
              <a:t>i</a:t>
            </a:r>
            <a:r>
              <a:rPr lang="en-GB" dirty="0"/>
              <a:t> </a:t>
            </a:r>
            <a:r>
              <a:rPr lang="en-GB" dirty="0" err="1"/>
              <a:t>wneud</a:t>
            </a:r>
            <a:r>
              <a:rPr lang="en-GB" dirty="0"/>
              <a:t> </a:t>
            </a:r>
            <a:r>
              <a:rPr lang="en-GB" dirty="0" err="1"/>
              <a:t>cynnydd</a:t>
            </a:r>
            <a:r>
              <a:rPr lang="en-GB" dirty="0"/>
              <a:t>. </a:t>
            </a:r>
            <a:r>
              <a:rPr lang="en-GB" dirty="0" err="1"/>
              <a:t>Dylen</a:t>
            </a:r>
            <a:r>
              <a:rPr lang="en-GB" dirty="0"/>
              <a:t> </a:t>
            </a:r>
            <a:r>
              <a:rPr lang="en-GB" dirty="0" err="1"/>
              <a:t>ni</a:t>
            </a:r>
            <a:r>
              <a:rPr lang="en-GB" dirty="0"/>
              <a:t> </a:t>
            </a:r>
            <a:r>
              <a:rPr lang="en-GB" dirty="0" err="1"/>
              <a:t>ddefnyddio’r</a:t>
            </a:r>
            <a:r>
              <a:rPr lang="en-GB" dirty="0"/>
              <a:t> </a:t>
            </a:r>
            <a:r>
              <a:rPr lang="en-GB" dirty="0" err="1"/>
              <a:t>arsylwadau</a:t>
            </a:r>
            <a:r>
              <a:rPr lang="en-GB" dirty="0"/>
              <a:t> </a:t>
            </a:r>
            <a:r>
              <a:rPr lang="en-GB" dirty="0" err="1"/>
              <a:t>hyn</a:t>
            </a:r>
            <a:r>
              <a:rPr lang="en-GB" dirty="0"/>
              <a:t> </a:t>
            </a:r>
            <a:r>
              <a:rPr lang="en-GB" dirty="0" err="1"/>
              <a:t>i</a:t>
            </a:r>
            <a:r>
              <a:rPr lang="en-GB" dirty="0"/>
              <a:t> </a:t>
            </a:r>
            <a:r>
              <a:rPr lang="en-GB" dirty="0" err="1"/>
              <a:t>lywio</a:t>
            </a:r>
            <a:r>
              <a:rPr lang="en-GB" dirty="0"/>
              <a:t> </a:t>
            </a:r>
            <a:r>
              <a:rPr lang="en-GB" dirty="0" err="1"/>
              <a:t>gwaith</a:t>
            </a:r>
            <a:r>
              <a:rPr lang="en-GB" dirty="0"/>
              <a:t> </a:t>
            </a:r>
            <a:r>
              <a:rPr lang="en-GB" dirty="0" err="1"/>
              <a:t>cynllunio’r</a:t>
            </a:r>
            <a:r>
              <a:rPr lang="en-GB" dirty="0"/>
              <a:t> </a:t>
            </a:r>
            <a:r>
              <a:rPr lang="en-GB" dirty="0" err="1"/>
              <a:t>presennol</a:t>
            </a:r>
            <a:r>
              <a:rPr lang="en-GB" dirty="0"/>
              <a:t> </a:t>
            </a:r>
            <a:r>
              <a:rPr lang="en-GB" dirty="0" err="1"/>
              <a:t>a’r</a:t>
            </a:r>
            <a:r>
              <a:rPr lang="en-GB" dirty="0"/>
              <a:t> </a:t>
            </a:r>
            <a:r>
              <a:rPr lang="en-GB" dirty="0" err="1"/>
              <a:t>dyfodol</a:t>
            </a:r>
            <a:r>
              <a:rPr lang="en-GB" dirty="0"/>
              <a:t> </a:t>
            </a:r>
            <a:r>
              <a:rPr lang="en-GB" dirty="0" err="1"/>
              <a:t>yn</a:t>
            </a:r>
            <a:r>
              <a:rPr lang="en-GB" dirty="0"/>
              <a:t> </a:t>
            </a:r>
            <a:r>
              <a:rPr lang="en-GB" dirty="0" err="1"/>
              <a:t>ein</a:t>
            </a:r>
            <a:r>
              <a:rPr lang="en-GB" dirty="0"/>
              <a:t> </a:t>
            </a:r>
            <a:r>
              <a:rPr lang="en-GB" dirty="0" err="1"/>
              <a:t>lleoliad</a:t>
            </a:r>
            <a:r>
              <a:rPr lang="en-GB" dirty="0"/>
              <a:t>. Gall </a:t>
            </a:r>
            <a:r>
              <a:rPr lang="en-GB" dirty="0" err="1"/>
              <a:t>ein</a:t>
            </a:r>
            <a:r>
              <a:rPr lang="en-GB" dirty="0"/>
              <a:t> </a:t>
            </a:r>
            <a:r>
              <a:rPr lang="en-GB" dirty="0" err="1"/>
              <a:t>harsylwadau</a:t>
            </a:r>
            <a:r>
              <a:rPr lang="en-GB" dirty="0"/>
              <a:t> </a:t>
            </a:r>
            <a:r>
              <a:rPr lang="en-GB" dirty="0" err="1"/>
              <a:t>fod</a:t>
            </a:r>
            <a:r>
              <a:rPr lang="en-GB" dirty="0"/>
              <a:t> </a:t>
            </a:r>
            <a:r>
              <a:rPr lang="en-GB" dirty="0" err="1"/>
              <a:t>yn</a:t>
            </a:r>
            <a:r>
              <a:rPr lang="en-GB" dirty="0"/>
              <a:t> </a:t>
            </a:r>
            <a:r>
              <a:rPr lang="en-GB" dirty="0" err="1"/>
              <a:t>benodol</a:t>
            </a:r>
            <a:r>
              <a:rPr lang="en-GB" dirty="0"/>
              <a:t> ac </a:t>
            </a:r>
            <a:r>
              <a:rPr lang="en-GB" dirty="0" err="1"/>
              <a:t>wedi’u</a:t>
            </a:r>
            <a:r>
              <a:rPr lang="en-GB" dirty="0"/>
              <a:t> </a:t>
            </a:r>
            <a:r>
              <a:rPr lang="en-GB" dirty="0" err="1"/>
              <a:t>cynllunio</a:t>
            </a:r>
            <a:r>
              <a:rPr lang="en-GB" dirty="0"/>
              <a:t>; </a:t>
            </a:r>
            <a:r>
              <a:rPr lang="en-GB" dirty="0" err="1"/>
              <a:t>gallan</a:t>
            </a:r>
            <a:r>
              <a:rPr lang="en-GB" dirty="0"/>
              <a:t> </a:t>
            </a:r>
            <a:r>
              <a:rPr lang="en-GB" dirty="0" err="1"/>
              <a:t>nhw</a:t>
            </a:r>
            <a:r>
              <a:rPr lang="en-GB" dirty="0"/>
              <a:t> </a:t>
            </a:r>
            <a:r>
              <a:rPr lang="en-GB" dirty="0" err="1"/>
              <a:t>gael</a:t>
            </a:r>
            <a:r>
              <a:rPr lang="en-GB" dirty="0"/>
              <a:t> </a:t>
            </a:r>
            <a:r>
              <a:rPr lang="en-GB" dirty="0" err="1"/>
              <a:t>eu</a:t>
            </a:r>
            <a:r>
              <a:rPr lang="en-GB" dirty="0"/>
              <a:t> </a:t>
            </a:r>
            <a:r>
              <a:rPr lang="en-GB" dirty="0" err="1"/>
              <a:t>hamseru</a:t>
            </a:r>
            <a:r>
              <a:rPr lang="en-GB" dirty="0"/>
              <a:t> </a:t>
            </a:r>
            <a:r>
              <a:rPr lang="en-GB" dirty="0" err="1"/>
              <a:t>dros</a:t>
            </a:r>
            <a:r>
              <a:rPr lang="en-GB" dirty="0"/>
              <a:t> </a:t>
            </a:r>
            <a:r>
              <a:rPr lang="en-GB" dirty="0" err="1"/>
              <a:t>gyfnod</a:t>
            </a:r>
            <a:r>
              <a:rPr lang="en-GB" dirty="0"/>
              <a:t> neu </a:t>
            </a:r>
            <a:r>
              <a:rPr lang="en-GB" dirty="0" err="1"/>
              <a:t>ddigwydd</a:t>
            </a:r>
            <a:r>
              <a:rPr lang="en-GB" dirty="0"/>
              <a:t> </a:t>
            </a:r>
            <a:r>
              <a:rPr lang="en-GB" dirty="0" err="1"/>
              <a:t>yn</a:t>
            </a:r>
            <a:r>
              <a:rPr lang="en-GB" dirty="0"/>
              <a:t> </a:t>
            </a:r>
            <a:r>
              <a:rPr lang="en-GB" dirty="0" err="1"/>
              <a:t>ddigymell</a:t>
            </a:r>
            <a:r>
              <a:rPr lang="en-GB" dirty="0"/>
              <a:t> pan </a:t>
            </a:r>
            <a:r>
              <a:rPr lang="en-GB" dirty="0" err="1"/>
              <a:t>fyddwn</a:t>
            </a:r>
            <a:r>
              <a:rPr lang="en-GB" dirty="0"/>
              <a:t> </a:t>
            </a:r>
            <a:r>
              <a:rPr lang="en-GB" dirty="0" err="1"/>
              <a:t>ni’n</a:t>
            </a:r>
            <a:r>
              <a:rPr lang="en-GB" dirty="0"/>
              <a:t> </a:t>
            </a:r>
            <a:r>
              <a:rPr lang="en-GB" dirty="0" err="1"/>
              <a:t>sylwi</a:t>
            </a:r>
            <a:r>
              <a:rPr lang="en-GB" dirty="0"/>
              <a:t> </a:t>
            </a:r>
            <a:r>
              <a:rPr lang="en-GB" dirty="0" err="1"/>
              <a:t>ar</a:t>
            </a:r>
            <a:r>
              <a:rPr lang="en-GB" dirty="0"/>
              <a:t> </a:t>
            </a:r>
            <a:r>
              <a:rPr lang="en-GB" dirty="0" err="1"/>
              <a:t>rywbeth</a:t>
            </a:r>
            <a:r>
              <a:rPr lang="en-GB" dirty="0"/>
              <a:t> </a:t>
            </a:r>
            <a:r>
              <a:rPr lang="en-GB" dirty="0" err="1"/>
              <a:t>newydd</a:t>
            </a:r>
            <a:r>
              <a:rPr lang="en-GB" dirty="0"/>
              <a:t> neu </a:t>
            </a:r>
            <a:r>
              <a:rPr lang="en-GB" dirty="0" err="1"/>
              <a:t>arwyddocaol</a:t>
            </a:r>
            <a:r>
              <a:rPr lang="en-GB" dirty="0"/>
              <a:t>. </a:t>
            </a:r>
            <a:r>
              <a:rPr lang="en-GB" dirty="0" err="1"/>
              <a:t>Bydd</a:t>
            </a:r>
            <a:r>
              <a:rPr lang="en-GB" dirty="0"/>
              <a:t> </a:t>
            </a:r>
            <a:r>
              <a:rPr lang="en-GB" dirty="0" err="1"/>
              <a:t>defnyddio</a:t>
            </a:r>
            <a:r>
              <a:rPr lang="en-GB" dirty="0"/>
              <a:t> </a:t>
            </a:r>
            <a:r>
              <a:rPr lang="en-GB" dirty="0" err="1"/>
              <a:t>amrywiaeth</a:t>
            </a:r>
            <a:r>
              <a:rPr lang="en-GB" dirty="0"/>
              <a:t> o </a:t>
            </a:r>
            <a:r>
              <a:rPr lang="en-GB" dirty="0" err="1"/>
              <a:t>dechnegau</a:t>
            </a:r>
            <a:r>
              <a:rPr lang="en-GB" dirty="0"/>
              <a:t> </a:t>
            </a:r>
            <a:r>
              <a:rPr lang="en-GB" dirty="0" err="1"/>
              <a:t>arsylwi’n</a:t>
            </a:r>
            <a:r>
              <a:rPr lang="en-GB" dirty="0"/>
              <a:t> </a:t>
            </a:r>
            <a:r>
              <a:rPr lang="en-GB" dirty="0" err="1"/>
              <a:t>sicrhau</a:t>
            </a:r>
            <a:r>
              <a:rPr lang="en-GB" dirty="0"/>
              <a:t> </a:t>
            </a:r>
            <a:r>
              <a:rPr lang="en-GB" dirty="0" err="1"/>
              <a:t>ein</a:t>
            </a:r>
            <a:r>
              <a:rPr lang="en-GB" dirty="0"/>
              <a:t> bod </a:t>
            </a:r>
            <a:r>
              <a:rPr lang="en-GB" dirty="0" err="1"/>
              <a:t>yn</a:t>
            </a:r>
            <a:r>
              <a:rPr lang="en-GB" dirty="0"/>
              <a:t> </a:t>
            </a:r>
            <a:r>
              <a:rPr lang="en-GB" dirty="0" err="1"/>
              <a:t>meithrin</a:t>
            </a:r>
            <a:r>
              <a:rPr lang="en-GB" dirty="0"/>
              <a:t> </a:t>
            </a:r>
            <a:r>
              <a:rPr lang="en-GB" dirty="0" err="1"/>
              <a:t>dealltwriaeth</a:t>
            </a:r>
            <a:r>
              <a:rPr lang="en-GB" dirty="0"/>
              <a:t> </a:t>
            </a:r>
            <a:r>
              <a:rPr lang="en-GB" dirty="0" err="1"/>
              <a:t>fanwl</a:t>
            </a:r>
            <a:r>
              <a:rPr lang="en-GB" dirty="0"/>
              <a:t> o bob </a:t>
            </a:r>
            <a:r>
              <a:rPr lang="en-GB" dirty="0" err="1"/>
              <a:t>plentyn</a:t>
            </a:r>
            <a:r>
              <a:rPr lang="en-GB" dirty="0"/>
              <a:t>.’</a:t>
            </a:r>
          </a:p>
        </p:txBody>
      </p:sp>
    </p:spTree>
    <p:extLst>
      <p:ext uri="{BB962C8B-B14F-4D97-AF65-F5344CB8AC3E}">
        <p14:creationId xmlns:p14="http://schemas.microsoft.com/office/powerpoint/2010/main" val="1007688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6318-C3C5-4004-BB8C-0D165C38A943}"/>
              </a:ext>
            </a:extLst>
          </p:cNvPr>
          <p:cNvSpPr>
            <a:spLocks noGrp="1"/>
          </p:cNvSpPr>
          <p:nvPr>
            <p:ph type="title"/>
          </p:nvPr>
        </p:nvSpPr>
        <p:spPr>
          <a:xfrm>
            <a:off x="437661" y="361441"/>
            <a:ext cx="11166987" cy="785247"/>
          </a:xfrm>
        </p:spPr>
        <p:txBody>
          <a:bodyPr>
            <a:noAutofit/>
          </a:bodyPr>
          <a:lstStyle/>
          <a:p>
            <a:pPr algn="ctr"/>
            <a:r>
              <a:rPr lang="en-GB" sz="4800" b="1" dirty="0">
                <a:solidFill>
                  <a:schemeClr val="accent1">
                    <a:lumMod val="75000"/>
                  </a:schemeClr>
                </a:solidFill>
              </a:rPr>
              <a:t>Curriculum for Funded Non-maintained Nursery Settings (Wales) </a:t>
            </a:r>
          </a:p>
        </p:txBody>
      </p:sp>
      <p:sp>
        <p:nvSpPr>
          <p:cNvPr id="3" name="Content Placeholder 2">
            <a:extLst>
              <a:ext uri="{FF2B5EF4-FFF2-40B4-BE49-F238E27FC236}">
                <a16:creationId xmlns:a16="http://schemas.microsoft.com/office/drawing/2014/main" id="{2A3ED819-294F-458A-ACD6-ADCC8372D8A4}"/>
              </a:ext>
            </a:extLst>
          </p:cNvPr>
          <p:cNvSpPr>
            <a:spLocks noGrp="1"/>
          </p:cNvSpPr>
          <p:nvPr>
            <p:ph idx="1"/>
          </p:nvPr>
        </p:nvSpPr>
        <p:spPr>
          <a:xfrm>
            <a:off x="168031" y="1570989"/>
            <a:ext cx="11855938" cy="4351338"/>
          </a:xfrm>
        </p:spPr>
        <p:txBody>
          <a:bodyPr/>
          <a:lstStyle/>
          <a:p>
            <a:pPr marL="0" indent="0">
              <a:buNone/>
            </a:pPr>
            <a:r>
              <a:rPr lang="en-GB" dirty="0"/>
              <a:t>‘Observation helps us to find out what motivates, interests and engages young children. It helps us to understand their levels of involvement, their emotional states, their friendships, skills and competencies. Effective observation enables us to analyse what we see and hear, and to respond in ways that will help children make progress. We should use these observations to inform current and future planning in our setting. Our observations may be planned and specific; they may be timed over a period or be spontaneous occurrences when something new or significant is noticed. Using a range of observation techniques will ensure that we obtain detailed understanding of each child’ (Welsh Government, 2022).</a:t>
            </a:r>
          </a:p>
        </p:txBody>
      </p:sp>
    </p:spTree>
    <p:extLst>
      <p:ext uri="{BB962C8B-B14F-4D97-AF65-F5344CB8AC3E}">
        <p14:creationId xmlns:p14="http://schemas.microsoft.com/office/powerpoint/2010/main" val="40949953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02AA1D1-20DF-445F-8923-9EF22C490944}"/>
              </a:ext>
            </a:extLst>
          </p:cNvPr>
          <p:cNvPicPr>
            <a:picLocks noChangeAspect="1"/>
          </p:cNvPicPr>
          <p:nvPr/>
        </p:nvPicPr>
        <p:blipFill rotWithShape="1">
          <a:blip r:embed="rId3"/>
          <a:srcRect l="36599" t="41292" r="44900" b="11739"/>
          <a:stretch/>
        </p:blipFill>
        <p:spPr>
          <a:xfrm>
            <a:off x="6416431" y="39475"/>
            <a:ext cx="4880833" cy="4521503"/>
          </a:xfrm>
          <a:prstGeom prst="rect">
            <a:avLst/>
          </a:prstGeom>
        </p:spPr>
      </p:pic>
      <p:pic>
        <p:nvPicPr>
          <p:cNvPr id="7" name="Picture 6">
            <a:extLst>
              <a:ext uri="{FF2B5EF4-FFF2-40B4-BE49-F238E27FC236}">
                <a16:creationId xmlns:a16="http://schemas.microsoft.com/office/drawing/2014/main" id="{1E69A6FE-C919-45C1-9B0C-A229E4FE30EA}"/>
              </a:ext>
            </a:extLst>
          </p:cNvPr>
          <p:cNvPicPr>
            <a:picLocks noChangeAspect="1"/>
          </p:cNvPicPr>
          <p:nvPr/>
        </p:nvPicPr>
        <p:blipFill rotWithShape="1">
          <a:blip r:embed="rId4"/>
          <a:srcRect l="36613" t="27819" r="44839" b="26275"/>
          <a:stretch/>
        </p:blipFill>
        <p:spPr>
          <a:xfrm>
            <a:off x="484554" y="34754"/>
            <a:ext cx="4559393" cy="4420628"/>
          </a:xfrm>
          <a:prstGeom prst="rect">
            <a:avLst/>
          </a:prstGeom>
        </p:spPr>
      </p:pic>
      <p:sp>
        <p:nvSpPr>
          <p:cNvPr id="9" name="TextBox 8">
            <a:extLst>
              <a:ext uri="{FF2B5EF4-FFF2-40B4-BE49-F238E27FC236}">
                <a16:creationId xmlns:a16="http://schemas.microsoft.com/office/drawing/2014/main" id="{6BE8E571-EADA-4887-B124-076F720EAEB7}"/>
              </a:ext>
            </a:extLst>
          </p:cNvPr>
          <p:cNvSpPr txBox="1"/>
          <p:nvPr/>
        </p:nvSpPr>
        <p:spPr>
          <a:xfrm>
            <a:off x="226142" y="4569059"/>
            <a:ext cx="5496232" cy="1015663"/>
          </a:xfrm>
          <a:prstGeom prst="rect">
            <a:avLst/>
          </a:prstGeom>
          <a:noFill/>
        </p:spPr>
        <p:txBody>
          <a:bodyPr wrap="square">
            <a:spAutoFit/>
          </a:bodyPr>
          <a:lstStyle/>
          <a:p>
            <a:r>
              <a:rPr lang="en-GB" sz="2000" dirty="0">
                <a:hlinkClick r:id="rId5"/>
              </a:rPr>
              <a:t>https://hwb.gov.wales/api/storage/cd3892b4-7709-4035-afce-1e5c519c5855/cwricwlwm-ar-gyfer-lleoliadau-meithrina-ariennir-nas-cynhelir2.pdf</a:t>
            </a:r>
            <a:r>
              <a:rPr lang="en-GB" sz="2000" dirty="0"/>
              <a:t> </a:t>
            </a:r>
          </a:p>
        </p:txBody>
      </p:sp>
      <p:sp>
        <p:nvSpPr>
          <p:cNvPr id="11" name="TextBox 10">
            <a:extLst>
              <a:ext uri="{FF2B5EF4-FFF2-40B4-BE49-F238E27FC236}">
                <a16:creationId xmlns:a16="http://schemas.microsoft.com/office/drawing/2014/main" id="{D6DA0559-B1A7-458D-AA8A-703F16C68197}"/>
              </a:ext>
            </a:extLst>
          </p:cNvPr>
          <p:cNvSpPr txBox="1"/>
          <p:nvPr/>
        </p:nvSpPr>
        <p:spPr>
          <a:xfrm>
            <a:off x="6666271" y="4560978"/>
            <a:ext cx="5387948" cy="1015663"/>
          </a:xfrm>
          <a:prstGeom prst="rect">
            <a:avLst/>
          </a:prstGeom>
          <a:noFill/>
        </p:spPr>
        <p:txBody>
          <a:bodyPr wrap="square">
            <a:spAutoFit/>
          </a:bodyPr>
          <a:lstStyle/>
          <a:p>
            <a:r>
              <a:rPr lang="en-GB" sz="2000" dirty="0">
                <a:hlinkClick r:id="rId6"/>
              </a:rPr>
              <a:t>https://hwb.gov.wales/api/storage/3e89a21c-60fb-416c-99dd-6e1af3982409/a-curriculum-for-funded-non-maintained-nursery-settings2.pdf</a:t>
            </a:r>
            <a:r>
              <a:rPr lang="en-GB" sz="2000" dirty="0"/>
              <a:t> </a:t>
            </a:r>
          </a:p>
        </p:txBody>
      </p:sp>
    </p:spTree>
    <p:extLst>
      <p:ext uri="{BB962C8B-B14F-4D97-AF65-F5344CB8AC3E}">
        <p14:creationId xmlns:p14="http://schemas.microsoft.com/office/powerpoint/2010/main" val="10687874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DA07602-CC43-4EA3-82BD-E184F8B29C7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9659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4AB55-83A8-4E9C-AC62-4A5A2E4B7EA8}"/>
              </a:ext>
            </a:extLst>
          </p:cNvPr>
          <p:cNvSpPr>
            <a:spLocks noGrp="1"/>
          </p:cNvSpPr>
          <p:nvPr>
            <p:ph type="title"/>
          </p:nvPr>
        </p:nvSpPr>
        <p:spPr>
          <a:xfrm>
            <a:off x="-171939" y="552274"/>
            <a:ext cx="12191999" cy="1041901"/>
          </a:xfrm>
        </p:spPr>
        <p:txBody>
          <a:bodyPr>
            <a:noAutofit/>
          </a:bodyPr>
          <a:lstStyle/>
          <a:p>
            <a:pPr algn="ctr"/>
            <a:r>
              <a:rPr lang="cy-GB" altLang="en-US" sz="4800" dirty="0">
                <a:latin typeface="Arial" panose="020B0604020202020204" pitchFamily="34" charset="0"/>
                <a:cs typeface="Arial" panose="020B0604020202020204" pitchFamily="34" charset="0"/>
              </a:rPr>
              <a:t>Sylwi a gwrando i ddeall eu meddwl</a:t>
            </a:r>
            <a:r>
              <a:rPr lang="en-GB" altLang="en-US" sz="4800" dirty="0">
                <a:latin typeface="Arial" panose="020B0604020202020204" pitchFamily="34" charset="0"/>
                <a:cs typeface="Arial" panose="020B0604020202020204" pitchFamily="34" charset="0"/>
              </a:rPr>
              <a:t> </a:t>
            </a:r>
            <a:br>
              <a:rPr lang="en-GB" altLang="en-US" sz="4800" dirty="0">
                <a:latin typeface="Arial" panose="020B0604020202020204" pitchFamily="34" charset="0"/>
                <a:cs typeface="Arial" panose="020B0604020202020204" pitchFamily="34" charset="0"/>
              </a:rPr>
            </a:br>
            <a:r>
              <a:rPr lang="en-GB" altLang="en-US" sz="4800" dirty="0">
                <a:solidFill>
                  <a:schemeClr val="accent1">
                    <a:lumMod val="75000"/>
                  </a:schemeClr>
                </a:solidFill>
                <a:latin typeface="Arial" panose="020B0604020202020204" pitchFamily="34" charset="0"/>
                <a:cs typeface="Arial" panose="020B0604020202020204" pitchFamily="34" charset="0"/>
              </a:rPr>
              <a:t>O</a:t>
            </a:r>
            <a:r>
              <a:rPr lang="en-GB" altLang="en-US" sz="4800" i="1" dirty="0">
                <a:solidFill>
                  <a:schemeClr val="accent1">
                    <a:lumMod val="75000"/>
                  </a:schemeClr>
                </a:solidFill>
                <a:latin typeface="Arial" panose="020B0604020202020204" pitchFamily="34" charset="0"/>
                <a:cs typeface="Arial" panose="020B0604020202020204" pitchFamily="34" charset="0"/>
              </a:rPr>
              <a:t>bserve and listen to understand their thinking</a:t>
            </a:r>
            <a:endParaRPr lang="en-GB" sz="4800" dirty="0">
              <a:solidFill>
                <a:schemeClr val="accent1">
                  <a:lumMod val="75000"/>
                </a:schemeClr>
              </a:solidFill>
            </a:endParaRPr>
          </a:p>
        </p:txBody>
      </p:sp>
      <p:sp>
        <p:nvSpPr>
          <p:cNvPr id="3" name="Content Placeholder 2">
            <a:extLst>
              <a:ext uri="{FF2B5EF4-FFF2-40B4-BE49-F238E27FC236}">
                <a16:creationId xmlns:a16="http://schemas.microsoft.com/office/drawing/2014/main" id="{5E282553-46EC-4AFF-846B-1379D4326ABC}"/>
              </a:ext>
            </a:extLst>
          </p:cNvPr>
          <p:cNvSpPr>
            <a:spLocks noGrp="1"/>
          </p:cNvSpPr>
          <p:nvPr>
            <p:ph sz="half" idx="1"/>
          </p:nvPr>
        </p:nvSpPr>
        <p:spPr>
          <a:xfrm>
            <a:off x="409425" y="2219780"/>
            <a:ext cx="4795438" cy="3129102"/>
          </a:xfrm>
        </p:spPr>
        <p:txBody>
          <a:bodyPr>
            <a:normAutofit fontScale="92500" lnSpcReduction="10000"/>
          </a:bodyPr>
          <a:lstStyle/>
          <a:p>
            <a:pPr marL="0" indent="0">
              <a:buFont typeface="Arial" panose="020B0604020202020204" pitchFamily="34" charset="0"/>
              <a:buNone/>
              <a:defRPr/>
            </a:pPr>
            <a:r>
              <a:rPr lang="cy-GB" altLang="en-US" sz="2600" dirty="0">
                <a:latin typeface="Arial" panose="020B0604020202020204" pitchFamily="34" charset="0"/>
                <a:cs typeface="Arial" panose="020B0604020202020204" pitchFamily="34" charset="0"/>
              </a:rPr>
              <a:t>Dangosodd 2 brosiect ymchwil gan </a:t>
            </a:r>
            <a:r>
              <a:rPr lang="cy-GB" altLang="en-US" sz="2600" dirty="0" err="1">
                <a:latin typeface="Arial" panose="020B0604020202020204" pitchFamily="34" charset="0"/>
                <a:cs typeface="Arial" panose="020B0604020202020204" pitchFamily="34" charset="0"/>
              </a:rPr>
              <a:t>Siraj-Blatchford</a:t>
            </a:r>
            <a:r>
              <a:rPr lang="cy-GB" altLang="en-US" sz="2600" dirty="0">
                <a:latin typeface="Arial" panose="020B0604020202020204" pitchFamily="34" charset="0"/>
                <a:cs typeface="Arial" panose="020B0604020202020204" pitchFamily="34" charset="0"/>
              </a:rPr>
              <a:t> ei bod yn hanfodol bod oedolion yn rhyngweithio gyda phlant:</a:t>
            </a:r>
          </a:p>
          <a:p>
            <a:pPr>
              <a:buFontTx/>
              <a:buNone/>
              <a:defRPr/>
            </a:pPr>
            <a:r>
              <a:rPr lang="en-GB" altLang="en-US" sz="2600" b="1" dirty="0">
                <a:latin typeface="Arial" panose="020B0604020202020204" pitchFamily="34" charset="0"/>
                <a:cs typeface="Arial" panose="020B0604020202020204" pitchFamily="34" charset="0"/>
              </a:rPr>
              <a:t>Effective Provision of Pre-school Education, 2003</a:t>
            </a:r>
            <a:r>
              <a:rPr lang="en-GB" altLang="en-US" sz="2600" dirty="0">
                <a:latin typeface="Arial" panose="020B0604020202020204" pitchFamily="34" charset="0"/>
                <a:cs typeface="Arial" panose="020B0604020202020204" pitchFamily="34" charset="0"/>
              </a:rPr>
              <a:t>;  </a:t>
            </a:r>
          </a:p>
          <a:p>
            <a:pPr>
              <a:buFontTx/>
              <a:buNone/>
              <a:defRPr/>
            </a:pPr>
            <a:r>
              <a:rPr lang="en-GB" altLang="en-US" sz="2600" b="1" dirty="0">
                <a:latin typeface="Arial" panose="020B0604020202020204" pitchFamily="34" charset="0"/>
                <a:cs typeface="Arial" panose="020B0604020202020204" pitchFamily="34" charset="0"/>
              </a:rPr>
              <a:t>Researching Effective Pedagogy in the Early Years, 2002</a:t>
            </a:r>
          </a:p>
          <a:p>
            <a:endParaRPr lang="en-GB" sz="2000" dirty="0"/>
          </a:p>
        </p:txBody>
      </p:sp>
      <p:sp>
        <p:nvSpPr>
          <p:cNvPr id="4" name="Content Placeholder 3">
            <a:extLst>
              <a:ext uri="{FF2B5EF4-FFF2-40B4-BE49-F238E27FC236}">
                <a16:creationId xmlns:a16="http://schemas.microsoft.com/office/drawing/2014/main" id="{511869B9-A70B-448E-8E9E-BFA9E813A437}"/>
              </a:ext>
            </a:extLst>
          </p:cNvPr>
          <p:cNvSpPr>
            <a:spLocks noGrp="1"/>
          </p:cNvSpPr>
          <p:nvPr>
            <p:ph sz="half" idx="2"/>
          </p:nvPr>
        </p:nvSpPr>
        <p:spPr>
          <a:xfrm>
            <a:off x="7103854" y="2219780"/>
            <a:ext cx="4616198" cy="3356285"/>
          </a:xfrm>
        </p:spPr>
        <p:txBody>
          <a:bodyPr>
            <a:normAutofit fontScale="92500" lnSpcReduction="10000"/>
          </a:bodyPr>
          <a:lstStyle/>
          <a:p>
            <a:pPr marL="0" indent="0">
              <a:buFont typeface="Arial" panose="020B0604020202020204" pitchFamily="34" charset="0"/>
              <a:buNone/>
              <a:defRPr/>
            </a:pPr>
            <a:r>
              <a:rPr lang="en-GB" altLang="en-US" sz="2600" i="1" dirty="0">
                <a:solidFill>
                  <a:schemeClr val="accent1">
                    <a:lumMod val="75000"/>
                  </a:schemeClr>
                </a:solidFill>
                <a:latin typeface="Arial" panose="020B0604020202020204" pitchFamily="34" charset="0"/>
                <a:cs typeface="Arial" panose="020B0604020202020204" pitchFamily="34" charset="0"/>
              </a:rPr>
              <a:t>2 research projects by </a:t>
            </a:r>
            <a:r>
              <a:rPr lang="en-GB" altLang="en-US" sz="2600" b="1" i="1" dirty="0">
                <a:solidFill>
                  <a:schemeClr val="accent1">
                    <a:lumMod val="75000"/>
                  </a:schemeClr>
                </a:solidFill>
                <a:latin typeface="Arial" panose="020B0604020202020204" pitchFamily="34" charset="0"/>
                <a:cs typeface="Arial" panose="020B0604020202020204" pitchFamily="34" charset="0"/>
              </a:rPr>
              <a:t>Siraj-Blatchford</a:t>
            </a:r>
            <a:r>
              <a:rPr lang="en-GB" altLang="en-US" sz="2600" i="1" dirty="0">
                <a:solidFill>
                  <a:schemeClr val="accent1">
                    <a:lumMod val="75000"/>
                  </a:schemeClr>
                </a:solidFill>
                <a:latin typeface="Arial" panose="020B0604020202020204" pitchFamily="34" charset="0"/>
                <a:cs typeface="Arial" panose="020B0604020202020204" pitchFamily="34" charset="0"/>
              </a:rPr>
              <a:t> showed that adult interaction with children is crucial:</a:t>
            </a:r>
            <a:r>
              <a:rPr lang="en-GB" altLang="en-US" sz="2600" dirty="0">
                <a:solidFill>
                  <a:schemeClr val="accent1">
                    <a:lumMod val="75000"/>
                  </a:schemeClr>
                </a:solidFill>
                <a:latin typeface="Arial" panose="020B0604020202020204" pitchFamily="34" charset="0"/>
                <a:cs typeface="Arial" panose="020B0604020202020204" pitchFamily="34" charset="0"/>
              </a:rPr>
              <a:t> </a:t>
            </a:r>
          </a:p>
          <a:p>
            <a:pPr>
              <a:buFontTx/>
              <a:buNone/>
              <a:defRPr/>
            </a:pPr>
            <a:r>
              <a:rPr lang="en-GB" altLang="en-US" sz="2600" b="1" i="1" dirty="0">
                <a:solidFill>
                  <a:schemeClr val="accent1">
                    <a:lumMod val="75000"/>
                  </a:schemeClr>
                </a:solidFill>
                <a:latin typeface="Arial" panose="020B0604020202020204" pitchFamily="34" charset="0"/>
                <a:cs typeface="Arial" panose="020B0604020202020204" pitchFamily="34" charset="0"/>
              </a:rPr>
              <a:t>Effective Provision of Pre-school Education, 2003; (EPPE)  </a:t>
            </a:r>
          </a:p>
          <a:p>
            <a:pPr>
              <a:buFontTx/>
              <a:buNone/>
              <a:defRPr/>
            </a:pPr>
            <a:r>
              <a:rPr lang="en-GB" altLang="en-US" sz="2600" b="1" i="1" dirty="0">
                <a:solidFill>
                  <a:schemeClr val="accent1">
                    <a:lumMod val="75000"/>
                  </a:schemeClr>
                </a:solidFill>
                <a:latin typeface="Arial" panose="020B0604020202020204" pitchFamily="34" charset="0"/>
                <a:cs typeface="Arial" panose="020B0604020202020204" pitchFamily="34" charset="0"/>
              </a:rPr>
              <a:t>Researching Effective Pedagogy in the Early Years, 2002 (REPEY)</a:t>
            </a:r>
          </a:p>
          <a:p>
            <a:endParaRPr lang="en-GB" sz="2000" dirty="0"/>
          </a:p>
        </p:txBody>
      </p:sp>
    </p:spTree>
    <p:extLst>
      <p:ext uri="{BB962C8B-B14F-4D97-AF65-F5344CB8AC3E}">
        <p14:creationId xmlns:p14="http://schemas.microsoft.com/office/powerpoint/2010/main" val="31272820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4F50-7FC7-48C7-81C6-DEFB08CA25B3}"/>
              </a:ext>
            </a:extLst>
          </p:cNvPr>
          <p:cNvSpPr>
            <a:spLocks noGrp="1"/>
          </p:cNvSpPr>
          <p:nvPr>
            <p:ph type="title"/>
          </p:nvPr>
        </p:nvSpPr>
        <p:spPr>
          <a:xfrm>
            <a:off x="2856445" y="32084"/>
            <a:ext cx="6806979" cy="972060"/>
          </a:xfrm>
        </p:spPr>
        <p:txBody>
          <a:bodyPr>
            <a:noAutofit/>
          </a:bodyPr>
          <a:lstStyle/>
          <a:p>
            <a:r>
              <a:rPr lang="en-GB" sz="4800" dirty="0">
                <a:solidFill>
                  <a:schemeClr val="accent1">
                    <a:lumMod val="75000"/>
                  </a:schemeClr>
                </a:solidFill>
              </a:rPr>
              <a:t>EPPE project (2003) </a:t>
            </a:r>
          </a:p>
        </p:txBody>
      </p:sp>
      <p:sp>
        <p:nvSpPr>
          <p:cNvPr id="3" name="Content Placeholder 2">
            <a:extLst>
              <a:ext uri="{FF2B5EF4-FFF2-40B4-BE49-F238E27FC236}">
                <a16:creationId xmlns:a16="http://schemas.microsoft.com/office/drawing/2014/main" id="{E225B4AA-8349-4464-B84A-0E687477FC13}"/>
              </a:ext>
            </a:extLst>
          </p:cNvPr>
          <p:cNvSpPr>
            <a:spLocks noGrp="1"/>
          </p:cNvSpPr>
          <p:nvPr>
            <p:ph sz="half" idx="1"/>
          </p:nvPr>
        </p:nvSpPr>
        <p:spPr>
          <a:xfrm>
            <a:off x="6813755" y="923451"/>
            <a:ext cx="5378245" cy="4714075"/>
          </a:xfrm>
        </p:spPr>
        <p:txBody>
          <a:bodyPr>
            <a:normAutofit/>
          </a:bodyPr>
          <a:lstStyle/>
          <a:p>
            <a:pPr marL="0" indent="0">
              <a:buNone/>
            </a:pPr>
            <a:r>
              <a:rPr lang="en-GB" sz="2400" dirty="0">
                <a:solidFill>
                  <a:schemeClr val="accent1">
                    <a:lumMod val="75000"/>
                  </a:schemeClr>
                </a:solidFill>
              </a:rPr>
              <a:t>‘The case studies identified five areas that are particularly important when working with children aged 3 to 5 years. These were:</a:t>
            </a:r>
          </a:p>
          <a:p>
            <a:pPr>
              <a:spcBef>
                <a:spcPts val="0"/>
              </a:spcBef>
            </a:pPr>
            <a:r>
              <a:rPr lang="en-GB" sz="2400" dirty="0">
                <a:solidFill>
                  <a:schemeClr val="accent1">
                    <a:lumMod val="75000"/>
                  </a:schemeClr>
                </a:solidFill>
              </a:rPr>
              <a:t>the quality of adult child verbal interactions; </a:t>
            </a:r>
          </a:p>
          <a:p>
            <a:pPr>
              <a:spcBef>
                <a:spcPts val="0"/>
              </a:spcBef>
            </a:pPr>
            <a:r>
              <a:rPr lang="en-GB" sz="2400" dirty="0">
                <a:solidFill>
                  <a:schemeClr val="accent1">
                    <a:lumMod val="75000"/>
                  </a:schemeClr>
                </a:solidFill>
              </a:rPr>
              <a:t>staff knowledge and understanding of the curriculum; </a:t>
            </a:r>
          </a:p>
          <a:p>
            <a:pPr>
              <a:spcBef>
                <a:spcPts val="0"/>
              </a:spcBef>
            </a:pPr>
            <a:r>
              <a:rPr lang="en-GB" sz="2400" dirty="0">
                <a:solidFill>
                  <a:schemeClr val="accent1">
                    <a:lumMod val="75000"/>
                  </a:schemeClr>
                </a:solidFill>
              </a:rPr>
              <a:t>knowledge of how young children learn;</a:t>
            </a:r>
          </a:p>
          <a:p>
            <a:pPr>
              <a:spcBef>
                <a:spcPts val="0"/>
              </a:spcBef>
            </a:pPr>
            <a:r>
              <a:rPr lang="en-GB" sz="2400" dirty="0">
                <a:solidFill>
                  <a:schemeClr val="accent1">
                    <a:lumMod val="75000"/>
                  </a:schemeClr>
                </a:solidFill>
              </a:rPr>
              <a:t>adult’s skill in supporting children in resolving conflicts;</a:t>
            </a:r>
          </a:p>
          <a:p>
            <a:pPr>
              <a:spcBef>
                <a:spcPts val="0"/>
              </a:spcBef>
            </a:pPr>
            <a:r>
              <a:rPr lang="en-GB" sz="2400" dirty="0">
                <a:solidFill>
                  <a:schemeClr val="accent1">
                    <a:lumMod val="75000"/>
                  </a:schemeClr>
                </a:solidFill>
              </a:rPr>
              <a:t>helping parents to support children’s learning in the home’ </a:t>
            </a:r>
          </a:p>
        </p:txBody>
      </p:sp>
      <p:sp>
        <p:nvSpPr>
          <p:cNvPr id="5" name="Content Placeholder 2">
            <a:extLst>
              <a:ext uri="{FF2B5EF4-FFF2-40B4-BE49-F238E27FC236}">
                <a16:creationId xmlns:a16="http://schemas.microsoft.com/office/drawing/2014/main" id="{5B60BDE7-53C9-4F2B-9A80-53AC2B7FA9B5}"/>
              </a:ext>
            </a:extLst>
          </p:cNvPr>
          <p:cNvSpPr txBox="1">
            <a:spLocks/>
          </p:cNvSpPr>
          <p:nvPr/>
        </p:nvSpPr>
        <p:spPr>
          <a:xfrm>
            <a:off x="398206" y="1174673"/>
            <a:ext cx="5378245"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auto">
              <a:spcAft>
                <a:spcPts val="0"/>
              </a:spcAft>
              <a:buFont typeface="Arial" panose="020B0604020202020204" pitchFamily="34" charset="0"/>
              <a:buNone/>
            </a:pPr>
            <a:endParaRPr lang="en-GB" sz="2400" dirty="0"/>
          </a:p>
        </p:txBody>
      </p:sp>
      <p:sp>
        <p:nvSpPr>
          <p:cNvPr id="8" name="TextBox 7">
            <a:extLst>
              <a:ext uri="{FF2B5EF4-FFF2-40B4-BE49-F238E27FC236}">
                <a16:creationId xmlns:a16="http://schemas.microsoft.com/office/drawing/2014/main" id="{509B5351-3471-6E99-C979-87A682130AF3}"/>
              </a:ext>
            </a:extLst>
          </p:cNvPr>
          <p:cNvSpPr txBox="1"/>
          <p:nvPr/>
        </p:nvSpPr>
        <p:spPr>
          <a:xfrm>
            <a:off x="70338" y="877652"/>
            <a:ext cx="6743417" cy="4805675"/>
          </a:xfrm>
          <a:prstGeom prst="rect">
            <a:avLst/>
          </a:prstGeom>
          <a:noFill/>
        </p:spPr>
        <p:txBody>
          <a:bodyPr wrap="square">
            <a:spAutoFit/>
          </a:bodyPr>
          <a:lstStyle/>
          <a:p>
            <a:pPr>
              <a:lnSpc>
                <a:spcPct val="107000"/>
              </a:lnSpc>
              <a:spcAft>
                <a:spcPts val="0"/>
              </a:spcAft>
            </a:pPr>
            <a:r>
              <a:rPr lang="cy-GB" sz="2400" dirty="0">
                <a:effectLst/>
                <a:latin typeface="Arial" panose="020B0604020202020204" pitchFamily="34" charset="0"/>
                <a:ea typeface="DengXian" panose="02010600030101010101" pitchFamily="2" charset="-122"/>
                <a:cs typeface="Arial" panose="020B0604020202020204" pitchFamily="34" charset="0"/>
              </a:rPr>
              <a:t>‘Dynododd yr astudiaethau achos bum maes sy’n arbennig o bwysig wrth weithio gyda phlant 3 i 5 oed. Y rhain oedd:</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ansawdd y rhyngweithio geiriol rhwng oedolyn a phlentyn;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gwybodaeth a dealltwriaeth staff o’r cwricwlwm;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gwybodaeth am sut mae plant ifanc yn dysgu;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sgil oedolion wrth gefnogi plant i ddatrys gwrthdaro;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helpu rhieni i gefnogi dysgu gan blant yn y cartref’</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441672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0DE95-432F-4466-9696-86564CE2232B}"/>
              </a:ext>
            </a:extLst>
          </p:cNvPr>
          <p:cNvSpPr>
            <a:spLocks noGrp="1"/>
          </p:cNvSpPr>
          <p:nvPr>
            <p:ph type="title"/>
          </p:nvPr>
        </p:nvSpPr>
        <p:spPr>
          <a:xfrm>
            <a:off x="862721" y="314032"/>
            <a:ext cx="9357865" cy="1041901"/>
          </a:xfrm>
        </p:spPr>
        <p:txBody>
          <a:bodyPr>
            <a:normAutofit/>
          </a:bodyPr>
          <a:lstStyle/>
          <a:p>
            <a:r>
              <a:rPr lang="en-GB" sz="4800" b="1" dirty="0" err="1"/>
              <a:t>Gweithgaredd</a:t>
            </a:r>
            <a:r>
              <a:rPr lang="en-GB" sz="4800" b="1" dirty="0"/>
              <a:t> / </a:t>
            </a:r>
            <a:r>
              <a:rPr lang="en-GB" sz="4800" b="1" dirty="0">
                <a:solidFill>
                  <a:schemeClr val="accent1">
                    <a:lumMod val="75000"/>
                  </a:schemeClr>
                </a:solidFill>
              </a:rPr>
              <a:t>Activity</a:t>
            </a:r>
          </a:p>
        </p:txBody>
      </p:sp>
      <p:sp>
        <p:nvSpPr>
          <p:cNvPr id="3" name="Content Placeholder 2">
            <a:extLst>
              <a:ext uri="{FF2B5EF4-FFF2-40B4-BE49-F238E27FC236}">
                <a16:creationId xmlns:a16="http://schemas.microsoft.com/office/drawing/2014/main" id="{F0E87C2C-6D95-47C9-BEA0-5A1420AD012A}"/>
              </a:ext>
            </a:extLst>
          </p:cNvPr>
          <p:cNvSpPr>
            <a:spLocks noGrp="1"/>
          </p:cNvSpPr>
          <p:nvPr>
            <p:ph sz="half" idx="1"/>
          </p:nvPr>
        </p:nvSpPr>
        <p:spPr>
          <a:xfrm>
            <a:off x="6774426" y="3255907"/>
            <a:ext cx="4483324" cy="2699968"/>
          </a:xfrm>
        </p:spPr>
        <p:txBody>
          <a:bodyPr>
            <a:normAutofit/>
          </a:bodyPr>
          <a:lstStyle/>
          <a:p>
            <a:endParaRPr lang="en-GB" sz="2000" dirty="0"/>
          </a:p>
          <a:p>
            <a:r>
              <a:rPr lang="en-GB" sz="2400" dirty="0">
                <a:solidFill>
                  <a:schemeClr val="accent1">
                    <a:lumMod val="75000"/>
                  </a:schemeClr>
                </a:solidFill>
              </a:rPr>
              <a:t>Read the article, note the significance of Observation and understanding child development.</a:t>
            </a:r>
          </a:p>
        </p:txBody>
      </p:sp>
      <p:sp>
        <p:nvSpPr>
          <p:cNvPr id="4" name="Content Placeholder 3">
            <a:extLst>
              <a:ext uri="{FF2B5EF4-FFF2-40B4-BE49-F238E27FC236}">
                <a16:creationId xmlns:a16="http://schemas.microsoft.com/office/drawing/2014/main" id="{7F4A32ED-5F55-4486-B600-411397959E52}"/>
              </a:ext>
            </a:extLst>
          </p:cNvPr>
          <p:cNvSpPr>
            <a:spLocks noGrp="1"/>
          </p:cNvSpPr>
          <p:nvPr>
            <p:ph sz="half" idx="2"/>
          </p:nvPr>
        </p:nvSpPr>
        <p:spPr>
          <a:xfrm>
            <a:off x="564272" y="3255907"/>
            <a:ext cx="4554501" cy="2699968"/>
          </a:xfrm>
        </p:spPr>
        <p:txBody>
          <a:bodyPr>
            <a:normAutofit/>
          </a:bodyPr>
          <a:lstStyle/>
          <a:p>
            <a:endParaRPr lang="en-GB" sz="2000" dirty="0"/>
          </a:p>
          <a:p>
            <a:r>
              <a:rPr lang="en-GB" sz="2400" dirty="0" err="1"/>
              <a:t>Darllenwch</a:t>
            </a:r>
            <a:r>
              <a:rPr lang="en-GB" sz="2400" dirty="0"/>
              <a:t> </a:t>
            </a:r>
            <a:r>
              <a:rPr lang="en-GB" sz="2400" dirty="0" err="1"/>
              <a:t>yr</a:t>
            </a:r>
            <a:r>
              <a:rPr lang="en-GB" sz="2400" dirty="0"/>
              <a:t> </a:t>
            </a:r>
            <a:r>
              <a:rPr lang="en-GB" sz="2400" dirty="0" err="1"/>
              <a:t>erthygl</a:t>
            </a:r>
            <a:r>
              <a:rPr lang="en-GB" sz="2400" dirty="0"/>
              <a:t>, </a:t>
            </a:r>
            <a:r>
              <a:rPr lang="en-GB" sz="2400" dirty="0" err="1"/>
              <a:t>nodwch</a:t>
            </a:r>
            <a:r>
              <a:rPr lang="en-GB" sz="2400" dirty="0"/>
              <a:t> </a:t>
            </a:r>
            <a:r>
              <a:rPr lang="en-GB" sz="2400" dirty="0" err="1"/>
              <a:t>arwyddocâd</a:t>
            </a:r>
            <a:r>
              <a:rPr lang="en-GB" sz="2400" dirty="0"/>
              <a:t> </a:t>
            </a:r>
            <a:r>
              <a:rPr lang="en-GB" sz="2400" dirty="0" err="1"/>
              <a:t>Arsylwi</a:t>
            </a:r>
            <a:r>
              <a:rPr lang="en-GB" sz="2400" dirty="0"/>
              <a:t> a </a:t>
            </a:r>
            <a:r>
              <a:rPr lang="en-GB" sz="2400" dirty="0" err="1"/>
              <a:t>deall</a:t>
            </a:r>
            <a:r>
              <a:rPr lang="en-GB" sz="2400" dirty="0"/>
              <a:t> </a:t>
            </a:r>
            <a:r>
              <a:rPr lang="en-GB" sz="2400" dirty="0" err="1"/>
              <a:t>datblygiad</a:t>
            </a:r>
            <a:r>
              <a:rPr lang="en-GB" sz="2400" dirty="0"/>
              <a:t> plant.</a:t>
            </a:r>
          </a:p>
          <a:p>
            <a:endParaRPr lang="en-GB" sz="2000" dirty="0"/>
          </a:p>
        </p:txBody>
      </p:sp>
      <p:sp>
        <p:nvSpPr>
          <p:cNvPr id="10" name="TextBox 9">
            <a:extLst>
              <a:ext uri="{FF2B5EF4-FFF2-40B4-BE49-F238E27FC236}">
                <a16:creationId xmlns:a16="http://schemas.microsoft.com/office/drawing/2014/main" id="{66CE199D-46D3-4238-9325-7D4FAF079C4B}"/>
              </a:ext>
            </a:extLst>
          </p:cNvPr>
          <p:cNvSpPr txBox="1"/>
          <p:nvPr/>
        </p:nvSpPr>
        <p:spPr>
          <a:xfrm>
            <a:off x="2841523" y="1810388"/>
            <a:ext cx="6096000" cy="1200329"/>
          </a:xfrm>
          <a:prstGeom prst="rect">
            <a:avLst/>
          </a:prstGeom>
          <a:noFill/>
        </p:spPr>
        <p:txBody>
          <a:bodyPr wrap="square">
            <a:spAutoFit/>
          </a:bodyPr>
          <a:lstStyle/>
          <a:p>
            <a:pPr algn="ctr"/>
            <a:r>
              <a:rPr lang="en-GB" sz="2400" dirty="0">
                <a:hlinkClick r:id="rId2"/>
              </a:rPr>
              <a:t>https://librarysearch.uwtsd.ac.uk/permalink/44WHELF_UWTSD/1ir6fgh/cdi_crossref_primary_10_1177_1476718X20969750</a:t>
            </a:r>
            <a:endParaRPr lang="en-GB" sz="2400" dirty="0"/>
          </a:p>
        </p:txBody>
      </p:sp>
    </p:spTree>
    <p:extLst>
      <p:ext uri="{BB962C8B-B14F-4D97-AF65-F5344CB8AC3E}">
        <p14:creationId xmlns:p14="http://schemas.microsoft.com/office/powerpoint/2010/main" val="164563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74D66E1-C825-4BF4-AAF9-8EBCDACB61E9}"/>
              </a:ext>
            </a:extLst>
          </p:cNvPr>
          <p:cNvSpPr>
            <a:spLocks noGrp="1"/>
          </p:cNvSpPr>
          <p:nvPr>
            <p:ph type="title"/>
          </p:nvPr>
        </p:nvSpPr>
        <p:spPr>
          <a:xfrm>
            <a:off x="481819" y="183518"/>
            <a:ext cx="9637776" cy="1060491"/>
          </a:xfrm>
        </p:spPr>
        <p:txBody>
          <a:bodyPr>
            <a:normAutofit fontScale="90000"/>
          </a:bodyPr>
          <a:lstStyle/>
          <a:p>
            <a:r>
              <a:rPr lang="en-GB" sz="5300" dirty="0" err="1"/>
              <a:t>Cyfeirnodau</a:t>
            </a:r>
            <a:r>
              <a:rPr lang="en-GB" sz="5300" dirty="0"/>
              <a:t>/ </a:t>
            </a:r>
            <a:r>
              <a:rPr lang="en-GB" sz="5300" dirty="0">
                <a:solidFill>
                  <a:schemeClr val="accent1">
                    <a:lumMod val="75000"/>
                  </a:schemeClr>
                </a:solidFill>
              </a:rPr>
              <a:t>References</a:t>
            </a:r>
            <a:r>
              <a:rPr lang="en-GB" sz="5300" dirty="0"/>
              <a:t> </a:t>
            </a:r>
            <a:r>
              <a:rPr lang="en-GB" sz="4800" dirty="0"/>
              <a:t>
</a:t>
            </a:r>
          </a:p>
        </p:txBody>
      </p:sp>
      <p:sp>
        <p:nvSpPr>
          <p:cNvPr id="6" name="Content Placeholder 5">
            <a:extLst>
              <a:ext uri="{FF2B5EF4-FFF2-40B4-BE49-F238E27FC236}">
                <a16:creationId xmlns:a16="http://schemas.microsoft.com/office/drawing/2014/main" id="{7F822B68-9339-4632-ABEF-6E6D231C5561}"/>
              </a:ext>
            </a:extLst>
          </p:cNvPr>
          <p:cNvSpPr>
            <a:spLocks noGrp="1"/>
          </p:cNvSpPr>
          <p:nvPr>
            <p:ph idx="1"/>
          </p:nvPr>
        </p:nvSpPr>
        <p:spPr>
          <a:xfrm>
            <a:off x="85969" y="914400"/>
            <a:ext cx="12106031" cy="4767385"/>
          </a:xfrm>
        </p:spPr>
        <p:txBody>
          <a:bodyPr>
            <a:normAutofit/>
          </a:bodyPr>
          <a:lstStyle/>
          <a:p>
            <a:r>
              <a:rPr lang="en-GB" sz="2400" dirty="0">
                <a:latin typeface="Arial" panose="020B0604020202020204" pitchFamily="34" charset="0"/>
                <a:cs typeface="Arial" panose="020B0604020202020204" pitchFamily="34" charset="0"/>
              </a:rPr>
              <a:t>Smidt, S. (2005)</a:t>
            </a:r>
            <a:r>
              <a:rPr lang="en-GB" sz="2400" b="0" i="0" dirty="0">
                <a:effectLst/>
                <a:latin typeface="Arial" panose="020B0604020202020204" pitchFamily="34" charset="0"/>
                <a:cs typeface="Arial" panose="020B0604020202020204" pitchFamily="34" charset="0"/>
              </a:rPr>
              <a:t> </a:t>
            </a:r>
            <a:r>
              <a:rPr lang="en-GB" sz="2400" b="0" i="1" dirty="0">
                <a:effectLst/>
                <a:latin typeface="Arial" panose="020B0604020202020204" pitchFamily="34" charset="0"/>
                <a:cs typeface="Arial" panose="020B0604020202020204" pitchFamily="34" charset="0"/>
              </a:rPr>
              <a:t>Observing, Assessing and Planning for Children in the Early Years</a:t>
            </a:r>
            <a:r>
              <a:rPr lang="en-GB" sz="2400" b="0" i="0" dirty="0">
                <a:effectLst/>
                <a:latin typeface="Arial" panose="020B0604020202020204" pitchFamily="34" charset="0"/>
                <a:cs typeface="Arial" panose="020B0604020202020204" pitchFamily="34" charset="0"/>
              </a:rPr>
              <a:t>. London: Routledge. Available at: </a:t>
            </a:r>
            <a:r>
              <a:rPr lang="en-GB" sz="24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hlinkClick r:id="rId2"/>
              </a:rPr>
              <a:t>https://web-b-ebscohost-com.ezproxy.uwtsd.ac.uk/ehost/ebookviewer/ebook/bmxlYmtfXzEwMjg5NV9fQU41?sid=a9a21575-3126-4620-8f05-7de62b6edeac@pdc-v-sessmgr02&amp;vid=0&amp;format=EB&amp;rid=1#</a:t>
            </a:r>
            <a:endParaRPr lang="en-GB" sz="2400" dirty="0">
              <a:latin typeface="Arial" panose="020B0604020202020204" pitchFamily="34" charset="0"/>
              <a:cs typeface="Arial" panose="020B0604020202020204" pitchFamily="34" charset="0"/>
            </a:endParaRPr>
          </a:p>
          <a:p>
            <a:r>
              <a:rPr lang="en-GB" sz="2400" b="0" i="0" dirty="0">
                <a:effectLst/>
                <a:latin typeface="Arial" panose="020B0604020202020204" pitchFamily="34" charset="0"/>
                <a:cs typeface="Arial" panose="020B0604020202020204" pitchFamily="34" charset="0"/>
              </a:rPr>
              <a:t>Thomas, A. (2021). Exploring schemas in the Welsh curriculum: A coming to know for practitioners and children. </a:t>
            </a:r>
            <a:r>
              <a:rPr lang="en-GB" sz="2400" b="0" i="1" dirty="0">
                <a:effectLst/>
                <a:latin typeface="Arial" panose="020B0604020202020204" pitchFamily="34" charset="0"/>
                <a:cs typeface="Arial" panose="020B0604020202020204" pitchFamily="34" charset="0"/>
              </a:rPr>
              <a:t>Journal of Early Childhood Research : ECR</a:t>
            </a:r>
            <a:r>
              <a:rPr lang="en-GB" sz="2400" b="0" i="0" dirty="0">
                <a:effectLst/>
                <a:latin typeface="Arial" panose="020B0604020202020204" pitchFamily="34" charset="0"/>
                <a:cs typeface="Arial" panose="020B0604020202020204" pitchFamily="34" charset="0"/>
              </a:rPr>
              <a:t>, </a:t>
            </a:r>
            <a:r>
              <a:rPr lang="en-GB" sz="2400" b="0" i="1" dirty="0">
                <a:effectLst/>
                <a:latin typeface="Arial" panose="020B0604020202020204" pitchFamily="34" charset="0"/>
                <a:cs typeface="Arial" panose="020B0604020202020204" pitchFamily="34" charset="0"/>
              </a:rPr>
              <a:t>19</a:t>
            </a:r>
            <a:r>
              <a:rPr lang="en-GB" sz="2400" b="0" i="0" dirty="0">
                <a:effectLst/>
                <a:latin typeface="Arial" panose="020B0604020202020204" pitchFamily="34" charset="0"/>
                <a:cs typeface="Arial" panose="020B0604020202020204" pitchFamily="34" charset="0"/>
              </a:rPr>
              <a:t>(1), 98–112.</a:t>
            </a:r>
          </a:p>
          <a:p>
            <a:r>
              <a:rPr lang="en-GB" sz="2400" dirty="0">
                <a:latin typeface="Arial" panose="020B0604020202020204" pitchFamily="34" charset="0"/>
                <a:cs typeface="Arial" panose="020B0604020202020204" pitchFamily="34" charset="0"/>
              </a:rPr>
              <a:t>Department for Children, Education, Lifelong Learning and Skills. (2008) ‘Observing Children’ Available at: </a:t>
            </a:r>
            <a:r>
              <a:rPr lang="en-GB" sz="2400" dirty="0">
                <a:latin typeface="Arial" panose="020B0604020202020204" pitchFamily="34" charset="0"/>
                <a:cs typeface="Arial" panose="020B0604020202020204" pitchFamily="34" charset="0"/>
                <a:hlinkClick r:id="rId3"/>
              </a:rPr>
              <a:t>DCELLS FP Observing children report </a:t>
            </a:r>
            <a:r>
              <a:rPr lang="en-GB" sz="2400" dirty="0" err="1">
                <a:latin typeface="Arial" panose="020B0604020202020204" pitchFamily="34" charset="0"/>
                <a:cs typeface="Arial" panose="020B0604020202020204" pitchFamily="34" charset="0"/>
                <a:hlinkClick r:id="rId3"/>
              </a:rPr>
              <a:t>E.indd</a:t>
            </a:r>
            <a:r>
              <a:rPr lang="en-GB" sz="2400" dirty="0">
                <a:latin typeface="Arial" panose="020B0604020202020204" pitchFamily="34" charset="0"/>
                <a:cs typeface="Arial" panose="020B0604020202020204" pitchFamily="34" charset="0"/>
                <a:hlinkClick r:id="rId3"/>
              </a:rPr>
              <a:t> (</a:t>
            </a:r>
            <a:r>
              <a:rPr lang="en-GB" sz="2400" dirty="0" err="1">
                <a:latin typeface="Arial" panose="020B0604020202020204" pitchFamily="34" charset="0"/>
                <a:cs typeface="Arial" panose="020B0604020202020204" pitchFamily="34" charset="0"/>
                <a:hlinkClick r:id="rId3"/>
              </a:rPr>
              <a:t>gov.wales</a:t>
            </a:r>
            <a:r>
              <a:rPr lang="en-GB" sz="2400" dirty="0">
                <a:latin typeface="Arial" panose="020B0604020202020204" pitchFamily="34" charset="0"/>
                <a:cs typeface="Arial" panose="020B0604020202020204" pitchFamily="34" charset="0"/>
                <a:hlinkClick r:id="rId3"/>
              </a:rPr>
              <a:t>)</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Welsh Government. (2022) ‘Curriculum for funded non-maintained nursery settings’ Available at: </a:t>
            </a:r>
            <a:r>
              <a:rPr lang="en-GB" sz="2400" dirty="0">
                <a:latin typeface="Arial" panose="020B0604020202020204" pitchFamily="34" charset="0"/>
                <a:cs typeface="Arial" panose="020B0604020202020204" pitchFamily="34" charset="0"/>
                <a:hlinkClick r:id="rId4"/>
              </a:rPr>
              <a:t>https://hwb.gov.wales/api/storage/3e89a21c-60fb-416c-99dd-6e1af3982409/a-curriculum-for-funded-non-maintained-nursery-settings2.pdf</a:t>
            </a:r>
            <a:r>
              <a:rPr lang="en-GB" sz="2400" dirty="0">
                <a:latin typeface="Arial" panose="020B0604020202020204" pitchFamily="34" charset="0"/>
                <a:cs typeface="Arial" panose="020B0604020202020204" pitchFamily="34" charset="0"/>
              </a:rPr>
              <a:t> </a:t>
            </a:r>
          </a:p>
          <a:p>
            <a:endParaRPr lang="en-GB" sz="2000" dirty="0"/>
          </a:p>
        </p:txBody>
      </p:sp>
    </p:spTree>
    <p:extLst>
      <p:ext uri="{BB962C8B-B14F-4D97-AF65-F5344CB8AC3E}">
        <p14:creationId xmlns:p14="http://schemas.microsoft.com/office/powerpoint/2010/main" val="123506369"/>
      </p:ext>
    </p:extLst>
  </p:cSld>
  <p:clrMapOvr>
    <a:masterClrMapping/>
  </p:clrMapOvr>
</p:sld>
</file>

<file path=ppt/theme/theme1.xml><?xml version="1.0" encoding="utf-8"?>
<a:theme xmlns:a="http://schemas.openxmlformats.org/drawingml/2006/main" name="Single blank uwtsd slid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gle blank uwtsd slide" id="{63B78AFE-6908-47F4-94CA-38BE76BA7FB0}" vid="{D0D6606E-BC62-468E-8BA2-A11261927C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Single blank uwtsd slide</Template>
  <TotalTime>0</TotalTime>
  <Words>2080</Words>
  <Application>Microsoft Office PowerPoint</Application>
  <PresentationFormat>Widescreen</PresentationFormat>
  <Paragraphs>121</Paragraphs>
  <Slides>24</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museo-sans</vt:lpstr>
      <vt:lpstr>Arial</vt:lpstr>
      <vt:lpstr>Calibri</vt:lpstr>
      <vt:lpstr>Symbol</vt:lpstr>
      <vt:lpstr>Times</vt:lpstr>
      <vt:lpstr>Single blank uwtsd slide</vt:lpstr>
      <vt:lpstr>PowerPoint Presentation</vt:lpstr>
      <vt:lpstr>PowerPoint Presentation</vt:lpstr>
      <vt:lpstr>Arsylwadau yn cefnogi ymarfer proffesiynol Observations support professional practise </vt:lpstr>
      <vt:lpstr>Sylwad...... An observation……</vt:lpstr>
      <vt:lpstr>Cyfnod Sylfaen </vt:lpstr>
      <vt:lpstr>Foundation phase </vt:lpstr>
      <vt:lpstr>PowerPoint Presentation</vt:lpstr>
      <vt:lpstr>Anna Ephgrave </vt:lpstr>
      <vt:lpstr>Cynllunio yn y Cyfnod Sylfaen Planning in the Foundation Phase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Cwricwlwm ar gyfer lleoliadau meithrin a ariennir nas cynhelir</vt:lpstr>
      <vt:lpstr>Curriculum for Funded Non-maintained Nursery Settings (Wales) </vt:lpstr>
      <vt:lpstr>PowerPoint Presentation</vt:lpstr>
      <vt:lpstr>PowerPoint Presentation</vt:lpstr>
      <vt:lpstr>Sylwi a gwrando i ddeall eu meddwl  Observe and listen to understand their thinking</vt:lpstr>
      <vt:lpstr>EPPE project (2003) </vt:lpstr>
      <vt:lpstr>Gweithgaredd / Activity</vt:lpstr>
      <vt:lpstr>Cyfeirnodau/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Rachel Iles</cp:lastModifiedBy>
  <cp:revision>26</cp:revision>
  <dcterms:created xsi:type="dcterms:W3CDTF">2016-10-10T08:38:34Z</dcterms:created>
  <dcterms:modified xsi:type="dcterms:W3CDTF">2022-09-12T11:29:04Z</dcterms:modified>
</cp:coreProperties>
</file>