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2"/>
  </p:notesMasterIdLst>
  <p:handoutMasterIdLst>
    <p:handoutMasterId r:id="rId43"/>
  </p:handoutMasterIdLst>
  <p:sldIdLst>
    <p:sldId id="776" r:id="rId2"/>
    <p:sldId id="777" r:id="rId3"/>
    <p:sldId id="764" r:id="rId4"/>
    <p:sldId id="765" r:id="rId5"/>
    <p:sldId id="778" r:id="rId6"/>
    <p:sldId id="786" r:id="rId7"/>
    <p:sldId id="787" r:id="rId8"/>
    <p:sldId id="419" r:id="rId9"/>
    <p:sldId id="408" r:id="rId10"/>
    <p:sldId id="766" r:id="rId11"/>
    <p:sldId id="410" r:id="rId12"/>
    <p:sldId id="773" r:id="rId13"/>
    <p:sldId id="774" r:id="rId14"/>
    <p:sldId id="788" r:id="rId15"/>
    <p:sldId id="779" r:id="rId16"/>
    <p:sldId id="269" r:id="rId17"/>
    <p:sldId id="780" r:id="rId18"/>
    <p:sldId id="772" r:id="rId19"/>
    <p:sldId id="781" r:id="rId20"/>
    <p:sldId id="782" r:id="rId21"/>
    <p:sldId id="321" r:id="rId22"/>
    <p:sldId id="308" r:id="rId23"/>
    <p:sldId id="319" r:id="rId24"/>
    <p:sldId id="320" r:id="rId25"/>
    <p:sldId id="783" r:id="rId26"/>
    <p:sldId id="305" r:id="rId27"/>
    <p:sldId id="286" r:id="rId28"/>
    <p:sldId id="299" r:id="rId29"/>
    <p:sldId id="306" r:id="rId30"/>
    <p:sldId id="784" r:id="rId31"/>
    <p:sldId id="785" r:id="rId32"/>
    <p:sldId id="312" r:id="rId33"/>
    <p:sldId id="314" r:id="rId34"/>
    <p:sldId id="313" r:id="rId35"/>
    <p:sldId id="270" r:id="rId36"/>
    <p:sldId id="771" r:id="rId37"/>
    <p:sldId id="315" r:id="rId38"/>
    <p:sldId id="763" r:id="rId39"/>
    <p:sldId id="289" r:id="rId40"/>
    <p:sldId id="406" r:id="rId41"/>
  </p:sldIdLst>
  <p:sldSz cx="9144000" cy="6858000" type="screen4x3"/>
  <p:notesSz cx="7102475" cy="9388475"/>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4700261-DE14-A863-AEF3-6192099D4372}" name="Eirian Edmund" initials="EE" userId="Eirian Edmund"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0"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63" autoAdjust="0"/>
    <p:restoredTop sz="73598" autoAdjust="0"/>
  </p:normalViewPr>
  <p:slideViewPr>
    <p:cSldViewPr>
      <p:cViewPr varScale="1">
        <p:scale>
          <a:sx n="92" d="100"/>
          <a:sy n="92" d="100"/>
        </p:scale>
        <p:origin x="2440"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viewProps" Target="viewProps.xml"/><Relationship Id="rId50"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ata3.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rawing3.xml.rels><?xml version="1.0" encoding="UTF-8" standalone="yes"?>
<Relationships xmlns="http://schemas.openxmlformats.org/package/2006/relationships"><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59FF1007-9DDB-4FD2-A9A1-6F526AE236DE}" type="parTrans" cxnId="{E4E0FAB0-9DEE-4B3E-A1C2-A86C212ADB24}">
      <dgm:prSet/>
      <dgm:spPr/>
      <dgm:t>
        <a:bodyPr/>
        <a:lstStyle/>
        <a:p>
          <a:endParaRPr lang="en-US"/>
        </a:p>
      </dgm:t>
    </dgm:pt>
    <dgm:pt modelId="{20D4721C-0A62-4CEF-BB8B-50A7773F9BD6}">
      <dgm:prSet custT="1"/>
      <dgm:spPr/>
      <dgm:t>
        <a:bodyPr/>
        <a:lstStyle/>
        <a:p>
          <a:r>
            <a:rPr lang="cy" sz="1600" b="0" i="0" u="none" strike="noStrike" cap="none" baseline="0">
              <a:solidFill>
                <a:srgbClr val="FFFFFF"/>
              </a:solidFill>
              <a:effectLst/>
              <a:uFillTx/>
              <a:latin typeface="Aptos"/>
            </a:rPr>
            <a:t>Swyddogaeth</a:t>
          </a:r>
        </a:p>
      </dgm:t>
    </dgm:pt>
    <dgm:pt modelId="{969EF21C-959C-4BFC-AB30-F5CBF2DB2F6E}" type="sibTrans" cxnId="{E4E0FAB0-9DEE-4B3E-A1C2-A86C212ADB24}">
      <dgm:prSet/>
      <dgm:spPr/>
      <dgm:t>
        <a:bodyPr/>
        <a:lstStyle/>
        <a:p>
          <a:endParaRPr lang="en-US"/>
        </a:p>
      </dgm:t>
    </dgm:pt>
    <dgm:pt modelId="{359A41E0-D409-4D49-94C8-60AFE411DFCE}" type="parTrans" cxnId="{2F8CF2E4-0D4F-43D9-8B88-D475A50D1CF2}">
      <dgm:prSet/>
      <dgm:spPr/>
      <dgm:t>
        <a:bodyPr/>
        <a:lstStyle/>
        <a:p>
          <a:endParaRPr lang="en-US"/>
        </a:p>
      </dgm:t>
    </dgm:pt>
    <dgm:pt modelId="{F8BD53C0-FFCD-4327-8FF8-0A87E7D75CDC}">
      <dgm:prSet custT="1"/>
      <dgm:spPr/>
      <dgm:t>
        <a:bodyPr/>
        <a:lstStyle/>
        <a:p>
          <a:r>
            <a:rPr lang="cy" sz="1600" b="0" i="0" u="none" strike="noStrike" cap="none" baseline="0">
              <a:solidFill>
                <a:srgbClr val="FFFFFF"/>
              </a:solidFill>
              <a:effectLst/>
              <a:uFillTx/>
              <a:latin typeface="Aptos"/>
            </a:rPr>
            <a:t>Amddiffyn ac atal </a:t>
          </a:r>
        </a:p>
      </dgm:t>
    </dgm:pt>
    <dgm:pt modelId="{BDAAD313-FFF5-4795-BAF7-5D0069BCA973}" type="sibTrans" cxnId="{2F8CF2E4-0D4F-43D9-8B88-D475A50D1CF2}">
      <dgm:prSet/>
      <dgm:spPr/>
      <dgm:t>
        <a:bodyPr/>
        <a:lstStyle/>
        <a:p>
          <a:endParaRPr lang="en-US"/>
        </a:p>
      </dgm:t>
    </dgm:pt>
    <dgm:pt modelId="{5B1CFA3D-3DFA-4EE7-9730-8368F2C877BA}" type="parTrans" cxnId="{3B6D1B58-C0AB-4DB3-8646-0057F3A857E0}">
      <dgm:prSet/>
      <dgm:spPr/>
      <dgm:t>
        <a:bodyPr/>
        <a:lstStyle/>
        <a:p>
          <a:endParaRPr lang="en-US"/>
        </a:p>
      </dgm:t>
    </dgm:pt>
    <dgm:pt modelId="{7335E2D0-7036-48F5-8587-2419DAB71A30}">
      <dgm:prSet custT="1"/>
      <dgm:spPr/>
      <dgm:t>
        <a:bodyPr/>
        <a:lstStyle/>
        <a:p>
          <a:r>
            <a:rPr lang="cy" sz="1600" b="0" i="0" u="none" strike="noStrike" cap="none" baseline="0">
              <a:solidFill>
                <a:srgbClr val="FFFFFF"/>
              </a:solidFill>
              <a:effectLst/>
              <a:uFillTx/>
              <a:latin typeface="Aptos"/>
            </a:rPr>
            <a:t>Cyfrannu at bolisi/gweithdrefn genedlaethol</a:t>
          </a:r>
        </a:p>
      </dgm:t>
    </dgm:pt>
    <dgm:pt modelId="{766154DE-C16E-4E67-90FD-92CEADECA3BC}" type="sibTrans" cxnId="{3B6D1B58-C0AB-4DB3-8646-0057F3A857E0}">
      <dgm:prSet/>
      <dgm:spPr/>
      <dgm:t>
        <a:bodyPr/>
        <a:lstStyle/>
        <a:p>
          <a:endParaRPr lang="en-US"/>
        </a:p>
      </dgm:t>
    </dgm:pt>
    <dgm:pt modelId="{C0663794-C4C8-4790-BA9E-73E22960C56F}" type="parTrans" cxnId="{993D28CA-1368-43C4-829F-1FE5854CEF10}">
      <dgm:prSet/>
      <dgm:spPr/>
      <dgm:t>
        <a:bodyPr/>
        <a:lstStyle/>
        <a:p>
          <a:endParaRPr lang="en-US"/>
        </a:p>
      </dgm:t>
    </dgm:pt>
    <dgm:pt modelId="{EDD96FD2-56E8-4046-A023-0C97F902F380}">
      <dgm:prSet custT="1"/>
      <dgm:spPr/>
      <dgm:t>
        <a:bodyPr/>
        <a:lstStyle/>
        <a:p>
          <a:r>
            <a:rPr lang="cy" sz="1600" b="0" i="0" u="none" strike="noStrike" cap="none" baseline="0">
              <a:solidFill>
                <a:srgbClr val="FFFFFF"/>
              </a:solidFill>
              <a:effectLst/>
              <a:uFillTx/>
              <a:latin typeface="Aptos"/>
            </a:rPr>
            <a:t>Codi ymwybyddiaeth</a:t>
          </a:r>
        </a:p>
      </dgm:t>
    </dgm:pt>
    <dgm:pt modelId="{08E9877D-274B-4080-AE8E-C776C999F3EF}" type="sibTrans" cxnId="{993D28CA-1368-43C4-829F-1FE5854CEF10}">
      <dgm:prSet/>
      <dgm:spPr/>
      <dgm:t>
        <a:bodyPr/>
        <a:lstStyle/>
        <a:p>
          <a:endParaRPr lang="en-US"/>
        </a:p>
      </dgm:t>
    </dgm:pt>
    <dgm:pt modelId="{21285A9E-D276-4816-BA14-8E0AD18C4BDC}" type="parTrans" cxnId="{1BF8C9E3-809C-47A2-81EF-A8B4B23E23C7}">
      <dgm:prSet/>
      <dgm:spPr/>
      <dgm:t>
        <a:bodyPr/>
        <a:lstStyle/>
        <a:p>
          <a:endParaRPr lang="en-US"/>
        </a:p>
      </dgm:t>
    </dgm:pt>
    <dgm:pt modelId="{A4ACCD31-14DE-41B7-BE89-0EBB2192B2B1}">
      <dgm:prSet custT="1"/>
      <dgm:spPr/>
      <dgm:t>
        <a:bodyPr/>
        <a:lstStyle/>
        <a:p>
          <a:r>
            <a:rPr lang="cy" sz="1600" b="0" i="0" u="none" strike="noStrike" cap="none" baseline="0">
              <a:solidFill>
                <a:srgbClr val="FFFFFF"/>
              </a:solidFill>
              <a:effectLst/>
              <a:uFillTx/>
              <a:latin typeface="Aptos"/>
            </a:rPr>
            <a:t>Adolygu effeithlonrwydd </a:t>
          </a:r>
        </a:p>
      </dgm:t>
    </dgm:pt>
    <dgm:pt modelId="{DB765F4B-A195-4C78-BBDD-F2086350BDE7}" type="sibTrans" cxnId="{1BF8C9E3-809C-47A2-81EF-A8B4B23E23C7}">
      <dgm:prSet/>
      <dgm:spPr/>
      <dgm:t>
        <a:bodyPr/>
        <a:lstStyle/>
        <a:p>
          <a:endParaRPr lang="en-US"/>
        </a:p>
      </dgm:t>
    </dgm:pt>
    <dgm:pt modelId="{6B043413-1E78-4791-8EB7-E52A95C71834}" type="parTrans" cxnId="{6F29D180-2AD7-4373-B179-92F05AD17C42}">
      <dgm:prSet/>
      <dgm:spPr/>
      <dgm:t>
        <a:bodyPr/>
        <a:lstStyle/>
        <a:p>
          <a:endParaRPr lang="en-US"/>
        </a:p>
      </dgm:t>
    </dgm:pt>
    <dgm:pt modelId="{DFB97E1B-0A1E-461E-AC95-B8CCA7DFEC03}">
      <dgm:prSet custT="1"/>
      <dgm:spPr/>
      <dgm:t>
        <a:bodyPr/>
        <a:lstStyle/>
        <a:p>
          <a:r>
            <a:rPr lang="cy" sz="1600" b="0" i="0" u="none" strike="noStrike" cap="none" baseline="0">
              <a:solidFill>
                <a:srgbClr val="FFFFFF"/>
              </a:solidFill>
              <a:effectLst/>
              <a:uFillTx/>
              <a:latin typeface="Aptos"/>
            </a:rPr>
            <a:t>Adolygiadau ac archwiliadau ymarfer</a:t>
          </a:r>
        </a:p>
      </dgm:t>
    </dgm:pt>
    <dgm:pt modelId="{EB82951E-DF2F-4AE5-BCBB-1F56417C5424}" type="sibTrans" cxnId="{6F29D180-2AD7-4373-B179-92F05AD17C42}">
      <dgm:prSet/>
      <dgm:spPr/>
      <dgm:t>
        <a:bodyPr/>
        <a:lstStyle/>
        <a:p>
          <a:endParaRPr lang="en-US"/>
        </a:p>
      </dgm:t>
    </dgm:pt>
    <dgm:pt modelId="{DF02483C-F4E3-426C-97CB-57FA416A367B}" type="parTrans" cxnId="{C2264CDA-C9AF-409E-9FB5-0E27EE909397}">
      <dgm:prSet/>
      <dgm:spPr/>
      <dgm:t>
        <a:bodyPr/>
        <a:lstStyle/>
        <a:p>
          <a:endParaRPr lang="en-US"/>
        </a:p>
      </dgm:t>
    </dgm:pt>
    <dgm:pt modelId="{D675C760-80BD-4C0C-9DE5-10FEFDFA3859}">
      <dgm:prSet custT="1"/>
      <dgm:spPr/>
      <dgm:t>
        <a:bodyPr/>
        <a:lstStyle/>
        <a:p>
          <a:r>
            <a:rPr lang="cy" sz="1600" b="0" i="0" u="none" strike="noStrike" cap="none" baseline="0">
              <a:solidFill>
                <a:srgbClr val="FFFFFF"/>
              </a:solidFill>
              <a:effectLst/>
              <a:uFillTx/>
              <a:latin typeface="Aptos"/>
            </a:rPr>
            <a:t>Lledaenu gwybodaeth</a:t>
          </a:r>
        </a:p>
      </dgm:t>
    </dgm:pt>
    <dgm:pt modelId="{32BF5C23-C9CB-4942-A94F-F0057C5A2E21}" type="sibTrans" cxnId="{C2264CDA-C9AF-409E-9FB5-0E27EE909397}">
      <dgm:prSet/>
      <dgm:spPr/>
      <dgm:t>
        <a:bodyPr/>
        <a:lstStyle/>
        <a:p>
          <a:endParaRPr lang="en-US"/>
        </a:p>
      </dgm:t>
    </dgm:pt>
    <dgm:pt modelId="{29C4F505-4BB1-4DE9-8FEA-68D79766D814}" type="parTrans" cxnId="{48280B84-3B70-4151-8F9F-313E49CFB4EE}">
      <dgm:prSet/>
      <dgm:spPr/>
      <dgm:t>
        <a:bodyPr/>
        <a:lstStyle/>
        <a:p>
          <a:endParaRPr lang="en-US"/>
        </a:p>
      </dgm:t>
    </dgm:pt>
    <dgm:pt modelId="{74D88033-A716-4F43-93F4-1B73AA00E5DA}">
      <dgm:prSet custT="1"/>
      <dgm:spPr/>
      <dgm:t>
        <a:bodyPr/>
        <a:lstStyle/>
        <a:p>
          <a:r>
            <a:rPr lang="cy" sz="1600" b="0" i="0" u="none" strike="noStrike" cap="none" baseline="0">
              <a:solidFill>
                <a:srgbClr val="FFFFFF"/>
              </a:solidFill>
              <a:effectLst/>
              <a:uFillTx/>
              <a:latin typeface="Aptos"/>
            </a:rPr>
            <a:t>Cydweithio â byrddau eraill.</a:t>
          </a:r>
        </a:p>
      </dgm:t>
    </dgm:pt>
    <dgm:pt modelId="{47ABF462-CE47-447D-9103-60063304F823}" type="sibTrans" cxnId="{48280B84-3B70-4151-8F9F-313E49CFB4EE}">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rotWithShape="1">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rotWithShape="1">
          <a:blip xmlns:r="http://schemas.openxmlformats.org/officeDocument/2006/relationships" r:embed="rId4">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49671024-018F-43A0-A455-CB39DF107175}" type="presOf" srcId="{7335E2D0-7036-48F5-8587-2419DAB71A30}" destId="{30B86173-94B0-4457-80EE-000382AB1FFC}" srcOrd="0" destOrd="0" presId="urn:microsoft.com/office/officeart/2018/2/layout/IconVerticalSolidList"/>
    <dgm:cxn modelId="{68DE9424-DEFF-4D59-96FE-CE32FE3C1759}" type="presOf" srcId="{EDD96FD2-56E8-4046-A023-0C97F902F380}" destId="{DC04E2BF-AA5F-493E-90BE-65A43B87AFD7}" srcOrd="0" destOrd="0" presId="urn:microsoft.com/office/officeart/2018/2/layout/IconVerticalSolidList"/>
    <dgm:cxn modelId="{BDBEA947-651D-4AA2-A195-EAF0DBFAE7C8}" type="presOf" srcId="{F8BD53C0-FFCD-4327-8FF8-0A87E7D75CDC}" destId="{EDB85FAB-9ABD-4CF7-B653-030A3A2D094A}" srcOrd="0" destOrd="0" presId="urn:microsoft.com/office/officeart/2018/2/layout/IconVerticalSolidList"/>
    <dgm:cxn modelId="{E2A20A50-4D1A-46E0-9928-A14717B86272}" type="presOf" srcId="{20D4721C-0A62-4CEF-BB8B-50A7773F9BD6}" destId="{368B8333-C6A1-423D-93F4-4F71A241D414}" srcOrd="0" destOrd="0" presId="urn:microsoft.com/office/officeart/2018/2/layout/IconVerticalSolidList"/>
    <dgm:cxn modelId="{3B6D1B58-C0AB-4DB3-8646-0057F3A857E0}" srcId="{D783AEE3-21D3-4A1E-9DA6-2A102E4D640D}" destId="{7335E2D0-7036-48F5-8587-2419DAB71A30}" srcOrd="2" destOrd="0" parTransId="{5B1CFA3D-3DFA-4EE7-9730-8368F2C877BA}" sibTransId="{766154DE-C16E-4E67-90FD-92CEADECA3BC}"/>
    <dgm:cxn modelId="{95801A61-9D72-434B-926A-932D8C2FFF8C}" type="presOf" srcId="{D675C760-80BD-4C0C-9DE5-10FEFDFA3859}" destId="{5952D8CD-D9C7-4CA6-AE73-AB1BAA3BA6A5}" srcOrd="0" destOrd="0" presId="urn:microsoft.com/office/officeart/2018/2/layout/IconVerticalSolidList"/>
    <dgm:cxn modelId="{2AFB8066-05CF-45A5-813E-A7ECC6917C50}" type="presOf" srcId="{D783AEE3-21D3-4A1E-9DA6-2A102E4D640D}" destId="{960263D3-69D5-479D-BC3A-BBCE0E3B042C}" srcOrd="0" destOrd="0" presId="urn:microsoft.com/office/officeart/2018/2/layout/IconVerticalSolidList"/>
    <dgm:cxn modelId="{6F29D180-2AD7-4373-B179-92F05AD17C42}" srcId="{D783AEE3-21D3-4A1E-9DA6-2A102E4D640D}" destId="{DFB97E1B-0A1E-461E-AC95-B8CCA7DFEC03}" srcOrd="5" destOrd="0" parTransId="{6B043413-1E78-4791-8EB7-E52A95C71834}" sibTransId="{EB82951E-DF2F-4AE5-BCBB-1F56417C5424}"/>
    <dgm:cxn modelId="{48280B84-3B70-4151-8F9F-313E49CFB4EE}" srcId="{D783AEE3-21D3-4A1E-9DA6-2A102E4D640D}" destId="{74D88033-A716-4F43-93F4-1B73AA00E5DA}" srcOrd="7" destOrd="0" parTransId="{29C4F505-4BB1-4DE9-8FEA-68D79766D814}" sibTransId="{47ABF462-CE47-447D-9103-60063304F823}"/>
    <dgm:cxn modelId="{0650149D-60A4-4E2C-B88C-CA0AB2DC945B}" type="presOf" srcId="{74D88033-A716-4F43-93F4-1B73AA00E5DA}" destId="{EDC04460-78BB-4A4C-8925-DAF9B377187B}" srcOrd="0" destOrd="0" presId="urn:microsoft.com/office/officeart/2018/2/layout/IconVerticalSolidList"/>
    <dgm:cxn modelId="{E4E0FAB0-9DEE-4B3E-A1C2-A86C212ADB24}" srcId="{D783AEE3-21D3-4A1E-9DA6-2A102E4D640D}" destId="{20D4721C-0A62-4CEF-BB8B-50A7773F9BD6}" srcOrd="0" destOrd="0" parTransId="{59FF1007-9DDB-4FD2-A9A1-6F526AE236DE}" sibTransId="{969EF21C-959C-4BFC-AB30-F5CBF2DB2F6E}"/>
    <dgm:cxn modelId="{878A93BD-CDBC-4C6B-9D04-6F7852CB63C4}" type="presOf" srcId="{A4ACCD31-14DE-41B7-BE89-0EBB2192B2B1}" destId="{5AD9FBDC-ED8A-45F9-8C1E-3CA6E866B516}" srcOrd="0" destOrd="0" presId="urn:microsoft.com/office/officeart/2018/2/layout/IconVerticalSolidList"/>
    <dgm:cxn modelId="{993D28CA-1368-43C4-829F-1FE5854CEF10}" srcId="{D783AEE3-21D3-4A1E-9DA6-2A102E4D640D}" destId="{EDD96FD2-56E8-4046-A023-0C97F902F380}" srcOrd="3" destOrd="0" parTransId="{C0663794-C4C8-4790-BA9E-73E22960C56F}" sibTransId="{08E9877D-274B-4080-AE8E-C776C999F3EF}"/>
    <dgm:cxn modelId="{C2264CDA-C9AF-409E-9FB5-0E27EE909397}" srcId="{D783AEE3-21D3-4A1E-9DA6-2A102E4D640D}" destId="{D675C760-80BD-4C0C-9DE5-10FEFDFA3859}" srcOrd="6" destOrd="0" parTransId="{DF02483C-F4E3-426C-97CB-57FA416A367B}" sibTransId="{32BF5C23-C9CB-4942-A94F-F0057C5A2E21}"/>
    <dgm:cxn modelId="{1BF8C9E3-809C-47A2-81EF-A8B4B23E23C7}" srcId="{D783AEE3-21D3-4A1E-9DA6-2A102E4D640D}" destId="{A4ACCD31-14DE-41B7-BE89-0EBB2192B2B1}" srcOrd="4" destOrd="0" parTransId="{21285A9E-D276-4816-BA14-8E0AD18C4BDC}" sibTransId="{DB765F4B-A195-4C78-BBDD-F2086350BDE7}"/>
    <dgm:cxn modelId="{2F8CF2E4-0D4F-43D9-8B88-D475A50D1CF2}" srcId="{D783AEE3-21D3-4A1E-9DA6-2A102E4D640D}" destId="{F8BD53C0-FFCD-4327-8FF8-0A87E7D75CDC}" srcOrd="1" destOrd="0" parTransId="{359A41E0-D409-4D49-94C8-60AFE411DFCE}" sibTransId="{BDAAD313-FFF5-4795-BAF7-5D0069BCA973}"/>
    <dgm:cxn modelId="{B56977EA-2512-4838-96E4-FA55C160D563}" type="presOf" srcId="{DFB97E1B-0A1E-461E-AC95-B8CCA7DFEC03}" destId="{90A17C2C-F846-49B3-8B75-C2366B91CA79}" srcOrd="0" destOrd="0" presId="urn:microsoft.com/office/officeart/2018/2/layout/IconVerticalSolidList"/>
    <dgm:cxn modelId="{F6BC206E-4C44-4D2E-ADB6-96ECD95DF9D0}" type="presParOf" srcId="{960263D3-69D5-479D-BC3A-BBCE0E3B042C}" destId="{80FECED5-CEF9-47E6-98B9-19D5BBECECA4}" srcOrd="0" destOrd="0" presId="urn:microsoft.com/office/officeart/2018/2/layout/IconVerticalSolidList"/>
    <dgm:cxn modelId="{A9E23605-A00E-4500-A9A0-FE61293A6B35}" type="presParOf" srcId="{80FECED5-CEF9-47E6-98B9-19D5BBECECA4}" destId="{DDE64E7F-9FDB-4953-AD78-BFBB28752DF3}" srcOrd="0" destOrd="0" presId="urn:microsoft.com/office/officeart/2018/2/layout/IconVerticalSolidList"/>
    <dgm:cxn modelId="{AB32DE41-EFDC-4AF8-9FD1-6A1FFB21148F}" type="presParOf" srcId="{80FECED5-CEF9-47E6-98B9-19D5BBECECA4}" destId="{2D4353A6-759A-4BCD-9E82-98CBE7163332}" srcOrd="1" destOrd="0" presId="urn:microsoft.com/office/officeart/2018/2/layout/IconVerticalSolidList"/>
    <dgm:cxn modelId="{3FF878F9-1376-4DCD-9634-A0315A0D99F5}" type="presParOf" srcId="{80FECED5-CEF9-47E6-98B9-19D5BBECECA4}" destId="{9305487B-CEB4-41B1-9453-DB89526FA543}" srcOrd="2" destOrd="0" presId="urn:microsoft.com/office/officeart/2018/2/layout/IconVerticalSolidList"/>
    <dgm:cxn modelId="{9DD45532-49C3-4FE5-B2F5-734F9C6AFC21}" type="presParOf" srcId="{80FECED5-CEF9-47E6-98B9-19D5BBECECA4}" destId="{368B8333-C6A1-423D-93F4-4F71A241D414}" srcOrd="3" destOrd="0" presId="urn:microsoft.com/office/officeart/2018/2/layout/IconVerticalSolidList"/>
    <dgm:cxn modelId="{C35388C7-0E3B-4FD0-B423-60B1A77D6077}" type="presParOf" srcId="{960263D3-69D5-479D-BC3A-BBCE0E3B042C}" destId="{FC8863BD-B533-4511-A256-802C50DB28B3}" srcOrd="1" destOrd="0" presId="urn:microsoft.com/office/officeart/2018/2/layout/IconVerticalSolidList"/>
    <dgm:cxn modelId="{B22BCC9F-B9A6-491C-BF82-125CD986A967}" type="presParOf" srcId="{960263D3-69D5-479D-BC3A-BBCE0E3B042C}" destId="{50F6613C-F743-43DB-817E-A628AEFD5FA0}" srcOrd="2" destOrd="0" presId="urn:microsoft.com/office/officeart/2018/2/layout/IconVerticalSolidList"/>
    <dgm:cxn modelId="{2613C481-C1F6-49F7-B53C-E0ADA070DA31}" type="presParOf" srcId="{50F6613C-F743-43DB-817E-A628AEFD5FA0}" destId="{2B0B7882-0F41-4F58-A16F-A586FCA65E28}" srcOrd="0" destOrd="0" presId="urn:microsoft.com/office/officeart/2018/2/layout/IconVerticalSolidList"/>
    <dgm:cxn modelId="{2773F3BB-17D8-4108-AD8A-2F1A7BFEA286}" type="presParOf" srcId="{50F6613C-F743-43DB-817E-A628AEFD5FA0}" destId="{E051F016-869E-4B10-BCC1-D8D10F08FF17}" srcOrd="1" destOrd="0" presId="urn:microsoft.com/office/officeart/2018/2/layout/IconVerticalSolidList"/>
    <dgm:cxn modelId="{4ADC98B8-FE49-424D-9794-1673B4A63FCE}" type="presParOf" srcId="{50F6613C-F743-43DB-817E-A628AEFD5FA0}" destId="{61F781D2-22EF-48BA-B2B6-3D671A975547}" srcOrd="2" destOrd="0" presId="urn:microsoft.com/office/officeart/2018/2/layout/IconVerticalSolidList"/>
    <dgm:cxn modelId="{56D820E4-4E11-44AE-B728-F11D293E2CA7}" type="presParOf" srcId="{50F6613C-F743-43DB-817E-A628AEFD5FA0}" destId="{EDB85FAB-9ABD-4CF7-B653-030A3A2D094A}" srcOrd="3" destOrd="0" presId="urn:microsoft.com/office/officeart/2018/2/layout/IconVerticalSolidList"/>
    <dgm:cxn modelId="{23AF8724-2FA6-4F03-B094-430D8479BD34}" type="presParOf" srcId="{960263D3-69D5-479D-BC3A-BBCE0E3B042C}" destId="{D5B9E667-24F6-427B-9312-F2E2FE3F7D4C}" srcOrd="3" destOrd="0" presId="urn:microsoft.com/office/officeart/2018/2/layout/IconVerticalSolidList"/>
    <dgm:cxn modelId="{C50CB093-AB41-4CBD-9130-C3E1A5B0D644}" type="presParOf" srcId="{960263D3-69D5-479D-BC3A-BBCE0E3B042C}" destId="{2897CF27-C6C5-48A5-90CF-3D5CC3E3AF3D}" srcOrd="4" destOrd="0" presId="urn:microsoft.com/office/officeart/2018/2/layout/IconVerticalSolidList"/>
    <dgm:cxn modelId="{F0C17271-AA2B-4821-B128-B0CC81BA4BED}" type="presParOf" srcId="{2897CF27-C6C5-48A5-90CF-3D5CC3E3AF3D}" destId="{3FC4B9CD-BA1A-45E4-B656-274DF6AD907C}" srcOrd="0" destOrd="0" presId="urn:microsoft.com/office/officeart/2018/2/layout/IconVerticalSolidList"/>
    <dgm:cxn modelId="{87C03A29-6D95-4846-93E2-10611D26DC4E}" type="presParOf" srcId="{2897CF27-C6C5-48A5-90CF-3D5CC3E3AF3D}" destId="{6B38FB9E-E361-412B-9D49-6FA5A39DDFFA}" srcOrd="1" destOrd="0" presId="urn:microsoft.com/office/officeart/2018/2/layout/IconVerticalSolidList"/>
    <dgm:cxn modelId="{344B99D8-6E97-4129-B018-ADF3904924D8}" type="presParOf" srcId="{2897CF27-C6C5-48A5-90CF-3D5CC3E3AF3D}" destId="{07ABF58A-3748-4152-BCF9-707CDFF4B18D}" srcOrd="2" destOrd="0" presId="urn:microsoft.com/office/officeart/2018/2/layout/IconVerticalSolidList"/>
    <dgm:cxn modelId="{0CCD5F5E-5348-4B1C-B956-93D92985F463}" type="presParOf" srcId="{2897CF27-C6C5-48A5-90CF-3D5CC3E3AF3D}" destId="{30B86173-94B0-4457-80EE-000382AB1FFC}" srcOrd="3" destOrd="0" presId="urn:microsoft.com/office/officeart/2018/2/layout/IconVerticalSolidList"/>
    <dgm:cxn modelId="{E8770B9D-C92C-4598-B1B0-452A221A905C}" type="presParOf" srcId="{960263D3-69D5-479D-BC3A-BBCE0E3B042C}" destId="{A1852044-6144-4672-BC02-0FD30D9714D4}" srcOrd="5" destOrd="0" presId="urn:microsoft.com/office/officeart/2018/2/layout/IconVerticalSolidList"/>
    <dgm:cxn modelId="{63C57109-61F0-45D8-96AF-1B8379840133}" type="presParOf" srcId="{960263D3-69D5-479D-BC3A-BBCE0E3B042C}" destId="{ECF80D0E-891E-4212-95D0-32EB720AB511}" srcOrd="6" destOrd="0" presId="urn:microsoft.com/office/officeart/2018/2/layout/IconVerticalSolidList"/>
    <dgm:cxn modelId="{541FD5A2-8F1C-4275-B54A-9609AC3DF5BC}" type="presParOf" srcId="{ECF80D0E-891E-4212-95D0-32EB720AB511}" destId="{3A939E62-0E8E-4109-B2F2-2C79E88E1612}" srcOrd="0" destOrd="0" presId="urn:microsoft.com/office/officeart/2018/2/layout/IconVerticalSolidList"/>
    <dgm:cxn modelId="{7B5AE2CB-510C-45EB-82BB-C8A7783EBBFC}" type="presParOf" srcId="{ECF80D0E-891E-4212-95D0-32EB720AB511}" destId="{90F3B460-A211-4E46-A3D2-DBB77C9E4712}" srcOrd="1" destOrd="0" presId="urn:microsoft.com/office/officeart/2018/2/layout/IconVerticalSolidList"/>
    <dgm:cxn modelId="{5F86E00D-06F1-4E9F-82F6-D2A8FCA40B91}" type="presParOf" srcId="{ECF80D0E-891E-4212-95D0-32EB720AB511}" destId="{7702C622-0A5B-4826-8E79-4D6BCED0ED6A}" srcOrd="2" destOrd="0" presId="urn:microsoft.com/office/officeart/2018/2/layout/IconVerticalSolidList"/>
    <dgm:cxn modelId="{6C0409A2-20A8-4EEA-A4FA-3A2957990947}" type="presParOf" srcId="{ECF80D0E-891E-4212-95D0-32EB720AB511}" destId="{DC04E2BF-AA5F-493E-90BE-65A43B87AFD7}" srcOrd="3" destOrd="0" presId="urn:microsoft.com/office/officeart/2018/2/layout/IconVerticalSolidList"/>
    <dgm:cxn modelId="{087EACA2-EAD7-4E5E-A16C-A9A72887C2D4}" type="presParOf" srcId="{960263D3-69D5-479D-BC3A-BBCE0E3B042C}" destId="{005154A2-E76B-4CA2-AD65-289B7EB2CB7F}" srcOrd="7" destOrd="0" presId="urn:microsoft.com/office/officeart/2018/2/layout/IconVerticalSolidList"/>
    <dgm:cxn modelId="{60D4A21F-7A6A-4B4B-A282-3BEB16BFB61B}" type="presParOf" srcId="{960263D3-69D5-479D-BC3A-BBCE0E3B042C}" destId="{A29E6FEC-E0D9-4AD5-AF5D-7E556EF04C43}" srcOrd="8" destOrd="0" presId="urn:microsoft.com/office/officeart/2018/2/layout/IconVerticalSolidList"/>
    <dgm:cxn modelId="{BE3706DA-10E1-4FF6-A1BE-32052C089DB4}" type="presParOf" srcId="{A29E6FEC-E0D9-4AD5-AF5D-7E556EF04C43}" destId="{2D676F0E-A46C-4E3B-B408-DEF376EDBEC5}" srcOrd="0" destOrd="0" presId="urn:microsoft.com/office/officeart/2018/2/layout/IconVerticalSolidList"/>
    <dgm:cxn modelId="{45445E6C-A8AE-4EF9-B09F-27855E6E080C}" type="presParOf" srcId="{A29E6FEC-E0D9-4AD5-AF5D-7E556EF04C43}" destId="{B1DF5E44-501C-4307-9FBD-42A8FC2378C6}" srcOrd="1" destOrd="0" presId="urn:microsoft.com/office/officeart/2018/2/layout/IconVerticalSolidList"/>
    <dgm:cxn modelId="{DB275A8D-8BBA-410C-B401-B59C6164B395}" type="presParOf" srcId="{A29E6FEC-E0D9-4AD5-AF5D-7E556EF04C43}" destId="{2B9F8CCC-6602-4E98-A89C-501C0344395E}" srcOrd="2" destOrd="0" presId="urn:microsoft.com/office/officeart/2018/2/layout/IconVerticalSolidList"/>
    <dgm:cxn modelId="{FB79A55C-20D9-4268-8CA0-9339ABAF66CA}" type="presParOf" srcId="{A29E6FEC-E0D9-4AD5-AF5D-7E556EF04C43}" destId="{5AD9FBDC-ED8A-45F9-8C1E-3CA6E866B516}" srcOrd="3" destOrd="0" presId="urn:microsoft.com/office/officeart/2018/2/layout/IconVerticalSolidList"/>
    <dgm:cxn modelId="{853FC61C-0AFA-4BF2-AD22-2D9F3C7A22F6}" type="presParOf" srcId="{960263D3-69D5-479D-BC3A-BBCE0E3B042C}" destId="{BBEB0B37-D8E3-4674-825C-F1795E0ED206}" srcOrd="9" destOrd="0" presId="urn:microsoft.com/office/officeart/2018/2/layout/IconVerticalSolidList"/>
    <dgm:cxn modelId="{937A07BF-73AE-4E24-96DF-0A23CC8DA4C3}" type="presParOf" srcId="{960263D3-69D5-479D-BC3A-BBCE0E3B042C}" destId="{A9F96E4B-0CAA-4151-96B7-A785F7DD662C}" srcOrd="10" destOrd="0" presId="urn:microsoft.com/office/officeart/2018/2/layout/IconVerticalSolidList"/>
    <dgm:cxn modelId="{0CA9D36D-FCEA-4DDD-8ABF-53714BDB723B}" type="presParOf" srcId="{A9F96E4B-0CAA-4151-96B7-A785F7DD662C}" destId="{BCCF8B0A-F1E8-40EA-A890-3BB3461CA4C0}" srcOrd="0" destOrd="0" presId="urn:microsoft.com/office/officeart/2018/2/layout/IconVerticalSolidList"/>
    <dgm:cxn modelId="{48C8203E-30BF-43E1-9DBF-E5252D5785C8}" type="presParOf" srcId="{A9F96E4B-0CAA-4151-96B7-A785F7DD662C}" destId="{F0EEAF12-FE96-4967-B8F3-5217D1503567}" srcOrd="1" destOrd="0" presId="urn:microsoft.com/office/officeart/2018/2/layout/IconVerticalSolidList"/>
    <dgm:cxn modelId="{B4560A47-7FAA-47AA-92C3-16E748AA26AD}" type="presParOf" srcId="{A9F96E4B-0CAA-4151-96B7-A785F7DD662C}" destId="{026FE614-8BB6-4541-B9D8-6D9E2978B784}" srcOrd="2" destOrd="0" presId="urn:microsoft.com/office/officeart/2018/2/layout/IconVerticalSolidList"/>
    <dgm:cxn modelId="{78C8D780-0BEF-43C0-81FB-33ACCB282544}" type="presParOf" srcId="{A9F96E4B-0CAA-4151-96B7-A785F7DD662C}" destId="{90A17C2C-F846-49B3-8B75-C2366B91CA79}" srcOrd="3" destOrd="0" presId="urn:microsoft.com/office/officeart/2018/2/layout/IconVerticalSolidList"/>
    <dgm:cxn modelId="{CBA89BA8-57BB-404C-A390-B13A14AD927F}" type="presParOf" srcId="{960263D3-69D5-479D-BC3A-BBCE0E3B042C}" destId="{05FDF605-E1BB-4309-91E4-4D0609FD6676}" srcOrd="11" destOrd="0" presId="urn:microsoft.com/office/officeart/2018/2/layout/IconVerticalSolidList"/>
    <dgm:cxn modelId="{7E3499E9-A9E9-404E-A7D2-B081A5C4918B}" type="presParOf" srcId="{960263D3-69D5-479D-BC3A-BBCE0E3B042C}" destId="{543ED873-8F7B-45B0-8FD8-84E02EDC3DE6}" srcOrd="12" destOrd="0" presId="urn:microsoft.com/office/officeart/2018/2/layout/IconVerticalSolidList"/>
    <dgm:cxn modelId="{1AB7DFEE-111A-488C-9F88-51F97C789A80}" type="presParOf" srcId="{543ED873-8F7B-45B0-8FD8-84E02EDC3DE6}" destId="{4E5E5DCF-CB45-4C1F-A5CA-A8C5506FF2BC}" srcOrd="0" destOrd="0" presId="urn:microsoft.com/office/officeart/2018/2/layout/IconVerticalSolidList"/>
    <dgm:cxn modelId="{F14082B4-66E7-4304-9D45-EBF3868D3C66}" type="presParOf" srcId="{543ED873-8F7B-45B0-8FD8-84E02EDC3DE6}" destId="{B4068041-3003-4763-BDCB-18A2FBAFF295}" srcOrd="1" destOrd="0" presId="urn:microsoft.com/office/officeart/2018/2/layout/IconVerticalSolidList"/>
    <dgm:cxn modelId="{57A70BF9-A9E5-430B-98BE-1080A691BB76}" type="presParOf" srcId="{543ED873-8F7B-45B0-8FD8-84E02EDC3DE6}" destId="{F98D1616-A0AE-40FC-BCBE-C4230EC25A53}" srcOrd="2" destOrd="0" presId="urn:microsoft.com/office/officeart/2018/2/layout/IconVerticalSolidList"/>
    <dgm:cxn modelId="{4B708948-E9D5-4122-A4D8-A9AD48EFF4F9}" type="presParOf" srcId="{543ED873-8F7B-45B0-8FD8-84E02EDC3DE6}" destId="{5952D8CD-D9C7-4CA6-AE73-AB1BAA3BA6A5}" srcOrd="3" destOrd="0" presId="urn:microsoft.com/office/officeart/2018/2/layout/IconVerticalSolidList"/>
    <dgm:cxn modelId="{0BE07DC4-5CA4-4A86-B613-3EE05CC1885D}" type="presParOf" srcId="{960263D3-69D5-479D-BC3A-BBCE0E3B042C}" destId="{2925D180-1F45-41E4-B004-A9597470728F}" srcOrd="13" destOrd="0" presId="urn:microsoft.com/office/officeart/2018/2/layout/IconVerticalSolidList"/>
    <dgm:cxn modelId="{AD580733-56E2-4AA0-8E84-576967DE7EB7}" type="presParOf" srcId="{960263D3-69D5-479D-BC3A-BBCE0E3B042C}" destId="{04C7E1CC-BBA9-41B1-8A98-DCF6AB35AEF1}" srcOrd="14" destOrd="0" presId="urn:microsoft.com/office/officeart/2018/2/layout/IconVerticalSolidList"/>
    <dgm:cxn modelId="{8501AD3C-BD4E-4BC9-B4DC-203DBA193145}" type="presParOf" srcId="{04C7E1CC-BBA9-41B1-8A98-DCF6AB35AEF1}" destId="{A7939460-7751-43AF-81EC-76E0AA2624DA}" srcOrd="0" destOrd="0" presId="urn:microsoft.com/office/officeart/2018/2/layout/IconVerticalSolidList"/>
    <dgm:cxn modelId="{90FF2CEB-F2E8-4570-9FDE-2B3BEB099C7E}" type="presParOf" srcId="{04C7E1CC-BBA9-41B1-8A98-DCF6AB35AEF1}" destId="{FEDAAA6A-9D26-4304-8761-2EF8A8C03F76}" srcOrd="1" destOrd="0" presId="urn:microsoft.com/office/officeart/2018/2/layout/IconVerticalSolidList"/>
    <dgm:cxn modelId="{99EC8ABF-EF9E-4763-8EE9-0B83B3B41B52}" type="presParOf" srcId="{04C7E1CC-BBA9-41B1-8A98-DCF6AB35AEF1}" destId="{755CA426-80FA-4AD0-BF16-3BC81A20DD78}" srcOrd="2" destOrd="0" presId="urn:microsoft.com/office/officeart/2018/2/layout/IconVerticalSolidList"/>
    <dgm:cxn modelId="{8F9E4D32-5CF0-4C58-BB5E-E1C694D83366}"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8/layout/LinedList" loCatId="list" qsTypeId="urn:microsoft.com/office/officeart/2005/8/quickstyle/simple1" qsCatId="simple" csTypeId="urn:microsoft.com/office/officeart/2018/5/colors/Iconchunking_neutralbg_colorful5" csCatId="colorful" phldr="1"/>
      <dgm:spPr/>
      <dgm:t>
        <a:bodyPr/>
        <a:lstStyle/>
        <a:p>
          <a:endParaRPr lang="en-US"/>
        </a:p>
      </dgm:t>
    </dgm:pt>
    <dgm:pt modelId="{063E34AF-3D7A-4DD0-B504-9D2052952CF9}" type="parTrans" cxnId="{C544D410-B121-4EAF-BBE7-2885550CFD34}">
      <dgm:prSet/>
      <dgm:spPr/>
      <dgm:t>
        <a:bodyPr/>
        <a:lstStyle/>
        <a:p>
          <a:endParaRPr lang="en-US"/>
        </a:p>
      </dgm:t>
    </dgm:pt>
    <dgm:pt modelId="{BA206B77-C9F5-4D2C-B8E9-5BADE59E12A2}">
      <dgm:prSet custT="1"/>
      <dgm:spPr/>
      <dgm:t>
        <a:bodyPr/>
        <a:lstStyle/>
        <a:p>
          <a:pPr>
            <a:lnSpc>
              <a:spcPct val="100000"/>
            </a:lnSpc>
          </a:pPr>
          <a:r>
            <a:rPr lang="cy" sz="1500" b="1" i="0" u="none" strike="noStrike" cap="none" baseline="0" dirty="0">
              <a:solidFill>
                <a:schemeClr val="tx1"/>
              </a:solidFill>
              <a:effectLst/>
              <a:uFillTx/>
              <a:latin typeface="Aptos"/>
            </a:rPr>
            <a:t> A</a:t>
          </a:r>
          <a:r>
            <a:rPr lang="en-GB" sz="1500" b="1" dirty="0" err="1">
              <a:solidFill>
                <a:schemeClr val="tx1"/>
              </a:solidFill>
            </a:rPr>
            <a:t>dlewyrchu</a:t>
          </a:r>
          <a:r>
            <a:rPr lang="en-GB" sz="1500" b="1" dirty="0">
              <a:solidFill>
                <a:schemeClr val="tx1"/>
              </a:solidFill>
            </a:rPr>
            <a:t> </a:t>
          </a:r>
          <a:r>
            <a:rPr lang="cy" sz="1500" b="1" i="0" u="none" strike="noStrike" cap="none" baseline="0" dirty="0">
              <a:solidFill>
                <a:srgbClr val="000000"/>
              </a:solidFill>
              <a:effectLst/>
              <a:uFillTx/>
              <a:latin typeface="Aptos"/>
            </a:rPr>
            <a:t>- </a:t>
          </a:r>
          <a:r>
            <a:rPr lang="cy" sz="1500" b="0" i="0" u="none" strike="noStrike" cap="none" baseline="0" dirty="0">
              <a:solidFill>
                <a:srgbClr val="000000"/>
              </a:solidFill>
              <a:effectLst/>
              <a:uFillTx/>
              <a:latin typeface="Aptos"/>
            </a:rPr>
            <a:t>Bydd ffocws yn newid dros amser, ond bydd yn cynnwys materion fel pwy ydych chi, pa fath o ymarferydd rydych chi am fod, pa ddewisiadau eraill sydd ar gael a beth ydych chi wedi'i ddysgu</a:t>
          </a:r>
        </a:p>
      </dgm:t>
    </dgm:pt>
    <dgm:pt modelId="{A7C17206-49F2-4FF7-8629-4A412332DE91}" type="sibTrans" cxnId="{C544D410-B121-4EAF-BBE7-2885550CFD34}">
      <dgm:prSet/>
      <dgm:spPr/>
      <dgm:t>
        <a:bodyPr/>
        <a:lstStyle/>
        <a:p>
          <a:endParaRPr lang="en-US"/>
        </a:p>
      </dgm:t>
    </dgm:pt>
    <dgm:pt modelId="{3015B168-6602-4EA5-AC52-C4A32A3366C8}" type="parTrans" cxnId="{1A01925F-C379-4E16-83CF-C1132D16027C}">
      <dgm:prSet/>
      <dgm:spPr/>
      <dgm:t>
        <a:bodyPr/>
        <a:lstStyle/>
        <a:p>
          <a:endParaRPr lang="en-US"/>
        </a:p>
      </dgm:t>
    </dgm:pt>
    <dgm:pt modelId="{CB6D3F1F-CFFB-4285-9A67-BE83F4208D6A}">
      <dgm:prSet custT="1"/>
      <dgm:spPr/>
      <dgm:t>
        <a:bodyPr/>
        <a:lstStyle/>
        <a:p>
          <a:pPr>
            <a:lnSpc>
              <a:spcPct val="100000"/>
            </a:lnSpc>
          </a:pPr>
          <a:r>
            <a:rPr lang="cy" sz="1500" b="1" i="0" u="none" strike="noStrike" cap="none" baseline="0">
              <a:solidFill>
                <a:srgbClr val="000000"/>
              </a:solidFill>
              <a:effectLst/>
              <a:uFillTx/>
              <a:latin typeface="Aptos"/>
            </a:rPr>
            <a:t>Cynyddu Hunanymwybyddiaeth - </a:t>
          </a:r>
          <a:r>
            <a:rPr lang="cy" sz="1500" b="0" i="0" u="none" strike="noStrike" cap="none" baseline="0">
              <a:solidFill>
                <a:srgbClr val="000000"/>
              </a:solidFill>
              <a:effectLst/>
              <a:uFillTx/>
              <a:latin typeface="Aptos"/>
            </a:rPr>
            <a:t>Gan gynnwys cryfderau,  diddordebau, ysbrydoliaeth, hoffterau a rhinweddau unigol, a'ch cyfyngiadau eich hunain.</a:t>
          </a:r>
        </a:p>
      </dgm:t>
    </dgm:pt>
    <dgm:pt modelId="{DA2A4B7D-0305-48F0-838F-9E210108212A}" type="sibTrans" cxnId="{1A01925F-C379-4E16-83CF-C1132D16027C}">
      <dgm:prSet/>
      <dgm:spPr/>
      <dgm:t>
        <a:bodyPr/>
        <a:lstStyle/>
        <a:p>
          <a:endParaRPr lang="en-US"/>
        </a:p>
      </dgm:t>
    </dgm:pt>
    <dgm:pt modelId="{146A6365-02EC-43EE-BADD-5338E9A8CB32}" type="parTrans" cxnId="{23707CA6-6D94-4828-BEFC-7439C8CDC063}">
      <dgm:prSet/>
      <dgm:spPr/>
      <dgm:t>
        <a:bodyPr/>
        <a:lstStyle/>
        <a:p>
          <a:endParaRPr lang="en-US"/>
        </a:p>
      </dgm:t>
    </dgm:pt>
    <dgm:pt modelId="{17E2611D-EFFC-4C0E-94B5-763761795248}">
      <dgm:prSet custT="1"/>
      <dgm:spPr/>
      <dgm:t>
        <a:bodyPr/>
        <a:lstStyle/>
        <a:p>
          <a:pPr>
            <a:lnSpc>
              <a:spcPct val="100000"/>
            </a:lnSpc>
          </a:pPr>
          <a:r>
            <a:rPr lang="cy" sz="1500" b="1" i="0" u="none" strike="noStrike" cap="none" baseline="0" dirty="0">
              <a:solidFill>
                <a:srgbClr val="000000"/>
              </a:solidFill>
              <a:effectLst/>
              <a:uFillTx/>
              <a:latin typeface="Aptos"/>
            </a:rPr>
            <a:t>Caffael Gwybodaeth - </a:t>
          </a:r>
          <a:r>
            <a:rPr lang="cy" sz="1500" b="0" i="0" u="none" strike="noStrike" cap="none" baseline="0" dirty="0">
              <a:solidFill>
                <a:srgbClr val="000000"/>
              </a:solidFill>
              <a:effectLst/>
              <a:uFillTx/>
              <a:latin typeface="Aptos"/>
            </a:rPr>
            <a:t>Dod i wybod am gyfleoedd a dewisiadau sy'n agored i chi, ac sy'n ehangu eich persbectif</a:t>
          </a:r>
        </a:p>
      </dgm:t>
    </dgm:pt>
    <dgm:pt modelId="{F90124FD-109C-4316-AD45-D4E9B5BFE5F0}" type="sibTrans" cxnId="{23707CA6-6D94-4828-BEFC-7439C8CDC063}">
      <dgm:prSet/>
      <dgm:spPr/>
      <dgm:t>
        <a:bodyPr/>
        <a:lstStyle/>
        <a:p>
          <a:endParaRPr lang="en-US"/>
        </a:p>
      </dgm:t>
    </dgm:pt>
    <dgm:pt modelId="{B8281871-25AA-419E-B66B-AB2985C6A647}" type="parTrans" cxnId="{6410F9C0-5A1D-4399-BBE0-9322B0F0D626}">
      <dgm:prSet/>
      <dgm:spPr/>
      <dgm:t>
        <a:bodyPr/>
        <a:lstStyle/>
        <a:p>
          <a:endParaRPr lang="en-US"/>
        </a:p>
      </dgm:t>
    </dgm:pt>
    <dgm:pt modelId="{3589D975-DE03-494B-8CFA-9D84EC9C457E}">
      <dgm:prSet custT="1"/>
      <dgm:spPr/>
      <dgm:t>
        <a:bodyPr/>
        <a:lstStyle/>
        <a:p>
          <a:pPr>
            <a:lnSpc>
              <a:spcPct val="100000"/>
            </a:lnSpc>
          </a:pPr>
          <a:r>
            <a:rPr lang="cy" sz="1500" b="1" i="0" u="none" strike="noStrike" cap="none" baseline="0">
              <a:solidFill>
                <a:srgbClr val="000000"/>
              </a:solidFill>
              <a:effectLst/>
              <a:uFillTx/>
              <a:latin typeface="Aptos"/>
            </a:rPr>
            <a:t>Cymryd Cyfrifoldeb Personol - </a:t>
          </a:r>
          <a:r>
            <a:rPr lang="cy" sz="1500" b="0" i="0" u="none" strike="noStrike" cap="none" baseline="0">
              <a:solidFill>
                <a:srgbClr val="000000"/>
              </a:solidFill>
              <a:effectLst/>
              <a:uFillTx/>
              <a:latin typeface="Aptos"/>
            </a:rPr>
            <a:t>Cymryd cyfrifoldeb am eich addysg, hyfforddiant, dysgu a dewisiadau eich hun</a:t>
          </a:r>
        </a:p>
      </dgm:t>
    </dgm:pt>
    <dgm:pt modelId="{9E10DC07-E997-4E81-ACEC-087D70433031}" type="sibTrans" cxnId="{6410F9C0-5A1D-4399-BBE0-9322B0F0D626}">
      <dgm:prSet/>
      <dgm:spPr/>
      <dgm:t>
        <a:bodyPr/>
        <a:lstStyle/>
        <a:p>
          <a:endParaRPr lang="en-US"/>
        </a:p>
      </dgm:t>
    </dgm:pt>
    <dgm:pt modelId="{A84B6866-0503-4CED-9F52-D0CBFF7C5761}" type="parTrans" cxnId="{163B8ABA-48BC-46FF-9854-0CD1B9D7F367}">
      <dgm:prSet/>
      <dgm:spPr/>
      <dgm:t>
        <a:bodyPr/>
        <a:lstStyle/>
        <a:p>
          <a:endParaRPr lang="en-US"/>
        </a:p>
      </dgm:t>
    </dgm:pt>
    <dgm:pt modelId="{BEA37EB2-A26B-46CB-BA07-BCC7BC7F31BE}">
      <dgm:prSet custT="1"/>
      <dgm:spPr/>
      <dgm:t>
        <a:bodyPr/>
        <a:lstStyle/>
        <a:p>
          <a:pPr>
            <a:lnSpc>
              <a:spcPct val="100000"/>
            </a:lnSpc>
          </a:pPr>
          <a:r>
            <a:rPr lang="cy" sz="1500" b="1" i="0" u="none" strike="noStrike" cap="none" baseline="0">
              <a:solidFill>
                <a:srgbClr val="000000"/>
              </a:solidFill>
              <a:effectLst/>
              <a:uFillTx/>
              <a:latin typeface="Aptos"/>
            </a:rPr>
            <a:t>Datblygu Strategaeth - </a:t>
          </a:r>
          <a:r>
            <a:rPr lang="cy" sz="1500" b="0" i="0" u="none" strike="noStrike" cap="none" baseline="0">
              <a:solidFill>
                <a:srgbClr val="000000"/>
              </a:solidFill>
              <a:effectLst/>
              <a:uFillTx/>
              <a:latin typeface="Aptos"/>
            </a:rPr>
            <a:t>I'ch cael chi i'r lle rydych chi eisiau bod.  Eich helpu i gynllunio, gosod targedau, gweithredu, datblygu sgiliau, ac adolygu eich sefyllfa </a:t>
          </a:r>
        </a:p>
      </dgm:t>
    </dgm:pt>
    <dgm:pt modelId="{4B824A24-711A-4FDB-AB8F-9519A2F2F76F}" type="sibTrans" cxnId="{163B8ABA-48BC-46FF-9854-0CD1B9D7F367}">
      <dgm:prSet/>
      <dgm:spPr/>
      <dgm:t>
        <a:bodyPr/>
        <a:lstStyle/>
        <a:p>
          <a:endParaRPr lang="en-US"/>
        </a:p>
      </dgm:t>
    </dgm:pt>
    <dgm:pt modelId="{CDEF81BB-F87B-2D48-A202-C96D394C0D37}" type="pres">
      <dgm:prSet presAssocID="{B9B7E8EA-B1A5-4AB5-A6BF-B3F61D7F3A76}" presName="vert0" presStyleCnt="0">
        <dgm:presLayoutVars>
          <dgm:dir/>
          <dgm:animOne val="branch"/>
          <dgm:animLvl val="lvl"/>
        </dgm:presLayoutVars>
      </dgm:prSet>
      <dgm:spPr/>
    </dgm:pt>
    <dgm:pt modelId="{98207A81-FDD6-AA47-8E9D-725483243BC7}" type="pres">
      <dgm:prSet presAssocID="{BA206B77-C9F5-4D2C-B8E9-5BADE59E12A2}" presName="thickLine" presStyleLbl="alignNode1" presStyleIdx="0" presStyleCnt="5"/>
      <dgm:spPr/>
    </dgm:pt>
    <dgm:pt modelId="{9F20AF92-E04A-3140-BC25-AC4A3E770ACF}" type="pres">
      <dgm:prSet presAssocID="{BA206B77-C9F5-4D2C-B8E9-5BADE59E12A2}" presName="horz1" presStyleCnt="0"/>
      <dgm:spPr/>
    </dgm:pt>
    <dgm:pt modelId="{326DAEAE-792F-844E-97E1-3B289F838284}" type="pres">
      <dgm:prSet presAssocID="{BA206B77-C9F5-4D2C-B8E9-5BADE59E12A2}" presName="tx1" presStyleLbl="revTx" presStyleIdx="0" presStyleCnt="5"/>
      <dgm:spPr/>
    </dgm:pt>
    <dgm:pt modelId="{9F1B5933-A749-D847-BCE5-A1AD9C4723F5}" type="pres">
      <dgm:prSet presAssocID="{BA206B77-C9F5-4D2C-B8E9-5BADE59E12A2}" presName="vert1" presStyleCnt="0"/>
      <dgm:spPr/>
    </dgm:pt>
    <dgm:pt modelId="{3A3572B7-D2AD-5D43-92E2-AC594ADD6EC1}" type="pres">
      <dgm:prSet presAssocID="{CB6D3F1F-CFFB-4285-9A67-BE83F4208D6A}" presName="thickLine" presStyleLbl="alignNode1" presStyleIdx="1" presStyleCnt="5"/>
      <dgm:spPr/>
    </dgm:pt>
    <dgm:pt modelId="{FD785340-A6A8-C048-91D7-A22656A87766}" type="pres">
      <dgm:prSet presAssocID="{CB6D3F1F-CFFB-4285-9A67-BE83F4208D6A}" presName="horz1" presStyleCnt="0"/>
      <dgm:spPr/>
    </dgm:pt>
    <dgm:pt modelId="{1CE3DA3D-CA24-5043-A6BF-832B8F61C645}" type="pres">
      <dgm:prSet presAssocID="{CB6D3F1F-CFFB-4285-9A67-BE83F4208D6A}" presName="tx1" presStyleLbl="revTx" presStyleIdx="1" presStyleCnt="5"/>
      <dgm:spPr/>
    </dgm:pt>
    <dgm:pt modelId="{7DBD8489-C688-F34E-A4A7-C4FD09255EC1}" type="pres">
      <dgm:prSet presAssocID="{CB6D3F1F-CFFB-4285-9A67-BE83F4208D6A}" presName="vert1" presStyleCnt="0"/>
      <dgm:spPr/>
    </dgm:pt>
    <dgm:pt modelId="{5B9D2B13-4BE1-424E-B456-B73DA24440FD}" type="pres">
      <dgm:prSet presAssocID="{17E2611D-EFFC-4C0E-94B5-763761795248}" presName="thickLine" presStyleLbl="alignNode1" presStyleIdx="2" presStyleCnt="5"/>
      <dgm:spPr/>
    </dgm:pt>
    <dgm:pt modelId="{D35B41E3-87EF-AA44-B020-307F802E029F}" type="pres">
      <dgm:prSet presAssocID="{17E2611D-EFFC-4C0E-94B5-763761795248}" presName="horz1" presStyleCnt="0"/>
      <dgm:spPr/>
    </dgm:pt>
    <dgm:pt modelId="{272EB897-5E58-5F42-9A37-67FF0A8C6CD4}" type="pres">
      <dgm:prSet presAssocID="{17E2611D-EFFC-4C0E-94B5-763761795248}" presName="tx1" presStyleLbl="revTx" presStyleIdx="2" presStyleCnt="5"/>
      <dgm:spPr/>
    </dgm:pt>
    <dgm:pt modelId="{42FE80A0-A416-6A4A-B9BB-3653E94B2142}" type="pres">
      <dgm:prSet presAssocID="{17E2611D-EFFC-4C0E-94B5-763761795248}" presName="vert1" presStyleCnt="0"/>
      <dgm:spPr/>
    </dgm:pt>
    <dgm:pt modelId="{057616B0-0148-FE42-B264-D00F04634CA6}" type="pres">
      <dgm:prSet presAssocID="{3589D975-DE03-494B-8CFA-9D84EC9C457E}" presName="thickLine" presStyleLbl="alignNode1" presStyleIdx="3" presStyleCnt="5"/>
      <dgm:spPr/>
    </dgm:pt>
    <dgm:pt modelId="{A741762B-3BF7-CD48-AA8A-C4128746C755}" type="pres">
      <dgm:prSet presAssocID="{3589D975-DE03-494B-8CFA-9D84EC9C457E}" presName="horz1" presStyleCnt="0"/>
      <dgm:spPr/>
    </dgm:pt>
    <dgm:pt modelId="{152424FB-E9B9-DA45-B3AB-EACC542CE618}" type="pres">
      <dgm:prSet presAssocID="{3589D975-DE03-494B-8CFA-9D84EC9C457E}" presName="tx1" presStyleLbl="revTx" presStyleIdx="3" presStyleCnt="5"/>
      <dgm:spPr/>
    </dgm:pt>
    <dgm:pt modelId="{32B89A96-826B-664E-81FA-696BD79CDA52}" type="pres">
      <dgm:prSet presAssocID="{3589D975-DE03-494B-8CFA-9D84EC9C457E}" presName="vert1" presStyleCnt="0"/>
      <dgm:spPr/>
    </dgm:pt>
    <dgm:pt modelId="{90D3422B-A5A7-734B-AA55-172EACB376B4}" type="pres">
      <dgm:prSet presAssocID="{BEA37EB2-A26B-46CB-BA07-BCC7BC7F31BE}" presName="thickLine" presStyleLbl="alignNode1" presStyleIdx="4" presStyleCnt="5"/>
      <dgm:spPr/>
    </dgm:pt>
    <dgm:pt modelId="{63CF2111-C4CA-C840-94A0-A7426F39720B}" type="pres">
      <dgm:prSet presAssocID="{BEA37EB2-A26B-46CB-BA07-BCC7BC7F31BE}" presName="horz1" presStyleCnt="0"/>
      <dgm:spPr/>
    </dgm:pt>
    <dgm:pt modelId="{29102491-8CBE-AC43-AF85-938B3F96728E}" type="pres">
      <dgm:prSet presAssocID="{BEA37EB2-A26B-46CB-BA07-BCC7BC7F31BE}" presName="tx1" presStyleLbl="revTx" presStyleIdx="4" presStyleCnt="5"/>
      <dgm:spPr/>
    </dgm:pt>
    <dgm:pt modelId="{FEDD9C83-EDE6-064B-A738-C57A3D55B5F6}" type="pres">
      <dgm:prSet presAssocID="{BEA37EB2-A26B-46CB-BA07-BCC7BC7F31BE}" presName="vert1" presStyleCnt="0"/>
      <dgm:spPr/>
    </dgm:pt>
  </dgm:ptLst>
  <dgm:cxnLst>
    <dgm:cxn modelId="{C544D410-B121-4EAF-BBE7-2885550CFD34}" srcId="{B9B7E8EA-B1A5-4AB5-A6BF-B3F61D7F3A76}" destId="{BA206B77-C9F5-4D2C-B8E9-5BADE59E12A2}" srcOrd="0" destOrd="0" parTransId="{063E34AF-3D7A-4DD0-B504-9D2052952CF9}" sibTransId="{A7C17206-49F2-4FF7-8629-4A412332DE91}"/>
    <dgm:cxn modelId="{150A8B29-3CE6-6B48-A9F3-56CC0AA869A3}" type="presOf" srcId="{17E2611D-EFFC-4C0E-94B5-763761795248}" destId="{272EB897-5E58-5F42-9A37-67FF0A8C6CD4}" srcOrd="0" destOrd="0" presId="urn:microsoft.com/office/officeart/2008/layout/LinedList"/>
    <dgm:cxn modelId="{1A01925F-C379-4E16-83CF-C1132D16027C}" srcId="{B9B7E8EA-B1A5-4AB5-A6BF-B3F61D7F3A76}" destId="{CB6D3F1F-CFFB-4285-9A67-BE83F4208D6A}" srcOrd="1" destOrd="0" parTransId="{3015B168-6602-4EA5-AC52-C4A32A3366C8}" sibTransId="{DA2A4B7D-0305-48F0-838F-9E210108212A}"/>
    <dgm:cxn modelId="{620E1D76-A327-3B40-BAB8-ABD5733258C9}" type="presOf" srcId="{3589D975-DE03-494B-8CFA-9D84EC9C457E}" destId="{152424FB-E9B9-DA45-B3AB-EACC542CE618}" srcOrd="0" destOrd="0" presId="urn:microsoft.com/office/officeart/2008/layout/LinedList"/>
    <dgm:cxn modelId="{1725C8A3-856B-A549-9B56-A78A2CC1D873}" type="presOf" srcId="{CB6D3F1F-CFFB-4285-9A67-BE83F4208D6A}" destId="{1CE3DA3D-CA24-5043-A6BF-832B8F61C645}" srcOrd="0" destOrd="0" presId="urn:microsoft.com/office/officeart/2008/layout/LinedList"/>
    <dgm:cxn modelId="{23707CA6-6D94-4828-BEFC-7439C8CDC063}" srcId="{B9B7E8EA-B1A5-4AB5-A6BF-B3F61D7F3A76}" destId="{17E2611D-EFFC-4C0E-94B5-763761795248}" srcOrd="2" destOrd="0" parTransId="{146A6365-02EC-43EE-BADD-5338E9A8CB32}" sibTransId="{F90124FD-109C-4316-AD45-D4E9B5BFE5F0}"/>
    <dgm:cxn modelId="{A45CBDA9-4FB5-DF45-B10F-9677024B17C2}" type="presOf" srcId="{BEA37EB2-A26B-46CB-BA07-BCC7BC7F31BE}" destId="{29102491-8CBE-AC43-AF85-938B3F96728E}" srcOrd="0" destOrd="0" presId="urn:microsoft.com/office/officeart/2008/layout/LinedList"/>
    <dgm:cxn modelId="{163B8ABA-48BC-46FF-9854-0CD1B9D7F367}" srcId="{B9B7E8EA-B1A5-4AB5-A6BF-B3F61D7F3A76}" destId="{BEA37EB2-A26B-46CB-BA07-BCC7BC7F31BE}" srcOrd="4" destOrd="0" parTransId="{A84B6866-0503-4CED-9F52-D0CBFF7C5761}" sibTransId="{4B824A24-711A-4FDB-AB8F-9519A2F2F76F}"/>
    <dgm:cxn modelId="{6410F9C0-5A1D-4399-BBE0-9322B0F0D626}" srcId="{B9B7E8EA-B1A5-4AB5-A6BF-B3F61D7F3A76}" destId="{3589D975-DE03-494B-8CFA-9D84EC9C457E}" srcOrd="3" destOrd="0" parTransId="{B8281871-25AA-419E-B66B-AB2985C6A647}" sibTransId="{9E10DC07-E997-4E81-ACEC-087D70433031}"/>
    <dgm:cxn modelId="{031EB1C8-0964-174E-9918-78570DADDF90}" type="presOf" srcId="{BA206B77-C9F5-4D2C-B8E9-5BADE59E12A2}" destId="{326DAEAE-792F-844E-97E1-3B289F838284}" srcOrd="0" destOrd="0" presId="urn:microsoft.com/office/officeart/2008/layout/LinedList"/>
    <dgm:cxn modelId="{755D31CC-E183-7341-9A03-E3232B7EA66A}" type="presOf" srcId="{B9B7E8EA-B1A5-4AB5-A6BF-B3F61D7F3A76}" destId="{CDEF81BB-F87B-2D48-A202-C96D394C0D37}" srcOrd="0" destOrd="0" presId="urn:microsoft.com/office/officeart/2008/layout/LinedList"/>
    <dgm:cxn modelId="{DE3BB1CF-6C06-674D-863C-AF16367CA293}" type="presParOf" srcId="{CDEF81BB-F87B-2D48-A202-C96D394C0D37}" destId="{98207A81-FDD6-AA47-8E9D-725483243BC7}" srcOrd="0" destOrd="0" presId="urn:microsoft.com/office/officeart/2008/layout/LinedList"/>
    <dgm:cxn modelId="{5A599CAA-1B0E-2C4D-8B6C-D42B0F171F73}" type="presParOf" srcId="{CDEF81BB-F87B-2D48-A202-C96D394C0D37}" destId="{9F20AF92-E04A-3140-BC25-AC4A3E770ACF}" srcOrd="1" destOrd="0" presId="urn:microsoft.com/office/officeart/2008/layout/LinedList"/>
    <dgm:cxn modelId="{344BF3B6-8AEF-5942-A4BF-7BA7169FEE6B}" type="presParOf" srcId="{9F20AF92-E04A-3140-BC25-AC4A3E770ACF}" destId="{326DAEAE-792F-844E-97E1-3B289F838284}" srcOrd="0" destOrd="0" presId="urn:microsoft.com/office/officeart/2008/layout/LinedList"/>
    <dgm:cxn modelId="{C7C9467E-3521-8B4B-8FFB-DC1C84566601}" type="presParOf" srcId="{9F20AF92-E04A-3140-BC25-AC4A3E770ACF}" destId="{9F1B5933-A749-D847-BCE5-A1AD9C4723F5}" srcOrd="1" destOrd="0" presId="urn:microsoft.com/office/officeart/2008/layout/LinedList"/>
    <dgm:cxn modelId="{8C38F1F5-9B99-DD4F-8452-5A806DDDD7D3}" type="presParOf" srcId="{CDEF81BB-F87B-2D48-A202-C96D394C0D37}" destId="{3A3572B7-D2AD-5D43-92E2-AC594ADD6EC1}" srcOrd="2" destOrd="0" presId="urn:microsoft.com/office/officeart/2008/layout/LinedList"/>
    <dgm:cxn modelId="{DD12713B-5B28-204D-89D8-CF726C048B1E}" type="presParOf" srcId="{CDEF81BB-F87B-2D48-A202-C96D394C0D37}" destId="{FD785340-A6A8-C048-91D7-A22656A87766}" srcOrd="3" destOrd="0" presId="urn:microsoft.com/office/officeart/2008/layout/LinedList"/>
    <dgm:cxn modelId="{5007DC5C-5A1E-1E40-A0F1-CA68DDBA1CDF}" type="presParOf" srcId="{FD785340-A6A8-C048-91D7-A22656A87766}" destId="{1CE3DA3D-CA24-5043-A6BF-832B8F61C645}" srcOrd="0" destOrd="0" presId="urn:microsoft.com/office/officeart/2008/layout/LinedList"/>
    <dgm:cxn modelId="{FA7DD660-95A8-FF47-9138-9FB12B95C853}" type="presParOf" srcId="{FD785340-A6A8-C048-91D7-A22656A87766}" destId="{7DBD8489-C688-F34E-A4A7-C4FD09255EC1}" srcOrd="1" destOrd="0" presId="urn:microsoft.com/office/officeart/2008/layout/LinedList"/>
    <dgm:cxn modelId="{B13FD4F3-8095-CE4E-AAE3-5CA2B1CA4F92}" type="presParOf" srcId="{CDEF81BB-F87B-2D48-A202-C96D394C0D37}" destId="{5B9D2B13-4BE1-424E-B456-B73DA24440FD}" srcOrd="4" destOrd="0" presId="urn:microsoft.com/office/officeart/2008/layout/LinedList"/>
    <dgm:cxn modelId="{92521389-A1D4-6F43-9A2F-9F1061299B0C}" type="presParOf" srcId="{CDEF81BB-F87B-2D48-A202-C96D394C0D37}" destId="{D35B41E3-87EF-AA44-B020-307F802E029F}" srcOrd="5" destOrd="0" presId="urn:microsoft.com/office/officeart/2008/layout/LinedList"/>
    <dgm:cxn modelId="{A54B0DA0-5636-E749-9249-8D368CE1998B}" type="presParOf" srcId="{D35B41E3-87EF-AA44-B020-307F802E029F}" destId="{272EB897-5E58-5F42-9A37-67FF0A8C6CD4}" srcOrd="0" destOrd="0" presId="urn:microsoft.com/office/officeart/2008/layout/LinedList"/>
    <dgm:cxn modelId="{90E7224A-0541-0346-B944-1807C3E4589E}" type="presParOf" srcId="{D35B41E3-87EF-AA44-B020-307F802E029F}" destId="{42FE80A0-A416-6A4A-B9BB-3653E94B2142}" srcOrd="1" destOrd="0" presId="urn:microsoft.com/office/officeart/2008/layout/LinedList"/>
    <dgm:cxn modelId="{3CA6D6D1-24B8-7447-A2E5-3DD2A3C1C250}" type="presParOf" srcId="{CDEF81BB-F87B-2D48-A202-C96D394C0D37}" destId="{057616B0-0148-FE42-B264-D00F04634CA6}" srcOrd="6" destOrd="0" presId="urn:microsoft.com/office/officeart/2008/layout/LinedList"/>
    <dgm:cxn modelId="{E6648947-F341-A846-929E-40DCF2AB1518}" type="presParOf" srcId="{CDEF81BB-F87B-2D48-A202-C96D394C0D37}" destId="{A741762B-3BF7-CD48-AA8A-C4128746C755}" srcOrd="7" destOrd="0" presId="urn:microsoft.com/office/officeart/2008/layout/LinedList"/>
    <dgm:cxn modelId="{71C45A92-B29B-7D46-9CEB-104F0FA9F5B6}" type="presParOf" srcId="{A741762B-3BF7-CD48-AA8A-C4128746C755}" destId="{152424FB-E9B9-DA45-B3AB-EACC542CE618}" srcOrd="0" destOrd="0" presId="urn:microsoft.com/office/officeart/2008/layout/LinedList"/>
    <dgm:cxn modelId="{E0E26AAF-FE95-C449-B11B-B29FD2BDAD23}" type="presParOf" srcId="{A741762B-3BF7-CD48-AA8A-C4128746C755}" destId="{32B89A96-826B-664E-81FA-696BD79CDA52}" srcOrd="1" destOrd="0" presId="urn:microsoft.com/office/officeart/2008/layout/LinedList"/>
    <dgm:cxn modelId="{C8883C05-72CE-9A4F-A58E-6D20CC8C267D}" type="presParOf" srcId="{CDEF81BB-F87B-2D48-A202-C96D394C0D37}" destId="{90D3422B-A5A7-734B-AA55-172EACB376B4}" srcOrd="8" destOrd="0" presId="urn:microsoft.com/office/officeart/2008/layout/LinedList"/>
    <dgm:cxn modelId="{2F7AC9DE-D88C-A04B-8BEB-90785E5654E2}" type="presParOf" srcId="{CDEF81BB-F87B-2D48-A202-C96D394C0D37}" destId="{63CF2111-C4CA-C840-94A0-A7426F39720B}" srcOrd="9" destOrd="0" presId="urn:microsoft.com/office/officeart/2008/layout/LinedList"/>
    <dgm:cxn modelId="{A0D37659-8835-7D42-A862-D136159EA70A}" type="presParOf" srcId="{63CF2111-C4CA-C840-94A0-A7426F39720B}" destId="{29102491-8CBE-AC43-AF85-938B3F96728E}" srcOrd="0" destOrd="0" presId="urn:microsoft.com/office/officeart/2008/layout/LinedList"/>
    <dgm:cxn modelId="{E60530AC-853A-6D4B-B053-9AE31326DACD}" type="presParOf" srcId="{63CF2111-C4CA-C840-94A0-A7426F39720B}" destId="{FEDD9C83-EDE6-064B-A738-C57A3D55B5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EA809A8-2930-49CB-86F8-3C15FC7E0E02}" type="parTrans" cxnId="{7922D2D0-6961-44A1-8B4A-A00ED5BB5650}">
      <dgm:prSet/>
      <dgm:spPr/>
      <dgm:t>
        <a:bodyPr/>
        <a:lstStyle/>
        <a:p>
          <a:endParaRPr lang="en-US"/>
        </a:p>
      </dgm:t>
    </dgm:pt>
    <dgm:pt modelId="{45694897-1D98-482E-964A-88486DE8152A}">
      <dgm:prSet custT="1"/>
      <dgm:spPr/>
      <dgm:t>
        <a:bodyPr/>
        <a:lstStyle/>
        <a:p>
          <a:pPr>
            <a:lnSpc>
              <a:spcPct val="100000"/>
            </a:lnSpc>
          </a:pPr>
          <a:r>
            <a:rPr lang="cy" sz="1500" b="0" i="0" u="none" strike="noStrike" cap="none" baseline="0" dirty="0">
              <a:solidFill>
                <a:srgbClr val="000000"/>
              </a:solidFill>
              <a:effectLst/>
              <a:uFillTx/>
              <a:latin typeface="Aptos"/>
            </a:rPr>
            <a:t>Tasg 1 - Rhaid integreiddio a chyfeirio at fodel(au) o </a:t>
          </a:r>
          <a:r>
            <a:rPr lang="en-GB" sz="1500" dirty="0"/>
            <a:t>adlewyrchu</a:t>
          </a:r>
          <a:r>
            <a:rPr lang="cy" sz="1500" b="0" i="0" u="none" strike="noStrike" cap="none" baseline="0" dirty="0">
              <a:solidFill>
                <a:srgbClr val="000000"/>
              </a:solidFill>
              <a:effectLst/>
              <a:uFillTx/>
              <a:latin typeface="Aptos"/>
            </a:rPr>
            <a:t>drwyddi draw yn rhan a a b a chymryd i ystyriaeth hyfforddiant, dysgu, ymchwil a defnyddio goruchwyliaeth. </a:t>
          </a:r>
        </a:p>
      </dgm:t>
    </dgm:pt>
    <dgm:pt modelId="{E6175FD7-EFB4-4C8C-8648-678FE3388AB8}" type="sibTrans" cxnId="{7922D2D0-6961-44A1-8B4A-A00ED5BB5650}">
      <dgm:prSet/>
      <dgm:spPr/>
      <dgm:t>
        <a:bodyPr/>
        <a:lstStyle/>
        <a:p>
          <a:endParaRPr lang="en-US"/>
        </a:p>
      </dgm:t>
    </dgm:pt>
    <dgm:pt modelId="{BBA400B1-9348-4CCA-9EF1-0F2B6512A6E3}" type="parTrans" cxnId="{62E24B70-7918-418D-AF9D-2E29539354AC}">
      <dgm:prSet/>
      <dgm:spPr/>
      <dgm:t>
        <a:bodyPr/>
        <a:lstStyle/>
        <a:p>
          <a:endParaRPr lang="en-US"/>
        </a:p>
      </dgm:t>
    </dgm:pt>
    <dgm:pt modelId="{66219000-C17B-4709-B622-78D7E30DE224}">
      <dgm:prSet custT="1"/>
      <dgm:spPr/>
      <dgm:t>
        <a:bodyPr/>
        <a:lstStyle/>
        <a:p>
          <a:pPr>
            <a:lnSpc>
              <a:spcPct val="100000"/>
            </a:lnSpc>
          </a:pPr>
          <a:r>
            <a:rPr lang="cy" sz="1500" b="0" i="0" u="none" strike="noStrike" cap="none" baseline="0">
              <a:solidFill>
                <a:srgbClr val="000000"/>
              </a:solidFill>
              <a:effectLst/>
              <a:uFillTx/>
              <a:latin typeface="Aptos"/>
            </a:rPr>
            <a:t>Mae angen i ran a a b ddarparu cyfeiriadau/tystiolaeth academaidd.</a:t>
          </a:r>
        </a:p>
      </dgm:t>
    </dgm:pt>
    <dgm:pt modelId="{4715E8C7-98BA-4C77-932A-677B03BBA9C5}" type="sibTrans" cxnId="{62E24B70-7918-418D-AF9D-2E29539354AC}">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AB59AB2B-DADC-4462-B2C3-10969B20E1A7}" type="presOf" srcId="{45694897-1D98-482E-964A-88486DE8152A}" destId="{53A12B0D-A4FD-49D3-9FFA-A2B3201E2500}" srcOrd="0" destOrd="0" presId="urn:microsoft.com/office/officeart/2018/2/layout/IconVerticalSolidList"/>
    <dgm:cxn modelId="{62E24B70-7918-418D-AF9D-2E29539354AC}" srcId="{97C255F8-3870-4E12-8C99-77B48B8A316A}" destId="{66219000-C17B-4709-B622-78D7E30DE224}" srcOrd="1" destOrd="0" parTransId="{BBA400B1-9348-4CCA-9EF1-0F2B6512A6E3}" sibTransId="{4715E8C7-98BA-4C77-932A-677B03BBA9C5}"/>
    <dgm:cxn modelId="{E3898B96-C903-493E-A80C-993482C82F40}" type="presOf" srcId="{66219000-C17B-4709-B622-78D7E30DE224}" destId="{8E9D12B2-DDD0-4880-A872-C9F024AD3FC4}" srcOrd="0" destOrd="0" presId="urn:microsoft.com/office/officeart/2018/2/layout/IconVerticalSolidList"/>
    <dgm:cxn modelId="{7922D2D0-6961-44A1-8B4A-A00ED5BB5650}" srcId="{97C255F8-3870-4E12-8C99-77B48B8A316A}" destId="{45694897-1D98-482E-964A-88486DE8152A}" srcOrd="0" destOrd="0" parTransId="{1EA809A8-2930-49CB-86F8-3C15FC7E0E02}" sibTransId="{E6175FD7-EFB4-4C8C-8648-678FE3388AB8}"/>
    <dgm:cxn modelId="{E563D6D0-3A35-41F7-9016-BB3CC616F5C6}" type="presOf" srcId="{97C255F8-3870-4E12-8C99-77B48B8A316A}" destId="{9AEA11E1-BB57-4F7F-BA84-15856BCDA9E9}" srcOrd="0" destOrd="0" presId="urn:microsoft.com/office/officeart/2018/2/layout/IconVerticalSolidList"/>
    <dgm:cxn modelId="{A481D323-720F-48B7-86C9-04AE5BBDA9D1}" type="presParOf" srcId="{9AEA11E1-BB57-4F7F-BA84-15856BCDA9E9}" destId="{84CCB8DD-028A-4EF2-A017-94A0A2102053}" srcOrd="0" destOrd="0" presId="urn:microsoft.com/office/officeart/2018/2/layout/IconVerticalSolidList"/>
    <dgm:cxn modelId="{C2AD5EEC-0E9D-4F37-9EFF-3772351D86CC}" type="presParOf" srcId="{84CCB8DD-028A-4EF2-A017-94A0A2102053}" destId="{C582F97A-86B9-436E-BD14-9D47CFDA3901}" srcOrd="0" destOrd="0" presId="urn:microsoft.com/office/officeart/2018/2/layout/IconVerticalSolidList"/>
    <dgm:cxn modelId="{BB3396BC-E425-4516-8BD5-E450872CC6ED}" type="presParOf" srcId="{84CCB8DD-028A-4EF2-A017-94A0A2102053}" destId="{F9CB0FB5-786A-4393-AC07-0AC72DDA9BAB}" srcOrd="1" destOrd="0" presId="urn:microsoft.com/office/officeart/2018/2/layout/IconVerticalSolidList"/>
    <dgm:cxn modelId="{77270D8B-E4C2-4EDE-A323-3E8210D49A8C}" type="presParOf" srcId="{84CCB8DD-028A-4EF2-A017-94A0A2102053}" destId="{C87A45AF-E5D7-44CB-B1F7-1F1C775FE079}" srcOrd="2" destOrd="0" presId="urn:microsoft.com/office/officeart/2018/2/layout/IconVerticalSolidList"/>
    <dgm:cxn modelId="{705C5535-2313-44E0-ADC6-1CD996875277}" type="presParOf" srcId="{84CCB8DD-028A-4EF2-A017-94A0A2102053}" destId="{53A12B0D-A4FD-49D3-9FFA-A2B3201E2500}" srcOrd="3" destOrd="0" presId="urn:microsoft.com/office/officeart/2018/2/layout/IconVerticalSolidList"/>
    <dgm:cxn modelId="{E4C74E6D-15FA-4C8B-97EC-4767F40355A9}" type="presParOf" srcId="{9AEA11E1-BB57-4F7F-BA84-15856BCDA9E9}" destId="{1E8A51E4-52E9-4084-9CDC-56DFD0E48E1A}" srcOrd="1" destOrd="0" presId="urn:microsoft.com/office/officeart/2018/2/layout/IconVerticalSolidList"/>
    <dgm:cxn modelId="{662BF3AA-8C5E-43B5-A246-4018150DB03B}" type="presParOf" srcId="{9AEA11E1-BB57-4F7F-BA84-15856BCDA9E9}" destId="{8308BB6A-25D1-458C-B11A-C13FFD003F85}" srcOrd="2" destOrd="0" presId="urn:microsoft.com/office/officeart/2018/2/layout/IconVerticalSolidList"/>
    <dgm:cxn modelId="{025385DE-8D4E-414B-B4CD-3228FF5B6EA7}" type="presParOf" srcId="{8308BB6A-25D1-458C-B11A-C13FFD003F85}" destId="{EF8BF9ED-CC71-4473-B628-2964FFF9BED0}" srcOrd="0" destOrd="0" presId="urn:microsoft.com/office/officeart/2018/2/layout/IconVerticalSolidList"/>
    <dgm:cxn modelId="{FF6568BD-E85B-473F-9B08-3DA928964C70}" type="presParOf" srcId="{8308BB6A-25D1-458C-B11A-C13FFD003F85}" destId="{629C8009-BEF0-433F-8384-CA845A447560}" srcOrd="1" destOrd="0" presId="urn:microsoft.com/office/officeart/2018/2/layout/IconVerticalSolidList"/>
    <dgm:cxn modelId="{9A50F5A6-7F20-481B-9083-9E91FFE953AB}" type="presParOf" srcId="{8308BB6A-25D1-458C-B11A-C13FFD003F85}" destId="{DF4D05B1-0D5B-44CC-9CAA-77E558936FF3}" srcOrd="2" destOrd="0" presId="urn:microsoft.com/office/officeart/2018/2/layout/IconVerticalSolidList"/>
    <dgm:cxn modelId="{98B5B4F2-4482-4CB1-860E-7ED3307E38F7}"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531"/>
          <a:ext cx="7886700" cy="4463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35007" y="100950"/>
          <a:ext cx="245468" cy="245468"/>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15483" y="531"/>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Swyddogaeth</a:t>
          </a:r>
        </a:p>
      </dsp:txBody>
      <dsp:txXfrm>
        <a:off x="515483" y="531"/>
        <a:ext cx="7371216" cy="446305"/>
      </dsp:txXfrm>
    </dsp:sp>
    <dsp:sp modelId="{2B0B7882-0F41-4F58-A16F-A586FCA65E28}">
      <dsp:nvSpPr>
        <dsp:cNvPr id="0" name=""/>
        <dsp:cNvSpPr/>
      </dsp:nvSpPr>
      <dsp:spPr>
        <a:xfrm>
          <a:off x="0" y="558413"/>
          <a:ext cx="7886700" cy="446305"/>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35007" y="658832"/>
          <a:ext cx="245468" cy="245468"/>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15483" y="558413"/>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Amddiffyn ac atal </a:t>
          </a:r>
        </a:p>
      </dsp:txBody>
      <dsp:txXfrm>
        <a:off x="515483" y="558413"/>
        <a:ext cx="7371216" cy="446305"/>
      </dsp:txXfrm>
    </dsp:sp>
    <dsp:sp modelId="{3FC4B9CD-BA1A-45E4-B656-274DF6AD907C}">
      <dsp:nvSpPr>
        <dsp:cNvPr id="0" name=""/>
        <dsp:cNvSpPr/>
      </dsp:nvSpPr>
      <dsp:spPr>
        <a:xfrm>
          <a:off x="0" y="1116295"/>
          <a:ext cx="7886700" cy="446305"/>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35007" y="1216714"/>
          <a:ext cx="245468" cy="245468"/>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15483" y="1116295"/>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Cyfrannu at bolisi/gweithdrefn genedlaethol</a:t>
          </a:r>
        </a:p>
      </dsp:txBody>
      <dsp:txXfrm>
        <a:off x="515483" y="1116295"/>
        <a:ext cx="7371216" cy="446305"/>
      </dsp:txXfrm>
    </dsp:sp>
    <dsp:sp modelId="{3A939E62-0E8E-4109-B2F2-2C79E88E1612}">
      <dsp:nvSpPr>
        <dsp:cNvPr id="0" name=""/>
        <dsp:cNvSpPr/>
      </dsp:nvSpPr>
      <dsp:spPr>
        <a:xfrm>
          <a:off x="0" y="1674177"/>
          <a:ext cx="7886700" cy="446305"/>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35007" y="1774596"/>
          <a:ext cx="245468" cy="245468"/>
        </a:xfrm>
        <a:prstGeom prst="rect">
          <a:avLst/>
        </a:prstGeom>
        <a:blipFill rotWithShape="1">
          <a:blip xmlns:r="http://schemas.openxmlformats.org/officeDocument/2006/relationships" r:embed="rId4">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15483" y="1674177"/>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Codi ymwybyddiaeth</a:t>
          </a:r>
        </a:p>
      </dsp:txBody>
      <dsp:txXfrm>
        <a:off x="515483" y="1674177"/>
        <a:ext cx="7371216" cy="446305"/>
      </dsp:txXfrm>
    </dsp:sp>
    <dsp:sp modelId="{2D676F0E-A46C-4E3B-B408-DEF376EDBEC5}">
      <dsp:nvSpPr>
        <dsp:cNvPr id="0" name=""/>
        <dsp:cNvSpPr/>
      </dsp:nvSpPr>
      <dsp:spPr>
        <a:xfrm>
          <a:off x="0" y="2232060"/>
          <a:ext cx="7886700" cy="446305"/>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35007" y="2332479"/>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15483" y="2232060"/>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Adolygu effeithlonrwydd </a:t>
          </a:r>
        </a:p>
      </dsp:txBody>
      <dsp:txXfrm>
        <a:off x="515483" y="2232060"/>
        <a:ext cx="7371216" cy="446305"/>
      </dsp:txXfrm>
    </dsp:sp>
    <dsp:sp modelId="{BCCF8B0A-F1E8-40EA-A890-3BB3461CA4C0}">
      <dsp:nvSpPr>
        <dsp:cNvPr id="0" name=""/>
        <dsp:cNvSpPr/>
      </dsp:nvSpPr>
      <dsp:spPr>
        <a:xfrm>
          <a:off x="0" y="2789942"/>
          <a:ext cx="7886700" cy="446305"/>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35007" y="2890361"/>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15483" y="2789942"/>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Adolygiadau ac archwiliadau ymarfer</a:t>
          </a:r>
        </a:p>
      </dsp:txBody>
      <dsp:txXfrm>
        <a:off x="515483" y="2789942"/>
        <a:ext cx="7371216" cy="446305"/>
      </dsp:txXfrm>
    </dsp:sp>
    <dsp:sp modelId="{4E5E5DCF-CB45-4C1F-A5CA-A8C5506FF2BC}">
      <dsp:nvSpPr>
        <dsp:cNvPr id="0" name=""/>
        <dsp:cNvSpPr/>
      </dsp:nvSpPr>
      <dsp:spPr>
        <a:xfrm>
          <a:off x="0" y="3347824"/>
          <a:ext cx="7886700" cy="446305"/>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35007" y="3448243"/>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15483" y="3347824"/>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Lledaenu gwybodaeth</a:t>
          </a:r>
        </a:p>
      </dsp:txBody>
      <dsp:txXfrm>
        <a:off x="515483" y="3347824"/>
        <a:ext cx="7371216" cy="446305"/>
      </dsp:txXfrm>
    </dsp:sp>
    <dsp:sp modelId="{A7939460-7751-43AF-81EC-76E0AA2624DA}">
      <dsp:nvSpPr>
        <dsp:cNvPr id="0" name=""/>
        <dsp:cNvSpPr/>
      </dsp:nvSpPr>
      <dsp:spPr>
        <a:xfrm>
          <a:off x="0" y="3905706"/>
          <a:ext cx="7886700" cy="44630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35007" y="4006125"/>
          <a:ext cx="245468" cy="245468"/>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15483" y="3905706"/>
          <a:ext cx="7371216" cy="446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34" tIns="47234" rIns="47234" bIns="47234" numCol="1" spcCol="1270" anchor="ctr" anchorCtr="0">
          <a:noAutofit/>
        </a:bodyPr>
        <a:lstStyle/>
        <a:p>
          <a:pPr marL="0" lvl="0" indent="0" algn="l" defTabSz="711200">
            <a:lnSpc>
              <a:spcPct val="90000"/>
            </a:lnSpc>
            <a:spcBef>
              <a:spcPct val="0"/>
            </a:spcBef>
            <a:spcAft>
              <a:spcPct val="35000"/>
            </a:spcAft>
            <a:buNone/>
          </a:pPr>
          <a:r>
            <a:rPr lang="cy" sz="1600" b="0" i="0" u="none" strike="noStrike" kern="1200" cap="none" baseline="0">
              <a:solidFill>
                <a:srgbClr val="FFFFFF"/>
              </a:solidFill>
              <a:effectLst/>
              <a:uFillTx/>
              <a:latin typeface="Aptos"/>
            </a:rPr>
            <a:t>Cydweithio â byrddau eraill.</a:t>
          </a:r>
        </a:p>
      </dsp:txBody>
      <dsp:txXfrm>
        <a:off x="515483" y="3905706"/>
        <a:ext cx="7371216" cy="446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07A81-FDD6-AA47-8E9D-725483243BC7}">
      <dsp:nvSpPr>
        <dsp:cNvPr id="0" name=""/>
        <dsp:cNvSpPr/>
      </dsp:nvSpPr>
      <dsp:spPr>
        <a:xfrm>
          <a:off x="0" y="668"/>
          <a:ext cx="7974036"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6DAEAE-792F-844E-97E1-3B289F838284}">
      <dsp:nvSpPr>
        <dsp:cNvPr id="0" name=""/>
        <dsp:cNvSpPr/>
      </dsp:nvSpPr>
      <dsp:spPr>
        <a:xfrm>
          <a:off x="0" y="668"/>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dirty="0">
              <a:solidFill>
                <a:schemeClr val="tx1"/>
              </a:solidFill>
              <a:effectLst/>
              <a:uFillTx/>
              <a:latin typeface="Aptos"/>
            </a:rPr>
            <a:t> A</a:t>
          </a:r>
          <a:r>
            <a:rPr lang="en-GB" sz="1500" b="1" kern="1200" dirty="0" err="1">
              <a:solidFill>
                <a:schemeClr val="tx1"/>
              </a:solidFill>
            </a:rPr>
            <a:t>dlewyrchu</a:t>
          </a:r>
          <a:r>
            <a:rPr lang="en-GB" sz="1500" b="1" kern="1200" dirty="0">
              <a:solidFill>
                <a:schemeClr val="tx1"/>
              </a:solidFill>
            </a:rPr>
            <a:t> </a:t>
          </a:r>
          <a:r>
            <a:rPr lang="cy" sz="1500" b="1" i="0" u="none" strike="noStrike" kern="1200" cap="none" baseline="0" dirty="0">
              <a:solidFill>
                <a:srgbClr val="000000"/>
              </a:solidFill>
              <a:effectLst/>
              <a:uFillTx/>
              <a:latin typeface="Aptos"/>
            </a:rPr>
            <a:t>- </a:t>
          </a:r>
          <a:r>
            <a:rPr lang="cy" sz="1500" b="0" i="0" u="none" strike="noStrike" kern="1200" cap="none" baseline="0" dirty="0">
              <a:solidFill>
                <a:srgbClr val="000000"/>
              </a:solidFill>
              <a:effectLst/>
              <a:uFillTx/>
              <a:latin typeface="Aptos"/>
            </a:rPr>
            <a:t>Bydd ffocws yn newid dros amser, ond bydd yn cynnwys materion fel pwy ydych chi, pa fath o ymarferydd rydych chi am fod, pa ddewisiadau eraill sydd ar gael a beth ydych chi wedi'i ddysgu</a:t>
          </a:r>
        </a:p>
      </dsp:txBody>
      <dsp:txXfrm>
        <a:off x="0" y="668"/>
        <a:ext cx="7974036" cy="1094254"/>
      </dsp:txXfrm>
    </dsp:sp>
    <dsp:sp modelId="{3A3572B7-D2AD-5D43-92E2-AC594ADD6EC1}">
      <dsp:nvSpPr>
        <dsp:cNvPr id="0" name=""/>
        <dsp:cNvSpPr/>
      </dsp:nvSpPr>
      <dsp:spPr>
        <a:xfrm>
          <a:off x="0" y="1094922"/>
          <a:ext cx="7974036" cy="0"/>
        </a:xfrm>
        <a:prstGeom prst="lin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3DA3D-CA24-5043-A6BF-832B8F61C645}">
      <dsp:nvSpPr>
        <dsp:cNvPr id="0" name=""/>
        <dsp:cNvSpPr/>
      </dsp:nvSpPr>
      <dsp:spPr>
        <a:xfrm>
          <a:off x="0" y="1094922"/>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Cynyddu Hunanymwybyddiaeth - </a:t>
          </a:r>
          <a:r>
            <a:rPr lang="cy" sz="1500" b="0" i="0" u="none" strike="noStrike" kern="1200" cap="none" baseline="0">
              <a:solidFill>
                <a:srgbClr val="000000"/>
              </a:solidFill>
              <a:effectLst/>
              <a:uFillTx/>
              <a:latin typeface="Aptos"/>
            </a:rPr>
            <a:t>Gan gynnwys cryfderau,  diddordebau, ysbrydoliaeth, hoffterau a rhinweddau unigol, a'ch cyfyngiadau eich hunain.</a:t>
          </a:r>
        </a:p>
      </dsp:txBody>
      <dsp:txXfrm>
        <a:off x="0" y="1094922"/>
        <a:ext cx="7974036" cy="1094254"/>
      </dsp:txXfrm>
    </dsp:sp>
    <dsp:sp modelId="{5B9D2B13-4BE1-424E-B456-B73DA24440FD}">
      <dsp:nvSpPr>
        <dsp:cNvPr id="0" name=""/>
        <dsp:cNvSpPr/>
      </dsp:nvSpPr>
      <dsp:spPr>
        <a:xfrm>
          <a:off x="0" y="2189176"/>
          <a:ext cx="7974036"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EB897-5E58-5F42-9A37-67FF0A8C6CD4}">
      <dsp:nvSpPr>
        <dsp:cNvPr id="0" name=""/>
        <dsp:cNvSpPr/>
      </dsp:nvSpPr>
      <dsp:spPr>
        <a:xfrm>
          <a:off x="0" y="2189176"/>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dirty="0">
              <a:solidFill>
                <a:srgbClr val="000000"/>
              </a:solidFill>
              <a:effectLst/>
              <a:uFillTx/>
              <a:latin typeface="Aptos"/>
            </a:rPr>
            <a:t>Caffael Gwybodaeth - </a:t>
          </a:r>
          <a:r>
            <a:rPr lang="cy" sz="1500" b="0" i="0" u="none" strike="noStrike" kern="1200" cap="none" baseline="0" dirty="0">
              <a:solidFill>
                <a:srgbClr val="000000"/>
              </a:solidFill>
              <a:effectLst/>
              <a:uFillTx/>
              <a:latin typeface="Aptos"/>
            </a:rPr>
            <a:t>Dod i wybod am gyfleoedd a dewisiadau sy'n agored i chi, ac sy'n ehangu eich persbectif</a:t>
          </a:r>
        </a:p>
      </dsp:txBody>
      <dsp:txXfrm>
        <a:off x="0" y="2189176"/>
        <a:ext cx="7974036" cy="1094254"/>
      </dsp:txXfrm>
    </dsp:sp>
    <dsp:sp modelId="{057616B0-0148-FE42-B264-D00F04634CA6}">
      <dsp:nvSpPr>
        <dsp:cNvPr id="0" name=""/>
        <dsp:cNvSpPr/>
      </dsp:nvSpPr>
      <dsp:spPr>
        <a:xfrm>
          <a:off x="0" y="3283431"/>
          <a:ext cx="7974036" cy="0"/>
        </a:xfrm>
        <a:prstGeom prst="lin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2424FB-E9B9-DA45-B3AB-EACC542CE618}">
      <dsp:nvSpPr>
        <dsp:cNvPr id="0" name=""/>
        <dsp:cNvSpPr/>
      </dsp:nvSpPr>
      <dsp:spPr>
        <a:xfrm>
          <a:off x="0" y="3283431"/>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Cymryd Cyfrifoldeb Personol - </a:t>
          </a:r>
          <a:r>
            <a:rPr lang="cy" sz="1500" b="0" i="0" u="none" strike="noStrike" kern="1200" cap="none" baseline="0">
              <a:solidFill>
                <a:srgbClr val="000000"/>
              </a:solidFill>
              <a:effectLst/>
              <a:uFillTx/>
              <a:latin typeface="Aptos"/>
            </a:rPr>
            <a:t>Cymryd cyfrifoldeb am eich addysg, hyfforddiant, dysgu a dewisiadau eich hun</a:t>
          </a:r>
        </a:p>
      </dsp:txBody>
      <dsp:txXfrm>
        <a:off x="0" y="3283431"/>
        <a:ext cx="7974036" cy="1094254"/>
      </dsp:txXfrm>
    </dsp:sp>
    <dsp:sp modelId="{90D3422B-A5A7-734B-AA55-172EACB376B4}">
      <dsp:nvSpPr>
        <dsp:cNvPr id="0" name=""/>
        <dsp:cNvSpPr/>
      </dsp:nvSpPr>
      <dsp:spPr>
        <a:xfrm>
          <a:off x="0" y="4377685"/>
          <a:ext cx="7974036"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102491-8CBE-AC43-AF85-938B3F96728E}">
      <dsp:nvSpPr>
        <dsp:cNvPr id="0" name=""/>
        <dsp:cNvSpPr/>
      </dsp:nvSpPr>
      <dsp:spPr>
        <a:xfrm>
          <a:off x="0" y="4377685"/>
          <a:ext cx="7974036" cy="1094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00000"/>
            </a:lnSpc>
            <a:spcBef>
              <a:spcPct val="0"/>
            </a:spcBef>
            <a:spcAft>
              <a:spcPct val="35000"/>
            </a:spcAft>
            <a:buNone/>
          </a:pPr>
          <a:r>
            <a:rPr lang="cy" sz="1500" b="1" i="0" u="none" strike="noStrike" kern="1200" cap="none" baseline="0">
              <a:solidFill>
                <a:srgbClr val="000000"/>
              </a:solidFill>
              <a:effectLst/>
              <a:uFillTx/>
              <a:latin typeface="Aptos"/>
            </a:rPr>
            <a:t>Datblygu Strategaeth - </a:t>
          </a:r>
          <a:r>
            <a:rPr lang="cy" sz="1500" b="0" i="0" u="none" strike="noStrike" kern="1200" cap="none" baseline="0">
              <a:solidFill>
                <a:srgbClr val="000000"/>
              </a:solidFill>
              <a:effectLst/>
              <a:uFillTx/>
              <a:latin typeface="Aptos"/>
            </a:rPr>
            <a:t>I'ch cael chi i'r lle rydych chi eisiau bod.  Eich helpu i gynllunio, gosod targedau, gweithredu, datblygu sgiliau, ac adolygu eich sefyllfa </a:t>
          </a:r>
        </a:p>
      </dsp:txBody>
      <dsp:txXfrm>
        <a:off x="0" y="4377685"/>
        <a:ext cx="7974036" cy="10942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cy" sz="1500" b="0" i="0" u="none" strike="noStrike" kern="1200" cap="none" baseline="0" dirty="0">
              <a:solidFill>
                <a:srgbClr val="000000"/>
              </a:solidFill>
              <a:effectLst/>
              <a:uFillTx/>
              <a:latin typeface="Aptos"/>
            </a:rPr>
            <a:t>Tasg 1 - Rhaid integreiddio a chyfeirio at fodel(au) o </a:t>
          </a:r>
          <a:r>
            <a:rPr lang="en-GB" sz="1500" kern="1200" dirty="0"/>
            <a:t>adlewyrchu</a:t>
          </a:r>
          <a:r>
            <a:rPr lang="cy" sz="1500" b="0" i="0" u="none" strike="noStrike" kern="1200" cap="none" baseline="0" dirty="0">
              <a:solidFill>
                <a:srgbClr val="000000"/>
              </a:solidFill>
              <a:effectLst/>
              <a:uFillTx/>
              <a:latin typeface="Aptos"/>
            </a:rPr>
            <a:t>drwyddi draw yn rhan a a b a chymryd i ystyriaeth hyfforddiant, dysgu, ymchwil a defnyddio goruchwyliaeth. </a:t>
          </a:r>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cy" sz="1500" b="0" i="0" u="none" strike="noStrike" kern="1200" cap="none" baseline="0">
              <a:solidFill>
                <a:srgbClr val="000000"/>
              </a:solidFill>
              <a:effectLst/>
              <a:uFillTx/>
              <a:latin typeface="Aptos"/>
            </a:rPr>
            <a:t>Mae angen i ran a a b ddarparu cyfeiriadau/tystiolaeth academaidd.</a:t>
          </a:r>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a:cs typeface="Arial"/>
              </a:defRPr>
            </a:lvl1pPr>
          </a:lstStyle>
          <a:p>
            <a:pPr>
              <a:defRPr/>
            </a:pPr>
            <a:fld id="{C5D042FB-D2E5-4E1E-8D0A-86E398FE6B26}" type="datetimeFigureOut">
              <a:rPr lang="en-GB"/>
              <a:pPr>
                <a:defRPr/>
              </a:pPr>
              <a:t>23/05/2026</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a:cs typeface="Arial"/>
              </a:defRPr>
            </a:lvl1pPr>
          </a:lstStyle>
          <a:p>
            <a:pPr>
              <a:defRPr/>
            </a:pPr>
            <a:fld id="{F7A3DB01-C6D9-474D-A4C7-A8F29538BD51}" type="datetimeFigureOut">
              <a:rPr lang="en-GB"/>
              <a:pPr>
                <a:defRPr/>
              </a:pPr>
              <a:t>23/05/2026</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Efallai y byddwch am ofyn sut maen nhw'n dod ymlaen gyda'r tasgau i weld ble maen nhw. Ydyn nhw wedi gwneud arsylwadau eto ac ati.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800" b="0" i="0" u="none" strike="noStrike" cap="none" baseline="0" dirty="0">
                <a:solidFill>
                  <a:srgbClr val="000000"/>
                </a:solidFill>
                <a:effectLst/>
                <a:uFillTx/>
                <a:latin typeface="Calibri"/>
              </a:rPr>
              <a:t>Atgoffwch y grŵp eu bod yn ysgrifennu'r dasg hon yn y maes i’r gwrthwyneb i’r maes yr ysgrifennwyd  tasg 3 diogelu arni.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Gweler</a:t>
            </a:r>
            <a:r>
              <a:rPr lang="en-US" dirty="0"/>
              <a:t> </a:t>
            </a:r>
            <a:r>
              <a:rPr lang="en-US" dirty="0" err="1"/>
              <a:t>atodiad</a:t>
            </a:r>
            <a:r>
              <a:rPr lang="en-US" dirty="0"/>
              <a:t> 4 y </a:t>
            </a:r>
            <a:r>
              <a:rPr lang="en-US" dirty="0" err="1"/>
              <a:t>llawlyfr</a:t>
            </a:r>
            <a:r>
              <a:rPr lang="en-US" dirty="0"/>
              <a:t> am y </a:t>
            </a:r>
            <a:r>
              <a:rPr lang="en-US" dirty="0" err="1"/>
              <a:t>meini</a:t>
            </a:r>
            <a:r>
              <a:rPr lang="en-US" dirty="0"/>
              <a:t> </a:t>
            </a:r>
            <a:r>
              <a:rPr lang="en-US" dirty="0" err="1"/>
              <a:t>prawf</a:t>
            </a:r>
            <a:r>
              <a:rPr lang="en-US" dirty="0"/>
              <a:t> </a:t>
            </a:r>
            <a:r>
              <a:rPr lang="en-US" dirty="0" err="1"/>
              <a:t>asesu</a:t>
            </a:r>
            <a:r>
              <a:rPr lang="en-US" dirty="0"/>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cy-GB" sz="1200" b="0" i="0" u="none" strike="noStrike" kern="1200" dirty="0">
                <a:solidFill>
                  <a:schemeClr val="tx1"/>
                </a:solidFill>
                <a:effectLst/>
                <a:latin typeface="+mn-lt"/>
                <a:ea typeface="+mn-ea"/>
                <a:cs typeface="+mn-cs"/>
              </a:rPr>
              <a:t>Eglurwch beth a olygir gan “gyferbyn â’r ardal wasanaeth a ddefnyddiwyd ganddynt ar gyfer Tasg 3”</a:t>
            </a:r>
          </a:p>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6</a:t>
            </a:fld>
            <a:endParaRPr lang="en-GB" altLang="en-US"/>
          </a:p>
        </p:txBody>
      </p:sp>
    </p:spTree>
    <p:extLst>
      <p:ext uri="{BB962C8B-B14F-4D97-AF65-F5344CB8AC3E}">
        <p14:creationId xmlns:p14="http://schemas.microsoft.com/office/powerpoint/2010/main" val="1786169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b="0" i="0" u="none" strike="noStrike" cap="none" baseline="0" dirty="0">
                <a:effectLst/>
                <a:uFillTx/>
              </a:rPr>
              <a:t>Ymarfer 1: Ystafelloedd ymneilltuo (ar-lein) neu ymarfer mewn grŵp bach. Cymysgwch weithwyr oedolion a phlant yn y grwpiau os yn bosibl fel y gallant helpu ei gilydd. </a:t>
            </a:r>
          </a:p>
          <a:p>
            <a:r>
              <a:rPr lang="cy" sz="1800" b="0" i="0" u="none" strike="noStrike" cap="none" baseline="0" dirty="0">
                <a:solidFill>
                  <a:srgbClr val="000000"/>
                </a:solidFill>
                <a:effectLst/>
                <a:uFillTx/>
                <a:latin typeface="Calibri"/>
              </a:rPr>
              <a:t>Gofynnwch i’r grwpiau lunio rhestrau o ddeddfwriaeth ac esboniadau er enghraifft dangosyddion niwed a cham-drin, byrddau diogelu ac ati. </a:t>
            </a:r>
          </a:p>
          <a:p>
            <a:r>
              <a:rPr lang="cy" sz="1800" b="0" i="0" u="none" strike="noStrike" cap="none" baseline="0" dirty="0">
                <a:solidFill>
                  <a:srgbClr val="000000"/>
                </a:solidFill>
                <a:effectLst/>
                <a:uFillTx/>
                <a:latin typeface="Calibri"/>
              </a:rPr>
              <a:t>Ble gallant ddod o hyd i'r wybodaeth hon ee hyfforddiant, canolfannau diogelu ac ati. </a:t>
            </a:r>
          </a:p>
          <a:p>
            <a:r>
              <a:rPr lang="cy" sz="1800" b="0" i="0" u="none" strike="noStrike" cap="none" baseline="0" dirty="0">
                <a:solidFill>
                  <a:srgbClr val="000000"/>
                </a:solidFill>
                <a:effectLst/>
                <a:uFillTx/>
                <a:latin typeface="Calibri"/>
              </a:rPr>
              <a:t>Ymdriniwyd â hyn yng ngweithdy 3 felly dim ond nodyn atgoffa ydyw ac i wirio a oes unrhyw beth wedi'i golli. </a:t>
            </a:r>
          </a:p>
          <a:p>
            <a:r>
              <a:rPr lang="cy" sz="1800" b="0" i="0" u="none" strike="noStrike" cap="none" baseline="0" dirty="0">
                <a:solidFill>
                  <a:srgbClr val="000000"/>
                </a:solidFill>
                <a:effectLst/>
                <a:uFillTx/>
                <a:latin typeface="Calibri"/>
              </a:rPr>
              <a:t>Efallai y byddwch am wneud cwestiwn 2 ar wahân mewn grŵp mawr os yw hyn yn cyd-fynd yn well. </a:t>
            </a:r>
          </a:p>
          <a:p>
            <a:r>
              <a:rPr lang="cy" sz="1800" b="0" i="0" u="none" strike="noStrike" cap="none" baseline="0" dirty="0">
                <a:solidFill>
                  <a:srgbClr val="000000"/>
                </a:solidFill>
                <a:effectLst/>
                <a:uFillTx/>
                <a:latin typeface="Calibri"/>
              </a:rPr>
              <a:t>Efallai y gallent ganolbwyntio ar yr ail ran gan eu bod wedi gwneud llawer o'r rhan gyntaf yng Ngweithdy 3.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Yn cynnwys: corfforol, rhywiol, seicolegol, emosiynol, ariannol, esgeulustod, yn digwydd mewn unrhyw leoliad. Troseddau treisgar, troseddau rhywiol, troseddau eiddo, troseddau casineb, camfanteisio. WASPI – dyletswydd i rannu gwybodaeth</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Goblygiadau ehangach y Ddeddf.</a:t>
            </a:r>
          </a:p>
          <a:p>
            <a:r>
              <a:rPr lang="cy" sz="1800" b="0" i="0" u="none" strike="noStrike" cap="none" baseline="0">
                <a:solidFill>
                  <a:srgbClr val="000000"/>
                </a:solidFill>
                <a:effectLst/>
                <a:uFillTx/>
                <a:latin typeface="Calibri"/>
              </a:rPr>
              <a:t>Mewn perthynas â’r ail ran, dylech eu hatgoffa am bethau fel canllawiau cymwyseddau Gillick/Fraser, sy’n wahanol o ran oedran o dan y Ddeddf Galluedd Meddyliol (oedolyn 16) a SSWBA a’r Ddeddf Plant lle mae’n 18. </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13</a:t>
            </a:fld>
            <a:endParaRPr lang="en-GB" altLang="en-US"/>
          </a:p>
        </p:txBody>
      </p:sp>
    </p:spTree>
    <p:extLst>
      <p:ext uri="{BB962C8B-B14F-4D97-AF65-F5344CB8AC3E}">
        <p14:creationId xmlns:p14="http://schemas.microsoft.com/office/powerpoint/2010/main" val="4181434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2832989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sz="1200" b="0" i="0" u="none" strike="noStrike" kern="1200" dirty="0">
                <a:solidFill>
                  <a:schemeClr val="tx1"/>
                </a:solidFill>
                <a:effectLst/>
                <a:latin typeface="+mn-lt"/>
                <a:ea typeface="+mn-ea"/>
                <a:cs typeface="+mn-cs"/>
              </a:rPr>
              <a:t>Pwysleisiwch fod 2 ran i'r dasg hon, a rhaid ateb y ddwy i basio.</a:t>
            </a:r>
          </a:p>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2865131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Pam ei bod yn bwysig cynllunio? Beth mae'n ei gynnwys e.e. adfyfyrio, goruchwylio, ymchwil, hunanymwybyddiaeth ac ati</a:t>
            </a:r>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t>16</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t>17</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Gallant ddod o hyd i’r fersiwn lawn gyda meini prawf asesu yng ngweithdy 1 a’r llawlyfr atodiad 4.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0" i="0" u="none" strike="noStrike" dirty="0">
                <a:solidFill>
                  <a:srgbClr val="000000"/>
                </a:solidFill>
                <a:effectLst/>
                <a:latin typeface="Aptos" panose="020B0004020202020204" pitchFamily="34" charset="0"/>
              </a:rPr>
              <a:t>What / So What / Now what  =  Beth? Beth felly? Beth </a:t>
            </a:r>
            <a:r>
              <a:rPr lang="en-GB" b="0" i="0" u="none" strike="noStrike" dirty="0" err="1">
                <a:solidFill>
                  <a:srgbClr val="000000"/>
                </a:solidFill>
                <a:effectLst/>
                <a:latin typeface="Aptos" panose="020B0004020202020204" pitchFamily="34" charset="0"/>
              </a:rPr>
              <a:t>nawr</a:t>
            </a:r>
            <a:r>
              <a:rPr lang="en-GB" b="0" i="0" u="none" strike="noStrike" dirty="0">
                <a:solidFill>
                  <a:srgbClr val="000000"/>
                </a:solidFill>
                <a:effectLst/>
                <a:latin typeface="Aptos" panose="020B0004020202020204" pitchFamily="34" charset="0"/>
              </a:rPr>
              <a:t>?</a:t>
            </a:r>
            <a:br>
              <a:rPr lang="en-GB" dirty="0"/>
            </a:br>
            <a:r>
              <a:rPr lang="en-GB" b="0" i="0" u="none" strike="noStrike" dirty="0">
                <a:solidFill>
                  <a:srgbClr val="000000"/>
                </a:solidFill>
                <a:effectLst/>
                <a:latin typeface="Aptos" panose="020B0004020202020204" pitchFamily="34" charset="0"/>
              </a:rPr>
              <a:t>Experience / Reflection / Action  =  </a:t>
            </a:r>
            <a:r>
              <a:rPr lang="en-GB" b="0" i="0" u="none" strike="noStrike" dirty="0" err="1">
                <a:solidFill>
                  <a:srgbClr val="000000"/>
                </a:solidFill>
                <a:effectLst/>
                <a:latin typeface="Aptos" panose="020B0004020202020204" pitchFamily="34" charset="0"/>
              </a:rPr>
              <a:t>Profiad</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Adfyfyrio</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Gweithredu</a:t>
            </a:r>
            <a:endParaRPr lang="en-GB" b="0" i="0" u="none" strike="noStrike" dirty="0">
              <a:solidFill>
                <a:srgbClr val="000000"/>
              </a:solidFill>
              <a:effectLst/>
              <a:latin typeface="Aptos" panose="020B0004020202020204" pitchFamily="34" charset="0"/>
            </a:endParaRPr>
          </a:p>
          <a:p>
            <a:r>
              <a:rPr lang="cy" sz="1800" b="1" i="0" u="none" strike="noStrike" cap="none" baseline="0" dirty="0">
                <a:solidFill>
                  <a:srgbClr val="000000"/>
                </a:solidFill>
                <a:effectLst/>
                <a:uFillTx/>
                <a:latin typeface="Calibri"/>
              </a:rPr>
              <a:t>Ymafer 3 - Grwpiau bach (ystafelloedd ymneilltuo). </a:t>
            </a:r>
            <a:r>
              <a:rPr lang="cy" sz="1800" b="0" i="0" u="none" strike="noStrike" cap="none" baseline="0" dirty="0">
                <a:solidFill>
                  <a:srgbClr val="000000"/>
                </a:solidFill>
                <a:effectLst/>
                <a:uFillTx/>
                <a:latin typeface="Calibri"/>
              </a:rPr>
              <a:t>Gofynnwch i'r dysgwyr ystyried rhywbeth o dan bob un o'r 3 phennawd SCW ac yna rhoi adborth ar un peth i'r grŵp mwy. </a:t>
            </a:r>
          </a:p>
          <a:p>
            <a:r>
              <a:rPr lang="cy" sz="1800" b="0" i="0" u="none" strike="noStrike" cap="none" baseline="0" dirty="0">
                <a:solidFill>
                  <a:srgbClr val="000000"/>
                </a:solidFill>
                <a:effectLst/>
                <a:uFillTx/>
                <a:latin typeface="Calibri"/>
              </a:rPr>
              <a:t>Atgoffwch</a:t>
            </a:r>
            <a:r>
              <a:rPr lang="cy" sz="1800" b="0" i="0" u="none" strike="noStrike" cap="none" baseline="0" dirty="0">
                <a:solidFill>
                  <a:srgbClr val="FF0000"/>
                </a:solidFill>
                <a:effectLst/>
                <a:uFillTx/>
                <a:latin typeface="Calibri"/>
              </a:rPr>
              <a:t> y </a:t>
            </a:r>
            <a:r>
              <a:rPr lang="cy" sz="1800" b="0" i="0" u="none" strike="noStrike" cap="none" baseline="0" dirty="0">
                <a:solidFill>
                  <a:srgbClr val="000000"/>
                </a:solidFill>
                <a:effectLst/>
                <a:uFillTx/>
                <a:latin typeface="Calibri"/>
              </a:rPr>
              <a:t>grŵp am bwysigrwydd nodi a defnyddio model adfyfyriol yn yr adran hon (gweler gweithdy 1).</a:t>
            </a:r>
            <a:r>
              <a:rPr lang="cy" sz="1200" b="0" i="0" u="none" strike="noStrike" cap="none" baseline="0" dirty="0">
                <a:solidFill>
                  <a:srgbClr val="000000"/>
                </a:solidFill>
                <a:effectLst/>
                <a:uFillTx/>
                <a:latin typeface="Calibri"/>
              </a:rPr>
              <a:t> Model tywydd, winwnsyn adfyfyriol, Borton, model ERA ac ati. </a:t>
            </a:r>
          </a:p>
          <a:p>
            <a:pPr marL="0" marR="0" lvl="0" indent="0" algn="l" defTabSz="914400" rtl="0" eaLnBrk="0" fontAlgn="base" latinLnBrk="0" hangingPunct="0">
              <a:lnSpc>
                <a:spcPct val="100000"/>
              </a:lnSpc>
              <a:spcBef>
                <a:spcPct val="30000"/>
              </a:spcBef>
              <a:spcAft>
                <a:spcPct val="0"/>
              </a:spcAft>
              <a:buClrTx/>
              <a:buSzTx/>
              <a:buFontTx/>
              <a:buNone/>
              <a:defRPr/>
            </a:pPr>
            <a:r>
              <a:rPr lang="cy" sz="1200" b="0" i="0" u="none" strike="noStrike" cap="none" baseline="0" dirty="0">
                <a:solidFill>
                  <a:srgbClr val="000000"/>
                </a:solidFill>
                <a:effectLst/>
                <a:uFillTx/>
                <a:latin typeface="Calibri"/>
              </a:rPr>
              <a:t>Eglurwch y dylid ystyried adborth a gawsant gan unigolion sy'n defnyddio gwasanaethau yn y dasg hon yn yr ail gwestiwn a'i gysylltu â sut y mae hyn wedi llywio arfer y dysgwr.</a:t>
            </a:r>
          </a:p>
          <a:p>
            <a:r>
              <a:rPr lang="en-GB" b="0" i="0" u="none" strike="noStrike" dirty="0">
                <a:solidFill>
                  <a:srgbClr val="000000"/>
                </a:solidFill>
                <a:effectLst/>
                <a:latin typeface="Aptos" panose="020B0004020202020204" pitchFamily="34" charset="0"/>
              </a:rPr>
              <a:t>What / So What / Now what  =  Beth? Beth felly? Beth </a:t>
            </a:r>
            <a:r>
              <a:rPr lang="en-GB" b="0" i="0" u="none" strike="noStrike" dirty="0" err="1">
                <a:solidFill>
                  <a:srgbClr val="000000"/>
                </a:solidFill>
                <a:effectLst/>
                <a:latin typeface="Aptos" panose="020B0004020202020204" pitchFamily="34" charset="0"/>
              </a:rPr>
              <a:t>nawr</a:t>
            </a:r>
            <a:r>
              <a:rPr lang="en-GB" b="0" i="0" u="none" strike="noStrike" dirty="0">
                <a:solidFill>
                  <a:srgbClr val="000000"/>
                </a:solidFill>
                <a:effectLst/>
                <a:latin typeface="Aptos" panose="020B0004020202020204" pitchFamily="34" charset="0"/>
              </a:rPr>
              <a:t>?</a:t>
            </a:r>
            <a:br>
              <a:rPr lang="en-GB" dirty="0"/>
            </a:br>
            <a:r>
              <a:rPr lang="en-GB" b="0" i="0" u="none" strike="noStrike" dirty="0">
                <a:solidFill>
                  <a:srgbClr val="000000"/>
                </a:solidFill>
                <a:effectLst/>
                <a:latin typeface="Aptos" panose="020B0004020202020204" pitchFamily="34" charset="0"/>
              </a:rPr>
              <a:t>Experience / Reflection / Action  =  </a:t>
            </a:r>
            <a:r>
              <a:rPr lang="en-GB" b="0" i="0" u="none" strike="noStrike" dirty="0" err="1">
                <a:solidFill>
                  <a:srgbClr val="000000"/>
                </a:solidFill>
                <a:effectLst/>
                <a:latin typeface="Aptos" panose="020B0004020202020204" pitchFamily="34" charset="0"/>
              </a:rPr>
              <a:t>Profiad</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Adfyfyrio</a:t>
            </a:r>
            <a:r>
              <a:rPr lang="en-GB" b="0" i="0" u="none" strike="noStrike" dirty="0">
                <a:solidFill>
                  <a:srgbClr val="000000"/>
                </a:solidFill>
                <a:effectLst/>
                <a:latin typeface="Aptos" panose="020B0004020202020204" pitchFamily="34" charset="0"/>
              </a:rPr>
              <a:t> / </a:t>
            </a:r>
            <a:r>
              <a:rPr lang="en-GB" b="0" i="0" u="none" strike="noStrike" dirty="0" err="1">
                <a:solidFill>
                  <a:srgbClr val="000000"/>
                </a:solidFill>
                <a:effectLst/>
                <a:latin typeface="Aptos" panose="020B0004020202020204" pitchFamily="34" charset="0"/>
              </a:rPr>
              <a:t>Gweithredu</a:t>
            </a:r>
            <a:endParaRPr lang="en-GB" altLang="en-US" b="0" i="0" dirty="0"/>
          </a:p>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t>19</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Crynhoi ymarferion</a:t>
            </a:r>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t>20</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1" i="0" u="none" strike="noStrike" cap="none" baseline="0">
                <a:solidFill>
                  <a:srgbClr val="000000"/>
                </a:solidFill>
                <a:effectLst/>
                <a:uFillTx/>
                <a:latin typeface="Calibri"/>
              </a:rPr>
              <a:t>Ymarfer 3 - Trafodaeth grŵp </a:t>
            </a:r>
            <a:r>
              <a:rPr lang="cy" sz="1800" b="0" i="0" u="none" strike="noStrike" cap="none" baseline="0">
                <a:solidFill>
                  <a:srgbClr val="000000"/>
                </a:solidFill>
                <a:effectLst/>
                <a:uFillTx/>
                <a:latin typeface="Calibri"/>
              </a:rPr>
              <a:t>- Ewch o amgylch y grŵp a gofynnwch iddynt a allant nodi angen datblygu yn y dyfodol neu faes o ddiddordeb. Ee, addysgwr ymarfer, cael mwy o brofiad. Ceisiwch gael pawb yn y grŵp i feddwl am rywbeth a gwnewch nodyn ohono i'w gynnwys yn Nhasg 1 rhan b. Gall hyn fod yn ymarfer grŵp mawr neu'n grwpiau bach.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Crynhoi</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Gallech ofyn iddynt pa rannau o’r COPP y mae hyn yn eu cynnwys, cysylltu â dull cryfder ac ati. Os yn bosibl, sicrhewch drafodaeth fel eu bod yn glir ynghylch pwysigrwydd y rhan hon o'r cwestiwn.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Trafodaeth - Dywedodd yr unigolyn bob tro yr oedd yn ceisio rhoi adborth y dywedwyd wrtho “gallwch gwyno os dymunwch”! Nid oeddent am gwyno, dim ond rhoi eu barn ar sut roedd pethau'n gweithio.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effectLst/>
                <a:uFillTx/>
              </a:rPr>
              <a:t>Ymarfer 5. </a:t>
            </a:r>
          </a:p>
          <a:p>
            <a:r>
              <a:rPr lang="cy" sz="1800" b="1" i="0" u="none" strike="noStrike" cap="none" baseline="0" dirty="0">
                <a:solidFill>
                  <a:srgbClr val="000000"/>
                </a:solidFill>
                <a:effectLst/>
                <a:uFillTx/>
                <a:latin typeface="Calibri"/>
              </a:rPr>
              <a:t>Ymarfer mewn grwpiau bach </a:t>
            </a:r>
            <a:r>
              <a:rPr lang="cy" sz="1800" b="0" i="0" u="none" strike="noStrike" cap="none" baseline="0" dirty="0">
                <a:solidFill>
                  <a:srgbClr val="000000"/>
                </a:solidFill>
                <a:effectLst/>
                <a:uFillTx/>
                <a:latin typeface="Calibri"/>
              </a:rPr>
              <a:t>(neu grŵp mawr yn dibynnu ar faint y grŵp). </a:t>
            </a:r>
          </a:p>
          <a:p>
            <a:r>
              <a:rPr lang="cy" sz="1800" b="0" i="0" u="none" strike="noStrike" cap="none" baseline="0" dirty="0">
                <a:solidFill>
                  <a:srgbClr val="000000"/>
                </a:solidFill>
                <a:effectLst/>
                <a:uFillTx/>
                <a:latin typeface="Calibri"/>
              </a:rPr>
              <a:t>Gofynnwch iddynt drafod adborth y maent wedi'i dderbyn gan unigolion y maent yn gweithio gyda nhw (nid gweithwyr proffesiynol eraill). Gan gynnwys sut mae hyn wedi effeithio ar eu hymarfer.  Gofynnwch iddynt grynhoi hyn pan fyddant yn dychwelyd i'r grŵp mwy, os oes gennych amser mynnwch grynodeb byr gan bob dysgwr. Ceisiwch eu cael i edrych ar hyn ychydig yn fanylach a'u hatgoffa i wneud nodyn o'r hyn y gwnaethant ei feddwl a chynnwys hyn yn y portffolio. </a:t>
            </a:r>
          </a:p>
          <a:p>
            <a:r>
              <a:rPr lang="cy" sz="1800" b="1" i="0" u="none" strike="noStrike" cap="none" baseline="0" dirty="0">
                <a:solidFill>
                  <a:srgbClr val="000000"/>
                </a:solidFill>
                <a:effectLst/>
                <a:uFillTx/>
                <a:latin typeface="Calibri"/>
              </a:rPr>
              <a:t>Pwysleisiwch bod yn rhaid iddynt gynnwys adborth gan unigolion, neu byddant yn METHU</a:t>
            </a:r>
            <a:r>
              <a:rPr lang="cy" sz="1800" b="0" i="0" u="none" strike="noStrike" cap="none" baseline="0" dirty="0">
                <a:solidFill>
                  <a:srgbClr val="000000"/>
                </a:solidFill>
                <a:effectLst/>
                <a:uFillTx/>
                <a:latin typeface="Calibri"/>
              </a:rPr>
              <a:t>. </a:t>
            </a:r>
          </a:p>
          <a:p>
            <a:pPr marL="0" marR="0" lvl="0" indent="0" algn="l" defTabSz="914400" rtl="0" eaLnBrk="0" fontAlgn="base" latinLnBrk="0" hangingPunct="0">
              <a:lnSpc>
                <a:spcPct val="100000"/>
              </a:lnSpc>
              <a:spcBef>
                <a:spcPct val="3000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Ewch trwy'r tasgau a'u cysylltu â meini prawf marcio. </a:t>
            </a:r>
          </a:p>
          <a:p>
            <a:r>
              <a:rPr lang="cy" sz="1800" b="0" i="0" u="none" strike="noStrike" cap="none" baseline="0">
                <a:solidFill>
                  <a:srgbClr val="000000"/>
                </a:solidFill>
                <a:effectLst/>
                <a:uFillTx/>
                <a:latin typeface="Calibri"/>
              </a:rPr>
              <a:t>Gall fod yn ddefnyddiol dod â’r meini prawf marcio i fyny ar y sgrin a dangos gwahanol agweddau iddynt i bwysleisio sut y gall hyn eu helpu. </a:t>
            </a:r>
          </a:p>
          <a:p>
            <a:endParaRPr lang="en-GB" altLang="en-US"/>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t>26</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Amlygwch bwysigrwydd yr astudiaeth achos Diogelu gan ei fod yn  50% o'r marc a bod angen iddynt lwyddo ym mhob adran.</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t>27</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Atgoffwch bod y rhain wedi'u gweu drwy'r cyfan.  Hefyd i edrych ar atodiadau y llawlyfr (atodiad 5-7 tudalennau 42-52) i gael eglurder ar ganlyniadau dysgu/safonau galwedigaeth genedlaethol</a:t>
            </a:r>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t>28</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Ymarfer 5 - </a:t>
            </a:r>
            <a:r>
              <a:rPr lang="cy" sz="1800" b="0" i="0" u="none" strike="noStrike" cap="none" baseline="0" dirty="0">
                <a:solidFill>
                  <a:srgbClr val="000000"/>
                </a:solidFill>
                <a:effectLst/>
                <a:uFillTx/>
                <a:latin typeface="Calibri"/>
              </a:rPr>
              <a:t>Adborth gan y grŵp ar unrhyw beth y maent yn aneglur arno/am ailymweld ag ef.</a:t>
            </a:r>
          </a:p>
          <a:p>
            <a:r>
              <a:rPr lang="cy" sz="1800" b="0" i="0" u="none" strike="noStrike" cap="none" baseline="0" dirty="0">
                <a:solidFill>
                  <a:srgbClr val="000000"/>
                </a:solidFill>
                <a:effectLst/>
                <a:uFillTx/>
                <a:latin typeface="Calibri"/>
              </a:rPr>
              <a:t>Anogwch o ran: cynnwys cyd-destun Cymreig, theori, deddfwriaeth a sgiliau cyfathrebu, gwerthoedd a moeseg os nad oes dim yn cael ei gynnig. </a:t>
            </a:r>
          </a:p>
          <a:p>
            <a:r>
              <a:rPr lang="cy" sz="1800" b="0" i="0" u="none" strike="noStrike" cap="none" baseline="0" dirty="0">
                <a:solidFill>
                  <a:srgbClr val="000000"/>
                </a:solidFill>
                <a:effectLst/>
                <a:uFillTx/>
                <a:latin typeface="Calibri"/>
              </a:rPr>
              <a:t>Ewch drwy’r adrannau gwahanol gyda nhw a dewiswch rai o’r pwyntiau mwyaf perthnasol y mae angen iddynt fod yn ymwybodol ohonynt e.e. eu hatgoffa bod angen iddynt gyfeirio at y Cod Ymarfer Proffesiynol a'r Cynnig Gweithredol yn yr arsylwad a'r Ddeddf Hawliau Dynol, cyfraith ddomestig a rhyngwladol ac ati yn yr adran Diogelu. </a:t>
            </a:r>
          </a:p>
          <a:p>
            <a:r>
              <a:rPr lang="cy" sz="1800" b="0" i="0" u="none" strike="noStrike" cap="none" baseline="0" dirty="0">
                <a:solidFill>
                  <a:srgbClr val="000000"/>
                </a:solidFill>
                <a:effectLst/>
                <a:uFillTx/>
                <a:latin typeface="Calibri"/>
              </a:rPr>
              <a:t>Eglurwch os yw yn y meini prawf marcio y mae'n </a:t>
            </a:r>
            <a:r>
              <a:rPr lang="cy" sz="1800" b="1" i="0" u="none" strike="noStrike" cap="none" baseline="0" dirty="0">
                <a:solidFill>
                  <a:srgbClr val="000000"/>
                </a:solidFill>
                <a:effectLst/>
                <a:uFillTx/>
                <a:latin typeface="Calibri"/>
              </a:rPr>
              <a:t>rhaid</a:t>
            </a:r>
            <a:r>
              <a:rPr lang="cy" sz="1800" b="0" i="0" u="none" strike="noStrike" cap="none" baseline="0" dirty="0">
                <a:solidFill>
                  <a:srgbClr val="000000"/>
                </a:solidFill>
                <a:effectLst/>
                <a:uFillTx/>
                <a:latin typeface="Calibri"/>
              </a:rPr>
              <a:t> iddynt gyfeirio ato. </a:t>
            </a:r>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t>29</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 mater mwyaf cyffredin: dim cyfeiriadau academaidd, dim model adfyfyriol wedi’i ddefnyddio, dim tystiolaeth glir eu bod wedi ystyried adborth ar gyfer unigolion y maent yn gweithio gyda nhw. </a:t>
            </a:r>
          </a:p>
          <a:p>
            <a:r>
              <a:rPr lang="cy" sz="1800" b="0" i="0" u="none" strike="noStrike" cap="none" baseline="0" dirty="0">
                <a:solidFill>
                  <a:srgbClr val="000000"/>
                </a:solidFill>
                <a:effectLst/>
                <a:uFillTx/>
                <a:latin typeface="Calibri"/>
              </a:rPr>
              <a:t>Ysgrifennu gormod ar ddysgu yn y gorffennol cyn dechrau'r rhaglen a pheidio â nodi anghenion dysgu'r dyfodol o dan bob un o benawdau SCW. </a:t>
            </a:r>
          </a:p>
          <a:p>
            <a:r>
              <a:rPr lang="cy" sz="1800" b="0" i="0" u="none" strike="noStrike" cap="none" baseline="0" dirty="0">
                <a:solidFill>
                  <a:srgbClr val="000000"/>
                </a:solidFill>
                <a:effectLst/>
                <a:uFillTx/>
                <a:latin typeface="Calibri"/>
              </a:rPr>
              <a:t>Gallwch hepgor y sleid os ydych eisoes wedi ymdrin â hyn yn gynharach.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0" i="0" dirty="0"/>
              <a:t>You will probably have done most of the next 4 slides. Just pick out any relevant bits you haven’t covered.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sz="1200" b="0" i="0" u="none" strike="noStrike" kern="1200" dirty="0">
                <a:solidFill>
                  <a:schemeClr val="tx1"/>
                </a:solidFill>
                <a:effectLst/>
                <a:latin typeface="+mn-lt"/>
                <a:ea typeface="+mn-ea"/>
                <a:cs typeface="+mn-cs"/>
              </a:rPr>
              <a:t>Pwysleisiwch bwysigrwydd trafod sut y cafwyd caniatâd ymlaen llaw a phwysigrwydd myfyrio ar yr effaith bosibl. Ewch drwy rai ffyrdd y gallent wneud hyn. Er enghraifft, ymwybyddiaeth o sut y gallai effeithio ar yr ymyrraeth gydag arsylwr yno, bod yn barod i atal yr arsylwi os bydd yn gwaethygu, meddwl am sut y gallai rhywun deimlo yn y sefyllfa ac ati.</a:t>
            </a:r>
          </a:p>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t>31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Amlygwch ei bod yn hanfodol bod yr adfyfyrdod ar </a:t>
            </a:r>
            <a:r>
              <a:rPr lang="cy" sz="1800" b="1" i="0" u="none" strike="noStrike" cap="none" baseline="0">
                <a:solidFill>
                  <a:srgbClr val="000000"/>
                </a:solidFill>
                <a:effectLst/>
                <a:uFillTx/>
                <a:latin typeface="Calibri"/>
              </a:rPr>
              <a:t>ddiogelu</a:t>
            </a:r>
            <a:r>
              <a:rPr lang="cy" sz="1800" b="0" i="0" u="none" strike="noStrike" cap="none" baseline="0">
                <a:solidFill>
                  <a:srgbClr val="000000"/>
                </a:solidFill>
                <a:effectLst/>
                <a:uFillTx/>
                <a:latin typeface="Calibri"/>
              </a:rPr>
              <a:t> ac asesu ee nid yw asesiad gofalwr yn dderbyniol neu anghenion gofal a chymorth. Os nad ydynt yn ymwneud yn uniongyrchol â’r broses ddiogelu wirioneddol, mae angen iddynt ddangos tystiolaeth o’u rôl wrth asesu pam yr ystyriwyd diogelu, sut y gwnaed penderfyniadau, sut y bu iddynt weithio gydag eraill ac ati.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Ymchwil diweddar, y 5-7 mlynedd ddiwethaf.</a:t>
            </a:r>
          </a:p>
          <a:p>
            <a:r>
              <a:rPr lang="cy" sz="1800" b="0" i="0" u="none" strike="noStrike" cap="none" baseline="0" dirty="0">
                <a:solidFill>
                  <a:srgbClr val="000000"/>
                </a:solidFill>
                <a:effectLst/>
                <a:uFillTx/>
                <a:latin typeface="Calibri"/>
              </a:rPr>
              <a:t>Amser ar gyfer cwestiynau/trafodaeth os oes angen.</a:t>
            </a:r>
          </a:p>
          <a:p>
            <a:r>
              <a:rPr lang="cy" sz="1800" b="1" i="0" u="none" strike="noStrike" cap="none" baseline="0" dirty="0">
                <a:solidFill>
                  <a:srgbClr val="000000"/>
                </a:solidFill>
                <a:effectLst/>
                <a:uFillTx/>
                <a:latin typeface="Calibri"/>
              </a:rPr>
              <a:t>Ymarfer 5 (dewisol) cyfeiriwch ddysgwyr at hyn a gofynnwch iddynt ei lenwi wrth aros am eu sesiynau unigol os ydych yn teimlo y byddai hyn yn eu helpu </a:t>
            </a:r>
          </a:p>
          <a:p>
            <a:r>
              <a:rPr lang="cy" sz="1800" b="0" i="0" u="none" strike="noStrike" cap="none" baseline="0" dirty="0">
                <a:solidFill>
                  <a:srgbClr val="000000"/>
                </a:solidFill>
                <a:effectLst/>
                <a:uFillTx/>
                <a:latin typeface="Calibri"/>
              </a:rPr>
              <a:t>Ymarfer unigol, cynllun gweithredu ar gyfer cwblhau'r portffolio.</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Gallwch hepgor y sleid os ydych eisoes wedi ymdrin â hyn yn gynharach. </a:t>
            </a:r>
          </a:p>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Ewch drwy'r sleid neu gofynnwch i'r grŵp edrych drwyddynt a nodi unrhyw faes y mae angen eglurhad arno.</a:t>
            </a:r>
          </a:p>
          <a:p>
            <a:r>
              <a:rPr lang="cy" sz="1800" b="0" i="0" u="none" strike="noStrike" cap="none" baseline="0" dirty="0">
                <a:solidFill>
                  <a:srgbClr val="000000"/>
                </a:solidFill>
                <a:effectLst/>
                <a:uFillTx/>
                <a:latin typeface="Calibri"/>
              </a:rPr>
              <a:t>Atgoffwch nhw i wirio eu bod wedi darllen y cwestiwn yn gywir, y mater mwyaf cyffredin sy’n achosi marciau isel/methu yw bod dysgwyr ddim yn ateb pob elfen o’r cwestiwn.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Atgoffwch nhw bod y portffolio yn dod i fyny gyda ffigwr eithaf uchel ar Turnitin oherwydd ailadrodd (45-55%) ac i beidio â phoeni am hyn, rydym yn ymwybodol ohono). </a:t>
            </a:r>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Mae taflen ar Moodle sy'n rhoi mwy o fanylion. </a:t>
            </a:r>
          </a:p>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37</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Gallwch roi gwybod iddynt ei bod yn bosibl herio marciau ond gwiriwch adborth y marcwyr a'r meini prawf marcio yn llawn cyn i chi wneud hynny i sicrhau bod gennych sail glir i herio. Yna caiff y gwaith ei ailfarcio gan farciwr annibynnol.</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38</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Unrhyw gwestiynau?</a:t>
            </a:r>
          </a:p>
          <a:p>
            <a:r>
              <a:rPr lang="cy" sz="1800" b="1" i="0" u="none" strike="noStrike" cap="none" baseline="0" dirty="0">
                <a:solidFill>
                  <a:srgbClr val="000000"/>
                </a:solidFill>
                <a:effectLst/>
                <a:uFillTx/>
                <a:latin typeface="Calibri"/>
              </a:rPr>
              <a:t>Ymarfer 6 a 7 (dewisol)</a:t>
            </a:r>
            <a:r>
              <a:rPr lang="cy" sz="1800" b="0" i="0" u="none" strike="noStrike" cap="none" baseline="0" dirty="0">
                <a:solidFill>
                  <a:srgbClr val="000000"/>
                </a:solidFill>
                <a:effectLst/>
                <a:uFillTx/>
                <a:latin typeface="Calibri"/>
              </a:rPr>
              <a:t> Ymarfer</a:t>
            </a:r>
            <a:r>
              <a:rPr lang="cy" sz="1800" b="1" i="0" u="none" strike="noStrike" cap="none" baseline="0" dirty="0">
                <a:solidFill>
                  <a:srgbClr val="000000"/>
                </a:solidFill>
                <a:effectLst/>
                <a:uFillTx/>
                <a:latin typeface="Calibri"/>
              </a:rPr>
              <a:t> </a:t>
            </a:r>
            <a:r>
              <a:rPr lang="cy" sz="1800" b="0" i="0" u="none" strike="noStrike" cap="none" baseline="0" dirty="0">
                <a:solidFill>
                  <a:srgbClr val="000000"/>
                </a:solidFill>
                <a:effectLst/>
                <a:uFillTx/>
                <a:latin typeface="Calibri"/>
              </a:rPr>
              <a:t> unigol os oes angen. </a:t>
            </a:r>
          </a:p>
          <a:p>
            <a:r>
              <a:rPr lang="cy" sz="1800" b="0" i="0" u="none" strike="noStrike" cap="none" baseline="0" dirty="0">
                <a:solidFill>
                  <a:srgbClr val="000000"/>
                </a:solidFill>
                <a:effectLst/>
                <a:uFillTx/>
                <a:latin typeface="Calibri"/>
              </a:rPr>
              <a:t>Cyflawniad Gwerthusiad</a:t>
            </a:r>
          </a:p>
          <a:p>
            <a:r>
              <a:rPr lang="cy" sz="1800" b="0" i="0" u="none" strike="noStrike" cap="none" baseline="0" dirty="0">
                <a:solidFill>
                  <a:srgbClr val="000000"/>
                </a:solidFill>
                <a:effectLst/>
                <a:uFillTx/>
                <a:latin typeface="Calibri"/>
              </a:rPr>
              <a:t>Atgoffa i gysylltu cyn gynted â phosibl os ydynt yn cael problemau neu os oes unrhyw reswm efallai na allant gyflwyno mewn pryd. </a:t>
            </a:r>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t>39</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Mynnwch adborth gan y grŵp naill ai gan ddefnyddio'r dull hwn neu'r dull rydych yn ei ddefnyddio yn eich awdurdod lleol. Anfonwch at gadeirydd y rhaglen a Sarah Loxdale.</a:t>
            </a:r>
          </a:p>
          <a:p>
            <a:r>
              <a:rPr lang="cy" sz="1800" b="0" i="0" u="none" strike="noStrike" cap="none" baseline="0">
                <a:solidFill>
                  <a:srgbClr val="000000"/>
                </a:solidFill>
                <a:effectLst/>
                <a:uFillTx/>
                <a:latin typeface="Calibri"/>
              </a:rPr>
              <a:t>Os yn bosibl, soniwch fod Porth Agored yn awyddus i gael mwy o bobl sydd â phrofiad o ddefnyddio gwasanaethau cymdeithasol i gymryd rhan yn y rhaglen ac os ydynt wedi bod yn derbyn gwasanaethau ac â diddordeb neu y gallent fod â diddordeb yn y dyfodol, rhowch wybod i ni.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23/05/2026</a:t>
            </a:fld>
            <a:endParaRPr lang="en-US"/>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p:nvPr userDrawn="1"/>
        </p:nvSpPr>
        <p:spPr>
          <a:xfrm>
            <a:off x="468313" y="5805488"/>
            <a:ext cx="7335837" cy="596900"/>
          </a:xfrm>
          <a:prstGeom prst="rect">
            <a:avLst/>
          </a:prstGeom>
        </p:spPr>
        <p:txBody>
          <a:bodyPr anchor="ctr">
            <a:normAutofit/>
          </a:bodyPr>
          <a:lstStyle/>
          <a:p>
            <a:pPr eaLnBrk="1" fontAlgn="auto" hangingPunct="1">
              <a:spcAft>
                <a:spcPct val="0"/>
              </a:spcAft>
              <a:defRPr/>
            </a:pPr>
            <a:r>
              <a:rPr lang="en-GB" sz="240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23/05/2026</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23/05/2026</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23/05/2026</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23/05/2026</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23/05/2026</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23/05/2026</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23/05/2026</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23/05/2026</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23/05/2026</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23/05/2026</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8446652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23/05/2026</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transition/>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hyperlink" Target="https://libapps-eu.s3.amazonaws.com/accounts/47330/images/ERA.png"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Rectangle 1229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0" name="Rectangle 1229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b="0" i="0" u="none" strike="noStrike" kern="1200" cap="none" baseline="0">
                <a:solidFill>
                  <a:schemeClr val="tx1"/>
                </a:solidFill>
                <a:effectLst/>
                <a:uFillTx/>
                <a:latin typeface="+mj-lt"/>
                <a:ea typeface="+mj-ea"/>
                <a:cs typeface="+mj-cs"/>
              </a:rPr>
              <a:t>Tystysgrif i Raddedigion  </a:t>
            </a:r>
            <a:br>
              <a:rPr lang="en-US" sz="5400" b="0" i="0" u="none" strike="noStrike" kern="1200" cap="none" baseline="0">
                <a:solidFill>
                  <a:schemeClr val="tx1"/>
                </a:solidFill>
                <a:effectLst/>
                <a:uFillTx/>
                <a:latin typeface="+mj-lt"/>
                <a:ea typeface="+mj-ea"/>
                <a:cs typeface="+mj-cs"/>
              </a:rPr>
            </a:br>
            <a:r>
              <a:rPr lang="en-US" sz="5400" b="0" i="0" u="none" strike="noStrike" kern="1200" cap="none" baseline="0">
                <a:solidFill>
                  <a:schemeClr val="tx1"/>
                </a:solidFill>
                <a:effectLst/>
                <a:uFillTx/>
                <a:latin typeface="+mj-lt"/>
                <a:ea typeface="+mj-ea"/>
                <a:cs typeface="+mj-cs"/>
              </a:rPr>
              <a:t>Porth Agored</a:t>
            </a:r>
            <a:br>
              <a:rPr lang="en-US" sz="5400" kern="1200">
                <a:solidFill>
                  <a:schemeClr val="tx1"/>
                </a:solidFill>
                <a:latin typeface="+mj-lt"/>
                <a:ea typeface="+mj-ea"/>
                <a:cs typeface="+mj-cs"/>
              </a:rPr>
            </a:br>
            <a:r>
              <a:rPr lang="en-US" sz="5400" kern="1200">
                <a:solidFill>
                  <a:schemeClr val="tx1"/>
                </a:solidFill>
                <a:effectLst/>
                <a:latin typeface="+mj-lt"/>
                <a:ea typeface="+mj-ea"/>
                <a:cs typeface="+mj-cs"/>
              </a:rPr>
              <a:t>Rhaglen Gadarnhau</a:t>
            </a:r>
            <a:br>
              <a:rPr lang="en-US" sz="5400" kern="1200">
                <a:solidFill>
                  <a:schemeClr val="tx1"/>
                </a:solidFill>
                <a:effectLst/>
                <a:latin typeface="+mj-lt"/>
                <a:ea typeface="+mj-ea"/>
                <a:cs typeface="+mj-cs"/>
              </a:rPr>
            </a:br>
            <a:r>
              <a:rPr lang="en-US" sz="5400" b="0" i="0" u="none" strike="noStrike" kern="1200" cap="none" baseline="0">
                <a:solidFill>
                  <a:schemeClr val="tx1"/>
                </a:solidFill>
                <a:effectLst/>
                <a:uFillTx/>
                <a:latin typeface="+mj-lt"/>
                <a:ea typeface="+mj-ea"/>
                <a:cs typeface="+mj-cs"/>
              </a:rPr>
              <a:t>Gweithdy 4</a:t>
            </a:r>
          </a:p>
        </p:txBody>
      </p:sp>
      <p:cxnSp>
        <p:nvCxnSpPr>
          <p:cNvPr id="12302" name="Straight Connector 1230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a:xfrm>
            <a:off x="3028950" y="6492240"/>
            <a:ext cx="3086100" cy="365125"/>
          </a:xfrm>
        </p:spPr>
        <p:txBody>
          <a:bodyPr vert="horz" lIns="91440" tIns="45720" rIns="91440" bIns="45720" rtlCol="0" anchor="ctr">
            <a:normAutofit lnSpcReduction="10000"/>
          </a:bodyPr>
          <a:lstStyle/>
          <a:p>
            <a:pPr>
              <a:lnSpc>
                <a:spcPct val="90000"/>
              </a:lnSpc>
              <a:spcAft>
                <a:spcPts val="600"/>
              </a:spcAft>
            </a:pPr>
            <a:r>
              <a:rPr lang="en-US" sz="300" b="0" i="0" u="none" strike="noStrike" kern="1200" cap="none" baseline="0">
                <a:solidFill>
                  <a:schemeClr val="tx1">
                    <a:tint val="75000"/>
                  </a:schemeClr>
                </a:solidFill>
                <a:effectLst/>
                <a:uFillTx/>
                <a:latin typeface="+mn-lt"/>
                <a:ea typeface="+mn-ea"/>
                <a:cs typeface="+mn-cs"/>
              </a:rPr>
              <a:t>Rhaglen Cydgrynhoi Gwaith Cymdeithasol Porth Agored </a:t>
            </a:r>
          </a:p>
          <a:p>
            <a:pPr>
              <a:lnSpc>
                <a:spcPct val="90000"/>
              </a:lnSpc>
              <a:spcAft>
                <a:spcPts val="600"/>
              </a:spcAft>
            </a:pPr>
            <a:r>
              <a:rPr lang="en-US" sz="300" kern="1200">
                <a:solidFill>
                  <a:schemeClr val="tx1">
                    <a:tint val="75000"/>
                  </a:schemeClr>
                </a:solidFill>
                <a:latin typeface="+mn-lt"/>
                <a:ea typeface="+mn-ea"/>
                <a:cs typeface="+mn-cs"/>
              </a:rPr>
              <a:t>
</a:t>
            </a:r>
          </a:p>
        </p:txBody>
      </p: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cy" sz="3600" b="1" i="0" u="none" strike="noStrike" cap="none" baseline="0">
                <a:effectLst/>
                <a:uFillTx/>
                <a:latin typeface="Aptos Display"/>
              </a:rPr>
              <a:t>Disgwyliadau/Rheolau Sylfaenol ar gyfer Gweithdai</a:t>
            </a:r>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4" name="Rectangle 1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a:bodyPr>
          <a:lstStyle/>
          <a:p>
            <a:r>
              <a:rPr lang="cy" b="0" i="0" u="none" strike="noStrike" cap="none" baseline="0">
                <a:effectLst/>
                <a:uFillTx/>
                <a:latin typeface="Aptos"/>
              </a:rPr>
              <a:t>Cyfrinachedd </a:t>
            </a:r>
          </a:p>
          <a:p>
            <a:r>
              <a:rPr lang="cy" b="0" i="0" u="none" strike="noStrike" cap="none" baseline="0">
                <a:effectLst/>
                <a:uFillTx/>
                <a:latin typeface="Aptos"/>
              </a:rPr>
              <a:t>Parch </a:t>
            </a:r>
          </a:p>
          <a:p>
            <a:r>
              <a:rPr lang="cy" b="0" i="0" u="none" strike="noStrike" cap="none" baseline="0">
                <a:effectLst/>
                <a:uFillTx/>
                <a:latin typeface="Aptos"/>
              </a:rPr>
              <a:t>Un person i siarad ar y tro. Codwch eich llaw os hoffech wneud sylw</a:t>
            </a:r>
          </a:p>
          <a:p>
            <a:r>
              <a:rPr lang="cy" b="0" i="0" u="none" strike="noStrike" cap="none" baseline="0">
                <a:effectLst/>
                <a:uFillTx/>
                <a:latin typeface="Aptos"/>
              </a:rPr>
              <a:t>Os ar-lein, defnyddiwch yr emoji 'llaw i fyny' neu'r blwch trafod </a:t>
            </a:r>
          </a:p>
          <a:p>
            <a:r>
              <a:rPr lang="en-GB">
                <a:effectLst/>
                <a:latin typeface="Helvetica" pitchFamily="2" charset="0"/>
              </a:rPr>
              <a:t>Cyfrannu</a:t>
            </a:r>
            <a:r>
              <a:rPr lang="en-GB">
                <a:latin typeface="Helvetica" pitchFamily="2" charset="0"/>
              </a:rPr>
              <a:t> -</a:t>
            </a:r>
            <a:r>
              <a:rPr lang="cy" b="0" i="0" u="none" strike="noStrike" cap="none" baseline="0">
                <a:effectLst/>
                <a:uFillTx/>
                <a:latin typeface="Aptos"/>
              </a:rPr>
              <a:t> plîs cyfrannwch a cheisiwch gadw ffocws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E07D619C-9A2E-4280-B9DB-349F82AE6CEA}" type="slidenum">
              <a:rPr lang="en-GB" altLang="en-US" smtClean="0"/>
              <a:pPr>
                <a:spcAft>
                  <a:spcPts val="600"/>
                </a:spcAft>
                <a:defRPr/>
              </a:pPr>
              <a:t>2</a:t>
            </a:fld>
            <a:endParaRPr lang="en-GB" altLang="en-US"/>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cy" sz="3500" b="0" i="0" u="none" strike="noStrike" cap="none" baseline="0">
                <a:solidFill>
                  <a:srgbClr val="FFFFFF"/>
                </a:solidFill>
                <a:effectLst/>
                <a:uFillTx/>
                <a:latin typeface="Aptos Display"/>
              </a:rPr>
              <a:t>Gweithdy 4 Nodau ac Amcanion </a:t>
            </a: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cy" sz="2400" b="0" i="0" u="none" strike="noStrike" cap="none" baseline="0" dirty="0">
                <a:solidFill>
                  <a:srgbClr val="000000"/>
                </a:solidFill>
                <a:effectLst/>
                <a:uFillTx/>
                <a:latin typeface="Aptos"/>
              </a:rPr>
              <a:t>Egluro gofynion Tasg 4 – Diogelu mewn maes nad yw'n brif faes gwaith i chi</a:t>
            </a:r>
          </a:p>
          <a:p>
            <a:pPr lvl="0"/>
            <a:r>
              <a:rPr lang="cy" sz="2400" b="0" i="0" u="none" strike="noStrike" cap="none" baseline="0" dirty="0">
                <a:solidFill>
                  <a:srgbClr val="000000"/>
                </a:solidFill>
                <a:effectLst/>
                <a:uFillTx/>
                <a:latin typeface="Aptos"/>
              </a:rPr>
              <a:t>Egluro gofynion Tasg 1 rhan b yr Adolygiad Datblygiadol</a:t>
            </a:r>
          </a:p>
          <a:p>
            <a:pPr lvl="0"/>
            <a:r>
              <a:rPr lang="cy" sz="2400" b="0" i="0" u="none" strike="noStrike" cap="none" baseline="0" dirty="0">
                <a:solidFill>
                  <a:srgbClr val="000000"/>
                </a:solidFill>
                <a:effectLst/>
                <a:uFillTx/>
                <a:latin typeface="Aptos"/>
              </a:rPr>
              <a:t>Ystyried y meini prawf marcio ar gyfer pob tasg</a:t>
            </a:r>
          </a:p>
          <a:p>
            <a:r>
              <a:rPr lang="cy" sz="2400" b="0" i="0" u="none" strike="noStrike" cap="none" baseline="0" dirty="0">
                <a:solidFill>
                  <a:srgbClr val="000000"/>
                </a:solidFill>
                <a:effectLst/>
                <a:uFillTx/>
                <a:latin typeface="Aptos"/>
              </a:rPr>
              <a:t>Syniadau ac awgrymiadau ar gyfer cyflwyniad llwyddiannus</a:t>
            </a:r>
          </a:p>
          <a:p>
            <a:r>
              <a:rPr lang="cy" sz="2400" b="0" i="0" u="none" strike="noStrike" cap="none" baseline="0" dirty="0">
                <a:solidFill>
                  <a:srgbClr val="000000"/>
                </a:solidFill>
                <a:effectLst/>
                <a:uFillTx/>
                <a:latin typeface="Aptos"/>
              </a:rPr>
              <a:t>Atgoffa am y rheolau ar Gyfrinachedd a Llên-ladrad</a:t>
            </a:r>
          </a:p>
          <a:p>
            <a:r>
              <a:rPr lang="cy" sz="2400" b="0" i="0" u="none" strike="noStrike" cap="none" baseline="0" dirty="0">
                <a:solidFill>
                  <a:srgbClr val="000000"/>
                </a:solidFill>
                <a:effectLst/>
                <a:uFillTx/>
                <a:latin typeface="Aptos"/>
              </a:rPr>
              <a:t>Proses Gyflwyno</a:t>
            </a:r>
          </a:p>
          <a:p>
            <a:r>
              <a:rPr lang="cy" sz="2400" b="0" i="0" u="none" strike="noStrike" cap="none" baseline="0" dirty="0">
                <a:solidFill>
                  <a:srgbClr val="000000"/>
                </a:solidFill>
                <a:effectLst/>
                <a:uFillTx/>
                <a:latin typeface="Aptos"/>
              </a:rPr>
              <a:t>Amser unigol gyda'r hyfforddwr i edrych dros eich portffolio</a:t>
            </a:r>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cy" sz="4000" b="1" i="0" u="none" strike="noStrike" cap="none" baseline="0">
                <a:solidFill>
                  <a:srgbClr val="000000"/>
                </a:solidFill>
                <a:effectLst/>
                <a:uFillTx/>
                <a:latin typeface="Aptos Display"/>
              </a:rPr>
              <a:t>Dal i Fyny</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657521" y="1700808"/>
            <a:ext cx="3273850" cy="4280500"/>
          </a:xfrm>
        </p:spPr>
        <p:txBody>
          <a:bodyPr anchor="t">
            <a:normAutofit/>
          </a:bodyPr>
          <a:lstStyle/>
          <a:p>
            <a:pPr marL="0" indent="0">
              <a:buNone/>
            </a:pPr>
            <a:r>
              <a:rPr lang="cy" sz="3200" b="0" i="0" u="none" strike="noStrike" cap="none" baseline="0">
                <a:solidFill>
                  <a:srgbClr val="000000"/>
                </a:solidFill>
                <a:effectLst/>
                <a:uFillTx/>
                <a:latin typeface="Aptos"/>
              </a:rPr>
              <a:t>Sut ydych chi'n dod ymlaen gyda:</a:t>
            </a:r>
          </a:p>
          <a:p>
            <a:r>
              <a:rPr lang="cy" sz="3200" b="0" i="0" u="none" strike="noStrike" cap="none" baseline="0">
                <a:solidFill>
                  <a:srgbClr val="000000"/>
                </a:solidFill>
                <a:effectLst/>
                <a:uFillTx/>
                <a:latin typeface="Aptos"/>
              </a:rPr>
              <a:t>Cwblhau eich portffolios?</a:t>
            </a:r>
          </a:p>
          <a:p>
            <a:r>
              <a:rPr lang="cy" sz="3200" b="0" i="0" u="none" strike="noStrike" cap="none" baseline="0">
                <a:solidFill>
                  <a:srgbClr val="000000"/>
                </a:solidFill>
                <a:effectLst/>
                <a:uFillTx/>
                <a:latin typeface="Aptos"/>
              </a:rPr>
              <a:t>Defnyddio Moodle?</a:t>
            </a:r>
          </a:p>
          <a:p>
            <a:pPr marL="0" indent="0">
              <a:buNone/>
            </a:pPr>
            <a:endParaRPr lang="en-US" sz="1700"/>
          </a:p>
          <a:p>
            <a:pPr marL="0" indent="0">
              <a:buNone/>
            </a:pPr>
            <a:r>
              <a:rPr lang="en-US" sz="1700"/>
              <a:t> </a:t>
            </a:r>
          </a:p>
          <a:p>
            <a:pPr marL="0" indent="0">
              <a:buNone/>
            </a:pPr>
            <a:endParaRPr lang="en-US" sz="170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a:blip r:embed="rId3"/>
          <a:srcRect l="3918" r="41310" b="-1"/>
          <a:stretch>
            <a:fillRect/>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406178594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782723" y="809898"/>
            <a:ext cx="7457037" cy="1554480"/>
          </a:xfrm>
        </p:spPr>
        <p:txBody>
          <a:bodyPr anchor="ctr">
            <a:normAutofit/>
          </a:bodyPr>
          <a:lstStyle/>
          <a:p>
            <a:r>
              <a:rPr lang="en-GB" sz="4200" b="1" i="0" u="none" strike="noStrike" cap="none" baseline="0">
                <a:effectLst/>
                <a:uFillTx/>
                <a:latin typeface="Aptos Display"/>
              </a:rPr>
              <a:t>Tasg Portffolio 4 </a:t>
            </a:r>
            <a:br>
              <a:rPr lang="en-GB" sz="4200"/>
            </a:br>
            <a:r>
              <a:rPr lang="en-GB" sz="4200" b="1" i="0" u="none" strike="noStrike" cap="none" baseline="0">
                <a:effectLst/>
                <a:uFillTx/>
                <a:latin typeface="Aptos Display"/>
              </a:rPr>
              <a:t>Y Cwestiwn </a:t>
            </a:r>
          </a:p>
        </p:txBody>
      </p:sp>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783771" y="3017522"/>
            <a:ext cx="7455989" cy="3124658"/>
          </a:xfrm>
        </p:spPr>
        <p:txBody>
          <a:bodyPr anchor="ctr">
            <a:normAutofit/>
          </a:bodyPr>
          <a:lstStyle/>
          <a:p>
            <a:pPr marL="0" indent="0" hangingPunct="0">
              <a:buNone/>
            </a:pPr>
            <a:r>
              <a:rPr lang="cy" b="1" i="0" u="none" strike="noStrike" cap="none" baseline="0">
                <a:effectLst/>
                <a:uFillTx/>
                <a:latin typeface="Aptos"/>
              </a:rPr>
              <a:t>Cwestiwn a:</a:t>
            </a:r>
          </a:p>
          <a:p>
            <a:pPr hangingPunct="0"/>
            <a:r>
              <a:rPr lang="cy" b="0" i="0" u="none" strike="noStrike" cap="none" baseline="0">
                <a:effectLst/>
                <a:uFillTx/>
                <a:latin typeface="Aptos"/>
              </a:rPr>
              <a:t>Mewn maes </a:t>
            </a:r>
            <a:r>
              <a:rPr lang="cy" b="1" i="0" u="none" strike="noStrike" cap="none" baseline="0">
                <a:effectLst/>
                <a:uFillTx/>
                <a:latin typeface="Aptos"/>
              </a:rPr>
              <a:t>nad yw'n brif faes gwaith i chi </a:t>
            </a:r>
            <a:r>
              <a:rPr lang="cy" b="0" i="0" u="none" strike="noStrike" cap="none" baseline="0">
                <a:effectLst/>
                <a:uFillTx/>
                <a:latin typeface="Aptos"/>
              </a:rPr>
              <a:t>esboniwch y ddeddfwriaeth berthnasol, a'r polisïau a gweithdrefnau cenedlaethol, lleol a sefydliadol ar gyfer diogelu (500 gair +/-10%). </a:t>
            </a:r>
          </a:p>
          <a:p>
            <a:pPr marL="0" indent="0" hangingPunct="0">
              <a:buNone/>
            </a:pPr>
            <a:r>
              <a:rPr lang="cy" b="1" i="0" u="none" strike="noStrike" cap="none" baseline="0">
                <a:effectLst/>
                <a:uFillTx/>
                <a:latin typeface="Aptos"/>
              </a:rPr>
              <a:t>Cwestiwn b:</a:t>
            </a:r>
          </a:p>
          <a:p>
            <a:pPr hangingPunct="0"/>
            <a:r>
              <a:rPr lang="en-GB">
                <a:effectLst/>
              </a:rPr>
              <a:t>Adlewyrchwch</a:t>
            </a:r>
            <a:r>
              <a:rPr lang="en-GB">
                <a:latin typeface="Helvetica" pitchFamily="2" charset="0"/>
              </a:rPr>
              <a:t> </a:t>
            </a:r>
            <a:r>
              <a:rPr lang="cy" b="0" i="0" u="none" strike="noStrike" cap="none" baseline="0">
                <a:effectLst/>
                <a:uFillTx/>
                <a:latin typeface="Aptos"/>
              </a:rPr>
              <a:t>ar y gwahaniaeth rhwng diogelu mewn gwaith oedolion a phlant (400 gair +/-10%). </a:t>
            </a:r>
          </a:p>
          <a:p>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E07D619C-9A2E-4280-B9DB-349F82AE6CEA}"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148360393"/>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fontScale="90000"/>
          </a:bodyPr>
          <a:lstStyle/>
          <a:p>
            <a:r>
              <a:rPr lang="cy" sz="3600" b="1" i="0" u="none" strike="noStrike" cap="none" baseline="0" dirty="0">
                <a:solidFill>
                  <a:srgbClr val="000000"/>
                </a:solidFill>
                <a:effectLst/>
                <a:uFillTx/>
                <a:latin typeface="Arial"/>
              </a:rPr>
              <a:t>Tasg Portffolio 4 – Canlyniadau Dysgu </a:t>
            </a:r>
            <a:br>
              <a:rPr sz="2800" dirty="0"/>
            </a:br>
            <a:endParaRPr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7886700" cy="4791248"/>
          </a:xfrm>
        </p:spPr>
        <p:txBody>
          <a:bodyPr>
            <a:normAutofit/>
          </a:bodyPr>
          <a:lstStyle/>
          <a:p>
            <a:pPr marL="0" indent="0">
              <a:buNone/>
            </a:pPr>
            <a:r>
              <a:rPr lang="cy" sz="2600" b="1" i="0" u="none" strike="noStrike" cap="none" baseline="0" dirty="0">
                <a:solidFill>
                  <a:srgbClr val="000000"/>
                </a:solidFill>
                <a:effectLst/>
                <a:uFillTx/>
                <a:latin typeface="Arial"/>
              </a:rPr>
              <a:t>Canlyniad Dysgu  </a:t>
            </a:r>
          </a:p>
          <a:p>
            <a:pPr marL="0" indent="0">
              <a:buNone/>
            </a:pPr>
            <a:r>
              <a:rPr lang="cy" sz="1800" b="1" i="0" u="none" strike="noStrike" cap="none" baseline="0" dirty="0">
                <a:solidFill>
                  <a:srgbClr val="000000"/>
                </a:solidFill>
                <a:effectLst/>
                <a:uFillTx/>
                <a:latin typeface="Arial"/>
              </a:rPr>
              <a:t>3. Ymyrryd a chymhwyso barn broffesiynol mewn sefyllfaoedd cynyddol gymhleth</a:t>
            </a:r>
            <a:r>
              <a:rPr lang="cy" sz="1800" b="0" i="0" u="none" strike="noStrike" cap="none" baseline="0" dirty="0">
                <a:solidFill>
                  <a:srgbClr val="000000"/>
                </a:solidFill>
                <a:effectLst/>
                <a:uFillTx/>
                <a:latin typeface="Arial"/>
              </a:rPr>
              <a:t> </a:t>
            </a:r>
          </a:p>
          <a:p>
            <a:pPr marL="0" indent="0">
              <a:buNone/>
            </a:pPr>
            <a:r>
              <a:rPr lang="cy" sz="1800" b="1" i="0" u="none" strike="noStrike" cap="none" baseline="0" dirty="0">
                <a:solidFill>
                  <a:srgbClr val="000000"/>
                </a:solidFill>
                <a:effectLst/>
                <a:uFillTx/>
                <a:latin typeface="Arial"/>
              </a:rPr>
              <a:t>Naill ai</a:t>
            </a:r>
            <a:r>
              <a:rPr lang="cy" sz="1800" b="0" i="0" u="none" strike="noStrike" cap="none" baseline="0" dirty="0">
                <a:solidFill>
                  <a:srgbClr val="000000"/>
                </a:solidFill>
                <a:effectLst/>
                <a:uFillTx/>
                <a:latin typeface="Arial"/>
              </a:rPr>
              <a:t> - Os yw eich astudiaeth achos (Tasg 3) yn ymwneud â diogelu PLANT</a:t>
            </a:r>
          </a:p>
          <a:p>
            <a:r>
              <a:rPr lang="cy" sz="1800" b="0" i="0" u="none" strike="noStrike" cap="none" baseline="0" dirty="0">
                <a:solidFill>
                  <a:srgbClr val="000000"/>
                </a:solidFill>
                <a:effectLst/>
                <a:uFillTx/>
                <a:latin typeface="Arial"/>
              </a:rPr>
              <a:t>3.3. Deall rôl gwaith cymdeithasol proffesiynol yng nghyswllt diogelu oedolion sydd mewn perygl </a:t>
            </a:r>
          </a:p>
          <a:p>
            <a:pPr marL="0" indent="0">
              <a:buNone/>
            </a:pPr>
            <a:r>
              <a:rPr lang="cy" sz="1800" b="1" i="0" u="none" strike="noStrike" cap="none" baseline="0" dirty="0">
                <a:solidFill>
                  <a:srgbClr val="000000"/>
                </a:solidFill>
                <a:effectLst/>
                <a:uFillTx/>
                <a:latin typeface="Arial"/>
              </a:rPr>
              <a:t>Neu - </a:t>
            </a:r>
            <a:r>
              <a:rPr lang="cy" sz="1800" b="0" i="0" u="none" strike="noStrike" cap="none" baseline="0" dirty="0">
                <a:solidFill>
                  <a:srgbClr val="000000"/>
                </a:solidFill>
                <a:effectLst/>
                <a:uFillTx/>
                <a:latin typeface="Arial"/>
              </a:rPr>
              <a:t>Os yw eich astudiaeth achos (Tasg 3) yn ymwneud â diogelu OEDOLION</a:t>
            </a:r>
          </a:p>
          <a:p>
            <a:r>
              <a:rPr lang="cy" sz="1800" b="0" i="0" u="none" strike="noStrike" cap="none" baseline="0" dirty="0">
                <a:solidFill>
                  <a:srgbClr val="000000"/>
                </a:solidFill>
                <a:effectLst/>
                <a:uFillTx/>
                <a:latin typeface="Arial"/>
              </a:rPr>
              <a:t>3.4 Deall rôl gwaith cymdeithasol proffesiynol yng nghyswllt diogelu plant sydd mewn perygl </a:t>
            </a:r>
          </a:p>
          <a:p>
            <a:endParaRPr lang="en-GB" sz="1600" dirty="0">
              <a:effectLst/>
              <a:latin typeface="Arial" panose="020B0604020202020204" pitchFamily="34" charset="0"/>
            </a:endParaRPr>
          </a:p>
          <a:p>
            <a:r>
              <a:rPr lang="en-GB" sz="1600" dirty="0" err="1">
                <a:latin typeface="Arial" panose="020B0604020202020204" pitchFamily="34" charset="0"/>
              </a:rPr>
              <a:t>Gweler</a:t>
            </a:r>
            <a:r>
              <a:rPr lang="en-GB" sz="1600" dirty="0">
                <a:latin typeface="Arial" panose="020B0604020202020204" pitchFamily="34" charset="0"/>
              </a:rPr>
              <a:t> </a:t>
            </a:r>
            <a:r>
              <a:rPr lang="en-GB" sz="1600" dirty="0" err="1">
                <a:latin typeface="Arial" panose="020B0604020202020204" pitchFamily="34" charset="0"/>
              </a:rPr>
              <a:t>atodiad</a:t>
            </a:r>
            <a:r>
              <a:rPr lang="en-GB" sz="1600" dirty="0">
                <a:latin typeface="Arial" panose="020B0604020202020204" pitchFamily="34" charset="0"/>
              </a:rPr>
              <a:t> 4 y </a:t>
            </a:r>
            <a:r>
              <a:rPr lang="en-GB" sz="1600" dirty="0" err="1">
                <a:latin typeface="Arial" panose="020B0604020202020204" pitchFamily="34" charset="0"/>
              </a:rPr>
              <a:t>llawlyfr</a:t>
            </a:r>
            <a:r>
              <a:rPr lang="en-GB" sz="1600" dirty="0">
                <a:latin typeface="Arial" panose="020B0604020202020204" pitchFamily="34" charset="0"/>
              </a:rPr>
              <a:t> am y </a:t>
            </a:r>
            <a:r>
              <a:rPr lang="en-GB" sz="1600" dirty="0" err="1">
                <a:latin typeface="Arial" panose="020B0604020202020204" pitchFamily="34" charset="0"/>
              </a:rPr>
              <a:t>meini</a:t>
            </a:r>
            <a:r>
              <a:rPr lang="en-GB" sz="1600" dirty="0">
                <a:latin typeface="Arial" panose="020B0604020202020204" pitchFamily="34" charset="0"/>
              </a:rPr>
              <a:t> </a:t>
            </a:r>
            <a:r>
              <a:rPr lang="en-GB" sz="1600" dirty="0" err="1">
                <a:latin typeface="Arial" panose="020B0604020202020204" pitchFamily="34" charset="0"/>
              </a:rPr>
              <a:t>prawf</a:t>
            </a:r>
            <a:r>
              <a:rPr lang="en-GB" sz="1600" dirty="0">
                <a:latin typeface="Arial" panose="020B0604020202020204" pitchFamily="34" charset="0"/>
              </a:rPr>
              <a:t> </a:t>
            </a:r>
            <a:r>
              <a:rPr lang="en-GB" sz="1600" dirty="0" err="1">
                <a:latin typeface="Arial" panose="020B0604020202020204" pitchFamily="34" charset="0"/>
              </a:rPr>
              <a:t>asesu</a:t>
            </a:r>
            <a:r>
              <a:rPr lang="en-GB" sz="1600" dirty="0">
                <a:latin typeface="Arial" panose="020B0604020202020204" pitchFamily="34" charset="0"/>
              </a:rPr>
              <a:t>.</a:t>
            </a:r>
            <a:endParaRPr lang="en-GB" sz="1600" dirty="0">
              <a:effectLst/>
              <a:latin typeface="Arial" panose="020B0604020202020204" pitchFamily="34" charset="0"/>
            </a:endParaRPr>
          </a:p>
          <a:p>
            <a:endParaRPr lang="en-US" sz="16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cy" sz="200" b="0" i="0" u="none" strike="noStrike" cap="none" baseline="0">
                <a:solidFill>
                  <a:srgbClr val="767676"/>
                </a:solidFill>
                <a:effectLst/>
                <a:uFillTx/>
                <a:latin typeface="Aptos"/>
              </a:rPr>
              <a:t>Rhaglen Cydgrynhoi Gwaith Cymdeithasol Porth Agored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18148898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0B47043-43B8-48B6-F997-5DF10544C7E0}"/>
              </a:ext>
            </a:extLst>
          </p:cNvPr>
          <p:cNvSpPr>
            <a:spLocks noGrp="1"/>
          </p:cNvSpPr>
          <p:nvPr>
            <p:ph type="title"/>
          </p:nvPr>
        </p:nvSpPr>
        <p:spPr/>
        <p:txBody>
          <a:bodyPr/>
          <a:lstStyle/>
          <a:p>
            <a:r>
              <a:rPr lang="cy" sz="3600" b="1" dirty="0">
                <a:solidFill>
                  <a:srgbClr val="000000"/>
                </a:solidFill>
                <a:latin typeface="Arial"/>
              </a:rPr>
              <a:t>Tasg Portffolio 4 – Canlyniadau Dysgu</a:t>
            </a:r>
            <a:endParaRPr lang="en-US" dirty="0"/>
          </a:p>
        </p:txBody>
      </p:sp>
      <p:sp>
        <p:nvSpPr>
          <p:cNvPr id="8" name="Content Placeholder 7">
            <a:extLst>
              <a:ext uri="{FF2B5EF4-FFF2-40B4-BE49-F238E27FC236}">
                <a16:creationId xmlns:a16="http://schemas.microsoft.com/office/drawing/2014/main" id="{B349C989-82D3-35FD-6EC5-22A6DD084221}"/>
              </a:ext>
            </a:extLst>
          </p:cNvPr>
          <p:cNvSpPr>
            <a:spLocks noGrp="1"/>
          </p:cNvSpPr>
          <p:nvPr>
            <p:ph idx="1"/>
          </p:nvPr>
        </p:nvSpPr>
        <p:spPr/>
        <p:txBody>
          <a:bodyPr>
            <a:normAutofit fontScale="92500" lnSpcReduction="10000"/>
          </a:bodyPr>
          <a:lstStyle/>
          <a:p>
            <a:pPr marL="0" indent="0">
              <a:buNone/>
            </a:pPr>
            <a:r>
              <a:rPr lang="cy" sz="3600" b="1" dirty="0">
                <a:solidFill>
                  <a:srgbClr val="000000"/>
                </a:solidFill>
                <a:latin typeface="Arial"/>
              </a:rPr>
              <a:t>Meini prawf asesu </a:t>
            </a:r>
          </a:p>
          <a:p>
            <a:r>
              <a:rPr lang="cy" sz="2400" dirty="0">
                <a:solidFill>
                  <a:srgbClr val="000000"/>
                </a:solidFill>
                <a:latin typeface="Arial"/>
              </a:rPr>
              <a:t>3.3.1 Egluro polisïau a gweithdrefnau cenedlaethol, lleol a sefydliadol sy'n ymwneud â diogelu oedolion </a:t>
            </a:r>
            <a:r>
              <a:rPr lang="cy" sz="2400" b="1" dirty="0">
                <a:solidFill>
                  <a:srgbClr val="000000"/>
                </a:solidFill>
                <a:latin typeface="Arial"/>
              </a:rPr>
              <a:t>neu</a:t>
            </a:r>
            <a:r>
              <a:rPr lang="cy" sz="2400" dirty="0">
                <a:solidFill>
                  <a:srgbClr val="000000"/>
                </a:solidFill>
                <a:latin typeface="Arial"/>
              </a:rPr>
              <a:t> blant</a:t>
            </a:r>
          </a:p>
          <a:p>
            <a:r>
              <a:rPr lang="cy" sz="2400" dirty="0">
                <a:solidFill>
                  <a:srgbClr val="000000"/>
                </a:solidFill>
                <a:latin typeface="Arial"/>
              </a:rPr>
              <a:t>3.3.2 Deall y fframwaith cyfreithiol sy'n gysylltiedig â diogelu oedolion </a:t>
            </a:r>
            <a:r>
              <a:rPr lang="cy" sz="2400" b="1" dirty="0">
                <a:solidFill>
                  <a:srgbClr val="000000"/>
                </a:solidFill>
                <a:latin typeface="Arial"/>
              </a:rPr>
              <a:t>neu</a:t>
            </a:r>
            <a:r>
              <a:rPr lang="cy" sz="2400" dirty="0">
                <a:solidFill>
                  <a:srgbClr val="000000"/>
                </a:solidFill>
                <a:latin typeface="Arial"/>
              </a:rPr>
              <a:t> blant</a:t>
            </a:r>
          </a:p>
          <a:p>
            <a:r>
              <a:rPr lang="cy" sz="2400" dirty="0">
                <a:solidFill>
                  <a:srgbClr val="000000"/>
                </a:solidFill>
                <a:latin typeface="Arial"/>
              </a:rPr>
              <a:t>3.3.3 Dadansoddi'r ffactorau a allai nodi bod oedolyn</a:t>
            </a:r>
            <a:r>
              <a:rPr lang="cy" sz="2400" b="1" dirty="0">
                <a:solidFill>
                  <a:srgbClr val="000000"/>
                </a:solidFill>
                <a:latin typeface="Arial"/>
              </a:rPr>
              <a:t> neu</a:t>
            </a:r>
            <a:r>
              <a:rPr lang="cy" sz="2400" dirty="0">
                <a:solidFill>
                  <a:srgbClr val="000000"/>
                </a:solidFill>
                <a:latin typeface="Arial"/>
              </a:rPr>
              <a:t> blentyn mewn perygl o niwed, neu o gael ei esgeuluso neu ei  gam-drin</a:t>
            </a:r>
          </a:p>
          <a:p>
            <a:r>
              <a:rPr lang="cy" sz="2400" dirty="0">
                <a:solidFill>
                  <a:srgbClr val="000000"/>
                </a:solidFill>
                <a:latin typeface="Arial"/>
              </a:rPr>
              <a:t>3.3.4 Disgrifio dangosyddion esgeuluso, cam-drin neu niwed i oedolion</a:t>
            </a:r>
            <a:r>
              <a:rPr lang="cy" sz="2400" b="1" dirty="0">
                <a:solidFill>
                  <a:srgbClr val="000000"/>
                </a:solidFill>
                <a:latin typeface="Arial"/>
              </a:rPr>
              <a:t> neu </a:t>
            </a:r>
            <a:r>
              <a:rPr lang="cy" sz="2400" dirty="0">
                <a:solidFill>
                  <a:srgbClr val="000000"/>
                </a:solidFill>
                <a:latin typeface="Arial"/>
              </a:rPr>
              <a:t>blant </a:t>
            </a:r>
          </a:p>
          <a:p>
            <a:r>
              <a:rPr lang="cy" sz="2400" dirty="0">
                <a:solidFill>
                  <a:srgbClr val="000000"/>
                </a:solidFill>
                <a:latin typeface="Arial"/>
              </a:rPr>
              <a:t>3.4.5. Egluro pwysigrwydd sefydlu'r canlyniadau a ffefrir yr ymyriad diogelu ar gyfer oedolion a/neu ofalwyr</a:t>
            </a:r>
            <a:r>
              <a:rPr lang="cy" sz="2400" b="1" dirty="0">
                <a:solidFill>
                  <a:srgbClr val="000000"/>
                </a:solidFill>
                <a:latin typeface="Arial"/>
              </a:rPr>
              <a:t> neu </a:t>
            </a:r>
            <a:r>
              <a:rPr lang="cy" sz="2400" dirty="0">
                <a:solidFill>
                  <a:srgbClr val="000000"/>
                </a:solidFill>
                <a:latin typeface="Arial"/>
              </a:rPr>
              <a:t>blant, teuluoedd a gofalwyr ag anghenion cymorth.</a:t>
            </a:r>
          </a:p>
          <a:p>
            <a:endParaRPr lang="en-US" dirty="0"/>
          </a:p>
        </p:txBody>
      </p:sp>
      <p:sp>
        <p:nvSpPr>
          <p:cNvPr id="5" name="Footer Placeholder 4">
            <a:extLst>
              <a:ext uri="{FF2B5EF4-FFF2-40B4-BE49-F238E27FC236}">
                <a16:creationId xmlns:a16="http://schemas.microsoft.com/office/drawing/2014/main" id="{D53BBD64-6981-B2CF-6C47-B7B8976E51C6}"/>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7B05B8B-B163-49D1-2749-4018E9A059CC}"/>
              </a:ext>
            </a:extLst>
          </p:cNvPr>
          <p:cNvSpPr>
            <a:spLocks noGrp="1"/>
          </p:cNvSpPr>
          <p:nvPr>
            <p:ph type="sldNum" sz="quarter" idx="12"/>
          </p:nvPr>
        </p:nvSpPr>
        <p:spPr/>
        <p:txBody>
          <a:bodyPr/>
          <a:lstStyle/>
          <a:p>
            <a:pPr>
              <a:defRPr/>
            </a:pPr>
            <a:fld id="{D1FFFC6A-8704-4ADD-99DE-AD6B0CC3F67F}" type="slidenum">
              <a:rPr lang="en-GB" altLang="en-US" smtClean="0"/>
              <a:pPr>
                <a:defRPr/>
              </a:pPr>
              <a:t>7</a:t>
            </a:fld>
            <a:endParaRPr lang="en-GB" altLang="en-US"/>
          </a:p>
        </p:txBody>
      </p:sp>
    </p:spTree>
    <p:extLst>
      <p:ext uri="{BB962C8B-B14F-4D97-AF65-F5344CB8AC3E}">
        <p14:creationId xmlns:p14="http://schemas.microsoft.com/office/powerpoint/2010/main" val="840734878"/>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66396" y="423463"/>
            <a:ext cx="4925107" cy="5616624"/>
          </a:xfrm>
        </p:spPr>
        <p:txBody>
          <a:bodyPr>
            <a:normAutofit/>
          </a:bodyPr>
          <a:lstStyle/>
          <a:p>
            <a:pPr marL="109537" indent="0">
              <a:buNone/>
            </a:pPr>
            <a:r>
              <a:rPr lang="cy" sz="2400" b="1" i="0" u="none" strike="noStrike" cap="none" baseline="0" dirty="0">
                <a:solidFill>
                  <a:srgbClr val="000000"/>
                </a:solidFill>
                <a:effectLst/>
                <a:uFillTx/>
                <a:latin typeface="Aptos"/>
              </a:rPr>
              <a:t>Ymarfer 1 </a:t>
            </a:r>
          </a:p>
          <a:p>
            <a:pPr marL="109537" indent="0">
              <a:buNone/>
            </a:pPr>
            <a:r>
              <a:rPr lang="cy" sz="2400" b="1" i="0" u="none" strike="noStrike" cap="none" baseline="0" dirty="0">
                <a:solidFill>
                  <a:srgbClr val="000000"/>
                </a:solidFill>
                <a:effectLst/>
                <a:uFillTx/>
                <a:latin typeface="Aptos"/>
              </a:rPr>
              <a:t>Tasg 4 - rhan a</a:t>
            </a:r>
          </a:p>
          <a:p>
            <a:pPr marL="0" indent="0" hangingPunct="0">
              <a:buNone/>
            </a:pPr>
            <a:r>
              <a:rPr lang="cy" sz="2400" b="0" i="0" u="none" strike="noStrike" cap="none" baseline="0" dirty="0">
                <a:solidFill>
                  <a:srgbClr val="000000"/>
                </a:solidFill>
                <a:effectLst/>
                <a:uFillTx/>
                <a:latin typeface="Aptos"/>
              </a:rPr>
              <a:t>Mewn grwpiau</a:t>
            </a:r>
          </a:p>
          <a:p>
            <a:pPr hangingPunct="0"/>
            <a:r>
              <a:rPr lang="cy" sz="2400" dirty="0">
                <a:solidFill>
                  <a:srgbClr val="000000"/>
                </a:solidFill>
                <a:latin typeface="Aptos"/>
              </a:rPr>
              <a:t>Y</a:t>
            </a:r>
            <a:r>
              <a:rPr lang="cy" sz="2400" b="0" i="0" u="none" strike="noStrike" cap="none" baseline="0" dirty="0">
                <a:solidFill>
                  <a:srgbClr val="000000"/>
                </a:solidFill>
                <a:effectLst/>
                <a:uFillTx/>
                <a:latin typeface="Aptos"/>
              </a:rPr>
              <a:t>styriwch  y ddeddfwriaeth berthnasol, a'r polisïau a gweithdrefnau cenedlaethol, lleol a sefydliadol ar gyfer diogelu mewn maes </a:t>
            </a:r>
            <a:r>
              <a:rPr lang="cy" sz="2400" b="1" i="0" u="none" strike="noStrike" cap="none" baseline="0" dirty="0">
                <a:solidFill>
                  <a:srgbClr val="000000"/>
                </a:solidFill>
                <a:effectLst/>
                <a:uFillTx/>
                <a:latin typeface="Aptos"/>
              </a:rPr>
              <a:t>nad </a:t>
            </a:r>
            <a:r>
              <a:rPr lang="cy" sz="2400" i="0" u="none" strike="noStrike" cap="none" baseline="0" dirty="0">
                <a:solidFill>
                  <a:srgbClr val="000000"/>
                </a:solidFill>
                <a:effectLst/>
                <a:uFillTx/>
                <a:latin typeface="Aptos"/>
              </a:rPr>
              <a:t>yw'n brif faes gwaith i chi </a:t>
            </a:r>
            <a:r>
              <a:rPr lang="cy" sz="2400" b="0" i="0" u="none" strike="noStrike" cap="none" baseline="0" dirty="0">
                <a:solidFill>
                  <a:srgbClr val="000000"/>
                </a:solidFill>
                <a:effectLst/>
                <a:uFillTx/>
                <a:latin typeface="Aptos"/>
              </a:rPr>
              <a:t>e.e. oedolion neu blant. </a:t>
            </a:r>
          </a:p>
          <a:p>
            <a:pPr hangingPunct="0"/>
            <a:r>
              <a:rPr lang="cy" sz="2400" b="0" i="0" u="none" strike="noStrike" cap="none" baseline="0" dirty="0">
                <a:solidFill>
                  <a:srgbClr val="000000"/>
                </a:solidFill>
                <a:effectLst/>
                <a:uFillTx/>
                <a:latin typeface="Aptos"/>
              </a:rPr>
              <a:t>Yna ewch ymlaen i adfyfyrio ar y prif wahaniaethau rhwng diogelu plant neu oedolion mewn perygl?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a:blip r:embed="rId3"/>
          <a:srcRect l="25358" r="21502"/>
          <a:stretch>
            <a:fillRect/>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1821752"/>
            <a:ext cx="7886700" cy="4351338"/>
          </a:xfrm>
        </p:spPr>
        <p:txBody>
          <a:bodyPr/>
          <a:lstStyle/>
          <a:p>
            <a:r>
              <a:rPr lang="cy" sz="2400" b="0" i="0" u="none" strike="noStrike" cap="none" baseline="0" dirty="0">
                <a:solidFill>
                  <a:srgbClr val="000000"/>
                </a:solidFill>
                <a:effectLst/>
                <a:uFillTx/>
                <a:latin typeface="Aptos"/>
              </a:rPr>
              <a:t>Diffiniad o oedolyn mewn perygl</a:t>
            </a:r>
          </a:p>
          <a:p>
            <a:r>
              <a:rPr lang="cy" sz="2400" b="0" i="0" u="none" strike="noStrike" cap="none" baseline="0" dirty="0">
                <a:solidFill>
                  <a:srgbClr val="000000"/>
                </a:solidFill>
                <a:effectLst/>
                <a:uFillTx/>
                <a:latin typeface="Aptos"/>
              </a:rPr>
              <a:t>Dyletswydd ar bartneriaid perthnasol i adrodd am oedolion mewn perygl</a:t>
            </a:r>
          </a:p>
          <a:p>
            <a:r>
              <a:rPr lang="cy" sz="2400" b="0" i="0" u="none" strike="noStrike" cap="none" baseline="0" dirty="0">
                <a:solidFill>
                  <a:srgbClr val="000000"/>
                </a:solidFill>
                <a:effectLst/>
                <a:uFillTx/>
                <a:latin typeface="Aptos"/>
              </a:rPr>
              <a:t>Dyletswydd awdurdodau i wneud ymholiadau</a:t>
            </a:r>
          </a:p>
          <a:p>
            <a:r>
              <a:rPr lang="cy" sz="2400" b="0" i="0" u="none" strike="noStrike" cap="none" baseline="0" dirty="0">
                <a:solidFill>
                  <a:srgbClr val="000000"/>
                </a:solidFill>
                <a:effectLst/>
                <a:uFillTx/>
                <a:latin typeface="Aptos"/>
              </a:rPr>
              <a:t>Mae angen gofal a chymorth ar oedolyn sydd mewn perygl o gael ei gam-drin neu ei esgeuluso (dod yn gymwys)</a:t>
            </a:r>
          </a:p>
          <a:p>
            <a:r>
              <a:rPr lang="cy" sz="2400" b="0" i="0" u="none" strike="noStrike" cap="none" baseline="0" dirty="0">
                <a:solidFill>
                  <a:srgbClr val="000000"/>
                </a:solidFill>
                <a:effectLst/>
                <a:uFillTx/>
                <a:latin typeface="Aptos"/>
              </a:rPr>
              <a:t>Mae cam-drin yn eang ei gwmpas - mae angen i chi ddangos tystiolaeth eich bod yn gallu adnabod hyn mewn unrhyw leoliad, e.e. dangosyddion bod oedolyn mewn perygl.</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cy" sz="3600" b="1" i="0" u="none" strike="noStrike" cap="none" baseline="0">
                <a:solidFill>
                  <a:srgbClr val="000000"/>
                </a:solidFill>
                <a:effectLst/>
                <a:uFillTx/>
                <a:latin typeface="Aptos"/>
              </a:rPr>
              <a:t>Diogelu Oedolion dan  </a:t>
            </a:r>
          </a:p>
          <a:p>
            <a:pPr marL="0" indent="0">
              <a:buNone/>
            </a:pPr>
            <a:r>
              <a:rPr lang="cy" sz="3600" b="1" i="0" u="none" strike="noStrike" cap="none" baseline="0">
                <a:solidFill>
                  <a:srgbClr val="000000"/>
                </a:solidFill>
                <a:effectLst/>
                <a:uFillTx/>
                <a:latin typeface="Aptos"/>
              </a:rPr>
              <a:t>SSWB(C)A, 2014</a:t>
            </a:r>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a:p>
          <a:p>
            <a:endParaRPr lang="en-GB" altLang="en-US" sz="2000"/>
          </a:p>
          <a:p>
            <a:endParaRPr lang="en-GB"/>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593747" y="532685"/>
            <a:ext cx="8013573" cy="1325563"/>
          </a:xfrm>
        </p:spPr>
        <p:txBody>
          <a:bodyPr>
            <a:normAutofit fontScale="90000"/>
          </a:bodyPr>
          <a:lstStyle/>
          <a:p>
            <a:r>
              <a:rPr lang="cy" sz="3600" b="1" i="0" u="none" strike="noStrike" cap="none" baseline="0" dirty="0">
                <a:solidFill>
                  <a:srgbClr val="000000"/>
                </a:solidFill>
                <a:effectLst/>
                <a:uFillTx/>
                <a:latin typeface="Aptos Display"/>
              </a:rPr>
              <a:t>Diogelu Plant dan </a:t>
            </a:r>
            <a:br>
              <a:rPr sz="3600" dirty="0"/>
            </a:br>
            <a:r>
              <a:rPr lang="cy" sz="3600" b="1" i="0" u="none" strike="noStrike" cap="none" baseline="0" dirty="0">
                <a:solidFill>
                  <a:srgbClr val="000000"/>
                </a:solidFill>
                <a:effectLst/>
                <a:uFillTx/>
                <a:latin typeface="Aptos Display"/>
              </a:rPr>
              <a:t>SSWB(C)A, 2014</a:t>
            </a:r>
            <a:br>
              <a:rPr sz="2900" dirty="0"/>
            </a:br>
            <a:endParaRPr sz="29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lnSpcReduction="10000"/>
          </a:bodyPr>
          <a:lstStyle/>
          <a:p>
            <a:r>
              <a:rPr lang="cy" sz="2000" b="0" i="0" u="none" strike="noStrike" cap="none" baseline="0">
                <a:solidFill>
                  <a:srgbClr val="000000"/>
                </a:solidFill>
                <a:effectLst/>
                <a:uFillTx/>
                <a:latin typeface="Aptos"/>
              </a:rPr>
              <a:t>Diffiniad o blentyn mewn perygl</a:t>
            </a:r>
          </a:p>
          <a:p>
            <a:r>
              <a:rPr lang="cy" sz="2000" b="0" i="0" u="none" strike="noStrike" cap="none" baseline="0">
                <a:solidFill>
                  <a:srgbClr val="000000"/>
                </a:solidFill>
                <a:effectLst/>
                <a:uFillTx/>
                <a:latin typeface="Aptos"/>
              </a:rPr>
              <a:t>Dyletswydd ar bartneriaid perthnasol i adrodd am blant sydd mewn perygl</a:t>
            </a:r>
          </a:p>
          <a:p>
            <a:r>
              <a:rPr lang="cy" sz="2000" b="0" i="0" u="none" strike="noStrike" cap="none" baseline="0">
                <a:solidFill>
                  <a:srgbClr val="000000"/>
                </a:solidFill>
                <a:effectLst/>
                <a:uFillTx/>
                <a:latin typeface="Aptos"/>
              </a:rPr>
              <a:t>Awdurdod lleol i wneud ymholiadau – cysylltu â Deddf Plant 1989, A47</a:t>
            </a:r>
          </a:p>
          <a:p>
            <a:r>
              <a:rPr lang="cy" sz="2000" b="0" i="0" u="none" strike="noStrike" cap="none" baseline="0">
                <a:solidFill>
                  <a:srgbClr val="000000"/>
                </a:solidFill>
                <a:effectLst/>
                <a:uFillTx/>
                <a:latin typeface="Aptos"/>
              </a:rPr>
              <a:t>Os yw plentyn yn profi neu mewn perygl o gael ei gam-drin, ei esgeuluso neu fathau eraill o niwed, mae angen gofal a chymorth arno (p’un a yw’r anghenion hynny’n cael eu diwallu ai peidio).</a:t>
            </a:r>
          </a:p>
          <a:p>
            <a:r>
              <a:rPr lang="cy" sz="2000" b="0" i="0" u="none" strike="noStrike" cap="none" baseline="0">
                <a:solidFill>
                  <a:srgbClr val="000000"/>
                </a:solidFill>
                <a:effectLst/>
                <a:uFillTx/>
                <a:latin typeface="Aptos"/>
              </a:rPr>
              <a:t>Mae cam-drin yn eang ei gwmpas - mae angen i chi ddangos tystiolaeth eich bod yn gallu adnabod hyn mewn unrhyw leoliad, e.e. dangosyddion bod plentyn mewn perygl.</a:t>
            </a:r>
          </a:p>
          <a:p>
            <a:pPr marL="0" indent="0">
              <a:buNone/>
            </a:pPr>
            <a:endParaRPr lang="en-US" sz="2000"/>
          </a:p>
          <a:p>
            <a:pPr marL="0" indent="0">
              <a:buNone/>
            </a:pPr>
            <a:r>
              <a:rPr lang="cy" sz="2000" b="0" i="0" u="none" strike="noStrike" cap="none" baseline="0">
                <a:solidFill>
                  <a:srgbClr val="000000"/>
                </a:solidFill>
                <a:effectLst/>
                <a:uFillTx/>
                <a:latin typeface="Aptos"/>
              </a:rPr>
              <a:t>Gweler PowerPoint Gweithdy 3 am restr fanwl o ddeddfwriaeth/polisïau a gweithdrefnau diogelu. </a:t>
            </a:r>
          </a:p>
          <a:p>
            <a:endParaRPr lang="en-GB" altLang="en-US" sz="1900"/>
          </a:p>
          <a:p>
            <a:endParaRPr lang="en-US" sz="190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10</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cy" sz="900" b="0" i="0" u="none" strike="noStrike" cap="none" baseline="0" dirty="0">
                <a:solidFill>
                  <a:srgbClr val="767676"/>
                </a:solidFill>
                <a:effectLst/>
                <a:uFillTx/>
                <a:latin typeface="Aptos"/>
              </a:rPr>
              <a:t>Rhaglen Cydgrynhoi Gwaith Cymdeithasol Porth Agored </a:t>
            </a:r>
          </a:p>
          <a:p>
            <a:r>
              <a:rPr lang="en-GB" dirty="0"/>
              <a:t>
</a:t>
            </a:r>
          </a:p>
        </p:txBody>
      </p:sp>
    </p:spTree>
    <p:extLst>
      <p:ext uri="{BB962C8B-B14F-4D97-AF65-F5344CB8AC3E}">
        <p14:creationId xmlns:p14="http://schemas.microsoft.com/office/powerpoint/2010/main" val="1415777720"/>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557188"/>
            <a:ext cx="7886700" cy="1133499"/>
          </a:xfrm>
        </p:spPr>
        <p:txBody>
          <a:bodyPr>
            <a:normAutofit/>
          </a:bodyPr>
          <a:lstStyle/>
          <a:p>
            <a:pPr algn="ctr">
              <a:defRPr/>
            </a:pPr>
            <a:r>
              <a:rPr lang="cy" sz="4500" b="1" i="0" u="none" strike="noStrike" cap="none" baseline="0">
                <a:solidFill>
                  <a:srgbClr val="000000"/>
                </a:solidFill>
                <a:effectLst/>
                <a:uFillTx/>
                <a:latin typeface="Aptos Display"/>
              </a:rPr>
              <a:t>Byrddau Diogelu</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cy" sz="200" b="0" i="0" u="none" strike="noStrike" cap="none" baseline="0">
                <a:solidFill>
                  <a:srgbClr val="767676"/>
                </a:solidFill>
                <a:effectLst/>
                <a:uFillTx/>
                <a:latin typeface="Aptos"/>
              </a:rPr>
              <a:t>Rhaglen Cydgrynhoi Gwaith Cymdeithasol Porth Agored </a:t>
            </a:r>
          </a:p>
          <a:p>
            <a:r>
              <a:rPr lang="en-GB" sz="200"/>
              <a:t>
</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11</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3782359318"/>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116DA-AC86-761E-803B-ACEFC3843FB0}"/>
              </a:ext>
            </a:extLst>
          </p:cNvPr>
          <p:cNvSpPr>
            <a:spLocks noGrp="1"/>
          </p:cNvSpPr>
          <p:nvPr>
            <p:ph type="title"/>
          </p:nvPr>
        </p:nvSpPr>
        <p:spPr>
          <a:xfrm>
            <a:off x="515125" y="1153572"/>
            <a:ext cx="2400300" cy="4461163"/>
          </a:xfrm>
        </p:spPr>
        <p:txBody>
          <a:bodyPr>
            <a:normAutofit/>
          </a:bodyPr>
          <a:lstStyle/>
          <a:p>
            <a:pPr marL="109537" indent="0"/>
            <a:r>
              <a:rPr lang="cy" b="1" i="0" u="none" strike="noStrike" cap="none" baseline="0">
                <a:solidFill>
                  <a:srgbClr val="FFFFFF"/>
                </a:solidFill>
                <a:effectLst/>
                <a:uFillTx/>
                <a:latin typeface="Aptos"/>
              </a:rPr>
              <a:t>Ymarfer 2 </a:t>
            </a:r>
            <a:br>
              <a:rPr lang="cy" b="1" i="0" u="none" strike="noStrike" cap="none" baseline="0">
                <a:solidFill>
                  <a:srgbClr val="FFFFFF"/>
                </a:solidFill>
                <a:effectLst/>
                <a:uFillTx/>
                <a:latin typeface="Aptos"/>
              </a:rPr>
            </a:br>
            <a:r>
              <a:rPr lang="cy" b="1" i="0" u="none" strike="noStrike" cap="none" baseline="0">
                <a:solidFill>
                  <a:srgbClr val="FFFFFF"/>
                </a:solidFill>
                <a:effectLst/>
                <a:uFillTx/>
                <a:latin typeface="Aptos"/>
              </a:rPr>
              <a:t>Tasg 4 - rhan b</a:t>
            </a:r>
            <a:br>
              <a:rPr lang="cy" b="1" i="0" u="none" strike="noStrike" cap="none" baseline="0" dirty="0">
                <a:solidFill>
                  <a:srgbClr val="FFFFFF"/>
                </a:solidFill>
                <a:effectLst/>
                <a:uFillTx/>
                <a:latin typeface="Aptos"/>
              </a:rPr>
            </a:br>
            <a:endParaRPr lang="en-US" dirty="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F730D6-B2BD-FB76-E265-6EAD79049326}"/>
              </a:ext>
            </a:extLst>
          </p:cNvPr>
          <p:cNvSpPr>
            <a:spLocks noGrp="1"/>
          </p:cNvSpPr>
          <p:nvPr>
            <p:ph idx="1"/>
          </p:nvPr>
        </p:nvSpPr>
        <p:spPr>
          <a:xfrm>
            <a:off x="3335481" y="591344"/>
            <a:ext cx="5179868" cy="5585619"/>
          </a:xfrm>
        </p:spPr>
        <p:txBody>
          <a:bodyPr anchor="ctr">
            <a:normAutofit/>
          </a:bodyPr>
          <a:lstStyle/>
          <a:p>
            <a:r>
              <a:rPr lang="en-GB" sz="4000" dirty="0">
                <a:effectLst/>
              </a:rPr>
              <a:t>Adlewyrchu</a:t>
            </a:r>
            <a:r>
              <a:rPr lang="en-GB" sz="4000" dirty="0">
                <a:latin typeface="Helvetica" pitchFamily="2" charset="0"/>
              </a:rPr>
              <a:t> </a:t>
            </a:r>
            <a:r>
              <a:rPr lang="cy-GB" sz="4000" dirty="0"/>
              <a:t>ar y prif wahaniaethau rhwng diogelu plant neu oedolion mewn perygl?</a:t>
            </a:r>
            <a:endParaRPr lang="cy" sz="4000" b="0" i="0" u="none" strike="noStrike" cap="none" baseline="0" dirty="0">
              <a:effectLst/>
              <a:uFillTx/>
              <a:latin typeface="Aptos"/>
            </a:endParaRPr>
          </a:p>
          <a:p>
            <a:endParaRPr lang="en-US" dirty="0"/>
          </a:p>
        </p:txBody>
      </p:sp>
      <p:sp>
        <p:nvSpPr>
          <p:cNvPr id="4" name="Footer Placeholder 3">
            <a:extLst>
              <a:ext uri="{FF2B5EF4-FFF2-40B4-BE49-F238E27FC236}">
                <a16:creationId xmlns:a16="http://schemas.microsoft.com/office/drawing/2014/main" id="{AC9125E5-CB9D-13A0-FA78-FDC5EA0A409F}"/>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Social Work  Consolidation Programme </a:t>
            </a:r>
          </a:p>
          <a:p>
            <a:pPr>
              <a:lnSpc>
                <a:spcPct val="90000"/>
              </a:lnSpc>
              <a:spcAft>
                <a:spcPts val="600"/>
              </a:spcAft>
              <a:defRPr/>
            </a:pPr>
            <a:r>
              <a:rPr lang="en-GB" sz="200"/>
              <a:t>
</a:t>
            </a:r>
          </a:p>
        </p:txBody>
      </p:sp>
      <p:sp>
        <p:nvSpPr>
          <p:cNvPr id="5" name="Slide Number Placeholder 4">
            <a:extLst>
              <a:ext uri="{FF2B5EF4-FFF2-40B4-BE49-F238E27FC236}">
                <a16:creationId xmlns:a16="http://schemas.microsoft.com/office/drawing/2014/main" id="{867132F3-4566-15AF-74FE-B557CAAF24A5}"/>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5914924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of two adults and a kid on top of each other">
            <a:extLst>
              <a:ext uri="{FF2B5EF4-FFF2-40B4-BE49-F238E27FC236}">
                <a16:creationId xmlns:a16="http://schemas.microsoft.com/office/drawing/2014/main" id="{0455435D-7FAB-A005-4917-30D1C8FFB230}"/>
              </a:ext>
            </a:extLst>
          </p:cNvPr>
          <p:cNvPicPr>
            <a:picLocks noChangeAspect="1"/>
          </p:cNvPicPr>
          <p:nvPr/>
        </p:nvPicPr>
        <p:blipFill>
          <a:blip r:embed="rId3"/>
          <a:srcRect l="38098" r="31068" b="-1"/>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734661" y="136525"/>
            <a:ext cx="5123391" cy="1322887"/>
          </a:xfrm>
        </p:spPr>
        <p:txBody>
          <a:bodyPr>
            <a:normAutofit/>
          </a:bodyPr>
          <a:lstStyle/>
          <a:p>
            <a:r>
              <a:rPr lang="cy-GB" sz="2800" b="1" dirty="0"/>
              <a:t>Plant ac Oedolion: Gwahaniaethau mewn Diogelu</a:t>
            </a:r>
            <a:br>
              <a:rPr lang="en-GB" sz="2800" dirty="0"/>
            </a:br>
            <a:endParaRPr lang="en-US" sz="2800" dirty="0"/>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734661" y="1268760"/>
            <a:ext cx="5005277" cy="4833927"/>
          </a:xfrm>
        </p:spPr>
        <p:txBody>
          <a:bodyPr>
            <a:normAutofit fontScale="92500" lnSpcReduction="20000"/>
          </a:bodyPr>
          <a:lstStyle/>
          <a:p>
            <a:pPr marL="0" indent="0">
              <a:buNone/>
            </a:pPr>
            <a:r>
              <a:rPr lang="cy-GB" sz="2000" b="1" dirty="0"/>
              <a:t>Plant</a:t>
            </a:r>
            <a:endParaRPr lang="en-GB" sz="2000" dirty="0"/>
          </a:p>
          <a:p>
            <a:r>
              <a:rPr lang="cy-GB" sz="2000" dirty="0"/>
              <a:t>Mae lles y plentyn bob amser yn brif ystyriaeth (paramount) (egwyddor prif ystyriaeth Deddf Plant 1989).</a:t>
            </a:r>
            <a:endParaRPr lang="en-GB" sz="2000" dirty="0"/>
          </a:p>
          <a:p>
            <a:r>
              <a:rPr lang="cy-GB" sz="2000" dirty="0"/>
              <a:t>Fodd bynnag, mae cymhwysedd (competency) Gillick a chanllawiau Fraser yn gymorth i’r rai sy’n gweithio gyda phlant i gael cytbwysedd rhwng yr angen i wrando ar ddymuniadau’r plentyn a’r cyfrifoldeb i’w cadw’n ddiogel.</a:t>
            </a:r>
            <a:endParaRPr lang="en-GB" sz="2000" dirty="0"/>
          </a:p>
          <a:p>
            <a:r>
              <a:rPr lang="cy-GB" sz="2000" dirty="0"/>
              <a:t>Gall plentyn o dan 16eg oed gael ei weld yn Gymwys Gillick/Gillick Competent h.y. maent yn cael eu gweld yn ddigon aeddfed i wneud penderfyniadau am rai pethau sy’n eu heffeithio ac yn deall oblygiadau hyn.</a:t>
            </a:r>
            <a:endParaRPr lang="en-GB" sz="2000" dirty="0"/>
          </a:p>
          <a:p>
            <a:r>
              <a:rPr lang="cy-GB" sz="2000" dirty="0"/>
              <a:t>Fodd bynnag, mae trothwyon ynglŷn a beth fyddai’n cael ei ystyried yn fater diogelu, pan fyddai’n rhaid diogelu plentyn waeth beth yw eu cymhwysedd o dan y canllawiau Gillick/Fraser.</a:t>
            </a:r>
            <a:endParaRPr lang="en-GB" sz="2000" dirty="0"/>
          </a:p>
          <a:p>
            <a:pPr marL="0" indent="0">
              <a:buNone/>
            </a:pPr>
            <a:endParaRPr lang="en-GB" sz="14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dirty="0">
                <a:solidFill>
                  <a:schemeClr val="tx1">
                    <a:lumMod val="50000"/>
                    <a:lumOff val="50000"/>
                  </a:schemeClr>
                </a:solidFill>
              </a:rPr>
              <a:t>Porth </a:t>
            </a:r>
            <a:r>
              <a:rPr lang="en-GB" dirty="0" err="1">
                <a:solidFill>
                  <a:schemeClr val="tx1">
                    <a:lumMod val="50000"/>
                    <a:lumOff val="50000"/>
                  </a:schemeClr>
                </a:solidFill>
              </a:rPr>
              <a:t>Agored</a:t>
            </a:r>
            <a:r>
              <a:rPr lang="en-GB" dirty="0">
                <a:solidFill>
                  <a:schemeClr val="tx1">
                    <a:lumMod val="50000"/>
                    <a:lumOff val="50000"/>
                  </a:schemeClr>
                </a:solidFill>
              </a:rPr>
              <a:t>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solidFill>
                  <a:srgbClr val="FFFFFF"/>
                </a:solidFill>
              </a:rPr>
              <a:pPr>
                <a:spcAft>
                  <a:spcPts val="600"/>
                </a:spcAft>
                <a:defRPr/>
              </a:pPr>
              <a:t>13</a:t>
            </a:fld>
            <a:endParaRPr lang="en-GB" altLang="en-US">
              <a:solidFill>
                <a:srgbClr val="FFFFFF"/>
              </a:solidFill>
            </a:endParaRPr>
          </a:p>
        </p:txBody>
      </p:sp>
    </p:spTree>
    <p:extLst>
      <p:ext uri="{BB962C8B-B14F-4D97-AF65-F5344CB8AC3E}">
        <p14:creationId xmlns:p14="http://schemas.microsoft.com/office/powerpoint/2010/main" val="57162700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3DF31-08FB-A715-3922-538BA25DDD5B}"/>
              </a:ext>
            </a:extLst>
          </p:cNvPr>
          <p:cNvSpPr>
            <a:spLocks noGrp="1"/>
          </p:cNvSpPr>
          <p:nvPr>
            <p:ph type="title"/>
          </p:nvPr>
        </p:nvSpPr>
        <p:spPr>
          <a:xfrm>
            <a:off x="350041" y="586855"/>
            <a:ext cx="2401025" cy="3387497"/>
          </a:xfrm>
        </p:spPr>
        <p:txBody>
          <a:bodyPr anchor="b">
            <a:normAutofit/>
          </a:bodyPr>
          <a:lstStyle/>
          <a:p>
            <a:pPr algn="r"/>
            <a:r>
              <a:rPr lang="cy-GB" sz="3600" b="1" dirty="0">
                <a:solidFill>
                  <a:srgbClr val="FFFFFF"/>
                </a:solidFill>
              </a:rPr>
              <a:t>Plant ac Oedolion: Gwahaniaethau mewn Diogelu</a:t>
            </a:r>
            <a:endParaRPr lang="en-US" sz="3600" dirty="0">
              <a:solidFill>
                <a:srgbClr val="FFFFFF"/>
              </a:solidFill>
            </a:endParaRPr>
          </a:p>
        </p:txBody>
      </p:sp>
      <p:sp>
        <p:nvSpPr>
          <p:cNvPr id="4" name="Footer Placeholder 3">
            <a:extLst>
              <a:ext uri="{FF2B5EF4-FFF2-40B4-BE49-F238E27FC236}">
                <a16:creationId xmlns:a16="http://schemas.microsoft.com/office/drawing/2014/main" id="{2D39CA0E-1243-E69D-80DE-AEDD938ED628}"/>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defRPr/>
            </a:pPr>
            <a:r>
              <a:rPr lang="en-GB" sz="300">
                <a:solidFill>
                  <a:srgbClr val="FFFFFF"/>
                </a:solidFill>
              </a:rPr>
              <a:t>Porth Agored Social Work  Consolidation Programme </a:t>
            </a:r>
          </a:p>
          <a:p>
            <a:pPr algn="l">
              <a:lnSpc>
                <a:spcPct val="90000"/>
              </a:lnSpc>
              <a:spcAft>
                <a:spcPts val="600"/>
              </a:spcAft>
              <a:defRPr/>
            </a:pPr>
            <a:r>
              <a:rPr lang="en-GB" sz="300">
                <a:solidFill>
                  <a:srgbClr val="FFFFFF"/>
                </a:solidFill>
              </a:rPr>
              <a:t>
</a:t>
            </a:r>
          </a:p>
        </p:txBody>
      </p:sp>
      <p:sp>
        <p:nvSpPr>
          <p:cNvPr id="3" name="Content Placeholder 2">
            <a:extLst>
              <a:ext uri="{FF2B5EF4-FFF2-40B4-BE49-F238E27FC236}">
                <a16:creationId xmlns:a16="http://schemas.microsoft.com/office/drawing/2014/main" id="{EBA44328-1720-5FF8-C13E-95E3F9A1C8A3}"/>
              </a:ext>
            </a:extLst>
          </p:cNvPr>
          <p:cNvSpPr>
            <a:spLocks noGrp="1"/>
          </p:cNvSpPr>
          <p:nvPr>
            <p:ph idx="1"/>
          </p:nvPr>
        </p:nvSpPr>
        <p:spPr>
          <a:xfrm>
            <a:off x="3607694" y="649480"/>
            <a:ext cx="4916510" cy="5546047"/>
          </a:xfrm>
        </p:spPr>
        <p:txBody>
          <a:bodyPr anchor="ctr">
            <a:normAutofit/>
          </a:bodyPr>
          <a:lstStyle/>
          <a:p>
            <a:pPr marL="0" indent="0">
              <a:buNone/>
            </a:pPr>
            <a:r>
              <a:rPr lang="cy-GB" sz="2400" b="1" dirty="0"/>
              <a:t>Oedolion</a:t>
            </a:r>
            <a:endParaRPr lang="en-GB" sz="2400" dirty="0"/>
          </a:p>
          <a:p>
            <a:r>
              <a:rPr lang="cy-GB" sz="2400" dirty="0"/>
              <a:t>Mae hawl oedolyn i hunan benderfyniad (self-determination) angen ei ystyried ochr yn ochr â’r Ddeddf Galluedd Meddyliol, 2005.</a:t>
            </a:r>
            <a:endParaRPr lang="en-GB" sz="2400" dirty="0"/>
          </a:p>
          <a:p>
            <a:r>
              <a:rPr lang="cy-GB" sz="2400" dirty="0"/>
              <a:t>Mae gan oedolion hawl i ddewis i beidio a diogelu eu hunain a’r gyfraith ddim yn gorfodi ymyrryd gan fod ganddynt hawl i hunan benderfynu, fodd bynnag mae eithriadau i hyn ac mae’n rhaid ystyried ‘cydsynio’ (consent) yng nghyd destun Gweithdrefnau Diogelu Cymru.</a:t>
            </a:r>
            <a:endParaRPr lang="en-GB" sz="2400" dirty="0"/>
          </a:p>
        </p:txBody>
      </p:sp>
      <p:sp>
        <p:nvSpPr>
          <p:cNvPr id="5" name="Slide Number Placeholder 4">
            <a:extLst>
              <a:ext uri="{FF2B5EF4-FFF2-40B4-BE49-F238E27FC236}">
                <a16:creationId xmlns:a16="http://schemas.microsoft.com/office/drawing/2014/main" id="{D18C87A2-AF7B-AB44-3FF3-D47B9FB4913F}"/>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14</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287087164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cy" sz="3200" b="1" i="0" u="none" strike="noStrike" cap="none" baseline="0" dirty="0">
                <a:solidFill>
                  <a:srgbClr val="000000"/>
                </a:solidFill>
                <a:effectLst/>
                <a:uFillTx/>
                <a:latin typeface="Arial"/>
              </a:rPr>
              <a:t>Adolygiad Datblygiadol - </a:t>
            </a:r>
            <a:r>
              <a:rPr lang="cy" sz="3200" b="1" i="0" u="none" strike="noStrike" cap="none" baseline="0" dirty="0">
                <a:solidFill>
                  <a:srgbClr val="000000"/>
                </a:solidFill>
                <a:effectLst/>
                <a:uFillTx/>
                <a:latin typeface="Aptos Display"/>
              </a:rPr>
              <a:t>Tasg 1 rhan b</a:t>
            </a:r>
            <a:br>
              <a:rPr sz="3200" dirty="0"/>
            </a:br>
            <a:r>
              <a:rPr lang="cy" sz="3200" b="1" i="0" u="none" strike="noStrike" cap="none" baseline="0" dirty="0">
                <a:solidFill>
                  <a:srgbClr val="000000"/>
                </a:solidFill>
                <a:effectLst/>
                <a:uFillTx/>
                <a:latin typeface="Aptos Display"/>
              </a:rPr>
              <a:t>Y Cwestiwn </a:t>
            </a:r>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algn="just" hangingPunct="0"/>
            <a:r>
              <a:rPr lang="cy" sz="1800" b="1" i="0" u="none" strike="noStrike" cap="none" baseline="0" dirty="0">
                <a:solidFill>
                  <a:srgbClr val="000000"/>
                </a:solidFill>
                <a:effectLst/>
                <a:uFillTx/>
                <a:latin typeface="Arial"/>
              </a:rPr>
              <a:t>Cwestiwn: </a:t>
            </a:r>
          </a:p>
          <a:p>
            <a:pPr algn="just" hangingPunct="0"/>
            <a:r>
              <a:rPr lang="cy" sz="1800" b="0" i="0" u="none" strike="noStrike" cap="none" baseline="0" dirty="0">
                <a:solidFill>
                  <a:srgbClr val="000000"/>
                </a:solidFill>
                <a:effectLst/>
                <a:uFillTx/>
                <a:latin typeface="Arial"/>
              </a:rPr>
              <a:t>Defnyddiwch fodel </a:t>
            </a:r>
            <a:r>
              <a:rPr lang="en-GB" sz="2000" dirty="0">
                <a:effectLst/>
              </a:rPr>
              <a:t>adlewyrchu</a:t>
            </a:r>
            <a:r>
              <a:rPr lang="en-GB" sz="2000" dirty="0"/>
              <a:t> </a:t>
            </a:r>
            <a:r>
              <a:rPr lang="cy" sz="2000" b="0" i="0" u="none" strike="noStrike" cap="none" baseline="0" dirty="0">
                <a:effectLst/>
                <a:uFillTx/>
              </a:rPr>
              <a:t>i</a:t>
            </a:r>
            <a:r>
              <a:rPr lang="cy" sz="2000" b="1" i="0" u="none" strike="noStrike" cap="none" baseline="0" dirty="0">
                <a:effectLst/>
                <a:uFillTx/>
              </a:rPr>
              <a:t> </a:t>
            </a:r>
            <a:r>
              <a:rPr lang="en-GB" sz="2000" b="1" i="0" u="none" strike="noStrike" cap="none" baseline="0" dirty="0" err="1">
                <a:uFillTx/>
              </a:rPr>
              <a:t>a</a:t>
            </a:r>
            <a:r>
              <a:rPr lang="en-GB" sz="2000" b="1" dirty="0" err="1">
                <a:effectLst/>
              </a:rPr>
              <a:t>dlewyrchu'n</a:t>
            </a:r>
            <a:r>
              <a:rPr lang="en-GB" sz="2000" b="1" dirty="0">
                <a:effectLst/>
              </a:rPr>
              <a:t> </a:t>
            </a:r>
            <a:r>
              <a:rPr lang="en-GB" sz="2000" b="1" dirty="0" err="1">
                <a:effectLst/>
              </a:rPr>
              <a:t>feirniadol</a:t>
            </a:r>
            <a:r>
              <a:rPr lang="en-GB" sz="2000" b="1" dirty="0"/>
              <a:t> </a:t>
            </a:r>
            <a:r>
              <a:rPr lang="cy" sz="1800" b="0" i="0" u="none" strike="noStrike" cap="none" baseline="0" dirty="0">
                <a:solidFill>
                  <a:srgbClr val="000000"/>
                </a:solidFill>
                <a:effectLst/>
                <a:uFillTx/>
                <a:latin typeface="Arial"/>
              </a:rPr>
              <a:t>ar yr anghenion dysgu a nodwyd gennych yn nhasg 1 rhan a o dan bob un o 3 chanlyniad dysgu Gofal Cymdeithasol Cymru. </a:t>
            </a:r>
          </a:p>
          <a:p>
            <a:pPr algn="just" hangingPunct="0"/>
            <a:r>
              <a:rPr lang="cy" sz="1800" b="1" i="0" u="none" strike="noStrike" cap="none" baseline="0" dirty="0">
                <a:solidFill>
                  <a:srgbClr val="000000"/>
                </a:solidFill>
                <a:effectLst/>
                <a:uFillTx/>
                <a:latin typeface="Arial"/>
              </a:rPr>
              <a:t>Rhaid </a:t>
            </a:r>
            <a:r>
              <a:rPr lang="cy" sz="1800" b="0" i="0" u="none" strike="noStrike" cap="none" baseline="0" dirty="0">
                <a:solidFill>
                  <a:srgbClr val="000000"/>
                </a:solidFill>
                <a:effectLst/>
                <a:uFillTx/>
                <a:latin typeface="Arial"/>
              </a:rPr>
              <a:t>i hyn gynnwys cyfeiriad at hyfforddiant, dysgu, ymchwil a goruchwyliaeth ac</a:t>
            </a:r>
            <a:r>
              <a:rPr lang="en-GB" sz="1400" dirty="0">
                <a:solidFill>
                  <a:srgbClr val="3F3F3F"/>
                </a:solidFill>
                <a:effectLst/>
                <a:latin typeface="Helvetica" pitchFamily="2" charset="0"/>
              </a:rPr>
              <a:t> </a:t>
            </a:r>
            <a:r>
              <a:rPr lang="en-GB" sz="2200" dirty="0">
                <a:effectLst/>
              </a:rPr>
              <a:t>adlewyrchu </a:t>
            </a:r>
            <a:r>
              <a:rPr lang="en-GB" sz="2200" dirty="0" err="1">
                <a:effectLst/>
              </a:rPr>
              <a:t>gyda'ch</a:t>
            </a:r>
            <a:r>
              <a:rPr lang="en-GB" sz="2200" dirty="0">
                <a:effectLst/>
              </a:rPr>
              <a:t> mentor</a:t>
            </a:r>
            <a:r>
              <a:rPr lang="cy" sz="1800" b="0" i="0" u="none" strike="noStrike" cap="none" baseline="0" dirty="0">
                <a:solidFill>
                  <a:srgbClr val="000000"/>
                </a:solidFill>
                <a:effectLst/>
                <a:uFillTx/>
                <a:latin typeface="Arial"/>
              </a:rPr>
              <a:t>/goruchwyliwr/rheolwr llinell ar y graddau y mae eich canlyniadau dysgu wedi'u cyflawni. </a:t>
            </a:r>
          </a:p>
          <a:p>
            <a:pPr algn="just" hangingPunct="0"/>
            <a:r>
              <a:rPr lang="cy" sz="1800" b="1" i="0" u="none" strike="noStrike" cap="none" baseline="0" dirty="0">
                <a:solidFill>
                  <a:srgbClr val="000000"/>
                </a:solidFill>
                <a:effectLst/>
                <a:uFillTx/>
                <a:latin typeface="Arial"/>
              </a:rPr>
              <a:t>Adnabod</a:t>
            </a:r>
            <a:r>
              <a:rPr lang="cy" sz="1800" b="0" i="0" u="none" strike="noStrike" cap="none" baseline="0" dirty="0">
                <a:solidFill>
                  <a:srgbClr val="000000"/>
                </a:solidFill>
                <a:effectLst/>
                <a:uFillTx/>
                <a:latin typeface="Arial"/>
              </a:rPr>
              <a:t> eich anghenion dysgu i gefnogi eich datblygiad yn y pontio i ddod yn ymarferydd profiadol yn eich gyrfa yn y dyfodol ar ôl cwblhau'r rhaglen hon. </a:t>
            </a:r>
          </a:p>
          <a:p>
            <a:pPr algn="just" hangingPunct="0"/>
            <a:r>
              <a:rPr lang="cy" sz="1800" b="1" i="0" u="none" strike="noStrike" cap="none" baseline="0" dirty="0">
                <a:solidFill>
                  <a:srgbClr val="000000"/>
                </a:solidFill>
                <a:effectLst/>
                <a:uFillTx/>
                <a:latin typeface="Arial"/>
              </a:rPr>
              <a:t>650 o eiriau </a:t>
            </a:r>
            <a:r>
              <a:rPr lang="cy" sz="1800" b="0" i="0" u="none" strike="noStrike" cap="none" baseline="0" dirty="0">
                <a:solidFill>
                  <a:srgbClr val="000000"/>
                </a:solidFill>
                <a:effectLst/>
                <a:uFillTx/>
                <a:latin typeface="Arial"/>
              </a:rPr>
              <a:t>(+/- 10%: nodwch eich cyfrif geiriau gwirioneddol ar ddiwedd pob adran).</a:t>
            </a:r>
          </a:p>
          <a:p>
            <a:pPr algn="just" hangingPunct="0"/>
            <a:r>
              <a:rPr lang="cy" sz="1800" b="1" i="0" u="none" strike="noStrike" cap="none" baseline="0" dirty="0">
                <a:solidFill>
                  <a:srgbClr val="000000"/>
                </a:solidFill>
                <a:effectLst/>
                <a:uFillTx/>
                <a:latin typeface="Arial"/>
              </a:rPr>
              <a:t>Cwestiwn</a:t>
            </a:r>
          </a:p>
          <a:p>
            <a:pPr algn="just" hangingPunct="0"/>
            <a:r>
              <a:rPr lang="en-GB" sz="2200" dirty="0"/>
              <a:t>A</a:t>
            </a:r>
            <a:r>
              <a:rPr lang="en-GB" sz="2200" dirty="0">
                <a:effectLst/>
              </a:rPr>
              <a:t>dlewyrchwch </a:t>
            </a:r>
            <a:r>
              <a:rPr lang="cy" sz="1800" b="0" i="0" u="none" strike="noStrike" cap="none" baseline="0" dirty="0">
                <a:solidFill>
                  <a:srgbClr val="000000"/>
                </a:solidFill>
                <a:effectLst/>
                <a:uFillTx/>
                <a:latin typeface="Arial"/>
              </a:rPr>
              <a:t>ar adborth a gawsoch gan unigolion sydd angen gofal a chymorth a/neu eu gofalwyr ac esboniwch sut mae’r wybodaeth hon wedi </a:t>
            </a:r>
            <a:r>
              <a:rPr lang="cy" sz="1800" b="1" i="0" u="none" strike="noStrike" cap="none" baseline="0" dirty="0">
                <a:solidFill>
                  <a:srgbClr val="000000"/>
                </a:solidFill>
                <a:effectLst/>
                <a:uFillTx/>
                <a:latin typeface="Arial"/>
              </a:rPr>
              <a:t>helpu i lunio </a:t>
            </a:r>
            <a:r>
              <a:rPr lang="cy" sz="1800" b="0" i="0" u="none" strike="noStrike" cap="none" baseline="0" dirty="0">
                <a:solidFill>
                  <a:srgbClr val="000000"/>
                </a:solidFill>
                <a:effectLst/>
                <a:uFillTx/>
                <a:latin typeface="Arial"/>
              </a:rPr>
              <a:t>eich ymarfer a'ch datblygiad proffesiynol yn y dyfodol.  </a:t>
            </a:r>
          </a:p>
          <a:p>
            <a:pPr algn="just" hangingPunct="0"/>
            <a:r>
              <a:rPr lang="cy" sz="1800" b="0" i="0" u="none" strike="noStrike" cap="none" baseline="0" dirty="0">
                <a:solidFill>
                  <a:srgbClr val="000000"/>
                </a:solidFill>
                <a:effectLst/>
                <a:uFillTx/>
                <a:latin typeface="Arial"/>
              </a:rPr>
              <a:t>100 o eiriau (+/- 10%: nodwch eich cyfrif geiriau gwirioneddol ar ddiwedd pob adran).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15</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105737960"/>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cy" sz="3300" b="0" i="0" u="none" strike="noStrike" cap="none" baseline="0">
                <a:solidFill>
                  <a:srgbClr val="000000"/>
                </a:solidFill>
                <a:effectLst/>
                <a:uFillTx/>
                <a:latin typeface="Aptos Display"/>
              </a:rPr>
              <a:t>Cynllunio Datblygiad Personol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cy" sz="2400" b="1" i="0" u="none" strike="noStrike" cap="none" baseline="0">
                <a:solidFill>
                  <a:srgbClr val="000000"/>
                </a:solidFill>
                <a:effectLst/>
                <a:uFillTx/>
                <a:latin typeface="Aptos"/>
              </a:rPr>
              <a:t>Mae PDP yn broses sy’n:</a:t>
            </a:r>
          </a:p>
          <a:p>
            <a:pPr>
              <a:spcBef>
                <a:spcPct val="20000"/>
              </a:spcBef>
              <a:defRPr/>
            </a:pPr>
            <a:r>
              <a:rPr lang="cy" sz="2400" b="0" i="0" u="none" strike="noStrike" cap="none" baseline="0">
                <a:solidFill>
                  <a:srgbClr val="000000"/>
                </a:solidFill>
                <a:effectLst/>
                <a:uFillTx/>
                <a:latin typeface="Aptos"/>
              </a:rPr>
              <a:t>Dyfnhau eich dealltwriaeth ohonoch chi'ch hun</a:t>
            </a:r>
          </a:p>
          <a:p>
            <a:pPr>
              <a:spcBef>
                <a:spcPct val="20000"/>
              </a:spcBef>
              <a:defRPr/>
            </a:pPr>
            <a:r>
              <a:rPr lang="cy" sz="2400" b="0" i="0" u="none" strike="noStrike" cap="none" baseline="0">
                <a:solidFill>
                  <a:srgbClr val="000000"/>
                </a:solidFill>
                <a:effectLst/>
                <a:uFillTx/>
                <a:latin typeface="Aptos"/>
              </a:rPr>
              <a:t>Eich gwneud yn fwy ymwybodol o'r hyn sy'n eich cymell</a:t>
            </a:r>
          </a:p>
          <a:p>
            <a:pPr>
              <a:spcBef>
                <a:spcPct val="20000"/>
              </a:spcBef>
              <a:defRPr/>
            </a:pPr>
            <a:r>
              <a:rPr lang="cy" sz="2400" b="0" i="0" u="none" strike="noStrike" cap="none" baseline="0">
                <a:solidFill>
                  <a:srgbClr val="000000"/>
                </a:solidFill>
                <a:effectLst/>
                <a:uFillTx/>
                <a:latin typeface="Aptos"/>
              </a:rPr>
              <a:t>Eich helpu i lunio'r hyn rydych chi ei eisiau mewn gwirionedd o'ch bywyd a'ch gyrfa</a:t>
            </a:r>
          </a:p>
          <a:p>
            <a:pPr>
              <a:spcBef>
                <a:spcPct val="20000"/>
              </a:spcBef>
              <a:defRPr/>
            </a:pPr>
            <a:r>
              <a:rPr lang="cy" sz="2400" b="0" i="0" u="none" strike="noStrike" cap="none" baseline="0">
                <a:solidFill>
                  <a:srgbClr val="000000"/>
                </a:solidFill>
                <a:effectLst/>
                <a:uFillTx/>
                <a:latin typeface="Aptos"/>
              </a:rPr>
              <a:t>Eich helpu i wynebu'ch cyfyngiadau a mynd i'r afael â'r rhain yn realistig</a:t>
            </a:r>
          </a:p>
          <a:p>
            <a:pPr>
              <a:spcBef>
                <a:spcPct val="20000"/>
              </a:spcBef>
              <a:defRPr/>
            </a:pPr>
            <a:r>
              <a:rPr lang="cy" sz="2400" b="0" i="0" u="none" strike="noStrike" cap="none" baseline="0">
                <a:solidFill>
                  <a:srgbClr val="000000"/>
                </a:solidFill>
                <a:effectLst/>
                <a:uFillTx/>
                <a:latin typeface="Aptos"/>
              </a:rPr>
              <a:t>Eich helpu i weld eich hun fel y mae pobl eraill yn eich gweld</a:t>
            </a:r>
          </a:p>
          <a:p>
            <a:pPr>
              <a:spcBef>
                <a:spcPct val="20000"/>
              </a:spcBef>
              <a:defRPr/>
            </a:pPr>
            <a:r>
              <a:rPr lang="cy" sz="2400" b="0" i="0" u="none" strike="noStrike" cap="none" baseline="0">
                <a:solidFill>
                  <a:srgbClr val="000000"/>
                </a:solidFill>
                <a:effectLst/>
                <a:uFillTx/>
                <a:latin typeface="Aptos"/>
              </a:rPr>
              <a:t>Eich cynorthwyo i gynllunio dros y tymor hwy tuag at nodau sy'n bwysig i chi.</a:t>
            </a:r>
          </a:p>
          <a:p>
            <a:pPr marL="0" indent="0">
              <a:lnSpc>
                <a:spcPct val="90000"/>
              </a:lnSpc>
              <a:buNone/>
              <a:defRPr/>
            </a:pPr>
            <a:endParaRPr lang="en-GB" sz="150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16</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p:nvPr/>
        </p:nvSpPr>
        <p:spPr>
          <a:xfrm>
            <a:off x="457200" y="274638"/>
            <a:ext cx="8229600" cy="1143000"/>
          </a:xfrm>
          <a:prstGeom prst="rect">
            <a:avLst/>
          </a:prstGeom>
        </p:spPr>
        <p:txBody>
          <a:bodyPr anchor="ctr">
            <a:normAutofit/>
          </a:bodyPr>
          <a:lstStyle/>
          <a:p>
            <a:pPr algn="ctr" eaLnBrk="1" fontAlgn="auto" hangingPunct="1">
              <a:spcAft>
                <a:spcPct val="0"/>
              </a:spcAft>
              <a:defRPr/>
            </a:pPr>
            <a:endParaRPr lang="en-GB" sz="2400" b="1">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p:nvPr/>
        </p:nvSpPr>
        <p:spPr>
          <a:xfrm>
            <a:off x="457200" y="1417638"/>
            <a:ext cx="8229600" cy="4708525"/>
          </a:xfrm>
          <a:prstGeom prst="rect">
            <a:avLst/>
          </a:prstGeom>
        </p:spPr>
        <p:txBody>
          <a:bodyPr>
            <a:normAutofit/>
          </a:bodyPr>
          <a:lstStyle/>
          <a:p>
            <a:pPr eaLnBrk="1" fontAlgn="auto" hangingPunct="1">
              <a:spcBef>
                <a:spcPct val="20000"/>
              </a:spcBef>
              <a:spcAft>
                <a:spcPct val="0"/>
              </a:spcAft>
              <a:buFont typeface="Arial" panose="020B0604020202020204" pitchFamily="34" charset="0"/>
              <a:buNone/>
              <a:defRPr/>
            </a:pPr>
            <a:endParaRPr lang="en-GB" sz="200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cy" sz="3500" b="1" i="0" u="none" strike="noStrike" cap="none" baseline="0" dirty="0">
                <a:solidFill>
                  <a:srgbClr val="000000"/>
                </a:solidFill>
                <a:effectLst/>
                <a:uFillTx/>
                <a:latin typeface="Aptos Display"/>
              </a:rPr>
              <a:t>Beth Mae PDP yn ei Gynnwys</a:t>
            </a:r>
            <a:br>
              <a:rPr sz="3500" dirty="0"/>
            </a:br>
            <a:endParaRPr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17</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nvPr>
        </p:nvGraphicFramePr>
        <p:xfrm>
          <a:off x="539552" y="1124744"/>
          <a:ext cx="7974036"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515125" y="1153572"/>
            <a:ext cx="2400300" cy="4461163"/>
          </a:xfrm>
        </p:spPr>
        <p:txBody>
          <a:bodyPr>
            <a:normAutofit/>
          </a:bodyPr>
          <a:lstStyle/>
          <a:p>
            <a:r>
              <a:rPr lang="cy" sz="3300" b="1" i="0" u="none" strike="noStrike" cap="none" baseline="0">
                <a:solidFill>
                  <a:srgbClr val="FFFFFF"/>
                </a:solidFill>
                <a:effectLst/>
                <a:uFillTx/>
                <a:latin typeface="ArialMT"/>
              </a:rPr>
              <a:t>Canlyniadau Dysgu</a:t>
            </a:r>
            <a:br>
              <a:rPr sz="3300"/>
            </a:br>
            <a:r>
              <a:rPr lang="cy" sz="3300" b="1" i="0" u="none" strike="noStrike" cap="none" baseline="0">
                <a:solidFill>
                  <a:srgbClr val="FFFFFF"/>
                </a:solidFill>
                <a:effectLst/>
                <a:uFillTx/>
                <a:latin typeface="ArialMT"/>
              </a:rPr>
              <a:t>Tasg 1 - Rhan b</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3335481" y="591344"/>
            <a:ext cx="5179868" cy="5585619"/>
          </a:xfrm>
        </p:spPr>
        <p:txBody>
          <a:bodyPr anchor="ctr">
            <a:normAutofit/>
          </a:bodyPr>
          <a:lstStyle/>
          <a:p>
            <a:pPr marL="0" indent="0">
              <a:buNone/>
            </a:pPr>
            <a:r>
              <a:rPr lang="cy" sz="1800" b="1" i="0" u="none" strike="noStrike" cap="none" baseline="0" dirty="0">
                <a:solidFill>
                  <a:srgbClr val="000000"/>
                </a:solidFill>
                <a:effectLst/>
                <a:uFillTx/>
                <a:latin typeface="Arial"/>
              </a:rPr>
              <a:t>1 - Cymhwyso dadansoddiad wrth asesu i lywio ymyriadau</a:t>
            </a:r>
          </a:p>
          <a:p>
            <a:pPr marL="0" indent="0">
              <a:buNone/>
            </a:pPr>
            <a:r>
              <a:rPr lang="cy" b="0" i="0" u="none" strike="noStrike" cap="none" baseline="0" dirty="0">
                <a:effectLst/>
                <a:uFillTx/>
              </a:rPr>
              <a:t>1.5. - Gallu defnyddio adfyfyrio beirniadol i werthuso ei ddadansoddiad ei hun mewn asesiadau gwaith cymdeithasol</a:t>
            </a:r>
          </a:p>
          <a:p>
            <a:pPr marL="0" indent="0">
              <a:buNone/>
            </a:pPr>
            <a:r>
              <a:rPr lang="cy" sz="1800" b="1" i="0" u="none" strike="noStrike" cap="none" baseline="0" dirty="0">
                <a:solidFill>
                  <a:srgbClr val="000000"/>
                </a:solidFill>
                <a:effectLst/>
                <a:uFillTx/>
                <a:latin typeface="Arial"/>
              </a:rPr>
              <a:t>Cydweithio â phobl sy'n cael gofal a chymorth, eu gofalwyr a gweithwyr proffesiynol eraill </a:t>
            </a:r>
          </a:p>
          <a:p>
            <a:pPr marL="0" indent="0">
              <a:buNone/>
            </a:pPr>
            <a:r>
              <a:rPr lang="cy" sz="1800" b="0" i="0" u="none" strike="noStrike" cap="none" baseline="0" dirty="0">
                <a:solidFill>
                  <a:srgbClr val="000000"/>
                </a:solidFill>
                <a:effectLst/>
                <a:uFillTx/>
                <a:latin typeface="ArialMT"/>
              </a:rPr>
              <a:t>2.3. - Adfyfyrio'n feirniadol ar ei gydweithio ei hun </a:t>
            </a:r>
          </a:p>
          <a:p>
            <a:pPr marL="0" indent="0">
              <a:buNone/>
            </a:pPr>
            <a:r>
              <a:rPr lang="cy" sz="1800" b="0" i="0" u="none" strike="noStrike" cap="none" baseline="0" dirty="0">
                <a:solidFill>
                  <a:srgbClr val="000000"/>
                </a:solidFill>
                <a:effectLst/>
                <a:uFillTx/>
                <a:latin typeface="ArialMT"/>
              </a:rPr>
              <a:t>3.2. - Gallu rheoli ei rôl fel gweithiwr cymdeithasol mewn sefyllfaoedd cynyddol gymhleth </a:t>
            </a:r>
          </a:p>
          <a:p>
            <a:pPr marL="0" indent="0">
              <a:buNone/>
            </a:pPr>
            <a:r>
              <a:rPr lang="cy" sz="1800" b="1" i="0" u="none" strike="noStrike" cap="none" baseline="0" dirty="0">
                <a:solidFill>
                  <a:srgbClr val="000000"/>
                </a:solidFill>
                <a:effectLst/>
                <a:uFillTx/>
                <a:latin typeface="Arial"/>
              </a:rPr>
              <a:t>3 - Ymyrryd a chymhwyso barn broffesiynol mewn sefyllfaoedd cynyddol gymhleth  </a:t>
            </a:r>
          </a:p>
          <a:p>
            <a:pPr marL="0" indent="0">
              <a:buNone/>
            </a:pPr>
            <a:r>
              <a:rPr lang="cy" sz="1800" b="0" i="0" u="none" strike="noStrike" cap="none" baseline="0" dirty="0">
                <a:solidFill>
                  <a:srgbClr val="000000"/>
                </a:solidFill>
                <a:effectLst/>
                <a:uFillTx/>
                <a:latin typeface="ArialMT"/>
              </a:rPr>
              <a:t>3.7.  - Gallu ymarfer atebolrwydd proffesiynol mewn sefyllfaoedd cynyddol gymhleth. </a:t>
            </a:r>
          </a:p>
          <a:p>
            <a:pPr marL="0" indent="0">
              <a:buNone/>
            </a:pPr>
            <a:r>
              <a:rPr lang="cy" sz="1800" b="0" i="0" u="none" strike="noStrike" cap="none" baseline="0" dirty="0">
                <a:solidFill>
                  <a:srgbClr val="000000"/>
                </a:solidFill>
                <a:effectLst/>
                <a:uFillTx/>
                <a:latin typeface="ArialMT"/>
              </a:rPr>
              <a:t>Gweler atodiad 4 y llawlyfr am y fersiwn lawn. </a:t>
            </a:r>
          </a:p>
          <a:p>
            <a:endParaRPr lang="en-US" sz="18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E07D619C-9A2E-4280-B9DB-349F82AE6CEA}" type="slidenum">
              <a:rPr lang="en-GB" altLang="en-US" smtClean="0"/>
              <a:pPr>
                <a:spcAft>
                  <a:spcPts val="600"/>
                </a:spcAft>
                <a:defRPr/>
              </a:pPr>
              <a:t>18</a:t>
            </a:fld>
            <a:endParaRPr lang="en-GB" altLang="en-US"/>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95576965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cy" b="0" i="0" u="none" strike="noStrike" cap="none" baseline="0" dirty="0">
                <a:effectLst/>
                <a:uFillTx/>
              </a:rPr>
              <a:t>Tasg 1 Rhan a – Adolygiad Datblygiad Proffesiynol</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cy" sz="2100" b="1" i="0" u="none" strike="noStrike" cap="none" baseline="0" dirty="0">
                <a:solidFill>
                  <a:srgbClr val="000000"/>
                </a:solidFill>
                <a:effectLst/>
                <a:uFillTx/>
                <a:latin typeface="Aptos"/>
              </a:rPr>
              <a:t>Ymarfer 3  </a:t>
            </a:r>
          </a:p>
          <a:p>
            <a:pPr marL="109537" indent="0">
              <a:buNone/>
              <a:defRPr/>
            </a:pPr>
            <a:r>
              <a:rPr lang="cy" sz="2100" b="0" i="0" u="none" strike="noStrike" cap="none" baseline="0" dirty="0">
                <a:solidFill>
                  <a:srgbClr val="000000"/>
                </a:solidFill>
                <a:effectLst/>
                <a:uFillTx/>
                <a:latin typeface="Aptos"/>
              </a:rPr>
              <a:t>A</a:t>
            </a:r>
            <a:r>
              <a:rPr lang="en-GB" dirty="0" err="1">
                <a:solidFill>
                  <a:srgbClr val="3F3F3F"/>
                </a:solidFill>
                <a:effectLst/>
                <a:latin typeface="Helvetica" pitchFamily="2" charset="0"/>
              </a:rPr>
              <a:t>dlewyrchu</a:t>
            </a:r>
            <a:r>
              <a:rPr lang="en-GB" dirty="0">
                <a:solidFill>
                  <a:srgbClr val="3F3F3F"/>
                </a:solidFill>
                <a:latin typeface="Helvetica" pitchFamily="2" charset="0"/>
              </a:rPr>
              <a:t> </a:t>
            </a:r>
            <a:r>
              <a:rPr lang="cy" sz="2100" b="0" i="0" u="none" strike="noStrike" cap="none" baseline="0" dirty="0">
                <a:solidFill>
                  <a:srgbClr val="000000"/>
                </a:solidFill>
                <a:effectLst/>
                <a:uFillTx/>
                <a:latin typeface="Aptos"/>
              </a:rPr>
              <a:t>ar eich dysgu a'ch datblygiad ers cwblhau Tasg 1 rhan a (dros y flwyddyn ddiwethaf); gan gynnwys cyfeiriad at hyfforddi, dysgu, ymchwil a defnyddio goruchwyliaeth. </a:t>
            </a:r>
          </a:p>
          <a:p>
            <a:pPr>
              <a:lnSpc>
                <a:spcPct val="90000"/>
              </a:lnSpc>
            </a:pPr>
            <a:r>
              <a:rPr lang="cy" sz="2100" b="0" i="0" u="none" strike="noStrike" cap="none" baseline="0" dirty="0">
                <a:solidFill>
                  <a:srgbClr val="000000"/>
                </a:solidFill>
                <a:effectLst/>
                <a:uFillTx/>
                <a:latin typeface="Aptos"/>
              </a:rPr>
              <a:t>I ba raddau y mae'r anghenion dysgu a nodwyd gennych o dan ganlyniadau dysgu SSCW 3 ar ddechrau'r broses hon (tasg 1, rhan a) wedi'u cyflawni? </a:t>
            </a:r>
          </a:p>
          <a:p>
            <a:pPr>
              <a:lnSpc>
                <a:spcPct val="90000"/>
              </a:lnSpc>
            </a:pPr>
            <a:r>
              <a:rPr lang="cy" sz="2100" b="0" i="0" u="none" strike="noStrike" cap="none" baseline="0" dirty="0">
                <a:solidFill>
                  <a:srgbClr val="000000"/>
                </a:solidFill>
                <a:effectLst/>
                <a:uFillTx/>
                <a:latin typeface="Aptos"/>
              </a:rPr>
              <a:t>Meddyliwch am yr hyn sydd wedi gweithio'n dda neu nad yw wedi gweithio cystal i chi o ran eich dysgu.</a:t>
            </a:r>
          </a:p>
          <a:p>
            <a:r>
              <a:rPr lang="cy" sz="2100" b="0" i="0" u="none" strike="noStrike" cap="none" baseline="0" dirty="0">
                <a:solidFill>
                  <a:srgbClr val="000000"/>
                </a:solidFill>
                <a:effectLst/>
                <a:uFillTx/>
                <a:latin typeface="Aptos"/>
              </a:rPr>
              <a:t>Defnyddiwch </a:t>
            </a:r>
            <a:r>
              <a:rPr lang="en-GB" dirty="0" err="1">
                <a:effectLst/>
                <a:latin typeface="Helvetica" pitchFamily="2" charset="0"/>
              </a:rPr>
              <a:t>fodel</a:t>
            </a:r>
            <a:r>
              <a:rPr lang="en-GB" dirty="0">
                <a:effectLst/>
                <a:latin typeface="Helvetica" pitchFamily="2" charset="0"/>
              </a:rPr>
              <a:t> adlewyrchu</a:t>
            </a:r>
          </a:p>
          <a:p>
            <a:pPr>
              <a:lnSpc>
                <a:spcPct val="90000"/>
              </a:lnSpc>
            </a:pPr>
            <a:r>
              <a:rPr lang="cy" sz="2100" b="0" i="0" u="none" strike="noStrike" cap="none" baseline="0" dirty="0">
                <a:solidFill>
                  <a:srgbClr val="000000"/>
                </a:solidFill>
                <a:effectLst/>
                <a:uFillTx/>
                <a:latin typeface="Aptos"/>
              </a:rPr>
              <a:t>o'ch dewis (gweler gweithdy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19</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5"/>
          <a:stretch>
            <a:fillRect/>
          </a:stretch>
        </p:blipFill>
        <p:spPr>
          <a:xfrm>
            <a:off x="7915990" y="128902"/>
            <a:ext cx="914479" cy="914479"/>
          </a:xfrm>
          <a:prstGeom prst="rect">
            <a:avLst/>
          </a:prstGeom>
        </p:spPr>
      </p:pic>
      <p:pic>
        <p:nvPicPr>
          <p:cNvPr id="4" name="Picture 2" descr="ERA Cycle">
            <a:hlinkClick r:id="rId6"/>
            <a:extLst>
              <a:ext uri="{FF2B5EF4-FFF2-40B4-BE49-F238E27FC236}">
                <a16:creationId xmlns:a16="http://schemas.microsoft.com/office/drawing/2014/main" id="{A67FA1F2-35B2-7EE7-D2A8-25B3936348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776" r="570" b="-2"/>
          <a:stretch>
            <a:fillRect/>
          </a:stretch>
        </p:blipFill>
        <p:spPr bwMode="auto">
          <a:xfrm>
            <a:off x="5386036" y="4231918"/>
            <a:ext cx="3779911" cy="2199830"/>
          </a:xfrm>
          <a:custGeom>
            <a:avLst/>
            <a:gdLst/>
            <a:ahLst/>
            <a:cxnLst/>
            <a:rect l="l" t="t" r="r" b="b"/>
            <a:pathLst>
              <a:path w="6448424" h="3752848">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5512818" cy="1708242"/>
          </a:xfrm>
        </p:spPr>
        <p:txBody>
          <a:bodyPr anchor="ctr">
            <a:normAutofit/>
          </a:bodyPr>
          <a:lstStyle/>
          <a:p>
            <a:pPr>
              <a:defRPr/>
            </a:pPr>
            <a:r>
              <a:rPr lang="cy" sz="2700" b="0" i="0" u="none" strike="noStrike" cap="none" baseline="0">
                <a:solidFill>
                  <a:srgbClr val="000000"/>
                </a:solidFill>
                <a:effectLst/>
                <a:uFillTx/>
                <a:latin typeface="Aptos Display"/>
              </a:rPr>
              <a:t>Pwysigrwydd Datblygiad a Dysgu Proffesiynol Parhaus</a:t>
            </a:r>
            <a:br>
              <a:rPr sz="2700"/>
            </a:br>
            <a:endParaRPr sz="270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cy" sz="2000" b="0" i="0" u="none" strike="noStrike" cap="none" baseline="0" dirty="0">
                <a:solidFill>
                  <a:srgbClr val="000000"/>
                </a:solidFill>
                <a:effectLst/>
                <a:uFillTx/>
                <a:latin typeface="Aptos Display"/>
              </a:rPr>
              <a:t>Mae gwaith cymdeithasol yn gofyn am lefel uchel o sgil rhyngbersonol ac eglurder cyfathrebu i sicrhau bod eich llais yn cael ei glywed, i wrando ar eraill ac i sicrhau'r canlyniadau gorau posibl i unigolion.  </a:t>
            </a:r>
          </a:p>
          <a:p>
            <a:r>
              <a:rPr lang="cy" sz="2000" b="0" i="0" u="none" strike="noStrike" cap="none" baseline="0" dirty="0">
                <a:solidFill>
                  <a:srgbClr val="000000"/>
                </a:solidFill>
                <a:effectLst/>
                <a:uFillTx/>
                <a:latin typeface="Aptos Display"/>
              </a:rPr>
              <a:t>Er mwyn mynd i’r afael ag anghydraddoldebau ac ymarfer yn effeithiol mewn sefyllfaoedd cymhleth, bydd angen i chi weld pob diwrnod gwaith ac yn wir, pob cyfarfyddiad gwaith cymdeithasol fel cyfle i </a:t>
            </a:r>
            <a:r>
              <a:rPr lang="en-GB" sz="2000" dirty="0">
                <a:effectLst/>
              </a:rPr>
              <a:t>adlewyrchu</a:t>
            </a:r>
            <a:r>
              <a:rPr lang="en-GB" sz="2000" dirty="0"/>
              <a:t> </a:t>
            </a:r>
            <a:r>
              <a:rPr lang="cy" sz="2000" b="0" i="0" u="none" strike="noStrike" cap="none" baseline="0" dirty="0">
                <a:solidFill>
                  <a:srgbClr val="000000"/>
                </a:solidFill>
                <a:effectLst/>
                <a:uFillTx/>
                <a:latin typeface="Aptos Display"/>
              </a:rPr>
              <a:t>a dysgu, nid yn unig o’ch profiadau eich hun, ond o brofiadau pobl eraill. </a:t>
            </a:r>
          </a:p>
          <a:p>
            <a:r>
              <a:rPr lang="cy" sz="2000" b="0" i="0" u="none" strike="noStrike" cap="none" baseline="0" dirty="0">
                <a:solidFill>
                  <a:srgbClr val="000000"/>
                </a:solidFill>
                <a:effectLst/>
                <a:uFillTx/>
                <a:latin typeface="Aptos Display"/>
              </a:rPr>
              <a:t>Meddwl agored, gonestrwydd, hunanymwybyddiaeth a gostyngeiddrwydd yw conglfeini dysgu ac felly ymarfer gwaith cymdeithasol effeithiol.</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a:blip r:embed="rId3"/>
          <a:srcRect l="21244" r="39878" b="-1"/>
          <a:stretch>
            <a:fillRect/>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20</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a:blip r:embed="rId3"/>
          <a:srcRect l="57925" r="13667"/>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cy" sz="4400" b="1" i="0" u="none" strike="noStrike" cap="none" baseline="0" dirty="0">
                <a:solidFill>
                  <a:srgbClr val="000000"/>
                </a:solidFill>
                <a:effectLst/>
                <a:uFillTx/>
                <a:latin typeface="Aptos Display"/>
              </a:rPr>
              <a:t>Tasg 1, Rhan b</a:t>
            </a:r>
            <a:br>
              <a:rPr sz="4400" dirty="0"/>
            </a:br>
            <a:r>
              <a:rPr lang="cy" sz="2800" b="0" i="0" u="none" strike="noStrike" cap="none" baseline="0" dirty="0">
                <a:solidFill>
                  <a:srgbClr val="000000"/>
                </a:solidFill>
                <a:effectLst/>
                <a:uFillTx/>
                <a:latin typeface="Aptos Display"/>
              </a:rPr>
              <a:t>Ymarfer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a:p>
          <a:p>
            <a:r>
              <a:rPr lang="cy" sz="2400" b="0" i="0" u="none" strike="noStrike" cap="none" baseline="0">
                <a:solidFill>
                  <a:srgbClr val="000000"/>
                </a:solidFill>
                <a:effectLst/>
                <a:uFillTx/>
                <a:latin typeface="Aptos"/>
              </a:rPr>
              <a:t>Pa anghenion dysgu newydd allwch chi eu nodi ar gyfer eich datblygiad proffesiynol yn y dyfodol? </a:t>
            </a:r>
          </a:p>
          <a:p>
            <a:r>
              <a:rPr lang="cy" sz="2400" b="0" i="0" u="none" strike="noStrike" cap="none" baseline="0">
                <a:solidFill>
                  <a:srgbClr val="000000"/>
                </a:solidFill>
                <a:effectLst/>
                <a:uFillTx/>
                <a:latin typeface="Aptos"/>
              </a:rPr>
              <a:t>Er enghraifft, a oes unrhyw ganlyniadau dysgu nad ydych wedi'u cyflawni y gwnaethoch nodi yn nhasg 1 rhan a neu feysydd dysgu newydd yr hoffech eu datblygu?  </a:t>
            </a:r>
          </a:p>
          <a:p>
            <a:pPr marL="109537" indent="0">
              <a:buNone/>
            </a:pPr>
            <a:endParaRPr lang="en-US" sz="170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21</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4123252664"/>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t>22</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745401"/>
          </a:xfrm>
        </p:spPr>
        <p:txBody>
          <a:bodyPr/>
          <a:lstStyle/>
          <a:p>
            <a:pPr marL="109537" indent="0">
              <a:buFont typeface="Wingdings 3" panose="05040102010807070707" pitchFamily="18" charset="2"/>
              <a:buNone/>
              <a:defRPr/>
            </a:pPr>
            <a:r>
              <a:rPr lang="cy" sz="2800" b="0" i="0" u="none" strike="noStrike" cap="none" baseline="0" dirty="0">
                <a:solidFill>
                  <a:srgbClr val="000000"/>
                </a:solidFill>
                <a:effectLst/>
                <a:uFillTx/>
                <a:latin typeface="Aptos Display"/>
              </a:rPr>
              <a:t>“Un o ffactorau cydnabyddedig gweithlu proffesiynol yw’r defnydd rhagweithiol o ddatblygiad proffesiynol parhaus, fel y gall staff ehangu eu gwybodaeth a’u sgiliau ar gyfer ymarfer effeithiol sy’n gwella’n barhaus. Felly, mae’n agwedd ganolog ar wella ymarfer gwaith cymdeithasol dros amser, rhywbeth y mae pob gweithiwr gofal cymdeithasol proffesiynol a’r unigolion sy’n rhoi eu ffydd yn y gofal a’r cymorth hwnnw yn dyheu amdano.”</a:t>
            </a:r>
          </a:p>
          <a:p>
            <a:pPr marL="109537" indent="0">
              <a:buFont typeface="Wingdings 3" panose="05040102010807070707" pitchFamily="18" charset="2"/>
              <a:buNone/>
              <a:defRPr/>
            </a:pPr>
            <a:r>
              <a:rPr lang="cy" sz="1800" b="0" i="1" u="none" strike="noStrike" cap="none" baseline="0" dirty="0">
                <a:solidFill>
                  <a:srgbClr val="000000"/>
                </a:solidFill>
                <a:effectLst/>
                <a:uFillTx/>
                <a:latin typeface="Aptos Display"/>
              </a:rPr>
              <a:t>Sarah Roschira – Comisiynydd Pobl Hŷn Cymru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628650" y="365125"/>
            <a:ext cx="7886700" cy="1325563"/>
          </a:xfrm>
        </p:spPr>
        <p:txBody>
          <a:bodyPr>
            <a:normAutofit/>
          </a:bodyPr>
          <a:lstStyle/>
          <a:p>
            <a:r>
              <a:rPr lang="cy" b="1" i="0" u="none" strike="noStrike" cap="none" baseline="0">
                <a:effectLst/>
                <a:uFillTx/>
                <a:latin typeface="Aptos Display"/>
              </a:rPr>
              <a:t>Pam fod yr adborth a gawn gan unigolion rydym yn gweithio gyda nhw mor bwysig?</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28650" y="1929384"/>
            <a:ext cx="7886700" cy="4251960"/>
          </a:xfrm>
        </p:spPr>
        <p:txBody>
          <a:bodyPr>
            <a:normAutofit/>
          </a:bodyPr>
          <a:lstStyle/>
          <a:p>
            <a:r>
              <a:rPr lang="cy" sz="2400" b="0" i="0" u="none" strike="noStrike" cap="none" baseline="0" dirty="0">
                <a:effectLst/>
                <a:uFillTx/>
                <a:latin typeface="Aptos"/>
              </a:rPr>
              <a:t>Dangos ein hymrwymiad i werthfawrogi arbenigedd pawb yn gyfartal</a:t>
            </a:r>
          </a:p>
          <a:p>
            <a:r>
              <a:rPr lang="cy" sz="2400" b="0" i="0" u="none" strike="noStrike" cap="none" baseline="0" dirty="0">
                <a:effectLst/>
                <a:uFillTx/>
                <a:latin typeface="Aptos"/>
              </a:rPr>
              <a:t>Deall safbwynt y bobl rydym yn gweithio gyda nhw a gwrando ar eu barn yn unol â Deddf Gwasanaethau Cymdeithasol a Llesiant (Cymru) 2014</a:t>
            </a:r>
          </a:p>
          <a:p>
            <a:r>
              <a:rPr lang="cy" sz="2400" b="0" i="0" u="none" strike="noStrike" cap="none" baseline="0" dirty="0">
                <a:effectLst/>
                <a:uFillTx/>
                <a:latin typeface="Aptos"/>
              </a:rPr>
              <a:t>Gweithio o fewn ein Cod Ymarfer Proffesiynol ein hunain (Gofal Cymdeithasol Cymru, 2017)</a:t>
            </a:r>
          </a:p>
          <a:p>
            <a:r>
              <a:rPr lang="cy" sz="2400" b="0" i="0" u="none" strike="noStrike" cap="none" baseline="0" dirty="0">
                <a:effectLst/>
                <a:uFillTx/>
                <a:latin typeface="Aptos"/>
              </a:rPr>
              <a:t>Cynnwys pobl rydym yn gweithio gyda nhw yn ein datblygiad proffesiynol a'n dysgu ein hunain</a:t>
            </a:r>
          </a:p>
          <a:p>
            <a:r>
              <a:rPr lang="cy" sz="2400" b="0" i="0" u="none" strike="noStrike" cap="none" baseline="0" dirty="0">
                <a:effectLst/>
                <a:uFillTx/>
                <a:latin typeface="Aptos"/>
              </a:rPr>
              <a:t>Gwella profiad y bobl rydym yn gweithio gyda nhw. </a:t>
            </a: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23</a:t>
            </a:fld>
            <a:endParaRPr lang="en-GB" altLang="en-US"/>
          </a:p>
        </p:txBody>
      </p:sp>
    </p:spTree>
    <p:extLst>
      <p:ext uri="{BB962C8B-B14F-4D97-AF65-F5344CB8AC3E}">
        <p14:creationId xmlns:p14="http://schemas.microsoft.com/office/powerpoint/2010/main" val="151913543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fontScale="90000"/>
          </a:bodyPr>
          <a:lstStyle/>
          <a:p>
            <a:r>
              <a:rPr lang="cy" sz="2400" b="0" i="0" u="none" strike="noStrike" cap="none" baseline="0">
                <a:solidFill>
                  <a:srgbClr val="000000"/>
                </a:solidFill>
                <a:effectLst/>
                <a:uFillTx/>
                <a:latin typeface="Aptos Display"/>
              </a:rPr>
              <a:t>Beth mae'r bobl rydyn ni'n gweithio gyda nhw yn ei ddweud?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cy" sz="2100" b="0" i="0" u="none" strike="noStrike" cap="none" baseline="0">
                <a:solidFill>
                  <a:srgbClr val="000000"/>
                </a:solidFill>
                <a:effectLst/>
                <a:uFillTx/>
                <a:latin typeface="Aptos"/>
              </a:rPr>
              <a:t>Yr hyn y mae gweithwyr cymdeithasol yn ei ddweud</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0" y="1471943"/>
            <a:ext cx="5038149" cy="488440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 sz="2000" b="1" i="0" u="none" strike="noStrike" cap="none" baseline="0" dirty="0">
                <a:solidFill>
                  <a:srgbClr val="FFFFFF"/>
                </a:solidFill>
                <a:effectLst/>
                <a:uFillTx/>
                <a:latin typeface="Cavolini"/>
              </a:rPr>
              <a:t>Fel unigolyn </a:t>
            </a:r>
          </a:p>
          <a:p>
            <a:pPr algn="ctr"/>
            <a:r>
              <a:rPr lang="cy" sz="2000" b="1" i="0" u="none" strike="noStrike" cap="none" baseline="0" dirty="0">
                <a:solidFill>
                  <a:srgbClr val="FFFFFF"/>
                </a:solidFill>
                <a:effectLst/>
                <a:uFillTx/>
                <a:latin typeface="Cavolini"/>
              </a:rPr>
              <a:t>sy'n defnyddio gwasanaeth ni ofynnwyd i mi am adborth gan unrhyw weithiwr cymdeithasol mewn 20 mlynedd! Rwy'n meddwl y byddai'r cyfle i wneud hyn wedi fy ngrymuso ac wedi fy helpu i deimlo bod rhywun yn gwrando arnaf ac yn fy neall, a  byddwn yn gwerthfawrogi hyn.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064425"/>
            <a:ext cx="3792319" cy="409276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 sz="1800" b="0" i="0" u="none" strike="noStrike" cap="none" baseline="0" dirty="0">
                <a:solidFill>
                  <a:srgbClr val="FFFFFF"/>
                </a:solidFill>
                <a:effectLst/>
                <a:uFillTx/>
                <a:latin typeface="Cavolini"/>
              </a:rPr>
              <a:t>Fel gweithiwr proffesiynol, </a:t>
            </a:r>
          </a:p>
          <a:p>
            <a:pPr algn="ctr"/>
            <a:r>
              <a:rPr lang="cy" sz="1800" b="0" i="0" u="none" strike="noStrike" cap="none" baseline="0" dirty="0">
                <a:solidFill>
                  <a:srgbClr val="FFFFFF"/>
                </a:solidFill>
                <a:effectLst/>
                <a:uFillTx/>
                <a:latin typeface="Cavolini"/>
              </a:rPr>
              <a:t>rwy’n gwerthfawrogi adborth gan unigolion rwy’n gweithio gyda nhw, rwy’n teimlo ei fod yn hanfodol i lywio fy ymarfer er mwyn gallu adfyfyrio a datblygu fy sgiliau.</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670916826"/>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sz="1700"/>
            </a:br>
            <a:br>
              <a:rPr sz="1700"/>
            </a:br>
            <a:r>
              <a:rPr lang="cy" sz="3600" b="1" i="0" u="none" strike="noStrike" cap="none" baseline="0">
                <a:solidFill>
                  <a:srgbClr val="0E2841"/>
                </a:solidFill>
                <a:effectLst/>
                <a:uFillTx/>
                <a:latin typeface="Aptos Display"/>
              </a:rPr>
              <a:t>Tasg 1 b – Cwestiwn 2</a:t>
            </a:r>
            <a:br>
              <a:rPr sz="1700"/>
            </a:br>
            <a:br>
              <a:rPr sz="1700"/>
            </a:br>
            <a:endParaRPr sz="1700"/>
          </a:p>
        </p:txBody>
      </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cy" sz="2000" b="1" i="0" u="none" strike="noStrike" cap="none" baseline="0" dirty="0">
                <a:solidFill>
                  <a:srgbClr val="0E2841"/>
                </a:solidFill>
                <a:effectLst/>
                <a:uFillTx/>
                <a:latin typeface="Aptos"/>
              </a:rPr>
              <a:t>Ymarfer 5  </a:t>
            </a:r>
          </a:p>
          <a:p>
            <a:pPr marL="0" indent="0">
              <a:buNone/>
            </a:pPr>
            <a:r>
              <a:rPr lang="en-GB" sz="2000" dirty="0"/>
              <a:t>A</a:t>
            </a:r>
            <a:r>
              <a:rPr lang="en-GB" sz="2000" dirty="0">
                <a:effectLst/>
              </a:rPr>
              <a:t>dlewyrchwch</a:t>
            </a:r>
            <a:r>
              <a:rPr lang="en-GB" sz="2000" dirty="0"/>
              <a:t> </a:t>
            </a:r>
            <a:r>
              <a:rPr lang="cy" sz="2000" b="0" i="0" u="none" strike="noStrike" cap="none" baseline="0" dirty="0">
                <a:solidFill>
                  <a:srgbClr val="0E2841"/>
                </a:solidFill>
                <a:effectLst/>
                <a:uFillTx/>
                <a:latin typeface="Arial"/>
              </a:rPr>
              <a:t>ar adborth a gawsoch gan unigolion sydd angen gofal a chymorth a/neu eu gofalwyr yr ydych wedi gweithio gyda nhw.</a:t>
            </a:r>
          </a:p>
          <a:p>
            <a:pPr marL="0" indent="0">
              <a:buNone/>
            </a:pPr>
            <a:r>
              <a:rPr lang="cy" sz="2000" b="0" i="0" u="none" strike="noStrike" cap="none" baseline="0" dirty="0">
                <a:solidFill>
                  <a:srgbClr val="0E2841"/>
                </a:solidFill>
                <a:effectLst/>
                <a:uFillTx/>
                <a:latin typeface="Arial"/>
              </a:rPr>
              <a:t>Ystyriwch sut mae'r wybodaeth hon wedi helpu i lunio eich ymarfer a'ch datblygiad proffesiynol yn y dyfodol.</a:t>
            </a:r>
          </a:p>
          <a:p>
            <a:pPr marL="0" indent="0">
              <a:buNone/>
            </a:pPr>
            <a:r>
              <a:rPr lang="cy" sz="2000" b="1" i="0" u="none" strike="noStrike" cap="none" baseline="0" dirty="0">
                <a:solidFill>
                  <a:srgbClr val="0E2841"/>
                </a:solidFill>
                <a:effectLst/>
                <a:uFillTx/>
                <a:latin typeface="Aptos"/>
              </a:rPr>
              <a:t>Sylwer:</a:t>
            </a:r>
          </a:p>
          <a:p>
            <a:r>
              <a:rPr lang="cy" sz="2000" b="0" i="0" u="none" strike="noStrike" cap="none" baseline="0" dirty="0">
                <a:solidFill>
                  <a:srgbClr val="0E2841"/>
                </a:solidFill>
                <a:effectLst/>
                <a:uFillTx/>
                <a:latin typeface="Aptos"/>
              </a:rPr>
              <a:t>Gall hyn fod yn unrhyw adborth a gawsoch; canmoliaeth, cwyn, sylw wrth fynd heibio neu gellir ei gymryd o'r arsylwad (tasg 2) os yw'n berthnasol. </a:t>
            </a:r>
          </a:p>
          <a:p>
            <a:r>
              <a:rPr lang="cy" sz="2000" b="0" i="0" u="none" strike="noStrike" cap="none" baseline="0" dirty="0">
                <a:solidFill>
                  <a:srgbClr val="0E2841"/>
                </a:solidFill>
                <a:effectLst/>
                <a:uFillTx/>
                <a:latin typeface="Aptos"/>
              </a:rPr>
              <a:t>Rhaid i hwn fod yn adborth i unigolion sydd angen gofal a chymorth nid gweithwyr proffesiynol eraill.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25</a:t>
            </a:fld>
            <a:endParaRPr lang="en-GB" altLang="en-US"/>
          </a:p>
        </p:txBody>
      </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306192498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702" name="Rectangle 2870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630936" y="548640"/>
            <a:ext cx="2700645" cy="5431536"/>
          </a:xfrm>
        </p:spPr>
        <p:txBody>
          <a:bodyPr>
            <a:normAutofit/>
          </a:bodyPr>
          <a:lstStyle/>
          <a:p>
            <a:pPr>
              <a:defRPr/>
            </a:pPr>
            <a:r>
              <a:rPr lang="en-GB" sz="4000" b="1" i="0" u="none" strike="noStrike" cap="none" baseline="0">
                <a:effectLst/>
                <a:uFillTx/>
                <a:latin typeface="Arial"/>
              </a:rPr>
              <a:t>Cwblhau'r Portffolio</a:t>
            </a:r>
            <a:br>
              <a:rPr lang="en-GB" sz="4000"/>
            </a:br>
            <a:br>
              <a:rPr lang="en-GB" sz="4000"/>
            </a:br>
            <a:endParaRPr lang="en-GB" sz="4000"/>
          </a:p>
        </p:txBody>
      </p:sp>
      <p:sp>
        <p:nvSpPr>
          <p:cNvPr id="2870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844813" y="552091"/>
            <a:ext cx="4668251" cy="5431536"/>
          </a:xfrm>
        </p:spPr>
        <p:txBody>
          <a:bodyPr anchor="ctr">
            <a:normAutofit/>
          </a:bodyPr>
          <a:lstStyle/>
          <a:p>
            <a:pPr marL="109537" indent="0">
              <a:buNone/>
              <a:defRPr/>
            </a:pPr>
            <a:r>
              <a:rPr lang="cy" sz="2000" b="1" i="0" u="none" strike="noStrike" cap="none" baseline="0" dirty="0">
                <a:effectLst/>
                <a:uFillTx/>
                <a:latin typeface="Aptos Display"/>
              </a:rPr>
              <a:t>Meini Prawf Marcio </a:t>
            </a:r>
          </a:p>
          <a:p>
            <a:pPr>
              <a:defRPr/>
            </a:pPr>
            <a:r>
              <a:rPr lang="cy" sz="2000" b="0" i="0" u="none" strike="noStrike" cap="none" baseline="0" dirty="0">
                <a:effectLst/>
                <a:uFillTx/>
                <a:latin typeface="Aptos"/>
              </a:rPr>
              <a:t>Mae’r meini prawf marcio yn rhoi’r safonau gofynnol y mae angen eu bodloni er mwyn llwyddo yn ogystal ag esboniad pellach o sut i gyflawni marciau uwch.</a:t>
            </a:r>
          </a:p>
          <a:p>
            <a:pPr>
              <a:defRPr/>
            </a:pPr>
            <a:r>
              <a:rPr lang="cy" sz="2000" b="0" i="0" u="none" strike="noStrike" cap="none" baseline="0" dirty="0">
                <a:effectLst/>
                <a:uFillTx/>
                <a:latin typeface="Aptos"/>
              </a:rPr>
              <a:t>Mae'n bwysig eich bod yn cyfeirio at hwn i wneud yn siŵr eich bod yn bodloni'r meini prawf</a:t>
            </a:r>
          </a:p>
          <a:p>
            <a:pPr>
              <a:defRPr/>
            </a:pPr>
            <a:r>
              <a:rPr lang="cy" sz="2000" b="0" i="0" u="none" strike="noStrike" cap="none" baseline="0" dirty="0">
                <a:effectLst/>
                <a:uFillTx/>
                <a:latin typeface="Aptos"/>
              </a:rPr>
              <a:t>Cymerwch amser i edrych drwy'r meini prawf marcio ar gyfer pob tasg</a:t>
            </a:r>
          </a:p>
          <a:p>
            <a:pPr>
              <a:defRPr/>
            </a:pPr>
            <a:r>
              <a:rPr lang="cy" sz="2000" b="0" i="0" u="none" strike="noStrike" cap="none" baseline="0" dirty="0">
                <a:effectLst/>
                <a:uFillTx/>
                <a:latin typeface="Aptos"/>
              </a:rPr>
              <a:t>Rhaid i chi fodloni pob elfen o'r meini prawf marcio ac ateb pob elfen o'r cwestiwn i basio. </a:t>
            </a:r>
          </a:p>
          <a:p>
            <a:pPr marL="109537" indent="0">
              <a:buFont typeface="Wingdings 3" panose="05040102010807070707" pitchFamily="18" charset="2"/>
              <a:buNone/>
              <a:defRPr/>
            </a:pPr>
            <a:endParaRPr lang="en-GB" sz="1900" dirty="0"/>
          </a:p>
          <a:p>
            <a:pPr>
              <a:defRPr/>
            </a:pPr>
            <a:endParaRPr lang="en-GB" sz="1900" dirty="0"/>
          </a:p>
        </p:txBody>
      </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pPr>
            <a:r>
              <a:rPr lang="cy" sz="200" b="0" i="0" u="none" strike="noStrike" cap="none" baseline="0">
                <a:effectLst/>
                <a:uFillTx/>
                <a:latin typeface="Aptos"/>
              </a:rPr>
              <a:t>Rhaglen Cydgrynhoi Gwaith Cymdeithasol Porth Agored </a:t>
            </a:r>
          </a:p>
          <a:p>
            <a:pPr>
              <a:lnSpc>
                <a:spcPct val="90000"/>
              </a:lnSpc>
              <a:spcAft>
                <a:spcPts val="600"/>
              </a:spcAft>
            </a:pPr>
            <a:r>
              <a:rPr lang="en-GB" sz="200"/>
              <a:t>
</a:t>
            </a: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26</a:t>
            </a:fld>
            <a:endParaRPr lang="en-GB" altLang="en-US"/>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cy" sz="3850" b="0" i="0" u="none" strike="noStrike" cap="none" baseline="0">
                <a:solidFill>
                  <a:srgbClr val="000000"/>
                </a:solidFill>
                <a:effectLst/>
                <a:uFillTx/>
                <a:latin typeface="Arial"/>
              </a:rPr>
              <a:t>Cynllun Marcio</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cy" sz="2100" b="0" i="0" u="none" strike="noStrike" cap="none" baseline="0">
                <a:solidFill>
                  <a:srgbClr val="000000"/>
                </a:solidFill>
                <a:effectLst/>
                <a:uFillTx/>
                <a:latin typeface="Aptos"/>
              </a:rPr>
              <a:t>Tasg 1 - Adolygiad datblygiadol (rhan a a b) = 20% o'r marc</a:t>
            </a:r>
          </a:p>
          <a:p>
            <a:r>
              <a:rPr lang="cy" sz="2100" b="0" i="0" u="none" strike="noStrike" cap="none" baseline="0">
                <a:solidFill>
                  <a:srgbClr val="000000"/>
                </a:solidFill>
                <a:effectLst/>
                <a:uFillTx/>
                <a:latin typeface="Aptos"/>
              </a:rPr>
              <a:t>Tasg 2 - Arsylwi ymarfer gwaith cymdeithasol = 20% o'r marc</a:t>
            </a:r>
          </a:p>
          <a:p>
            <a:r>
              <a:rPr lang="cy" sz="2100" b="0" i="0" u="none" strike="noStrike" cap="none" baseline="0">
                <a:solidFill>
                  <a:srgbClr val="000000"/>
                </a:solidFill>
                <a:effectLst/>
                <a:uFillTx/>
                <a:latin typeface="Aptos"/>
              </a:rPr>
              <a:t>Tasg 3 - Astudiaeth achos diogelu = 50% o'r marc</a:t>
            </a:r>
          </a:p>
          <a:p>
            <a:r>
              <a:rPr lang="cy" sz="2100" b="0" i="0" u="none" strike="noStrike" cap="none" baseline="0">
                <a:solidFill>
                  <a:srgbClr val="000000"/>
                </a:solidFill>
                <a:effectLst/>
                <a:uFillTx/>
                <a:latin typeface="Aptos"/>
              </a:rPr>
              <a:t>Tasg 4 – Diogelu mewn maes nad yw'n brif faes gwaith i chi = 10% o'r marc</a:t>
            </a:r>
          </a:p>
          <a:p>
            <a:r>
              <a:rPr lang="cy" sz="2100" b="0" i="0" u="none" strike="noStrike" cap="none" baseline="0">
                <a:solidFill>
                  <a:srgbClr val="000000"/>
                </a:solidFill>
                <a:effectLst/>
                <a:uFillTx/>
                <a:latin typeface="Aptos"/>
              </a:rPr>
              <a:t>Mae gofyn i chi lwyddo ym mhob un o'r 4 tasg er mwyn pasio'r portffolio.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27</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cy" sz="3300" b="0" i="0" u="none" strike="noStrike" cap="none" baseline="0">
                <a:solidFill>
                  <a:srgbClr val="000000"/>
                </a:solidFill>
                <a:effectLst/>
                <a:uFillTx/>
                <a:latin typeface="Aptos Display"/>
              </a:rPr>
              <a:t>Canlyniadau Dysgu</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cy" sz="2100" b="0" i="0" u="none" strike="noStrike" cap="none" baseline="0" dirty="0">
                <a:solidFill>
                  <a:srgbClr val="000000"/>
                </a:solidFill>
                <a:effectLst/>
                <a:uFillTx/>
                <a:latin typeface="Aptos Display"/>
              </a:rPr>
              <a:t>Cofiwch y dylid rhoi tystiolaeth o’r 3 prif thema/canlyniad dysgu drwy gydol y portffolio (gweler atodiad 4 y llawlyfr)</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Dadansoddi wrth asesu</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Cydweithio</a:t>
            </a:r>
          </a:p>
          <a:p>
            <a:pPr marL="457200" indent="-457200">
              <a:buFont typeface="Wingdings" panose="05000000000000000000" pitchFamily="2" charset="2"/>
              <a:buChar char="§"/>
              <a:defRPr/>
            </a:pPr>
            <a:r>
              <a:rPr lang="cy" sz="2100" b="0" i="0" u="none" strike="noStrike" cap="none" baseline="0" dirty="0">
                <a:solidFill>
                  <a:srgbClr val="000000"/>
                </a:solidFill>
                <a:effectLst/>
                <a:uFillTx/>
                <a:latin typeface="Aptos Display"/>
              </a:rPr>
              <a:t>Barn broffesiynol mewn sefyllfaoedd cynyddol gymhleth </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t>28</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sz="2800"/>
            </a:br>
            <a:r>
              <a:rPr lang="cy" sz="2800" b="0" i="0" u="none" strike="noStrike" cap="none" baseline="0">
                <a:solidFill>
                  <a:srgbClr val="000000"/>
                </a:solidFill>
                <a:effectLst/>
                <a:uFillTx/>
                <a:latin typeface="Arial"/>
              </a:rPr>
              <a:t>Cwblhau'r Portffolio</a:t>
            </a:r>
            <a:br>
              <a:rPr sz="2800"/>
            </a:br>
            <a:endParaRPr sz="2800"/>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a:blip r:embed="rId3"/>
          <a:srcRect l="35799" r="36792" b="-1"/>
          <a:stretch>
            <a:fillRect/>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a:bodyPr>
          <a:lstStyle/>
          <a:p>
            <a:pPr marL="109537" indent="0">
              <a:buNone/>
              <a:defRPr/>
            </a:pPr>
            <a:r>
              <a:rPr lang="cy" sz="2400" b="1" i="0" u="none" strike="noStrike" cap="none" baseline="0" dirty="0">
                <a:solidFill>
                  <a:srgbClr val="000000"/>
                </a:solidFill>
                <a:effectLst/>
                <a:uFillTx/>
                <a:latin typeface="Aptos"/>
              </a:rPr>
              <a:t>Ymarfer 6 </a:t>
            </a:r>
          </a:p>
          <a:p>
            <a:pPr marL="109537" indent="0">
              <a:buNone/>
              <a:defRPr/>
            </a:pPr>
            <a:r>
              <a:rPr lang="cy" sz="2400" b="0" i="0" u="none" strike="noStrike" cap="none" baseline="0" dirty="0">
                <a:solidFill>
                  <a:srgbClr val="000000"/>
                </a:solidFill>
                <a:effectLst/>
                <a:uFillTx/>
                <a:latin typeface="Aptos"/>
              </a:rPr>
              <a:t>Ble rydych chi nawr mewn perthynas â chwblhau'r aseiniadau/portffolio?</a:t>
            </a:r>
          </a:p>
          <a:p>
            <a:pPr marL="109537" indent="0">
              <a:buNone/>
              <a:defRPr/>
            </a:pPr>
            <a:r>
              <a:rPr lang="cy" sz="2400" b="0" i="0" u="none" strike="noStrike" cap="none" baseline="0" dirty="0">
                <a:solidFill>
                  <a:srgbClr val="000000"/>
                </a:solidFill>
                <a:effectLst/>
                <a:uFillTx/>
                <a:latin typeface="Aptos"/>
              </a:rPr>
              <a:t>Nodwch unrhyw feysydd y mae angen rhagor o eglurhad arnynt.</a:t>
            </a:r>
          </a:p>
          <a:p>
            <a:pPr marL="109537" indent="0">
              <a:buFont typeface="Wingdings 3" panose="05040102010807070707" pitchFamily="18" charset="2"/>
              <a:buNone/>
              <a:defRPr/>
            </a:pPr>
            <a:r>
              <a:rPr lang="cy" sz="2400" b="0" i="0" u="none" strike="noStrike" cap="none" baseline="0" dirty="0">
                <a:solidFill>
                  <a:srgbClr val="000000"/>
                </a:solidFill>
                <a:effectLst/>
                <a:uFillTx/>
                <a:latin typeface="Aptos"/>
              </a:rPr>
              <a:t>Ystyriwch bob adran: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1 – Adolygiad Datblygiad Proffesiynol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2 - Arsylwad o Ymarfer</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3 - Diogelu </a:t>
            </a:r>
          </a:p>
          <a:p>
            <a:pPr>
              <a:buFont typeface="Arial" panose="020B0604020202020204" pitchFamily="34" charset="0"/>
              <a:buChar char="•"/>
              <a:defRPr/>
            </a:pPr>
            <a:r>
              <a:rPr lang="cy" sz="2400" b="0" i="0" u="none" strike="noStrike" cap="none" baseline="0" dirty="0">
                <a:solidFill>
                  <a:srgbClr val="000000"/>
                </a:solidFill>
                <a:effectLst/>
                <a:uFillTx/>
                <a:latin typeface="Aptos"/>
              </a:rPr>
              <a:t>Tasg 4 - Diogelu mewn maes nad yw'n brif faes gwaith i chi.</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cy" sz="1800" b="1" i="0" u="none" strike="noStrike" cap="none" baseline="0" dirty="0">
                <a:solidFill>
                  <a:srgbClr val="000000"/>
                </a:solidFill>
                <a:effectLst/>
                <a:uFillTx/>
                <a:latin typeface="Aptos Display"/>
              </a:rPr>
              <a:t>Rhan a</a:t>
            </a:r>
          </a:p>
          <a:p>
            <a:pPr>
              <a:defRPr/>
            </a:pPr>
            <a:r>
              <a:rPr lang="cy" sz="1800" b="0" i="0" u="none" strike="noStrike" cap="none" baseline="0" dirty="0">
                <a:solidFill>
                  <a:srgbClr val="000000"/>
                </a:solidFill>
                <a:effectLst/>
                <a:uFillTx/>
              </a:rPr>
              <a:t>Rhaid nodi anghenion dysgu'r dyfodol o dan </a:t>
            </a:r>
            <a:r>
              <a:rPr lang="cy" sz="1800" b="1" i="0" u="none" strike="noStrike" cap="none" baseline="0" dirty="0">
                <a:solidFill>
                  <a:srgbClr val="000000"/>
                </a:solidFill>
                <a:effectLst/>
                <a:uFillTx/>
              </a:rPr>
              <a:t>bob un </a:t>
            </a:r>
            <a:r>
              <a:rPr lang="cy" sz="1800" b="0" i="0" u="none" strike="noStrike" cap="none" baseline="0" dirty="0">
                <a:solidFill>
                  <a:srgbClr val="000000"/>
                </a:solidFill>
                <a:effectLst/>
                <a:uFillTx/>
              </a:rPr>
              <a:t>o ganlyniadau dysgu SCW 3 - dyma'r rhan fwyaf o'r dasg </a:t>
            </a:r>
          </a:p>
          <a:p>
            <a:pPr>
              <a:defRPr/>
            </a:pPr>
            <a:r>
              <a:rPr lang="cy" sz="1800" b="0" i="0" u="none" strike="noStrike" cap="none" baseline="0" dirty="0">
                <a:solidFill>
                  <a:srgbClr val="000000"/>
                </a:solidFill>
                <a:effectLst/>
                <a:uFillTx/>
              </a:rPr>
              <a:t>Ni ddylai </a:t>
            </a:r>
            <a:r>
              <a:rPr lang="en-GB" sz="1800" dirty="0">
                <a:effectLst/>
              </a:rPr>
              <a:t>adlewyrchu </a:t>
            </a:r>
            <a:r>
              <a:rPr lang="cy" sz="1800" b="0" i="0" u="none" strike="noStrike" cap="none" baseline="0" dirty="0">
                <a:solidFill>
                  <a:srgbClr val="000000"/>
                </a:solidFill>
                <a:effectLst/>
                <a:uFillTx/>
              </a:rPr>
              <a:t>ar ddysgu a datblygiad yn y gorffennol fod yn fwy na chwarter y cyfanswm a ysgrifennir. </a:t>
            </a:r>
          </a:p>
          <a:p>
            <a:pPr>
              <a:defRPr/>
            </a:pPr>
            <a:r>
              <a:rPr lang="en-GB" sz="1800" dirty="0"/>
              <a:t>A</a:t>
            </a:r>
            <a:r>
              <a:rPr lang="en-GB" sz="1800" dirty="0">
                <a:effectLst/>
              </a:rPr>
              <a:t>dlewyrchwch</a:t>
            </a:r>
            <a:r>
              <a:rPr lang="en-GB" sz="1800" dirty="0"/>
              <a:t> </a:t>
            </a:r>
            <a:r>
              <a:rPr lang="cy" sz="1800" b="0" i="0" u="none" strike="noStrike" cap="none" baseline="0" dirty="0">
                <a:solidFill>
                  <a:srgbClr val="000000"/>
                </a:solidFill>
                <a:effectLst/>
                <a:uFillTx/>
              </a:rPr>
              <a:t>ar eich anghenion dysgu yn y dyfodol a sut rydych yn bwriadu eu diwallu</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Dadansoddi wrth asesu </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Cydweithio </a:t>
            </a:r>
          </a:p>
          <a:p>
            <a:pPr marL="285750" indent="-285750">
              <a:buFont typeface="Wingdings" panose="05000000000000000000" pitchFamily="2" charset="2"/>
              <a:buChar char="Ø"/>
              <a:defRPr/>
            </a:pPr>
            <a:r>
              <a:rPr lang="cy" sz="1800" b="0" i="0" u="none" strike="noStrike" cap="none" baseline="0" dirty="0">
                <a:solidFill>
                  <a:srgbClr val="000000"/>
                </a:solidFill>
                <a:effectLst/>
                <a:uFillTx/>
              </a:rPr>
              <a:t>Barn broffesiynol mewn sefyllfaoedd cynyddol gymhleth </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cy" sz="1800" b="1" i="0" u="none" strike="noStrike" cap="none" baseline="0" dirty="0">
                <a:solidFill>
                  <a:srgbClr val="000000"/>
                </a:solidFill>
                <a:effectLst/>
                <a:uFillTx/>
                <a:latin typeface="Aptos"/>
              </a:rPr>
              <a:t>Rhan b</a:t>
            </a:r>
          </a:p>
          <a:p>
            <a:pPr>
              <a:lnSpc>
                <a:spcPct val="90000"/>
              </a:lnSpc>
            </a:pPr>
            <a:r>
              <a:rPr lang="cy" sz="1800" b="0" i="0" u="none" strike="noStrike" cap="none" baseline="0" dirty="0">
                <a:solidFill>
                  <a:srgbClr val="000000"/>
                </a:solidFill>
                <a:effectLst/>
                <a:uFillTx/>
                <a:latin typeface="Aptos"/>
              </a:rPr>
              <a:t>Ystyriwch mewn trafodaeth â mentor/goruchwyliwr/rheolwr llinell i ba raddau y mae anghenion dysgu yn rhan a wedi’u cyflawni </a:t>
            </a:r>
          </a:p>
          <a:p>
            <a:pPr>
              <a:lnSpc>
                <a:spcPct val="90000"/>
              </a:lnSpc>
            </a:pPr>
            <a:r>
              <a:rPr lang="cy" sz="1800" b="0" i="0" u="none" strike="noStrike" cap="none" baseline="0" dirty="0">
                <a:solidFill>
                  <a:srgbClr val="000000"/>
                </a:solidFill>
                <a:effectLst/>
                <a:uFillTx/>
                <a:latin typeface="Aptos"/>
              </a:rPr>
              <a:t>Nodwch unrhyw anghenion dysgu ychwanegol i gefnogi eich datblygiad yn y pontio i ddod yn ymarferydd profiadol</a:t>
            </a:r>
          </a:p>
          <a:p>
            <a:r>
              <a:rPr lang="cy" sz="1800" dirty="0">
                <a:solidFill>
                  <a:srgbClr val="000000"/>
                </a:solidFill>
                <a:latin typeface="Aptos"/>
              </a:rPr>
              <a:t>A</a:t>
            </a:r>
            <a:r>
              <a:rPr lang="cy" sz="1800" b="0" i="0" u="none" strike="noStrike" cap="none" baseline="0" dirty="0">
                <a:solidFill>
                  <a:srgbClr val="000000"/>
                </a:solidFill>
                <a:effectLst/>
                <a:uFillTx/>
                <a:latin typeface="Aptos"/>
              </a:rPr>
              <a:t>dfyfyriwch ar adborth gan unigolion a sut mae'r adborth hwn wedi llywio eich datblygiad proffesiynol yn y dyfodol.</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30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2383" y="97859"/>
            <a:ext cx="991080" cy="82034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392010" y="154088"/>
            <a:ext cx="6207137" cy="707886"/>
          </a:xfrm>
          <a:prstGeom prst="rect">
            <a:avLst/>
          </a:prstGeom>
          <a:noFill/>
        </p:spPr>
        <p:txBody>
          <a:bodyPr wrap="square" rtlCol="0">
            <a:spAutoFit/>
          </a:bodyPr>
          <a:lstStyle/>
          <a:p>
            <a:r>
              <a:rPr lang="cy" sz="4000" b="0" i="0" u="none" strike="noStrike" cap="none" baseline="0" dirty="0">
                <a:effectLst/>
                <a:uFillTx/>
              </a:rPr>
              <a:t>Rhestr wirio</a:t>
            </a:r>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0"/>
            <a:ext cx="7886700" cy="1325563"/>
          </a:xfrm>
        </p:spPr>
        <p:txBody>
          <a:bodyPr>
            <a:normAutofit/>
          </a:bodyPr>
          <a:lstStyle/>
          <a:p>
            <a:pPr>
              <a:defRPr/>
            </a:pPr>
            <a:r>
              <a:rPr lang="cy" sz="4700" b="1" i="0" u="none" strike="noStrike" cap="none" baseline="0" dirty="0">
                <a:solidFill>
                  <a:srgbClr val="000000"/>
                </a:solidFill>
                <a:effectLst/>
                <a:uFillTx/>
                <a:latin typeface="Aptos Display"/>
              </a:rPr>
              <a:t>Rhestr wirio</a:t>
            </a:r>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124744"/>
            <a:ext cx="7886700" cy="5056600"/>
          </a:xfrm>
        </p:spPr>
        <p:txBody>
          <a:bodyPr>
            <a:normAutofit lnSpcReduction="10000"/>
          </a:bodyPr>
          <a:lstStyle/>
          <a:p>
            <a:pPr marL="109537" indent="0">
              <a:buFont typeface="Wingdings 3" panose="05040102010807070707" pitchFamily="18" charset="2"/>
              <a:buNone/>
              <a:defRPr/>
            </a:pPr>
            <a:r>
              <a:rPr lang="cy" sz="1900" b="1" i="0" u="none" strike="noStrike" cap="none" baseline="0" dirty="0">
                <a:solidFill>
                  <a:srgbClr val="000000"/>
                </a:solidFill>
                <a:effectLst/>
                <a:uFillTx/>
                <a:latin typeface="Aptos"/>
              </a:rPr>
              <a:t>Tasg 2 - Arsylwad o Ymarfer</a:t>
            </a:r>
          </a:p>
          <a:p>
            <a:pPr>
              <a:defRPr/>
            </a:pPr>
            <a:r>
              <a:rPr lang="cy" sz="1900" b="0" i="0" u="none" strike="noStrike" cap="none" baseline="0" dirty="0">
                <a:solidFill>
                  <a:srgbClr val="000000"/>
                </a:solidFill>
                <a:effectLst/>
                <a:uFillTx/>
                <a:latin typeface="Aptos"/>
              </a:rPr>
              <a:t>Sicrhau bod y cyflwyniad yn gosod y cefndir yn glir e.e. rhoi oedran, ethnigrwydd, rhyw, diwylliant, anghenion iaith ac ati. Rhoi trafodaeth glir ynglŷn â chael caniatâd ar gyfer yr arsylwad ac unrhyw effaith y gallai hyn ei chael. </a:t>
            </a:r>
          </a:p>
          <a:p>
            <a:pPr>
              <a:defRPr/>
            </a:pPr>
            <a:r>
              <a:rPr lang="cy-GB" dirty="0"/>
              <a:t>Rhaid i'r arsylwi fod yn waith uniongyrchol gydag unigolion sy'n derbyn gwasanaeth; ni all fod yn gyfarfod â gweithiwr proffesiynol arall na mynychu'r llys ac ati. Gwiriwch os ydych yn ansicr.</a:t>
            </a:r>
            <a:endParaRPr lang="cy" sz="1900" b="0" i="0" u="none" strike="noStrike" cap="none" baseline="0" dirty="0">
              <a:solidFill>
                <a:srgbClr val="000000"/>
              </a:solidFill>
              <a:effectLst/>
              <a:uFillTx/>
              <a:latin typeface="Aptos"/>
            </a:endParaRPr>
          </a:p>
          <a:p>
            <a:pPr>
              <a:defRPr/>
            </a:pPr>
            <a:r>
              <a:rPr lang="en-GB" sz="1800" dirty="0" err="1">
                <a:effectLst/>
              </a:rPr>
              <a:t>Adlewyrchu'n</a:t>
            </a:r>
            <a:r>
              <a:rPr lang="en-GB" sz="1800" dirty="0">
                <a:effectLst/>
              </a:rPr>
              <a:t> </a:t>
            </a:r>
            <a:r>
              <a:rPr lang="en-GB" sz="1800" dirty="0" err="1">
                <a:effectLst/>
              </a:rPr>
              <a:t>glir</a:t>
            </a:r>
            <a:r>
              <a:rPr lang="en-GB" sz="1800" dirty="0">
                <a:effectLst/>
              </a:rPr>
              <a:t> </a:t>
            </a:r>
            <a:r>
              <a:rPr lang="cy" sz="1900" b="0" i="0" u="none" strike="noStrike" cap="none" baseline="0" dirty="0">
                <a:solidFill>
                  <a:srgbClr val="000000"/>
                </a:solidFill>
                <a:effectLst/>
                <a:uFillTx/>
                <a:latin typeface="Aptos"/>
              </a:rPr>
              <a:t>ar ddulliau cyfathrebu, moeseg, gwerthoedd a'r defnydd o ddull sy'n canolbwyntio ar yr unigolyn</a:t>
            </a:r>
          </a:p>
          <a:p>
            <a:pPr>
              <a:defRPr/>
            </a:pPr>
            <a:r>
              <a:rPr lang="cy" sz="1900" b="0" i="0" u="none" strike="noStrike" cap="none" baseline="0" dirty="0">
                <a:solidFill>
                  <a:srgbClr val="000000"/>
                </a:solidFill>
                <a:effectLst/>
                <a:uFillTx/>
                <a:latin typeface="Aptos"/>
              </a:rPr>
              <a:t>Cyfeirio at y Cod Ymarfer Proffesiynol (nid oes gofyniad i roi pob pwynt e.e., 1.2, 1.3 ac ati, dim ond cyfeirio at y ddogfen (Gofal Cymdeithasol Cymru, 2026)</a:t>
            </a:r>
          </a:p>
          <a:p>
            <a:pPr>
              <a:defRPr/>
            </a:pPr>
            <a:r>
              <a:rPr lang="cy" sz="1900" b="0" i="0" u="none" strike="noStrike" cap="none" baseline="0" dirty="0">
                <a:solidFill>
                  <a:srgbClr val="000000"/>
                </a:solidFill>
                <a:effectLst/>
                <a:uFillTx/>
                <a:latin typeface="Aptos"/>
              </a:rPr>
              <a:t>Cynnwys adfyfyrdod ar y cyd-destun Cymreig a thynnu sylw at y “Cynnig Rhagweithiol” a chyfeirio at</a:t>
            </a:r>
            <a:r>
              <a:rPr lang="cy" sz="1900" b="1" i="1" u="none" strike="noStrike" cap="none" baseline="0" dirty="0">
                <a:solidFill>
                  <a:srgbClr val="000000"/>
                </a:solidFill>
                <a:effectLst/>
                <a:uFillTx/>
                <a:latin typeface="Aptos"/>
              </a:rPr>
              <a:t> </a:t>
            </a:r>
            <a:r>
              <a:rPr lang="cy" sz="1900" b="0" i="0" u="none" strike="noStrike" cap="none" baseline="0" dirty="0">
                <a:solidFill>
                  <a:srgbClr val="000000"/>
                </a:solidFill>
                <a:effectLst/>
                <a:uFillTx/>
                <a:latin typeface="Aptos"/>
              </a:rPr>
              <a:t>i “Mwy na Geiriau” (Llywodraeth Cymru, 2022-2027) </a:t>
            </a:r>
          </a:p>
          <a:p>
            <a:pPr>
              <a:defRPr/>
            </a:pPr>
            <a:r>
              <a:rPr lang="cy" sz="1900" b="0" i="0" u="none" strike="noStrike" cap="none" baseline="0" dirty="0">
                <a:solidFill>
                  <a:srgbClr val="000000"/>
                </a:solidFill>
                <a:effectLst/>
                <a:uFillTx/>
                <a:latin typeface="Aptos"/>
              </a:rPr>
              <a:t>Gwylio'r fideos “Mwy na geiriau”, bydd hyn yn llywio adfyfyrdod y dysgwr.</a:t>
            </a:r>
          </a:p>
          <a:p>
            <a:pPr>
              <a:defRPr/>
            </a:pPr>
            <a:endParaRPr lang="en-GB" sz="1900" dirty="0"/>
          </a:p>
          <a:p>
            <a:pPr>
              <a:defRPr/>
            </a:pPr>
            <a:endParaRPr lang="en-GB" sz="1900" dirty="0"/>
          </a:p>
          <a:p>
            <a:pPr>
              <a:defRPr/>
            </a:pPr>
            <a:endParaRPr lang="en-GB" sz="1900" dirty="0"/>
          </a:p>
          <a:p>
            <a:pPr>
              <a:defRPr/>
            </a:pPr>
            <a:endParaRPr lang="en-GB" sz="1900" dirty="0"/>
          </a:p>
          <a:p>
            <a:pPr>
              <a:defRPr/>
            </a:pPr>
            <a:endParaRPr lang="en-GB" sz="1900"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31</a:t>
            </a:fld>
            <a:endParaRPr lang="en-GB" altLang="en-US"/>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cy" sz="4700" b="1" i="0" u="none" strike="noStrike" cap="none" baseline="0">
                <a:solidFill>
                  <a:srgbClr val="000000"/>
                </a:solidFill>
                <a:effectLst/>
                <a:uFillTx/>
                <a:latin typeface="Aptos Display"/>
              </a:rPr>
              <a:t>Rhestr wirio</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fontScale="92500" lnSpcReduction="10000"/>
          </a:bodyPr>
          <a:lstStyle/>
          <a:p>
            <a:pPr marL="109537" indent="0">
              <a:buNone/>
            </a:pPr>
            <a:r>
              <a:rPr lang="cy" sz="2000" b="1" i="0" u="none" strike="noStrike" cap="none" baseline="0" dirty="0">
                <a:solidFill>
                  <a:srgbClr val="000000"/>
                </a:solidFill>
                <a:effectLst/>
                <a:uFillTx/>
                <a:latin typeface="Aptos"/>
              </a:rPr>
              <a:t>Tasg 3 </a:t>
            </a:r>
          </a:p>
          <a:p>
            <a:pPr marL="109537" indent="0">
              <a:buNone/>
            </a:pPr>
            <a:r>
              <a:rPr lang="cy" sz="2000" b="0" i="0" u="none" strike="noStrike" cap="none" baseline="0" dirty="0">
                <a:solidFill>
                  <a:srgbClr val="000000"/>
                </a:solidFill>
                <a:effectLst/>
                <a:uFillTx/>
                <a:latin typeface="Aptos"/>
              </a:rPr>
              <a:t>Dylai'r cyflwyniadau osod y cefndir yn glir ee rhoi oedran, ethnigrwydd, rhyw, iaith a siaredir ac ati a thynnu sylw at ddeddfwriaeth berthnasol i'w thrafod</a:t>
            </a:r>
          </a:p>
          <a:p>
            <a:r>
              <a:rPr lang="cy" sz="2000" b="0" i="0" u="none" strike="noStrike" cap="none" baseline="0" dirty="0">
                <a:solidFill>
                  <a:srgbClr val="000000"/>
                </a:solidFill>
                <a:effectLst/>
                <a:uFillTx/>
                <a:latin typeface="Aptos"/>
              </a:rPr>
              <a:t>Cyfeirio'n glir at, ac adfyfyrio'n feirniadol ar y ddeddfwriaeth gywir a mwyaf cyfredol mewn perthynas â </a:t>
            </a:r>
            <a:r>
              <a:rPr lang="cy" sz="2000" b="1" i="0" u="none" strike="noStrike" cap="none" baseline="0" dirty="0">
                <a:solidFill>
                  <a:srgbClr val="000000"/>
                </a:solidFill>
                <a:effectLst/>
                <a:uFillTx/>
                <a:latin typeface="Aptos"/>
              </a:rPr>
              <a:t>diogelu yn eich maes gwaith </a:t>
            </a:r>
            <a:endParaRPr lang="cy" sz="2000" b="1" dirty="0">
              <a:solidFill>
                <a:srgbClr val="000000"/>
              </a:solidFill>
              <a:latin typeface="Aptos"/>
            </a:endParaRPr>
          </a:p>
          <a:p>
            <a:r>
              <a:rPr lang="cy" sz="2000" b="1" dirty="0">
                <a:solidFill>
                  <a:srgbClr val="000000"/>
                </a:solidFill>
                <a:latin typeface="Aptos"/>
              </a:rPr>
              <a:t>G</a:t>
            </a:r>
            <a:r>
              <a:rPr lang="cy" sz="2000" b="1" i="0" u="none" strike="noStrike" cap="none" baseline="0" dirty="0">
                <a:solidFill>
                  <a:srgbClr val="000000"/>
                </a:solidFill>
                <a:effectLst/>
                <a:uFillTx/>
                <a:latin typeface="Aptos"/>
              </a:rPr>
              <a:t>an gynnwys Cymru, y Deyrnas Unedig, yr Undeb Ewropeaidd (UE) a thu allan i’r UE)</a:t>
            </a:r>
          </a:p>
          <a:p>
            <a:r>
              <a:rPr lang="cy" sz="2000" b="0" i="0" u="none" strike="noStrike" cap="none" baseline="0" dirty="0">
                <a:solidFill>
                  <a:srgbClr val="000000"/>
                </a:solidFill>
                <a:effectLst/>
                <a:uFillTx/>
                <a:latin typeface="Aptos"/>
              </a:rPr>
              <a:t>Sefydlu eich rôl yn y mater/digwyddiad diogelu</a:t>
            </a:r>
          </a:p>
          <a:p>
            <a:r>
              <a:rPr lang="cy" sz="2000" b="0" i="0" u="none" strike="noStrike" cap="none" baseline="0" dirty="0">
                <a:solidFill>
                  <a:srgbClr val="000000"/>
                </a:solidFill>
                <a:effectLst/>
                <a:uFillTx/>
                <a:latin typeface="Aptos"/>
              </a:rPr>
              <a:t>Adfyfyrio ar 3 chanlyniad dysgu SCW (gweler atodiad 4)</a:t>
            </a:r>
          </a:p>
          <a:p>
            <a:r>
              <a:rPr lang="cy" sz="2000" b="0" i="0" u="none" strike="noStrike" cap="none" baseline="0" dirty="0">
                <a:solidFill>
                  <a:srgbClr val="000000"/>
                </a:solidFill>
                <a:effectLst/>
                <a:uFillTx/>
                <a:latin typeface="Aptos"/>
              </a:rPr>
              <a:t>Mae'n bwysig bod yn adfyfyriol a pheidio â bod yn rhy fanwl</a:t>
            </a:r>
          </a:p>
          <a:p>
            <a:r>
              <a:rPr lang="cy" sz="2000" b="0" i="0" u="none" strike="noStrike" cap="none" baseline="0" dirty="0">
                <a:solidFill>
                  <a:srgbClr val="000000"/>
                </a:solidFill>
                <a:effectLst/>
                <a:uFillTx/>
                <a:latin typeface="Aptos"/>
              </a:rPr>
              <a:t>Cynnwys adfyfyrdod ar “</a:t>
            </a:r>
            <a:r>
              <a:rPr lang="cy" sz="2000" b="1" i="0" u="none" strike="noStrike" cap="none" baseline="0" dirty="0">
                <a:solidFill>
                  <a:srgbClr val="000000"/>
                </a:solidFill>
                <a:effectLst/>
                <a:uFillTx/>
                <a:latin typeface="Aptos"/>
              </a:rPr>
              <a:t>ddamcaniaethau"</a:t>
            </a:r>
            <a:r>
              <a:rPr lang="cy" sz="2000" b="0" i="0" u="none" strike="noStrike" cap="none" baseline="0" dirty="0">
                <a:solidFill>
                  <a:srgbClr val="000000"/>
                </a:solidFill>
                <a:effectLst/>
                <a:uFillTx/>
                <a:latin typeface="Aptos"/>
              </a:rPr>
              <a:t> mae hyn yn golygu </a:t>
            </a:r>
            <a:r>
              <a:rPr lang="cy" sz="2000" b="1" i="0" u="none" strike="noStrike" cap="none" baseline="0" dirty="0">
                <a:solidFill>
                  <a:srgbClr val="000000"/>
                </a:solidFill>
                <a:effectLst/>
                <a:uFillTx/>
                <a:latin typeface="Aptos"/>
              </a:rPr>
              <a:t>mwy</a:t>
            </a:r>
            <a:r>
              <a:rPr lang="cy" sz="2000" b="0" i="0" u="none" strike="noStrike" cap="none" baseline="0" dirty="0">
                <a:solidFill>
                  <a:srgbClr val="000000"/>
                </a:solidFill>
                <a:effectLst/>
                <a:uFillTx/>
                <a:latin typeface="Aptos"/>
              </a:rPr>
              <a:t> nag un ddamcaniaeth, gwnewch yn siŵr bod damcaniaethau'n cael eu cyfeirio'n gywir at eu ffynhonnell</a:t>
            </a:r>
          </a:p>
          <a:p>
            <a:r>
              <a:rPr lang="cy" sz="2000" b="0" i="0" u="none" strike="noStrike" cap="none" baseline="0" dirty="0">
                <a:solidFill>
                  <a:srgbClr val="000000"/>
                </a:solidFill>
                <a:effectLst/>
                <a:uFillTx/>
                <a:latin typeface="Aptos"/>
              </a:rPr>
              <a:t>Trafod byrddau diogelu a dimensiwn gweithio yng Nghymru.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cy" sz="4700" b="1" i="0" u="none" strike="noStrike" cap="none" baseline="0">
                <a:solidFill>
                  <a:srgbClr val="000000"/>
                </a:solidFill>
                <a:effectLst/>
                <a:uFillTx/>
                <a:latin typeface="Aptos Display"/>
              </a:rPr>
              <a:t>Rhestr wirio</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cy" sz="2400" b="1" i="0" u="none" strike="noStrike" cap="none" baseline="0">
                <a:solidFill>
                  <a:srgbClr val="000000"/>
                </a:solidFill>
                <a:effectLst/>
                <a:uFillTx/>
                <a:latin typeface="Aptos"/>
              </a:rPr>
              <a:t>Tasg 4 </a:t>
            </a:r>
          </a:p>
          <a:p>
            <a:r>
              <a:rPr lang="cy" sz="2400" b="0" i="0" u="none" strike="noStrike" cap="none" baseline="0">
                <a:solidFill>
                  <a:srgbClr val="000000"/>
                </a:solidFill>
                <a:effectLst/>
                <a:uFillTx/>
                <a:latin typeface="Aptos"/>
              </a:rPr>
              <a:t>Sicrhau bod y gwaith yn seiliedig ar faes nad yw'n brif faes gwaith i chi, ee os yw tasg 3 yn seiliedig ar dasg achos diogelu plentyn  </a:t>
            </a:r>
            <a:r>
              <a:rPr lang="cy" sz="2400" b="1" i="0" u="none" strike="noStrike" cap="none" baseline="0">
                <a:solidFill>
                  <a:srgbClr val="000000"/>
                </a:solidFill>
                <a:effectLst/>
                <a:uFillTx/>
                <a:latin typeface="Aptos"/>
              </a:rPr>
              <a:t>rhaid</a:t>
            </a:r>
            <a:r>
              <a:rPr lang="cy" sz="2400" b="0" i="0" u="none" strike="noStrike" cap="none" baseline="0">
                <a:solidFill>
                  <a:srgbClr val="000000"/>
                </a:solidFill>
                <a:effectLst/>
                <a:uFillTx/>
                <a:latin typeface="Aptos"/>
              </a:rPr>
              <a:t> i 4 drafod diogelu oedolion ac i'r gwrthwyneb</a:t>
            </a:r>
          </a:p>
          <a:p>
            <a:r>
              <a:rPr lang="cy" sz="2400" b="0" i="0" u="none" strike="noStrike" cap="none" baseline="0">
                <a:solidFill>
                  <a:srgbClr val="000000"/>
                </a:solidFill>
                <a:effectLst/>
                <a:uFillTx/>
                <a:latin typeface="Aptos"/>
              </a:rPr>
              <a:t>Amlygu'n glir y gwahaniaethau rhwng diogelu oedolion a phlant </a:t>
            </a:r>
          </a:p>
          <a:p>
            <a:r>
              <a:rPr lang="cy" sz="2400" b="0" i="0" u="none" strike="noStrike" cap="none" baseline="0">
                <a:solidFill>
                  <a:srgbClr val="000000"/>
                </a:solidFill>
                <a:effectLst/>
                <a:uFillTx/>
                <a:latin typeface="Aptos"/>
              </a:rPr>
              <a:t>Sicrhau mai deddfwriaeth, polisi a gweithdrefn yw’r rhai mwyaf cyfredol gyda’r dyddiad a’r cyfeirnodau cywir.</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33</a:t>
            </a:fld>
            <a:endParaRPr lang="en-GB" altLang="en-US"/>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403324584"/>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107504" y="238539"/>
            <a:ext cx="8585755" cy="1434415"/>
          </a:xfrm>
        </p:spPr>
        <p:txBody>
          <a:bodyPr anchor="b">
            <a:normAutofit/>
          </a:bodyPr>
          <a:lstStyle/>
          <a:p>
            <a:pPr>
              <a:defRPr/>
            </a:pPr>
            <a:br>
              <a:rPr sz="4700" dirty="0"/>
            </a:br>
            <a:r>
              <a:rPr lang="cy" sz="4400" b="1" i="0" u="none" strike="noStrike" cap="none" baseline="0" dirty="0">
                <a:solidFill>
                  <a:srgbClr val="000000"/>
                </a:solidFill>
                <a:effectLst/>
                <a:uFillTx/>
                <a:latin typeface="Aptos Display"/>
              </a:rPr>
              <a:t>Awgrymiadau a Chynghorion</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fontScale="95000" lnSpcReduction="10000"/>
          </a:bodyPr>
          <a:lstStyle/>
          <a:p>
            <a:pPr marL="0" indent="0">
              <a:buNone/>
            </a:pPr>
            <a:r>
              <a:rPr lang="cy" sz="1800" b="1" i="0" u="none" strike="noStrike" cap="none" baseline="0" dirty="0">
                <a:solidFill>
                  <a:srgbClr val="000000"/>
                </a:solidFill>
                <a:effectLst/>
                <a:uFillTx/>
                <a:latin typeface="Aptos"/>
              </a:rPr>
              <a:t>Gwnewch yn siŵr eich bod yn:</a:t>
            </a:r>
          </a:p>
          <a:p>
            <a:r>
              <a:rPr lang="cy" sz="1800" b="1" i="0" u="none" strike="noStrike" cap="none" baseline="0" dirty="0">
                <a:solidFill>
                  <a:srgbClr val="000000"/>
                </a:solidFill>
                <a:effectLst/>
                <a:uFillTx/>
                <a:latin typeface="Aptos"/>
              </a:rPr>
              <a:t> Ateb holl elfennau'r cwestiwn yn llawn</a:t>
            </a:r>
          </a:p>
          <a:p>
            <a:r>
              <a:rPr lang="cy" sz="1800" b="0" i="0" u="none" strike="noStrike" cap="none" baseline="0" dirty="0">
                <a:solidFill>
                  <a:srgbClr val="000000"/>
                </a:solidFill>
                <a:effectLst/>
                <a:uFillTx/>
                <a:latin typeface="Aptos"/>
              </a:rPr>
              <a:t>Prawfddarllen eich gwaith cyn ei gyflwyno.</a:t>
            </a:r>
          </a:p>
          <a:p>
            <a:pPr marL="0" indent="0">
              <a:buNone/>
            </a:pPr>
            <a:r>
              <a:rPr lang="cy" sz="1800" b="1" i="0" u="none" strike="noStrike" cap="none" baseline="0" dirty="0">
                <a:solidFill>
                  <a:srgbClr val="000000"/>
                </a:solidFill>
                <a:effectLst/>
                <a:uFillTx/>
                <a:latin typeface="Aptos"/>
              </a:rPr>
              <a:t>Materion cyffredin</a:t>
            </a:r>
          </a:p>
          <a:p>
            <a:r>
              <a:rPr lang="cy" sz="1800" b="0" i="0" u="none" strike="noStrike" cap="none" baseline="0" dirty="0">
                <a:solidFill>
                  <a:srgbClr val="000000"/>
                </a:solidFill>
                <a:effectLst/>
                <a:uFillTx/>
                <a:latin typeface="Aptos"/>
              </a:rPr>
              <a:t>Cyfeiriadau gwael neu adran fawr heb gyfeiriadau</a:t>
            </a:r>
          </a:p>
          <a:p>
            <a:r>
              <a:rPr lang="cy" sz="1800" b="0" i="0" u="none" strike="noStrike" cap="none" baseline="0" dirty="0">
                <a:solidFill>
                  <a:srgbClr val="000000"/>
                </a:solidFill>
                <a:effectLst/>
                <a:uFillTx/>
                <a:latin typeface="Aptos"/>
              </a:rPr>
              <a:t>Acronymau heb eu rhoi yn llawn yn y lle cyntaf</a:t>
            </a:r>
          </a:p>
          <a:p>
            <a:r>
              <a:rPr lang="cy" sz="1800" b="0" i="0" u="none" strike="noStrike" cap="none" baseline="0" dirty="0">
                <a:solidFill>
                  <a:srgbClr val="000000"/>
                </a:solidFill>
                <a:effectLst/>
                <a:uFillTx/>
                <a:latin typeface="Aptos"/>
              </a:rPr>
              <a:t>Blwyddyn heb ei rhoi gyda Deddfau/cyfeirnodau</a:t>
            </a:r>
          </a:p>
          <a:p>
            <a:r>
              <a:rPr lang="cy" sz="1800" b="0" i="0" u="none" strike="noStrike" cap="none" baseline="0" dirty="0">
                <a:solidFill>
                  <a:srgbClr val="000000"/>
                </a:solidFill>
                <a:effectLst/>
                <a:uFillTx/>
                <a:latin typeface="Aptos"/>
              </a:rPr>
              <a:t>Deddfau a gwaith arall wedi'u dyfynnu ond heb gyfeiriadau (byddwch yn ofalus rhag llên-ladrad)</a:t>
            </a:r>
          </a:p>
          <a:p>
            <a:r>
              <a:rPr lang="cy" sz="1800" b="0" i="0" u="none" strike="noStrike" cap="none" baseline="0" dirty="0">
                <a:solidFill>
                  <a:srgbClr val="000000"/>
                </a:solidFill>
                <a:effectLst/>
                <a:uFillTx/>
                <a:latin typeface="Aptos"/>
              </a:rPr>
              <a:t>Bod yn or-fanwl mewn tasgau adfyfyriol. </a:t>
            </a:r>
          </a:p>
          <a:p>
            <a:r>
              <a:rPr lang="cy" sz="1800" b="0" i="0" u="none" strike="noStrike" cap="none" baseline="0" dirty="0">
                <a:solidFill>
                  <a:srgbClr val="000000"/>
                </a:solidFill>
                <a:effectLst/>
                <a:uFillTx/>
                <a:latin typeface="Aptos"/>
              </a:rPr>
              <a:t>Ddim yn bodloni holl elfennau'r meini prawf marcio yn llawn</a:t>
            </a:r>
          </a:p>
          <a:p>
            <a:r>
              <a:rPr lang="cy" sz="1800" b="0" i="0" u="none" strike="noStrike" cap="none" baseline="0" dirty="0">
                <a:solidFill>
                  <a:srgbClr val="000000"/>
                </a:solidFill>
                <a:effectLst/>
                <a:uFillTx/>
                <a:latin typeface="Aptos"/>
              </a:rPr>
              <a:t>Rhestr cyfeiriadau ddim yn cyfateb mewn dyfyniadau testun neu gyfeiriadau anghywir. Dim ond un rhestr gyfeiriadau sydd ei hangen arnoch ar gyfer pob tasg.</a:t>
            </a:r>
          </a:p>
          <a:p>
            <a:r>
              <a:rPr lang="cy" sz="1800" b="1" i="0" u="none" strike="noStrike" cap="none" baseline="0" dirty="0">
                <a:solidFill>
                  <a:srgbClr val="000000"/>
                </a:solidFill>
                <a:effectLst/>
                <a:uFillTx/>
                <a:latin typeface="Aptos"/>
              </a:rPr>
              <a:t>Mae angen cyfeirnodi academaidd ar bob adran; dylai hyn gynnwys, lle bo'n berthnasol, ymchwil academaidd diweddar/cyfredol.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rcRect l="19422" r="35194"/>
          <a:stretch>
            <a:fillRect/>
          </a:stretch>
        </p:blipFill>
        <p:spPr>
          <a:xfrm>
            <a:off x="7062456" y="0"/>
            <a:ext cx="197284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34</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a:solidFill>
                <a:schemeClr val="tx2"/>
              </a:solidFill>
              <a:effectLst>
                <a:outerShdw blurRad="31750" dist="25400" dir="5400000" algn="tl" rotWithShape="0">
                  <a:srgbClr val="000000">
                    <a:alpha val="25000"/>
                  </a:srgbClr>
                </a:outerShdw>
              </a:effectLst>
            </a:endParaRPr>
          </a:p>
          <a:p>
            <a:r>
              <a:rPr lang="cy" sz="4300" b="1" i="0" u="none" strike="noStrike" cap="none" baseline="0">
                <a:solidFill>
                  <a:srgbClr val="000000"/>
                </a:solidFill>
                <a:effectLst>
                  <a:outerShdw blurRad="31750" dist="25400" dir="5400000" algn="tl" rotWithShape="0">
                    <a:srgbClr val="000000">
                      <a:alpha val="25098"/>
                    </a:srgbClr>
                  </a:outerShdw>
                </a:effectLst>
                <a:uFillTx/>
                <a:latin typeface="Aptos"/>
              </a:rPr>
              <a:t>Osgoi Llên-ladrad </a:t>
            </a:r>
          </a:p>
          <a:p>
            <a:endParaRPr lang="en-US"/>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35</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cy" sz="2200" b="0" i="0" u="none" strike="noStrike" cap="none" baseline="0">
                <a:solidFill>
                  <a:srgbClr val="000000"/>
                </a:solidFill>
                <a:effectLst/>
                <a:uFillTx/>
                <a:latin typeface="Aptos"/>
              </a:rPr>
              <a:t>Byddwch yn ymwybodol y dylech; </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Cydnabod, gan gyfeirnodi'n briodol, unrhyw waith nad yw'n eiddo i chi. </a:t>
            </a:r>
          </a:p>
          <a:p>
            <a:pPr eaLnBrk="1" hangingPunct="1">
              <a:lnSpc>
                <a:spcPct val="90000"/>
              </a:lnSpc>
              <a:buNone/>
              <a:defRPr/>
            </a:pPr>
            <a:r>
              <a:rPr lang="cy" sz="2200" b="0" i="0" u="none" strike="noStrike" cap="none" baseline="0">
                <a:solidFill>
                  <a:srgbClr val="000000"/>
                </a:solidFill>
                <a:effectLst/>
                <a:uFillTx/>
                <a:latin typeface="Aptos"/>
              </a:rPr>
              <a:t>Ni ddylech:</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Cyflawni hunan lên-ladrad o waith blaenorol a gyflwynwyd gennych, ee yn eich gradd mewn gwaith cymdeithasol</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Defnyddio portffolio dysgwr arall fel arweiniad neu gopïo unrhyw ran o bortffolio dysgwr arall</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Y rheol euraidd yw “os oes gennych unrhyw amheuaeth rhowch gyfeiriadau”.</a:t>
            </a:r>
          </a:p>
          <a:p>
            <a:pPr marL="342900" indent="-342900" eaLnBrk="1" hangingPunct="1">
              <a:lnSpc>
                <a:spcPct val="90000"/>
              </a:lnSpc>
              <a:buFont typeface="Arial" panose="020B0604020202020204" pitchFamily="34" charset="0"/>
              <a:buChar char="•"/>
              <a:defRPr/>
            </a:pPr>
            <a:r>
              <a:rPr lang="cy" sz="2200" b="0" i="0" u="none" strike="noStrike" cap="none" baseline="0">
                <a:solidFill>
                  <a:srgbClr val="000000"/>
                </a:solidFill>
                <a:effectLst/>
                <a:uFillTx/>
                <a:latin typeface="Aptos"/>
              </a:rPr>
              <a:t>Mae'r Brifysgol yn ymchwilio i achosion o lên-ladrad - gall achos difrifol o lên-ladrad bwriadol arwain at fethiant a chael ei adrodd i SCW. </a:t>
            </a:r>
          </a:p>
          <a:p>
            <a:pPr eaLnBrk="1" hangingPunct="1">
              <a:lnSpc>
                <a:spcPct val="90000"/>
              </a:lnSpc>
              <a:buFont typeface="Wingdings 3" panose="05040102010807070707" pitchFamily="18" charset="2"/>
              <a:buNone/>
              <a:defRPr/>
            </a:pPr>
            <a:endParaRPr lang="en-US" altLang="en-US" sz="110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576" r="28414"/>
          <a:stretch>
            <a:fillRect/>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t="2524" r="20304" b="6568"/>
          <a:stretch>
            <a:fillRect/>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cy" sz="4400" b="1" i="0" u="none" strike="noStrike" cap="none" baseline="0">
                <a:solidFill>
                  <a:srgbClr val="000000"/>
                </a:solidFill>
                <a:effectLst>
                  <a:outerShdw blurRad="31750" dist="25400" dir="5400000" algn="tl" rotWithShape="0">
                    <a:srgbClr val="000000">
                      <a:alpha val="25098"/>
                    </a:srgbClr>
                  </a:outerShdw>
                </a:effectLst>
                <a:uFillTx/>
                <a:latin typeface="Aptos Display"/>
              </a:rPr>
              <a:t>Pwysigrwydd Cyfrinachedd</a:t>
            </a:r>
            <a:br>
              <a:rPr sz="4400"/>
            </a:br>
            <a:endParaRPr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cy" sz="2100" b="0" i="0" u="none" strike="noStrike" cap="none" baseline="0">
                <a:solidFill>
                  <a:srgbClr val="000000"/>
                </a:solidFill>
                <a:effectLst/>
                <a:uFillTx/>
                <a:latin typeface="Aptos"/>
              </a:rPr>
              <a:t>Mae'n bwysig na ellir adnabod unrhyw unigolyn/unigolion o fewn eich portffolio, naill ai'n uniongyrchol neu'n anuniongyrchol o'r wybodaeth yn y portffolio.</a:t>
            </a:r>
          </a:p>
          <a:p>
            <a:pPr defTabSz="914400">
              <a:defRPr/>
            </a:pPr>
            <a:r>
              <a:rPr lang="cy" sz="2100" b="0" i="0" u="none" strike="noStrike" cap="none" baseline="0">
                <a:solidFill>
                  <a:srgbClr val="000000"/>
                </a:solidFill>
                <a:effectLst/>
                <a:uFillTx/>
                <a:latin typeface="Aptos"/>
              </a:rPr>
              <a:t>Defnyddiwch rifau </a:t>
            </a:r>
            <a:r>
              <a:rPr lang="cy" sz="2100" b="1" i="0" u="none" strike="noStrike" cap="none" baseline="0">
                <a:solidFill>
                  <a:srgbClr val="000000"/>
                </a:solidFill>
                <a:effectLst/>
                <a:uFillTx/>
                <a:latin typeface="Aptos"/>
              </a:rPr>
              <a:t>nid</a:t>
            </a:r>
            <a:r>
              <a:rPr lang="cy" sz="2100" b="0" i="0" u="none" strike="noStrike" cap="none" baseline="0">
                <a:solidFill>
                  <a:srgbClr val="000000"/>
                </a:solidFill>
                <a:effectLst/>
                <a:uFillTx/>
                <a:latin typeface="Aptos"/>
              </a:rPr>
              <a:t> llythrennau neu enwau ffug i adnabod unigolion rydych yn gweithio gyda nhw. </a:t>
            </a:r>
          </a:p>
          <a:p>
            <a:pPr defTabSz="914400">
              <a:defRPr/>
            </a:pPr>
            <a:r>
              <a:rPr lang="cy" sz="2100" b="0" i="0" u="none" strike="noStrike" cap="none" baseline="0">
                <a:solidFill>
                  <a:srgbClr val="000000"/>
                </a:solidFill>
                <a:effectLst/>
                <a:uFillTx/>
                <a:latin typeface="Aptos"/>
              </a:rPr>
              <a:t>Bydd toriad amodau bach yn arwain at dynnu 5 marc o'ch marc am y dasg honno. </a:t>
            </a:r>
          </a:p>
          <a:p>
            <a:pPr defTabSz="914400">
              <a:defRPr/>
            </a:pPr>
            <a:r>
              <a:rPr lang="cy" sz="2100" b="0" i="0" u="none" strike="noStrike" cap="none" baseline="0">
                <a:solidFill>
                  <a:srgbClr val="000000"/>
                </a:solidFill>
                <a:effectLst/>
                <a:uFillTx/>
                <a:latin typeface="Aptos"/>
              </a:rPr>
              <a:t>Bydd toriad amodau mawr (enw rhywun neu fanylion adnabod) yn golygu na fydd y gwaith yn cael ei ddarllen. Bydd yn cael ei ddychwelyd atoch i ddileu'r toriad a bydd yr ailgyflwyno'n cael ei gapio ar 40%.</a:t>
            </a:r>
          </a:p>
          <a:p>
            <a:pPr defTabSz="914400">
              <a:defRPr/>
            </a:pPr>
            <a:r>
              <a:rPr lang="cy" sz="2100" b="1" i="0" u="none" strike="noStrike" cap="none" baseline="0">
                <a:solidFill>
                  <a:srgbClr val="000000"/>
                </a:solidFill>
                <a:effectLst/>
                <a:uFillTx/>
                <a:latin typeface="Aptos"/>
              </a:rPr>
              <a:t>Rhaid i chi gymryd cyfrifoldeb personol am gadw at ofynion cyfrinachedd a pheidio â dibynnu ar eraill i amlygu achosion o dorri amodau. </a:t>
            </a:r>
          </a:p>
          <a:p>
            <a:pPr marL="0" indent="0" defTabSz="914400">
              <a:buNone/>
              <a:defRPr/>
            </a:pPr>
            <a:endParaRPr lang="en-US" altLang="en-US" b="1"/>
          </a:p>
          <a:p>
            <a:pPr indent="-228600" defTabSz="914400"/>
            <a:endParaRPr lang="en-US"/>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a:rPr>
              <a:pPr>
                <a:spcAft>
                  <a:spcPts val="600"/>
                </a:spcAft>
                <a:defRPr/>
              </a:pPr>
              <a:t>36</a:t>
            </a:fld>
            <a:endParaRPr lang="en-US" altLang="en-US" sz="1200">
              <a:solidFill>
                <a:prstClr val="black">
                  <a:tint val="75000"/>
                </a:prstClr>
              </a:solidFill>
              <a:latin typeface="Calibri"/>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367209970"/>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a:blip r:embed="rId3"/>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136524"/>
            <a:ext cx="7886700" cy="1325563"/>
          </a:xfrm>
        </p:spPr>
        <p:txBody>
          <a:bodyPr vert="horz" lIns="91440" tIns="45720" rIns="91440" bIns="45720" rtlCol="0" anchor="ctr">
            <a:normAutofit/>
          </a:bodyPr>
          <a:lstStyle/>
          <a:p>
            <a:pPr defTabSz="914400"/>
            <a:r>
              <a:rPr lang="cy" sz="4400" b="1" i="0" u="none" strike="noStrike" cap="none" baseline="0" dirty="0">
                <a:solidFill>
                  <a:srgbClr val="000000"/>
                </a:solidFill>
                <a:effectLst/>
                <a:uFillTx/>
                <a:latin typeface="Aptos Display"/>
              </a:rPr>
              <a:t>Proses Gyflwyno</a:t>
            </a:r>
            <a:br>
              <a:rPr sz="4400" dirty="0"/>
            </a:br>
            <a:endParaRPr sz="4400" dirty="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908720"/>
            <a:ext cx="8047806" cy="5812755"/>
          </a:xfrm>
        </p:spPr>
        <p:txBody>
          <a:bodyPr vert="horz" lIns="91440" tIns="45720" rIns="91440" bIns="45720" rtlCol="0">
            <a:normAutofit/>
          </a:bodyPr>
          <a:lstStyle/>
          <a:p>
            <a:pPr defTabSz="914400"/>
            <a:r>
              <a:rPr lang="cy" sz="2000" b="0" i="0" u="none" strike="noStrike" cap="none" baseline="0" dirty="0">
                <a:solidFill>
                  <a:srgbClr val="000000"/>
                </a:solidFill>
                <a:effectLst/>
                <a:uFillTx/>
                <a:latin typeface="Aptos"/>
              </a:rPr>
              <a:t>Mae cyflwyno Prifysgol y Drindod Dewi Sant trwy Moodle</a:t>
            </a:r>
          </a:p>
          <a:p>
            <a:pPr defTabSz="914400"/>
            <a:r>
              <a:rPr lang="cy" sz="2000" b="0" i="0" u="none" strike="noStrike" cap="none" baseline="0" dirty="0">
                <a:solidFill>
                  <a:srgbClr val="000000"/>
                </a:solidFill>
                <a:effectLst/>
                <a:uFillTx/>
                <a:latin typeface="Aptos"/>
              </a:rPr>
              <a:t>Cyflwynwch/llwythwch eich portffolio drwy eich cyfrif Moodle cyn y dyddiad cau (12 canol dydd fel arfer). </a:t>
            </a:r>
          </a:p>
          <a:p>
            <a:pPr defTabSz="914400"/>
            <a:r>
              <a:rPr lang="cy" sz="2000" b="0" i="0" u="none" strike="noStrike" cap="none" baseline="0" dirty="0">
                <a:solidFill>
                  <a:srgbClr val="000000"/>
                </a:solidFill>
                <a:effectLst/>
                <a:uFillTx/>
                <a:latin typeface="Aptos"/>
              </a:rPr>
              <a:t>Mae gofyn i chi gyflwyno pob un o 5 elfen (Tasg) y portffolio i'r   dolenni cyflwyno Turnitin priodol.  Lawrlwythwch y profforma ar gyfer pob tasg o Moodle.</a:t>
            </a:r>
          </a:p>
          <a:p>
            <a:pPr defTabSz="914400"/>
            <a:r>
              <a:rPr lang="cy" sz="2000" b="0" i="0" u="none" strike="noStrike" cap="none" baseline="0" dirty="0">
                <a:solidFill>
                  <a:srgbClr val="000000"/>
                </a:solidFill>
                <a:effectLst/>
                <a:uFillTx/>
                <a:latin typeface="Aptos"/>
              </a:rPr>
              <a:t>Dylai pwynt cyflwyno'r adran olaf “Rhestr gyfeiriadau a gwybodaeth arall – 7”, gynnwys eich rhestr gyfeiriadau ynghyd â manylion y gweithdai a fynychwyd, adroddiad y mentor, manylion y dysgwr, llofnodion a dilysiad rheolwr llinell, a'r cytundeb dysgu. </a:t>
            </a:r>
            <a:r>
              <a:rPr lang="cy-GB" dirty="0"/>
              <a:t>Dim ond un rhestr gyfeiriadau sydd ei hangen arnoch chi, ac rydych chi'n ei chynnwys yn yr adran hon.</a:t>
            </a:r>
            <a:endParaRPr lang="cy" sz="2000" b="0" i="0" u="none" strike="noStrike" cap="none" baseline="0" dirty="0">
              <a:solidFill>
                <a:srgbClr val="000000"/>
              </a:solidFill>
              <a:effectLst/>
              <a:uFillTx/>
              <a:latin typeface="Aptos"/>
            </a:endParaRPr>
          </a:p>
          <a:p>
            <a:pPr defTabSz="914400"/>
            <a:r>
              <a:rPr lang="cy" sz="2000" b="0" i="0" u="none" strike="noStrike" cap="none" baseline="0" dirty="0">
                <a:solidFill>
                  <a:srgbClr val="000000"/>
                </a:solidFill>
                <a:effectLst/>
                <a:uFillTx/>
                <a:latin typeface="Aptos"/>
              </a:rPr>
              <a:t>Sicrhewch fod eich gwaith ysgrifenedig yn adrannau 2-7 yn dilyn y canllawiau ynglŷn â chyfrinachedd a llên-ladrad.</a:t>
            </a:r>
          </a:p>
          <a:p>
            <a:pPr defTabSz="914400"/>
            <a:r>
              <a:rPr lang="cy" sz="2000" b="0" i="0" u="none" strike="noStrike" cap="none" baseline="0" dirty="0">
                <a:solidFill>
                  <a:srgbClr val="000000"/>
                </a:solidFill>
                <a:effectLst/>
                <a:uFillTx/>
                <a:latin typeface="Aptos"/>
              </a:rPr>
              <a:t>Pan ofynnir am enw ffeil ar Turnitin nodwch eich Enw a Rhif Myfyfyriwr.</a:t>
            </a:r>
          </a:p>
          <a:p>
            <a:pPr defTabSz="914400"/>
            <a:r>
              <a:rPr lang="cy" sz="2000" b="0" i="0" u="none" strike="noStrike" cap="none" baseline="0" dirty="0">
                <a:solidFill>
                  <a:srgbClr val="000000"/>
                </a:solidFill>
                <a:effectLst/>
                <a:uFillTx/>
                <a:latin typeface="Aptos"/>
              </a:rPr>
              <a:t>Sicrhewch eich bod yn cyflwyno'r dasg gywir i'r pwyntiau cyflwyno cywir.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a:rPr>
              <a:pPr>
                <a:spcAft>
                  <a:spcPts val="600"/>
                </a:spcAft>
                <a:defRPr/>
              </a:pPr>
              <a:t>37</a:t>
            </a:fld>
            <a:endParaRPr lang="en-US" altLang="en-US" sz="1000">
              <a:solidFill>
                <a:schemeClr val="tx1">
                  <a:lumMod val="50000"/>
                  <a:lumOff val="50000"/>
                </a:schemeClr>
              </a:solidFill>
              <a:latin typeface="Calibri"/>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198417833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a:blip r:embed="rId3"/>
          <a:srcRect l="39137" r="26219"/>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cy" sz="3300" b="1" i="0" u="none" strike="noStrike" cap="none" baseline="0">
                <a:solidFill>
                  <a:srgbClr val="000000"/>
                </a:solidFill>
                <a:effectLst/>
                <a:uFillTx/>
                <a:latin typeface="Aptos Display"/>
              </a:rPr>
              <a:t>Asesu/Marcio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cy" sz="2400" b="0" i="0" u="none" strike="noStrike" cap="none" baseline="0">
                <a:solidFill>
                  <a:srgbClr val="000000"/>
                </a:solidFill>
                <a:effectLst/>
                <a:uFillTx/>
                <a:latin typeface="Aptos"/>
              </a:rPr>
              <a:t>Lle bynnag y bo modd, caiff portffolios eu marcio'n gyntaf bob amser gan aseswr o Awdurdod Lleol gwahanol i'r dysgwr. </a:t>
            </a:r>
          </a:p>
          <a:p>
            <a:r>
              <a:rPr lang="cy" sz="2400" b="0" i="0" u="none" strike="noStrike" cap="none" baseline="0">
                <a:solidFill>
                  <a:srgbClr val="000000"/>
                </a:solidFill>
                <a:effectLst/>
                <a:uFillTx/>
                <a:latin typeface="Aptos"/>
              </a:rPr>
              <a:t>Rhyddheir marciau tua 6 wythnos ar ôl y cyflwyniadau. Gwiriwch Moodle am wybodaeth ynglŷn â hyn. </a:t>
            </a:r>
          </a:p>
          <a:p>
            <a:r>
              <a:rPr lang="cy" sz="2400" b="0" i="0" u="none" strike="noStrike" cap="none" baseline="0">
                <a:solidFill>
                  <a:srgbClr val="000000"/>
                </a:solidFill>
                <a:effectLst/>
                <a:uFillTx/>
                <a:latin typeface="Aptos"/>
              </a:rPr>
              <a:t>Mae marciau bob amser yn amodol yn unig nes iddynt gael eu cadarnhau gan y bwrdd arholi.</a:t>
            </a:r>
          </a:p>
          <a:p>
            <a:endParaRPr lang="en-US" sz="170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38</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76667314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cy" sz="3500" b="0" i="0" u="none" strike="noStrike" cap="none" baseline="0">
                <a:solidFill>
                  <a:srgbClr val="000000"/>
                </a:solidFill>
                <a:effectLst/>
                <a:uFillTx/>
                <a:latin typeface="Aptos Display"/>
              </a:rPr>
              <a:t>Gorffen</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cy" sz="1800" b="0" i="0" u="none" strike="noStrike" cap="none" baseline="0">
                <a:solidFill>
                  <a:srgbClr val="000000"/>
                </a:solidFill>
                <a:effectLst/>
                <a:uFillTx/>
                <a:latin typeface="Aptos"/>
              </a:rPr>
              <a:t>Ydych chi wedi trefnu eich diwrnodau astudio? Os na, sicrhewch eich bod yn eu trefnu. </a:t>
            </a:r>
          </a:p>
          <a:p>
            <a:pPr>
              <a:buFont typeface="Arial" panose="020B0604020202020204" pitchFamily="34" charset="0"/>
              <a:buChar char="•"/>
            </a:pPr>
            <a:r>
              <a:rPr lang="cy" sz="1800" b="0" i="0" u="none" strike="noStrike" cap="none" baseline="0">
                <a:solidFill>
                  <a:srgbClr val="000000"/>
                </a:solidFill>
                <a:effectLst/>
                <a:uFillTx/>
                <a:latin typeface="Aptos"/>
              </a:rPr>
              <a:t>Mae'r weithdrefn ynghylch amgylchiadau esgusodol ac atal astudiaethau yn llawlyfr y rhaglen ac ar Moodle</a:t>
            </a:r>
          </a:p>
          <a:p>
            <a:pPr>
              <a:buFont typeface="Arial" panose="020B0604020202020204" pitchFamily="34" charset="0"/>
              <a:buChar char="•"/>
            </a:pPr>
            <a:r>
              <a:rPr lang="cy" sz="1800" b="0" i="0" u="none" strike="noStrike" cap="none" baseline="0">
                <a:solidFill>
                  <a:srgbClr val="000000"/>
                </a:solidFill>
                <a:effectLst/>
                <a:uFillTx/>
                <a:latin typeface="Aptos"/>
              </a:rPr>
              <a:t>Cysylltwch â'r adran hyfforddi os ydych yn cael unrhyw broblemau</a:t>
            </a:r>
          </a:p>
          <a:p>
            <a:pPr>
              <a:buFont typeface="Arial" panose="020B0604020202020204" pitchFamily="34" charset="0"/>
              <a:buChar char="•"/>
            </a:pPr>
            <a:r>
              <a:rPr lang="cy" sz="1800" b="0" i="0" u="none" strike="noStrike" cap="none" baseline="0">
                <a:solidFill>
                  <a:srgbClr val="000000"/>
                </a:solidFill>
                <a:effectLst/>
                <a:uFillTx/>
                <a:latin typeface="Aptos"/>
              </a:rPr>
              <a:t>Llenwch a dychwelwch yr holiaduron gwerthuso y byddwch yn eu derbyn ar ôl cwblhau'r rhaglen</a:t>
            </a:r>
          </a:p>
          <a:p>
            <a:pPr>
              <a:buFont typeface="Arial" panose="020B0604020202020204" pitchFamily="34" charset="0"/>
              <a:buChar char="•"/>
            </a:pPr>
            <a:r>
              <a:rPr lang="cy" sz="1800" b="0" i="0" u="none" strike="noStrike" cap="none" baseline="0">
                <a:solidFill>
                  <a:srgbClr val="000000"/>
                </a:solidFill>
                <a:effectLst/>
                <a:uFillTx/>
                <a:latin typeface="Aptos"/>
              </a:rPr>
              <a:t>Peidiwch â'i adael tan y funud olaf!</a:t>
            </a:r>
          </a:p>
          <a:p>
            <a:pPr marL="109537" indent="0">
              <a:buNone/>
            </a:pPr>
            <a:r>
              <a:rPr lang="cy" sz="1800" b="1" i="0" u="none" strike="noStrike" cap="none" baseline="0">
                <a:solidFill>
                  <a:srgbClr val="000000"/>
                </a:solidFill>
                <a:effectLst/>
                <a:uFillTx/>
                <a:latin typeface="Aptos"/>
              </a:rPr>
              <a:t>Gweddill y dydd</a:t>
            </a:r>
          </a:p>
          <a:p>
            <a:pPr marL="342900" indent="-342900">
              <a:defRPr/>
            </a:pPr>
            <a:r>
              <a:rPr lang="cy" sz="1800" b="0" i="0" u="none" strike="noStrike" cap="none" baseline="0">
                <a:solidFill>
                  <a:srgbClr val="000000"/>
                </a:solidFill>
                <a:effectLst/>
                <a:uFillTx/>
                <a:latin typeface="Aptos"/>
              </a:rPr>
              <a:t>Amser unigol gyda'r hyfforddwyr i drafod eich gwaith</a:t>
            </a:r>
          </a:p>
          <a:p>
            <a:pPr marL="342900" indent="-342900">
              <a:defRPr/>
            </a:pPr>
            <a:r>
              <a:rPr lang="cy" sz="1800" b="0" i="0" u="none" strike="noStrike" cap="none" baseline="0">
                <a:solidFill>
                  <a:srgbClr val="000000"/>
                </a:solidFill>
                <a:effectLst/>
                <a:uFillTx/>
                <a:latin typeface="Aptos"/>
              </a:rPr>
              <a:t>Amser i wneud gwaith ar bortffolios.</a:t>
            </a:r>
          </a:p>
          <a:p>
            <a:pPr>
              <a:buFont typeface="Arial" panose="020B0604020202020204" pitchFamily="34" charset="0"/>
              <a:buChar char="•"/>
            </a:pPr>
            <a:endParaRPr lang="en-GB" altLang="en-US" sz="1600">
              <a:latin typeface="+mj-lt"/>
            </a:endParaRPr>
          </a:p>
          <a:p>
            <a:endParaRPr lang="en-GB" altLang="en-US" sz="160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895" r="19405" b="1"/>
          <a:stretch>
            <a:fillRect/>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39</a:t>
            </a:fld>
            <a:endParaRPr lang="en-GB" altLang="en-US"/>
          </a:p>
        </p:txBody>
      </p:sp>
      <p:sp>
        <p:nvSpPr>
          <p:cNvPr id="4" name="Title 1">
            <a:extLst>
              <a:ext uri="{FF2B5EF4-FFF2-40B4-BE49-F238E27FC236}">
                <a16:creationId xmlns:a16="http://schemas.microsoft.com/office/drawing/2014/main" id="{0D73C0C4-9216-4BC8-BD22-A049C2447E0D}"/>
              </a:ext>
            </a:extLst>
          </p:cNvPr>
          <p:cNvSpPr txBox="1"/>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extLst>
              <p:ext uri="{D42A27DB-BD31-4B8C-83A1-F6EECF244321}">
                <p14:modId xmlns:p14="http://schemas.microsoft.com/office/powerpoint/2010/main" val="684098817"/>
              </p:ext>
            </p:extLst>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dirty="0">
                          <a:solidFill>
                            <a:srgbClr val="FFFFFF"/>
                          </a:solidFill>
                          <a:effectLst/>
                          <a:uFillTx/>
                          <a:latin typeface="Aptos"/>
                        </a:rPr>
                        <a:t>A oes gennych unrhyw awgrymiadau am ffyrdd y gallwn wella'r gweithdai hyn?</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cy" sz="2100" b="0" i="0" u="none" strike="noStrike" cap="none" baseline="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cy" sz="900" b="0" i="0" u="none" strike="noStrike" cap="none" baseline="0">
                <a:solidFill>
                  <a:srgbClr val="767676"/>
                </a:solidFill>
                <a:effectLst/>
                <a:uFillTx/>
                <a:latin typeface="Aptos"/>
              </a:rPr>
              <a:t>Rhaglen Cydgrynhoi Gwaith Cymdeithasol Porth Agored </a:t>
            </a:r>
          </a:p>
          <a:p>
            <a:r>
              <a:rPr lang="en-GB"/>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11114</TotalTime>
  <Words>5611</Words>
  <Application>Microsoft Macintosh PowerPoint</Application>
  <PresentationFormat>On-screen Show (4:3)</PresentationFormat>
  <Paragraphs>504</Paragraphs>
  <Slides>40</Slides>
  <Notes>35</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Aptos</vt:lpstr>
      <vt:lpstr>Aptos Display</vt:lpstr>
      <vt:lpstr>Arial</vt:lpstr>
      <vt:lpstr>ArialMT</vt:lpstr>
      <vt:lpstr>Calibri</vt:lpstr>
      <vt:lpstr>Cavolini</vt:lpstr>
      <vt:lpstr>Helvetica</vt:lpstr>
      <vt:lpstr>Wingdings</vt:lpstr>
      <vt:lpstr>Wingdings 3</vt:lpstr>
      <vt:lpstr>Office Theme</vt:lpstr>
      <vt:lpstr>Tystysgrif i Raddedigion   Porth Agored Rhaglen Gadarnhau Gweithdy 4</vt:lpstr>
      <vt:lpstr>Disgwyliadau/Rheolau Sylfaenol ar gyfer Gweithdai</vt:lpstr>
      <vt:lpstr>Gweithdy 4 Nodau ac Amcanion </vt:lpstr>
      <vt:lpstr>Dal i Fyny</vt:lpstr>
      <vt:lpstr>Tasg Portffolio 4  Y Cwestiwn </vt:lpstr>
      <vt:lpstr>Tasg Portffolio 4 – Canlyniadau Dysgu  </vt:lpstr>
      <vt:lpstr>Tasg Portffolio 4 – Canlyniadau Dysgu</vt:lpstr>
      <vt:lpstr>PowerPoint Presentation</vt:lpstr>
      <vt:lpstr>PowerPoint Presentation</vt:lpstr>
      <vt:lpstr>Diogelu Plant dan  SSWB(C)A, 2014 </vt:lpstr>
      <vt:lpstr>Byrddau Diogelu</vt:lpstr>
      <vt:lpstr>Ymarfer 2  Tasg 4 - rhan b </vt:lpstr>
      <vt:lpstr>Plant ac Oedolion: Gwahaniaethau mewn Diogelu </vt:lpstr>
      <vt:lpstr>Plant ac Oedolion: Gwahaniaethau mewn Diogelu</vt:lpstr>
      <vt:lpstr>Adolygiad Datblygiadol - Tasg 1 rhan b Y Cwestiwn </vt:lpstr>
      <vt:lpstr>Cynllunio Datblygiad Personol (PDP)</vt:lpstr>
      <vt:lpstr>Beth Mae PDP yn ei Gynnwys </vt:lpstr>
      <vt:lpstr>Canlyniadau Dysgu Tasg 1 - Rhan b</vt:lpstr>
      <vt:lpstr>Tasg 1 Rhan a – Adolygiad Datblygiad Proffesiynol</vt:lpstr>
      <vt:lpstr>Pwysigrwydd Datblygiad a Dysgu Proffesiynol Parhaus </vt:lpstr>
      <vt:lpstr>Tasg 1, Rhan b Ymarfer 4</vt:lpstr>
      <vt:lpstr>PowerPoint Presentation</vt:lpstr>
      <vt:lpstr>Pam fod yr adborth a gawn gan unigolion rydym yn gweithio gyda nhw mor bwysig?</vt:lpstr>
      <vt:lpstr>Beth mae'r bobl rydyn ni'n gweithio gyda nhw yn ei ddweud? </vt:lpstr>
      <vt:lpstr>  Tasg 1 b – Cwestiwn 2  </vt:lpstr>
      <vt:lpstr>Cwblhau'r Portffolio  </vt:lpstr>
      <vt:lpstr>Cynllun Marcio</vt:lpstr>
      <vt:lpstr>Canlyniadau Dysgu</vt:lpstr>
      <vt:lpstr> Cwblhau'r Portffolio </vt:lpstr>
      <vt:lpstr>PowerPoint Presentation</vt:lpstr>
      <vt:lpstr>Rhestr wirio</vt:lpstr>
      <vt:lpstr>Rhestr wirio</vt:lpstr>
      <vt:lpstr>Rhestr wirio</vt:lpstr>
      <vt:lpstr> Awgrymiadau a Chynghorion</vt:lpstr>
      <vt:lpstr>PowerPoint Presentation</vt:lpstr>
      <vt:lpstr>Pwysigrwydd Cyfrinachedd </vt:lpstr>
      <vt:lpstr>Proses Gyflwyno </vt:lpstr>
      <vt:lpstr>Asesu/Marcio  </vt:lpstr>
      <vt:lpstr>Gorffen</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61</cp:revision>
  <cp:lastPrinted>2020-10-06T07:31:18Z</cp:lastPrinted>
  <dcterms:created xsi:type="dcterms:W3CDTF">2020-09-26T13:20:37Z</dcterms:created>
  <dcterms:modified xsi:type="dcterms:W3CDTF">2026-05-23T10:29:37Z</dcterms:modified>
</cp:coreProperties>
</file>