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71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8468" autoAdjust="0"/>
  </p:normalViewPr>
  <p:slideViewPr>
    <p:cSldViewPr snapToGrid="0" snapToObjects="1">
      <p:cViewPr>
        <p:scale>
          <a:sx n="76" d="100"/>
          <a:sy n="76" d="100"/>
        </p:scale>
        <p:origin x="128" y="-8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6" Type="http://schemas.openxmlformats.org/officeDocument/2006/relationships/image" Target="../media/image24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Relationship Id="rId14" Type="http://schemas.openxmlformats.org/officeDocument/2006/relationships/image" Target="../media/image2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6" Type="http://schemas.openxmlformats.org/officeDocument/2006/relationships/image" Target="../media/image24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Relationship Id="rId1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4A6AE5-42E7-4193-88E3-333A6B20693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3EF0F6E-FEAC-4756-A3F7-CAE7EF390574}">
      <dgm:prSet/>
      <dgm:spPr/>
      <dgm:t>
        <a:bodyPr/>
        <a:lstStyle/>
        <a:p>
          <a:r>
            <a:rPr lang="en-US"/>
            <a:t>• Biopsychosocial Model: Body, mind, environment</a:t>
          </a:r>
          <a:r>
            <a:rPr lang="en-GB"/>
            <a:t> to explain how they work together to influence a person’s health and well-being.</a:t>
          </a:r>
          <a:endParaRPr lang="en-US"/>
        </a:p>
      </dgm:t>
    </dgm:pt>
    <dgm:pt modelId="{BE3DDDC6-BA87-4235-8864-FCB5FA4A0EE6}" type="parTrans" cxnId="{EB19B51D-DE11-4DF7-8291-02FB79696179}">
      <dgm:prSet/>
      <dgm:spPr/>
      <dgm:t>
        <a:bodyPr/>
        <a:lstStyle/>
        <a:p>
          <a:endParaRPr lang="en-US"/>
        </a:p>
      </dgm:t>
    </dgm:pt>
    <dgm:pt modelId="{92459D87-EAB2-4741-AE9F-F51AE168D34F}" type="sibTrans" cxnId="{EB19B51D-DE11-4DF7-8291-02FB79696179}">
      <dgm:prSet/>
      <dgm:spPr/>
      <dgm:t>
        <a:bodyPr/>
        <a:lstStyle/>
        <a:p>
          <a:endParaRPr lang="en-US"/>
        </a:p>
      </dgm:t>
    </dgm:pt>
    <dgm:pt modelId="{0E184EBC-2FC1-4C28-8B83-2C10DC707CD4}">
      <dgm:prSet/>
      <dgm:spPr/>
      <dgm:t>
        <a:bodyPr/>
        <a:lstStyle/>
        <a:p>
          <a:r>
            <a:rPr lang="en-US"/>
            <a:t>• Social Determinants of Health: Income, housing, education</a:t>
          </a:r>
        </a:p>
      </dgm:t>
    </dgm:pt>
    <dgm:pt modelId="{A8D6C1A1-3CF8-4B13-86EB-DC1304116A87}" type="parTrans" cxnId="{DCC91A4F-3DC7-4321-A321-9A1C8CBF9FE3}">
      <dgm:prSet/>
      <dgm:spPr/>
      <dgm:t>
        <a:bodyPr/>
        <a:lstStyle/>
        <a:p>
          <a:endParaRPr lang="en-US"/>
        </a:p>
      </dgm:t>
    </dgm:pt>
    <dgm:pt modelId="{A8667F62-5FFB-440D-9B53-41A428877CAB}" type="sibTrans" cxnId="{DCC91A4F-3DC7-4321-A321-9A1C8CBF9FE3}">
      <dgm:prSet/>
      <dgm:spPr/>
      <dgm:t>
        <a:bodyPr/>
        <a:lstStyle/>
        <a:p>
          <a:endParaRPr lang="en-US"/>
        </a:p>
      </dgm:t>
    </dgm:pt>
    <dgm:pt modelId="{9DD7839B-5209-4451-9ABF-7363EB9B25EE}">
      <dgm:prSet/>
      <dgm:spPr/>
      <dgm:t>
        <a:bodyPr/>
        <a:lstStyle/>
        <a:p>
          <a:r>
            <a:rPr lang="en-US"/>
            <a:t>• Guides community and individual care approaches</a:t>
          </a:r>
        </a:p>
      </dgm:t>
    </dgm:pt>
    <dgm:pt modelId="{BEF040A7-9A24-4B23-8CB7-94EBACEEBD6F}" type="parTrans" cxnId="{2AD64B17-D69A-49F9-B484-C0A1481FF139}">
      <dgm:prSet/>
      <dgm:spPr/>
      <dgm:t>
        <a:bodyPr/>
        <a:lstStyle/>
        <a:p>
          <a:endParaRPr lang="en-US"/>
        </a:p>
      </dgm:t>
    </dgm:pt>
    <dgm:pt modelId="{807C4DAE-69A9-4A8D-938E-33B6D6D3E0F3}" type="sibTrans" cxnId="{2AD64B17-D69A-49F9-B484-C0A1481FF139}">
      <dgm:prSet/>
      <dgm:spPr/>
      <dgm:t>
        <a:bodyPr/>
        <a:lstStyle/>
        <a:p>
          <a:endParaRPr lang="en-US"/>
        </a:p>
      </dgm:t>
    </dgm:pt>
    <dgm:pt modelId="{D39FD574-347A-4D2B-95FA-E99EF18638BC}" type="pres">
      <dgm:prSet presAssocID="{BC4A6AE5-42E7-4193-88E3-333A6B206930}" presName="linear" presStyleCnt="0">
        <dgm:presLayoutVars>
          <dgm:animLvl val="lvl"/>
          <dgm:resizeHandles val="exact"/>
        </dgm:presLayoutVars>
      </dgm:prSet>
      <dgm:spPr/>
    </dgm:pt>
    <dgm:pt modelId="{0E510158-5A68-42B5-929C-6B5CD7075D39}" type="pres">
      <dgm:prSet presAssocID="{A3EF0F6E-FEAC-4756-A3F7-CAE7EF39057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68DF023-CF39-4B1F-ADE3-0A11C6F3A592}" type="pres">
      <dgm:prSet presAssocID="{92459D87-EAB2-4741-AE9F-F51AE168D34F}" presName="spacer" presStyleCnt="0"/>
      <dgm:spPr/>
    </dgm:pt>
    <dgm:pt modelId="{82F02741-6D7F-4D09-85E2-658F5B2C3F8E}" type="pres">
      <dgm:prSet presAssocID="{0E184EBC-2FC1-4C28-8B83-2C10DC707CD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C74A4BA-BCCC-4F48-913E-5443A042E5F1}" type="pres">
      <dgm:prSet presAssocID="{A8667F62-5FFB-440D-9B53-41A428877CAB}" presName="spacer" presStyleCnt="0"/>
      <dgm:spPr/>
    </dgm:pt>
    <dgm:pt modelId="{AAA3BE43-C910-4A7B-8321-9EB6DB867DBE}" type="pres">
      <dgm:prSet presAssocID="{9DD7839B-5209-4451-9ABF-7363EB9B25E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AD64B17-D69A-49F9-B484-C0A1481FF139}" srcId="{BC4A6AE5-42E7-4193-88E3-333A6B206930}" destId="{9DD7839B-5209-4451-9ABF-7363EB9B25EE}" srcOrd="2" destOrd="0" parTransId="{BEF040A7-9A24-4B23-8CB7-94EBACEEBD6F}" sibTransId="{807C4DAE-69A9-4A8D-938E-33B6D6D3E0F3}"/>
    <dgm:cxn modelId="{EB19B51D-DE11-4DF7-8291-02FB79696179}" srcId="{BC4A6AE5-42E7-4193-88E3-333A6B206930}" destId="{A3EF0F6E-FEAC-4756-A3F7-CAE7EF390574}" srcOrd="0" destOrd="0" parTransId="{BE3DDDC6-BA87-4235-8864-FCB5FA4A0EE6}" sibTransId="{92459D87-EAB2-4741-AE9F-F51AE168D34F}"/>
    <dgm:cxn modelId="{DCC91A4F-3DC7-4321-A321-9A1C8CBF9FE3}" srcId="{BC4A6AE5-42E7-4193-88E3-333A6B206930}" destId="{0E184EBC-2FC1-4C28-8B83-2C10DC707CD4}" srcOrd="1" destOrd="0" parTransId="{A8D6C1A1-3CF8-4B13-86EB-DC1304116A87}" sibTransId="{A8667F62-5FFB-440D-9B53-41A428877CAB}"/>
    <dgm:cxn modelId="{63BA217D-7031-4BAD-AF6C-328FC7A18A90}" type="presOf" srcId="{BC4A6AE5-42E7-4193-88E3-333A6B206930}" destId="{D39FD574-347A-4D2B-95FA-E99EF18638BC}" srcOrd="0" destOrd="0" presId="urn:microsoft.com/office/officeart/2005/8/layout/vList2"/>
    <dgm:cxn modelId="{7832B485-1944-481C-8288-5452AAB9B6C7}" type="presOf" srcId="{9DD7839B-5209-4451-9ABF-7363EB9B25EE}" destId="{AAA3BE43-C910-4A7B-8321-9EB6DB867DBE}" srcOrd="0" destOrd="0" presId="urn:microsoft.com/office/officeart/2005/8/layout/vList2"/>
    <dgm:cxn modelId="{1189F49B-3343-4017-914D-70BE9A93FD35}" type="presOf" srcId="{A3EF0F6E-FEAC-4756-A3F7-CAE7EF390574}" destId="{0E510158-5A68-42B5-929C-6B5CD7075D39}" srcOrd="0" destOrd="0" presId="urn:microsoft.com/office/officeart/2005/8/layout/vList2"/>
    <dgm:cxn modelId="{8227C2CE-9DE9-4BA1-92D4-FC1ABB74632A}" type="presOf" srcId="{0E184EBC-2FC1-4C28-8B83-2C10DC707CD4}" destId="{82F02741-6D7F-4D09-85E2-658F5B2C3F8E}" srcOrd="0" destOrd="0" presId="urn:microsoft.com/office/officeart/2005/8/layout/vList2"/>
    <dgm:cxn modelId="{5F9B6960-E8E1-44D8-94FC-E38588054B5C}" type="presParOf" srcId="{D39FD574-347A-4D2B-95FA-E99EF18638BC}" destId="{0E510158-5A68-42B5-929C-6B5CD7075D39}" srcOrd="0" destOrd="0" presId="urn:microsoft.com/office/officeart/2005/8/layout/vList2"/>
    <dgm:cxn modelId="{70D6FB1E-8C85-4BF8-A0E7-4CFA6B093CE2}" type="presParOf" srcId="{D39FD574-347A-4D2B-95FA-E99EF18638BC}" destId="{568DF023-CF39-4B1F-ADE3-0A11C6F3A592}" srcOrd="1" destOrd="0" presId="urn:microsoft.com/office/officeart/2005/8/layout/vList2"/>
    <dgm:cxn modelId="{61856F91-95D2-40BB-BE07-C2CBCFC20E49}" type="presParOf" srcId="{D39FD574-347A-4D2B-95FA-E99EF18638BC}" destId="{82F02741-6D7F-4D09-85E2-658F5B2C3F8E}" srcOrd="2" destOrd="0" presId="urn:microsoft.com/office/officeart/2005/8/layout/vList2"/>
    <dgm:cxn modelId="{FEE8FE4B-9F45-4B22-8A82-AE9C48A86DF7}" type="presParOf" srcId="{D39FD574-347A-4D2B-95FA-E99EF18638BC}" destId="{1C74A4BA-BCCC-4F48-913E-5443A042E5F1}" srcOrd="3" destOrd="0" presId="urn:microsoft.com/office/officeart/2005/8/layout/vList2"/>
    <dgm:cxn modelId="{E42CC026-33B7-4FBD-820D-0374B2CACD54}" type="presParOf" srcId="{D39FD574-347A-4D2B-95FA-E99EF18638BC}" destId="{AAA3BE43-C910-4A7B-8321-9EB6DB867DB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E73B95-8E6E-4A87-AB4E-6DFA81F59CF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3252E2EF-763D-4BD6-923D-D3E863C62CFD}">
      <dgm:prSet/>
      <dgm:spPr/>
      <dgm:t>
        <a:bodyPr/>
        <a:lstStyle/>
        <a:p>
          <a:r>
            <a:rPr lang="en-US"/>
            <a:t>• Examples: NHS Long Term Plan, Mental Health Act reforms</a:t>
          </a:r>
        </a:p>
      </dgm:t>
    </dgm:pt>
    <dgm:pt modelId="{AEA28E62-0582-46F9-B25B-E86411644E14}" type="parTrans" cxnId="{F0C93F9E-2B29-45F7-B458-22DB9C4E0606}">
      <dgm:prSet/>
      <dgm:spPr/>
      <dgm:t>
        <a:bodyPr/>
        <a:lstStyle/>
        <a:p>
          <a:endParaRPr lang="en-US"/>
        </a:p>
      </dgm:t>
    </dgm:pt>
    <dgm:pt modelId="{5B8D7855-E6E0-48CD-9392-46783462E9AB}" type="sibTrans" cxnId="{F0C93F9E-2B29-45F7-B458-22DB9C4E0606}">
      <dgm:prSet/>
      <dgm:spPr/>
      <dgm:t>
        <a:bodyPr/>
        <a:lstStyle/>
        <a:p>
          <a:endParaRPr lang="en-US"/>
        </a:p>
      </dgm:t>
    </dgm:pt>
    <dgm:pt modelId="{A79AE47E-2AC6-469C-BBC4-C725A514CF22}">
      <dgm:prSet/>
      <dgm:spPr/>
      <dgm:t>
        <a:bodyPr/>
        <a:lstStyle/>
        <a:p>
          <a:r>
            <a:rPr lang="en-US"/>
            <a:t>• Policy support for prevention, mental health, holistic care</a:t>
          </a:r>
        </a:p>
      </dgm:t>
    </dgm:pt>
    <dgm:pt modelId="{7E1A2B73-E7AB-4CC5-9198-DA34D32B7025}" type="parTrans" cxnId="{8A4AF61D-D95D-40D1-8C1B-FB51EDBD18DA}">
      <dgm:prSet/>
      <dgm:spPr/>
      <dgm:t>
        <a:bodyPr/>
        <a:lstStyle/>
        <a:p>
          <a:endParaRPr lang="en-US"/>
        </a:p>
      </dgm:t>
    </dgm:pt>
    <dgm:pt modelId="{6E491D8E-3555-4361-B863-25F894E7E7E6}" type="sibTrans" cxnId="{8A4AF61D-D95D-40D1-8C1B-FB51EDBD18DA}">
      <dgm:prSet/>
      <dgm:spPr/>
      <dgm:t>
        <a:bodyPr/>
        <a:lstStyle/>
        <a:p>
          <a:endParaRPr lang="en-US"/>
        </a:p>
      </dgm:t>
    </dgm:pt>
    <dgm:pt modelId="{360BBCFE-469A-47C5-8D0F-D0D67FA4F289}">
      <dgm:prSet/>
      <dgm:spPr/>
      <dgm:t>
        <a:bodyPr/>
        <a:lstStyle/>
        <a:p>
          <a:r>
            <a:rPr lang="en-US"/>
            <a:t>• Challenges: underfunding, fragmented systems</a:t>
          </a:r>
        </a:p>
      </dgm:t>
    </dgm:pt>
    <dgm:pt modelId="{6E9ECD0C-F081-4E7C-912A-91823E201AA0}" type="parTrans" cxnId="{07107666-F385-4BD7-B1DA-3434AF0C9FCF}">
      <dgm:prSet/>
      <dgm:spPr/>
      <dgm:t>
        <a:bodyPr/>
        <a:lstStyle/>
        <a:p>
          <a:endParaRPr lang="en-US"/>
        </a:p>
      </dgm:t>
    </dgm:pt>
    <dgm:pt modelId="{AF2AD27A-0D20-411E-B47B-9C2714B77A51}" type="sibTrans" cxnId="{07107666-F385-4BD7-B1DA-3434AF0C9FCF}">
      <dgm:prSet/>
      <dgm:spPr/>
      <dgm:t>
        <a:bodyPr/>
        <a:lstStyle/>
        <a:p>
          <a:endParaRPr lang="en-US"/>
        </a:p>
      </dgm:t>
    </dgm:pt>
    <dgm:pt modelId="{7DA70D55-AC97-4057-974D-23A0326E1AAC}" type="pres">
      <dgm:prSet presAssocID="{76E73B95-8E6E-4A87-AB4E-6DFA81F59CFA}" presName="root" presStyleCnt="0">
        <dgm:presLayoutVars>
          <dgm:dir/>
          <dgm:resizeHandles val="exact"/>
        </dgm:presLayoutVars>
      </dgm:prSet>
      <dgm:spPr/>
    </dgm:pt>
    <dgm:pt modelId="{06FE92AB-98F8-4078-8978-6DF9C991E316}" type="pres">
      <dgm:prSet presAssocID="{3252E2EF-763D-4BD6-923D-D3E863C62CFD}" presName="compNode" presStyleCnt="0"/>
      <dgm:spPr/>
    </dgm:pt>
    <dgm:pt modelId="{7997903E-1634-4432-AE30-CDCD385B2CCB}" type="pres">
      <dgm:prSet presAssocID="{3252E2EF-763D-4BD6-923D-D3E863C62CFD}" presName="bgRect" presStyleLbl="bgShp" presStyleIdx="0" presStyleCnt="3"/>
      <dgm:spPr/>
    </dgm:pt>
    <dgm:pt modelId="{48C2F2E4-F883-4309-B8A4-2BD71419FE49}" type="pres">
      <dgm:prSet presAssocID="{3252E2EF-763D-4BD6-923D-D3E863C62CF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1075B4A8-68B5-44A2-A8C5-45FEDA75F54A}" type="pres">
      <dgm:prSet presAssocID="{3252E2EF-763D-4BD6-923D-D3E863C62CFD}" presName="spaceRect" presStyleCnt="0"/>
      <dgm:spPr/>
    </dgm:pt>
    <dgm:pt modelId="{CD4978F4-8ADB-45CC-9474-6033DE1154FC}" type="pres">
      <dgm:prSet presAssocID="{3252E2EF-763D-4BD6-923D-D3E863C62CFD}" presName="parTx" presStyleLbl="revTx" presStyleIdx="0" presStyleCnt="3">
        <dgm:presLayoutVars>
          <dgm:chMax val="0"/>
          <dgm:chPref val="0"/>
        </dgm:presLayoutVars>
      </dgm:prSet>
      <dgm:spPr/>
    </dgm:pt>
    <dgm:pt modelId="{2471476B-AB91-446D-96AD-BC0EC66C1F2B}" type="pres">
      <dgm:prSet presAssocID="{5B8D7855-E6E0-48CD-9392-46783462E9AB}" presName="sibTrans" presStyleCnt="0"/>
      <dgm:spPr/>
    </dgm:pt>
    <dgm:pt modelId="{131029B3-00DE-4959-B32A-6B103EA711A8}" type="pres">
      <dgm:prSet presAssocID="{A79AE47E-2AC6-469C-BBC4-C725A514CF22}" presName="compNode" presStyleCnt="0"/>
      <dgm:spPr/>
    </dgm:pt>
    <dgm:pt modelId="{16F6417A-1087-4659-BA85-90ABEEEBA0DF}" type="pres">
      <dgm:prSet presAssocID="{A79AE47E-2AC6-469C-BBC4-C725A514CF22}" presName="bgRect" presStyleLbl="bgShp" presStyleIdx="1" presStyleCnt="3"/>
      <dgm:spPr/>
    </dgm:pt>
    <dgm:pt modelId="{B222A57D-F69F-4F7A-A730-A3B3BB38CE42}" type="pres">
      <dgm:prSet presAssocID="{A79AE47E-2AC6-469C-BBC4-C725A514CF2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FEEDB125-91DC-4A85-B9AC-313839BC3837}" type="pres">
      <dgm:prSet presAssocID="{A79AE47E-2AC6-469C-BBC4-C725A514CF22}" presName="spaceRect" presStyleCnt="0"/>
      <dgm:spPr/>
    </dgm:pt>
    <dgm:pt modelId="{95A19643-2C7F-4794-A98A-8B4EEF55DB5B}" type="pres">
      <dgm:prSet presAssocID="{A79AE47E-2AC6-469C-BBC4-C725A514CF22}" presName="parTx" presStyleLbl="revTx" presStyleIdx="1" presStyleCnt="3">
        <dgm:presLayoutVars>
          <dgm:chMax val="0"/>
          <dgm:chPref val="0"/>
        </dgm:presLayoutVars>
      </dgm:prSet>
      <dgm:spPr/>
    </dgm:pt>
    <dgm:pt modelId="{669B7177-9625-47A9-A755-902EE0661E67}" type="pres">
      <dgm:prSet presAssocID="{6E491D8E-3555-4361-B863-25F894E7E7E6}" presName="sibTrans" presStyleCnt="0"/>
      <dgm:spPr/>
    </dgm:pt>
    <dgm:pt modelId="{FD958DFC-E8A7-4C40-8A1E-0CF4A1932FED}" type="pres">
      <dgm:prSet presAssocID="{360BBCFE-469A-47C5-8D0F-D0D67FA4F289}" presName="compNode" presStyleCnt="0"/>
      <dgm:spPr/>
    </dgm:pt>
    <dgm:pt modelId="{32990520-A47E-44D9-9AC0-CA0F799EA51B}" type="pres">
      <dgm:prSet presAssocID="{360BBCFE-469A-47C5-8D0F-D0D67FA4F289}" presName="bgRect" presStyleLbl="bgShp" presStyleIdx="2" presStyleCnt="3"/>
      <dgm:spPr/>
    </dgm:pt>
    <dgm:pt modelId="{47ACE58D-02E1-45AD-AFAC-F8995DE0571A}" type="pres">
      <dgm:prSet presAssocID="{360BBCFE-469A-47C5-8D0F-D0D67FA4F28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 Diagram"/>
        </a:ext>
      </dgm:extLst>
    </dgm:pt>
    <dgm:pt modelId="{0F9A4738-B9BF-4278-AFEE-18BDA1F2BFDF}" type="pres">
      <dgm:prSet presAssocID="{360BBCFE-469A-47C5-8D0F-D0D67FA4F289}" presName="spaceRect" presStyleCnt="0"/>
      <dgm:spPr/>
    </dgm:pt>
    <dgm:pt modelId="{C58A18D0-1FA8-48B3-A792-D7A6E2131061}" type="pres">
      <dgm:prSet presAssocID="{360BBCFE-469A-47C5-8D0F-D0D67FA4F28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A4AF61D-D95D-40D1-8C1B-FB51EDBD18DA}" srcId="{76E73B95-8E6E-4A87-AB4E-6DFA81F59CFA}" destId="{A79AE47E-2AC6-469C-BBC4-C725A514CF22}" srcOrd="1" destOrd="0" parTransId="{7E1A2B73-E7AB-4CC5-9198-DA34D32B7025}" sibTransId="{6E491D8E-3555-4361-B863-25F894E7E7E6}"/>
    <dgm:cxn modelId="{07107666-F385-4BD7-B1DA-3434AF0C9FCF}" srcId="{76E73B95-8E6E-4A87-AB4E-6DFA81F59CFA}" destId="{360BBCFE-469A-47C5-8D0F-D0D67FA4F289}" srcOrd="2" destOrd="0" parTransId="{6E9ECD0C-F081-4E7C-912A-91823E201AA0}" sibTransId="{AF2AD27A-0D20-411E-B47B-9C2714B77A51}"/>
    <dgm:cxn modelId="{DD05E495-3142-4D22-83C6-3AB04E953A67}" type="presOf" srcId="{A79AE47E-2AC6-469C-BBC4-C725A514CF22}" destId="{95A19643-2C7F-4794-A98A-8B4EEF55DB5B}" srcOrd="0" destOrd="0" presId="urn:microsoft.com/office/officeart/2018/2/layout/IconVerticalSolidList"/>
    <dgm:cxn modelId="{216D1697-604E-4C49-9E60-036F20B5C5C2}" type="presOf" srcId="{76E73B95-8E6E-4A87-AB4E-6DFA81F59CFA}" destId="{7DA70D55-AC97-4057-974D-23A0326E1AAC}" srcOrd="0" destOrd="0" presId="urn:microsoft.com/office/officeart/2018/2/layout/IconVerticalSolidList"/>
    <dgm:cxn modelId="{F0C93F9E-2B29-45F7-B458-22DB9C4E0606}" srcId="{76E73B95-8E6E-4A87-AB4E-6DFA81F59CFA}" destId="{3252E2EF-763D-4BD6-923D-D3E863C62CFD}" srcOrd="0" destOrd="0" parTransId="{AEA28E62-0582-46F9-B25B-E86411644E14}" sibTransId="{5B8D7855-E6E0-48CD-9392-46783462E9AB}"/>
    <dgm:cxn modelId="{E41B00A4-EAC4-4239-8765-C0E46D905854}" type="presOf" srcId="{360BBCFE-469A-47C5-8D0F-D0D67FA4F289}" destId="{C58A18D0-1FA8-48B3-A792-D7A6E2131061}" srcOrd="0" destOrd="0" presId="urn:microsoft.com/office/officeart/2018/2/layout/IconVerticalSolidList"/>
    <dgm:cxn modelId="{520186DE-4617-4B94-9A2F-E08C408B9C55}" type="presOf" srcId="{3252E2EF-763D-4BD6-923D-D3E863C62CFD}" destId="{CD4978F4-8ADB-45CC-9474-6033DE1154FC}" srcOrd="0" destOrd="0" presId="urn:microsoft.com/office/officeart/2018/2/layout/IconVerticalSolidList"/>
    <dgm:cxn modelId="{A81FA825-2FD3-4D3C-8F04-F02A6BB307D6}" type="presParOf" srcId="{7DA70D55-AC97-4057-974D-23A0326E1AAC}" destId="{06FE92AB-98F8-4078-8978-6DF9C991E316}" srcOrd="0" destOrd="0" presId="urn:microsoft.com/office/officeart/2018/2/layout/IconVerticalSolidList"/>
    <dgm:cxn modelId="{F30C54E5-9E0C-4412-9734-9A20E502777E}" type="presParOf" srcId="{06FE92AB-98F8-4078-8978-6DF9C991E316}" destId="{7997903E-1634-4432-AE30-CDCD385B2CCB}" srcOrd="0" destOrd="0" presId="urn:microsoft.com/office/officeart/2018/2/layout/IconVerticalSolidList"/>
    <dgm:cxn modelId="{B6B40085-A678-4DA1-932B-26B97A399B94}" type="presParOf" srcId="{06FE92AB-98F8-4078-8978-6DF9C991E316}" destId="{48C2F2E4-F883-4309-B8A4-2BD71419FE49}" srcOrd="1" destOrd="0" presId="urn:microsoft.com/office/officeart/2018/2/layout/IconVerticalSolidList"/>
    <dgm:cxn modelId="{F3512CC6-1138-4E8D-9A6B-913CBCE44CDE}" type="presParOf" srcId="{06FE92AB-98F8-4078-8978-6DF9C991E316}" destId="{1075B4A8-68B5-44A2-A8C5-45FEDA75F54A}" srcOrd="2" destOrd="0" presId="urn:microsoft.com/office/officeart/2018/2/layout/IconVerticalSolidList"/>
    <dgm:cxn modelId="{EAC5F3AC-842B-486D-98B2-8DCF430CA41F}" type="presParOf" srcId="{06FE92AB-98F8-4078-8978-6DF9C991E316}" destId="{CD4978F4-8ADB-45CC-9474-6033DE1154FC}" srcOrd="3" destOrd="0" presId="urn:microsoft.com/office/officeart/2018/2/layout/IconVerticalSolidList"/>
    <dgm:cxn modelId="{902E3F52-C2E1-4792-8E78-94C0D52F1EE3}" type="presParOf" srcId="{7DA70D55-AC97-4057-974D-23A0326E1AAC}" destId="{2471476B-AB91-446D-96AD-BC0EC66C1F2B}" srcOrd="1" destOrd="0" presId="urn:microsoft.com/office/officeart/2018/2/layout/IconVerticalSolidList"/>
    <dgm:cxn modelId="{C075540D-26FB-4C89-AF21-A6C0A1A5C80E}" type="presParOf" srcId="{7DA70D55-AC97-4057-974D-23A0326E1AAC}" destId="{131029B3-00DE-4959-B32A-6B103EA711A8}" srcOrd="2" destOrd="0" presId="urn:microsoft.com/office/officeart/2018/2/layout/IconVerticalSolidList"/>
    <dgm:cxn modelId="{E1228647-C575-47B5-AFE4-5B977B9EC5A3}" type="presParOf" srcId="{131029B3-00DE-4959-B32A-6B103EA711A8}" destId="{16F6417A-1087-4659-BA85-90ABEEEBA0DF}" srcOrd="0" destOrd="0" presId="urn:microsoft.com/office/officeart/2018/2/layout/IconVerticalSolidList"/>
    <dgm:cxn modelId="{8ACFDE5F-2331-4363-A676-91C7E4F68DD1}" type="presParOf" srcId="{131029B3-00DE-4959-B32A-6B103EA711A8}" destId="{B222A57D-F69F-4F7A-A730-A3B3BB38CE42}" srcOrd="1" destOrd="0" presId="urn:microsoft.com/office/officeart/2018/2/layout/IconVerticalSolidList"/>
    <dgm:cxn modelId="{9E63915B-2C14-42FF-B798-AB19D942290A}" type="presParOf" srcId="{131029B3-00DE-4959-B32A-6B103EA711A8}" destId="{FEEDB125-91DC-4A85-B9AC-313839BC3837}" srcOrd="2" destOrd="0" presId="urn:microsoft.com/office/officeart/2018/2/layout/IconVerticalSolidList"/>
    <dgm:cxn modelId="{85F2E970-D289-4218-8CD6-EAF54B150109}" type="presParOf" srcId="{131029B3-00DE-4959-B32A-6B103EA711A8}" destId="{95A19643-2C7F-4794-A98A-8B4EEF55DB5B}" srcOrd="3" destOrd="0" presId="urn:microsoft.com/office/officeart/2018/2/layout/IconVerticalSolidList"/>
    <dgm:cxn modelId="{8088AEA8-283D-4F5A-83F3-E1437501C9CA}" type="presParOf" srcId="{7DA70D55-AC97-4057-974D-23A0326E1AAC}" destId="{669B7177-9625-47A9-A755-902EE0661E67}" srcOrd="3" destOrd="0" presId="urn:microsoft.com/office/officeart/2018/2/layout/IconVerticalSolidList"/>
    <dgm:cxn modelId="{094EB547-CA57-4D50-9D39-487D11F27F7C}" type="presParOf" srcId="{7DA70D55-AC97-4057-974D-23A0326E1AAC}" destId="{FD958DFC-E8A7-4C40-8A1E-0CF4A1932FED}" srcOrd="4" destOrd="0" presId="urn:microsoft.com/office/officeart/2018/2/layout/IconVerticalSolidList"/>
    <dgm:cxn modelId="{74F167DA-C3DF-4B2B-B9ED-2A39E71FE93D}" type="presParOf" srcId="{FD958DFC-E8A7-4C40-8A1E-0CF4A1932FED}" destId="{32990520-A47E-44D9-9AC0-CA0F799EA51B}" srcOrd="0" destOrd="0" presId="urn:microsoft.com/office/officeart/2018/2/layout/IconVerticalSolidList"/>
    <dgm:cxn modelId="{2511C213-D50C-4C2F-A35D-209D1C45262E}" type="presParOf" srcId="{FD958DFC-E8A7-4C40-8A1E-0CF4A1932FED}" destId="{47ACE58D-02E1-45AD-AFAC-F8995DE0571A}" srcOrd="1" destOrd="0" presId="urn:microsoft.com/office/officeart/2018/2/layout/IconVerticalSolidList"/>
    <dgm:cxn modelId="{2AB25003-6DFA-4AD1-8205-747F94624090}" type="presParOf" srcId="{FD958DFC-E8A7-4C40-8A1E-0CF4A1932FED}" destId="{0F9A4738-B9BF-4278-AFEE-18BDA1F2BFDF}" srcOrd="2" destOrd="0" presId="urn:microsoft.com/office/officeart/2018/2/layout/IconVerticalSolidList"/>
    <dgm:cxn modelId="{839A80C8-E914-43CD-8630-491026C186EE}" type="presParOf" srcId="{FD958DFC-E8A7-4C40-8A1E-0CF4A1932FED}" destId="{C58A18D0-1FA8-48B3-A792-D7A6E213106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A48C26-70A6-44C6-8264-4C92CD3CED2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7C70645-B1ED-4C61-B84D-962C23A02F1C}">
      <dgm:prSet/>
      <dgm:spPr/>
      <dgm:t>
        <a:bodyPr/>
        <a:lstStyle/>
        <a:p>
          <a:r>
            <a:rPr lang="en-US"/>
            <a:t>• Use of telehealth and digital care</a:t>
          </a:r>
        </a:p>
      </dgm:t>
    </dgm:pt>
    <dgm:pt modelId="{BF34A6A0-4475-4949-AC2E-D03A486AD45B}" type="parTrans" cxnId="{383140E9-7E66-4010-BCED-8660B06285A8}">
      <dgm:prSet/>
      <dgm:spPr/>
      <dgm:t>
        <a:bodyPr/>
        <a:lstStyle/>
        <a:p>
          <a:endParaRPr lang="en-US"/>
        </a:p>
      </dgm:t>
    </dgm:pt>
    <dgm:pt modelId="{59A8C7AE-6F4D-49CD-80E4-D12AE2365FAC}" type="sibTrans" cxnId="{383140E9-7E66-4010-BCED-8660B06285A8}">
      <dgm:prSet/>
      <dgm:spPr/>
      <dgm:t>
        <a:bodyPr/>
        <a:lstStyle/>
        <a:p>
          <a:endParaRPr lang="en-US"/>
        </a:p>
      </dgm:t>
    </dgm:pt>
    <dgm:pt modelId="{F33106AC-A022-4D2D-B09B-F24558B5C313}">
      <dgm:prSet/>
      <dgm:spPr/>
      <dgm:t>
        <a:bodyPr/>
        <a:lstStyle/>
        <a:p>
          <a:r>
            <a:rPr lang="en-US"/>
            <a:t>• Community health and wellbeing hubs</a:t>
          </a:r>
        </a:p>
      </dgm:t>
    </dgm:pt>
    <dgm:pt modelId="{2539D241-F8C4-4DB5-AE26-B95573110281}" type="parTrans" cxnId="{C8D29BA2-3942-4A95-B9FA-FFD583A2EA19}">
      <dgm:prSet/>
      <dgm:spPr/>
      <dgm:t>
        <a:bodyPr/>
        <a:lstStyle/>
        <a:p>
          <a:endParaRPr lang="en-US"/>
        </a:p>
      </dgm:t>
    </dgm:pt>
    <dgm:pt modelId="{F6E20A29-37FD-43BD-88EE-F8D9F3F2C5D3}" type="sibTrans" cxnId="{C8D29BA2-3942-4A95-B9FA-FFD583A2EA19}">
      <dgm:prSet/>
      <dgm:spPr/>
      <dgm:t>
        <a:bodyPr/>
        <a:lstStyle/>
        <a:p>
          <a:endParaRPr lang="en-US"/>
        </a:p>
      </dgm:t>
    </dgm:pt>
    <dgm:pt modelId="{9EA0D4A3-2C28-42E5-8F1F-ABD76EC4AF32}">
      <dgm:prSet/>
      <dgm:spPr/>
      <dgm:t>
        <a:bodyPr/>
        <a:lstStyle/>
        <a:p>
          <a:r>
            <a:rPr lang="en-US"/>
            <a:t>• Coordinated, patient-centered care models</a:t>
          </a:r>
        </a:p>
      </dgm:t>
    </dgm:pt>
    <dgm:pt modelId="{E5D86643-569C-4F4B-A8CE-0184B71A152D}" type="parTrans" cxnId="{D4442DE4-8CF9-498D-A301-D440E7FDA2CF}">
      <dgm:prSet/>
      <dgm:spPr/>
      <dgm:t>
        <a:bodyPr/>
        <a:lstStyle/>
        <a:p>
          <a:endParaRPr lang="en-US"/>
        </a:p>
      </dgm:t>
    </dgm:pt>
    <dgm:pt modelId="{077603EF-A855-4CF3-93E5-63CF420CC1D4}" type="sibTrans" cxnId="{D4442DE4-8CF9-498D-A301-D440E7FDA2CF}">
      <dgm:prSet/>
      <dgm:spPr/>
      <dgm:t>
        <a:bodyPr/>
        <a:lstStyle/>
        <a:p>
          <a:endParaRPr lang="en-US"/>
        </a:p>
      </dgm:t>
    </dgm:pt>
    <dgm:pt modelId="{776C9950-59BE-4FAB-81E1-95D4A50F7523}" type="pres">
      <dgm:prSet presAssocID="{2FA48C26-70A6-44C6-8264-4C92CD3CED24}" presName="linear" presStyleCnt="0">
        <dgm:presLayoutVars>
          <dgm:animLvl val="lvl"/>
          <dgm:resizeHandles val="exact"/>
        </dgm:presLayoutVars>
      </dgm:prSet>
      <dgm:spPr/>
    </dgm:pt>
    <dgm:pt modelId="{DFD7F3C0-867D-4C6D-BFFE-8347D8ACBFB7}" type="pres">
      <dgm:prSet presAssocID="{17C70645-B1ED-4C61-B84D-962C23A02F1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A1E6EEC-028A-4186-8D7D-95F14990F728}" type="pres">
      <dgm:prSet presAssocID="{59A8C7AE-6F4D-49CD-80E4-D12AE2365FAC}" presName="spacer" presStyleCnt="0"/>
      <dgm:spPr/>
    </dgm:pt>
    <dgm:pt modelId="{5623EA2C-65E9-413A-8D17-F7A7D902E504}" type="pres">
      <dgm:prSet presAssocID="{F33106AC-A022-4D2D-B09B-F24558B5C31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A87670D-CBEE-4715-9395-B63CC2490A51}" type="pres">
      <dgm:prSet presAssocID="{F6E20A29-37FD-43BD-88EE-F8D9F3F2C5D3}" presName="spacer" presStyleCnt="0"/>
      <dgm:spPr/>
    </dgm:pt>
    <dgm:pt modelId="{A4762977-CBC3-47E8-BCF7-3E98A82C5C42}" type="pres">
      <dgm:prSet presAssocID="{9EA0D4A3-2C28-42E5-8F1F-ABD76EC4AF3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3C78527-7403-49B5-8933-1BBE6B928A69}" type="presOf" srcId="{2FA48C26-70A6-44C6-8264-4C92CD3CED24}" destId="{776C9950-59BE-4FAB-81E1-95D4A50F7523}" srcOrd="0" destOrd="0" presId="urn:microsoft.com/office/officeart/2005/8/layout/vList2"/>
    <dgm:cxn modelId="{5304B45A-2787-4BBF-81E7-2B310DD15984}" type="presOf" srcId="{9EA0D4A3-2C28-42E5-8F1F-ABD76EC4AF32}" destId="{A4762977-CBC3-47E8-BCF7-3E98A82C5C42}" srcOrd="0" destOrd="0" presId="urn:microsoft.com/office/officeart/2005/8/layout/vList2"/>
    <dgm:cxn modelId="{C8D29BA2-3942-4A95-B9FA-FFD583A2EA19}" srcId="{2FA48C26-70A6-44C6-8264-4C92CD3CED24}" destId="{F33106AC-A022-4D2D-B09B-F24558B5C313}" srcOrd="1" destOrd="0" parTransId="{2539D241-F8C4-4DB5-AE26-B95573110281}" sibTransId="{F6E20A29-37FD-43BD-88EE-F8D9F3F2C5D3}"/>
    <dgm:cxn modelId="{498C8BB8-0ED4-4458-B072-010DECF24CB1}" type="presOf" srcId="{F33106AC-A022-4D2D-B09B-F24558B5C313}" destId="{5623EA2C-65E9-413A-8D17-F7A7D902E504}" srcOrd="0" destOrd="0" presId="urn:microsoft.com/office/officeart/2005/8/layout/vList2"/>
    <dgm:cxn modelId="{D4442DE4-8CF9-498D-A301-D440E7FDA2CF}" srcId="{2FA48C26-70A6-44C6-8264-4C92CD3CED24}" destId="{9EA0D4A3-2C28-42E5-8F1F-ABD76EC4AF32}" srcOrd="2" destOrd="0" parTransId="{E5D86643-569C-4F4B-A8CE-0184B71A152D}" sibTransId="{077603EF-A855-4CF3-93E5-63CF420CC1D4}"/>
    <dgm:cxn modelId="{383140E9-7E66-4010-BCED-8660B06285A8}" srcId="{2FA48C26-70A6-44C6-8264-4C92CD3CED24}" destId="{17C70645-B1ED-4C61-B84D-962C23A02F1C}" srcOrd="0" destOrd="0" parTransId="{BF34A6A0-4475-4949-AC2E-D03A486AD45B}" sibTransId="{59A8C7AE-6F4D-49CD-80E4-D12AE2365FAC}"/>
    <dgm:cxn modelId="{334514F6-6620-403E-9052-F103FDD18388}" type="presOf" srcId="{17C70645-B1ED-4C61-B84D-962C23A02F1C}" destId="{DFD7F3C0-867D-4C6D-BFFE-8347D8ACBFB7}" srcOrd="0" destOrd="0" presId="urn:microsoft.com/office/officeart/2005/8/layout/vList2"/>
    <dgm:cxn modelId="{2A0DF689-6017-42A9-AA73-034E1130C6A0}" type="presParOf" srcId="{776C9950-59BE-4FAB-81E1-95D4A50F7523}" destId="{DFD7F3C0-867D-4C6D-BFFE-8347D8ACBFB7}" srcOrd="0" destOrd="0" presId="urn:microsoft.com/office/officeart/2005/8/layout/vList2"/>
    <dgm:cxn modelId="{F6EE9378-BCAE-4D8D-821A-4FEC4EC34CB1}" type="presParOf" srcId="{776C9950-59BE-4FAB-81E1-95D4A50F7523}" destId="{AA1E6EEC-028A-4186-8D7D-95F14990F728}" srcOrd="1" destOrd="0" presId="urn:microsoft.com/office/officeart/2005/8/layout/vList2"/>
    <dgm:cxn modelId="{0ED9CF45-B460-4818-AD0A-3080946B50E7}" type="presParOf" srcId="{776C9950-59BE-4FAB-81E1-95D4A50F7523}" destId="{5623EA2C-65E9-413A-8D17-F7A7D902E504}" srcOrd="2" destOrd="0" presId="urn:microsoft.com/office/officeart/2005/8/layout/vList2"/>
    <dgm:cxn modelId="{40EEC06F-4945-43D2-B208-B1193E29EAAD}" type="presParOf" srcId="{776C9950-59BE-4FAB-81E1-95D4A50F7523}" destId="{7A87670D-CBEE-4715-9395-B63CC2490A51}" srcOrd="3" destOrd="0" presId="urn:microsoft.com/office/officeart/2005/8/layout/vList2"/>
    <dgm:cxn modelId="{EFC61E4C-6185-4B21-AB57-0D2A0CBC72C3}" type="presParOf" srcId="{776C9950-59BE-4FAB-81E1-95D4A50F7523}" destId="{A4762977-CBC3-47E8-BCF7-3E98A82C5C4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087656A-DED7-4F6A-8DF8-B362696F147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CACD6C0-7AB5-43C6-88CB-BE49123A07D7}">
      <dgm:prSet/>
      <dgm:spPr/>
      <dgm:t>
        <a:bodyPr/>
        <a:lstStyle/>
        <a:p>
          <a:r>
            <a:rPr lang="en-US"/>
            <a:t>• Promoting healthy lifestyles: activity, diet, no smoking</a:t>
          </a:r>
        </a:p>
      </dgm:t>
    </dgm:pt>
    <dgm:pt modelId="{F37A111A-701E-4B4B-8FE1-11BF2828746B}" type="parTrans" cxnId="{7035C5D5-C70C-44B6-96EB-2B5E47A47D60}">
      <dgm:prSet/>
      <dgm:spPr/>
      <dgm:t>
        <a:bodyPr/>
        <a:lstStyle/>
        <a:p>
          <a:endParaRPr lang="en-US"/>
        </a:p>
      </dgm:t>
    </dgm:pt>
    <dgm:pt modelId="{E4F1257A-F690-4FA2-9811-37634854F224}" type="sibTrans" cxnId="{7035C5D5-C70C-44B6-96EB-2B5E47A47D60}">
      <dgm:prSet/>
      <dgm:spPr/>
      <dgm:t>
        <a:bodyPr/>
        <a:lstStyle/>
        <a:p>
          <a:endParaRPr lang="en-US"/>
        </a:p>
      </dgm:t>
    </dgm:pt>
    <dgm:pt modelId="{BB43E49F-EE0D-4BD4-9EE7-5065544714D4}">
      <dgm:prSet/>
      <dgm:spPr/>
      <dgm:t>
        <a:bodyPr/>
        <a:lstStyle/>
        <a:p>
          <a:r>
            <a:rPr lang="en-US"/>
            <a:t>• Campaigns like 'Change4Life'</a:t>
          </a:r>
        </a:p>
      </dgm:t>
    </dgm:pt>
    <dgm:pt modelId="{6B8E6FAC-3CCD-4766-9492-EDED640240D1}" type="parTrans" cxnId="{24D61786-473C-4074-BA1D-71ACF063EA84}">
      <dgm:prSet/>
      <dgm:spPr/>
      <dgm:t>
        <a:bodyPr/>
        <a:lstStyle/>
        <a:p>
          <a:endParaRPr lang="en-US"/>
        </a:p>
      </dgm:t>
    </dgm:pt>
    <dgm:pt modelId="{9F2C3725-AD29-43C5-9AD6-66EDB7B1BFE7}" type="sibTrans" cxnId="{24D61786-473C-4074-BA1D-71ACF063EA84}">
      <dgm:prSet/>
      <dgm:spPr/>
      <dgm:t>
        <a:bodyPr/>
        <a:lstStyle/>
        <a:p>
          <a:endParaRPr lang="en-US"/>
        </a:p>
      </dgm:t>
    </dgm:pt>
    <dgm:pt modelId="{D9905D6D-1C73-4717-9877-54E2C28B4438}">
      <dgm:prSet/>
      <dgm:spPr/>
      <dgm:t>
        <a:bodyPr/>
        <a:lstStyle/>
        <a:p>
          <a:r>
            <a:rPr lang="en-US"/>
            <a:t>• Environment: green spaces, clean air, safe housing</a:t>
          </a:r>
        </a:p>
      </dgm:t>
    </dgm:pt>
    <dgm:pt modelId="{B16A7021-5A38-4533-AE43-72D0D9AEB133}" type="parTrans" cxnId="{C0C19102-649F-4B43-9D7E-2E0B5E9FD54B}">
      <dgm:prSet/>
      <dgm:spPr/>
      <dgm:t>
        <a:bodyPr/>
        <a:lstStyle/>
        <a:p>
          <a:endParaRPr lang="en-US"/>
        </a:p>
      </dgm:t>
    </dgm:pt>
    <dgm:pt modelId="{8B1B1D58-86A6-4592-A215-FD40938EAEBB}" type="sibTrans" cxnId="{C0C19102-649F-4B43-9D7E-2E0B5E9FD54B}">
      <dgm:prSet/>
      <dgm:spPr/>
      <dgm:t>
        <a:bodyPr/>
        <a:lstStyle/>
        <a:p>
          <a:endParaRPr lang="en-US"/>
        </a:p>
      </dgm:t>
    </dgm:pt>
    <dgm:pt modelId="{347269EE-D355-4702-8AB0-95449307A8CE}" type="pres">
      <dgm:prSet presAssocID="{C087656A-DED7-4F6A-8DF8-B362696F1472}" presName="linear" presStyleCnt="0">
        <dgm:presLayoutVars>
          <dgm:animLvl val="lvl"/>
          <dgm:resizeHandles val="exact"/>
        </dgm:presLayoutVars>
      </dgm:prSet>
      <dgm:spPr/>
    </dgm:pt>
    <dgm:pt modelId="{F45F8953-3DB3-458B-AC0C-1DD078926468}" type="pres">
      <dgm:prSet presAssocID="{CCACD6C0-7AB5-43C6-88CB-BE49123A07D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19A69A5-68D0-4439-AE4F-CA0DB7442DD7}" type="pres">
      <dgm:prSet presAssocID="{E4F1257A-F690-4FA2-9811-37634854F224}" presName="spacer" presStyleCnt="0"/>
      <dgm:spPr/>
    </dgm:pt>
    <dgm:pt modelId="{760A5AAD-2D63-48AB-9F26-F82C454506B8}" type="pres">
      <dgm:prSet presAssocID="{BB43E49F-EE0D-4BD4-9EE7-5065544714D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F271437-FC59-4C7D-BFD7-5545178A78CA}" type="pres">
      <dgm:prSet presAssocID="{9F2C3725-AD29-43C5-9AD6-66EDB7B1BFE7}" presName="spacer" presStyleCnt="0"/>
      <dgm:spPr/>
    </dgm:pt>
    <dgm:pt modelId="{2E3184B6-918B-4D3E-B9EC-4E8F309E8A7C}" type="pres">
      <dgm:prSet presAssocID="{D9905D6D-1C73-4717-9877-54E2C28B443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0C19102-649F-4B43-9D7E-2E0B5E9FD54B}" srcId="{C087656A-DED7-4F6A-8DF8-B362696F1472}" destId="{D9905D6D-1C73-4717-9877-54E2C28B4438}" srcOrd="2" destOrd="0" parTransId="{B16A7021-5A38-4533-AE43-72D0D9AEB133}" sibTransId="{8B1B1D58-86A6-4592-A215-FD40938EAEBB}"/>
    <dgm:cxn modelId="{60686128-7F19-4155-B991-3123841344A2}" type="presOf" srcId="{C087656A-DED7-4F6A-8DF8-B362696F1472}" destId="{347269EE-D355-4702-8AB0-95449307A8CE}" srcOrd="0" destOrd="0" presId="urn:microsoft.com/office/officeart/2005/8/layout/vList2"/>
    <dgm:cxn modelId="{D2F6D45E-D469-4822-AE9C-60B0C91DCBC8}" type="presOf" srcId="{D9905D6D-1C73-4717-9877-54E2C28B4438}" destId="{2E3184B6-918B-4D3E-B9EC-4E8F309E8A7C}" srcOrd="0" destOrd="0" presId="urn:microsoft.com/office/officeart/2005/8/layout/vList2"/>
    <dgm:cxn modelId="{24D61786-473C-4074-BA1D-71ACF063EA84}" srcId="{C087656A-DED7-4F6A-8DF8-B362696F1472}" destId="{BB43E49F-EE0D-4BD4-9EE7-5065544714D4}" srcOrd="1" destOrd="0" parTransId="{6B8E6FAC-3CCD-4766-9492-EDED640240D1}" sibTransId="{9F2C3725-AD29-43C5-9AD6-66EDB7B1BFE7}"/>
    <dgm:cxn modelId="{3327F8A3-B093-44B1-8041-3B59B3CE622E}" type="presOf" srcId="{CCACD6C0-7AB5-43C6-88CB-BE49123A07D7}" destId="{F45F8953-3DB3-458B-AC0C-1DD078926468}" srcOrd="0" destOrd="0" presId="urn:microsoft.com/office/officeart/2005/8/layout/vList2"/>
    <dgm:cxn modelId="{7C5A11D3-9771-440F-8DF7-B6880383A3DA}" type="presOf" srcId="{BB43E49F-EE0D-4BD4-9EE7-5065544714D4}" destId="{760A5AAD-2D63-48AB-9F26-F82C454506B8}" srcOrd="0" destOrd="0" presId="urn:microsoft.com/office/officeart/2005/8/layout/vList2"/>
    <dgm:cxn modelId="{7035C5D5-C70C-44B6-96EB-2B5E47A47D60}" srcId="{C087656A-DED7-4F6A-8DF8-B362696F1472}" destId="{CCACD6C0-7AB5-43C6-88CB-BE49123A07D7}" srcOrd="0" destOrd="0" parTransId="{F37A111A-701E-4B4B-8FE1-11BF2828746B}" sibTransId="{E4F1257A-F690-4FA2-9811-37634854F224}"/>
    <dgm:cxn modelId="{758C977F-9B29-4C04-9226-3194B053233D}" type="presParOf" srcId="{347269EE-D355-4702-8AB0-95449307A8CE}" destId="{F45F8953-3DB3-458B-AC0C-1DD078926468}" srcOrd="0" destOrd="0" presId="urn:microsoft.com/office/officeart/2005/8/layout/vList2"/>
    <dgm:cxn modelId="{E40C2E2D-93EB-488D-B2D0-5DEBAB9C7DB8}" type="presParOf" srcId="{347269EE-D355-4702-8AB0-95449307A8CE}" destId="{A19A69A5-68D0-4439-AE4F-CA0DB7442DD7}" srcOrd="1" destOrd="0" presId="urn:microsoft.com/office/officeart/2005/8/layout/vList2"/>
    <dgm:cxn modelId="{D4C59C4B-13BD-43ED-BBDD-FA4E766071C3}" type="presParOf" srcId="{347269EE-D355-4702-8AB0-95449307A8CE}" destId="{760A5AAD-2D63-48AB-9F26-F82C454506B8}" srcOrd="2" destOrd="0" presId="urn:microsoft.com/office/officeart/2005/8/layout/vList2"/>
    <dgm:cxn modelId="{99F97157-AF86-49C3-8EA4-91386B6E9D89}" type="presParOf" srcId="{347269EE-D355-4702-8AB0-95449307A8CE}" destId="{BF271437-FC59-4C7D-BFD7-5545178A78CA}" srcOrd="3" destOrd="0" presId="urn:microsoft.com/office/officeart/2005/8/layout/vList2"/>
    <dgm:cxn modelId="{81655843-53E1-4765-9D8A-8E197454F820}" type="presParOf" srcId="{347269EE-D355-4702-8AB0-95449307A8CE}" destId="{2E3184B6-918B-4D3E-B9EC-4E8F309E8A7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F2898F2-5C94-4076-9760-E9CAE2BEDB3B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AE5D3D3-BF88-4E1E-8ADA-9D87F8113182}">
      <dgm:prSet/>
      <dgm:spPr/>
      <dgm:t>
        <a:bodyPr/>
        <a:lstStyle/>
        <a:p>
          <a:r>
            <a:rPr lang="en-US" dirty="0"/>
            <a:t>• Disparities in care by race, income, location (Marmot 2010)</a:t>
          </a:r>
        </a:p>
      </dgm:t>
    </dgm:pt>
    <dgm:pt modelId="{C7E7FAD4-FCF3-452A-A94F-A0CACE20A0BD}" type="parTrans" cxnId="{877ACAEF-207E-4C1E-9621-67E26474BFFE}">
      <dgm:prSet/>
      <dgm:spPr/>
      <dgm:t>
        <a:bodyPr/>
        <a:lstStyle/>
        <a:p>
          <a:endParaRPr lang="en-US"/>
        </a:p>
      </dgm:t>
    </dgm:pt>
    <dgm:pt modelId="{1FCF2B1C-5A27-401C-A205-146BD543FABD}" type="sibTrans" cxnId="{877ACAEF-207E-4C1E-9621-67E26474BFFE}">
      <dgm:prSet/>
      <dgm:spPr/>
      <dgm:t>
        <a:bodyPr/>
        <a:lstStyle/>
        <a:p>
          <a:endParaRPr lang="en-US"/>
        </a:p>
      </dgm:t>
    </dgm:pt>
    <dgm:pt modelId="{2574D67E-C1EA-4944-8617-05E35979005B}">
      <dgm:prSet/>
      <dgm:spPr/>
      <dgm:t>
        <a:bodyPr/>
        <a:lstStyle/>
        <a:p>
          <a:r>
            <a:rPr lang="en-US"/>
            <a:t>• Universal Health Coverage (UHC) goals</a:t>
          </a:r>
        </a:p>
      </dgm:t>
    </dgm:pt>
    <dgm:pt modelId="{2F73C241-B784-425A-9E12-DD01D1D30B21}" type="parTrans" cxnId="{0B418BC4-25C2-459F-8149-99171841B0CA}">
      <dgm:prSet/>
      <dgm:spPr/>
      <dgm:t>
        <a:bodyPr/>
        <a:lstStyle/>
        <a:p>
          <a:endParaRPr lang="en-US"/>
        </a:p>
      </dgm:t>
    </dgm:pt>
    <dgm:pt modelId="{8B30BD1B-C101-466E-A07C-2F2AA7C053E3}" type="sibTrans" cxnId="{0B418BC4-25C2-459F-8149-99171841B0CA}">
      <dgm:prSet/>
      <dgm:spPr/>
      <dgm:t>
        <a:bodyPr/>
        <a:lstStyle/>
        <a:p>
          <a:endParaRPr lang="en-US"/>
        </a:p>
      </dgm:t>
    </dgm:pt>
    <dgm:pt modelId="{68917278-D540-4084-854B-BEB19F064CBD}">
      <dgm:prSet/>
      <dgm:spPr/>
      <dgm:t>
        <a:bodyPr/>
        <a:lstStyle/>
        <a:p>
          <a:r>
            <a:rPr lang="en-US"/>
            <a:t>• Mobile clinics, telemedicine, language access programs</a:t>
          </a:r>
        </a:p>
      </dgm:t>
    </dgm:pt>
    <dgm:pt modelId="{9850CAFE-04DF-4CF1-B1CA-EEA3EF7FE685}" type="parTrans" cxnId="{818712E3-FDF6-4B76-99D3-37911060613C}">
      <dgm:prSet/>
      <dgm:spPr/>
      <dgm:t>
        <a:bodyPr/>
        <a:lstStyle/>
        <a:p>
          <a:endParaRPr lang="en-US"/>
        </a:p>
      </dgm:t>
    </dgm:pt>
    <dgm:pt modelId="{0950F68D-87D4-49CC-88AA-F9ABD5BEDB8B}" type="sibTrans" cxnId="{818712E3-FDF6-4B76-99D3-37911060613C}">
      <dgm:prSet/>
      <dgm:spPr/>
      <dgm:t>
        <a:bodyPr/>
        <a:lstStyle/>
        <a:p>
          <a:endParaRPr lang="en-US"/>
        </a:p>
      </dgm:t>
    </dgm:pt>
    <dgm:pt modelId="{3FF650A1-78E6-42D7-A24A-F3F23C83923B}" type="pres">
      <dgm:prSet presAssocID="{AF2898F2-5C94-4076-9760-E9CAE2BEDB3B}" presName="diagram" presStyleCnt="0">
        <dgm:presLayoutVars>
          <dgm:dir/>
          <dgm:resizeHandles val="exact"/>
        </dgm:presLayoutVars>
      </dgm:prSet>
      <dgm:spPr/>
    </dgm:pt>
    <dgm:pt modelId="{078B3382-6FC4-4524-8DC4-3B3250FF6B32}" type="pres">
      <dgm:prSet presAssocID="{AAE5D3D3-BF88-4E1E-8ADA-9D87F8113182}" presName="node" presStyleLbl="node1" presStyleIdx="0" presStyleCnt="3">
        <dgm:presLayoutVars>
          <dgm:bulletEnabled val="1"/>
        </dgm:presLayoutVars>
      </dgm:prSet>
      <dgm:spPr/>
    </dgm:pt>
    <dgm:pt modelId="{3DA57F4A-DA1F-44DB-A68A-538E3C9109D5}" type="pres">
      <dgm:prSet presAssocID="{1FCF2B1C-5A27-401C-A205-146BD543FABD}" presName="sibTrans" presStyleCnt="0"/>
      <dgm:spPr/>
    </dgm:pt>
    <dgm:pt modelId="{42696FAE-5F8F-487B-8365-88B55F6ED6AD}" type="pres">
      <dgm:prSet presAssocID="{2574D67E-C1EA-4944-8617-05E35979005B}" presName="node" presStyleLbl="node1" presStyleIdx="1" presStyleCnt="3">
        <dgm:presLayoutVars>
          <dgm:bulletEnabled val="1"/>
        </dgm:presLayoutVars>
      </dgm:prSet>
      <dgm:spPr/>
    </dgm:pt>
    <dgm:pt modelId="{3CD1A280-468F-4343-8533-D45C12207514}" type="pres">
      <dgm:prSet presAssocID="{8B30BD1B-C101-466E-A07C-2F2AA7C053E3}" presName="sibTrans" presStyleCnt="0"/>
      <dgm:spPr/>
    </dgm:pt>
    <dgm:pt modelId="{2AC39117-2EF0-46BD-8D44-FF8B997BE579}" type="pres">
      <dgm:prSet presAssocID="{68917278-D540-4084-854B-BEB19F064CBD}" presName="node" presStyleLbl="node1" presStyleIdx="2" presStyleCnt="3">
        <dgm:presLayoutVars>
          <dgm:bulletEnabled val="1"/>
        </dgm:presLayoutVars>
      </dgm:prSet>
      <dgm:spPr/>
    </dgm:pt>
  </dgm:ptLst>
  <dgm:cxnLst>
    <dgm:cxn modelId="{1AA65650-02E4-4022-BB18-650AC0FBBB20}" type="presOf" srcId="{AF2898F2-5C94-4076-9760-E9CAE2BEDB3B}" destId="{3FF650A1-78E6-42D7-A24A-F3F23C83923B}" srcOrd="0" destOrd="0" presId="urn:microsoft.com/office/officeart/2005/8/layout/default"/>
    <dgm:cxn modelId="{EBEBA380-5D64-482F-B41D-A937F504D97F}" type="presOf" srcId="{2574D67E-C1EA-4944-8617-05E35979005B}" destId="{42696FAE-5F8F-487B-8365-88B55F6ED6AD}" srcOrd="0" destOrd="0" presId="urn:microsoft.com/office/officeart/2005/8/layout/default"/>
    <dgm:cxn modelId="{D39CA295-30C8-4FB3-A366-BB5EAE72D2C6}" type="presOf" srcId="{AAE5D3D3-BF88-4E1E-8ADA-9D87F8113182}" destId="{078B3382-6FC4-4524-8DC4-3B3250FF6B32}" srcOrd="0" destOrd="0" presId="urn:microsoft.com/office/officeart/2005/8/layout/default"/>
    <dgm:cxn modelId="{0B418BC4-25C2-459F-8149-99171841B0CA}" srcId="{AF2898F2-5C94-4076-9760-E9CAE2BEDB3B}" destId="{2574D67E-C1EA-4944-8617-05E35979005B}" srcOrd="1" destOrd="0" parTransId="{2F73C241-B784-425A-9E12-DD01D1D30B21}" sibTransId="{8B30BD1B-C101-466E-A07C-2F2AA7C053E3}"/>
    <dgm:cxn modelId="{266B11CB-A5B6-4BC2-8C43-ADC2B3852482}" type="presOf" srcId="{68917278-D540-4084-854B-BEB19F064CBD}" destId="{2AC39117-2EF0-46BD-8D44-FF8B997BE579}" srcOrd="0" destOrd="0" presId="urn:microsoft.com/office/officeart/2005/8/layout/default"/>
    <dgm:cxn modelId="{818712E3-FDF6-4B76-99D3-37911060613C}" srcId="{AF2898F2-5C94-4076-9760-E9CAE2BEDB3B}" destId="{68917278-D540-4084-854B-BEB19F064CBD}" srcOrd="2" destOrd="0" parTransId="{9850CAFE-04DF-4CF1-B1CA-EEA3EF7FE685}" sibTransId="{0950F68D-87D4-49CC-88AA-F9ABD5BEDB8B}"/>
    <dgm:cxn modelId="{877ACAEF-207E-4C1E-9621-67E26474BFFE}" srcId="{AF2898F2-5C94-4076-9760-E9CAE2BEDB3B}" destId="{AAE5D3D3-BF88-4E1E-8ADA-9D87F8113182}" srcOrd="0" destOrd="0" parTransId="{C7E7FAD4-FCF3-452A-A94F-A0CACE20A0BD}" sibTransId="{1FCF2B1C-5A27-401C-A205-146BD543FABD}"/>
    <dgm:cxn modelId="{8F10CE2E-514A-41A9-8867-4D436F6DB653}" type="presParOf" srcId="{3FF650A1-78E6-42D7-A24A-F3F23C83923B}" destId="{078B3382-6FC4-4524-8DC4-3B3250FF6B32}" srcOrd="0" destOrd="0" presId="urn:microsoft.com/office/officeart/2005/8/layout/default"/>
    <dgm:cxn modelId="{40EA89E8-10AD-43D3-9D1E-1598D2A1B447}" type="presParOf" srcId="{3FF650A1-78E6-42D7-A24A-F3F23C83923B}" destId="{3DA57F4A-DA1F-44DB-A68A-538E3C9109D5}" srcOrd="1" destOrd="0" presId="urn:microsoft.com/office/officeart/2005/8/layout/default"/>
    <dgm:cxn modelId="{0FB320D8-C6D3-4982-9AFF-E0258F03ECB7}" type="presParOf" srcId="{3FF650A1-78E6-42D7-A24A-F3F23C83923B}" destId="{42696FAE-5F8F-487B-8365-88B55F6ED6AD}" srcOrd="2" destOrd="0" presId="urn:microsoft.com/office/officeart/2005/8/layout/default"/>
    <dgm:cxn modelId="{F77489D5-C347-4584-8053-01401FECAF98}" type="presParOf" srcId="{3FF650A1-78E6-42D7-A24A-F3F23C83923B}" destId="{3CD1A280-468F-4343-8533-D45C12207514}" srcOrd="3" destOrd="0" presId="urn:microsoft.com/office/officeart/2005/8/layout/default"/>
    <dgm:cxn modelId="{D580FBFB-5EE2-4747-823E-C277AEFF8044}" type="presParOf" srcId="{3FF650A1-78E6-42D7-A24A-F3F23C83923B}" destId="{2AC39117-2EF0-46BD-8D44-FF8B997BE579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781E20E-06F5-4D46-9A76-C5144ECB1A1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1F4D54F-529C-414F-A922-59DDF8CE7ADD}">
      <dgm:prSet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Challenges</a:t>
          </a:r>
          <a:r>
            <a:rPr lang="en-US" sz="1600" dirty="0"/>
            <a:t>:</a:t>
          </a:r>
        </a:p>
      </dgm:t>
    </dgm:pt>
    <dgm:pt modelId="{2B75B8B2-D2E8-4783-956B-BCF47EB825D6}" type="parTrans" cxnId="{36BA492B-D9F3-4718-BC77-B6F3174DFF32}">
      <dgm:prSet/>
      <dgm:spPr/>
      <dgm:t>
        <a:bodyPr/>
        <a:lstStyle/>
        <a:p>
          <a:endParaRPr lang="en-US"/>
        </a:p>
      </dgm:t>
    </dgm:pt>
    <dgm:pt modelId="{4AA2BD43-B14F-474A-B9D7-CCA6DC245B9E}" type="sibTrans" cxnId="{36BA492B-D9F3-4718-BC77-B6F3174DFF32}">
      <dgm:prSet/>
      <dgm:spPr/>
      <dgm:t>
        <a:bodyPr/>
        <a:lstStyle/>
        <a:p>
          <a:endParaRPr lang="en-US"/>
        </a:p>
      </dgm:t>
    </dgm:pt>
    <dgm:pt modelId="{3F617367-3DD4-46AD-A701-1A2E8375F6EF}">
      <dgm:prSet custT="1"/>
      <dgm:spPr/>
      <dgm:t>
        <a:bodyPr/>
        <a:lstStyle/>
        <a:p>
          <a:r>
            <a:rPr lang="en-US" sz="1600" dirty="0"/>
            <a:t>• </a:t>
          </a:r>
          <a:r>
            <a:rPr lang="en-US" sz="2800" dirty="0"/>
            <a:t>Staffing</a:t>
          </a:r>
          <a:r>
            <a:rPr lang="en-US" sz="1600" dirty="0"/>
            <a:t> </a:t>
          </a:r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shortages</a:t>
          </a:r>
        </a:p>
      </dgm:t>
    </dgm:pt>
    <dgm:pt modelId="{80635328-50AC-4BD3-8028-D49B3DB2ADF3}" type="parTrans" cxnId="{6E827A4F-8907-49C5-BC28-3CC7BDAADCA8}">
      <dgm:prSet/>
      <dgm:spPr/>
      <dgm:t>
        <a:bodyPr/>
        <a:lstStyle/>
        <a:p>
          <a:endParaRPr lang="en-US"/>
        </a:p>
      </dgm:t>
    </dgm:pt>
    <dgm:pt modelId="{D836EE9F-D7BE-49B3-8546-44E99069EA74}" type="sibTrans" cxnId="{6E827A4F-8907-49C5-BC28-3CC7BDAADCA8}">
      <dgm:prSet/>
      <dgm:spPr/>
      <dgm:t>
        <a:bodyPr/>
        <a:lstStyle/>
        <a:p>
          <a:endParaRPr lang="en-US"/>
        </a:p>
      </dgm:t>
    </dgm:pt>
    <dgm:pt modelId="{B3DC4A48-1659-4A2A-8B43-E5F2C5EA9D8C}">
      <dgm:prSet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• Digital/data concerns</a:t>
          </a:r>
        </a:p>
      </dgm:t>
    </dgm:pt>
    <dgm:pt modelId="{46145840-8F25-4367-8354-535DAE90DE54}" type="parTrans" cxnId="{DF5D19C4-D7B5-466B-B9D9-9CB507270AA4}">
      <dgm:prSet/>
      <dgm:spPr/>
      <dgm:t>
        <a:bodyPr/>
        <a:lstStyle/>
        <a:p>
          <a:endParaRPr lang="en-US"/>
        </a:p>
      </dgm:t>
    </dgm:pt>
    <dgm:pt modelId="{E0551114-E55E-430B-9E04-F0CC2E4098F8}" type="sibTrans" cxnId="{DF5D19C4-D7B5-466B-B9D9-9CB507270AA4}">
      <dgm:prSet/>
      <dgm:spPr/>
      <dgm:t>
        <a:bodyPr/>
        <a:lstStyle/>
        <a:p>
          <a:endParaRPr lang="en-US"/>
        </a:p>
      </dgm:t>
    </dgm:pt>
    <dgm:pt modelId="{241AA832-FB90-4CD8-A2A7-E87B22E4A844}">
      <dgm:prSet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• Long-term funding</a:t>
          </a:r>
        </a:p>
      </dgm:t>
    </dgm:pt>
    <dgm:pt modelId="{10B0B122-E411-4AAA-BB10-A8003CD0B8B1}" type="parTrans" cxnId="{DE0F4D0A-DCBE-40E3-B09B-BBA9B3CE87A9}">
      <dgm:prSet/>
      <dgm:spPr/>
      <dgm:t>
        <a:bodyPr/>
        <a:lstStyle/>
        <a:p>
          <a:endParaRPr lang="en-US"/>
        </a:p>
      </dgm:t>
    </dgm:pt>
    <dgm:pt modelId="{7DDB1B4F-CCCD-455E-9196-45439C01C497}" type="sibTrans" cxnId="{DE0F4D0A-DCBE-40E3-B09B-BBA9B3CE87A9}">
      <dgm:prSet/>
      <dgm:spPr/>
      <dgm:t>
        <a:bodyPr/>
        <a:lstStyle/>
        <a:p>
          <a:endParaRPr lang="en-US"/>
        </a:p>
      </dgm:t>
    </dgm:pt>
    <dgm:pt modelId="{D6E41036-75EC-40EE-AFCC-C5091A0272B2}">
      <dgm:prSet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Opportunities:</a:t>
          </a:r>
        </a:p>
      </dgm:t>
    </dgm:pt>
    <dgm:pt modelId="{FD132222-0528-4AD4-A12D-CC8CDC64F787}" type="parTrans" cxnId="{8C2A9C32-1D0C-4DFE-8107-841DCA1D6A2C}">
      <dgm:prSet/>
      <dgm:spPr/>
      <dgm:t>
        <a:bodyPr/>
        <a:lstStyle/>
        <a:p>
          <a:endParaRPr lang="en-US"/>
        </a:p>
      </dgm:t>
    </dgm:pt>
    <dgm:pt modelId="{8F27D639-DCE8-4894-ACD1-7BA8207D4027}" type="sibTrans" cxnId="{8C2A9C32-1D0C-4DFE-8107-841DCA1D6A2C}">
      <dgm:prSet/>
      <dgm:spPr/>
      <dgm:t>
        <a:bodyPr/>
        <a:lstStyle/>
        <a:p>
          <a:endParaRPr lang="en-US"/>
        </a:p>
      </dgm:t>
    </dgm:pt>
    <dgm:pt modelId="{00CD4181-7575-4F2E-88BC-1F9C3F422531}">
      <dgm:prSet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• Innovation</a:t>
          </a:r>
        </a:p>
      </dgm:t>
    </dgm:pt>
    <dgm:pt modelId="{57983336-B030-4159-A93D-562323F6F850}" type="parTrans" cxnId="{3F33678A-EF89-406A-B42B-662EF72C4722}">
      <dgm:prSet/>
      <dgm:spPr/>
      <dgm:t>
        <a:bodyPr/>
        <a:lstStyle/>
        <a:p>
          <a:endParaRPr lang="en-US"/>
        </a:p>
      </dgm:t>
    </dgm:pt>
    <dgm:pt modelId="{8634D34A-F781-4399-953D-415BB942D036}" type="sibTrans" cxnId="{3F33678A-EF89-406A-B42B-662EF72C4722}">
      <dgm:prSet/>
      <dgm:spPr/>
      <dgm:t>
        <a:bodyPr/>
        <a:lstStyle/>
        <a:p>
          <a:endParaRPr lang="en-US"/>
        </a:p>
      </dgm:t>
    </dgm:pt>
    <dgm:pt modelId="{5D16759B-9839-45D8-BDEF-8F314977DE03}">
      <dgm:prSet custT="1"/>
      <dgm:spPr/>
      <dgm:t>
        <a:bodyPr/>
        <a:lstStyle/>
        <a:p>
          <a:r>
            <a:rPr lang="en-US" sz="2800" dirty="0"/>
            <a:t>• </a:t>
          </a:r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Collaboration across sectors</a:t>
          </a:r>
        </a:p>
      </dgm:t>
    </dgm:pt>
    <dgm:pt modelId="{7E33ABBE-C5A3-4405-AAC1-0515E34B2B86}" type="parTrans" cxnId="{E3A4BDD1-896D-4BFD-91DB-7EEEB305715C}">
      <dgm:prSet/>
      <dgm:spPr/>
      <dgm:t>
        <a:bodyPr/>
        <a:lstStyle/>
        <a:p>
          <a:endParaRPr lang="en-US"/>
        </a:p>
      </dgm:t>
    </dgm:pt>
    <dgm:pt modelId="{F426AE12-F6AE-4580-A92A-599D42D253C0}" type="sibTrans" cxnId="{E3A4BDD1-896D-4BFD-91DB-7EEEB305715C}">
      <dgm:prSet/>
      <dgm:spPr/>
      <dgm:t>
        <a:bodyPr/>
        <a:lstStyle/>
        <a:p>
          <a:endParaRPr lang="en-US"/>
        </a:p>
      </dgm:t>
    </dgm:pt>
    <dgm:pt modelId="{39B56F99-D0FC-44CC-B8AC-E2BD94B5C7EE}">
      <dgm:prSet custT="1"/>
      <dgm:spPr/>
      <dgm:t>
        <a:bodyPr/>
        <a:lstStyle/>
        <a:p>
          <a:r>
            <a:rPr lang="en-US" sz="1600" dirty="0"/>
            <a:t>• </a:t>
          </a:r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Equity-focused policies</a:t>
          </a:r>
        </a:p>
      </dgm:t>
    </dgm:pt>
    <dgm:pt modelId="{B90ACBD8-8C63-4534-BC17-BE0EAC5E7D89}" type="parTrans" cxnId="{A7F9B2DE-D1B9-484B-A263-2E6C459398DA}">
      <dgm:prSet/>
      <dgm:spPr/>
      <dgm:t>
        <a:bodyPr/>
        <a:lstStyle/>
        <a:p>
          <a:endParaRPr lang="en-US"/>
        </a:p>
      </dgm:t>
    </dgm:pt>
    <dgm:pt modelId="{EAD4AAEA-20F1-471D-A038-AF8322D3FAD7}" type="sibTrans" cxnId="{A7F9B2DE-D1B9-484B-A263-2E6C459398DA}">
      <dgm:prSet/>
      <dgm:spPr/>
      <dgm:t>
        <a:bodyPr/>
        <a:lstStyle/>
        <a:p>
          <a:endParaRPr lang="en-US"/>
        </a:p>
      </dgm:t>
    </dgm:pt>
    <dgm:pt modelId="{046934C5-4508-4920-BA60-419AEFBAE1F2}" type="pres">
      <dgm:prSet presAssocID="{0781E20E-06F5-4D46-9A76-C5144ECB1A1D}" presName="root" presStyleCnt="0">
        <dgm:presLayoutVars>
          <dgm:dir/>
          <dgm:resizeHandles val="exact"/>
        </dgm:presLayoutVars>
      </dgm:prSet>
      <dgm:spPr/>
    </dgm:pt>
    <dgm:pt modelId="{97E85EC4-23D2-4E1C-9F33-707CF3738AB1}" type="pres">
      <dgm:prSet presAssocID="{11F4D54F-529C-414F-A922-59DDF8CE7ADD}" presName="compNode" presStyleCnt="0"/>
      <dgm:spPr/>
    </dgm:pt>
    <dgm:pt modelId="{E30F2756-0DD6-4CD8-8B73-81C8CCF40586}" type="pres">
      <dgm:prSet presAssocID="{11F4D54F-529C-414F-A922-59DDF8CE7ADD}" presName="bgRect" presStyleLbl="bgShp" presStyleIdx="0" presStyleCnt="8"/>
      <dgm:spPr/>
    </dgm:pt>
    <dgm:pt modelId="{127BCB87-AF49-47A7-80AE-1C35A8595197}" type="pres">
      <dgm:prSet presAssocID="{11F4D54F-529C-414F-A922-59DDF8CE7ADD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B1180623-8575-4B2E-9E60-6EDFB1DCF328}" type="pres">
      <dgm:prSet presAssocID="{11F4D54F-529C-414F-A922-59DDF8CE7ADD}" presName="spaceRect" presStyleCnt="0"/>
      <dgm:spPr/>
    </dgm:pt>
    <dgm:pt modelId="{FB5A15F6-F910-43B3-9222-313762546EAB}" type="pres">
      <dgm:prSet presAssocID="{11F4D54F-529C-414F-A922-59DDF8CE7ADD}" presName="parTx" presStyleLbl="revTx" presStyleIdx="0" presStyleCnt="8">
        <dgm:presLayoutVars>
          <dgm:chMax val="0"/>
          <dgm:chPref val="0"/>
        </dgm:presLayoutVars>
      </dgm:prSet>
      <dgm:spPr/>
    </dgm:pt>
    <dgm:pt modelId="{9AF86B75-E8AC-4CF0-97D0-112E80273287}" type="pres">
      <dgm:prSet presAssocID="{4AA2BD43-B14F-474A-B9D7-CCA6DC245B9E}" presName="sibTrans" presStyleCnt="0"/>
      <dgm:spPr/>
    </dgm:pt>
    <dgm:pt modelId="{37C711C3-3FFA-4BF7-8EF3-D7E728116392}" type="pres">
      <dgm:prSet presAssocID="{3F617367-3DD4-46AD-A701-1A2E8375F6EF}" presName="compNode" presStyleCnt="0"/>
      <dgm:spPr/>
    </dgm:pt>
    <dgm:pt modelId="{446FE8E2-F3E1-48C1-BB42-A890CA318C76}" type="pres">
      <dgm:prSet presAssocID="{3F617367-3DD4-46AD-A701-1A2E8375F6EF}" presName="bgRect" presStyleLbl="bgShp" presStyleIdx="1" presStyleCnt="8" custLinFactNeighborX="0" custLinFactNeighborY="8742"/>
      <dgm:spPr/>
    </dgm:pt>
    <dgm:pt modelId="{699F8CDF-CFC7-42BD-B133-6B489CC3C864}" type="pres">
      <dgm:prSet presAssocID="{3F617367-3DD4-46AD-A701-1A2E8375F6EF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men"/>
        </a:ext>
      </dgm:extLst>
    </dgm:pt>
    <dgm:pt modelId="{83D93742-D15E-4E19-9551-DCBFC3E4EFAC}" type="pres">
      <dgm:prSet presAssocID="{3F617367-3DD4-46AD-A701-1A2E8375F6EF}" presName="spaceRect" presStyleCnt="0"/>
      <dgm:spPr/>
    </dgm:pt>
    <dgm:pt modelId="{6E6D23E6-C75C-4DB2-8DC2-31E03A61E112}" type="pres">
      <dgm:prSet presAssocID="{3F617367-3DD4-46AD-A701-1A2E8375F6EF}" presName="parTx" presStyleLbl="revTx" presStyleIdx="1" presStyleCnt="8">
        <dgm:presLayoutVars>
          <dgm:chMax val="0"/>
          <dgm:chPref val="0"/>
        </dgm:presLayoutVars>
      </dgm:prSet>
      <dgm:spPr/>
    </dgm:pt>
    <dgm:pt modelId="{376EB304-9145-4BB3-BE05-110FB4C66C96}" type="pres">
      <dgm:prSet presAssocID="{D836EE9F-D7BE-49B3-8546-44E99069EA74}" presName="sibTrans" presStyleCnt="0"/>
      <dgm:spPr/>
    </dgm:pt>
    <dgm:pt modelId="{D518F08F-C717-4ED0-960C-F9CA0B3176D4}" type="pres">
      <dgm:prSet presAssocID="{B3DC4A48-1659-4A2A-8B43-E5F2C5EA9D8C}" presName="compNode" presStyleCnt="0"/>
      <dgm:spPr/>
    </dgm:pt>
    <dgm:pt modelId="{8773B610-139F-4C41-935E-47B41D2BE4AD}" type="pres">
      <dgm:prSet presAssocID="{B3DC4A48-1659-4A2A-8B43-E5F2C5EA9D8C}" presName="bgRect" presStyleLbl="bgShp" presStyleIdx="2" presStyleCnt="8"/>
      <dgm:spPr/>
    </dgm:pt>
    <dgm:pt modelId="{F6B8781B-7A0C-4FDB-BE30-6AB8F6934471}" type="pres">
      <dgm:prSet presAssocID="{B3DC4A48-1659-4A2A-8B43-E5F2C5EA9D8C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B5389DA3-6CCE-4F68-B5D3-4B9229185ABE}" type="pres">
      <dgm:prSet presAssocID="{B3DC4A48-1659-4A2A-8B43-E5F2C5EA9D8C}" presName="spaceRect" presStyleCnt="0"/>
      <dgm:spPr/>
    </dgm:pt>
    <dgm:pt modelId="{ACCDE524-BF8F-4843-92CD-D810C3981226}" type="pres">
      <dgm:prSet presAssocID="{B3DC4A48-1659-4A2A-8B43-E5F2C5EA9D8C}" presName="parTx" presStyleLbl="revTx" presStyleIdx="2" presStyleCnt="8">
        <dgm:presLayoutVars>
          <dgm:chMax val="0"/>
          <dgm:chPref val="0"/>
        </dgm:presLayoutVars>
      </dgm:prSet>
      <dgm:spPr/>
    </dgm:pt>
    <dgm:pt modelId="{1DD5F861-23FE-4312-B8EC-E41552368A88}" type="pres">
      <dgm:prSet presAssocID="{E0551114-E55E-430B-9E04-F0CC2E4098F8}" presName="sibTrans" presStyleCnt="0"/>
      <dgm:spPr/>
    </dgm:pt>
    <dgm:pt modelId="{337DC99E-7475-46CA-A65C-E57DED8B9FCC}" type="pres">
      <dgm:prSet presAssocID="{241AA832-FB90-4CD8-A2A7-E87B22E4A844}" presName="compNode" presStyleCnt="0"/>
      <dgm:spPr/>
    </dgm:pt>
    <dgm:pt modelId="{DA220DA8-8DEF-491B-90C0-6FC1686EC928}" type="pres">
      <dgm:prSet presAssocID="{241AA832-FB90-4CD8-A2A7-E87B22E4A844}" presName="bgRect" presStyleLbl="bgShp" presStyleIdx="3" presStyleCnt="8"/>
      <dgm:spPr/>
    </dgm:pt>
    <dgm:pt modelId="{DB261ADB-89B0-430A-94BB-E556E31ADBDA}" type="pres">
      <dgm:prSet presAssocID="{241AA832-FB90-4CD8-A2A7-E87B22E4A844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25BC082-1048-4DF2-B010-DD4742677F42}" type="pres">
      <dgm:prSet presAssocID="{241AA832-FB90-4CD8-A2A7-E87B22E4A844}" presName="spaceRect" presStyleCnt="0"/>
      <dgm:spPr/>
    </dgm:pt>
    <dgm:pt modelId="{32A38C41-E24F-49E1-8ED6-090F12F3E9A0}" type="pres">
      <dgm:prSet presAssocID="{241AA832-FB90-4CD8-A2A7-E87B22E4A844}" presName="parTx" presStyleLbl="revTx" presStyleIdx="3" presStyleCnt="8">
        <dgm:presLayoutVars>
          <dgm:chMax val="0"/>
          <dgm:chPref val="0"/>
        </dgm:presLayoutVars>
      </dgm:prSet>
      <dgm:spPr/>
    </dgm:pt>
    <dgm:pt modelId="{235B797D-F09A-4337-A201-E4F439F310BA}" type="pres">
      <dgm:prSet presAssocID="{7DDB1B4F-CCCD-455E-9196-45439C01C497}" presName="sibTrans" presStyleCnt="0"/>
      <dgm:spPr/>
    </dgm:pt>
    <dgm:pt modelId="{64F254B1-2C41-4D61-AFB8-0580B05F223C}" type="pres">
      <dgm:prSet presAssocID="{D6E41036-75EC-40EE-AFCC-C5091A0272B2}" presName="compNode" presStyleCnt="0"/>
      <dgm:spPr/>
    </dgm:pt>
    <dgm:pt modelId="{95575714-0E83-493E-B5AA-F531F099CB9A}" type="pres">
      <dgm:prSet presAssocID="{D6E41036-75EC-40EE-AFCC-C5091A0272B2}" presName="bgRect" presStyleLbl="bgShp" presStyleIdx="4" presStyleCnt="8"/>
      <dgm:spPr/>
    </dgm:pt>
    <dgm:pt modelId="{7E60DF49-E548-4B7C-BF79-B8BBB43B73BB}" type="pres">
      <dgm:prSet presAssocID="{D6E41036-75EC-40EE-AFCC-C5091A0272B2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371EB90A-31C3-4ABA-B56D-CE067F474E4A}" type="pres">
      <dgm:prSet presAssocID="{D6E41036-75EC-40EE-AFCC-C5091A0272B2}" presName="spaceRect" presStyleCnt="0"/>
      <dgm:spPr/>
    </dgm:pt>
    <dgm:pt modelId="{231E4E91-1A7D-402C-9173-4DB111E822B4}" type="pres">
      <dgm:prSet presAssocID="{D6E41036-75EC-40EE-AFCC-C5091A0272B2}" presName="parTx" presStyleLbl="revTx" presStyleIdx="4" presStyleCnt="8">
        <dgm:presLayoutVars>
          <dgm:chMax val="0"/>
          <dgm:chPref val="0"/>
        </dgm:presLayoutVars>
      </dgm:prSet>
      <dgm:spPr/>
    </dgm:pt>
    <dgm:pt modelId="{53C5DA2B-5367-4885-B0EF-98B1A6E37C24}" type="pres">
      <dgm:prSet presAssocID="{8F27D639-DCE8-4894-ACD1-7BA8207D4027}" presName="sibTrans" presStyleCnt="0"/>
      <dgm:spPr/>
    </dgm:pt>
    <dgm:pt modelId="{1595F771-6F0B-45F3-B5AE-375CCA9193E2}" type="pres">
      <dgm:prSet presAssocID="{00CD4181-7575-4F2E-88BC-1F9C3F422531}" presName="compNode" presStyleCnt="0"/>
      <dgm:spPr/>
    </dgm:pt>
    <dgm:pt modelId="{23E81864-D54B-4543-9209-A14D176D72DE}" type="pres">
      <dgm:prSet presAssocID="{00CD4181-7575-4F2E-88BC-1F9C3F422531}" presName="bgRect" presStyleLbl="bgShp" presStyleIdx="5" presStyleCnt="8"/>
      <dgm:spPr/>
    </dgm:pt>
    <dgm:pt modelId="{2E4290E3-2944-4EE9-A780-7F41715CC203}" type="pres">
      <dgm:prSet presAssocID="{00CD4181-7575-4F2E-88BC-1F9C3F422531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0C9D75D8-2284-4CD1-BB19-C6018A46935C}" type="pres">
      <dgm:prSet presAssocID="{00CD4181-7575-4F2E-88BC-1F9C3F422531}" presName="spaceRect" presStyleCnt="0"/>
      <dgm:spPr/>
    </dgm:pt>
    <dgm:pt modelId="{615A24EB-ECCB-4869-A3F6-9391D39C8216}" type="pres">
      <dgm:prSet presAssocID="{00CD4181-7575-4F2E-88BC-1F9C3F422531}" presName="parTx" presStyleLbl="revTx" presStyleIdx="5" presStyleCnt="8">
        <dgm:presLayoutVars>
          <dgm:chMax val="0"/>
          <dgm:chPref val="0"/>
        </dgm:presLayoutVars>
      </dgm:prSet>
      <dgm:spPr/>
    </dgm:pt>
    <dgm:pt modelId="{6516C257-CA26-48CF-8B1D-12BFFE181E51}" type="pres">
      <dgm:prSet presAssocID="{8634D34A-F781-4399-953D-415BB942D036}" presName="sibTrans" presStyleCnt="0"/>
      <dgm:spPr/>
    </dgm:pt>
    <dgm:pt modelId="{E2E5D061-5611-459C-95B3-F5833980DEC9}" type="pres">
      <dgm:prSet presAssocID="{5D16759B-9839-45D8-BDEF-8F314977DE03}" presName="compNode" presStyleCnt="0"/>
      <dgm:spPr/>
    </dgm:pt>
    <dgm:pt modelId="{43207A48-C109-4558-8C7F-5DA99DCF06D1}" type="pres">
      <dgm:prSet presAssocID="{5D16759B-9839-45D8-BDEF-8F314977DE03}" presName="bgRect" presStyleLbl="bgShp" presStyleIdx="6" presStyleCnt="8"/>
      <dgm:spPr/>
    </dgm:pt>
    <dgm:pt modelId="{99ADBD5C-F0A6-474C-9E18-3759D7AA7794}" type="pres">
      <dgm:prSet presAssocID="{5D16759B-9839-45D8-BDEF-8F314977DE03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FEABE4E-57DC-4A57-A7B8-B104F24FA510}" type="pres">
      <dgm:prSet presAssocID="{5D16759B-9839-45D8-BDEF-8F314977DE03}" presName="spaceRect" presStyleCnt="0"/>
      <dgm:spPr/>
    </dgm:pt>
    <dgm:pt modelId="{956B65CE-54B7-4789-A72C-188E4B7FA406}" type="pres">
      <dgm:prSet presAssocID="{5D16759B-9839-45D8-BDEF-8F314977DE03}" presName="parTx" presStyleLbl="revTx" presStyleIdx="6" presStyleCnt="8">
        <dgm:presLayoutVars>
          <dgm:chMax val="0"/>
          <dgm:chPref val="0"/>
        </dgm:presLayoutVars>
      </dgm:prSet>
      <dgm:spPr/>
    </dgm:pt>
    <dgm:pt modelId="{F9027B97-0B13-4212-BA3F-523D045764A5}" type="pres">
      <dgm:prSet presAssocID="{F426AE12-F6AE-4580-A92A-599D42D253C0}" presName="sibTrans" presStyleCnt="0"/>
      <dgm:spPr/>
    </dgm:pt>
    <dgm:pt modelId="{BC6E1C69-53D5-48A6-AD3F-98715E67826A}" type="pres">
      <dgm:prSet presAssocID="{39B56F99-D0FC-44CC-B8AC-E2BD94B5C7EE}" presName="compNode" presStyleCnt="0"/>
      <dgm:spPr/>
    </dgm:pt>
    <dgm:pt modelId="{15143AFD-3423-4DBD-AEDA-7F771F32222A}" type="pres">
      <dgm:prSet presAssocID="{39B56F99-D0FC-44CC-B8AC-E2BD94B5C7EE}" presName="bgRect" presStyleLbl="bgShp" presStyleIdx="7" presStyleCnt="8"/>
      <dgm:spPr/>
    </dgm:pt>
    <dgm:pt modelId="{4FC7BB94-9786-41AE-AB38-9D7146B072FD}" type="pres">
      <dgm:prSet presAssocID="{39B56F99-D0FC-44CC-B8AC-E2BD94B5C7EE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7F3FBE08-FC4F-4280-BD5A-9407555D6D37}" type="pres">
      <dgm:prSet presAssocID="{39B56F99-D0FC-44CC-B8AC-E2BD94B5C7EE}" presName="spaceRect" presStyleCnt="0"/>
      <dgm:spPr/>
    </dgm:pt>
    <dgm:pt modelId="{F4991106-149A-427A-9389-862E1627E1A3}" type="pres">
      <dgm:prSet presAssocID="{39B56F99-D0FC-44CC-B8AC-E2BD94B5C7EE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DE0F4D0A-DCBE-40E3-B09B-BBA9B3CE87A9}" srcId="{0781E20E-06F5-4D46-9A76-C5144ECB1A1D}" destId="{241AA832-FB90-4CD8-A2A7-E87B22E4A844}" srcOrd="3" destOrd="0" parTransId="{10B0B122-E411-4AAA-BB10-A8003CD0B8B1}" sibTransId="{7DDB1B4F-CCCD-455E-9196-45439C01C497}"/>
    <dgm:cxn modelId="{36BA492B-D9F3-4718-BC77-B6F3174DFF32}" srcId="{0781E20E-06F5-4D46-9A76-C5144ECB1A1D}" destId="{11F4D54F-529C-414F-A922-59DDF8CE7ADD}" srcOrd="0" destOrd="0" parTransId="{2B75B8B2-D2E8-4783-956B-BCF47EB825D6}" sibTransId="{4AA2BD43-B14F-474A-B9D7-CCA6DC245B9E}"/>
    <dgm:cxn modelId="{8C2A9C32-1D0C-4DFE-8107-841DCA1D6A2C}" srcId="{0781E20E-06F5-4D46-9A76-C5144ECB1A1D}" destId="{D6E41036-75EC-40EE-AFCC-C5091A0272B2}" srcOrd="4" destOrd="0" parTransId="{FD132222-0528-4AD4-A12D-CC8CDC64F787}" sibTransId="{8F27D639-DCE8-4894-ACD1-7BA8207D4027}"/>
    <dgm:cxn modelId="{BE66C963-6AE6-4A4B-84EA-283527C136D0}" type="presOf" srcId="{39B56F99-D0FC-44CC-B8AC-E2BD94B5C7EE}" destId="{F4991106-149A-427A-9389-862E1627E1A3}" srcOrd="0" destOrd="0" presId="urn:microsoft.com/office/officeart/2018/2/layout/IconVerticalSolidList"/>
    <dgm:cxn modelId="{AAF9C345-1277-4911-8E7B-43AE8A143A75}" type="presOf" srcId="{B3DC4A48-1659-4A2A-8B43-E5F2C5EA9D8C}" destId="{ACCDE524-BF8F-4843-92CD-D810C3981226}" srcOrd="0" destOrd="0" presId="urn:microsoft.com/office/officeart/2018/2/layout/IconVerticalSolidList"/>
    <dgm:cxn modelId="{49F3374D-7340-4BC0-A860-F714F86AE8C5}" type="presOf" srcId="{00CD4181-7575-4F2E-88BC-1F9C3F422531}" destId="{615A24EB-ECCB-4869-A3F6-9391D39C8216}" srcOrd="0" destOrd="0" presId="urn:microsoft.com/office/officeart/2018/2/layout/IconVerticalSolidList"/>
    <dgm:cxn modelId="{FA18984E-F68D-4A53-B0E0-7F0F412B05C9}" type="presOf" srcId="{5D16759B-9839-45D8-BDEF-8F314977DE03}" destId="{956B65CE-54B7-4789-A72C-188E4B7FA406}" srcOrd="0" destOrd="0" presId="urn:microsoft.com/office/officeart/2018/2/layout/IconVerticalSolidList"/>
    <dgm:cxn modelId="{6E827A4F-8907-49C5-BC28-3CC7BDAADCA8}" srcId="{0781E20E-06F5-4D46-9A76-C5144ECB1A1D}" destId="{3F617367-3DD4-46AD-A701-1A2E8375F6EF}" srcOrd="1" destOrd="0" parTransId="{80635328-50AC-4BD3-8028-D49B3DB2ADF3}" sibTransId="{D836EE9F-D7BE-49B3-8546-44E99069EA74}"/>
    <dgm:cxn modelId="{3F33678A-EF89-406A-B42B-662EF72C4722}" srcId="{0781E20E-06F5-4D46-9A76-C5144ECB1A1D}" destId="{00CD4181-7575-4F2E-88BC-1F9C3F422531}" srcOrd="5" destOrd="0" parTransId="{57983336-B030-4159-A93D-562323F6F850}" sibTransId="{8634D34A-F781-4399-953D-415BB942D036}"/>
    <dgm:cxn modelId="{2D23BF90-3A61-4605-B09B-016A709ECB5C}" type="presOf" srcId="{0781E20E-06F5-4D46-9A76-C5144ECB1A1D}" destId="{046934C5-4508-4920-BA60-419AEFBAE1F2}" srcOrd="0" destOrd="0" presId="urn:microsoft.com/office/officeart/2018/2/layout/IconVerticalSolidList"/>
    <dgm:cxn modelId="{DDB09192-9BCE-4835-B0B7-3AA3E7A46A07}" type="presOf" srcId="{D6E41036-75EC-40EE-AFCC-C5091A0272B2}" destId="{231E4E91-1A7D-402C-9173-4DB111E822B4}" srcOrd="0" destOrd="0" presId="urn:microsoft.com/office/officeart/2018/2/layout/IconVerticalSolidList"/>
    <dgm:cxn modelId="{DF5D19C4-D7B5-466B-B9D9-9CB507270AA4}" srcId="{0781E20E-06F5-4D46-9A76-C5144ECB1A1D}" destId="{B3DC4A48-1659-4A2A-8B43-E5F2C5EA9D8C}" srcOrd="2" destOrd="0" parTransId="{46145840-8F25-4367-8354-535DAE90DE54}" sibTransId="{E0551114-E55E-430B-9E04-F0CC2E4098F8}"/>
    <dgm:cxn modelId="{46F1A7CE-C511-4E87-B359-FF2B162FA1F1}" type="presOf" srcId="{3F617367-3DD4-46AD-A701-1A2E8375F6EF}" destId="{6E6D23E6-C75C-4DB2-8DC2-31E03A61E112}" srcOrd="0" destOrd="0" presId="urn:microsoft.com/office/officeart/2018/2/layout/IconVerticalSolidList"/>
    <dgm:cxn modelId="{E7142AD0-9891-4FBC-9646-388842191697}" type="presOf" srcId="{241AA832-FB90-4CD8-A2A7-E87B22E4A844}" destId="{32A38C41-E24F-49E1-8ED6-090F12F3E9A0}" srcOrd="0" destOrd="0" presId="urn:microsoft.com/office/officeart/2018/2/layout/IconVerticalSolidList"/>
    <dgm:cxn modelId="{E3A4BDD1-896D-4BFD-91DB-7EEEB305715C}" srcId="{0781E20E-06F5-4D46-9A76-C5144ECB1A1D}" destId="{5D16759B-9839-45D8-BDEF-8F314977DE03}" srcOrd="6" destOrd="0" parTransId="{7E33ABBE-C5A3-4405-AAC1-0515E34B2B86}" sibTransId="{F426AE12-F6AE-4580-A92A-599D42D253C0}"/>
    <dgm:cxn modelId="{629131D3-0692-4585-93E6-441B0DBB9082}" type="presOf" srcId="{11F4D54F-529C-414F-A922-59DDF8CE7ADD}" destId="{FB5A15F6-F910-43B3-9222-313762546EAB}" srcOrd="0" destOrd="0" presId="urn:microsoft.com/office/officeart/2018/2/layout/IconVerticalSolidList"/>
    <dgm:cxn modelId="{A7F9B2DE-D1B9-484B-A263-2E6C459398DA}" srcId="{0781E20E-06F5-4D46-9A76-C5144ECB1A1D}" destId="{39B56F99-D0FC-44CC-B8AC-E2BD94B5C7EE}" srcOrd="7" destOrd="0" parTransId="{B90ACBD8-8C63-4534-BC17-BE0EAC5E7D89}" sibTransId="{EAD4AAEA-20F1-471D-A038-AF8322D3FAD7}"/>
    <dgm:cxn modelId="{9529FCD7-6D77-4323-9198-5FBD9CFE3091}" type="presParOf" srcId="{046934C5-4508-4920-BA60-419AEFBAE1F2}" destId="{97E85EC4-23D2-4E1C-9F33-707CF3738AB1}" srcOrd="0" destOrd="0" presId="urn:microsoft.com/office/officeart/2018/2/layout/IconVerticalSolidList"/>
    <dgm:cxn modelId="{0E5AECDA-BB58-4602-BBEB-E1CEC84D1D5B}" type="presParOf" srcId="{97E85EC4-23D2-4E1C-9F33-707CF3738AB1}" destId="{E30F2756-0DD6-4CD8-8B73-81C8CCF40586}" srcOrd="0" destOrd="0" presId="urn:microsoft.com/office/officeart/2018/2/layout/IconVerticalSolidList"/>
    <dgm:cxn modelId="{A779744E-ECBC-495C-85C3-41AF2893A697}" type="presParOf" srcId="{97E85EC4-23D2-4E1C-9F33-707CF3738AB1}" destId="{127BCB87-AF49-47A7-80AE-1C35A8595197}" srcOrd="1" destOrd="0" presId="urn:microsoft.com/office/officeart/2018/2/layout/IconVerticalSolidList"/>
    <dgm:cxn modelId="{1F51D83A-7737-4E78-9069-58FA839CE4CB}" type="presParOf" srcId="{97E85EC4-23D2-4E1C-9F33-707CF3738AB1}" destId="{B1180623-8575-4B2E-9E60-6EDFB1DCF328}" srcOrd="2" destOrd="0" presId="urn:microsoft.com/office/officeart/2018/2/layout/IconVerticalSolidList"/>
    <dgm:cxn modelId="{0C63FB67-388A-4D86-9308-CC7D56DC6FBE}" type="presParOf" srcId="{97E85EC4-23D2-4E1C-9F33-707CF3738AB1}" destId="{FB5A15F6-F910-43B3-9222-313762546EAB}" srcOrd="3" destOrd="0" presId="urn:microsoft.com/office/officeart/2018/2/layout/IconVerticalSolidList"/>
    <dgm:cxn modelId="{9C871007-7141-4258-8B63-4FD1D8E02645}" type="presParOf" srcId="{046934C5-4508-4920-BA60-419AEFBAE1F2}" destId="{9AF86B75-E8AC-4CF0-97D0-112E80273287}" srcOrd="1" destOrd="0" presId="urn:microsoft.com/office/officeart/2018/2/layout/IconVerticalSolidList"/>
    <dgm:cxn modelId="{CD0C42A6-B2D2-44BF-8CC6-145E232DEC6C}" type="presParOf" srcId="{046934C5-4508-4920-BA60-419AEFBAE1F2}" destId="{37C711C3-3FFA-4BF7-8EF3-D7E728116392}" srcOrd="2" destOrd="0" presId="urn:microsoft.com/office/officeart/2018/2/layout/IconVerticalSolidList"/>
    <dgm:cxn modelId="{5D5BD44D-9664-4352-9A47-E82FDC4C11AA}" type="presParOf" srcId="{37C711C3-3FFA-4BF7-8EF3-D7E728116392}" destId="{446FE8E2-F3E1-48C1-BB42-A890CA318C76}" srcOrd="0" destOrd="0" presId="urn:microsoft.com/office/officeart/2018/2/layout/IconVerticalSolidList"/>
    <dgm:cxn modelId="{7655ADA2-BE84-4EAB-BDA3-07716EE7B761}" type="presParOf" srcId="{37C711C3-3FFA-4BF7-8EF3-D7E728116392}" destId="{699F8CDF-CFC7-42BD-B133-6B489CC3C864}" srcOrd="1" destOrd="0" presId="urn:microsoft.com/office/officeart/2018/2/layout/IconVerticalSolidList"/>
    <dgm:cxn modelId="{469120AD-B36B-44B4-BEFC-D06DDFA77B8A}" type="presParOf" srcId="{37C711C3-3FFA-4BF7-8EF3-D7E728116392}" destId="{83D93742-D15E-4E19-9551-DCBFC3E4EFAC}" srcOrd="2" destOrd="0" presId="urn:microsoft.com/office/officeart/2018/2/layout/IconVerticalSolidList"/>
    <dgm:cxn modelId="{58EABBBE-9C31-40EA-A294-CD44D7E04BD2}" type="presParOf" srcId="{37C711C3-3FFA-4BF7-8EF3-D7E728116392}" destId="{6E6D23E6-C75C-4DB2-8DC2-31E03A61E112}" srcOrd="3" destOrd="0" presId="urn:microsoft.com/office/officeart/2018/2/layout/IconVerticalSolidList"/>
    <dgm:cxn modelId="{FE571928-DC59-434C-A7B6-D53B97A49E47}" type="presParOf" srcId="{046934C5-4508-4920-BA60-419AEFBAE1F2}" destId="{376EB304-9145-4BB3-BE05-110FB4C66C96}" srcOrd="3" destOrd="0" presId="urn:microsoft.com/office/officeart/2018/2/layout/IconVerticalSolidList"/>
    <dgm:cxn modelId="{DE6D4DFF-C5AE-437D-B4EF-DB161B85F0EF}" type="presParOf" srcId="{046934C5-4508-4920-BA60-419AEFBAE1F2}" destId="{D518F08F-C717-4ED0-960C-F9CA0B3176D4}" srcOrd="4" destOrd="0" presId="urn:microsoft.com/office/officeart/2018/2/layout/IconVerticalSolidList"/>
    <dgm:cxn modelId="{DA1F34D0-4B8F-43C0-9C0E-BFC117A97237}" type="presParOf" srcId="{D518F08F-C717-4ED0-960C-F9CA0B3176D4}" destId="{8773B610-139F-4C41-935E-47B41D2BE4AD}" srcOrd="0" destOrd="0" presId="urn:microsoft.com/office/officeart/2018/2/layout/IconVerticalSolidList"/>
    <dgm:cxn modelId="{F90AC9E0-BFE0-4933-8D84-A2BD0CD6E5CB}" type="presParOf" srcId="{D518F08F-C717-4ED0-960C-F9CA0B3176D4}" destId="{F6B8781B-7A0C-4FDB-BE30-6AB8F6934471}" srcOrd="1" destOrd="0" presId="urn:microsoft.com/office/officeart/2018/2/layout/IconVerticalSolidList"/>
    <dgm:cxn modelId="{768D455D-F845-426B-A24D-7541A547BBD3}" type="presParOf" srcId="{D518F08F-C717-4ED0-960C-F9CA0B3176D4}" destId="{B5389DA3-6CCE-4F68-B5D3-4B9229185ABE}" srcOrd="2" destOrd="0" presId="urn:microsoft.com/office/officeart/2018/2/layout/IconVerticalSolidList"/>
    <dgm:cxn modelId="{8027CBD0-B5AC-4895-8359-56D6F4042D6D}" type="presParOf" srcId="{D518F08F-C717-4ED0-960C-F9CA0B3176D4}" destId="{ACCDE524-BF8F-4843-92CD-D810C3981226}" srcOrd="3" destOrd="0" presId="urn:microsoft.com/office/officeart/2018/2/layout/IconVerticalSolidList"/>
    <dgm:cxn modelId="{E8461B3F-1225-4E12-848C-020BD1588012}" type="presParOf" srcId="{046934C5-4508-4920-BA60-419AEFBAE1F2}" destId="{1DD5F861-23FE-4312-B8EC-E41552368A88}" srcOrd="5" destOrd="0" presId="urn:microsoft.com/office/officeart/2018/2/layout/IconVerticalSolidList"/>
    <dgm:cxn modelId="{753212CA-00C4-451F-A33B-94A3F0C56FF9}" type="presParOf" srcId="{046934C5-4508-4920-BA60-419AEFBAE1F2}" destId="{337DC99E-7475-46CA-A65C-E57DED8B9FCC}" srcOrd="6" destOrd="0" presId="urn:microsoft.com/office/officeart/2018/2/layout/IconVerticalSolidList"/>
    <dgm:cxn modelId="{9790BA13-011C-4D73-A01C-8CA9263D0EDE}" type="presParOf" srcId="{337DC99E-7475-46CA-A65C-E57DED8B9FCC}" destId="{DA220DA8-8DEF-491B-90C0-6FC1686EC928}" srcOrd="0" destOrd="0" presId="urn:microsoft.com/office/officeart/2018/2/layout/IconVerticalSolidList"/>
    <dgm:cxn modelId="{7F81F1E9-121D-4CB9-818A-350D88772ED6}" type="presParOf" srcId="{337DC99E-7475-46CA-A65C-E57DED8B9FCC}" destId="{DB261ADB-89B0-430A-94BB-E556E31ADBDA}" srcOrd="1" destOrd="0" presId="urn:microsoft.com/office/officeart/2018/2/layout/IconVerticalSolidList"/>
    <dgm:cxn modelId="{2983C351-4AB1-4B2F-8FED-2339DC9043E5}" type="presParOf" srcId="{337DC99E-7475-46CA-A65C-E57DED8B9FCC}" destId="{325BC082-1048-4DF2-B010-DD4742677F42}" srcOrd="2" destOrd="0" presId="urn:microsoft.com/office/officeart/2018/2/layout/IconVerticalSolidList"/>
    <dgm:cxn modelId="{9513C4C2-4B7F-4148-BC61-D16963539A7E}" type="presParOf" srcId="{337DC99E-7475-46CA-A65C-E57DED8B9FCC}" destId="{32A38C41-E24F-49E1-8ED6-090F12F3E9A0}" srcOrd="3" destOrd="0" presId="urn:microsoft.com/office/officeart/2018/2/layout/IconVerticalSolidList"/>
    <dgm:cxn modelId="{371961DC-6784-45F9-9DEB-0BCCCD011C90}" type="presParOf" srcId="{046934C5-4508-4920-BA60-419AEFBAE1F2}" destId="{235B797D-F09A-4337-A201-E4F439F310BA}" srcOrd="7" destOrd="0" presId="urn:microsoft.com/office/officeart/2018/2/layout/IconVerticalSolidList"/>
    <dgm:cxn modelId="{0D3CC7DD-15A0-4F6B-A4F6-F2B34DD5138A}" type="presParOf" srcId="{046934C5-4508-4920-BA60-419AEFBAE1F2}" destId="{64F254B1-2C41-4D61-AFB8-0580B05F223C}" srcOrd="8" destOrd="0" presId="urn:microsoft.com/office/officeart/2018/2/layout/IconVerticalSolidList"/>
    <dgm:cxn modelId="{E0D2A8C0-82F3-45AB-BA36-DD4B76916A18}" type="presParOf" srcId="{64F254B1-2C41-4D61-AFB8-0580B05F223C}" destId="{95575714-0E83-493E-B5AA-F531F099CB9A}" srcOrd="0" destOrd="0" presId="urn:microsoft.com/office/officeart/2018/2/layout/IconVerticalSolidList"/>
    <dgm:cxn modelId="{6028CC30-C803-46D8-AF0F-516D7B420049}" type="presParOf" srcId="{64F254B1-2C41-4D61-AFB8-0580B05F223C}" destId="{7E60DF49-E548-4B7C-BF79-B8BBB43B73BB}" srcOrd="1" destOrd="0" presId="urn:microsoft.com/office/officeart/2018/2/layout/IconVerticalSolidList"/>
    <dgm:cxn modelId="{AAE65393-3715-4FA2-A624-7F00AD50545A}" type="presParOf" srcId="{64F254B1-2C41-4D61-AFB8-0580B05F223C}" destId="{371EB90A-31C3-4ABA-B56D-CE067F474E4A}" srcOrd="2" destOrd="0" presId="urn:microsoft.com/office/officeart/2018/2/layout/IconVerticalSolidList"/>
    <dgm:cxn modelId="{BC0A458F-7A71-4CA9-AD95-2F941C5A29C1}" type="presParOf" srcId="{64F254B1-2C41-4D61-AFB8-0580B05F223C}" destId="{231E4E91-1A7D-402C-9173-4DB111E822B4}" srcOrd="3" destOrd="0" presId="urn:microsoft.com/office/officeart/2018/2/layout/IconVerticalSolidList"/>
    <dgm:cxn modelId="{1F685C5A-8651-416D-9DB8-E80BDC26EA76}" type="presParOf" srcId="{046934C5-4508-4920-BA60-419AEFBAE1F2}" destId="{53C5DA2B-5367-4885-B0EF-98B1A6E37C24}" srcOrd="9" destOrd="0" presId="urn:microsoft.com/office/officeart/2018/2/layout/IconVerticalSolidList"/>
    <dgm:cxn modelId="{7D3F12F3-247D-4AF3-81CB-D41821FBA2AC}" type="presParOf" srcId="{046934C5-4508-4920-BA60-419AEFBAE1F2}" destId="{1595F771-6F0B-45F3-B5AE-375CCA9193E2}" srcOrd="10" destOrd="0" presId="urn:microsoft.com/office/officeart/2018/2/layout/IconVerticalSolidList"/>
    <dgm:cxn modelId="{A70B696B-B488-4FDB-B5E2-F918DEADEBB5}" type="presParOf" srcId="{1595F771-6F0B-45F3-B5AE-375CCA9193E2}" destId="{23E81864-D54B-4543-9209-A14D176D72DE}" srcOrd="0" destOrd="0" presId="urn:microsoft.com/office/officeart/2018/2/layout/IconVerticalSolidList"/>
    <dgm:cxn modelId="{F6649AFC-A47C-4AF8-8B01-E22A3DC4AAED}" type="presParOf" srcId="{1595F771-6F0B-45F3-B5AE-375CCA9193E2}" destId="{2E4290E3-2944-4EE9-A780-7F41715CC203}" srcOrd="1" destOrd="0" presId="urn:microsoft.com/office/officeart/2018/2/layout/IconVerticalSolidList"/>
    <dgm:cxn modelId="{D4980091-E0F7-4237-A745-545382C26AF0}" type="presParOf" srcId="{1595F771-6F0B-45F3-B5AE-375CCA9193E2}" destId="{0C9D75D8-2284-4CD1-BB19-C6018A46935C}" srcOrd="2" destOrd="0" presId="urn:microsoft.com/office/officeart/2018/2/layout/IconVerticalSolidList"/>
    <dgm:cxn modelId="{ED20E312-8B30-47AA-8060-DC38F67D54BC}" type="presParOf" srcId="{1595F771-6F0B-45F3-B5AE-375CCA9193E2}" destId="{615A24EB-ECCB-4869-A3F6-9391D39C8216}" srcOrd="3" destOrd="0" presId="urn:microsoft.com/office/officeart/2018/2/layout/IconVerticalSolidList"/>
    <dgm:cxn modelId="{99B2759E-369B-446C-B9B5-F04F7673C660}" type="presParOf" srcId="{046934C5-4508-4920-BA60-419AEFBAE1F2}" destId="{6516C257-CA26-48CF-8B1D-12BFFE181E51}" srcOrd="11" destOrd="0" presId="urn:microsoft.com/office/officeart/2018/2/layout/IconVerticalSolidList"/>
    <dgm:cxn modelId="{D7370769-9CC6-4BBF-B2E1-C781CE1958BF}" type="presParOf" srcId="{046934C5-4508-4920-BA60-419AEFBAE1F2}" destId="{E2E5D061-5611-459C-95B3-F5833980DEC9}" srcOrd="12" destOrd="0" presId="urn:microsoft.com/office/officeart/2018/2/layout/IconVerticalSolidList"/>
    <dgm:cxn modelId="{F5F4F9D6-165C-4355-BB3F-F09CD42D1161}" type="presParOf" srcId="{E2E5D061-5611-459C-95B3-F5833980DEC9}" destId="{43207A48-C109-4558-8C7F-5DA99DCF06D1}" srcOrd="0" destOrd="0" presId="urn:microsoft.com/office/officeart/2018/2/layout/IconVerticalSolidList"/>
    <dgm:cxn modelId="{52E9A4A4-C807-4083-A733-EC3B2963FED4}" type="presParOf" srcId="{E2E5D061-5611-459C-95B3-F5833980DEC9}" destId="{99ADBD5C-F0A6-474C-9E18-3759D7AA7794}" srcOrd="1" destOrd="0" presId="urn:microsoft.com/office/officeart/2018/2/layout/IconVerticalSolidList"/>
    <dgm:cxn modelId="{7B2CB2CF-5B2A-473F-8717-69925442EFEC}" type="presParOf" srcId="{E2E5D061-5611-459C-95B3-F5833980DEC9}" destId="{9FEABE4E-57DC-4A57-A7B8-B104F24FA510}" srcOrd="2" destOrd="0" presId="urn:microsoft.com/office/officeart/2018/2/layout/IconVerticalSolidList"/>
    <dgm:cxn modelId="{9275813B-BC4F-4153-BEEB-A00FE909E39B}" type="presParOf" srcId="{E2E5D061-5611-459C-95B3-F5833980DEC9}" destId="{956B65CE-54B7-4789-A72C-188E4B7FA406}" srcOrd="3" destOrd="0" presId="urn:microsoft.com/office/officeart/2018/2/layout/IconVerticalSolidList"/>
    <dgm:cxn modelId="{168A4D72-C7B4-4A09-A585-D6A9C8521D07}" type="presParOf" srcId="{046934C5-4508-4920-BA60-419AEFBAE1F2}" destId="{F9027B97-0B13-4212-BA3F-523D045764A5}" srcOrd="13" destOrd="0" presId="urn:microsoft.com/office/officeart/2018/2/layout/IconVerticalSolidList"/>
    <dgm:cxn modelId="{3D6C5075-F0CF-4ECB-AC0B-DDC74B2956DD}" type="presParOf" srcId="{046934C5-4508-4920-BA60-419AEFBAE1F2}" destId="{BC6E1C69-53D5-48A6-AD3F-98715E67826A}" srcOrd="14" destOrd="0" presId="urn:microsoft.com/office/officeart/2018/2/layout/IconVerticalSolidList"/>
    <dgm:cxn modelId="{D3081985-A79C-497B-B2C5-3FAC80B1748E}" type="presParOf" srcId="{BC6E1C69-53D5-48A6-AD3F-98715E67826A}" destId="{15143AFD-3423-4DBD-AEDA-7F771F32222A}" srcOrd="0" destOrd="0" presId="urn:microsoft.com/office/officeart/2018/2/layout/IconVerticalSolidList"/>
    <dgm:cxn modelId="{46738523-0C22-417E-A793-1B4288B42C82}" type="presParOf" srcId="{BC6E1C69-53D5-48A6-AD3F-98715E67826A}" destId="{4FC7BB94-9786-41AE-AB38-9D7146B072FD}" srcOrd="1" destOrd="0" presId="urn:microsoft.com/office/officeart/2018/2/layout/IconVerticalSolidList"/>
    <dgm:cxn modelId="{C6A63F9A-0956-40F4-A624-BA70F7A22690}" type="presParOf" srcId="{BC6E1C69-53D5-48A6-AD3F-98715E67826A}" destId="{7F3FBE08-FC4F-4280-BD5A-9407555D6D37}" srcOrd="2" destOrd="0" presId="urn:microsoft.com/office/officeart/2018/2/layout/IconVerticalSolidList"/>
    <dgm:cxn modelId="{D4B17E22-74AC-4009-9847-ADC03172C93E}" type="presParOf" srcId="{BC6E1C69-53D5-48A6-AD3F-98715E67826A}" destId="{F4991106-149A-427A-9389-862E1627E1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510158-5A68-42B5-929C-6B5CD7075D39}">
      <dsp:nvSpPr>
        <dsp:cNvPr id="0" name=""/>
        <dsp:cNvSpPr/>
      </dsp:nvSpPr>
      <dsp:spPr>
        <a:xfrm>
          <a:off x="0" y="19695"/>
          <a:ext cx="5175384" cy="17842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Biopsychosocial Model: Body, mind, environment</a:t>
          </a:r>
          <a:r>
            <a:rPr lang="en-GB" sz="2500" kern="1200"/>
            <a:t> to explain how they work together to influence a person’s health and well-being.</a:t>
          </a:r>
          <a:endParaRPr lang="en-US" sz="2500" kern="1200"/>
        </a:p>
      </dsp:txBody>
      <dsp:txXfrm>
        <a:off x="87100" y="106795"/>
        <a:ext cx="5001184" cy="1610050"/>
      </dsp:txXfrm>
    </dsp:sp>
    <dsp:sp modelId="{82F02741-6D7F-4D09-85E2-658F5B2C3F8E}">
      <dsp:nvSpPr>
        <dsp:cNvPr id="0" name=""/>
        <dsp:cNvSpPr/>
      </dsp:nvSpPr>
      <dsp:spPr>
        <a:xfrm>
          <a:off x="0" y="1875945"/>
          <a:ext cx="5175384" cy="178425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Social Determinants of Health: Income, housing, education</a:t>
          </a:r>
        </a:p>
      </dsp:txBody>
      <dsp:txXfrm>
        <a:off x="87100" y="1963045"/>
        <a:ext cx="5001184" cy="1610050"/>
      </dsp:txXfrm>
    </dsp:sp>
    <dsp:sp modelId="{AAA3BE43-C910-4A7B-8321-9EB6DB867DBE}">
      <dsp:nvSpPr>
        <dsp:cNvPr id="0" name=""/>
        <dsp:cNvSpPr/>
      </dsp:nvSpPr>
      <dsp:spPr>
        <a:xfrm>
          <a:off x="0" y="3732195"/>
          <a:ext cx="5175384" cy="178425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Guides community and individual care approaches</a:t>
          </a:r>
        </a:p>
      </dsp:txBody>
      <dsp:txXfrm>
        <a:off x="87100" y="3819295"/>
        <a:ext cx="5001184" cy="16100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97903E-1634-4432-AE30-CDCD385B2CCB}">
      <dsp:nvSpPr>
        <dsp:cNvPr id="0" name=""/>
        <dsp:cNvSpPr/>
      </dsp:nvSpPr>
      <dsp:spPr>
        <a:xfrm>
          <a:off x="0" y="682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C2F2E4-F883-4309-B8A4-2BD71419FE49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4978F4-8ADB-45CC-9474-6033DE1154FC}">
      <dsp:nvSpPr>
        <dsp:cNvPr id="0" name=""/>
        <dsp:cNvSpPr/>
      </dsp:nvSpPr>
      <dsp:spPr>
        <a:xfrm>
          <a:off x="1844034" y="682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Examples: NHS Long Term Plan, Mental Health Act reforms</a:t>
          </a:r>
        </a:p>
      </dsp:txBody>
      <dsp:txXfrm>
        <a:off x="1844034" y="682"/>
        <a:ext cx="2839914" cy="1596566"/>
      </dsp:txXfrm>
    </dsp:sp>
    <dsp:sp modelId="{16F6417A-1087-4659-BA85-90ABEEEBA0DF}">
      <dsp:nvSpPr>
        <dsp:cNvPr id="0" name=""/>
        <dsp:cNvSpPr/>
      </dsp:nvSpPr>
      <dsp:spPr>
        <a:xfrm>
          <a:off x="0" y="1996390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22A57D-F69F-4F7A-A730-A3B3BB38CE42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A19643-2C7F-4794-A98A-8B4EEF55DB5B}">
      <dsp:nvSpPr>
        <dsp:cNvPr id="0" name=""/>
        <dsp:cNvSpPr/>
      </dsp:nvSpPr>
      <dsp:spPr>
        <a:xfrm>
          <a:off x="1844034" y="1996390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Policy support for prevention, mental health, holistic care</a:t>
          </a:r>
        </a:p>
      </dsp:txBody>
      <dsp:txXfrm>
        <a:off x="1844034" y="1996390"/>
        <a:ext cx="2839914" cy="1596566"/>
      </dsp:txXfrm>
    </dsp:sp>
    <dsp:sp modelId="{32990520-A47E-44D9-9AC0-CA0F799EA51B}">
      <dsp:nvSpPr>
        <dsp:cNvPr id="0" name=""/>
        <dsp:cNvSpPr/>
      </dsp:nvSpPr>
      <dsp:spPr>
        <a:xfrm>
          <a:off x="0" y="3992098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ACE58D-02E1-45AD-AFAC-F8995DE0571A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A18D0-1FA8-48B3-A792-D7A6E2131061}">
      <dsp:nvSpPr>
        <dsp:cNvPr id="0" name=""/>
        <dsp:cNvSpPr/>
      </dsp:nvSpPr>
      <dsp:spPr>
        <a:xfrm>
          <a:off x="1844034" y="3992098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Challenges: underfunding, fragmented systems</a:t>
          </a:r>
        </a:p>
      </dsp:txBody>
      <dsp:txXfrm>
        <a:off x="1844034" y="3992098"/>
        <a:ext cx="2839914" cy="15965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D7F3C0-867D-4C6D-BFFE-8347D8ACBFB7}">
      <dsp:nvSpPr>
        <dsp:cNvPr id="0" name=""/>
        <dsp:cNvSpPr/>
      </dsp:nvSpPr>
      <dsp:spPr>
        <a:xfrm>
          <a:off x="0" y="605423"/>
          <a:ext cx="4683949" cy="13922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• Use of telehealth and digital care</a:t>
          </a:r>
        </a:p>
      </dsp:txBody>
      <dsp:txXfrm>
        <a:off x="67966" y="673389"/>
        <a:ext cx="4548017" cy="1256367"/>
      </dsp:txXfrm>
    </dsp:sp>
    <dsp:sp modelId="{5623EA2C-65E9-413A-8D17-F7A7D902E504}">
      <dsp:nvSpPr>
        <dsp:cNvPr id="0" name=""/>
        <dsp:cNvSpPr/>
      </dsp:nvSpPr>
      <dsp:spPr>
        <a:xfrm>
          <a:off x="0" y="2098523"/>
          <a:ext cx="4683949" cy="139229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• Community health and wellbeing hubs</a:t>
          </a:r>
        </a:p>
      </dsp:txBody>
      <dsp:txXfrm>
        <a:off x="67966" y="2166489"/>
        <a:ext cx="4548017" cy="1256367"/>
      </dsp:txXfrm>
    </dsp:sp>
    <dsp:sp modelId="{A4762977-CBC3-47E8-BCF7-3E98A82C5C42}">
      <dsp:nvSpPr>
        <dsp:cNvPr id="0" name=""/>
        <dsp:cNvSpPr/>
      </dsp:nvSpPr>
      <dsp:spPr>
        <a:xfrm>
          <a:off x="0" y="3591623"/>
          <a:ext cx="4683949" cy="139229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• Coordinated, patient-centered care models</a:t>
          </a:r>
        </a:p>
      </dsp:txBody>
      <dsp:txXfrm>
        <a:off x="67966" y="3659589"/>
        <a:ext cx="4548017" cy="12563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5F8953-3DB3-458B-AC0C-1DD078926468}">
      <dsp:nvSpPr>
        <dsp:cNvPr id="0" name=""/>
        <dsp:cNvSpPr/>
      </dsp:nvSpPr>
      <dsp:spPr>
        <a:xfrm>
          <a:off x="0" y="62993"/>
          <a:ext cx="4683949" cy="17596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Promoting healthy lifestyles: activity, diet, no smoking</a:t>
          </a:r>
        </a:p>
      </dsp:txBody>
      <dsp:txXfrm>
        <a:off x="85900" y="148893"/>
        <a:ext cx="4512149" cy="1587880"/>
      </dsp:txXfrm>
    </dsp:sp>
    <dsp:sp modelId="{760A5AAD-2D63-48AB-9F26-F82C454506B8}">
      <dsp:nvSpPr>
        <dsp:cNvPr id="0" name=""/>
        <dsp:cNvSpPr/>
      </dsp:nvSpPr>
      <dsp:spPr>
        <a:xfrm>
          <a:off x="0" y="1914833"/>
          <a:ext cx="4683949" cy="175968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Campaigns like 'Change4Life'</a:t>
          </a:r>
        </a:p>
      </dsp:txBody>
      <dsp:txXfrm>
        <a:off x="85900" y="2000733"/>
        <a:ext cx="4512149" cy="1587880"/>
      </dsp:txXfrm>
    </dsp:sp>
    <dsp:sp modelId="{2E3184B6-918B-4D3E-B9EC-4E8F309E8A7C}">
      <dsp:nvSpPr>
        <dsp:cNvPr id="0" name=""/>
        <dsp:cNvSpPr/>
      </dsp:nvSpPr>
      <dsp:spPr>
        <a:xfrm>
          <a:off x="0" y="3766673"/>
          <a:ext cx="4683949" cy="175968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Environment: green spaces, clean air, safe housing</a:t>
          </a:r>
        </a:p>
      </dsp:txBody>
      <dsp:txXfrm>
        <a:off x="85900" y="3852573"/>
        <a:ext cx="4512149" cy="15878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B3382-6FC4-4524-8DC4-3B3250FF6B32}">
      <dsp:nvSpPr>
        <dsp:cNvPr id="0" name=""/>
        <dsp:cNvSpPr/>
      </dsp:nvSpPr>
      <dsp:spPr>
        <a:xfrm>
          <a:off x="429570" y="1075"/>
          <a:ext cx="3346456" cy="20078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• Disparities in care by race, income, location (Marmot 2010)</a:t>
          </a:r>
        </a:p>
      </dsp:txBody>
      <dsp:txXfrm>
        <a:off x="429570" y="1075"/>
        <a:ext cx="3346456" cy="2007873"/>
      </dsp:txXfrm>
    </dsp:sp>
    <dsp:sp modelId="{42696FAE-5F8F-487B-8365-88B55F6ED6AD}">
      <dsp:nvSpPr>
        <dsp:cNvPr id="0" name=""/>
        <dsp:cNvSpPr/>
      </dsp:nvSpPr>
      <dsp:spPr>
        <a:xfrm>
          <a:off x="4110672" y="1075"/>
          <a:ext cx="3346456" cy="200787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Universal Health Coverage (UHC) goals</a:t>
          </a:r>
        </a:p>
      </dsp:txBody>
      <dsp:txXfrm>
        <a:off x="4110672" y="1075"/>
        <a:ext cx="3346456" cy="2007873"/>
      </dsp:txXfrm>
    </dsp:sp>
    <dsp:sp modelId="{2AC39117-2EF0-46BD-8D44-FF8B997BE579}">
      <dsp:nvSpPr>
        <dsp:cNvPr id="0" name=""/>
        <dsp:cNvSpPr/>
      </dsp:nvSpPr>
      <dsp:spPr>
        <a:xfrm>
          <a:off x="2270121" y="2343594"/>
          <a:ext cx="3346456" cy="200787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Mobile clinics, telemedicine, language access programs</a:t>
          </a:r>
        </a:p>
      </dsp:txBody>
      <dsp:txXfrm>
        <a:off x="2270121" y="2343594"/>
        <a:ext cx="3346456" cy="200787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0F2756-0DD6-4CD8-8B73-81C8CCF40586}">
      <dsp:nvSpPr>
        <dsp:cNvPr id="0" name=""/>
        <dsp:cNvSpPr/>
      </dsp:nvSpPr>
      <dsp:spPr>
        <a:xfrm>
          <a:off x="0" y="3410"/>
          <a:ext cx="4683949" cy="3392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7BCB87-AF49-47A7-80AE-1C35A8595197}">
      <dsp:nvSpPr>
        <dsp:cNvPr id="0" name=""/>
        <dsp:cNvSpPr/>
      </dsp:nvSpPr>
      <dsp:spPr>
        <a:xfrm>
          <a:off x="102637" y="79753"/>
          <a:ext cx="186796" cy="186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5A15F6-F910-43B3-9222-313762546EAB}">
      <dsp:nvSpPr>
        <dsp:cNvPr id="0" name=""/>
        <dsp:cNvSpPr/>
      </dsp:nvSpPr>
      <dsp:spPr>
        <a:xfrm>
          <a:off x="392072" y="3410"/>
          <a:ext cx="4163253" cy="572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97" tIns="60597" rIns="60597" bIns="60597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Challenges</a:t>
          </a:r>
          <a:r>
            <a:rPr lang="en-US" sz="1600" kern="1200" dirty="0"/>
            <a:t>:</a:t>
          </a:r>
        </a:p>
      </dsp:txBody>
      <dsp:txXfrm>
        <a:off x="392072" y="3410"/>
        <a:ext cx="4163253" cy="572566"/>
      </dsp:txXfrm>
    </dsp:sp>
    <dsp:sp modelId="{446FE8E2-F3E1-48C1-BB42-A890CA318C76}">
      <dsp:nvSpPr>
        <dsp:cNvPr id="0" name=""/>
        <dsp:cNvSpPr/>
      </dsp:nvSpPr>
      <dsp:spPr>
        <a:xfrm>
          <a:off x="0" y="748780"/>
          <a:ext cx="4683949" cy="3392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9F8CDF-CFC7-42BD-B133-6B489CC3C864}">
      <dsp:nvSpPr>
        <dsp:cNvPr id="0" name=""/>
        <dsp:cNvSpPr/>
      </dsp:nvSpPr>
      <dsp:spPr>
        <a:xfrm>
          <a:off x="102637" y="795461"/>
          <a:ext cx="186796" cy="186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6D23E6-C75C-4DB2-8DC2-31E03A61E112}">
      <dsp:nvSpPr>
        <dsp:cNvPr id="0" name=""/>
        <dsp:cNvSpPr/>
      </dsp:nvSpPr>
      <dsp:spPr>
        <a:xfrm>
          <a:off x="392072" y="719119"/>
          <a:ext cx="4163253" cy="572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97" tIns="60597" rIns="60597" bIns="605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</a:t>
          </a:r>
          <a:r>
            <a:rPr lang="en-US" sz="2800" kern="1200" dirty="0"/>
            <a:t>Staffing</a:t>
          </a:r>
          <a:r>
            <a:rPr lang="en-US" sz="1600" kern="1200" dirty="0"/>
            <a:t> </a:t>
          </a: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shortages</a:t>
          </a:r>
        </a:p>
      </dsp:txBody>
      <dsp:txXfrm>
        <a:off x="392072" y="719119"/>
        <a:ext cx="4163253" cy="572566"/>
      </dsp:txXfrm>
    </dsp:sp>
    <dsp:sp modelId="{8773B610-139F-4C41-935E-47B41D2BE4AD}">
      <dsp:nvSpPr>
        <dsp:cNvPr id="0" name=""/>
        <dsp:cNvSpPr/>
      </dsp:nvSpPr>
      <dsp:spPr>
        <a:xfrm>
          <a:off x="0" y="1434827"/>
          <a:ext cx="4683949" cy="3392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B8781B-7A0C-4FDB-BE30-6AB8F6934471}">
      <dsp:nvSpPr>
        <dsp:cNvPr id="0" name=""/>
        <dsp:cNvSpPr/>
      </dsp:nvSpPr>
      <dsp:spPr>
        <a:xfrm>
          <a:off x="102637" y="1511169"/>
          <a:ext cx="186796" cy="186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CDE524-BF8F-4843-92CD-D810C3981226}">
      <dsp:nvSpPr>
        <dsp:cNvPr id="0" name=""/>
        <dsp:cNvSpPr/>
      </dsp:nvSpPr>
      <dsp:spPr>
        <a:xfrm>
          <a:off x="392072" y="1434827"/>
          <a:ext cx="4163253" cy="572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97" tIns="60597" rIns="60597" bIns="60597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• Digital/data concerns</a:t>
          </a:r>
        </a:p>
      </dsp:txBody>
      <dsp:txXfrm>
        <a:off x="392072" y="1434827"/>
        <a:ext cx="4163253" cy="572566"/>
      </dsp:txXfrm>
    </dsp:sp>
    <dsp:sp modelId="{DA220DA8-8DEF-491B-90C0-6FC1686EC928}">
      <dsp:nvSpPr>
        <dsp:cNvPr id="0" name=""/>
        <dsp:cNvSpPr/>
      </dsp:nvSpPr>
      <dsp:spPr>
        <a:xfrm>
          <a:off x="0" y="2150535"/>
          <a:ext cx="4683949" cy="3392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261ADB-89B0-430A-94BB-E556E31ADBDA}">
      <dsp:nvSpPr>
        <dsp:cNvPr id="0" name=""/>
        <dsp:cNvSpPr/>
      </dsp:nvSpPr>
      <dsp:spPr>
        <a:xfrm>
          <a:off x="102637" y="2226878"/>
          <a:ext cx="186796" cy="1866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38C41-E24F-49E1-8ED6-090F12F3E9A0}">
      <dsp:nvSpPr>
        <dsp:cNvPr id="0" name=""/>
        <dsp:cNvSpPr/>
      </dsp:nvSpPr>
      <dsp:spPr>
        <a:xfrm>
          <a:off x="392072" y="2150535"/>
          <a:ext cx="4163253" cy="572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97" tIns="60597" rIns="60597" bIns="60597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• Long-term funding</a:t>
          </a:r>
        </a:p>
      </dsp:txBody>
      <dsp:txXfrm>
        <a:off x="392072" y="2150535"/>
        <a:ext cx="4163253" cy="572566"/>
      </dsp:txXfrm>
    </dsp:sp>
    <dsp:sp modelId="{95575714-0E83-493E-B5AA-F531F099CB9A}">
      <dsp:nvSpPr>
        <dsp:cNvPr id="0" name=""/>
        <dsp:cNvSpPr/>
      </dsp:nvSpPr>
      <dsp:spPr>
        <a:xfrm>
          <a:off x="0" y="2866244"/>
          <a:ext cx="4683949" cy="3392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60DF49-E548-4B7C-BF79-B8BBB43B73BB}">
      <dsp:nvSpPr>
        <dsp:cNvPr id="0" name=""/>
        <dsp:cNvSpPr/>
      </dsp:nvSpPr>
      <dsp:spPr>
        <a:xfrm>
          <a:off x="102637" y="2942586"/>
          <a:ext cx="186796" cy="18661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1E4E91-1A7D-402C-9173-4DB111E822B4}">
      <dsp:nvSpPr>
        <dsp:cNvPr id="0" name=""/>
        <dsp:cNvSpPr/>
      </dsp:nvSpPr>
      <dsp:spPr>
        <a:xfrm>
          <a:off x="392072" y="2866244"/>
          <a:ext cx="4163253" cy="572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97" tIns="60597" rIns="60597" bIns="60597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Opportunities:</a:t>
          </a:r>
        </a:p>
      </dsp:txBody>
      <dsp:txXfrm>
        <a:off x="392072" y="2866244"/>
        <a:ext cx="4163253" cy="572566"/>
      </dsp:txXfrm>
    </dsp:sp>
    <dsp:sp modelId="{23E81864-D54B-4543-9209-A14D176D72DE}">
      <dsp:nvSpPr>
        <dsp:cNvPr id="0" name=""/>
        <dsp:cNvSpPr/>
      </dsp:nvSpPr>
      <dsp:spPr>
        <a:xfrm>
          <a:off x="0" y="3581952"/>
          <a:ext cx="4683949" cy="3392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4290E3-2944-4EE9-A780-7F41715CC203}">
      <dsp:nvSpPr>
        <dsp:cNvPr id="0" name=""/>
        <dsp:cNvSpPr/>
      </dsp:nvSpPr>
      <dsp:spPr>
        <a:xfrm>
          <a:off x="102637" y="3658294"/>
          <a:ext cx="186796" cy="18661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5A24EB-ECCB-4869-A3F6-9391D39C8216}">
      <dsp:nvSpPr>
        <dsp:cNvPr id="0" name=""/>
        <dsp:cNvSpPr/>
      </dsp:nvSpPr>
      <dsp:spPr>
        <a:xfrm>
          <a:off x="392072" y="3581952"/>
          <a:ext cx="4163253" cy="572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97" tIns="60597" rIns="60597" bIns="60597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• Innovation</a:t>
          </a:r>
        </a:p>
      </dsp:txBody>
      <dsp:txXfrm>
        <a:off x="392072" y="3581952"/>
        <a:ext cx="4163253" cy="572566"/>
      </dsp:txXfrm>
    </dsp:sp>
    <dsp:sp modelId="{43207A48-C109-4558-8C7F-5DA99DCF06D1}">
      <dsp:nvSpPr>
        <dsp:cNvPr id="0" name=""/>
        <dsp:cNvSpPr/>
      </dsp:nvSpPr>
      <dsp:spPr>
        <a:xfrm>
          <a:off x="0" y="4297661"/>
          <a:ext cx="4683949" cy="3392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ADBD5C-F0A6-474C-9E18-3759D7AA7794}">
      <dsp:nvSpPr>
        <dsp:cNvPr id="0" name=""/>
        <dsp:cNvSpPr/>
      </dsp:nvSpPr>
      <dsp:spPr>
        <a:xfrm>
          <a:off x="102637" y="4374003"/>
          <a:ext cx="186796" cy="18661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6B65CE-54B7-4789-A72C-188E4B7FA406}">
      <dsp:nvSpPr>
        <dsp:cNvPr id="0" name=""/>
        <dsp:cNvSpPr/>
      </dsp:nvSpPr>
      <dsp:spPr>
        <a:xfrm>
          <a:off x="392072" y="4297661"/>
          <a:ext cx="4163253" cy="572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97" tIns="60597" rIns="60597" bIns="60597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• </a:t>
          </a: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Collaboration across sectors</a:t>
          </a:r>
        </a:p>
      </dsp:txBody>
      <dsp:txXfrm>
        <a:off x="392072" y="4297661"/>
        <a:ext cx="4163253" cy="572566"/>
      </dsp:txXfrm>
    </dsp:sp>
    <dsp:sp modelId="{15143AFD-3423-4DBD-AEDA-7F771F32222A}">
      <dsp:nvSpPr>
        <dsp:cNvPr id="0" name=""/>
        <dsp:cNvSpPr/>
      </dsp:nvSpPr>
      <dsp:spPr>
        <a:xfrm>
          <a:off x="0" y="5013369"/>
          <a:ext cx="4683949" cy="3392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C7BB94-9786-41AE-AB38-9D7146B072FD}">
      <dsp:nvSpPr>
        <dsp:cNvPr id="0" name=""/>
        <dsp:cNvSpPr/>
      </dsp:nvSpPr>
      <dsp:spPr>
        <a:xfrm>
          <a:off x="102637" y="5089711"/>
          <a:ext cx="186796" cy="186614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91106-149A-427A-9389-862E1627E1A3}">
      <dsp:nvSpPr>
        <dsp:cNvPr id="0" name=""/>
        <dsp:cNvSpPr/>
      </dsp:nvSpPr>
      <dsp:spPr>
        <a:xfrm>
          <a:off x="392072" y="5013369"/>
          <a:ext cx="4163253" cy="572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97" tIns="60597" rIns="60597" bIns="605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</a:t>
          </a: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Equity-focused policies</a:t>
          </a:r>
        </a:p>
      </dsp:txBody>
      <dsp:txXfrm>
        <a:off x="392072" y="5013369"/>
        <a:ext cx="4163253" cy="5725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C9B42C-50CD-4C82-983B-D23A8963BDBD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DF2FEE-4364-45D8-92B3-B1B0EF11F8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64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DF2FEE-4364-45D8-92B3-B1B0EF11F8B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9904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DF2FEE-4364-45D8-92B3-B1B0EF11F8B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408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DF2FEE-4364-45D8-92B3-B1B0EF11F8B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2139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cid:image001.png@01D0EA4A.2BD679A0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" TargetMode="External"/><Relationship Id="rId3" Type="http://schemas.openxmlformats.org/officeDocument/2006/relationships/hyperlink" Target="https://doi.org/10.5334/ijic.2236" TargetMode="External"/><Relationship Id="rId7" Type="http://schemas.openxmlformats.org/officeDocument/2006/relationships/hyperlink" Target="https://climateoutreach.org/resources/how-to-have-a-climate-change-conversation-talking-climate/" TargetMode="External"/><Relationship Id="rId2" Type="http://schemas.openxmlformats.org/officeDocument/2006/relationships/hyperlink" Target="https://doi.org/10.1093/heapro/daw04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ubmed.ncbi.nlm.gov/30676137/" TargetMode="External"/><Relationship Id="rId5" Type="http://schemas.openxmlformats.org/officeDocument/2006/relationships/hyperlink" Target="https://gh.bmj.com/content/1/3/e000068" TargetMode="External"/><Relationship Id="rId4" Type="http://schemas.openxmlformats.org/officeDocument/2006/relationships/hyperlink" Target="https://doi.org/10.1016/S0140-6736(24)01243-1" TargetMode="External"/><Relationship Id="rId9" Type="http://schemas.openxmlformats.org/officeDocument/2006/relationships/hyperlink" Target="http://apps.who.int/iris/bitstream/handle/10665/155002/WHO_HIS_SDS_2015.6_eng.pdf;jsessionid=3BBDDBC72FF786E5623D3540E9F06326?sequence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00375" y="1087403"/>
            <a:ext cx="6143625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20140" y="2744662"/>
            <a:ext cx="4942280" cy="2387600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3400">
                <a:solidFill>
                  <a:srgbClr val="FFFFFF"/>
                </a:solidFill>
              </a:rPr>
              <a:t>Integrating Health, Wellbeing, and Sustainable Development in Health and Social Care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A1708AD-4B7F-3C4E-1E7D-BF1A8EE831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20140" y="5224337"/>
            <a:ext cx="4942280" cy="1329443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2500" dirty="0">
                <a:solidFill>
                  <a:srgbClr val="FFFFFF"/>
                </a:solidFill>
              </a:rPr>
              <a:t>Titilayo Oluwagbeminiyi Solanke</a:t>
            </a:r>
          </a:p>
          <a:p>
            <a:pPr algn="r">
              <a:lnSpc>
                <a:spcPct val="90000"/>
              </a:lnSpc>
            </a:pPr>
            <a:r>
              <a:rPr lang="en-GB" sz="2500" dirty="0">
                <a:solidFill>
                  <a:srgbClr val="FFFFFF"/>
                </a:solidFill>
              </a:rPr>
              <a:t>Student ID  2231188</a:t>
            </a:r>
          </a:p>
          <a:p>
            <a:pPr algn="r">
              <a:lnSpc>
                <a:spcPct val="90000"/>
              </a:lnSpc>
            </a:pPr>
            <a:r>
              <a:rPr lang="en-GB" sz="2500" dirty="0">
                <a:solidFill>
                  <a:srgbClr val="FFFFFF"/>
                </a:solidFill>
              </a:rPr>
              <a:t>Module Code: BMHP6030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4680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69261" y="1"/>
            <a:ext cx="1709806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6783" y="514898"/>
            <a:ext cx="1795013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Arc 34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4333" y="4713856"/>
            <a:ext cx="4083433" cy="3062575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075" name="Picture 1" descr="Discover University of Wales Trinity Saint David">
            <a:extLst>
              <a:ext uri="{FF2B5EF4-FFF2-40B4-BE49-F238E27FC236}">
                <a16:creationId xmlns:a16="http://schemas.microsoft.com/office/drawing/2014/main" id="{29786D71-343F-46CB-41F2-EC85B7A878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" y="-118969"/>
            <a:ext cx="1987041" cy="138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Integrating health, wellbeing, and sustainable development in health and social care is vital for improving people’s lives and supporting healthier communities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Explore integration of health, wellbeing, and sustainability in care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Focus on impact on service delivery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Aligned with WHO’s Sustainable Development Goals (SDGs)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4168866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Defining Key Concepts</a:t>
            </a:r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4168866" cy="4351338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Health: Complete physical, mental, and social well-being and not merely the absence of disease or infirmity. (WHO,2015)</a:t>
            </a:r>
          </a:p>
          <a:p>
            <a:pPr>
              <a:lnSpc>
                <a:spcPct val="9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Wellbeing: Holistic view of emotional, physical, social, mental, economic, and spiritual health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Sustainable Development: Meeting present needs without compromising the future.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united Nations(UN) created 17 sustainable development goals(SDGs) in 2015. It is a shared global plan to achieve sustainability by 2030.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452AF-E0AA-793F-3107-B1E33AD7F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061871" cy="936645"/>
          </a:xfrm>
        </p:spPr>
        <p:txBody>
          <a:bodyPr/>
          <a:lstStyle/>
          <a:p>
            <a:r>
              <a:rPr lang="en-GB" dirty="0"/>
              <a:t>Sustainable development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CABD8-123D-DE56-AAEA-A89ED8D76F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(United Nations,2015)</a:t>
            </a:r>
          </a:p>
        </p:txBody>
      </p:sp>
      <p:pic>
        <p:nvPicPr>
          <p:cNvPr id="1028" name="Picture 4" descr="SDGs">
            <a:extLst>
              <a:ext uri="{FF2B5EF4-FFF2-40B4-BE49-F238E27FC236}">
                <a16:creationId xmlns:a16="http://schemas.microsoft.com/office/drawing/2014/main" id="{FBD76776-0914-AFB9-B782-9513BB5A16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8300" y="1162050"/>
            <a:ext cx="5867400" cy="453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0762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4168866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Relevance in Modern Healthcare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4168866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• Relevance in modern healthcare means ensuring that healthcare stays effective, fair, innovative, and sustainable for the needs of people today and the future.</a:t>
            </a:r>
          </a:p>
          <a:p>
            <a:pPr>
              <a:lnSpc>
                <a:spcPct val="90000"/>
              </a:lnSpc>
            </a:pPr>
            <a:r>
              <a:rPr lang="en-GB" sz="2000"/>
              <a:t>Rise in chronic illness and mental health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/>
              <a:t> concerns</a:t>
            </a:r>
          </a:p>
          <a:p>
            <a:pPr>
              <a:lnSpc>
                <a:spcPct val="90000"/>
              </a:lnSpc>
            </a:pPr>
            <a:r>
              <a:rPr lang="en-GB" sz="2000"/>
              <a:t>• Shift to person-centred care</a:t>
            </a:r>
          </a:p>
          <a:p>
            <a:pPr>
              <a:lnSpc>
                <a:spcPct val="90000"/>
              </a:lnSpc>
            </a:pPr>
            <a:r>
              <a:rPr lang="en-GB" sz="2000"/>
              <a:t>• Aligns with WHO SDG 3: Good Health and Well-being</a:t>
            </a:r>
          </a:p>
          <a:p>
            <a:pPr>
              <a:lnSpc>
                <a:spcPct val="90000"/>
              </a:lnSpc>
            </a:pPr>
            <a:r>
              <a:rPr lang="en-GB" sz="2000"/>
              <a:t>• Promotes resilient, future-proof healthcare systems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Integrating Health and Wellbeing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614" y="1526033"/>
            <a:ext cx="4152298" cy="39352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•</a:t>
            </a: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Combines mental, physical, emotional, and social health to create a holistic approach to living a balanced and fulfilling life</a:t>
            </a:r>
          </a:p>
          <a:p>
            <a:pPr>
              <a:lnSpc>
                <a:spcPct val="90000"/>
              </a:lnSpc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• Biopsychosocial model in practice</a:t>
            </a:r>
          </a:p>
          <a:p>
            <a:pPr>
              <a:lnSpc>
                <a:spcPct val="90000"/>
              </a:lnSpc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• Benefits: improved outcomes, patient satisfaction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409" y="1011045"/>
            <a:ext cx="3277394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619" y="1112969"/>
            <a:ext cx="2952974" cy="4166010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Sustainable Development in Policy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820880"/>
            <a:ext cx="3943349" cy="488935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•Sustainable development in policy is creating laws, plans, and actions that promote development while protecting the environment, supporting people’s well-being, and ensuring long–term economic growth.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WHO's 'Health in All Policies' framework (WHO 2017)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Encourages intersectoral action: housing, education, environment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Supports long-term planning and sustainability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63731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3600"/>
              <a:t>Theoretical Perspectives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3CD470-6437-E2DA-D011-07D44394CD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6404985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t>Policies and Governance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CC6685-9E50-D13D-60BC-20BEEF67B3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3590029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t>Innovations in Service Delivery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C9506E-5CDE-B454-5A6D-6D244F811B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9296841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5400"/>
              <a:t>Public Health Initiatives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C70E07-E786-93E7-D647-E2A853A912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6516479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>
            <a:normAutofit/>
          </a:bodyPr>
          <a:lstStyle/>
          <a:p>
            <a:r>
              <a:rPr lang="en-GB" sz="4500"/>
              <a:t>Equity and Access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EFAD71-F8FE-D768-8A3E-36EB972EF1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0848033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3300"/>
              <a:t>Challenges and Opportunities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56CD00-A9B7-1855-5EB2-3E3BB0F424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1838987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614" y="1526033"/>
            <a:ext cx="4152298" cy="39352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/>
              <a:t>• Integration enhances care quality, equity, sustainability</a:t>
            </a:r>
          </a:p>
          <a:p>
            <a:pPr>
              <a:lnSpc>
                <a:spcPct val="90000"/>
              </a:lnSpc>
            </a:pPr>
            <a:r>
              <a:rPr lang="en-GB" sz="2700"/>
              <a:t>• Aligns with WHO SDGs and modern expectations</a:t>
            </a:r>
          </a:p>
          <a:p>
            <a:pPr>
              <a:lnSpc>
                <a:spcPct val="90000"/>
              </a:lnSpc>
            </a:pPr>
            <a:r>
              <a:rPr lang="en-GB" sz="2700"/>
              <a:t>• Requires policy support, funding, and collaboration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6772" y="1317072"/>
            <a:ext cx="8229600" cy="6099479"/>
          </a:xfrm>
        </p:spPr>
        <p:txBody>
          <a:bodyPr>
            <a:normAutofit fontScale="40000" lnSpcReduction="20000"/>
          </a:bodyPr>
          <a:lstStyle/>
          <a:p>
            <a:r>
              <a:rPr lang="en-GB" sz="3500" dirty="0" err="1">
                <a:latin typeface="Arial" panose="020B0604020202020204" pitchFamily="34" charset="0"/>
                <a:cs typeface="Arial" panose="020B0604020202020204" pitchFamily="34" charset="0"/>
              </a:rPr>
              <a:t>Eckermann,L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.(2016). Health promotion principles as a catalyst for translating the SDGs into more transformative action. </a:t>
            </a:r>
            <a:r>
              <a:rPr lang="en-GB" sz="3500" i="1" dirty="0">
                <a:latin typeface="Arial" panose="020B0604020202020204" pitchFamily="34" charset="0"/>
                <a:cs typeface="Arial" panose="020B0604020202020204" pitchFamily="34" charset="0"/>
              </a:rPr>
              <a:t>Health </a:t>
            </a:r>
            <a:r>
              <a:rPr lang="en-GB" sz="3500" i="1" dirty="0" err="1">
                <a:latin typeface="Arial" panose="020B0604020202020204" pitchFamily="34" charset="0"/>
                <a:cs typeface="Arial" panose="020B0604020202020204" pitchFamily="34" charset="0"/>
              </a:rPr>
              <a:t>Promot</a:t>
            </a:r>
            <a:r>
              <a:rPr lang="en-GB" sz="3500" i="1" dirty="0">
                <a:latin typeface="Arial" panose="020B0604020202020204" pitchFamily="34" charset="0"/>
                <a:cs typeface="Arial" panose="020B0604020202020204" pitchFamily="34" charset="0"/>
              </a:rPr>
              <a:t> Int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 2016;31:253–257. Available @ </a:t>
            </a:r>
            <a:r>
              <a:rPr lang="en-GB" sz="35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https://doi.org/10.1093/heapro/daw042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 (Accessed:23 October 2025).</a:t>
            </a: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Klinga, C., Hansson, J., Hasson, H., Sachs, M., A.( 2016) Co-Leadership – A Management Solution for Integrated Health and Social Care. </a:t>
            </a:r>
            <a:r>
              <a:rPr lang="en-GB" sz="3500" i="1" dirty="0">
                <a:latin typeface="Arial" panose="020B0604020202020204" pitchFamily="34" charset="0"/>
                <a:cs typeface="Arial" panose="020B0604020202020204" pitchFamily="34" charset="0"/>
              </a:rPr>
              <a:t>Int J </a:t>
            </a:r>
            <a:r>
              <a:rPr lang="en-GB" sz="3500" i="1" dirty="0" err="1">
                <a:latin typeface="Arial" panose="020B0604020202020204" pitchFamily="34" charset="0"/>
                <a:cs typeface="Arial" panose="020B0604020202020204" pitchFamily="34" charset="0"/>
              </a:rPr>
              <a:t>Integr</a:t>
            </a:r>
            <a:r>
              <a:rPr lang="en-GB" sz="3500" i="1" dirty="0">
                <a:latin typeface="Arial" panose="020B0604020202020204" pitchFamily="34" charset="0"/>
                <a:cs typeface="Arial" panose="020B0604020202020204" pitchFamily="34" charset="0"/>
              </a:rPr>
              <a:t> Care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 2016;16:1–9. Available @ 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https://doi.org/10.5334/ijic.2236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.(Accessed:27 October 2025).</a:t>
            </a: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Marmot Review report(2010). Fair Society, Healthy Lives.  Available @</a:t>
            </a:r>
            <a:r>
              <a:rPr lang="en-GB" sz="3500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https//www.local.gov.uk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 (Accessed:20 October 2025).</a:t>
            </a: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Marmot, M., Allen, J.(2024). A programme for greater health equity for the next UK Government. </a:t>
            </a:r>
            <a:r>
              <a:rPr lang="en-GB" sz="3500" i="1" dirty="0">
                <a:latin typeface="Arial" panose="020B0604020202020204" pitchFamily="34" charset="0"/>
                <a:cs typeface="Arial" panose="020B0604020202020204" pitchFamily="34" charset="0"/>
              </a:rPr>
              <a:t>Lancet 2024;403:2675–2677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 Available @ </a:t>
            </a:r>
            <a:r>
              <a:rPr lang="en-GB" sz="35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https://doi.org/10.1016/S0140-6736(24)01243-1</a:t>
            </a:r>
            <a:r>
              <a:rPr lang="en-GB" sz="35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(Accessed:27 October 2025).</a:t>
            </a: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National Health and  Services(2019) Fit for Future;</a:t>
            </a:r>
            <a:r>
              <a:rPr lang="en-GB" sz="3500" i="1" dirty="0">
                <a:latin typeface="Arial" panose="020B0604020202020204" pitchFamily="34" charset="0"/>
                <a:cs typeface="Arial" panose="020B0604020202020204" pitchFamily="34" charset="0"/>
              </a:rPr>
              <a:t>10 Year Health Plan for England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 Available @https;//www.longtermplan.nhs.uk. (Accessed, </a:t>
            </a:r>
            <a:r>
              <a:rPr lang="en-GB" sz="3500">
                <a:latin typeface="Arial" panose="020B0604020202020204" pitchFamily="34" charset="0"/>
                <a:cs typeface="Arial" panose="020B0604020202020204" pitchFamily="34" charset="0"/>
              </a:rPr>
              <a:t>27 October 2025) </a:t>
            </a:r>
            <a:endParaRPr lang="en-GB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Nunes, A.R., Lee, K., Riordan, T.O.(2016). The importance of an Integration framework for achieving Sustainable Development: the example of health and well-being. Available @ 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https://gh.bmj.com/content/1/3/e000068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 (Accessed:11 November 2025).</a:t>
            </a:r>
          </a:p>
          <a:p>
            <a:r>
              <a:rPr lang="en-GB" sz="3500" dirty="0" err="1">
                <a:latin typeface="Arial" panose="020B0604020202020204" pitchFamily="34" charset="0"/>
                <a:cs typeface="Arial" panose="020B0604020202020204" pitchFamily="34" charset="0"/>
              </a:rPr>
              <a:t>Schwerdtle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, P. N., Maxwell, J., Horton, G., </a:t>
            </a:r>
            <a:r>
              <a:rPr lang="en-GB" sz="3500" dirty="0" err="1">
                <a:latin typeface="Arial" panose="020B0604020202020204" pitchFamily="34" charset="0"/>
                <a:cs typeface="Arial" panose="020B0604020202020204" pitchFamily="34" charset="0"/>
              </a:rPr>
              <a:t>Bonnamy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, J.( 2020). </a:t>
            </a:r>
            <a:r>
              <a:rPr lang="en-GB" sz="3500" i="1" dirty="0">
                <a:latin typeface="Arial" panose="020B0604020202020204" pitchFamily="34" charset="0"/>
                <a:cs typeface="Arial" panose="020B0604020202020204" pitchFamily="34" charset="0"/>
              </a:rPr>
              <a:t>12 tips for teaching environmental sustainability to health professionals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 Med Teach. 42(2):150–155. ‘Available @ 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https://pubmed.ncbi.nlm.gov/30676137/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 (Accessed: 29 October 2025).</a:t>
            </a: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Webster, R., Marshall, G.( 2019). The #talkingclimate handbook. How to have conversations about climate change in your daily life. Oxford: Climate Outreach. Available @ 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https://climateoutreach.org/resources/how-to-have-a-climate-change-conversation-talking-climate/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 (Accessed:03 November 2025).</a:t>
            </a:r>
            <a:endParaRPr lang="en-GB" sz="35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• WHO. (2017). Progressing the Sustainable  Development Goals through Health in All Policies. Available @ 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https://www.who.int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( Accessed:03 November 2025).</a:t>
            </a:r>
          </a:p>
          <a:p>
            <a:r>
              <a:rPr sz="3500" dirty="0">
                <a:latin typeface="Arial" panose="020B0604020202020204" pitchFamily="34" charset="0"/>
                <a:cs typeface="Arial" panose="020B0604020202020204" pitchFamily="34" charset="0"/>
              </a:rPr>
              <a:t>• World Health 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sz="35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 2025).</a:t>
            </a:r>
            <a:r>
              <a:rPr sz="3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 3. Available @ 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https://www.who.int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 (Accessed: 18 October 2025).</a:t>
            </a:r>
            <a:endParaRPr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35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Organisation.(2015)  WHO Global Strategy on People-centred and Integrated Health Services. Interim Report. Switzerland: Geneva; 2015. Available @ 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http://apps.who.int/iris/bitstream/handle/10665/155002/WHO_HIS_SDS_2015.6_eng.pdf;jsessionid=3BBDDBC72FF786E5623D3540E9F06326?sequence=1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 (Accessed: 11 November 2025).</a:t>
            </a: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4049</TotalTime>
  <Words>1083</Words>
  <Application>Microsoft Office PowerPoint</Application>
  <PresentationFormat>On-screen Show (4:3)</PresentationFormat>
  <Paragraphs>93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Arial</vt:lpstr>
      <vt:lpstr>Calibri</vt:lpstr>
      <vt:lpstr>Office Theme</vt:lpstr>
      <vt:lpstr>Integrating Health, Wellbeing, and Sustainable Development in Health and Social Care</vt:lpstr>
      <vt:lpstr>Introduction</vt:lpstr>
      <vt:lpstr>Defining Key Concepts</vt:lpstr>
      <vt:lpstr>Sustainable development goals</vt:lpstr>
      <vt:lpstr>Relevance in Modern Healthcare</vt:lpstr>
      <vt:lpstr>Integrating Health and Wellbeing</vt:lpstr>
      <vt:lpstr>Sustainable Development in Policy</vt:lpstr>
      <vt:lpstr>Theoretical Perspectives</vt:lpstr>
      <vt:lpstr>Policies and Governance</vt:lpstr>
      <vt:lpstr>Innovations in Service Delivery</vt:lpstr>
      <vt:lpstr>Public Health Initiatives</vt:lpstr>
      <vt:lpstr>Equity and Access</vt:lpstr>
      <vt:lpstr>Challenges and Opportunities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Titi Solanke</cp:lastModifiedBy>
  <cp:revision>9</cp:revision>
  <dcterms:created xsi:type="dcterms:W3CDTF">2013-01-27T09:14:16Z</dcterms:created>
  <dcterms:modified xsi:type="dcterms:W3CDTF">2025-11-18T16:34:13Z</dcterms:modified>
  <cp:category/>
</cp:coreProperties>
</file>