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407" r:id="rId38"/>
    <p:sldId id="408" r:id="rId39"/>
    <p:sldId id="370" r:id="rId40"/>
    <p:sldId id="376" r:id="rId41"/>
    <p:sldId id="392" r:id="rId42"/>
    <p:sldId id="369" r:id="rId43"/>
    <p:sldId id="414" r:id="rId44"/>
    <p:sldId id="415" r:id="rId45"/>
    <p:sldId id="393" r:id="rId46"/>
    <p:sldId id="373" r:id="rId47"/>
    <p:sldId id="406" r:id="rId48"/>
  </p:sldIdLst>
  <p:sldSz cx="12192000" cy="6858000"/>
  <p:notesSz cx="7102475" cy="9388475"/>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5B0AAE-757B-4DEF-8144-0B78194E8CDA}" v="1" dt="2026-07-22T08:14:35.2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93" autoAdjust="0"/>
    <p:restoredTop sz="93288"/>
  </p:normalViewPr>
  <p:slideViewPr>
    <p:cSldViewPr snapToGrid="0">
      <p:cViewPr varScale="1">
        <p:scale>
          <a:sx n="91" d="100"/>
          <a:sy n="91" d="100"/>
        </p:scale>
        <p:origin x="96" y="294"/>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ags" Target="tags/tag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dirty="0">
              <a:solidFill>
                <a:srgbClr val="000000"/>
              </a:solidFill>
              <a:effectLst/>
              <a:uFillTx/>
              <a:latin typeface="Calibri"/>
            </a:rPr>
            <a:t>Gwyliwch y 4 clip fideo “Mwy na geiriau” a defnyddiwch y rhain i helpu eich </a:t>
          </a:r>
          <a:r>
            <a:rPr lang="en-GB" sz="2200" b="0" i="0" u="none" strike="noStrike" cap="none" baseline="0" dirty="0" err="1">
              <a:solidFill>
                <a:srgbClr val="000000"/>
              </a:solidFill>
              <a:effectLst/>
              <a:uFillTx/>
              <a:latin typeface="Calibri"/>
            </a:rPr>
            <a:t>adlewyrchu</a:t>
          </a:r>
          <a:r>
            <a:rPr lang="cy" sz="2200" b="0" i="0" u="none" strike="noStrike" cap="none" baseline="0" dirty="0">
              <a:solidFill>
                <a:srgbClr val="000000"/>
              </a:solidFill>
              <a:effectLst/>
              <a:uFillTx/>
              <a:latin typeface="Calibri"/>
            </a:rPr>
            <a:t>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en-GB" sz="2200" b="0" i="0" u="none" strike="noStrike" cap="none" baseline="0" dirty="0" err="1">
              <a:solidFill>
                <a:srgbClr val="000000"/>
              </a:solidFill>
              <a:effectLst/>
              <a:uFillTx/>
              <a:latin typeface="Calibri"/>
            </a:rPr>
            <a:t>Adlewyrchwch</a:t>
          </a:r>
          <a:r>
            <a:rPr lang="cy" sz="2200" b="0" i="0" u="none" strike="noStrike" cap="none" baseline="0" dirty="0">
              <a:solidFill>
                <a:srgbClr val="000000"/>
              </a:solidFill>
              <a:effectLst/>
              <a:uFillTx/>
              <a:latin typeface="Calibri"/>
            </a:rPr>
            <a:t>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a:effectLst/>
              <a:uFillTx/>
            </a:rPr>
            <a:t>Cofiwch gynnwys egwyddorion y “Cynnig Rhagweithiol”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Gwyliwch y 4 clip fideo “Mwy na geiriau” a defnyddiwch y rhain i helpu eich </a:t>
          </a:r>
          <a:r>
            <a:rPr lang="en-GB" sz="2200" b="0" i="0" u="none" strike="noStrike" kern="1200" cap="none" baseline="0" dirty="0" err="1">
              <a:solidFill>
                <a:srgbClr val="000000"/>
              </a:solidFill>
              <a:effectLst/>
              <a:uFillTx/>
              <a:latin typeface="Calibri"/>
            </a:rPr>
            <a:t>adlewyrchu</a:t>
          </a:r>
          <a:r>
            <a:rPr lang="cy" sz="2200" b="0" i="0" u="none" strike="noStrike" kern="1200" cap="none" baseline="0" dirty="0">
              <a:solidFill>
                <a:srgbClr val="000000"/>
              </a:solidFill>
              <a:effectLst/>
              <a:uFillTx/>
              <a:latin typeface="Calibri"/>
            </a:rPr>
            <a:t>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b="0" i="0" u="none" strike="noStrike" kern="1200" cap="none" baseline="0" dirty="0" err="1">
              <a:solidFill>
                <a:srgbClr val="000000"/>
              </a:solidFill>
              <a:effectLst/>
              <a:uFillTx/>
              <a:latin typeface="Calibri"/>
            </a:rPr>
            <a:t>Adlewyrchwch</a:t>
          </a:r>
          <a:r>
            <a:rPr lang="cy" sz="2200" b="0" i="0" u="none" strike="noStrike" kern="1200" cap="none" baseline="0" dirty="0">
              <a:solidFill>
                <a:srgbClr val="000000"/>
              </a:solidFill>
              <a:effectLst/>
              <a:uFillTx/>
              <a:latin typeface="Calibri"/>
            </a:rPr>
            <a:t>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effectLst/>
              <a:uFillTx/>
            </a:rPr>
            <a:t>Cofiwch gynnwys egwyddorion y “Cynnig Rhagweithiol”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22/07/2026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a:lstStyle/>
          <a:p>
            <a:endParaRPr lang="en-US"/>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3045133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26</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27</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200" b="0" i="1" u="none" strike="noStrike" cap="none" baseline="0" dirty="0">
              <a:solidFill>
                <a:srgbClr val="000000"/>
              </a:solidFill>
              <a:effectLst/>
              <a:uFillTx/>
              <a:latin typeface="Arial"/>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31</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40</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39687545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22/07/2026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22/07/2026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22/07/2026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22/07/2026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22/07/2026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22/07/2026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22/07/2026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22/07/2026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22/07/2026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22/07/2026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22/07/2026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22/07/2026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4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dirty="0">
                <a:solidFill>
                  <a:srgbClr val="FFFFFF"/>
                </a:solidFill>
                <a:effectLst/>
                <a:uFillTx/>
                <a:latin typeface="Calibri"/>
              </a:rPr>
              <a:t>DAPP - Rhaglen Gadarnhau</a:t>
            </a:r>
            <a:br>
              <a:rPr sz="2400" dirty="0"/>
            </a:br>
            <a:r>
              <a:rPr lang="cy" sz="2400" b="0" i="0" u="none" strike="noStrike" cap="none" baseline="0" dirty="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FFFFFF"/>
                </a:solidFill>
                <a:effectLst/>
                <a:uFillTx/>
                <a:latin typeface="Calibri"/>
              </a:rPr>
              <a:t>PORTH AGORED - </a:t>
            </a:r>
            <a:r>
              <a:rPr lang="en-GB" sz="1100" b="0" i="0" u="none" strike="noStrike" cap="none" baseline="0" dirty="0" err="1">
                <a:solidFill>
                  <a:srgbClr val="FFFFFF"/>
                </a:solidFill>
                <a:effectLst/>
                <a:uFillTx/>
                <a:latin typeface="Calibri"/>
              </a:rPr>
              <a:t>Cadarnhau</a:t>
            </a:r>
            <a:r>
              <a:rPr lang="cy" sz="1100" b="0" i="0" u="none" strike="noStrike" cap="none" baseline="0" dirty="0">
                <a:solidFill>
                  <a:srgbClr val="FFFFFF"/>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dirty="0">
                <a:solidFill>
                  <a:srgbClr val="000000"/>
                </a:solidFill>
                <a:effectLst/>
                <a:uFillTx/>
                <a:latin typeface="Calibri"/>
              </a:rPr>
              <a:t>Cyfrinachedd </a:t>
            </a:r>
          </a:p>
          <a:p>
            <a:r>
              <a:rPr lang="cy" sz="2200" b="0" i="0" u="none" strike="noStrike" cap="none" baseline="0" dirty="0">
                <a:solidFill>
                  <a:srgbClr val="000000"/>
                </a:solidFill>
                <a:effectLst/>
                <a:uFillTx/>
                <a:latin typeface="Calibri"/>
              </a:rPr>
              <a:t>Parch </a:t>
            </a:r>
          </a:p>
          <a:p>
            <a:r>
              <a:rPr lang="cy" sz="2200" b="0" i="0" u="none" strike="noStrike" cap="none" baseline="0" dirty="0">
                <a:solidFill>
                  <a:srgbClr val="000000"/>
                </a:solidFill>
                <a:effectLst/>
                <a:uFillTx/>
                <a:latin typeface="Calibri"/>
              </a:rPr>
              <a:t>Un sgwrs/un person </a:t>
            </a:r>
            <a:r>
              <a:rPr lang="cy" sz="2200" dirty="0">
                <a:solidFill>
                  <a:srgbClr val="000000"/>
                </a:solidFill>
                <a:highlight>
                  <a:srgbClr val="00FF00"/>
                </a:highlight>
                <a:latin typeface="Calibri"/>
              </a:rPr>
              <a:t>i</a:t>
            </a:r>
            <a:r>
              <a:rPr lang="cy" sz="2200" b="0" i="0" u="none" strike="noStrike" cap="none" baseline="0" dirty="0">
                <a:solidFill>
                  <a:srgbClr val="000000"/>
                </a:solidFill>
                <a:effectLst/>
                <a:uFillTx/>
                <a:latin typeface="Calibri"/>
              </a:rPr>
              <a:t> siarad ar y tro</a:t>
            </a:r>
          </a:p>
          <a:p>
            <a:r>
              <a:rPr lang="cy" sz="2200" b="0" i="0" u="none" strike="noStrike" cap="none" baseline="0" dirty="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dirty="0">
                <a:solidFill>
                  <a:srgbClr val="000000"/>
                </a:solidFill>
                <a:effectLst/>
                <a:uFillTx/>
                <a:latin typeface="Calibri"/>
              </a:rPr>
              <a:t>Cymryd rhan – sicrhewch eich bod yn cyfrannu ac yn canolbwyntio.</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dirty="0">
                <a:solidFill>
                  <a:srgbClr val="000000"/>
                </a:solidFill>
                <a:effectLst/>
                <a:uFillTx/>
                <a:latin typeface="Calibri Light"/>
              </a:rPr>
              <a:t>Nodau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yn cynnwys ymarfer gwrth-wahaniaethol a gwrth-ormesol.</a:t>
            </a:r>
            <a:r>
              <a:rPr lang="en-US" sz="2400" dirty="0">
                <a:highlight>
                  <a:srgbClr val="FFFF00"/>
                </a:highlight>
              </a:rPr>
              <a:t> </a:t>
            </a:r>
            <a:r>
              <a:rPr lang="cy" sz="2400" b="0" i="0" u="none" strike="noStrike" cap="none" baseline="0" dirty="0">
                <a:solidFill>
                  <a:srgbClr val="000000"/>
                </a:solidFill>
                <a:effectLst/>
                <a:highlight>
                  <a:srgbClr val="FFFF00"/>
                </a:highlight>
                <a:uFillTx/>
              </a:rPr>
              <a:t>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a:t>
            </a: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fontScale="92500"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 </a:t>
            </a:r>
            <a:r>
              <a:rPr lang="en-GB" sz="1900" dirty="0">
                <a:latin typeface="Arial" charset="0"/>
              </a:rPr>
              <a:t>a </a:t>
            </a:r>
            <a:r>
              <a:rPr lang="en-GB" sz="1900" dirty="0" err="1">
                <a:latin typeface="Arial" charset="0"/>
              </a:rPr>
              <a:t>chynnwys</a:t>
            </a:r>
            <a:r>
              <a:rPr lang="en-GB" sz="1900" dirty="0">
                <a:latin typeface="Arial" charset="0"/>
              </a:rPr>
              <a:t> </a:t>
            </a:r>
            <a:r>
              <a:rPr lang="en-GB" sz="1900" dirty="0" err="1">
                <a:latin typeface="Arial" charset="0"/>
              </a:rPr>
              <a:t>ystyriaeth</a:t>
            </a:r>
            <a:r>
              <a:rPr lang="en-GB" sz="1900" dirty="0">
                <a:latin typeface="Arial" charset="0"/>
              </a:rPr>
              <a:t> o ran </a:t>
            </a:r>
            <a:r>
              <a:rPr lang="en-GB" sz="1900" dirty="0" err="1">
                <a:latin typeface="Arial" charset="0"/>
              </a:rPr>
              <a:t>sut</a:t>
            </a:r>
            <a:r>
              <a:rPr lang="en-GB" sz="1900" dirty="0">
                <a:latin typeface="Arial" charset="0"/>
              </a:rPr>
              <a:t> y </a:t>
            </a:r>
            <a:r>
              <a:rPr lang="en-GB" sz="1900" dirty="0" err="1">
                <a:latin typeface="Arial" charset="0"/>
              </a:rPr>
              <a:t>gallai’r</a:t>
            </a:r>
            <a:r>
              <a:rPr lang="en-GB" sz="1900" dirty="0">
                <a:latin typeface="Arial" charset="0"/>
              </a:rPr>
              <a:t> </a:t>
            </a:r>
            <a:r>
              <a:rPr lang="en-GB" sz="1900" dirty="0" err="1">
                <a:latin typeface="Arial" charset="0"/>
              </a:rPr>
              <a:t>arsylwad</a:t>
            </a:r>
            <a:r>
              <a:rPr lang="en-GB" sz="1900" dirty="0">
                <a:latin typeface="Arial" charset="0"/>
              </a:rPr>
              <a:t> </a:t>
            </a:r>
            <a:r>
              <a:rPr lang="en-GB" sz="1900" dirty="0" err="1">
                <a:latin typeface="Arial" charset="0"/>
              </a:rPr>
              <a:t>effeithio</a:t>
            </a:r>
            <a:r>
              <a:rPr lang="en-GB" sz="1900" dirty="0">
                <a:latin typeface="Arial" charset="0"/>
              </a:rPr>
              <a:t> </a:t>
            </a:r>
            <a:r>
              <a:rPr lang="en-GB" sz="1900" dirty="0" err="1">
                <a:latin typeface="Arial" charset="0"/>
              </a:rPr>
              <a:t>ar</a:t>
            </a:r>
            <a:r>
              <a:rPr lang="en-GB" sz="1900" dirty="0">
                <a:latin typeface="Arial" charset="0"/>
              </a:rPr>
              <a:t> yr </a:t>
            </a:r>
            <a:r>
              <a:rPr lang="en-GB" sz="1900" dirty="0" err="1">
                <a:latin typeface="Arial" charset="0"/>
              </a:rPr>
              <a:t>unigolyn</a:t>
            </a:r>
            <a:r>
              <a:rPr lang="en-GB" sz="1900" dirty="0">
                <a:latin typeface="Arial" charset="0"/>
              </a:rPr>
              <a:t>/</a:t>
            </a:r>
            <a:r>
              <a:rPr lang="en-GB" sz="1900" dirty="0" err="1">
                <a:latin typeface="Arial" charset="0"/>
              </a:rPr>
              <a:t>unigolion</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Cynnig Rhagweithiol </a:t>
            </a:r>
            <a:r>
              <a:rPr lang="cy" sz="2000" b="0" i="0" u="none" strike="noStrike" cap="none" baseline="0" dirty="0">
                <a:solidFill>
                  <a:srgbClr val="000000"/>
                </a:solidFill>
                <a:effectLst/>
                <a:uFillTx/>
                <a:latin typeface="Calibri"/>
              </a:rPr>
              <a:t>a chyfeirio at “Mwy na Geiriau” (Llywodraeth Cymru, 2022-2027). </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Dylai'r arsylwr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cy" sz="5400" b="1" i="0" u="none" strike="noStrike" cap="none" baseline="0">
                <a:effectLst/>
                <a:uFillTx/>
                <a:latin typeface="Calibri Light"/>
              </a:rPr>
              <a:t>Caniatâd/Cydsyniad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50477"/>
            <a:ext cx="6713552" cy="4278995"/>
          </a:xfrm>
        </p:spPr>
        <p:txBody>
          <a:bodyPr anchor="t">
            <a:normAutofit/>
          </a:bodyPr>
          <a:lstStyle/>
          <a:p>
            <a:r>
              <a:rPr lang="cy" sz="2400" b="1" dirty="0">
                <a:latin typeface="Arial"/>
              </a:rPr>
              <a:t>Rhaid cael </a:t>
            </a:r>
            <a:r>
              <a:rPr lang="cy" sz="2400" b="1" i="0" u="none" strike="noStrike" cap="none" baseline="0" dirty="0">
                <a:effectLst/>
                <a:uFillTx/>
                <a:latin typeface="Arial"/>
              </a:rPr>
              <a:t>caniatâd</a:t>
            </a:r>
            <a:r>
              <a:rPr lang="cy" sz="2400" b="0" i="0" u="none" strike="noStrike" cap="none" baseline="0" dirty="0">
                <a:effectLst/>
                <a:uFillTx/>
                <a:latin typeface="Arial"/>
              </a:rPr>
              <a:t> yr unigolyn </a:t>
            </a:r>
            <a:r>
              <a:rPr lang="cy" sz="2400" i="0" u="none" strike="noStrike" cap="none" baseline="0" dirty="0">
                <a:effectLst/>
                <a:uFillTx/>
                <a:latin typeface="Arial"/>
              </a:rPr>
              <a:t>cyn i'r arsylwad ddigwydd a rhaid gwirio eto cyn dechrau’r arsylwad.</a:t>
            </a:r>
          </a:p>
          <a:p>
            <a:r>
              <a:rPr lang="cy" sz="2400" i="0" u="none" strike="noStrike" cap="none" baseline="0" dirty="0">
                <a:effectLst/>
                <a:uFillTx/>
                <a:latin typeface="Arial"/>
              </a:rPr>
              <a:t> Rhaid trafod effaith yr arsylwad ar yr unigolyn yn adran “cyd-destun” Tasg 2. </a:t>
            </a:r>
          </a:p>
          <a:p>
            <a:r>
              <a:rPr lang="cy" sz="2400" b="0" i="0" u="none" strike="noStrike" cap="none" baseline="0" dirty="0">
                <a:effectLst/>
                <a:uFillTx/>
                <a:latin typeface="Arial"/>
              </a:rPr>
              <a:t>Trafodwch/paratowch yr unigolyn/teulu/gofalwr ar gyfer y cais am adborth ar ôl yr arsylwad. Dywedwch wrth yr unigolyn ei bod yn iawn rhoi beirniadaeth adeiladol. </a:t>
            </a:r>
          </a:p>
          <a:p>
            <a:endParaRPr lang="cy" sz="2200" dirty="0">
              <a:latin typeface="Arial"/>
            </a:endParaRPr>
          </a:p>
          <a:p>
            <a:endParaRPr lang="cy" sz="2200" b="0" i="0" u="none" strike="noStrike" cap="none" baseline="0" dirty="0">
              <a:effectLst/>
              <a:uFillTx/>
              <a:latin typeface="Arial"/>
            </a:endParaRPr>
          </a:p>
          <a:p>
            <a:endParaRPr lang="en-US" sz="2200" dirty="0"/>
          </a:p>
        </p:txBody>
      </p:sp>
      <p:pic>
        <p:nvPicPr>
          <p:cNvPr id="5" name="Picture 4" descr="One in a crowd">
            <a:extLst>
              <a:ext uri="{FF2B5EF4-FFF2-40B4-BE49-F238E27FC236}">
                <a16:creationId xmlns:a16="http://schemas.microsoft.com/office/drawing/2014/main" id="{9AEC203F-3CE9-8EA7-C944-0FD4E65B44CC}"/>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a:effectLst/>
                <a:uFillTx/>
                <a:latin typeface="Calibri"/>
              </a:rPr>
              <a:t>PORTH AGORED - </a:t>
            </a:r>
            <a:r>
              <a:rPr lang="en-GB" sz="1000" b="0" i="0" u="none" strike="noStrike" cap="none" baseline="0" err="1">
                <a:effectLst/>
                <a:uFillTx/>
                <a:latin typeface="Calibri"/>
              </a:rPr>
              <a:t>Cadarnhau</a:t>
            </a:r>
            <a:r>
              <a:rPr lang="cy" sz="1000" b="0" i="0" u="none" strike="noStrike" cap="none" baseline="0">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1879491659"/>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5A9C-9422-8D14-11B4-62C8D0E5611F}"/>
              </a:ext>
            </a:extLst>
          </p:cNvPr>
          <p:cNvSpPr>
            <a:spLocks noGrp="1"/>
          </p:cNvSpPr>
          <p:nvPr>
            <p:ph type="title"/>
          </p:nvPr>
        </p:nvSpPr>
        <p:spPr/>
        <p:txBody>
          <a:bodyPr/>
          <a:lstStyle/>
          <a:p>
            <a:r>
              <a:rPr lang="cy" b="1" dirty="0"/>
              <a:t>Caniatâd/Cydsyniad</a:t>
            </a:r>
            <a:endParaRPr lang="en-US" dirty="0"/>
          </a:p>
        </p:txBody>
      </p:sp>
      <p:sp>
        <p:nvSpPr>
          <p:cNvPr id="7" name="Content Placeholder 6">
            <a:extLst>
              <a:ext uri="{FF2B5EF4-FFF2-40B4-BE49-F238E27FC236}">
                <a16:creationId xmlns:a16="http://schemas.microsoft.com/office/drawing/2014/main" id="{CA603FE1-2F0A-E794-4830-35464897EC16}"/>
              </a:ext>
            </a:extLst>
          </p:cNvPr>
          <p:cNvSpPr>
            <a:spLocks noGrp="1"/>
          </p:cNvSpPr>
          <p:nvPr>
            <p:ph idx="1"/>
          </p:nvPr>
        </p:nvSpPr>
        <p:spPr/>
        <p:txBody>
          <a:bodyPr>
            <a:normAutofit fontScale="92500" lnSpcReduction="10000"/>
          </a:bodyPr>
          <a:lstStyle/>
          <a:p>
            <a:r>
              <a:rPr lang="cy" dirty="0"/>
              <a:t>Dylai’r unigolyn roi cysyniad/caniatâd (er y gallai fod yn berthnasol gofyn i ofalwyr hefyd). Os nad yw’r unigolyn yn gallu rhoi cydsyniad oherwydd galluedd, yna dylai dysgwyr ystyried ai hwn yw’r darn cywir o waith i’w arsylwi. </a:t>
            </a:r>
          </a:p>
          <a:p>
            <a:r>
              <a:rPr lang="en-GB" dirty="0" err="1"/>
              <a:t>Fodd</a:t>
            </a:r>
            <a:r>
              <a:rPr lang="en-GB" dirty="0"/>
              <a:t> </a:t>
            </a:r>
            <a:r>
              <a:rPr lang="en-GB" dirty="0" err="1"/>
              <a:t>bynnag</a:t>
            </a:r>
            <a:r>
              <a:rPr lang="en-GB" dirty="0"/>
              <a:t>, </a:t>
            </a:r>
            <a:r>
              <a:rPr lang="en-GB" dirty="0" err="1"/>
              <a:t>os</a:t>
            </a:r>
            <a:r>
              <a:rPr lang="en-GB" dirty="0"/>
              <a:t> </a:t>
            </a:r>
            <a:r>
              <a:rPr lang="en-GB" dirty="0" err="1"/>
              <a:t>penderfynir</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i</a:t>
            </a:r>
            <a:r>
              <a:rPr lang="en-GB" dirty="0"/>
              <a:t> </a:t>
            </a:r>
            <a:r>
              <a:rPr lang="en-GB" dirty="0" err="1"/>
              <a:t>wneud</a:t>
            </a:r>
            <a:r>
              <a:rPr lang="en-GB" dirty="0"/>
              <a:t> yr </a:t>
            </a:r>
            <a:r>
              <a:rPr lang="en-GB" dirty="0" err="1"/>
              <a:t>arsylwad</a:t>
            </a:r>
            <a:r>
              <a:rPr lang="en-GB" dirty="0"/>
              <a:t> </a:t>
            </a:r>
            <a:r>
              <a:rPr lang="en-GB" dirty="0" err="1"/>
              <a:t>gyda</a:t>
            </a:r>
            <a:r>
              <a:rPr lang="en-GB" dirty="0"/>
              <a:t> </a:t>
            </a:r>
            <a:r>
              <a:rPr lang="en-GB" dirty="0" err="1"/>
              <a:t>rhywun</a:t>
            </a:r>
            <a:r>
              <a:rPr lang="en-GB" dirty="0"/>
              <a:t> </a:t>
            </a:r>
            <a:r>
              <a:rPr lang="en-GB" dirty="0" err="1"/>
              <a:t>sydd</a:t>
            </a:r>
            <a:r>
              <a:rPr lang="en-GB" dirty="0"/>
              <a:t> ag </a:t>
            </a:r>
            <a:r>
              <a:rPr lang="en-GB" dirty="0" err="1"/>
              <a:t>anawsterau</a:t>
            </a:r>
            <a:r>
              <a:rPr lang="en-GB" dirty="0"/>
              <a:t> </a:t>
            </a:r>
            <a:r>
              <a:rPr lang="en-GB" dirty="0" err="1"/>
              <a:t>galluedd</a:t>
            </a:r>
            <a:r>
              <a:rPr lang="en-GB" dirty="0"/>
              <a:t>, </a:t>
            </a:r>
            <a:r>
              <a:rPr lang="en-GB" dirty="0" err="1"/>
              <a:t>bydd</a:t>
            </a:r>
            <a:r>
              <a:rPr lang="en-GB" dirty="0"/>
              <a:t> </a:t>
            </a:r>
            <a:r>
              <a:rPr lang="en-GB" dirty="0" err="1"/>
              <a:t>rhaid</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glir</a:t>
            </a:r>
            <a:r>
              <a:rPr lang="en-GB" dirty="0"/>
              <a:t> </a:t>
            </a:r>
            <a:r>
              <a:rPr lang="en-GB" dirty="0" err="1"/>
              <a:t>iawn</a:t>
            </a:r>
            <a:r>
              <a:rPr lang="en-GB" dirty="0"/>
              <a:t> am </a:t>
            </a:r>
            <a:r>
              <a:rPr lang="en-GB" dirty="0" err="1"/>
              <a:t>geisio</a:t>
            </a:r>
            <a:r>
              <a:rPr lang="en-GB" dirty="0"/>
              <a:t> </a:t>
            </a:r>
            <a:r>
              <a:rPr lang="en-GB" dirty="0" err="1"/>
              <a:t>sicrhau</a:t>
            </a:r>
            <a:r>
              <a:rPr lang="en-GB" dirty="0"/>
              <a:t> </a:t>
            </a:r>
            <a:r>
              <a:rPr lang="en-GB" dirty="0" err="1"/>
              <a:t>eich</a:t>
            </a:r>
            <a:r>
              <a:rPr lang="en-GB" dirty="0"/>
              <a:t> bod </a:t>
            </a:r>
            <a:r>
              <a:rPr lang="en-GB" dirty="0" err="1"/>
              <a:t>yn</a:t>
            </a:r>
            <a:r>
              <a:rPr lang="en-GB" dirty="0"/>
              <a:t> </a:t>
            </a:r>
            <a:r>
              <a:rPr lang="en-GB" dirty="0" err="1"/>
              <a:t>cynnwys</a:t>
            </a:r>
            <a:r>
              <a:rPr lang="en-GB" dirty="0"/>
              <a:t> y </a:t>
            </a:r>
            <a:r>
              <a:rPr lang="en-GB" dirty="0" err="1"/>
              <a:t>unigolyn</a:t>
            </a:r>
            <a:r>
              <a:rPr lang="en-GB" dirty="0"/>
              <a:t> </a:t>
            </a:r>
            <a:r>
              <a:rPr lang="en-GB" dirty="0" err="1"/>
              <a:t>a’u</a:t>
            </a:r>
            <a:r>
              <a:rPr lang="en-GB" dirty="0"/>
              <a:t> </a:t>
            </a:r>
            <a:r>
              <a:rPr lang="en-GB" dirty="0" err="1"/>
              <a:t>cadw</a:t>
            </a:r>
            <a:r>
              <a:rPr lang="en-GB" dirty="0"/>
              <a:t> </a:t>
            </a:r>
            <a:r>
              <a:rPr lang="en-GB" dirty="0" err="1"/>
              <a:t>yn</a:t>
            </a:r>
            <a:r>
              <a:rPr lang="en-GB" dirty="0"/>
              <a:t> </a:t>
            </a:r>
            <a:r>
              <a:rPr lang="en-GB" dirty="0" err="1"/>
              <a:t>ganolog</a:t>
            </a:r>
            <a:r>
              <a:rPr lang="en-GB" dirty="0"/>
              <a:t> </a:t>
            </a:r>
            <a:r>
              <a:rPr lang="en-GB" dirty="0" err="1"/>
              <a:t>i’r</a:t>
            </a:r>
            <a:r>
              <a:rPr lang="en-GB" dirty="0"/>
              <a:t> </a:t>
            </a:r>
            <a:r>
              <a:rPr lang="en-GB" dirty="0" err="1"/>
              <a:t>arsylwad</a:t>
            </a:r>
            <a:r>
              <a:rPr lang="en-GB" dirty="0"/>
              <a:t>.</a:t>
            </a:r>
          </a:p>
          <a:p>
            <a:r>
              <a:rPr lang="cy-GB" dirty="0"/>
              <a:t>Dylid gofyn i blentyn am ganiatâd os yw'n briodol i'w oedran, os yw'r plentyn yn rhy ifanc i roi caniatâd gall y rhiant neu'r gofalwr roi caniatâd.</a:t>
            </a:r>
            <a:endParaRPr lang="en-GB" dirty="0"/>
          </a:p>
          <a:p>
            <a:r>
              <a:rPr lang="cy-GB" dirty="0"/>
              <a:t>Mae angen i chi hefyd egluro sut y daethoch i'r casgliad ynghylch pwy ddylai roi caniatâd/cydsyniad.</a:t>
            </a:r>
          </a:p>
          <a:p>
            <a:endParaRPr lang="cy-GB" dirty="0"/>
          </a:p>
          <a:p>
            <a:endParaRPr lang="en-US" dirty="0"/>
          </a:p>
        </p:txBody>
      </p:sp>
      <p:sp>
        <p:nvSpPr>
          <p:cNvPr id="5" name="Footer Placeholder 4">
            <a:extLst>
              <a:ext uri="{FF2B5EF4-FFF2-40B4-BE49-F238E27FC236}">
                <a16:creationId xmlns:a16="http://schemas.microsoft.com/office/drawing/2014/main" id="{3459EA49-BCC5-1D98-47BB-F5A25CCB93A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2AB8E01A-9033-F02E-24D5-2833C75C482B}"/>
              </a:ext>
            </a:extLst>
          </p:cNvPr>
          <p:cNvSpPr>
            <a:spLocks noGrp="1"/>
          </p:cNvSpPr>
          <p:nvPr>
            <p:ph type="sldNum" sz="quarter" idx="12"/>
          </p:nvPr>
        </p:nvSpPr>
        <p:spPr/>
        <p:txBody>
          <a:bodyPr/>
          <a:lstStyle/>
          <a:p>
            <a:fld id="{0B6AE6A0-3EF2-408A-870E-EF48D545FFB4}" type="slidenum">
              <a:rPr lang="en-GB" smtClean="0"/>
              <a:t>6</a:t>
            </a:fld>
            <a:endParaRPr lang="en-GB"/>
          </a:p>
        </p:txBody>
      </p:sp>
    </p:spTree>
    <p:extLst>
      <p:ext uri="{BB962C8B-B14F-4D97-AF65-F5344CB8AC3E}">
        <p14:creationId xmlns:p14="http://schemas.microsoft.com/office/powerpoint/2010/main" val="27904522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dirty="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cydsyniad/caniatâd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Adlewyrchwch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“Cynnig Rhagweithiol” a chyfeirio at “Mwy na Geiriau” (Llywodraeth Cymru, 2022-2027)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6612" y="271462"/>
            <a:ext cx="10515600" cy="1325563"/>
          </a:xfrm>
        </p:spPr>
        <p:txBody>
          <a:bodyPr>
            <a:normAutofit/>
          </a:bodyPr>
          <a:lstStyle/>
          <a:p>
            <a:r>
              <a:rPr lang="cy" sz="3600" b="1" i="0" u="none" strike="noStrike" cap="none" baseline="0" dirty="0">
                <a:solidFill>
                  <a:srgbClr val="000000"/>
                </a:solidFill>
                <a:effectLst/>
                <a:uFillTx/>
                <a:latin typeface="Arial"/>
              </a:rPr>
              <a:t>Canlyniadau Dysgu GCC </a:t>
            </a:r>
            <a:br>
              <a:rPr sz="3600" dirty="0"/>
            </a:br>
            <a:r>
              <a:rPr lang="cy" sz="3600" b="0" i="0" u="none" strike="noStrike" cap="none" baseline="0" dirty="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847850"/>
            <a:ext cx="10515600" cy="823912"/>
          </a:xfrm>
        </p:spPr>
        <p:txBody>
          <a:bodyPr>
            <a:noAutofit/>
          </a:bodyPr>
          <a:lstStyle/>
          <a:p>
            <a:r>
              <a:rPr lang="cy" b="0" i="0" u="none" strike="noStrike" cap="none" baseline="0" dirty="0">
                <a:solidFill>
                  <a:srgbClr val="000000"/>
                </a:solidFill>
                <a:effectLst/>
                <a:uFillTx/>
                <a:latin typeface="Calibri"/>
              </a:rPr>
              <a:t>Dyma'r 2 ganlyniad dysgu i ddangos tystiolaeth ar eu cyfer </a:t>
            </a:r>
            <a:r>
              <a:rPr lang="cy-GB" b="0" dirty="0"/>
              <a:t>yn nhasg 2.</a:t>
            </a:r>
          </a:p>
          <a:p>
            <a:r>
              <a:rPr lang="cy" b="0" i="0" u="none" strike="noStrike" cap="none" baseline="0" dirty="0">
                <a:solidFill>
                  <a:srgbClr val="000000"/>
                </a:solidFill>
                <a:effectLst/>
                <a:uFillTx/>
                <a:latin typeface="Calibri"/>
              </a:rPr>
              <a:t>Yna caiff y rhain eu dadansoddi ymhellach yn “feini prawf asesu” sy’n rhoi mwy o fanylion am sut </a:t>
            </a:r>
            <a:r>
              <a:rPr lang="cy" b="0" dirty="0">
                <a:solidFill>
                  <a:srgbClr val="000000"/>
                </a:solidFill>
                <a:latin typeface="Calibri"/>
              </a:rPr>
              <a:t>y</a:t>
            </a:r>
            <a:r>
              <a:rPr lang="cy" b="0" i="0" u="none" strike="noStrike" cap="none" baseline="0" dirty="0">
                <a:solidFill>
                  <a:srgbClr val="000000"/>
                </a:solidFill>
                <a:effectLst/>
                <a:uFillTx/>
                <a:latin typeface="Calibri"/>
              </a:rPr>
              <a:t> g</a:t>
            </a:r>
            <a:r>
              <a:rPr lang="cy" b="0" dirty="0">
                <a:solidFill>
                  <a:srgbClr val="000000"/>
                </a:solidFill>
                <a:latin typeface="Calibri"/>
              </a:rPr>
              <a:t>a</a:t>
            </a:r>
            <a:r>
              <a:rPr lang="cy" b="0" i="0" u="none" strike="noStrike" cap="none" baseline="0" dirty="0">
                <a:solidFill>
                  <a:srgbClr val="000000"/>
                </a:solidFill>
                <a:effectLst/>
                <a:uFillTx/>
                <a:latin typeface="Calibri"/>
              </a:rPr>
              <a:t>llwch wneud hyn </a:t>
            </a:r>
            <a:r>
              <a:rPr lang="cy-GB" b="0" dirty="0"/>
              <a:t>(gweler atodiad 4 y llawlyfr).</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671762"/>
            <a:ext cx="5157787"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1.2.</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Defnyddio dull sy’n canolbwyntio ar y dinesydd, ac ar ganlyniadau, i wneud asesiadau amrywiol er mwyn hybu a chefnogi llesiant</a:t>
            </a: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688818"/>
            <a:ext cx="5183188"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0" u="none" strike="noStrike" cap="none" baseline="0" dirty="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2.1.</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Cyfathrebu’n effeithiol gyda phobl sydd angen gofal a chymorth a’u gofalwyr</a:t>
            </a: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8</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cynnig rhagweithiol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dirty="0">
                <a:solidFill>
                  <a:srgbClr val="000000"/>
                </a:solidFill>
                <a:effectLst/>
                <a:uFillTx/>
                <a:latin typeface="Arial"/>
              </a:rPr>
              <a:t>Diffiniad o Gydweithio a Chydgynhyrchu</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927329" y="1948294"/>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11282830"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82833" y="1444213"/>
            <a:ext cx="6283840" cy="6054298"/>
          </a:xfrm>
        </p:spPr>
        <p:txBody>
          <a:bodyPr>
            <a:normAutofit/>
          </a:bodyPr>
          <a:lstStyle/>
          <a:p>
            <a:pPr marL="109537" indent="0">
              <a:buNone/>
              <a:tabLst>
                <a:tab pos="3883025" algn="l"/>
              </a:tabLst>
            </a:pPr>
            <a:r>
              <a:rPr lang="cy" sz="2400" b="0" i="0" u="none" strike="noStrike" cap="none" baseline="0" dirty="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dirty="0">
                <a:solidFill>
                  <a:srgbClr val="000000"/>
                </a:solidFill>
                <a:effectLst/>
                <a:uFillTx/>
                <a:latin typeface="Arial"/>
              </a:rPr>
              <a:t>Bydd amrywiaeth o 'ddatrysiadau'</a:t>
            </a:r>
          </a:p>
          <a:p>
            <a:pPr>
              <a:buFontTx/>
              <a:buChar char="•"/>
              <a:tabLst>
                <a:tab pos="3883025" algn="l"/>
              </a:tabLst>
            </a:pPr>
            <a:r>
              <a:rPr lang="cy" sz="2400" b="0" i="0" u="none" strike="noStrike" cap="none" baseline="0" dirty="0">
                <a:solidFill>
                  <a:srgbClr val="000000"/>
                </a:solidFill>
                <a:effectLst/>
                <a:uFillTx/>
                <a:latin typeface="Arial"/>
              </a:rPr>
              <a:t>Bydd pethau'n newid</a:t>
            </a:r>
          </a:p>
          <a:p>
            <a:pPr>
              <a:buFontTx/>
              <a:buChar char="•"/>
              <a:tabLst>
                <a:tab pos="3883025" algn="l"/>
              </a:tabLst>
            </a:pPr>
            <a:r>
              <a:rPr lang="cy" sz="2400" b="0" i="0" u="none" strike="noStrike" cap="none" baseline="0" dirty="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dirty="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dirty="0">
                <a:solidFill>
                  <a:srgbClr val="000000"/>
                </a:solidFill>
                <a:effectLst/>
                <a:uFillTx/>
                <a:latin typeface="Arial"/>
              </a:rPr>
              <a:t>Bydd llawer o safbwyntiau eraill ar y</a:t>
            </a:r>
            <a:r>
              <a:rPr lang="cy" sz="2400" b="0" i="0" u="none" strike="noStrike" cap="none" baseline="0" dirty="0">
                <a:solidFill>
                  <a:srgbClr val="000000"/>
                </a:solidFill>
                <a:effectLst/>
                <a:highlight>
                  <a:srgbClr val="00FF00"/>
                </a:highlight>
                <a:uFillTx/>
                <a:latin typeface="Arial"/>
              </a:rPr>
              <a:t> </a:t>
            </a:r>
            <a:r>
              <a:rPr lang="cy" sz="2400" b="0" i="0" u="none" strike="noStrike" cap="none" baseline="0" dirty="0">
                <a:solidFill>
                  <a:srgbClr val="000000"/>
                </a:solidFill>
                <a:effectLst/>
                <a:uFillTx/>
                <a:latin typeface="Arial"/>
              </a:rPr>
              <a:t>sefyllfa.</a:t>
            </a:r>
          </a:p>
          <a:p>
            <a:pPr marL="0" indent="0">
              <a:buNone/>
              <a:tabLst>
                <a:tab pos="3883025" algn="l"/>
              </a:tabLst>
            </a:pPr>
            <a:r>
              <a:rPr lang="cy" sz="1700" b="0" i="1" u="none" strike="noStrike" cap="none" baseline="0" dirty="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4014" y="2115032"/>
            <a:ext cx="3523235" cy="3523235"/>
          </a:xfrm>
          <a:prstGeom prst="rect">
            <a:avLst/>
          </a:prstGeom>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685424" y="-140148"/>
            <a:ext cx="4596245" cy="1711119"/>
          </a:xfrm>
        </p:spPr>
        <p:txBody>
          <a:bodyPr anchor="ctr">
            <a:normAutofit fontScale="90000"/>
          </a:bodyPr>
          <a:lstStyle/>
          <a:p>
            <a:br>
              <a:rPr sz="2800" dirty="0"/>
            </a:br>
            <a:r>
              <a:rPr lang="cy" sz="3600" b="1" i="0" u="none" strike="noStrike" cap="none" baseline="0" dirty="0">
                <a:solidFill>
                  <a:srgbClr val="000000"/>
                </a:solidFill>
                <a:effectLst/>
                <a:uFillTx/>
                <a:latin typeface="Calibri Light"/>
              </a:rPr>
              <a:t>Ymarfer 2 </a:t>
            </a:r>
            <a:br>
              <a:rPr sz="3600" dirty="0"/>
            </a:br>
            <a:r>
              <a:rPr lang="cy" sz="3600" b="1" i="0" u="none" strike="noStrike" cap="none" baseline="0" dirty="0">
                <a:solidFill>
                  <a:srgbClr val="000000"/>
                </a:solidFill>
                <a:effectLst/>
                <a:uFillTx/>
                <a:latin typeface="Calibri Light"/>
              </a:rPr>
              <a:t>Modelau Cyfranogiad</a:t>
            </a:r>
            <a:br>
              <a:rPr sz="2800" dirty="0"/>
            </a:br>
            <a:endParaRPr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1814" y="1750666"/>
            <a:ext cx="5651986" cy="5247482"/>
          </a:xfrm>
        </p:spPr>
        <p:txBody>
          <a:bodyPr anchor="ctr">
            <a:normAutofit lnSpcReduction="10000"/>
          </a:bodyPr>
          <a:lstStyle/>
          <a:p>
            <a:r>
              <a:rPr lang="cy" sz="2400" b="0" i="0" u="none" strike="noStrike" cap="none" baseline="0" dirty="0">
                <a:solidFill>
                  <a:srgbClr val="000000"/>
                </a:solidFill>
                <a:effectLst/>
                <a:uFillTx/>
                <a:latin typeface="Calibri"/>
              </a:rPr>
              <a:t>Gan ddefnyddio un o’r modelau cyfranogiad ystyriwch achos yr ydych wedi bod yn rhan ohonno lle rydych yn teimlo eich bod wedi gweithio’n dda mewn cydweithrediad ag unigolion/teuluoedd/gofalwyr. Pa gyfnod o gyfranogiad wnaethoch chi ei gyrraedd yn y darn hwn o waith? </a:t>
            </a:r>
          </a:p>
          <a:p>
            <a:r>
              <a:rPr lang="cy" sz="2400" b="0" i="0" u="none" strike="noStrike" cap="none" baseline="0" dirty="0">
                <a:solidFill>
                  <a:srgbClr val="000000"/>
                </a:solidFill>
                <a:effectLst/>
                <a:uFillTx/>
                <a:latin typeface="Calibri"/>
              </a:rPr>
              <a:t>Yn eich barn chi, pa wahaniaeth a wnaeth eich ymarfer i brofiad yr unigolion/teuluoedd/gofalwyr?</a:t>
            </a:r>
          </a:p>
          <a:p>
            <a:r>
              <a:rPr lang="cy" sz="2400" b="0" i="0" u="none" strike="noStrike" cap="none" baseline="0" dirty="0">
                <a:solidFill>
                  <a:srgbClr val="000000"/>
                </a:solidFill>
                <a:effectLst/>
                <a:uFillTx/>
                <a:latin typeface="Calibri"/>
              </a:rPr>
              <a:t>Beth fyddech chi’n ei nodi fel yr agwedd bwysicaf ar gydweithio yn y darn hwn o waith?</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1166475065"/>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cy" sz="2000" b="1" i="0" u="none" strike="noStrike" cap="none" baseline="0" dirty="0">
                <a:solidFill>
                  <a:srgbClr val="1F1F1F"/>
                </a:solidFill>
                <a:effectLst/>
                <a:uFillTx/>
                <a:latin typeface="Arial"/>
              </a:rPr>
              <a:t>Census 2021</a:t>
            </a:r>
            <a:br>
              <a:rPr lang="cy" sz="2000" b="1" i="0" u="none" strike="noStrike" cap="none" baseline="0" dirty="0">
                <a:solidFill>
                  <a:srgbClr val="1F1F1F"/>
                </a:solidFill>
                <a:effectLst/>
                <a:uFillTx/>
                <a:latin typeface="Arial"/>
              </a:rPr>
            </a:br>
            <a:r>
              <a:rPr lang="cy" sz="2000" b="1" i="0" u="none" strike="noStrike" cap="none" baseline="0" dirty="0">
                <a:solidFill>
                  <a:srgbClr val="1F1F1F"/>
                </a:solidFill>
                <a:effectLst/>
                <a:uFillTx/>
                <a:latin typeface="Arial"/>
              </a:rPr>
              <a:t>Canran y bobl 3 oed neu hŷn sy’n gallu siarad Cymraeg, yn ôl ACEHI, 2021</a:t>
            </a:r>
            <a:br>
              <a:rPr sz="2000" dirty="0"/>
            </a:br>
            <a:endParaRPr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839787" y="365125"/>
            <a:ext cx="10909189" cy="1325563"/>
          </a:xfrm>
        </p:spPr>
        <p:txBody>
          <a:bodyPr anchor="ctr">
            <a:noAutofit/>
          </a:bodyPr>
          <a:lstStyle/>
          <a:p>
            <a:pPr>
              <a:lnSpc>
                <a:spcPct val="90000"/>
              </a:lnSpc>
              <a:defRPr/>
            </a:pPr>
            <a:r>
              <a:rPr lang="cy" sz="3200" b="1" i="0" u="none" strike="noStrike" cap="none" baseline="0" dirty="0">
                <a:effectLst/>
                <a:uFillTx/>
              </a:rPr>
              <a:t>Deddf Gwasanaethau Cymdeithasol a Llesiant (Cymru) 2014 </a:t>
            </a:r>
            <a:br>
              <a:rPr lang="cy" sz="3200" b="1" i="0" u="none" strike="noStrike" cap="none" baseline="0" dirty="0">
                <a:effectLst/>
                <a:uFillTx/>
              </a:rPr>
            </a:br>
            <a:r>
              <a:rPr lang="cy" sz="3200" b="1" i="0" u="none" strike="noStrike" cap="none" baseline="0" dirty="0">
                <a:effectLst/>
                <a:uFillTx/>
              </a:rPr>
              <a:t>Y Cynnig Rhagweithiol - Mwy Na Geiriau</a:t>
            </a:r>
            <a:r>
              <a:rPr lang="cy" sz="3200" b="1" i="0" u="none" strike="noStrike" cap="none" baseline="0" dirty="0">
                <a:solidFill>
                  <a:srgbClr val="000000"/>
                </a:solidFill>
                <a:effectLst/>
                <a:uFillTx/>
                <a:latin typeface="Calibri"/>
              </a:rPr>
              <a:t> </a:t>
            </a:r>
            <a:r>
              <a:rPr lang="cy" sz="3200" b="1" i="0" u="none" strike="noStrike" cap="none" baseline="0" dirty="0">
                <a:solidFill>
                  <a:srgbClr val="000000"/>
                </a:solidFill>
                <a:effectLst/>
                <a:uFillTx/>
              </a:rPr>
              <a:t>(Llywodraeth Cymru, 2022-2027) </a:t>
            </a:r>
            <a:endParaRPr lang="cy" sz="3200" b="1" i="0" u="none" strike="noStrike" cap="none" baseline="0" dirty="0">
              <a:effectLst/>
              <a:uFillTx/>
            </a:endParaRP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‘Cynnig Rhagweithiol’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'Cynnig Rhagweithiol'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455348" y="5273748"/>
            <a:ext cx="1584251" cy="1584251"/>
          </a:xfrm>
          <a:prstGeom prst="rect">
            <a:avLst/>
          </a:prstGeo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fontScale="92500" lnSpcReduction="10000"/>
          </a:bodyPr>
          <a:lstStyle/>
          <a:p>
            <a:pPr marL="109537" indent="0">
              <a:buNone/>
              <a:defRPr/>
            </a:pPr>
            <a:r>
              <a:rPr lang="cy" sz="1900" b="1" i="0" u="none" strike="noStrike" cap="none" baseline="0" dirty="0">
                <a:solidFill>
                  <a:srgbClr val="000000"/>
                </a:solidFill>
                <a:effectLst/>
                <a:uFillTx/>
                <a:latin typeface="Calibri"/>
              </a:rPr>
              <a:t>Mwy na geiriau - Gwenan Prysor </a:t>
            </a:r>
          </a:p>
          <a:p>
            <a:pPr marL="109537" indent="0">
              <a:buNone/>
              <a:defRPr/>
            </a:pPr>
            <a:r>
              <a:rPr lang="cy" sz="1900" b="1" i="0" u="none" strike="noStrike" cap="none" baseline="0" dirty="0">
                <a:solidFill>
                  <a:srgbClr val="000000"/>
                </a:solidFill>
                <a:effectLst/>
                <a:uFillTx/>
                <a:latin typeface="Calibri"/>
                <a:hlinkClick r:id="rId3" history="0"/>
              </a:rPr>
              <a:t>https://youtu.be/qS-9F_qqOXo</a:t>
            </a:r>
          </a:p>
          <a:p>
            <a:pPr marL="109537" indent="0">
              <a:buNone/>
              <a:defRPr/>
            </a:pPr>
            <a:r>
              <a:rPr lang="cy" sz="1900" b="1" i="0" u="none" strike="noStrike" cap="none" baseline="0" dirty="0">
                <a:solidFill>
                  <a:srgbClr val="000000"/>
                </a:solidFill>
                <a:effectLst/>
                <a:uFillTx/>
                <a:latin typeface="Calibri"/>
              </a:rPr>
              <a:t>Mwy na geiriau - Hywel Jones</a:t>
            </a:r>
          </a:p>
          <a:p>
            <a:pPr>
              <a:defRPr/>
            </a:pPr>
            <a:r>
              <a:rPr lang="cy" sz="1900" b="0" i="0" u="none" strike="noStrike" cap="none" baseline="0" dirty="0">
                <a:solidFill>
                  <a:srgbClr val="000000"/>
                </a:solidFill>
                <a:effectLst/>
                <a:uFillTx/>
                <a:latin typeface="Calibri"/>
                <a:hlinkClick r:id="rId4" history="0"/>
              </a:rPr>
              <a:t>https://youtu.be/YTzMZ4Hqo7Y</a:t>
            </a:r>
          </a:p>
          <a:p>
            <a:pPr marL="109537" indent="0">
              <a:buNone/>
              <a:defRPr/>
            </a:pPr>
            <a:r>
              <a:rPr lang="cy" sz="1900" b="1" i="0" u="none" strike="noStrike" cap="none" baseline="0" dirty="0">
                <a:solidFill>
                  <a:srgbClr val="000000"/>
                </a:solidFill>
                <a:effectLst/>
                <a:uFillTx/>
                <a:latin typeface="Calibri"/>
              </a:rPr>
              <a:t>Mwy na geiriau - Wyn Gruffydd</a:t>
            </a:r>
          </a:p>
          <a:p>
            <a:pPr>
              <a:defRPr/>
            </a:pPr>
            <a:r>
              <a:rPr lang="cy" sz="1900" b="0" i="0" u="none" strike="noStrike" cap="none" baseline="0" dirty="0">
                <a:solidFill>
                  <a:srgbClr val="000000"/>
                </a:solidFill>
                <a:effectLst/>
                <a:uFillTx/>
                <a:latin typeface="Calibri"/>
                <a:hlinkClick r:id="rId5" history="0"/>
              </a:rPr>
              <a:t>https://youtu.be/IOOs62dzOE4</a:t>
            </a:r>
          </a:p>
          <a:p>
            <a:pPr marL="109537" indent="0">
              <a:buNone/>
              <a:defRPr/>
            </a:pPr>
            <a:r>
              <a:rPr lang="cy" sz="1900" b="1" i="0" u="none" strike="noStrike" cap="none" baseline="0" dirty="0">
                <a:solidFill>
                  <a:srgbClr val="000000"/>
                </a:solidFill>
                <a:effectLst/>
                <a:uFillTx/>
                <a:latin typeface="Calibri"/>
              </a:rPr>
              <a:t>Mwy na geiriau - Iola Gruffydd</a:t>
            </a:r>
          </a:p>
          <a:p>
            <a:pPr>
              <a:defRPr/>
            </a:pPr>
            <a:r>
              <a:rPr lang="cy" sz="1900" b="0" i="0" u="none" strike="noStrike" cap="none" baseline="0" dirty="0">
                <a:solidFill>
                  <a:srgbClr val="000000"/>
                </a:solidFill>
                <a:effectLst/>
                <a:uFillTx/>
                <a:latin typeface="Calibri"/>
                <a:hlinkClick r:id="rId6" history="0"/>
              </a:rPr>
              <a:t>https://youtu.be/2iF41nNoM5M</a:t>
            </a:r>
          </a:p>
          <a:p>
            <a:pPr marL="109537" indent="0">
              <a:buNone/>
              <a:defRPr/>
            </a:pPr>
            <a:r>
              <a:rPr lang="cy" sz="2400" b="0" i="0" u="none" strike="noStrike" cap="none" baseline="0" dirty="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a:p>
            <a:pPr marL="109537" indent="0">
              <a:buNone/>
              <a:defRPr/>
            </a:pPr>
            <a:r>
              <a:rPr lang="en-GB" sz="2400" dirty="0" err="1"/>
              <a:t>Rhaid</a:t>
            </a:r>
            <a:r>
              <a:rPr lang="en-GB" sz="2400" dirty="0"/>
              <a:t> </a:t>
            </a:r>
            <a:r>
              <a:rPr lang="en-GB" sz="2400" dirty="0" err="1"/>
              <a:t>i</a:t>
            </a:r>
            <a:r>
              <a:rPr lang="en-GB" sz="2400" dirty="0"/>
              <a:t> chi </a:t>
            </a:r>
            <a:r>
              <a:rPr lang="en-GB" sz="2400" dirty="0" err="1"/>
              <a:t>gyfeirio</a:t>
            </a:r>
            <a:r>
              <a:rPr lang="en-GB" sz="2400" dirty="0"/>
              <a:t> at </a:t>
            </a:r>
            <a:r>
              <a:rPr lang="en-GB" sz="2400" dirty="0" err="1"/>
              <a:t>Mwy</a:t>
            </a:r>
            <a:r>
              <a:rPr lang="en-GB" sz="2400" dirty="0"/>
              <a:t> </a:t>
            </a:r>
            <a:r>
              <a:rPr lang="en-GB" sz="2400" dirty="0" err="1"/>
              <a:t>na</a:t>
            </a:r>
            <a:r>
              <a:rPr lang="en-GB" sz="2400" dirty="0"/>
              <a:t> </a:t>
            </a:r>
            <a:r>
              <a:rPr lang="en-GB" sz="2400" dirty="0" err="1"/>
              <a:t>Geiriau</a:t>
            </a:r>
            <a:r>
              <a:rPr lang="en-GB" sz="2400" dirty="0"/>
              <a:t> (</a:t>
            </a:r>
            <a:r>
              <a:rPr lang="en-GB" sz="2400" dirty="0" err="1"/>
              <a:t>Llywodraeth</a:t>
            </a:r>
            <a:r>
              <a:rPr lang="en-GB" sz="2400" dirty="0"/>
              <a:t> Cymru 2022-2027) o </a:t>
            </a:r>
            <a:r>
              <a:rPr lang="en-GB" sz="2400" dirty="0" err="1"/>
              <a:t>fewn</a:t>
            </a:r>
            <a:r>
              <a:rPr lang="en-GB" sz="2400" dirty="0"/>
              <a:t> yr </a:t>
            </a:r>
            <a:r>
              <a:rPr lang="en-GB" sz="2400" dirty="0" err="1"/>
              <a:t>arsylwad</a:t>
            </a:r>
            <a:r>
              <a:rPr lang="en-GB" sz="2400" dirty="0"/>
              <a:t>. </a:t>
            </a:r>
          </a:p>
          <a:p>
            <a:pPr marL="109537" indent="0">
              <a:buNone/>
              <a:defRPr/>
            </a:pPr>
            <a:endParaRPr lang="cy" sz="2400" b="0" i="0" u="none" strike="noStrike" cap="none" baseline="0" dirty="0">
              <a:solidFill>
                <a:srgbClr val="000000"/>
              </a:solidFill>
              <a:effectLst/>
              <a:uFillTx/>
              <a:latin typeface="Calibri"/>
            </a:endParaRPr>
          </a:p>
          <a:p>
            <a:pPr marL="109537" indent="0">
              <a:buNone/>
              <a:defRPr/>
            </a:pPr>
            <a:endParaRPr lang="cy" sz="2400" b="0" i="0" u="none" strike="noStrike" cap="none" baseline="0" dirty="0">
              <a:solidFill>
                <a:srgbClr val="000000"/>
              </a:solidFill>
              <a:effectLst/>
              <a:uFillTx/>
              <a:latin typeface="Calibri"/>
            </a:endParaRP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a:t>
            </a:r>
            <a:r>
              <a:rPr lang="cy-GB" dirty="0"/>
              <a:t>teuluoedd</a:t>
            </a:r>
            <a:r>
              <a:rPr lang="cy" sz="2600" b="0" i="0" u="none" strike="noStrike" cap="none" baseline="0" dirty="0">
                <a:solidFill>
                  <a:srgbClr val="000000"/>
                </a:solidFill>
                <a:effectLst/>
                <a:uFillTx/>
                <a:latin typeface="Calibri"/>
              </a:rPr>
              <a:t>/gofalwyr? </a:t>
            </a:r>
          </a:p>
          <a:p>
            <a:r>
              <a:rPr lang="cy" sz="2600" b="0" i="0" u="none" strike="noStrike" cap="none" baseline="0" dirty="0">
                <a:solidFill>
                  <a:srgbClr val="000000"/>
                </a:solidFill>
                <a:effectLst/>
                <a:uFillTx/>
                <a:latin typeface="Calibri"/>
              </a:rPr>
              <a:t>Beth allwch chi ei wneud i sicrhau eich bod yn gweithio i egwyddorion y Cynnig Rhagweithiol?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dirty="0"/>
            </a:br>
            <a:r>
              <a:rPr lang="cy" sz="4400" b="0" i="0" u="none" strike="noStrike" cap="none" baseline="0" dirty="0">
                <a:solidFill>
                  <a:srgbClr val="000000"/>
                </a:solidFill>
                <a:effectLst/>
                <a:uFillTx/>
                <a:latin typeface="Arial"/>
              </a:rPr>
              <a:t>Dimensiynau Gweithio yng Nghymru</a:t>
            </a:r>
            <a:br>
              <a:rPr sz="4400" dirty="0"/>
            </a:br>
            <a:endParaRPr sz="44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1133635" y="1190759"/>
            <a:ext cx="6464762" cy="5108028"/>
          </a:xfrm>
        </p:spPr>
        <p:txBody>
          <a:bodyPr>
            <a:normAutofit fontScale="92500" lnSpcReduction="2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dirty="0">
                <a:solidFill>
                  <a:srgbClr val="000000"/>
                </a:solidFill>
                <a:latin typeface="Arial"/>
              </a:rPr>
              <a:t>Cyflwr t</a:t>
            </a:r>
            <a:r>
              <a:rPr lang="cy" sz="2200" b="0" i="0" u="none" strike="noStrike" cap="none" baseline="0" dirty="0">
                <a:solidFill>
                  <a:srgbClr val="000000"/>
                </a:solidFill>
                <a:effectLst/>
                <a:uFillTx/>
                <a:latin typeface="Arial"/>
              </a:rPr>
              <a: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Culture and  Diwylliant a Chrefydd </a:t>
            </a:r>
          </a:p>
          <a:p>
            <a:r>
              <a:rPr lang="cy" sz="2200" b="0" i="0" u="none" strike="noStrike" cap="none" baseline="0" dirty="0">
                <a:solidFill>
                  <a:srgbClr val="000000"/>
                </a:solidFill>
                <a:effectLst/>
                <a:uFillTx/>
                <a:latin typeface="Arial"/>
              </a:rPr>
              <a:t>Ardal lle mae amddifadedd</a:t>
            </a:r>
          </a:p>
          <a:p>
            <a:r>
              <a:rPr lang="cy" sz="2200" b="0" i="0" u="none" strike="noStrike" cap="none" baseline="0" dirty="0">
                <a:solidFill>
                  <a:srgbClr val="000000"/>
                </a:solidFill>
                <a:effectLst/>
                <a:uFillTx/>
                <a:latin typeface="Arial"/>
              </a:rPr>
              <a:t>Rôl menywod</a:t>
            </a:r>
            <a:r>
              <a:rPr lang="cy-GB" sz="2200" dirty="0"/>
              <a:t>/dynion</a:t>
            </a:r>
            <a:r>
              <a:rPr lang="cy" sz="2200" b="0" i="0" u="none" strike="noStrike" cap="none" baseline="0" dirty="0">
                <a:solidFill>
                  <a:srgbClr val="000000"/>
                </a:solidFill>
                <a:effectLst/>
                <a:uFillTx/>
                <a:latin typeface="Arial"/>
              </a:rPr>
              <a:t> yn y teulu a’r gweithlu</a:t>
            </a:r>
          </a:p>
          <a:p>
            <a:r>
              <a:rPr lang="cy" sz="2200" b="0" i="0" u="none" strike="noStrike" cap="none" baseline="0" dirty="0">
                <a:solidFill>
                  <a:srgbClr val="000000"/>
                </a:solidFill>
                <a:effectLst/>
                <a:uFillTx/>
                <a:latin typeface="Arial"/>
              </a:rPr>
              <a:t>Materion rhywedd a chyfeiriadedd rhywiol</a:t>
            </a:r>
          </a:p>
          <a:p>
            <a:r>
              <a:rPr lang="en-GB" altLang="en-US" sz="2200" dirty="0" err="1">
                <a:latin typeface="Arial" panose="020B0604020202020204" pitchFamily="34" charset="0"/>
                <a:cs typeface="Arial" panose="020B0604020202020204" pitchFamily="34" charset="0"/>
              </a:rPr>
              <a:t>Grwpiau</a:t>
            </a:r>
            <a:r>
              <a:rPr lang="en-GB" altLang="en-US" sz="2200" dirty="0">
                <a:latin typeface="Arial" panose="020B0604020202020204" pitchFamily="34" charset="0"/>
                <a:cs typeface="Arial" panose="020B0604020202020204" pitchFamily="34" charset="0"/>
              </a:rPr>
              <a:t> </a:t>
            </a:r>
            <a:r>
              <a:rPr lang="en-GB" altLang="en-US" sz="2200" dirty="0" err="1">
                <a:latin typeface="Arial" panose="020B0604020202020204" pitchFamily="34" charset="0"/>
                <a:cs typeface="Arial" panose="020B0604020202020204" pitchFamily="34" charset="0"/>
              </a:rPr>
              <a:t>lleiafrifol</a:t>
            </a:r>
            <a:endParaRPr lang="en-GB" altLang="en-US" sz="2200" dirty="0">
              <a:latin typeface="Arial" panose="020B0604020202020204" pitchFamily="34" charset="0"/>
              <a:cs typeface="Arial" panose="020B0604020202020204" pitchFamily="34" charset="0"/>
            </a:endParaRPr>
          </a:p>
          <a:p>
            <a:r>
              <a:rPr lang="en-GB" altLang="en-US" sz="2200" dirty="0" err="1">
                <a:latin typeface="Arial" panose="020B0604020202020204" pitchFamily="34" charset="0"/>
                <a:cs typeface="Arial" panose="020B0604020202020204" pitchFamily="34" charset="0"/>
              </a:rPr>
              <a:t>Ethnigrwydd</a:t>
            </a:r>
            <a:r>
              <a:rPr lang="en-GB" altLang="en-US" sz="2200" dirty="0">
                <a:latin typeface="Arial" panose="020B0604020202020204" pitchFamily="34" charset="0"/>
                <a:cs typeface="Arial" panose="020B0604020202020204" pitchFamily="34" charset="0"/>
              </a:rPr>
              <a:t>/</a:t>
            </a:r>
            <a:r>
              <a:rPr lang="en-GB" altLang="en-US" sz="2200" dirty="0" err="1">
                <a:latin typeface="Arial" panose="020B0604020202020204" pitchFamily="34" charset="0"/>
                <a:cs typeface="Arial" panose="020B0604020202020204" pitchFamily="34" charset="0"/>
              </a:rPr>
              <a:t>hil</a:t>
            </a:r>
            <a:r>
              <a:rPr lang="en-GB" altLang="en-US" sz="2200" dirty="0">
                <a:latin typeface="Arial" panose="020B0604020202020204" pitchFamily="34" charset="0"/>
                <a:cs typeface="Arial" panose="020B0604020202020204" pitchFamily="34" charset="0"/>
              </a:rPr>
              <a:t> </a:t>
            </a:r>
            <a:endParaRPr lang="cy" sz="2200" b="0" i="0" u="none" strike="noStrike" cap="none" baseline="0" dirty="0">
              <a:solidFill>
                <a:srgbClr val="000000"/>
              </a:solidFill>
              <a:effectLst/>
              <a:uFillTx/>
              <a:latin typeface="Arial"/>
            </a:endParaRP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24</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8737329" y="4309563"/>
            <a:ext cx="1474548" cy="1474548"/>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7740504" y="1278795"/>
            <a:ext cx="3092302" cy="2587544"/>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D1A145FC-718A-A8AD-4B79-8E26226B3125}"/>
              </a:ext>
            </a:extLst>
          </p:cNvPr>
          <p:cNvSpPr>
            <a:spLocks noGrp="1"/>
          </p:cNvSpPr>
          <p:nvPr>
            <p:ph type="title"/>
          </p:nvPr>
        </p:nvSpPr>
        <p:spPr>
          <a:xfrm>
            <a:off x="838199" y="1068891"/>
            <a:ext cx="4259731" cy="1985085"/>
          </a:xfrm>
        </p:spPr>
        <p:txBody>
          <a:bodyPr anchor="b">
            <a:normAutofit/>
          </a:bodyPr>
          <a:lstStyle/>
          <a:p>
            <a:pPr algn="ctr"/>
            <a:r>
              <a:rPr lang="en-GB" sz="3400" err="1">
                <a:latin typeface="Arial"/>
              </a:rPr>
              <a:t>Dimensiynau</a:t>
            </a:r>
            <a:r>
              <a:rPr lang="en-GB" sz="3400">
                <a:latin typeface="Arial"/>
              </a:rPr>
              <a:t> </a:t>
            </a:r>
            <a:r>
              <a:rPr lang="en-GB" sz="3400" err="1">
                <a:latin typeface="Arial"/>
              </a:rPr>
              <a:t>Gweithio</a:t>
            </a:r>
            <a:r>
              <a:rPr lang="en-GB" sz="3400">
                <a:latin typeface="Arial"/>
              </a:rPr>
              <a:t> </a:t>
            </a:r>
            <a:r>
              <a:rPr lang="en-GB" sz="3400" err="1">
                <a:latin typeface="Arial"/>
              </a:rPr>
              <a:t>yng</a:t>
            </a:r>
            <a:r>
              <a:rPr lang="en-GB" sz="3400">
                <a:latin typeface="Arial"/>
              </a:rPr>
              <a:t> </a:t>
            </a:r>
            <a:r>
              <a:rPr lang="en-GB" sz="3400" err="1">
                <a:latin typeface="Arial"/>
              </a:rPr>
              <a:t>Nghymru</a:t>
            </a:r>
            <a:br>
              <a:rPr lang="en-GB" sz="3400"/>
            </a:br>
            <a:endParaRPr lang="en-US" sz="3400"/>
          </a:p>
        </p:txBody>
      </p:sp>
      <p:sp>
        <p:nvSpPr>
          <p:cNvPr id="31" name="Freeform: Shape 3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Picture 10">
            <a:extLst>
              <a:ext uri="{FF2B5EF4-FFF2-40B4-BE49-F238E27FC236}">
                <a16:creationId xmlns:a16="http://schemas.microsoft.com/office/drawing/2014/main" id="{5B110CD9-406C-CBFA-FC9C-A38378DB375A}"/>
              </a:ext>
            </a:extLst>
          </p:cNvPr>
          <p:cNvPicPr>
            <a:picLocks noChangeAspect="1"/>
          </p:cNvPicPr>
          <p:nvPr/>
        </p:nvPicPr>
        <p:blipFill>
          <a:blip r:embed="rId2"/>
          <a:stretch>
            <a:fillRect/>
          </a:stretch>
        </p:blipFill>
        <p:spPr>
          <a:xfrm>
            <a:off x="1049617" y="3993855"/>
            <a:ext cx="3836894" cy="1574110"/>
          </a:xfrm>
          <a:prstGeom prst="rect">
            <a:avLst/>
          </a:prstGeom>
        </p:spPr>
      </p:pic>
      <p:sp>
        <p:nvSpPr>
          <p:cNvPr id="3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D2BA451-6FA8-2F3E-31CA-3C6BBAF22EAC}"/>
              </a:ext>
            </a:extLst>
          </p:cNvPr>
          <p:cNvSpPr>
            <a:spLocks noGrp="1"/>
          </p:cNvSpPr>
          <p:nvPr>
            <p:ph idx="1"/>
          </p:nvPr>
        </p:nvSpPr>
        <p:spPr>
          <a:xfrm>
            <a:off x="6228988" y="723152"/>
            <a:ext cx="5728550" cy="5776121"/>
          </a:xfrm>
        </p:spPr>
        <p:txBody>
          <a:bodyPr anchor="ctr">
            <a:normAutofit/>
          </a:bodyPr>
          <a:lstStyle/>
          <a:p>
            <a:pPr marL="109537" indent="0">
              <a:buNone/>
            </a:pPr>
            <a:r>
              <a:rPr lang="en-GB" sz="2200" b="1" dirty="0">
                <a:latin typeface="Arial" panose="020B0604020202020204" pitchFamily="34" charset="0"/>
                <a:cs typeface="Arial" panose="020B0604020202020204" pitchFamily="34" charset="0"/>
              </a:rPr>
              <a:t>Ystyriaeth o ADP/AOP a </a:t>
            </a:r>
            <a:r>
              <a:rPr lang="cy" sz="2200" b="1" dirty="0">
                <a:latin typeface="Arial"/>
              </a:rPr>
              <a:t>Materion Cydraddoldeb</a:t>
            </a:r>
          </a:p>
          <a:p>
            <a:r>
              <a:rPr lang="cy" sz="2200" dirty="0">
                <a:latin typeface="Arial"/>
              </a:rPr>
              <a:t>Mynediad cyfartal i wybodaeth a gwasanaethau</a:t>
            </a:r>
          </a:p>
          <a:p>
            <a:r>
              <a:rPr lang="cy" sz="2200" dirty="0">
                <a:latin typeface="Arial"/>
              </a:rPr>
              <a:t>Gwasanaethau cyfieithu a chyfieithu ar y pryd </a:t>
            </a:r>
          </a:p>
          <a:p>
            <a:r>
              <a:rPr lang="cy" sz="2200" dirty="0">
                <a:latin typeface="Arial"/>
              </a:rPr>
              <a:t>Dewis gwybodus a chydsyniad gwybodus</a:t>
            </a:r>
          </a:p>
          <a:p>
            <a:r>
              <a:rPr lang="cy" sz="2200" dirty="0">
                <a:latin typeface="Arial"/>
              </a:rPr>
              <a:t>Adnoddau cyfyngedig </a:t>
            </a:r>
          </a:p>
          <a:p>
            <a:r>
              <a:rPr lang="cy" sz="2200" dirty="0">
                <a:latin typeface="Arial"/>
              </a:rPr>
              <a:t>Atebolrwydd cyhoeddus</a:t>
            </a:r>
          </a:p>
          <a:p>
            <a:r>
              <a:rPr lang="cy" sz="2200" dirty="0">
                <a:latin typeface="Arial"/>
              </a:rPr>
              <a:t>Allg</a:t>
            </a:r>
            <a:r>
              <a:rPr lang="en-GB" sz="2200" dirty="0" err="1">
                <a:latin typeface="Arial"/>
              </a:rPr>
              <a:t>á</a:t>
            </a:r>
            <a:r>
              <a:rPr lang="cy" sz="2200" dirty="0">
                <a:latin typeface="Arial"/>
              </a:rPr>
              <a:t>u cymdeithasol </a:t>
            </a:r>
          </a:p>
          <a:p>
            <a:r>
              <a:rPr lang="cy" sz="2200" dirty="0">
                <a:latin typeface="Arial"/>
              </a:rPr>
              <a:t>Mynediad i'r grŵp diwylliannol  </a:t>
            </a:r>
          </a:p>
          <a:p>
            <a:r>
              <a:rPr lang="cy" sz="2200" dirty="0">
                <a:latin typeface="Arial"/>
              </a:rPr>
              <a:t>Anghydraddoldebau iechyd. </a:t>
            </a:r>
          </a:p>
          <a:p>
            <a:endParaRPr lang="en-US" sz="2000" dirty="0"/>
          </a:p>
        </p:txBody>
      </p:sp>
      <p:sp>
        <p:nvSpPr>
          <p:cNvPr id="7" name="Footer Placeholder 6">
            <a:extLst>
              <a:ext uri="{FF2B5EF4-FFF2-40B4-BE49-F238E27FC236}">
                <a16:creationId xmlns:a16="http://schemas.microsoft.com/office/drawing/2014/main" id="{D7E4C5A3-7EBA-8ECA-C56D-6662D2076B5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F6A9A21D-5E6B-30A0-2100-29A39154250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365399005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0"/>
            <a:ext cx="5386917" cy="762000"/>
          </a:xfrm>
        </p:spPr>
        <p:txBody>
          <a:bodyPr>
            <a:normAutofit/>
          </a:bodyPr>
          <a:lstStyle/>
          <a:p>
            <a:r>
              <a:rPr lang="cy" sz="2800" b="1" i="0" u="none" strike="noStrike" cap="none" baseline="0" dirty="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dirty="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dirty="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dirty="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dirty="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dirty="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096000" y="1200274"/>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cy" sz="4400" b="0" i="0" u="none" strike="noStrike" cap="none" baseline="0" dirty="0">
                <a:solidFill>
                  <a:srgbClr val="000000"/>
                </a:solidFill>
                <a:effectLst/>
                <a:uFillTx/>
                <a:latin typeface="Arial"/>
              </a:rPr>
              <a:t>Anghenion Ychwanegol </a:t>
            </a:r>
            <a:br>
              <a:rPr sz="4400" dirty="0"/>
            </a:br>
            <a:r>
              <a:rPr lang="cy" sz="4400" b="0" i="0" u="none" strike="noStrike" cap="none" baseline="0" dirty="0">
                <a:solidFill>
                  <a:srgbClr val="000000"/>
                </a:solidFill>
                <a:effectLst/>
                <a:uFillTx/>
                <a:latin typeface="Arial"/>
              </a:rPr>
              <a:t>Grwpiau Ethnig Lleiafrifol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462933" y="1147623"/>
            <a:ext cx="9816893" cy="1042022"/>
          </a:xfrm>
        </p:spPr>
        <p:txBody>
          <a:bodyPr>
            <a:noAutofit/>
          </a:bodyPr>
          <a:lstStyle/>
          <a:p>
            <a:r>
              <a:rPr lang="cy" b="1" i="0" u="none" strike="noStrike" cap="none" baseline="0" dirty="0">
                <a:solidFill>
                  <a:srgbClr val="262626"/>
                </a:solidFill>
                <a:effectLst/>
                <a:uFillTx/>
                <a:latin typeface="Arial"/>
              </a:rPr>
              <a:t>Canlyniad Dysgu 2</a:t>
            </a:r>
            <a:br>
              <a:rPr dirty="0"/>
            </a:br>
            <a:br>
              <a:rPr dirty="0"/>
            </a:br>
            <a:endParaRPr dirty="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1233378" y="835864"/>
            <a:ext cx="9816894" cy="5578584"/>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u="none" strike="noStrike" cap="none" baseline="0" dirty="0">
                <a:solidFill>
                  <a:srgbClr val="262626"/>
                </a:solidFill>
                <a:effectLst/>
                <a:uFillTx/>
                <a:latin typeface="Arial"/>
              </a:rPr>
              <a:t>Canlyniadau Dysgu - </a:t>
            </a:r>
            <a:r>
              <a:rPr lang="cy" b="0" i="0" u="none" strike="noStrike" cap="none" baseline="0" dirty="0">
                <a:solidFill>
                  <a:srgbClr val="262626"/>
                </a:solidFill>
                <a:effectLst/>
                <a:uFillTx/>
                <a:latin typeface="Arial"/>
              </a:rPr>
              <a:t>Gall y dysgwr: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dirty="0">
                <a:effectLst/>
                <a:uFillTx/>
              </a:rPr>
              <a:t>2.1. </a:t>
            </a:r>
            <a:r>
              <a:rPr lang="cy" b="0" i="0" u="none" strike="noStrike" cap="none" baseline="0" dirty="0">
                <a:solidFill>
                  <a:srgbClr val="262626"/>
                </a:solidFill>
                <a:effectLst/>
                <a:uFillTx/>
                <a:latin typeface="Arial"/>
              </a:rPr>
              <a:t>C</a:t>
            </a:r>
            <a:r>
              <a:rPr lang="cy" dirty="0">
                <a:solidFill>
                  <a:srgbClr val="262626"/>
                </a:solidFill>
                <a:latin typeface="Arial"/>
              </a:rPr>
              <a:t>yfathrebu’n effeithiol gyda phobl sydd angen gofal a chymorth a’u gofalwyr</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28</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0106-EBA2-2BA9-8DCD-E17CA85F9218}"/>
              </a:ext>
            </a:extLst>
          </p:cNvPr>
          <p:cNvSpPr>
            <a:spLocks noGrp="1"/>
          </p:cNvSpPr>
          <p:nvPr>
            <p:ph type="title"/>
          </p:nvPr>
        </p:nvSpPr>
        <p:spPr/>
        <p:txBody>
          <a:bodyPr/>
          <a:lstStyle/>
          <a:p>
            <a:r>
              <a:rPr lang="cy" b="1" dirty="0">
                <a:solidFill>
                  <a:srgbClr val="262626"/>
                </a:solidFill>
                <a:latin typeface="Arial"/>
              </a:rPr>
              <a:t>Canlyniad Dysgu 2 – Dadansoddiad Manwl</a:t>
            </a:r>
            <a:endParaRPr lang="en-US" dirty="0"/>
          </a:p>
        </p:txBody>
      </p:sp>
      <p:sp>
        <p:nvSpPr>
          <p:cNvPr id="3" name="Content Placeholder 2">
            <a:extLst>
              <a:ext uri="{FF2B5EF4-FFF2-40B4-BE49-F238E27FC236}">
                <a16:creationId xmlns:a16="http://schemas.microsoft.com/office/drawing/2014/main" id="{03AE975E-2EF7-95EE-9ABA-1D64B0C56E28}"/>
              </a:ext>
            </a:extLst>
          </p:cNvPr>
          <p:cNvSpPr>
            <a:spLocks noGrp="1"/>
          </p:cNvSpPr>
          <p:nvPr>
            <p:ph idx="1"/>
          </p:nvPr>
        </p:nvSpPr>
        <p:spPr/>
        <p:txBody>
          <a:bodyPr>
            <a:normAutofit fontScale="550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dirty="0">
                <a:solidFill>
                  <a:srgbClr val="262626"/>
                </a:solidFill>
                <a:latin typeface="Arial"/>
              </a:rPr>
              <a:t>Meini prawf asesu - </a:t>
            </a:r>
            <a:r>
              <a:rPr lang="cy" dirty="0">
                <a:solidFill>
                  <a:srgbClr val="262626"/>
                </a:solidFill>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2.1.10 Disgrifio sut mae eu harferion cyfathrebu wedi newid a datblygu ers cymhwyso </a:t>
            </a:r>
          </a:p>
          <a:p>
            <a:endParaRPr lang="en-US" dirty="0"/>
          </a:p>
        </p:txBody>
      </p:sp>
      <p:sp>
        <p:nvSpPr>
          <p:cNvPr id="4" name="Footer Placeholder 3">
            <a:extLst>
              <a:ext uri="{FF2B5EF4-FFF2-40B4-BE49-F238E27FC236}">
                <a16:creationId xmlns:a16="http://schemas.microsoft.com/office/drawing/2014/main" id="{7B670C58-9023-B662-F062-49735E95FA1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B2C7CFF6-F013-02CA-8CE4-FBBCBD397178}"/>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424030220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cy" sz="4000" b="0" i="0" u="none" strike="noStrike" cap="none" baseline="0">
                <a:solidFill>
                  <a:srgbClr val="FFFFFF"/>
                </a:solidFill>
                <a:effectLst/>
                <a:uFillTx/>
                <a:latin typeface="Arial"/>
              </a:rPr>
              <a:t>Cyfathrebu Effeithiol </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cy" sz="1000" b="0" i="0" u="none" strike="noStrike" cap="none" baseline="0">
                <a:solidFill>
                  <a:srgbClr val="FFFFFF"/>
                </a:solidFill>
                <a:effectLst/>
                <a:uFillTx/>
                <a:latin typeface="Calibri"/>
              </a:rPr>
              <a:t>PORTH AGORED - </a:t>
            </a:r>
            <a:r>
              <a:rPr lang="en-GB" sz="1000" b="0" i="0" u="none" strike="noStrike" cap="none" baseline="0">
                <a:solidFill>
                  <a:srgbClr val="FFFFFF"/>
                </a:solidFill>
                <a:effectLst/>
                <a:uFillTx/>
                <a:latin typeface="Calibri"/>
              </a:rPr>
              <a:t>Cadarnhau</a:t>
            </a:r>
            <a:r>
              <a:rPr lang="cy" sz="1000" b="0" i="0" u="none" strike="noStrike" cap="none" baseline="0">
                <a:solidFill>
                  <a:srgbClr val="FFFFFF"/>
                </a:solidFill>
                <a:effectLst/>
                <a:uFillTx/>
                <a:latin typeface="Calibri"/>
              </a:rPr>
              <a:t>'r Rhaglen Ymarfer Gwaith Cymdeithasol</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417255" y="649480"/>
            <a:ext cx="7308023" cy="6218658"/>
          </a:xfrm>
        </p:spPr>
        <p:txBody>
          <a:bodyPr anchor="ctr">
            <a:normAutofit/>
          </a:bodyPr>
          <a:lstStyle/>
          <a:p>
            <a:pPr marL="109537" indent="0">
              <a:buNone/>
              <a:defRPr/>
            </a:pPr>
            <a:r>
              <a:rPr lang="cy" sz="2200" b="0" i="0" u="none" strike="noStrike" cap="none" baseline="0" dirty="0">
                <a:effectLst/>
                <a:uFillTx/>
                <a:latin typeface="Arial"/>
              </a:rPr>
              <a:t>Ystyriwch/</a:t>
            </a:r>
            <a:r>
              <a:rPr lang="en-GB" sz="2200" b="0" i="0" u="none" strike="noStrike" cap="none" baseline="0" dirty="0" err="1">
                <a:effectLst/>
                <a:uFillTx/>
                <a:latin typeface="Arial"/>
              </a:rPr>
              <a:t>adlewyrchwch</a:t>
            </a:r>
            <a:r>
              <a:rPr lang="cy" sz="2200" b="0" i="0" u="none" strike="noStrike" cap="none" baseline="0" dirty="0">
                <a:effectLst/>
                <a:uFillTx/>
                <a:latin typeface="Arial"/>
              </a:rPr>
              <a:t> ar y rhestr isod wrth ysgrifennu eich adfyfyrdod beirniadol o'ch arsylwad.  </a:t>
            </a:r>
          </a:p>
          <a:p>
            <a:pPr marL="109537" indent="0">
              <a:buNone/>
              <a:defRPr/>
            </a:pPr>
            <a:r>
              <a:rPr lang="cy" sz="2200" b="0" i="0" u="none" strike="noStrike" cap="none" baseline="0" dirty="0">
                <a:effectLst/>
                <a:uFillTx/>
                <a:latin typeface="Arial"/>
              </a:rPr>
              <a:t>Mae sgiliau a dulliau cyfathrebu yn cynnwys:</a:t>
            </a:r>
          </a:p>
          <a:p>
            <a:pPr eaLnBrk="1" hangingPunct="1">
              <a:defRPr/>
            </a:pPr>
            <a:r>
              <a:rPr lang="cy" sz="2200" b="1" i="0" u="none" strike="noStrike" cap="none" baseline="0" dirty="0">
                <a:effectLst/>
                <a:uFillTx/>
                <a:latin typeface="Arial"/>
              </a:rPr>
              <a:t>Llafar </a:t>
            </a:r>
            <a:r>
              <a:rPr lang="cy" sz="2200" b="0" i="0" u="none" strike="noStrike" cap="none" baseline="0" dirty="0">
                <a:effectLst/>
                <a:uFillTx/>
                <a:latin typeface="Arial"/>
              </a:rPr>
              <a:t>(ar lafar ac yn ysgrifenedig)</a:t>
            </a:r>
          </a:p>
          <a:p>
            <a:pPr eaLnBrk="1" hangingPunct="1">
              <a:defRPr/>
            </a:pPr>
            <a:r>
              <a:rPr lang="cy" sz="2200" b="1" i="0" u="none" strike="noStrike" cap="none" baseline="0" dirty="0">
                <a:effectLst/>
                <a:uFillTx/>
                <a:latin typeface="Arial"/>
              </a:rPr>
              <a:t>Di-eiriau </a:t>
            </a:r>
            <a:r>
              <a:rPr lang="cy" sz="2200" b="0" i="0" u="none" strike="noStrike" cap="none" baseline="0" dirty="0">
                <a:effectLst/>
                <a:uFillTx/>
                <a:latin typeface="Arial"/>
              </a:rPr>
              <a:t>(iaith y corff, mynegiant yr wyneb)</a:t>
            </a:r>
          </a:p>
          <a:p>
            <a:pPr eaLnBrk="1" hangingPunct="1">
              <a:defRPr/>
            </a:pPr>
            <a:r>
              <a:rPr lang="cy" sz="2200" b="1" i="0" u="none" strike="noStrike" cap="none" baseline="0" dirty="0">
                <a:effectLst/>
                <a:uFillTx/>
                <a:latin typeface="Arial"/>
              </a:rPr>
              <a:t>Symbolaidd </a:t>
            </a:r>
            <a:r>
              <a:rPr lang="cy" sz="2200" b="0" i="0" u="none" strike="noStrike" cap="none" baseline="0" dirty="0">
                <a:effectLst/>
                <a:uFillTx/>
                <a:latin typeface="Arial"/>
              </a:rPr>
              <a:t>(ystyr y tu ôl i weithredoedd, e.e. bod yn hwyr, edrych ar oriawr, ac ati.)</a:t>
            </a:r>
          </a:p>
          <a:p>
            <a:pPr eaLnBrk="1" hangingPunct="1">
              <a:defRPr/>
            </a:pPr>
            <a:r>
              <a:rPr lang="cy" sz="2200" b="1" i="0" u="none" strike="noStrike" cap="none" baseline="0" dirty="0">
                <a:effectLst/>
                <a:uFillTx/>
                <a:latin typeface="Arial"/>
              </a:rPr>
              <a:t>Agosrwydd</a:t>
            </a:r>
            <a:r>
              <a:rPr lang="cy" sz="2200" b="0" i="0" u="none" strike="noStrike" cap="none" baseline="0" dirty="0">
                <a:effectLst/>
                <a:uFillTx/>
                <a:latin typeface="Arial"/>
              </a:rPr>
              <a:t> (gofod personol)</a:t>
            </a:r>
          </a:p>
          <a:p>
            <a:pPr eaLnBrk="1" hangingPunct="1">
              <a:defRPr/>
            </a:pPr>
            <a:r>
              <a:rPr lang="cy" sz="2200" b="1" i="0" u="none" strike="noStrike" cap="none" baseline="0" dirty="0">
                <a:effectLst/>
                <a:uFillTx/>
                <a:latin typeface="Arial"/>
              </a:rPr>
              <a:t>Osgo</a:t>
            </a:r>
            <a:r>
              <a:rPr lang="cy" sz="2200" b="0" i="0" u="none" strike="noStrike" cap="none" baseline="0" dirty="0">
                <a:effectLst/>
                <a:uFillTx/>
                <a:latin typeface="Arial"/>
              </a:rPr>
              <a:t> (eistedd neu sefyll, eistedd wrth ymyl rhywun, eistedd gyferbyn)</a:t>
            </a:r>
          </a:p>
          <a:p>
            <a:pPr>
              <a:defRPr/>
            </a:pPr>
            <a:r>
              <a:rPr lang="cy" sz="2200" b="0" i="0" u="none" strike="noStrike" cap="none" baseline="0" dirty="0">
                <a:effectLst/>
                <a:uFillTx/>
              </a:rPr>
              <a:t>Mae </a:t>
            </a:r>
            <a:r>
              <a:rPr lang="cy" sz="2200" b="1" i="0" u="none" strike="noStrike" cap="none" baseline="0" dirty="0">
                <a:effectLst/>
                <a:uFillTx/>
                <a:latin typeface="Arial"/>
              </a:rPr>
              <a:t>mathau o gwestiynau </a:t>
            </a:r>
            <a:r>
              <a:rPr lang="cy" sz="2200" b="0" i="0" u="none" strike="noStrike" cap="none" baseline="0" dirty="0">
                <a:effectLst/>
                <a:uFillTx/>
                <a:latin typeface="Arial"/>
              </a:rPr>
              <a:t>yn gwahodd atebion penodol, ee caeedig neu agored</a:t>
            </a:r>
          </a:p>
          <a:p>
            <a:pPr>
              <a:defRPr/>
            </a:pPr>
            <a:r>
              <a:rPr lang="cy" sz="2200" b="1" i="0" u="none" strike="noStrike" cap="none" baseline="0" dirty="0">
                <a:effectLst/>
                <a:uFillTx/>
                <a:latin typeface="Arial"/>
              </a:rPr>
              <a:t>Cymharwch ansawdd y wybodaeth </a:t>
            </a:r>
            <a:r>
              <a:rPr lang="cy" sz="2200" b="0" i="0" u="none" strike="noStrike" cap="none" baseline="0" dirty="0">
                <a:effectLst/>
                <a:uFillTx/>
                <a:latin typeface="Arial"/>
              </a:rPr>
              <a:t>a enillir trwy gwestiynau agored ac anuniongyrchol ac ymateb i giwiau.</a:t>
            </a:r>
          </a:p>
          <a:p>
            <a:pPr marL="342900" indent="-342900">
              <a:defRPr/>
            </a:pPr>
            <a:endParaRPr lang="en-GB" sz="1900" dirty="0">
              <a:latin typeface="Arial"/>
              <a:cs typeface="Arial"/>
            </a:endParaRPr>
          </a:p>
          <a:p>
            <a:pPr>
              <a:defRPr/>
            </a:pPr>
            <a:endParaRPr lang="en-GB" sz="19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solidFill>
            <a:schemeClr val="accent6">
              <a:lumMod val="40000"/>
              <a:lumOff val="60000"/>
            </a:schemeClr>
          </a:solidFill>
        </p:spPr>
        <p:txBody>
          <a:bodyPr wrap="square" rtlCol="0">
            <a:spAutoFit/>
          </a:bodyPr>
          <a:lstStyle/>
          <a:p>
            <a:r>
              <a:rPr lang="cy" sz="2800" b="0" i="0" u="none" strike="noStrike" cap="none" baseline="0" dirty="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dirty="0">
                <a:solidFill>
                  <a:srgbClr val="000000"/>
                </a:solidFill>
                <a:effectLst/>
                <a:uFillTx/>
                <a:latin typeface="Arial"/>
              </a:rPr>
              <a:t>Model </a:t>
            </a:r>
            <a:r>
              <a:rPr lang="en-GB" sz="2600" b="1" i="0" u="none" strike="noStrike" cap="none" baseline="0" dirty="0" err="1">
                <a:solidFill>
                  <a:srgbClr val="000000"/>
                </a:solidFill>
                <a:effectLst/>
                <a:uFillTx/>
                <a:latin typeface="Arial"/>
              </a:rPr>
              <a:t>adlewyrchu</a:t>
            </a:r>
            <a:r>
              <a:rPr lang="cy" sz="2600" b="1" i="0" u="none" strike="noStrike" cap="none" baseline="0" dirty="0">
                <a:solidFill>
                  <a:srgbClr val="000000"/>
                </a:solidFill>
                <a:effectLst/>
                <a:uFillTx/>
                <a:latin typeface="Arial"/>
              </a:rPr>
              <a:t> SHARE </a:t>
            </a:r>
            <a:br>
              <a:rPr sz="2600" dirty="0"/>
            </a:br>
            <a:r>
              <a:rPr lang="cy" sz="2600" b="1" i="0" u="none" strike="noStrike" cap="none" baseline="0" dirty="0">
                <a:solidFill>
                  <a:srgbClr val="000000"/>
                </a:solidFill>
                <a:effectLst/>
                <a:uFillTx/>
                <a:latin typeface="Arial"/>
              </a:rPr>
              <a:t>(Maclean, Finch a Tedam, 2018)</a:t>
            </a:r>
            <a:br>
              <a:rPr sz="2600" dirty="0"/>
            </a:br>
            <a:endParaRPr sz="2600"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497541" y="1924004"/>
            <a:ext cx="11120718" cy="4568872"/>
          </a:xfrm>
        </p:spPr>
        <p:txBody>
          <a:bodyPr>
            <a:normAutofit fontScale="92500" lnSpcReduction="10000"/>
          </a:bodyPr>
          <a:lstStyle/>
          <a:p>
            <a:pPr marL="109537" indent="0">
              <a:buNone/>
            </a:pPr>
            <a:r>
              <a:rPr lang="cy" sz="2400" b="0" i="0" u="none" strike="noStrike" cap="none" baseline="0" dirty="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dirty="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dirty="0">
                <a:solidFill>
                  <a:srgbClr val="000000"/>
                </a:solidFill>
                <a:effectLst/>
                <a:uFillTx/>
                <a:latin typeface="Arial"/>
              </a:rPr>
              <a:t>Ystyriwch sut y byddwch yn cael caniatâd ymlaen llaw ar gyfer yr arsylwad gan yr unigolyn/teulu yr ydych yn gweithio gyda nhw a’r effaith bosibl y bydd yr arsylwi yn ei gael ar yr unigolyn/teulu.</a:t>
            </a:r>
          </a:p>
          <a:p>
            <a:r>
              <a:rPr lang="cy" sz="2400" b="0" i="0" u="none" strike="noStrike" cap="none" baseline="0" dirty="0">
                <a:solidFill>
                  <a:srgbClr val="000000"/>
                </a:solidFill>
                <a:effectLst/>
                <a:uFillTx/>
                <a:latin typeface="Arial"/>
              </a:rPr>
              <a:t>Trafodwch werthoedd a moeseg perthnasol, gan gynnwys rôl y Cod Ymarfer Proffesiynol. </a:t>
            </a:r>
          </a:p>
          <a:p>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anghenion a dulliau iaith a chyfathrebu posibl gan gynnwys sut y gwnaethoch sicrhau ymarfer sy'n canolbwyntio ar yr unigolyn.</a:t>
            </a:r>
          </a:p>
          <a:p>
            <a:r>
              <a:rPr lang="cy" sz="2400" b="0" i="0" u="none" strike="noStrike" cap="none" baseline="0" dirty="0">
                <a:solidFill>
                  <a:srgbClr val="000000"/>
                </a:solidFill>
                <a:effectLst/>
                <a:uFillTx/>
                <a:latin typeface="Arial"/>
              </a:rPr>
              <a:t>Nodwch unrhyw ddamcaniaethau a/neu fodelau cyfathrebu sydd, neu a allai fod yn berthnasol i'ch arsylwad o ymarfer.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fontScale="92500"/>
          </a:bodyPr>
          <a:lstStyle/>
          <a:p>
            <a:pPr marL="109537" indent="0">
              <a:buNone/>
              <a:defRPr/>
            </a:pPr>
            <a:r>
              <a:rPr lang="cy" sz="2400" b="0" i="0" u="none" strike="noStrike" cap="none" baseline="0" dirty="0">
                <a:solidFill>
                  <a:srgbClr val="000000"/>
                </a:solidFill>
                <a:effectLst/>
                <a:uFillTx/>
                <a:latin typeface="Arial"/>
              </a:rPr>
              <a:t>Mae Koprowska (2010) yn cyfeirio at sgiliau ‘cam cyntaf’ ac ‘ail gam’:</a:t>
            </a:r>
          </a:p>
          <a:p>
            <a:pPr>
              <a:defRPr/>
            </a:pPr>
            <a:r>
              <a:rPr lang="cy" sz="2400" b="0" i="0" u="none" strike="noStrike" cap="none" baseline="0" dirty="0">
                <a:solidFill>
                  <a:srgbClr val="000000"/>
                </a:solidFill>
                <a:effectLst/>
                <a:uFillTx/>
                <a:latin typeface="Arial"/>
              </a:rPr>
              <a:t>Mae angen sgiliau cam cyntaf mewn cyfathrebu uniongyrchol</a:t>
            </a:r>
          </a:p>
          <a:p>
            <a:pPr>
              <a:defRPr/>
            </a:pPr>
            <a:r>
              <a:rPr lang="cy" sz="2400" b="0" i="0" u="none" strike="noStrike" cap="none" baseline="0" dirty="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dirty="0">
                <a:solidFill>
                  <a:srgbClr val="000000"/>
                </a:solidFill>
                <a:effectLst/>
                <a:uFillTx/>
                <a:latin typeface="Arial"/>
              </a:rPr>
              <a:t>Cymharwch sgiliau ail gam gydag ‘adlewyrchu -ar-waith' ac 'adfyfyrio adlewyrchu -ar-weithredu' (Schon, 1984).  </a:t>
            </a:r>
            <a:endParaRPr lang="en-GB" sz="2400" dirty="0">
              <a:latin typeface="Arial" panose="020B0604020202020204" pitchFamily="34" charset="0"/>
              <a:cs typeface="Arial" panose="020B0604020202020204" pitchFamily="34" charset="0"/>
            </a:endParaRPr>
          </a:p>
          <a:p>
            <a:pPr>
              <a:defRPr/>
            </a:pPr>
            <a:r>
              <a:rPr lang="cy" sz="2400" b="0" i="0" u="none" strike="noStrike" cap="none" baseline="0" dirty="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dirty="0">
                <a:solidFill>
                  <a:srgbClr val="000000"/>
                </a:solidFill>
                <a:effectLst/>
                <a:uFillTx/>
                <a:latin typeface="Arial"/>
              </a:rPr>
              <a:t>. </a:t>
            </a:r>
          </a:p>
          <a:p>
            <a:pPr>
              <a:defRPr/>
            </a:pPr>
            <a:r>
              <a:rPr lang="en-GB" sz="20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1800" dirty="0">
                <a:latin typeface="Arial" panose="020B0604020202020204" pitchFamily="34" charset="0"/>
                <a:cs typeface="Arial" panose="020B0604020202020204" pitchFamily="34" charset="0"/>
              </a:rPr>
              <a:t>. </a:t>
            </a:r>
          </a:p>
          <a:p>
            <a:pPr>
              <a:defRPr/>
            </a:pPr>
            <a:endParaRPr lang="cy" sz="2000" b="0" i="0" u="none" strike="noStrike" cap="none" baseline="0" dirty="0">
              <a:solidFill>
                <a:srgbClr val="000000"/>
              </a:solidFill>
              <a:effectLst/>
              <a:uFillTx/>
              <a:latin typeface="Arial"/>
            </a:endParaRPr>
          </a:p>
          <a:p>
            <a:pPr>
              <a:defRPr/>
            </a:pPr>
            <a:r>
              <a:rPr lang="cy" sz="2000" b="0" i="0" u="none" strike="noStrike" cap="none" baseline="0" dirty="0">
                <a:solidFill>
                  <a:srgbClr val="000000"/>
                </a:solidFill>
                <a:effectLst/>
                <a:uFillTx/>
                <a:latin typeface="Helvetica"/>
                <a:hlinkClick r:id="rId3" tooltip="https://www.youtube.com/watch?v=3OOJeAJbPlQ" history="0"/>
              </a:rPr>
              <a:t>https://www.youtube.com/watch?v=3OOJeAJbPlQ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https://www.youtube.com/watch?v=6KN3PJjxhCQ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https://www.youtube.com/watch?v=BjrMgGZifG8</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685413" y="0"/>
            <a:ext cx="9392421" cy="1330841"/>
          </a:xfrm>
        </p:spPr>
        <p:txBody>
          <a:bodyPr>
            <a:normAutofit/>
          </a:bodyPr>
          <a:lstStyle/>
          <a:p>
            <a:pPr>
              <a:defRPr/>
            </a:pPr>
            <a:r>
              <a:rPr lang="cy" b="0" i="0" u="none" strike="noStrike" cap="none" baseline="0" dirty="0">
                <a:effectLst/>
                <a:uFillTx/>
                <a:latin typeface="Arial"/>
              </a:rPr>
              <a:t>Anghenion Gwahanol</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85413" y="1330841"/>
            <a:ext cx="7499363" cy="5390634"/>
          </a:xfrm>
        </p:spPr>
        <p:txBody>
          <a:bodyPr>
            <a:normAutofit/>
          </a:bodyPr>
          <a:lstStyle/>
          <a:p>
            <a:pPr>
              <a:defRPr/>
            </a:pPr>
            <a:r>
              <a:rPr lang="cy" sz="1800" b="0" i="0" u="none" strike="noStrike" cap="none" baseline="0" dirty="0">
                <a:effectLst/>
                <a:uFillTx/>
                <a:latin typeface="Arial"/>
              </a:rPr>
              <a:t>Mae'r rhan fwyaf o gyfathrebu yn ddi-eiriau. Felly mae angen lefel uwch o hunanymwybyddiaeth arnom</a:t>
            </a:r>
          </a:p>
          <a:p>
            <a:pPr>
              <a:defRPr/>
            </a:pPr>
            <a:r>
              <a:rPr lang="cy" sz="1800" b="0" i="0" u="none" strike="noStrike" cap="none" baseline="0" dirty="0">
                <a:effectLst/>
                <a:uFillTx/>
                <a:latin typeface="Arial"/>
              </a:rPr>
              <a:t>Mae graddau cyswllt llygad derbyniol yn amrywio rhwng diwylliannau fel y mae dulliau eraill o gyfathrebu</a:t>
            </a:r>
          </a:p>
          <a:p>
            <a:pPr>
              <a:defRPr/>
            </a:pPr>
            <a:r>
              <a:rPr lang="cy" sz="1800" b="0" i="0" u="none" strike="noStrike" cap="none" baseline="0" dirty="0">
                <a:effectLst/>
                <a:uFillTx/>
                <a:latin typeface="Arial"/>
              </a:rPr>
              <a:t>Cyswllt wyneb yn wyneb ac agosrwydd at bobl â nam ar eu clyw </a:t>
            </a:r>
            <a:r>
              <a:rPr lang="cy-GB" sz="2000" dirty="0"/>
              <a:t>neu broblemau iechyd meddwl</a:t>
            </a:r>
          </a:p>
          <a:p>
            <a:pPr>
              <a:defRPr/>
            </a:pPr>
            <a:r>
              <a:rPr lang="cy" sz="1800" b="0" i="0" u="none" strike="noStrike" cap="none" baseline="0" dirty="0">
                <a:effectLst/>
                <a:uFillTx/>
                <a:latin typeface="Arial"/>
              </a:rPr>
              <a:t>Gall profiad o gam-drin emosiynol arwain at anawsterau a dryswch wrth ddarllen mynegiant wyneb/dehongli tôn llais ac ati.</a:t>
            </a:r>
          </a:p>
          <a:p>
            <a:pPr>
              <a:defRPr/>
            </a:pPr>
            <a:r>
              <a:rPr lang="cy" sz="1800" b="0" i="0" u="none" strike="noStrike" cap="none" baseline="0" dirty="0">
                <a:effectLst/>
                <a:uFillTx/>
                <a:latin typeface="Arial"/>
              </a:rPr>
              <a:t>Mae pobl â nam ar eu golwg yn fwy cyfarwydd â thôn llais, cyflymder lleferydd a symudiadau corff mwy</a:t>
            </a:r>
          </a:p>
          <a:p>
            <a:pPr>
              <a:defRPr/>
            </a:pPr>
            <a:r>
              <a:rPr lang="cy" sz="1800" b="0" i="0" u="none" strike="noStrike" cap="none" baseline="0" dirty="0">
                <a:effectLst/>
                <a:uFillTx/>
                <a:latin typeface="Arial"/>
              </a:rPr>
              <a:t>Gall cyswllt wyneb yn wyneb aflonyddu ar bobl ag awtistiaeth a gall adnabod emosiwn fod yn anodd. </a:t>
            </a:r>
          </a:p>
          <a:p>
            <a:pPr defTabSz="749808">
              <a:spcAft>
                <a:spcPts val="600"/>
              </a:spcAft>
              <a:defRPr/>
            </a:pPr>
            <a:r>
              <a:rPr lang="cy" sz="1800" b="0" i="0" u="none" strike="noStrike" cap="none" baseline="0" dirty="0">
                <a:effectLst/>
                <a:uFillTx/>
                <a:latin typeface="Arial"/>
              </a:rPr>
              <a:t>Mae ymchwil yn awgrymu gwahaniaethau posibl rhwng y rhywiau mewn cyfathrebu – mae menywod yn amgodio a dadgodio’n well na dynion ac yn meithrin cydberthynas a gwenu’n amlach? (Hall, 2006) </a:t>
            </a:r>
          </a:p>
          <a:p>
            <a:pPr>
              <a:defRPr/>
            </a:pPr>
            <a:endParaRPr lang="cy" sz="1100" b="0" i="0" u="none" strike="noStrike" cap="none" baseline="0" dirty="0">
              <a:effectLst/>
              <a:uFillTx/>
              <a:latin typeface="Arial"/>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B316D714-9FF9-B531-BC2D-3F802F8C2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0600" y="1677589"/>
            <a:ext cx="3143801" cy="2284495"/>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DF07519-63DE-D80A-CDFB-AF025032A48D}"/>
              </a:ext>
            </a:extLst>
          </p:cNvPr>
          <p:cNvSpPr txBox="1"/>
          <p:nvPr/>
        </p:nvSpPr>
        <p:spPr>
          <a:xfrm>
            <a:off x="9155108" y="4269813"/>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6" name="Rectangle 4097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7" name="Freeform: Shape 409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894987" y="224281"/>
            <a:ext cx="9392421" cy="1330841"/>
          </a:xfrm>
        </p:spPr>
        <p:txBody>
          <a:bodyPr>
            <a:normAutofit/>
          </a:bodyPr>
          <a:lstStyle/>
          <a:p>
            <a:pPr eaLnBrk="1" hangingPunct="1">
              <a:defRPr/>
            </a:pPr>
            <a:r>
              <a:rPr lang="cy" sz="3400" b="1" i="0" u="none" strike="noStrike" cap="none" baseline="0" dirty="0">
                <a:effectLst/>
                <a:uFillTx/>
                <a:latin typeface="Arial"/>
              </a:rPr>
              <a:t>Beth mae’r unigolion/teuluoedd/gofalwyr yr ydym yn gweithio â hwy yn ei ddweud:</a:t>
            </a:r>
          </a:p>
        </p:txBody>
      </p:sp>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779929" y="1905975"/>
            <a:ext cx="5701553" cy="4727743"/>
          </a:xfrm>
        </p:spPr>
        <p:txBody>
          <a:bodyPr>
            <a:normAutofit lnSpcReduction="10000"/>
          </a:bodyPr>
          <a:lstStyle/>
          <a:p>
            <a:pPr eaLnBrk="1" hangingPunct="1">
              <a:spcBef>
                <a:spcPct val="0"/>
              </a:spcBef>
              <a:buClrTx/>
              <a:buSzTx/>
              <a:buFontTx/>
              <a:buNone/>
            </a:pPr>
            <a:r>
              <a:rPr lang="cy" sz="2400" b="0" i="0" u="none" strike="noStrike" cap="none" baseline="0" dirty="0">
                <a:effectLst/>
                <a:uFillTx/>
                <a:latin typeface="Arial"/>
              </a:rPr>
              <a:t>...</a:t>
            </a:r>
            <a:r>
              <a:rPr lang="cy" sz="2400" b="0" i="1" u="none" strike="noStrike" cap="none" baseline="0" dirty="0">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cy" sz="2400" b="0" i="1" u="none" strike="noStrike" cap="none" baseline="0" dirty="0">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dirty="0">
                <a:effectLst/>
                <a:uFillTx/>
                <a:latin typeface="Arial"/>
              </a:rPr>
              <a:t>Amanda Moss 2015</a:t>
            </a:r>
          </a:p>
          <a:p>
            <a:pPr eaLnBrk="1" hangingPunct="1">
              <a:spcBef>
                <a:spcPct val="0"/>
              </a:spcBef>
              <a:buClrTx/>
              <a:buSzTx/>
              <a:buFontTx/>
              <a:buNone/>
            </a:pPr>
            <a:r>
              <a:rPr lang="en-GB" altLang="en-US" sz="1900" dirty="0">
                <a:latin typeface="Arial" panose="020B0604020202020204" pitchFamily="34" charset="0"/>
              </a:rPr>
              <a:t>  </a:t>
            </a:r>
          </a:p>
          <a:p>
            <a:pPr eaLnBrk="1" hangingPunct="1">
              <a:spcBef>
                <a:spcPct val="0"/>
              </a:spcBef>
              <a:buClrTx/>
              <a:buSzTx/>
              <a:buFontTx/>
              <a:buNone/>
            </a:pPr>
            <a:endParaRPr lang="en-GB" altLang="en-US" sz="1900" dirty="0">
              <a:latin typeface="Arial" panose="020B0604020202020204" pitchFamily="34" charset="0"/>
            </a:endParaRPr>
          </a:p>
          <a:p>
            <a:endParaRPr lang="en-GB" altLang="en-US" sz="1900" dirty="0"/>
          </a:p>
        </p:txBody>
      </p:sp>
      <p:pic>
        <p:nvPicPr>
          <p:cNvPr id="40964" name="Picture 3" descr="A group of paper people holding hands&#10;&#10;Description automatically generated">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8" name="Freeform: Shape 409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6610C9-B813-4B27-BDEF-45368893376E}" type="slidenum">
              <a:rPr lang="en-GB" altLang="en-US" sz="1000"/>
              <a:pPr>
                <a:spcAft>
                  <a:spcPts val="600"/>
                </a:spcAft>
              </a:pPr>
              <a:t>37</a:t>
            </a:fld>
            <a:endParaRPr lang="en-GB" altLang="en-US" sz="100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dirty="0">
                <a:solidFill>
                  <a:srgbClr val="000000"/>
                </a:solidFill>
                <a:effectLst/>
                <a:uFillTx/>
                <a:latin typeface="Calibri"/>
              </a:rPr>
              <a:t>“Rwyf wedi dysgu llawer ynghylch sut i siarad gyda fy mab oddi wrth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38</a:t>
            </a:fld>
            <a:endParaRPr lang="en-GB" altLang="en-US"/>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dirty="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dirty="0">
                <a:solidFill>
                  <a:srgbClr val="000000"/>
                </a:solidFill>
                <a:effectLst/>
                <a:uFillTx/>
                <a:latin typeface="Calibri"/>
              </a:rPr>
              <a:t>Cymerwch amser i drafod hyn gyda nhw ymlaen llaw</a:t>
            </a:r>
          </a:p>
          <a:p>
            <a:r>
              <a:rPr lang="cy" sz="2600" b="0" i="0" u="none" strike="noStrike" cap="none" baseline="0" dirty="0">
                <a:solidFill>
                  <a:srgbClr val="000000"/>
                </a:solidFill>
                <a:effectLst/>
                <a:uFillTx/>
                <a:latin typeface="Calibri"/>
              </a:rPr>
              <a:t>Os yw'r arsylwad yn un rhithiol neu drwy alwad ffôn efallai y bydd angen i chi ystyried ymlaen llaw y ffordd orau o gael adborth gan yr unigolyn. </a:t>
            </a:r>
          </a:p>
          <a:p>
            <a:r>
              <a:rPr lang="cy" sz="2600" b="0" i="0" u="none" strike="noStrike" cap="none" baseline="0" dirty="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dirty="0">
                <a:solidFill>
                  <a:srgbClr val="000000"/>
                </a:solidFill>
                <a:effectLst/>
                <a:uFillTx/>
                <a:latin typeface="Calibri"/>
              </a:rPr>
              <a:t>Gellir defnyddio'r adborth hwn yn Nhasg 1 rhan (b) i </a:t>
            </a:r>
            <a:r>
              <a:rPr lang="en-GB" sz="2600" b="0" i="0" u="none" strike="noStrike" cap="none" baseline="0" dirty="0" err="1">
                <a:solidFill>
                  <a:srgbClr val="000000"/>
                </a:solidFill>
                <a:effectLst/>
                <a:uFillTx/>
                <a:latin typeface="Calibri"/>
              </a:rPr>
              <a:t>adlewyrchu</a:t>
            </a:r>
            <a:r>
              <a:rPr lang="cy" sz="2600" b="0" i="0" u="none" strike="noStrike" cap="none" baseline="0" dirty="0">
                <a:solidFill>
                  <a:srgbClr val="000000"/>
                </a:solidFill>
                <a:effectLst/>
                <a:uFillTx/>
                <a:latin typeface="Calibri"/>
              </a:rPr>
              <a:t> ar adborth gan unigolion rydych yn gweithio gyda nhw a sut mae wedi effeithio ar eich ymarfer.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dirty="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dirty="0">
                <a:solidFill>
                  <a:srgbClr val="000000"/>
                </a:solidFill>
                <a:effectLst/>
                <a:uFillTx/>
                <a:latin typeface="Calibri"/>
              </a:rPr>
              <a:t>Mae fersiwn hawdd ei darllen ar gael os ydych am anfon y cwestiynau at yr unigolyn</a:t>
            </a:r>
          </a:p>
          <a:p>
            <a:r>
              <a:rPr lang="cy-GB" dirty="0"/>
              <a:t>Mae'r fersiwn hawdd ei darllen ar gael ar Moodle</a:t>
            </a:r>
          </a:p>
          <a:p>
            <a:pPr lvl="0"/>
            <a:endParaRPr lang="cy" sz="2800" b="0" i="0" u="none" strike="noStrike" cap="none" baseline="0" dirty="0">
              <a:solidFill>
                <a:srgbClr val="000000"/>
              </a:solidFill>
              <a:effectLst/>
              <a:uFillTx/>
              <a:latin typeface="Calibri"/>
            </a:endParaRP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52939" y="203290"/>
            <a:ext cx="10300861"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dirty="0">
                <a:solidFill>
                  <a:srgbClr val="000000"/>
                </a:solidFill>
                <a:effectLst/>
                <a:uFillTx/>
                <a:latin typeface="Calibri"/>
              </a:rPr>
              <a:t>Ymarfer 5 </a:t>
            </a:r>
          </a:p>
          <a:p>
            <a:pPr marL="0" indent="0">
              <a:buNone/>
            </a:pPr>
            <a:r>
              <a:rPr lang="cy" sz="2800" b="0" i="0" u="none" strike="noStrike" cap="none" baseline="0" dirty="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dirty="0">
                <a:solidFill>
                  <a:srgbClr val="000000"/>
                </a:solidFill>
                <a:effectLst/>
                <a:uFillTx/>
                <a:latin typeface="Calibri"/>
              </a:rPr>
              <a:t>Beth hoffech chi i bobl rydych chi'n gweithio gyda nhw ei ddweud amdanoch chi?</a:t>
            </a:r>
          </a:p>
          <a:p>
            <a:r>
              <a:rPr lang="cy" sz="2800" b="0" i="0" u="none" strike="noStrike" cap="none" baseline="0" dirty="0">
                <a:solidFill>
                  <a:srgbClr val="000000"/>
                </a:solidFill>
                <a:effectLst/>
                <a:uFillTx/>
                <a:latin typeface="Calibri"/>
              </a:rPr>
              <a:t>Beth hoffech chi i weithwyr proffesiynol eraill ei ddweud? </a:t>
            </a:r>
          </a:p>
          <a:p>
            <a:r>
              <a:rPr lang="cy" sz="2800" b="0" i="0" u="none" strike="noStrike" cap="none" baseline="0" dirty="0">
                <a:solidFill>
                  <a:srgbClr val="000000"/>
                </a:solidFill>
                <a:effectLst/>
                <a:uFillTx/>
                <a:latin typeface="Calibri"/>
              </a:rPr>
              <a:t>Os yw'r rhain yn wahanol, pam felly?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dirty="0">
                <a:solidFill>
                  <a:srgbClr val="000000"/>
                </a:solidFill>
                <a:effectLst/>
                <a:uFillTx/>
                <a:latin typeface="Calibri Light"/>
              </a:rPr>
              <a:t>             Arsylwadau Rhithiol</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rhithiol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rhithiol.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Mae angen i chi adlewyrchu’n feirniadol ar y sgwrs gan ystyried yr heriau. </a:t>
            </a:r>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633844" y="339610"/>
            <a:ext cx="9895951" cy="1251131"/>
          </a:xfrm>
        </p:spPr>
        <p:txBody>
          <a:bodyPr>
            <a:noAutofit/>
          </a:bodyPr>
          <a:lstStyle/>
          <a:p>
            <a:r>
              <a:rPr lang="en-GB" sz="3200" b="1" dirty="0">
                <a:solidFill>
                  <a:srgbClr val="FFFFFF"/>
                </a:solidFill>
              </a:rPr>
              <a:t>TASG 2 </a:t>
            </a:r>
            <a:r>
              <a:rPr lang="en-GB" sz="3200" b="1" dirty="0" err="1">
                <a:solidFill>
                  <a:srgbClr val="FFFFFF"/>
                </a:solidFill>
              </a:rPr>
              <a:t>Adborth</a:t>
            </a:r>
            <a:r>
              <a:rPr lang="en-GB" sz="3200" b="1" dirty="0">
                <a:solidFill>
                  <a:srgbClr val="FFFFFF"/>
                </a:solidFill>
              </a:rPr>
              <a:t> </a:t>
            </a:r>
            <a:r>
              <a:rPr lang="en-GB" sz="3200" b="1" dirty="0" err="1">
                <a:solidFill>
                  <a:srgbClr val="FFFFFF"/>
                </a:solidFill>
              </a:rPr>
              <a:t>dinasyddion</a:t>
            </a:r>
            <a:r>
              <a:rPr lang="en-GB" sz="3200" b="1" dirty="0">
                <a:solidFill>
                  <a:srgbClr val="FFFFFF"/>
                </a:solidFill>
              </a:rPr>
              <a:t> </a:t>
            </a:r>
            <a:r>
              <a:rPr lang="en-GB" sz="3200" b="1" dirty="0" err="1">
                <a:solidFill>
                  <a:srgbClr val="FFFFFF"/>
                </a:solidFill>
              </a:rPr>
              <a:t>ar</a:t>
            </a:r>
            <a:r>
              <a:rPr lang="en-GB" sz="3200" b="1" dirty="0">
                <a:solidFill>
                  <a:srgbClr val="FFFFFF"/>
                </a:solidFill>
              </a:rPr>
              <a:t> </a:t>
            </a:r>
            <a:r>
              <a:rPr lang="en-GB" sz="3200" b="1" dirty="0" err="1">
                <a:solidFill>
                  <a:srgbClr val="FFFFFF"/>
                </a:solidFill>
              </a:rPr>
              <a:t>aseiniadau</a:t>
            </a:r>
            <a:br>
              <a:rPr lang="en-GB" sz="3200" b="1" dirty="0">
                <a:solidFill>
                  <a:srgbClr val="FFFFFF"/>
                </a:solidFill>
              </a:rPr>
            </a:br>
            <a:r>
              <a:rPr lang="en-GB" sz="3200" b="1" dirty="0">
                <a:solidFill>
                  <a:srgbClr val="FFFFFF"/>
                </a:solidFill>
              </a:rPr>
              <a:t>CRYNODEB – </a:t>
            </a:r>
            <a:r>
              <a:rPr lang="en-GB" sz="3200" b="1" dirty="0" err="1">
                <a:solidFill>
                  <a:srgbClr val="FFFFFF"/>
                </a:solidFill>
              </a:rPr>
              <a:t>Oedolion</a:t>
            </a:r>
            <a:r>
              <a:rPr lang="en-GB" sz="3200" b="1" dirty="0">
                <a:solidFill>
                  <a:srgbClr val="FFFFFF"/>
                </a:solidFill>
              </a:rPr>
              <a:t> </a:t>
            </a:r>
            <a:br>
              <a:rPr lang="en-GB" sz="3200" b="1" u="sng" dirty="0">
                <a:solidFill>
                  <a:srgbClr val="FFFFFF"/>
                </a:solidFill>
                <a:highlight>
                  <a:srgbClr val="FFFF00"/>
                </a:highlight>
              </a:rPr>
            </a:br>
            <a:endParaRPr lang="en-US" sz="3200" dirty="0">
              <a:solidFill>
                <a:srgbClr val="FFFFFF"/>
              </a:solidFill>
              <a:highlight>
                <a:srgbClr val="00FF00"/>
              </a:highlight>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
        <p:nvSpPr>
          <p:cNvPr id="8" name="Rectangle 3">
            <a:extLst>
              <a:ext uri="{FF2B5EF4-FFF2-40B4-BE49-F238E27FC236}">
                <a16:creationId xmlns:a16="http://schemas.microsoft.com/office/drawing/2014/main" id="{7B536EC1-E20F-C074-E2BD-9084DE2463F2}"/>
              </a:ext>
            </a:extLst>
          </p:cNvPr>
          <p:cNvSpPr>
            <a:spLocks noChangeArrowheads="1"/>
          </p:cNvSpPr>
          <p:nvPr/>
        </p:nvSpPr>
        <p:spPr bwMode="auto">
          <a:xfrm>
            <a:off x="633844" y="1874000"/>
            <a:ext cx="10686567" cy="3852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rgbClr val="1F1F1F"/>
                </a:solidFill>
                <a:effectLst/>
                <a:latin typeface="inherit"/>
              </a:rPr>
              <a:t>O </a:t>
            </a:r>
            <a:r>
              <a:rPr kumimoji="0" lang="en-US" altLang="en-US" sz="2100" b="0" i="0" u="none" strike="noStrike" cap="none" normalizeH="0" baseline="0" dirty="0" err="1">
                <a:ln>
                  <a:noFill/>
                </a:ln>
                <a:solidFill>
                  <a:srgbClr val="1F1F1F"/>
                </a:solidFill>
                <a:effectLst/>
                <a:latin typeface="inherit"/>
              </a:rPr>
              <a:t>safbwynt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defnyddiwr</a:t>
            </a:r>
            <a:r>
              <a:rPr kumimoji="0" lang="en-US" altLang="en-US" sz="2100" b="0" i="0" u="none" strike="noStrike" cap="none" normalizeH="0" baseline="0" dirty="0">
                <a:ln>
                  <a:noFill/>
                </a:ln>
                <a:solidFill>
                  <a:srgbClr val="1F1F1F"/>
                </a:solidFill>
                <a:effectLst/>
                <a:latin typeface="inherit"/>
              </a:rPr>
              <a:t> gwasanaeth;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Cadarnhaol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amlwg</a:t>
            </a:r>
            <a:r>
              <a:rPr kumimoji="0" lang="en-US" altLang="en-US" sz="2100" b="0" i="0" u="none" strike="noStrike" cap="none" normalizeH="0" baseline="0" dirty="0">
                <a:ln>
                  <a:noFill/>
                </a:ln>
                <a:solidFill>
                  <a:srgbClr val="1F1F1F"/>
                </a:solidFill>
                <a:effectLst/>
                <a:latin typeface="inherit"/>
              </a:rPr>
              <a:t> bod </a:t>
            </a:r>
            <a:r>
              <a:rPr kumimoji="0" lang="en-US" altLang="en-US" sz="2100" b="0" i="0" u="none" strike="noStrike" cap="none" normalizeH="0" baseline="0" dirty="0" err="1">
                <a:ln>
                  <a:noFill/>
                </a:ln>
                <a:solidFill>
                  <a:srgbClr val="1F1F1F"/>
                </a:solidFill>
                <a:effectLst/>
                <a:latin typeface="inherit"/>
              </a:rPr>
              <a:t>rhai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dysgwyr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wedi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ystyried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meddyliau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teimladau</a:t>
            </a:r>
            <a:r>
              <a:rPr kumimoji="0" lang="en-US" altLang="en-US" sz="2100" b="0" i="0" u="none" strike="noStrike" cap="none" normalizeH="0" baseline="0" dirty="0">
                <a:ln>
                  <a:noFill/>
                </a:ln>
                <a:solidFill>
                  <a:srgbClr val="1F1F1F"/>
                </a:solidFill>
                <a:effectLst/>
                <a:latin typeface="inherit"/>
              </a:rPr>
              <a:t> ac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a:ln>
                  <a:noFill/>
                </a:ln>
                <a:solidFill>
                  <a:srgbClr val="1F1F1F"/>
                </a:solidFill>
                <a:effectLst/>
                <a:latin typeface="inherit"/>
              </a:rPr>
              <a:t>"</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deall</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hyn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ddweud</a:t>
            </a:r>
            <a:r>
              <a:rPr kumimoji="0" lang="en-US" altLang="en-US" sz="2100" b="0" i="0" u="none" strike="noStrike" cap="none" normalizeH="0" baseline="0" dirty="0">
                <a:ln>
                  <a:noFill/>
                </a:ln>
                <a:solidFill>
                  <a:srgbClr val="1F1F1F"/>
                </a:solidFill>
                <a:effectLst/>
                <a:latin typeface="inherit"/>
              </a:rPr>
              <a:t> a </a:t>
            </a:r>
            <a:r>
              <a:rPr kumimoji="0" lang="en-US" altLang="en-US" sz="2100" b="0" i="0" u="none" strike="noStrike" cap="none" normalizeH="0" baseline="0" dirty="0" err="1">
                <a:ln>
                  <a:noFill/>
                </a:ln>
                <a:solidFill>
                  <a:srgbClr val="1F1F1F"/>
                </a:solidFill>
                <a:effectLst/>
                <a:latin typeface="inherit"/>
              </a:rPr>
              <a:t>sut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gwnaeth</a:t>
            </a:r>
            <a:r>
              <a:rPr kumimoji="0" lang="en-US" altLang="en-US" sz="2100" b="0" i="0" u="none" strike="noStrike" cap="none" normalizeH="0" baseline="0" dirty="0">
                <a:ln>
                  <a:noFill/>
                </a:ln>
                <a:solidFill>
                  <a:srgbClr val="1F1F1F"/>
                </a:solidFill>
                <a:effectLst/>
                <a:latin typeface="inherit"/>
              </a:rPr>
              <a:t> un </a:t>
            </a:r>
            <a:r>
              <a:rPr kumimoji="0" lang="en-US" altLang="en-US" sz="2100" b="0" i="0" u="none" strike="noStrike" cap="none" normalizeH="0" baseline="0" dirty="0" err="1">
                <a:ln>
                  <a:noFill/>
                </a:ln>
                <a:solidFill>
                  <a:srgbClr val="1F1F1F"/>
                </a:solidFill>
                <a:effectLst/>
                <a:latin typeface="inherit"/>
              </a:rPr>
              <a:t>arall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sylw</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ba</a:t>
            </a:r>
            <a:r>
              <a:rPr kumimoji="0" lang="en-US" altLang="en-US" sz="2100" b="0" i="0" u="none" strike="noStrike" cap="none" normalizeH="0" baseline="0" dirty="0">
                <a:ln>
                  <a:noFill/>
                </a:ln>
                <a:solidFill>
                  <a:srgbClr val="1F1F1F"/>
                </a:solidFill>
                <a:effectLst/>
                <a:latin typeface="inherit"/>
              </a:rPr>
              <a:t> mor </a:t>
            </a:r>
            <a:r>
              <a:rPr kumimoji="0" lang="en-US" altLang="en-US" sz="2100" b="0" i="0" u="none" strike="noStrike" cap="none" normalizeH="0" baseline="0" dirty="0" err="1">
                <a:ln>
                  <a:noFill/>
                </a:ln>
                <a:solidFill>
                  <a:srgbClr val="1F1F1F"/>
                </a:solidFill>
                <a:effectLst/>
                <a:latin typeface="inherit"/>
              </a:rPr>
              <a:t>dda</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roedden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nhw'n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rhan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o'r</a:t>
            </a:r>
            <a:r>
              <a:rPr kumimoji="0" lang="en-US" altLang="en-US" sz="2100" b="0" i="0" u="none" strike="noStrike" cap="none" normalizeH="0" baseline="0" dirty="0">
                <a:ln>
                  <a:noFill/>
                </a:ln>
                <a:solidFill>
                  <a:srgbClr val="1F1F1F"/>
                </a:solidFill>
                <a:effectLst/>
                <a:latin typeface="inherit"/>
              </a:rPr>
              <a:t> broses".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Negyddol</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Diffyg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cyfeiriad</a:t>
            </a:r>
            <a:r>
              <a:rPr kumimoji="0" lang="en-US" altLang="en-US" sz="2100" b="0" i="0" u="none" strike="noStrike" cap="none" normalizeH="0" baseline="0" dirty="0">
                <a:ln>
                  <a:noFill/>
                </a:ln>
                <a:solidFill>
                  <a:srgbClr val="1F1F1F"/>
                </a:solidFill>
                <a:effectLst/>
                <a:latin typeface="inherit"/>
              </a:rPr>
              <a:t> at </a:t>
            </a:r>
            <a:r>
              <a:rPr kumimoji="0" lang="en-US" altLang="en-US" sz="2100" b="0" i="0" u="none" strike="noStrike" cap="none" normalizeH="0" baseline="0" dirty="0" err="1">
                <a:ln>
                  <a:noFill/>
                </a:ln>
                <a:solidFill>
                  <a:srgbClr val="1F1F1F"/>
                </a:solidFill>
                <a:effectLst/>
                <a:latin typeface="inherit"/>
              </a:rPr>
              <a:t>gydweithio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â'r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Gormod</a:t>
            </a:r>
            <a:r>
              <a:rPr kumimoji="0" lang="en-US" altLang="en-US" sz="2100" b="0" i="0" u="none" strike="noStrike" cap="none" normalizeH="0" baseline="0" dirty="0">
                <a:ln>
                  <a:noFill/>
                </a:ln>
                <a:solidFill>
                  <a:srgbClr val="1F1F1F"/>
                </a:solidFill>
                <a:effectLst/>
                <a:latin typeface="inherit"/>
              </a:rPr>
              <a:t> o </a:t>
            </a:r>
            <a:r>
              <a:rPr kumimoji="0" lang="en-US" altLang="en-US" sz="2100" b="0" i="0" u="none" strike="noStrike" cap="none" normalizeH="0" baseline="0" dirty="0" err="1">
                <a:ln>
                  <a:noFill/>
                </a:ln>
                <a:solidFill>
                  <a:srgbClr val="1F1F1F"/>
                </a:solidFill>
                <a:effectLst/>
                <a:latin typeface="inherit"/>
              </a:rPr>
              <a:t>ffocws</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cyflawni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gofynion</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dasg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hytrach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na</a:t>
            </a:r>
            <a:r>
              <a:rPr kumimoji="0" lang="en-US" altLang="en-US" sz="2100" b="0" i="0" u="none" strike="noStrike" cap="none" normalizeH="0" baseline="0" dirty="0">
                <a:ln>
                  <a:noFill/>
                </a:ln>
                <a:solidFill>
                  <a:srgbClr val="1F1F1F"/>
                </a:solidFill>
                <a:effectLst/>
                <a:latin typeface="inherit"/>
              </a:rPr>
              <a:t> bod yr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wraidd</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ymyrraeth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gyda'u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holl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cael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cefnogi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ffordd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canolbwyntio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person.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Gweler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atodiad</a:t>
            </a:r>
            <a:r>
              <a:rPr kumimoji="0" lang="en-US" altLang="en-US" sz="2100" b="0" i="0" u="none" strike="noStrike" cap="none" normalizeH="0" baseline="0" dirty="0">
                <a:ln>
                  <a:noFill/>
                </a:ln>
                <a:solidFill>
                  <a:srgbClr val="1F1F1F"/>
                </a:solidFill>
                <a:effectLst/>
                <a:latin typeface="inherit"/>
              </a:rPr>
              <a:t> 12 y </a:t>
            </a:r>
            <a:r>
              <a:rPr kumimoji="0" lang="en-US" altLang="en-US" sz="2100" b="0" i="0" u="none" strike="noStrike" cap="none" normalizeH="0" baseline="0" dirty="0" err="1">
                <a:ln>
                  <a:noFill/>
                </a:ln>
                <a:solidFill>
                  <a:srgbClr val="1F1F1F"/>
                </a:solidFill>
                <a:effectLst/>
                <a:latin typeface="inherit"/>
              </a:rPr>
              <a:t>llyfr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gwaith</a:t>
            </a:r>
            <a:r>
              <a:rPr kumimoji="0" lang="en-US" altLang="en-US" sz="2100" b="0" i="0" u="none" strike="noStrike" cap="none" normalizeH="0" baseline="0" dirty="0">
                <a:ln>
                  <a:noFill/>
                </a:ln>
                <a:solidFill>
                  <a:srgbClr val="1F1F1F"/>
                </a:solidFill>
                <a:effectLst/>
                <a:latin typeface="inherit"/>
              </a:rPr>
              <a:t> am </a:t>
            </a:r>
            <a:r>
              <a:rPr kumimoji="0" lang="en-US" altLang="en-US" sz="2100" b="0" i="0" u="none" strike="noStrike" cap="none" normalizeH="0" baseline="0" dirty="0" err="1">
                <a:ln>
                  <a:noFill/>
                </a:ln>
                <a:solidFill>
                  <a:srgbClr val="1F1F1F"/>
                </a:solidFill>
                <a:effectLst/>
                <a:latin typeface="inherit"/>
              </a:rPr>
              <a:t>adborth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mwy</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manwl</a:t>
            </a:r>
            <a:r>
              <a:rPr kumimoji="0" lang="en-US" altLang="en-US" sz="2100" b="0" i="0" u="none" strike="noStrike" cap="none" normalizeH="0" baseline="0" dirty="0">
                <a:ln>
                  <a:noFill/>
                </a:ln>
                <a:solidFill>
                  <a:srgbClr val="1F1F1F"/>
                </a:solidFill>
                <a:effectLst/>
                <a:latin typeface="inheri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75791114"/>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9688296" cy="1642969"/>
          </a:xfrm>
        </p:spPr>
        <p:txBody>
          <a:bodyPr anchor="b">
            <a:normAutofit fontScale="90000"/>
          </a:bodyPr>
          <a:lstStyle/>
          <a:p>
            <a:br>
              <a:rPr lang="en-GB" sz="3200" b="1" dirty="0"/>
            </a:br>
            <a:r>
              <a:rPr lang="en-GB" sz="3200" b="1" dirty="0"/>
              <a:t>TASG 2 </a:t>
            </a:r>
            <a:r>
              <a:rPr lang="en-GB" sz="3200" b="1" dirty="0" err="1"/>
              <a:t>Adborth</a:t>
            </a:r>
            <a:r>
              <a:rPr lang="en-GB" sz="3200" b="1" dirty="0"/>
              <a:t> </a:t>
            </a:r>
            <a:r>
              <a:rPr lang="en-GB" sz="3200" b="1" dirty="0" err="1"/>
              <a:t>dinasyddion</a:t>
            </a:r>
            <a:r>
              <a:rPr lang="en-GB" sz="3200" b="1" dirty="0"/>
              <a:t> </a:t>
            </a:r>
            <a:r>
              <a:rPr lang="en-GB" sz="3200" b="1" dirty="0" err="1"/>
              <a:t>ar</a:t>
            </a:r>
            <a:r>
              <a:rPr lang="en-GB" sz="3200" b="1" dirty="0"/>
              <a:t> </a:t>
            </a:r>
            <a:r>
              <a:rPr lang="en-GB" sz="3200" b="1" dirty="0" err="1"/>
              <a:t>aseiniadau</a:t>
            </a:r>
            <a:br>
              <a:rPr lang="en-GB" sz="3200" b="1" dirty="0"/>
            </a:br>
            <a:r>
              <a:rPr lang="en-GB" sz="3200" b="1" dirty="0"/>
              <a:t>CRYNODEB– Plant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780616" y="2066868"/>
            <a:ext cx="4114800" cy="365125"/>
          </a:xfrm>
        </p:spPr>
        <p:txBody>
          <a:bodyPr>
            <a:normAutofit/>
          </a:bodyPr>
          <a:lstStyle/>
          <a:p>
            <a:pPr algn="l">
              <a:spcAft>
                <a:spcPts val="600"/>
              </a:spcAft>
            </a:pPr>
            <a:r>
              <a:rPr lang="en-GB" sz="1100" dirty="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116419"/>
            <a:ext cx="11353424" cy="5247598"/>
          </a:xfrm>
        </p:spPr>
        <p:txBody>
          <a:bodyPr anchor="t">
            <a:noAutofit/>
          </a:bodyPr>
          <a:lstStyle/>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Roedd sgiliau hunanymwybyddiaeth mewn rhai enghreifftiau yn rhannol. </a:t>
            </a: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Nid yw prosesau rheoli risg bob amser yn cydnabod cryfderau unigolyn, anghenion unigolyn, anghenion gofalwr, eu hamgylchiadau na'u llais yn llawn.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gyfyngedig o ddefnyddio sgiliau cyfathrebu cadarnhaol i helpu i reoli sefyllfaoedd lle mae trallod, gelyniaeth neu wrthwynebiad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rannol o gefnogi pobl i gymryd rhan mewn dod o hyd i ffyrdd creadigol o nodi eu canlyniadau (dymunol), gan adeiladu ar gryfderau, galluoedd a chyflawniadau; cyrraedd datrysiadau; ceisio cyflawni newid ystyrlon a hybu llesiant.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Pwysleisiwch y defnydd o adlewyrchu beirniadol i werthuso ymarfer personol o ddadansoddi mewn asesiadau gwaith cymdeithasol yn cynnwys; gwneud llais yr unigolyn yn ganolog i asesiadau.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Deallusrwydd emosiynol ac arddangosiad o reddf cyfyngedig mewn cwpl o enghreifftiau, sydd ei angen yn fawr i helpu gweithiwr proffesiynol i dynnu ar ei ystod o brofiadau ac adnabod ciwiau mewn sefyllfaoedd. Mae'r ffordd hon o weithio hefyd yn galluogi ymarferwyr i weld patrymau; ochr yn ochr ag adeiladu naratif am yr hyn y maent yn ei arsylwi (i lywio eu hymarfer/gwneud penderfyniadau).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kern="100" dirty="0">
                <a:effectLst/>
                <a:latin typeface="Aptos" panose="020B0004020202020204" pitchFamily="34" charset="0"/>
                <a:ea typeface="Aptos" panose="020B0004020202020204" pitchFamily="34" charset="0"/>
                <a:cs typeface="Aptos" panose="020B0004020202020204" pitchFamily="34" charset="0"/>
              </a:rPr>
              <a:t>Ymddengys bod peth meddwl anhyblyg sy'n methu â chydnabod amrywiaeth, manteision posibl cymryd risgiau cadarnhaol a'r angen i hyrwyddo meddwl canlyniadol yn gadarnhaol (yn unol â galluoedd cyfathrebu penodol yr unigolyn, lefel dealltwriaeth ac anghenion datblygiadol).  Mae hyn yn hanfodol o ran (2.1.2) sefydlu </a:t>
            </a:r>
            <a:r>
              <a:rPr lang="cy-GB" sz="1400" kern="100" dirty="0" err="1">
                <a:effectLst/>
                <a:latin typeface="Aptos" panose="020B0004020202020204" pitchFamily="34" charset="0"/>
                <a:ea typeface="Aptos" panose="020B0004020202020204" pitchFamily="34" charset="0"/>
                <a:cs typeface="Aptos" panose="020B0004020202020204" pitchFamily="34" charset="0"/>
              </a:rPr>
              <a:t>cydgynhyrchu</a:t>
            </a:r>
            <a:r>
              <a:rPr lang="cy-GB" sz="1400" kern="100" dirty="0">
                <a:effectLst/>
                <a:latin typeface="Aptos" panose="020B0004020202020204" pitchFamily="34" charset="0"/>
                <a:ea typeface="Aptos" panose="020B0004020202020204" pitchFamily="34" charset="0"/>
                <a:cs typeface="Aptos" panose="020B0004020202020204" pitchFamily="34" charset="0"/>
              </a:rPr>
              <a:t> a phartneriaeth fel sail i gyfathrebu effeithiol mewn ystod o wahanol amgylchiadau.</a:t>
            </a:r>
            <a:endParaRPr lang="en-GB" sz="14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dirty="0">
                <a:effectLst/>
                <a:uFillTx/>
                <a:latin typeface="Calibri Light"/>
              </a:rPr>
              <a:t>Crynodeb</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838200" y="1929383"/>
            <a:ext cx="10853928" cy="4563491"/>
          </a:xfrm>
        </p:spPr>
        <p:txBody>
          <a:bodyPr>
            <a:normAutofit/>
          </a:bodyPr>
          <a:lstStyle/>
          <a:p>
            <a:r>
              <a:rPr lang="cy" sz="2000" b="0" i="0" u="none" strike="noStrike" cap="none" baseline="0" dirty="0">
                <a:effectLst/>
                <a:uFillTx/>
              </a:rPr>
              <a:t>Gwnewch yr arsylwad cyn gynted â phosibl</a:t>
            </a:r>
          </a:p>
          <a:p>
            <a:r>
              <a:rPr lang="cy" sz="2000" b="0" i="0" u="none" strike="noStrike" cap="none" baseline="0" dirty="0">
                <a:effectLst/>
                <a:uFillTx/>
              </a:rPr>
              <a:t>Sicrhewch ganiatâd yr unigolyn ymlaen llaw ac ar adeg yr arsylwad</a:t>
            </a:r>
          </a:p>
          <a:p>
            <a:r>
              <a:rPr lang="en-US" sz="2000" dirty="0" err="1"/>
              <a:t>Ystyriwch</a:t>
            </a:r>
            <a:r>
              <a:rPr lang="en-US" sz="2000" dirty="0"/>
              <a:t> (</a:t>
            </a:r>
            <a:r>
              <a:rPr lang="en-US" sz="2000" dirty="0" err="1"/>
              <a:t>adlewyrchwch</a:t>
            </a:r>
            <a:r>
              <a:rPr lang="en-US" sz="2000" dirty="0"/>
              <a:t> </a:t>
            </a:r>
            <a:r>
              <a:rPr lang="en-US" sz="2000" dirty="0" err="1"/>
              <a:t>ar</a:t>
            </a:r>
            <a:r>
              <a:rPr lang="en-US" sz="2000" dirty="0"/>
              <a:t>) </a:t>
            </a:r>
            <a:r>
              <a:rPr lang="en-US" sz="2000" dirty="0" err="1"/>
              <a:t>effaith</a:t>
            </a:r>
            <a:r>
              <a:rPr lang="en-US" sz="2000" dirty="0"/>
              <a:t> yr </a:t>
            </a:r>
            <a:r>
              <a:rPr lang="en-US" sz="2000" dirty="0" err="1"/>
              <a:t>arsylwad</a:t>
            </a:r>
            <a:r>
              <a:rPr lang="en-US" sz="2000" dirty="0"/>
              <a:t> </a:t>
            </a:r>
            <a:r>
              <a:rPr lang="en-US" sz="2000" dirty="0" err="1"/>
              <a:t>ar</a:t>
            </a:r>
            <a:r>
              <a:rPr lang="en-US" sz="2000" dirty="0"/>
              <a:t> yr </a:t>
            </a:r>
            <a:r>
              <a:rPr lang="en-US" sz="2000" dirty="0" err="1"/>
              <a:t>unigolyn</a:t>
            </a:r>
            <a:r>
              <a:rPr lang="en-US" sz="2000" dirty="0"/>
              <a:t> </a:t>
            </a:r>
            <a:r>
              <a:rPr lang="cy-GB" sz="2000" dirty="0"/>
              <a:t>yng nghyd-destun adran Tasg 2</a:t>
            </a:r>
          </a:p>
          <a:p>
            <a:r>
              <a:rPr lang="cy" sz="2000" b="0" i="0" u="none" strike="noStrike" cap="none" baseline="0" dirty="0">
                <a:effectLst/>
                <a:uFillTx/>
              </a:rPr>
              <a:t>Ystyriwch ganlyniadau dysgu GCC ar gyfer y dasg hon a sut y byddwch yn eu cyflawni</a:t>
            </a:r>
          </a:p>
          <a:p>
            <a:r>
              <a:rPr lang="cy" sz="2000" b="0" i="0" u="none" strike="noStrike" cap="none" baseline="0" dirty="0">
                <a:effectLst/>
                <a:uFillTx/>
              </a:rPr>
              <a:t>Rhowch y manylion yn yr adran cyd-destun gan sicrhau eich bod yn cwmpasu amcanion, cyd-destun daearyddol a deddfwriaethol yn ogystal â diwylliant, ethnigrwydd, anghenion iaith a chael caniatâd/</a:t>
            </a:r>
            <a:r>
              <a:rPr lang="cy" sz="2000" dirty="0"/>
              <a:t>effaith</a:t>
            </a:r>
          </a:p>
          <a:p>
            <a:r>
              <a:rPr lang="cy-GB" sz="2000" dirty="0"/>
              <a:t>Defnyddiwch fyfyrdod beirniadol i fyfyrio ar; dulliau cyfathrebu, cydweithio, mabwysiadu dull sy'n canolbwyntio ar y person, gwerthoedd a moeseg (gan gynnwys y Cod Ymarfer Proffesiynol), y "Cynnig Gweithredol" a Mwy na Geiriau yn Unig.</a:t>
            </a:r>
          </a:p>
          <a:p>
            <a:r>
              <a:rPr lang="cy" sz="2000" b="0" i="0" u="none" strike="noStrike" cap="none" baseline="0" dirty="0">
                <a:effectLst/>
                <a:uFillTx/>
              </a:rPr>
              <a:t>Gwnewch yn siŵr eich bod yn ateb y cwestiwn yn llawn ac yn rhoi cyfeiriadau </a:t>
            </a:r>
          </a:p>
          <a:p>
            <a:r>
              <a:rPr lang="cy" sz="2000" b="0" i="0" u="none" strike="noStrike" cap="none" baseline="0" dirty="0">
                <a:effectLst/>
                <a:uFillTx/>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45</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dirty="0">
                <a:solidFill>
                  <a:srgbClr val="262626"/>
                </a:solidFill>
                <a:effectLst/>
                <a:uFillTx/>
                <a:latin typeface="Calibri"/>
              </a:rPr>
              <a:t>Cwblhewch, mewn trafodaeth â'ch mentoriaid, drafft o Dasg 1 rhan (a) o'r portffolio</a:t>
            </a:r>
          </a:p>
          <a:p>
            <a:r>
              <a:rPr lang="cy" sz="2800" b="0" i="0" u="none" strike="noStrike" cap="none" baseline="0" dirty="0">
                <a:solidFill>
                  <a:srgbClr val="262626"/>
                </a:solidFill>
                <a:effectLst/>
                <a:uFillTx/>
                <a:latin typeface="Calibri"/>
              </a:rPr>
              <a:t>Mewn trafodaeth â’ch mentor/goruchwyliwr, ystyriwch achos addas ar gyfer yr aseiniad diogelu Tasg 3 i’w drafod yn y gweithdy nesaf. </a:t>
            </a:r>
          </a:p>
          <a:p>
            <a:r>
              <a:rPr lang="cy" sz="2800" b="0" i="0" u="none" strike="noStrike" cap="none" baseline="0" dirty="0">
                <a:solidFill>
                  <a:srgbClr val="262626"/>
                </a:solidFill>
                <a:effectLst/>
                <a:uFillTx/>
                <a:latin typeface="Calibri"/>
              </a:rPr>
              <a:t>Gweler Tasg 3 y portffolio a'r canlyniadau dysgu yn y llawlyfr am fanylion pellach</a:t>
            </a:r>
          </a:p>
          <a:p>
            <a:r>
              <a:rPr lang="cy" sz="2800" b="0" i="0" u="none" strike="noStrike" cap="none" baseline="0" dirty="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dirty="0">
                <a:solidFill>
                  <a:srgbClr val="262626"/>
                </a:solidFill>
                <a:effectLst/>
                <a:uFillTx/>
                <a:latin typeface="Calibri"/>
                <a:hlinkClick r:id="rId3" history="0"/>
              </a:rPr>
              <a:t>https://gofalcymdeithasol.cymru/adnoddau/hyb- gwybodaeth-a-dysgu</a:t>
            </a: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5488</Words>
  <Application>Microsoft Office PowerPoint</Application>
  <PresentationFormat>Widescreen</PresentationFormat>
  <Paragraphs>493</Paragraphs>
  <Slides>47</Slides>
  <Notes>43</Notes>
  <HiddenSlides>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canada-type-gibson</vt:lpstr>
      <vt:lpstr>inherit</vt:lpstr>
      <vt:lpstr>Aptos</vt:lpstr>
      <vt:lpstr>Arial</vt:lpstr>
      <vt:lpstr>Calibri</vt:lpstr>
      <vt:lpstr>Calibri Light</vt:lpstr>
      <vt:lpstr>Euphemia</vt:lpstr>
      <vt:lpstr>Helvetica</vt:lpstr>
      <vt:lpstr>Wingdings 3</vt:lpstr>
      <vt:lpstr>Office Theme</vt:lpstr>
      <vt:lpstr>Porth Agored Tystysgrif i Raddedigion</vt:lpstr>
      <vt:lpstr>Rheolau Sylfaenol/Disgwyliadau</vt:lpstr>
      <vt:lpstr>Nodau </vt:lpstr>
      <vt:lpstr>Arsylwad o ymarfer - Tasg 2</vt:lpstr>
      <vt:lpstr>Caniatâd/Cydsyniad</vt:lpstr>
      <vt:lpstr>Caniatâd/Cydsyniad</vt:lpstr>
      <vt:lpstr>Cwestiwn - Tasg 2</vt:lpstr>
      <vt:lpstr>Canlyniadau Dysgu GCC  Tasg 2 - Arsylwi ac adborth</vt:lpstr>
      <vt:lpstr>Canlyniad Dysgu 1</vt:lpstr>
      <vt:lpstr>Cydweithio/Cydgynhyrchu</vt:lpstr>
      <vt:lpstr>Diffiniad o Gydweithio a Chydgynhyrchu</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Census 2021 Canran y bobl 3 oed neu hŷn sy’n gallu siarad Cymraeg, yn ôl ACEHI, 2021 </vt:lpstr>
      <vt:lpstr>Deddf Gwasanaethau Cymdeithasol a Llesiant (Cymru) 2014  Y Cynnig Rhagweithiol - Mwy Na Geiriau (Llywodraeth Cymru, 2022-2027) </vt:lpstr>
      <vt:lpstr>Mwy na Geiriau</vt:lpstr>
      <vt:lpstr>Trafodaeth grŵp </vt:lpstr>
      <vt:lpstr>Mesur y Gymraeg (Cymru), 2011</vt:lpstr>
      <vt:lpstr> Dimensiynau Gweithio yng Nghymru </vt:lpstr>
      <vt:lpstr>Dimensiynau Gweithio yng Nghymru </vt:lpstr>
      <vt:lpstr>PowerPoint Presentation</vt:lpstr>
      <vt:lpstr>Anghenion Ychwanegol  Grwpiau Ethnig Lleiafrifol yng Nghymru</vt:lpstr>
      <vt:lpstr>Canlyniad Dysgu 2  </vt:lpstr>
      <vt:lpstr>Canlyniad Dysgu 2 – Dadansoddiad Manwl</vt:lpstr>
      <vt:lpstr>Cyfathrebu Effeithiol </vt:lpstr>
      <vt:lpstr>Cyfathrebu Effeithiol </vt:lpstr>
      <vt:lpstr>Rhwystrau i Gyfathrebu</vt:lpstr>
      <vt:lpstr>Model adlewyrchu SHARE  (Maclean, Finch a Tedam, 2018) </vt:lpstr>
      <vt:lpstr>Ymarfer 4 – Arsylwad o Ymarfer</vt:lpstr>
      <vt:lpstr>Sgiliau Cam Cyntaf ac Ail Gam</vt:lpstr>
      <vt:lpstr>Anghenion Gwahanol</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Rhithiol</vt:lpstr>
      <vt:lpstr>TASG 2 Adborth dinasyddion ar aseiniadau CRYNODEB – Oedolion  </vt:lpstr>
      <vt:lpstr> TASG 2 Adborth dinasyddion ar aseiniadau CRYNODEB– Plant  </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Sarah Loxdale</cp:lastModifiedBy>
  <cp:revision>83</cp:revision>
  <dcterms:created xsi:type="dcterms:W3CDTF">2020-10-12T10:48:29Z</dcterms:created>
  <dcterms:modified xsi:type="dcterms:W3CDTF">2026-07-22T08:14:56Z</dcterms:modified>
</cp:coreProperties>
</file>