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59" r:id="rId6"/>
    <p:sldId id="304" r:id="rId7"/>
    <p:sldId id="422" r:id="rId8"/>
    <p:sldId id="306" r:id="rId9"/>
    <p:sldId id="427" r:id="rId10"/>
    <p:sldId id="425" r:id="rId11"/>
    <p:sldId id="413" r:id="rId12"/>
    <p:sldId id="426" r:id="rId13"/>
    <p:sldId id="423" r:id="rId14"/>
    <p:sldId id="305" r:id="rId15"/>
    <p:sldId id="414" r:id="rId16"/>
    <p:sldId id="41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AADFDB-A610-FADC-0B4B-06346068A973}" v="424" dt="2020-10-02T10:45:24.380"/>
    <p1510:client id="{13895790-B319-64F2-3DB2-BF236ECE8793}" v="76" dt="2020-10-14T10:05:08.410"/>
    <p1510:client id="{1E6A905B-D570-DCC7-F20E-FF59EE218120}" v="4" dt="2020-10-21T12:56:06.596"/>
    <p1510:client id="{2ECD1410-EBE5-B593-8BC2-AB1EAC656CDF}" v="184" dt="2020-10-14T09:58:03.647"/>
    <p1510:client id="{3D87E580-5469-A1FA-3595-877D9EF417DE}" v="744" dt="2020-10-08T12:48:54.109"/>
    <p1510:client id="{40783FCE-DA3D-8749-4710-03EAF4952D74}" v="1066" dt="2020-10-07T14:19:07.691"/>
    <p1510:client id="{5792E4EC-4489-04E4-98F5-BE1FF5BDE6EF}" v="60" dt="2020-07-06T14:19:39.665"/>
    <p1510:client id="{6A4E9061-6A71-4081-ADEC-D1689119AC71}" v="3" dt="2020-07-06T14:25:29.522"/>
    <p1510:client id="{809AF728-5108-19F9-DC26-F80E0D18AAC4}" v="363" dt="2020-10-08T12:24:01.803"/>
    <p1510:client id="{89E89ECB-8D65-3FCD-57A6-6DF0A5C4660A}" v="132" dt="2020-10-02T10:10:02.746"/>
    <p1510:client id="{9CAE48D2-9ED5-CCAE-6D5B-A0EE56EF71CE}" v="7" dt="2020-10-07T14:23:41.621"/>
    <p1510:client id="{B3088790-FF74-FAFE-2D71-9A7DD0F21DD6}" v="35" dt="2020-10-02T09:34:25.654"/>
    <p1510:client id="{B33B553E-85E6-CAB4-FA2D-6E29E3E9ED2F}" v="5" dt="2020-07-06T14:25:08.817"/>
    <p1510:client id="{C6365858-69C1-24B4-C812-34BBFDFC7714}" v="250" dt="2020-10-02T13:09:30.077"/>
    <p1510:client id="{D56FE000-36D8-F23F-5C29-BE918DD582C2}" v="2" dt="2020-11-19T14:37:03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3"/>
  </p:normalViewPr>
  <p:slideViewPr>
    <p:cSldViewPr snapToGrid="0"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-springer-com.ezproxy.uwtsd.ac.uk/article/10.1007/s11896-011-9087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03473/pace-code-c-2019.pdf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GyjF9Ngd8Y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https://link-springer-com.ezproxy.uwtsd.ac.uk/article/10.1007/s11896-011-9087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68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https://assets.publishing.service.gov.uk/government/uploads/system/uploads/attachment_data/file/903473/pace-code-c-2019.pdf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329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87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u="sng" dirty="0">
                <a:hlinkClick r:id="rId3"/>
              </a:rPr>
              <a:t>https://www.youtube.com/watch?v=vGyjF9Ngd8Y</a:t>
            </a:r>
            <a:endParaRPr lang="en-GB" dirty="0"/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What-we-do/Standards/Guidelines/Initial-accounts/Documents/Initial_Accounts_Guidelines.pdf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hyperlink" Target="https://link-springer-com.ezproxy.uwtsd.ac.uk/article/10.1007/s11896-011-9087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03473/pace-code-c-2019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GyjF9Ngd8Y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Conducting Investigations </a:t>
            </a:r>
            <a:br>
              <a:rPr lang="en-GB" sz="4800" b="1">
                <a:solidFill>
                  <a:schemeClr val="bg1"/>
                </a:solidFill>
              </a:rPr>
            </a:br>
            <a:br>
              <a:rPr lang="en-GB" sz="4800" b="1"/>
            </a:br>
            <a:r>
              <a:rPr lang="en-GB" sz="4800" b="1">
                <a:solidFill>
                  <a:schemeClr val="bg1"/>
                </a:solidFill>
              </a:rPr>
              <a:t>Part 2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A280E43-376B-4070-B836-942B53C11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2374" y="1554078"/>
            <a:ext cx="3846786" cy="27250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5EBCB4-64DF-4C4F-AD91-C66B3C729800}"/>
              </a:ext>
            </a:extLst>
          </p:cNvPr>
          <p:cNvSpPr txBox="1"/>
          <p:nvPr/>
        </p:nvSpPr>
        <p:spPr>
          <a:xfrm>
            <a:off x="737038" y="1554874"/>
            <a:ext cx="27432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</a:rPr>
              <a:t>Please revisit the following sessions to refresh your memory: </a:t>
            </a:r>
            <a:endParaRPr lang="en-GB" sz="2000" dirty="0">
              <a:latin typeface="Myriad Pro"/>
              <a:cs typeface="Calibri"/>
            </a:endParaRPr>
          </a:p>
          <a:p>
            <a:endParaRPr lang="en-GB" sz="2000" dirty="0">
              <a:latin typeface="Calibri"/>
              <a:cs typeface="Calibri"/>
            </a:endParaRPr>
          </a:p>
          <a:p>
            <a:r>
              <a:rPr lang="en-GB" sz="2000" dirty="0">
                <a:latin typeface="Calibri"/>
                <a:cs typeface="Calibri"/>
              </a:rPr>
              <a:t>PIP 1 Witness interviewing</a:t>
            </a:r>
          </a:p>
          <a:p>
            <a:endParaRPr lang="en-GB" sz="2000" dirty="0">
              <a:latin typeface="Calibri"/>
              <a:cs typeface="Calibri"/>
            </a:endParaRPr>
          </a:p>
          <a:p>
            <a:r>
              <a:rPr lang="en-GB" sz="2000" dirty="0">
                <a:latin typeface="Calibri"/>
                <a:cs typeface="Calibri"/>
              </a:rPr>
              <a:t>PIP 1 Suspect interviewing</a:t>
            </a:r>
          </a:p>
          <a:p>
            <a:endParaRPr lang="en-GB">
              <a:latin typeface="Calibri"/>
              <a:cs typeface="Calibri"/>
            </a:endParaRPr>
          </a:p>
          <a:p>
            <a:endParaRPr lang="en-GB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A01498-351C-4DCF-B7A8-63AFC9768582}"/>
              </a:ext>
            </a:extLst>
          </p:cNvPr>
          <p:cNvSpPr txBox="1"/>
          <p:nvPr/>
        </p:nvSpPr>
        <p:spPr>
          <a:xfrm>
            <a:off x="1083733" y="1147233"/>
            <a:ext cx="7526866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"</a:t>
            </a:r>
            <a:r>
              <a:rPr lang="en-GB">
                <a:ea typeface="+mn-lt"/>
                <a:cs typeface="+mn-lt"/>
              </a:rPr>
              <a:t>Investigation is a core duty of policing. Interviewing victims, witnesses and suspects is central to the success of an investigation and the highest standards need to be upheld"</a:t>
            </a:r>
          </a:p>
          <a:p>
            <a:endParaRPr lang="en-GB"/>
          </a:p>
          <a:p>
            <a:r>
              <a:rPr lang="en-GB"/>
              <a:t>(College of Policing 2013)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Investigative interviewers need to develop and maintain their skills.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Forces need to ensure that interviews are conducted professionally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Quality assurance is necessary to encourage effective interviewing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Interviews support the evidence gathering process.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Support the prosecution case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Increase public confidence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63FC8769-1F26-4FB6-817D-645FAC639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8249" y="4293998"/>
            <a:ext cx="2743200" cy="123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A73C079-8CB7-4E5F-B739-D4EE0A6F1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Calibri"/>
                <a:cs typeface="Calibri"/>
              </a:rPr>
              <a:t>Interviewer Considerations</a:t>
            </a:r>
          </a:p>
        </p:txBody>
      </p:sp>
      <p:pic>
        <p:nvPicPr>
          <p:cNvPr id="4" name="Picture 4" descr="A person sitting on a table&#10;&#10;Description automatically generated">
            <a:extLst>
              <a:ext uri="{FF2B5EF4-FFF2-40B4-BE49-F238E27FC236}">
                <a16:creationId xmlns:a16="http://schemas.microsoft.com/office/drawing/2014/main" id="{42D0A921-88FD-4423-AF29-C9B6C32810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10" r="27203" b="-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C0BDF-F579-4F1C-B1EB-00B1DF67B2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The process of interviewing can be complex. No two interviews are the same. When addressing the complex  circumstances when conducting interviews officers should be mindful of the following: 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 dirty="0"/>
              <a:t>Establish a professional relationship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 dirty="0"/>
              <a:t>Be methodical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 dirty="0"/>
              <a:t>Style matters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 dirty="0"/>
              <a:t>Use appropriate locations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 dirty="0"/>
              <a:t>Suggestibility</a:t>
            </a:r>
          </a:p>
        </p:txBody>
      </p:sp>
    </p:spTree>
    <p:extLst>
      <p:ext uri="{BB962C8B-B14F-4D97-AF65-F5344CB8AC3E}">
        <p14:creationId xmlns:p14="http://schemas.microsoft.com/office/powerpoint/2010/main" val="3489476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1BE140A-E1BF-4521-AA20-D27CB3C7C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Fast track interviews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41EAF5-2955-4B24-827E-48E487CD512C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841021-EE08-4CCD-AB3D-EF88FA604B76}"/>
              </a:ext>
            </a:extLst>
          </p:cNvPr>
          <p:cNvSpPr txBox="1"/>
          <p:nvPr/>
        </p:nvSpPr>
        <p:spPr>
          <a:xfrm>
            <a:off x="915035" y="1788795"/>
            <a:ext cx="75692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Potential Outcomes</a:t>
            </a:r>
          </a:p>
          <a:p>
            <a:endParaRPr lang="en-GB"/>
          </a:p>
          <a:p>
            <a:r>
              <a:rPr lang="en-GB"/>
              <a:t>Eary identification or arrest of a suspect</a:t>
            </a:r>
          </a:p>
          <a:p>
            <a:endParaRPr lang="en-GB"/>
          </a:p>
          <a:p>
            <a:r>
              <a:rPr lang="en-GB"/>
              <a:t>The recovery of material connected with the offence</a:t>
            </a:r>
          </a:p>
          <a:p>
            <a:endParaRPr lang="en-GB"/>
          </a:p>
          <a:p>
            <a:r>
              <a:rPr lang="en-GB"/>
              <a:t>Prevention of the imminent disposal of material connected with the offence</a:t>
            </a:r>
          </a:p>
          <a:p>
            <a:endParaRPr lang="en-GB"/>
          </a:p>
          <a:p>
            <a:r>
              <a:rPr lang="en-GB"/>
              <a:t>Prevention of further offences taking place. 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46F881E-A21E-452F-9A60-D1078E8F7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206988"/>
            <a:ext cx="8229600" cy="1728216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67EE6D-231A-45E2-8B0F-E42D599AF82A}"/>
              </a:ext>
            </a:extLst>
          </p:cNvPr>
          <p:cNvSpPr txBox="1"/>
          <p:nvPr/>
        </p:nvSpPr>
        <p:spPr>
          <a:xfrm>
            <a:off x="3121572" y="338433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pic>
        <p:nvPicPr>
          <p:cNvPr id="5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A3DC9B1-11E0-4DFE-A706-5881E0F60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22634" y="8292647"/>
            <a:ext cx="2743200" cy="572845"/>
          </a:xfrm>
          <a:prstGeom prst="rect">
            <a:avLst/>
          </a:prstGeom>
        </p:spPr>
      </p:pic>
      <p:pic>
        <p:nvPicPr>
          <p:cNvPr id="13" name="Picture 10" descr="A close up of a car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4E4CA36-35CE-4E24-B313-2C98312EB7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4052" y="1580113"/>
            <a:ext cx="1330445" cy="12618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48949E2-A6C9-B941-A7A1-005A528F8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reading</a:t>
            </a:r>
          </a:p>
        </p:txBody>
      </p:sp>
    </p:spTree>
    <p:extLst>
      <p:ext uri="{BB962C8B-B14F-4D97-AF65-F5344CB8AC3E}">
        <p14:creationId xmlns:p14="http://schemas.microsoft.com/office/powerpoint/2010/main" val="2765883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0219188-F905-428F-ACC9-777A1DDE89F8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4400">
                <a:latin typeface="+mj-lt"/>
                <a:ea typeface="+mj-ea"/>
                <a:cs typeface="+mj-cs"/>
              </a:rPr>
              <a:t>Examining rapport</a:t>
            </a:r>
            <a:endParaRPr lang="en-US" sz="4400">
              <a:latin typeface="+mj-lt"/>
              <a:ea typeface="+mj-ea"/>
              <a:cs typeface="+mj-cs"/>
            </a:endParaRPr>
          </a:p>
        </p:txBody>
      </p:sp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9C1660DF-87E6-47CE-94AA-D7A43950A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087" y="3149421"/>
            <a:ext cx="4038600" cy="2443353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B41E38-DAC4-4980-B95F-778A19CC0C4E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/>
              <a:t>Should you wish to carry out some further reading in regarding the  examination of rapport in Investigative interviews with suspects. Please read the following article: 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0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/>
              <a:t>Examining Rapport in Investigative Interviews with Suspects: Does its Building and Maintenance Work? </a:t>
            </a:r>
          </a:p>
        </p:txBody>
      </p:sp>
      <p:pic>
        <p:nvPicPr>
          <p:cNvPr id="10" name="Picture 10" descr="A close up of a card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DD179D0-8885-490D-8B0E-6A24892587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3948" y="1422459"/>
            <a:ext cx="1330445" cy="151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09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3D4B1D3-FB9E-454F-AEF0-09951C83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>
                <a:latin typeface="Calibri"/>
                <a:cs typeface="Calibri"/>
              </a:rPr>
              <a:t>Recap – no comment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EB37AADB-EFE0-4FB7-A214-66AD4C833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065101"/>
            <a:ext cx="4038600" cy="3059239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4367AAF-3B3B-440D-939F-428848E268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Calibri"/>
                <a:cs typeface="Calibri"/>
              </a:rPr>
              <a:t>Investigators should prepare for a no comment interview. </a:t>
            </a:r>
          </a:p>
          <a:p>
            <a:r>
              <a:rPr lang="en-US" sz="1600">
                <a:latin typeface="Calibri"/>
                <a:cs typeface="Calibri"/>
              </a:rPr>
              <a:t>No-comment interviews can be challenging, preparing for this situation can help to ensure that the officer is not off-put by the lack of response from the suspect. </a:t>
            </a:r>
          </a:p>
          <a:p>
            <a:r>
              <a:rPr lang="en-US" sz="1600">
                <a:latin typeface="Calibri"/>
                <a:cs typeface="Calibri"/>
              </a:rPr>
              <a:t>Suspects need to be given time to respond to questions asked. The investigator should be mindful of the pace they use to ask questions. </a:t>
            </a:r>
          </a:p>
          <a:p>
            <a:r>
              <a:rPr lang="en-US" sz="1600">
                <a:latin typeface="Calibri"/>
                <a:cs typeface="Calibri"/>
              </a:rPr>
              <a:t>Regardless of the lack of response from the suspect the interviewer should still ask all questions relevant to the Investigaton. </a:t>
            </a:r>
          </a:p>
          <a:p>
            <a:endParaRPr lang="en-US" sz="16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1485F85-7D40-485E-8F41-2D17DE611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Directed reading</a:t>
            </a:r>
          </a:p>
        </p:txBody>
      </p:sp>
      <p:pic>
        <p:nvPicPr>
          <p:cNvPr id="5" name="Picture 5" descr="A picture containing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9FD387F-2120-45C5-BE39-B3DD3927AC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55" y="1600201"/>
            <a:ext cx="7795089" cy="391703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6C4F0D-FC32-45C8-AA92-9995BA000406}"/>
              </a:ext>
            </a:extLst>
          </p:cNvPr>
          <p:cNvSpPr txBox="1"/>
          <p:nvPr/>
        </p:nvSpPr>
        <p:spPr>
          <a:xfrm>
            <a:off x="4781910" y="2481532"/>
            <a:ext cx="3462067" cy="7648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100" dirty="0">
              <a:solidFill>
                <a:srgbClr val="0563C1"/>
              </a:solidFill>
              <a:latin typeface="Source Sans Pro"/>
              <a:ea typeface="Source Sans Pro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153301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9450680-EA74-4337-8708-95CB696C9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Probing</a:t>
            </a:r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59B1A508-02FF-44C9-9737-FAE4E95C7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3567" y="1772921"/>
            <a:ext cx="3055265" cy="3155032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CD5E0B-E9EC-4640-B54B-DE61F9354A0A}"/>
              </a:ext>
            </a:extLst>
          </p:cNvPr>
          <p:cNvSpPr txBox="1"/>
          <p:nvPr/>
        </p:nvSpPr>
        <p:spPr>
          <a:xfrm>
            <a:off x="4114800" y="1717040"/>
            <a:ext cx="472440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Once the interviewee has provided their account, the interviewer should take time to probe the account and the detail provided. </a:t>
            </a:r>
          </a:p>
          <a:p>
            <a:endParaRPr lang="en-GB" sz="1600" dirty="0"/>
          </a:p>
          <a:p>
            <a:r>
              <a:rPr lang="en-GB" sz="1600" dirty="0"/>
              <a:t>The method needed to carry this process out is to break down the account provided into topics. </a:t>
            </a:r>
          </a:p>
          <a:p>
            <a:r>
              <a:rPr lang="en-GB" sz="1600" dirty="0"/>
              <a:t>The interviewer can then probe each topic systematically. Using open-ended and specific closed questions. </a:t>
            </a:r>
          </a:p>
          <a:p>
            <a:endParaRPr lang="en-GB" sz="1600" dirty="0"/>
          </a:p>
          <a:p>
            <a:r>
              <a:rPr lang="en-GB" sz="1600" dirty="0"/>
              <a:t>If information that was identified in the planning stage has not been covered, the interviewer should ask questions around this information now. </a:t>
            </a:r>
          </a:p>
        </p:txBody>
      </p:sp>
    </p:spTree>
    <p:extLst>
      <p:ext uri="{BB962C8B-B14F-4D97-AF65-F5344CB8AC3E}">
        <p14:creationId xmlns:p14="http://schemas.microsoft.com/office/powerpoint/2010/main" val="919968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Evaluation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B185E7-39B5-44E8-8D3B-32EF54AAA93D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>
                <a:latin typeface="Calibri"/>
                <a:cs typeface="Calibri"/>
              </a:rPr>
              <a:t>Investigative interviewers need to ensure that they undertake an evaluation process following interview.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>
                <a:latin typeface="Calibri"/>
                <a:cs typeface="Calibri"/>
              </a:rPr>
              <a:t>This process will highlight whether further action is necessary.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>
                <a:latin typeface="Calibri"/>
                <a:cs typeface="Calibri"/>
              </a:rPr>
              <a:t>The interviewee's account can be analysed to determine if it fits in with the rest of the investigation.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>
                <a:latin typeface="Calibri"/>
                <a:cs typeface="Calibri"/>
              </a:rPr>
              <a:t>The interviewer should also reflect upon their own performance.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>
                <a:latin typeface="Calibri"/>
                <a:cs typeface="Calibri"/>
              </a:rPr>
              <a:t>This process of evaluation identifies effective practice and highlights areas for improvement. </a:t>
            </a:r>
          </a:p>
        </p:txBody>
      </p:sp>
      <p:pic>
        <p:nvPicPr>
          <p:cNvPr id="3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2B02AD4B-F3BE-4881-B63B-F104A11C33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322562"/>
            <a:ext cx="4038600" cy="25443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0309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Reflective practice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181AD9-805B-4192-8D6E-5631616D55E1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20000"/>
              </a:spcBef>
              <a:buFont typeface="Arial" pitchFamily="34" charset="0"/>
            </a:pPr>
            <a:r>
              <a:rPr lang="en-GB" sz="2400">
                <a:latin typeface="Calibri"/>
                <a:cs typeface="Calibri"/>
              </a:rPr>
              <a:t>"Reflective practice is the ability to reflect on your actions and improve the way you work. It is considered a key skill in practice-based professional learning."</a:t>
            </a:r>
          </a:p>
          <a:p>
            <a:pPr>
              <a:spcBef>
                <a:spcPct val="20000"/>
              </a:spcBef>
              <a:buFont typeface="Arial" pitchFamily="34" charset="0"/>
            </a:pPr>
            <a:endParaRPr lang="en-GB" sz="2400">
              <a:latin typeface="Calibri"/>
              <a:cs typeface="Calibri"/>
            </a:endParaRPr>
          </a:p>
          <a:p>
            <a:pPr>
              <a:spcBef>
                <a:spcPct val="20000"/>
              </a:spcBef>
              <a:buFont typeface="Arial" pitchFamily="34" charset="0"/>
            </a:pPr>
            <a:r>
              <a:rPr lang="en-GB" sz="2400">
                <a:latin typeface="Calibri"/>
                <a:cs typeface="Calibri"/>
              </a:rPr>
              <a:t>(College of Policing)</a:t>
            </a:r>
          </a:p>
        </p:txBody>
      </p:sp>
      <p:pic>
        <p:nvPicPr>
          <p:cNvPr id="3" name="Picture 3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ACBB211E-A122-419A-80D4-5F026E5F7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646097"/>
            <a:ext cx="4038600" cy="3897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An Introduction to reflective practice</a:t>
            </a:r>
          </a:p>
        </p:txBody>
      </p:sp>
      <p:pic>
        <p:nvPicPr>
          <p:cNvPr id="3" name="Picture 3" descr="A picture containing green, sitting, player, holding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D51E1F78-F74D-4D19-A2A9-3A9669FFBA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2288" y="1208208"/>
            <a:ext cx="5486400" cy="2633471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63BB67B-5560-4165-B243-5D3FC27466E9}"/>
              </a:ext>
            </a:extLst>
          </p:cNvPr>
          <p:cNvSpPr txBox="1"/>
          <p:nvPr/>
        </p:nvSpPr>
        <p:spPr>
          <a:xfrm>
            <a:off x="1792288" y="5157192"/>
            <a:ext cx="5486400" cy="4320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200" kern="1200">
                <a:latin typeface="+mn-lt"/>
                <a:ea typeface="+mn-ea"/>
                <a:cs typeface="+mn-cs"/>
              </a:rPr>
              <a:t>What is a Critical Reflection? Introducing the “What, So What, Now What” Model </a:t>
            </a:r>
          </a:p>
        </p:txBody>
      </p:sp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DA0CDED-E7C0-4778-89DC-F75DE928FF50}">
  <ds:schemaRefs>
    <ds:schemaRef ds:uri="085339e8-869b-4c3a-a446-745e05ea898f"/>
    <ds:schemaRef ds:uri="5cce672a-2249-4bca-ab09-8f7b37c30eb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F9697DB-5CA7-41C9-83BD-DAA45911AE0A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4</TotalTime>
  <Words>313</Words>
  <Application>Microsoft Office PowerPoint</Application>
  <PresentationFormat>On-screen Show (4:3)</PresentationFormat>
  <Paragraphs>86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Myriad Pro</vt:lpstr>
      <vt:lpstr>Source Sans Pro</vt:lpstr>
      <vt:lpstr>Theme1.thmx first page pp</vt:lpstr>
      <vt:lpstr>Conducting Investigations   Part 2</vt:lpstr>
      <vt:lpstr>PowerPoint Presentation</vt:lpstr>
      <vt:lpstr>PowerPoint Presentation</vt:lpstr>
      <vt:lpstr>Interviewer Considerations</vt:lpstr>
      <vt:lpstr>Fast track interviews</vt:lpstr>
      <vt:lpstr>Directed reading</vt:lpstr>
      <vt:lpstr>PowerPoint Presentation</vt:lpstr>
      <vt:lpstr>Recap – no comment</vt:lpstr>
      <vt:lpstr>Directed reading</vt:lpstr>
      <vt:lpstr>Probing</vt:lpstr>
      <vt:lpstr>Evaluation</vt:lpstr>
      <vt:lpstr>Reflective practice</vt:lpstr>
      <vt:lpstr>An Introduction to reflective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Kelly Andrews</cp:lastModifiedBy>
  <cp:revision>243</cp:revision>
  <dcterms:created xsi:type="dcterms:W3CDTF">2020-01-03T17:59:45Z</dcterms:created>
  <dcterms:modified xsi:type="dcterms:W3CDTF">2020-11-26T12:09:03Z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