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GoogleSlidesCustomDataVersion2">
      <go:slidesCustomData xmlns:go="http://customooxmlschemas.google.com/" r:id="rId19" roundtripDataSignature="AMtx7mhRWIoxYtCmdSkXxPO672oP0JGQz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d04eab371c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94" name="Google Shape;94;g3d04eab371c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 name="Google Shape;95;g3d04eab371c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1" name="Google Shape;10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Cataract can be defined as the cloudiness that can be observed behind the iris and the pupil in the eye, which is the natural lens of the eye (Khamkar and Barkade, 2024). This haze denies the eyes free clear passage of light to the retina thus visual handicap. Clinical effects are blurred or misty vision, hyperirritability to light and glare, loss of colour, and increase of the effects of halos around light sources. The main cause is the age-related oxidative stress which causes wear and tear, as well as gagging of proteins in the lens. Secondary reasons are the ocular traumas, long time usage of corticosteroids, and the presence of some underlying metabolic disease like diabetes.</a:t>
            </a:r>
            <a:endParaRPr/>
          </a:p>
          <a:p>
            <a:pPr indent="0" lvl="0" marL="0" rtl="0" algn="l">
              <a:spcBef>
                <a:spcPts val="0"/>
              </a:spcBef>
              <a:spcAft>
                <a:spcPts val="0"/>
              </a:spcAft>
              <a:buNone/>
            </a:pPr>
            <a:r>
              <a:t/>
            </a:r>
            <a:endParaRPr/>
          </a:p>
        </p:txBody>
      </p:sp>
      <p:sp>
        <p:nvSpPr>
          <p:cNvPr id="102" name="Google Shape;10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By 2026, cataracts are the most common cause of blindness in the world resulting in nearly 45 percent of all the cases of blindness, including more than 15.2 million persons (Contactlenses, 2026). It has been estimated that graduate-onwards, pair of 65 years aged and fixed onward in the UK, there are superior 2.5 million sufferers of cataracts. It is very age- related, so in the UK, about 75 per cent of the population aged 60 years and above develops some type of cataract. Globally the cataracts also show close to 39 percent cases of moderate to severe visual impairment.</a:t>
            </a:r>
            <a:endParaRPr/>
          </a:p>
          <a:p>
            <a:pPr indent="0" lvl="0" marL="0" rtl="0" algn="l">
              <a:spcBef>
                <a:spcPts val="0"/>
              </a:spcBef>
              <a:spcAft>
                <a:spcPts val="0"/>
              </a:spcAft>
              <a:buNone/>
            </a:pPr>
            <a:r>
              <a:t/>
            </a:r>
            <a:endParaRPr/>
          </a:p>
        </p:txBody>
      </p:sp>
      <p:sp>
        <p:nvSpPr>
          <p:cNvPr id="110" name="Google Shape;11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economic over a lifetime cost of severe, preventable sight loss, which is generally caused by untreated cataracts, can cost more than £3.5 million per individual in the UK because of lost earnings and the need to provide long term care (Agius </a:t>
            </a:r>
            <a:r>
              <a:rPr i="1" lang="en-US" sz="1200">
                <a:solidFill>
                  <a:schemeClr val="dk1"/>
                </a:solidFill>
                <a:latin typeface="Calibri"/>
                <a:ea typeface="Calibri"/>
                <a:cs typeface="Calibri"/>
                <a:sym typeface="Calibri"/>
              </a:rPr>
              <a:t>et al.</a:t>
            </a:r>
            <a:r>
              <a:rPr lang="en-US" sz="1200">
                <a:solidFill>
                  <a:schemeClr val="dk1"/>
                </a:solidFill>
                <a:latin typeface="Calibri"/>
                <a:ea typeface="Calibri"/>
                <a:cs typeface="Calibri"/>
                <a:sym typeface="Calibri"/>
              </a:rPr>
              <a:t> 2025). Cataract Visual impairment greatly reduces the ability to support oneself, creating social isolation and raising the risk of developing mental disorders, including depression. Cataract surgery now forms part of one of the largest elective surgery wait times in the NHS and the average weight of 9-12 months strains the ophthalmic services to great extent. The absence of surgery in the world results in a lot of productivity loss especially in low-income areas where cases backlog is the most.</a:t>
            </a:r>
            <a:endParaRPr/>
          </a:p>
          <a:p>
            <a:pPr indent="0" lvl="0" marL="0" rtl="0" algn="l">
              <a:spcBef>
                <a:spcPts val="0"/>
              </a:spcBef>
              <a:spcAft>
                <a:spcPts val="0"/>
              </a:spcAft>
              <a:buNone/>
            </a:pPr>
            <a:r>
              <a:t/>
            </a:r>
            <a:endParaRPr/>
          </a:p>
        </p:txBody>
      </p:sp>
      <p:sp>
        <p:nvSpPr>
          <p:cNvPr id="118" name="Google Shape;11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end result of a normal eye examination conducted by an optometrist is the initial suspicion; a refraction and visual acuity test are conducted. Slit-lamp examination is necessary to see the lens and know the density of the cataract and its type (Akbari, 2025). The baseline assessment will encompass tonometry to examine the intraocular pressure, and dilated fundus to evaluate the presence of co-morbid retinal pathology. Surgical consideration is referred to the patients whose visual impairment greatly interferes with daily activities as the patients are not able to read, drive, or walk around.</a:t>
            </a:r>
            <a:endParaRPr/>
          </a:p>
          <a:p>
            <a:pPr indent="0" lvl="0" marL="0" rtl="0" algn="l">
              <a:spcBef>
                <a:spcPts val="0"/>
              </a:spcBef>
              <a:spcAft>
                <a:spcPts val="0"/>
              </a:spcAft>
              <a:buNone/>
            </a:pPr>
            <a:r>
              <a:t/>
            </a:r>
            <a:endParaRPr/>
          </a:p>
        </p:txBody>
      </p:sp>
      <p:sp>
        <p:nvSpPr>
          <p:cNvPr id="126" name="Google Shape;126;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management approach is guided by evidence-based guidelines in which surgery is suggested based on the subjective needs of the patient in relation to the visual issues and not on a set threshold of visual acuity (Li, 2021). The UK models like the Blueprint of success highlight the importance of clinically led process models that incorporate community optometry along with the hospital facilities to facilitate a smooth referral process. In order to solve backgrounds, NHS has introduced high volume low complex (HVLC) surgical models, which uniforms flow on the theatres and lowers non-surgical time.</a:t>
            </a:r>
            <a:endParaRPr/>
          </a:p>
          <a:p>
            <a:pPr indent="0" lvl="0" marL="0" rtl="0" algn="l">
              <a:spcBef>
                <a:spcPts val="0"/>
              </a:spcBef>
              <a:spcAft>
                <a:spcPts val="0"/>
              </a:spcAft>
              <a:buNone/>
            </a:pPr>
            <a:r>
              <a:t/>
            </a:r>
            <a:endParaRPr/>
          </a:p>
        </p:txBody>
      </p:sp>
      <p:sp>
        <p:nvSpPr>
          <p:cNvPr id="134" name="Google Shape;13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7" name="Google Shape;14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first and the only clear-cut treatment is phacoemulsification surgery whereby the opacious lens is removed through the use of ultrasound and an artificial intra-ocular lens (IOL) is inserted (Gurnani and Patel, 2025). The majority of operations in the UK are undertaken as day cases where they are done with local anaesthetic. At the time the patient is discharged, they are normally taking antibiotic and steroid eye drops in a span of four weeks to avoid infection and inflammation. New spectacle editing, incorporation of improved task lighting, and application of anti-glare coating to spectacles are non-surgical measures that could be used to manage early stage cataracts.</a:t>
            </a:r>
            <a:endParaRPr/>
          </a:p>
          <a:p>
            <a:pPr indent="0" lvl="0" marL="0" rtl="0" algn="l">
              <a:spcBef>
                <a:spcPts val="0"/>
              </a:spcBef>
              <a:spcAft>
                <a:spcPts val="0"/>
              </a:spcAft>
              <a:buNone/>
            </a:pPr>
            <a:r>
              <a:t/>
            </a:r>
            <a:endParaRPr/>
          </a:p>
        </p:txBody>
      </p:sp>
      <p:sp>
        <p:nvSpPr>
          <p:cNvPr id="148" name="Google Shape;14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Cataracts can be associated with age related macular degeneration (AMD), glaucoma, and diabetic retinopathy that may restrict the visual function after surgery. The majority of patients with cataracts (75%-80%) have systemic comorbid conditions; most of them are hypertension (47%) and cardiovascular disease (JP </a:t>
            </a:r>
            <a:r>
              <a:rPr i="1" lang="en-US" sz="1200">
                <a:solidFill>
                  <a:schemeClr val="dk1"/>
                </a:solidFill>
                <a:latin typeface="Calibri"/>
                <a:ea typeface="Calibri"/>
                <a:cs typeface="Calibri"/>
                <a:sym typeface="Calibri"/>
              </a:rPr>
              <a:t>et al.</a:t>
            </a:r>
            <a:r>
              <a:rPr lang="en-US" sz="1200">
                <a:solidFill>
                  <a:schemeClr val="dk1"/>
                </a:solidFill>
                <a:latin typeface="Calibri"/>
                <a:ea typeface="Calibri"/>
                <a:cs typeface="Calibri"/>
                <a:sym typeface="Calibri"/>
              </a:rPr>
              <a:t> 2021). Cataracts are associated with a high risk of falling among the elderly because they have poor depth perception and contrast sensitivity. The risk of developing dementia is also related to visual impairment due to cataracts, but the development of cataract extraction is strongly related with the possibility to avoid dementia.</a:t>
            </a:r>
            <a:endParaRPr/>
          </a:p>
          <a:p>
            <a:pPr indent="0" lvl="0" marL="0" rtl="0" algn="l">
              <a:spcBef>
                <a:spcPts val="0"/>
              </a:spcBef>
              <a:spcAft>
                <a:spcPts val="0"/>
              </a:spcAft>
              <a:buNone/>
            </a:pPr>
            <a:r>
              <a:t/>
            </a:r>
            <a:endParaRPr/>
          </a:p>
        </p:txBody>
      </p:sp>
      <p:sp>
        <p:nvSpPr>
          <p:cNvPr id="156" name="Google Shape;15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3" name="Google Shape;16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It is essential to wear sunglasses that exclude 100 percent of UV 400 rays of the sun (UV blocking 400 and UVB) (Allaboutvision, 2026). It is essential to quit smoking, which elevates the chances of cataracts development through raising the levels of oxidative stress. The diet with high levels of antioxidants; that is, Vitamin C, Vitamin E, lutein and zeaxanthin can maintain the delay of the lens clouding. Prevention of hypertension and strict control of the blood glucose level among diabetic patients are the main preventative steps.</a:t>
            </a:r>
            <a:endParaRPr/>
          </a:p>
          <a:p>
            <a:pPr indent="0" lvl="0" marL="0" rtl="0" algn="l">
              <a:spcBef>
                <a:spcPts val="0"/>
              </a:spcBef>
              <a:spcAft>
                <a:spcPts val="0"/>
              </a:spcAft>
              <a:buNone/>
            </a:pPr>
            <a:r>
              <a:t/>
            </a:r>
            <a:endParaRPr/>
          </a:p>
        </p:txBody>
      </p:sp>
      <p:sp>
        <p:nvSpPr>
          <p:cNvPr id="164" name="Google Shape;16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practitioners should be able to maintain the principle of no patient left behind as giving an equal chance to any surgery irrespective of their cognitive status or socioeconomic orientation. Successful co-production must also see clinicians tailor communication within a patient with a comorbidity such as dementia, and usually including carers in the decision-making (Gaffy, Brijnath and Dow, 2025). It is mandatory that teams that are high performing should work closely interdisciplinarily, such as optometry, pharmacy, and nursing to offer a person-centred journey, which is seamless.</a:t>
            </a:r>
            <a:endParaRPr/>
          </a:p>
          <a:p>
            <a:pPr indent="0" lvl="0" marL="0" rtl="0" algn="l">
              <a:spcBef>
                <a:spcPts val="0"/>
              </a:spcBef>
              <a:spcAft>
                <a:spcPts val="0"/>
              </a:spcAft>
              <a:buNone/>
            </a:pPr>
            <a:r>
              <a:t/>
            </a:r>
            <a:endParaRPr/>
          </a:p>
        </p:txBody>
      </p:sp>
      <p:sp>
        <p:nvSpPr>
          <p:cNvPr id="185" name="Google Shape;18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sz="1200">
                <a:solidFill>
                  <a:schemeClr val="dk1"/>
                </a:solidFill>
                <a:latin typeface="Calibri"/>
                <a:ea typeface="Calibri"/>
                <a:cs typeface="Calibri"/>
                <a:sym typeface="Calibri"/>
              </a:rPr>
              <a:t>Personalised Care Planning: </a:t>
            </a:r>
            <a:r>
              <a:rPr lang="en-US" sz="1200">
                <a:solidFill>
                  <a:schemeClr val="dk1"/>
                </a:solidFill>
                <a:latin typeface="Calibri"/>
                <a:ea typeface="Calibri"/>
                <a:cs typeface="Calibri"/>
                <a:sym typeface="Calibri"/>
              </a:rPr>
              <a:t>Build post-operative schedules, which can build in home setting and self-drop administration capacity.</a:t>
            </a:r>
            <a:endParaRPr/>
          </a:p>
          <a:p>
            <a:pPr indent="0" lvl="0" marL="0" rtl="0" algn="l">
              <a:spcBef>
                <a:spcPts val="0"/>
              </a:spcBef>
              <a:spcAft>
                <a:spcPts val="0"/>
              </a:spcAft>
              <a:buNone/>
            </a:pPr>
            <a:r>
              <a:rPr b="1" lang="en-US" sz="1200">
                <a:solidFill>
                  <a:schemeClr val="dk1"/>
                </a:solidFill>
                <a:latin typeface="Calibri"/>
                <a:ea typeface="Calibri"/>
                <a:cs typeface="Calibri"/>
                <a:sym typeface="Calibri"/>
              </a:rPr>
              <a:t>Bring Choice:</a:t>
            </a:r>
            <a:r>
              <a:rPr lang="en-US" sz="1200">
                <a:solidFill>
                  <a:schemeClr val="dk1"/>
                </a:solidFill>
                <a:latin typeface="Calibri"/>
                <a:ea typeface="Calibri"/>
                <a:cs typeface="Calibri"/>
                <a:sym typeface="Calibri"/>
              </a:rPr>
              <a:t> Give the patients an option of the provider and surgery date that suits them.</a:t>
            </a:r>
            <a:endParaRPr/>
          </a:p>
          <a:p>
            <a:pPr indent="0" lvl="0" marL="0" rtl="0" algn="l">
              <a:spcBef>
                <a:spcPts val="0"/>
              </a:spcBef>
              <a:spcAft>
                <a:spcPts val="0"/>
              </a:spcAft>
              <a:buNone/>
            </a:pPr>
            <a:r>
              <a:rPr b="1" lang="en-US" sz="1200">
                <a:solidFill>
                  <a:schemeClr val="dk1"/>
                </a:solidFill>
                <a:latin typeface="Calibri"/>
                <a:ea typeface="Calibri"/>
                <a:cs typeface="Calibri"/>
                <a:sym typeface="Calibri"/>
              </a:rPr>
              <a:t>Supported Self-Management:</a:t>
            </a:r>
            <a:r>
              <a:rPr lang="en-US" sz="1200">
                <a:solidFill>
                  <a:schemeClr val="dk1"/>
                </a:solidFill>
                <a:latin typeface="Calibri"/>
                <a:ea typeface="Calibri"/>
                <a:cs typeface="Calibri"/>
                <a:sym typeface="Calibri"/>
              </a:rPr>
              <a:t> Patients should be educated on how to detect post-operative complications such as endophthalmitis to be immediately treated (Althiabi, 2022).</a:t>
            </a:r>
            <a:endParaRPr/>
          </a:p>
          <a:p>
            <a:pPr indent="0" lvl="0" marL="0" rtl="0" algn="l">
              <a:spcBef>
                <a:spcPts val="0"/>
              </a:spcBef>
              <a:spcAft>
                <a:spcPts val="0"/>
              </a:spcAft>
              <a:buNone/>
            </a:pPr>
            <a:r>
              <a:rPr b="1" lang="en-US" sz="1200">
                <a:solidFill>
                  <a:schemeClr val="dk1"/>
                </a:solidFill>
                <a:latin typeface="Calibri"/>
                <a:ea typeface="Calibri"/>
                <a:cs typeface="Calibri"/>
                <a:sym typeface="Calibri"/>
              </a:rPr>
              <a:t>Personal Health Budgets: </a:t>
            </a:r>
            <a:r>
              <a:rPr lang="en-US" sz="1200">
                <a:solidFill>
                  <a:schemeClr val="dk1"/>
                </a:solidFill>
                <a:latin typeface="Calibri"/>
                <a:ea typeface="Calibri"/>
                <a:cs typeface="Calibri"/>
                <a:sym typeface="Calibri"/>
              </a:rPr>
              <a:t>Where relevant, integrated budgets should be used to fund individual needs of permanently visually impaired persons.</a:t>
            </a:r>
            <a:endParaRPr/>
          </a:p>
          <a:p>
            <a:pPr indent="0" lvl="0" marL="0" rtl="0" algn="l">
              <a:spcBef>
                <a:spcPts val="0"/>
              </a:spcBef>
              <a:spcAft>
                <a:spcPts val="0"/>
              </a:spcAft>
              <a:buNone/>
            </a:pPr>
            <a:br>
              <a:rPr lang="en-US" sz="1200">
                <a:solidFill>
                  <a:schemeClr val="dk1"/>
                </a:solidFill>
                <a:latin typeface="Calibri"/>
                <a:ea typeface="Calibri"/>
                <a:cs typeface="Calibri"/>
                <a:sym typeface="Calibri"/>
              </a:rPr>
            </a:br>
            <a:r>
              <a:rPr lang="en-US" sz="1200">
                <a:solidFill>
                  <a:schemeClr val="dk1"/>
                </a:solidFill>
                <a:latin typeface="Calibri"/>
                <a:ea typeface="Calibri"/>
                <a:cs typeface="Calibri"/>
                <a:sym typeface="Calibri"/>
              </a:rPr>
              <a:t> </a:t>
            </a:r>
            <a:endParaRPr/>
          </a:p>
          <a:p>
            <a:pPr indent="0" lvl="0" marL="0" rtl="0" algn="l">
              <a:spcBef>
                <a:spcPts val="0"/>
              </a:spcBef>
              <a:spcAft>
                <a:spcPts val="0"/>
              </a:spcAft>
              <a:buNone/>
            </a:pPr>
            <a:r>
              <a:t/>
            </a:r>
            <a:endParaRPr/>
          </a:p>
        </p:txBody>
      </p:sp>
      <p:sp>
        <p:nvSpPr>
          <p:cNvPr id="193" name="Google Shape;193;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6" name="Shape 16"/>
        <p:cNvGrpSpPr/>
        <p:nvPr/>
      </p:nvGrpSpPr>
      <p:grpSpPr>
        <a:xfrm>
          <a:off x="0" y="0"/>
          <a:ext cx="0" cy="0"/>
          <a:chOff x="0" y="0"/>
          <a:chExt cx="0" cy="0"/>
        </a:xfrm>
      </p:grpSpPr>
      <p:sp>
        <p:nvSpPr>
          <p:cNvPr id="17" name="Google Shape;17;p15"/>
          <p:cNvSpPr txBox="1"/>
          <p:nvPr>
            <p:ph type="ctrTitle"/>
          </p:nvPr>
        </p:nvSpPr>
        <p:spPr>
          <a:xfrm>
            <a:off x="619433" y="2286001"/>
            <a:ext cx="7573295" cy="1836174"/>
          </a:xfrm>
          <a:prstGeom prst="rect">
            <a:avLst/>
          </a:prstGeom>
          <a:noFill/>
          <a:ln>
            <a:noFill/>
          </a:ln>
          <a:effectLst>
            <a:outerShdw blurRad="50800" rotWithShape="0" algn="tl" dir="2700000" dist="38100">
              <a:srgbClr val="000000">
                <a:alpha val="40000"/>
              </a:srgbClr>
            </a:outerShdw>
          </a:effectLst>
        </p:spPr>
        <p:txBody>
          <a:bodyPr anchorCtr="0" anchor="ctr" bIns="45700" lIns="91425" spcFirstLastPara="1" rIns="91425" wrap="square" tIns="45700">
            <a:normAutofit/>
          </a:bodyPr>
          <a:lstStyle>
            <a:lvl1pPr lvl="0" algn="l">
              <a:spcBef>
                <a:spcPts val="0"/>
              </a:spcBef>
              <a:spcAft>
                <a:spcPts val="0"/>
              </a:spcAft>
              <a:buClr>
                <a:srgbClr val="003F46"/>
              </a:buClr>
              <a:buSzPts val="3600"/>
              <a:buFont typeface="Calibri"/>
              <a:buNone/>
              <a:defRPr sz="3600">
                <a:solidFill>
                  <a:srgbClr val="003F4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15"/>
          <p:cNvSpPr txBox="1"/>
          <p:nvPr>
            <p:ph idx="1" type="subTitle"/>
          </p:nvPr>
        </p:nvSpPr>
        <p:spPr>
          <a:xfrm>
            <a:off x="612060" y="4114800"/>
            <a:ext cx="7588043" cy="648929"/>
          </a:xfrm>
          <a:prstGeom prst="rect">
            <a:avLst/>
          </a:prstGeom>
          <a:noFill/>
          <a:ln>
            <a:noFill/>
          </a:ln>
        </p:spPr>
        <p:txBody>
          <a:bodyPr anchorCtr="0" anchor="t" bIns="45700" lIns="91425" spcFirstLastPara="1" rIns="91425" wrap="square" tIns="45700">
            <a:normAutofit/>
          </a:bodyPr>
          <a:lstStyle>
            <a:lvl1pPr lvl="0" algn="l">
              <a:spcBef>
                <a:spcPts val="560"/>
              </a:spcBef>
              <a:spcAft>
                <a:spcPts val="0"/>
              </a:spcAft>
              <a:buClr>
                <a:schemeClr val="dk1"/>
              </a:buClr>
              <a:buSzPts val="2800"/>
              <a:buNone/>
              <a:defRPr b="0" i="0" sz="2800">
                <a:solidFill>
                  <a:schemeClr val="dk1"/>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9" name="Google Shape;19;p15"/>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5"/>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5"/>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2" name="Shape 22"/>
        <p:cNvGrpSpPr/>
        <p:nvPr/>
      </p:nvGrpSpPr>
      <p:grpSpPr>
        <a:xfrm>
          <a:off x="0" y="0"/>
          <a:ext cx="0" cy="0"/>
          <a:chOff x="0" y="0"/>
          <a:chExt cx="0" cy="0"/>
        </a:xfrm>
      </p:grpSpPr>
      <p:sp>
        <p:nvSpPr>
          <p:cNvPr id="23" name="Google Shape;23;p16"/>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003F46"/>
              </a:buClr>
              <a:buSzPts val="3600"/>
              <a:buFont typeface="Calibri"/>
              <a:buNone/>
              <a:defRPr sz="3600">
                <a:solidFill>
                  <a:srgbClr val="003F4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 name="Google Shape;24;p16"/>
          <p:cNvSpPr txBox="1"/>
          <p:nvPr>
            <p:ph idx="1" type="body"/>
          </p:nvPr>
        </p:nvSpPr>
        <p:spPr>
          <a:xfrm>
            <a:off x="463714" y="1327354"/>
            <a:ext cx="8246070" cy="3451121"/>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solidFill>
                  <a:schemeClr val="dk1"/>
                </a:solidFill>
              </a:defRPr>
            </a:lvl1pPr>
            <a:lvl2pPr indent="-406400" lvl="1" marL="914400" algn="l">
              <a:spcBef>
                <a:spcPts val="560"/>
              </a:spcBef>
              <a:spcAft>
                <a:spcPts val="0"/>
              </a:spcAft>
              <a:buClr>
                <a:schemeClr val="dk1"/>
              </a:buClr>
              <a:buSzPts val="2800"/>
              <a:buChar char="–"/>
              <a:defRPr>
                <a:solidFill>
                  <a:schemeClr val="dk1"/>
                </a:solidFill>
              </a:defRPr>
            </a:lvl2pPr>
            <a:lvl3pPr indent="-381000" lvl="2" marL="1371600" algn="l">
              <a:spcBef>
                <a:spcPts val="480"/>
              </a:spcBef>
              <a:spcAft>
                <a:spcPts val="0"/>
              </a:spcAft>
              <a:buClr>
                <a:schemeClr val="dk1"/>
              </a:buClr>
              <a:buSzPts val="2400"/>
              <a:buChar char="•"/>
              <a:defRPr>
                <a:solidFill>
                  <a:schemeClr val="dk1"/>
                </a:solidFill>
              </a:defRPr>
            </a:lvl3pPr>
            <a:lvl4pPr indent="-355600" lvl="3" marL="1828800" algn="l">
              <a:spcBef>
                <a:spcPts val="400"/>
              </a:spcBef>
              <a:spcAft>
                <a:spcPts val="0"/>
              </a:spcAft>
              <a:buClr>
                <a:schemeClr val="dk1"/>
              </a:buClr>
              <a:buSzPts val="2000"/>
              <a:buChar char="–"/>
              <a:defRPr>
                <a:solidFill>
                  <a:schemeClr val="dk1"/>
                </a:solidFill>
              </a:defRPr>
            </a:lvl4pPr>
            <a:lvl5pPr indent="-355600" lvl="4" marL="2286000" algn="l">
              <a:spcBef>
                <a:spcPts val="400"/>
              </a:spcBef>
              <a:spcAft>
                <a:spcPts val="0"/>
              </a:spcAft>
              <a:buClr>
                <a:schemeClr val="dk1"/>
              </a:buClr>
              <a:buSzPts val="2000"/>
              <a:buChar char="»"/>
              <a:defRPr>
                <a:solidFill>
                  <a:schemeClr val="dk1"/>
                </a:solidFill>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5" name="Google Shape;25;p16"/>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6"/>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6"/>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and Content">
  <p:cSld name="1_Title and Content">
    <p:bg>
      <p:bgPr>
        <a:blipFill>
          <a:blip r:embed="rId2">
            <a:alphaModFix/>
          </a:blip>
          <a:stretch>
            <a:fillRect/>
          </a:stretch>
        </a:blipFill>
      </p:bgPr>
    </p:bg>
    <p:spTree>
      <p:nvGrpSpPr>
        <p:cNvPr id="28" name="Shape 28"/>
        <p:cNvGrpSpPr/>
        <p:nvPr/>
      </p:nvGrpSpPr>
      <p:grpSpPr>
        <a:xfrm>
          <a:off x="0" y="0"/>
          <a:ext cx="0" cy="0"/>
          <a:chOff x="0" y="0"/>
          <a:chExt cx="0" cy="0"/>
        </a:xfrm>
      </p:grpSpPr>
      <p:sp>
        <p:nvSpPr>
          <p:cNvPr id="29" name="Google Shape;29;p17"/>
          <p:cNvSpPr txBox="1"/>
          <p:nvPr>
            <p:ph type="title"/>
          </p:nvPr>
        </p:nvSpPr>
        <p:spPr>
          <a:xfrm>
            <a:off x="482189" y="413911"/>
            <a:ext cx="6857040" cy="72534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003F46"/>
              </a:buClr>
              <a:buSzPts val="3600"/>
              <a:buFont typeface="Calibri"/>
              <a:buNone/>
              <a:defRPr sz="3600">
                <a:solidFill>
                  <a:srgbClr val="003F4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 name="Google Shape;30;p17"/>
          <p:cNvSpPr txBox="1"/>
          <p:nvPr>
            <p:ph idx="1" type="body"/>
          </p:nvPr>
        </p:nvSpPr>
        <p:spPr>
          <a:xfrm>
            <a:off x="471948" y="1187244"/>
            <a:ext cx="6880123" cy="3508626"/>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solidFill>
                  <a:schemeClr val="dk1"/>
                </a:solidFill>
              </a:defRPr>
            </a:lvl1pPr>
            <a:lvl2pPr indent="-406400" lvl="1" marL="914400" algn="l">
              <a:spcBef>
                <a:spcPts val="560"/>
              </a:spcBef>
              <a:spcAft>
                <a:spcPts val="0"/>
              </a:spcAft>
              <a:buClr>
                <a:schemeClr val="dk1"/>
              </a:buClr>
              <a:buSzPts val="2800"/>
              <a:buChar char="–"/>
              <a:defRPr>
                <a:solidFill>
                  <a:schemeClr val="dk1"/>
                </a:solidFill>
              </a:defRPr>
            </a:lvl2pPr>
            <a:lvl3pPr indent="-381000" lvl="2" marL="1371600" algn="l">
              <a:spcBef>
                <a:spcPts val="480"/>
              </a:spcBef>
              <a:spcAft>
                <a:spcPts val="0"/>
              </a:spcAft>
              <a:buClr>
                <a:schemeClr val="dk1"/>
              </a:buClr>
              <a:buSzPts val="2400"/>
              <a:buChar char="•"/>
              <a:defRPr>
                <a:solidFill>
                  <a:schemeClr val="dk1"/>
                </a:solidFill>
              </a:defRPr>
            </a:lvl3pPr>
            <a:lvl4pPr indent="-355600" lvl="3" marL="1828800" algn="l">
              <a:spcBef>
                <a:spcPts val="400"/>
              </a:spcBef>
              <a:spcAft>
                <a:spcPts val="0"/>
              </a:spcAft>
              <a:buClr>
                <a:schemeClr val="dk1"/>
              </a:buClr>
              <a:buSzPts val="2000"/>
              <a:buChar char="–"/>
              <a:defRPr>
                <a:solidFill>
                  <a:schemeClr val="dk1"/>
                </a:solidFill>
              </a:defRPr>
            </a:lvl4pPr>
            <a:lvl5pPr indent="-355600" lvl="4" marL="2286000" algn="l">
              <a:spcBef>
                <a:spcPts val="400"/>
              </a:spcBef>
              <a:spcAft>
                <a:spcPts val="0"/>
              </a:spcAft>
              <a:buClr>
                <a:schemeClr val="dk1"/>
              </a:buClr>
              <a:buSzPts val="2000"/>
              <a:buChar char="»"/>
              <a:defRPr>
                <a:solidFill>
                  <a:schemeClr val="dk1"/>
                </a:solidFill>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1" name="Google Shape;31;p17"/>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7"/>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17"/>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4" name="Shape 34"/>
        <p:cNvGrpSpPr/>
        <p:nvPr/>
      </p:nvGrpSpPr>
      <p:grpSpPr>
        <a:xfrm>
          <a:off x="0" y="0"/>
          <a:ext cx="0" cy="0"/>
          <a:chOff x="0" y="0"/>
          <a:chExt cx="0" cy="0"/>
        </a:xfrm>
      </p:grpSpPr>
      <p:sp>
        <p:nvSpPr>
          <p:cNvPr id="35" name="Google Shape;35;p18"/>
          <p:cNvSpPr txBox="1"/>
          <p:nvPr>
            <p:ph type="title"/>
          </p:nvPr>
        </p:nvSpPr>
        <p:spPr>
          <a:xfrm>
            <a:off x="722313" y="3305176"/>
            <a:ext cx="7772400" cy="1021556"/>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18"/>
          <p:cNvSpPr txBox="1"/>
          <p:nvPr>
            <p:ph idx="1" type="body"/>
          </p:nvPr>
        </p:nvSpPr>
        <p:spPr>
          <a:xfrm>
            <a:off x="722313" y="2180035"/>
            <a:ext cx="7772400" cy="1125140"/>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7" name="Google Shape;37;p18"/>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8"/>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8"/>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0" name="Shape 40"/>
        <p:cNvGrpSpPr/>
        <p:nvPr/>
      </p:nvGrpSpPr>
      <p:grpSpPr>
        <a:xfrm>
          <a:off x="0" y="0"/>
          <a:ext cx="0" cy="0"/>
          <a:chOff x="0" y="0"/>
          <a:chExt cx="0" cy="0"/>
        </a:xfrm>
      </p:grpSpPr>
      <p:sp>
        <p:nvSpPr>
          <p:cNvPr id="41" name="Google Shape;41;p19"/>
          <p:cNvSpPr txBox="1"/>
          <p:nvPr>
            <p:ph type="title"/>
          </p:nvPr>
        </p:nvSpPr>
        <p:spPr>
          <a:xfrm>
            <a:off x="457200" y="205979"/>
            <a:ext cx="8229600" cy="85725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9"/>
          <p:cNvSpPr txBox="1"/>
          <p:nvPr>
            <p:ph idx="1" type="body"/>
          </p:nvPr>
        </p:nvSpPr>
        <p:spPr>
          <a:xfrm>
            <a:off x="457200" y="1200151"/>
            <a:ext cx="4038600" cy="3394472"/>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3" name="Google Shape;43;p19"/>
          <p:cNvSpPr txBox="1"/>
          <p:nvPr>
            <p:ph idx="2" type="body"/>
          </p:nvPr>
        </p:nvSpPr>
        <p:spPr>
          <a:xfrm>
            <a:off x="4648200" y="1200151"/>
            <a:ext cx="4038600" cy="3394472"/>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4" name="Google Shape;44;p19"/>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9"/>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9"/>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7" name="Shape 47"/>
        <p:cNvGrpSpPr/>
        <p:nvPr/>
      </p:nvGrpSpPr>
      <p:grpSpPr>
        <a:xfrm>
          <a:off x="0" y="0"/>
          <a:ext cx="0" cy="0"/>
          <a:chOff x="0" y="0"/>
          <a:chExt cx="0" cy="0"/>
        </a:xfrm>
      </p:grpSpPr>
      <p:sp>
        <p:nvSpPr>
          <p:cNvPr id="48" name="Google Shape;48;p20"/>
          <p:cNvSpPr txBox="1"/>
          <p:nvPr>
            <p:ph type="title"/>
          </p:nvPr>
        </p:nvSpPr>
        <p:spPr>
          <a:xfrm>
            <a:off x="562190" y="330638"/>
            <a:ext cx="8093365" cy="763525"/>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003F46"/>
              </a:buClr>
              <a:buSzPts val="3600"/>
              <a:buFont typeface="Calibri"/>
              <a:buNone/>
              <a:defRPr sz="3600">
                <a:solidFill>
                  <a:srgbClr val="003F4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20"/>
          <p:cNvSpPr txBox="1"/>
          <p:nvPr>
            <p:ph idx="1" type="body"/>
          </p:nvPr>
        </p:nvSpPr>
        <p:spPr>
          <a:xfrm>
            <a:off x="522131" y="1611271"/>
            <a:ext cx="4040188" cy="479822"/>
          </a:xfrm>
          <a:prstGeom prst="rect">
            <a:avLst/>
          </a:prstGeom>
          <a:noFill/>
          <a:ln>
            <a:noFill/>
          </a:ln>
        </p:spPr>
        <p:txBody>
          <a:bodyPr anchorCtr="0" anchor="b" bIns="45700" lIns="91425" spcFirstLastPara="1" rIns="91425" wrap="square" tIns="45700">
            <a:normAutofit/>
          </a:bodyPr>
          <a:lstStyle>
            <a:lvl1pPr indent="-228600" lvl="0" marL="457200" algn="ctr">
              <a:spcBef>
                <a:spcPts val="480"/>
              </a:spcBef>
              <a:spcAft>
                <a:spcPts val="0"/>
              </a:spcAft>
              <a:buClr>
                <a:schemeClr val="dk1"/>
              </a:buClr>
              <a:buSzPts val="2400"/>
              <a:buNone/>
              <a:defRPr b="1" sz="2400">
                <a:solidFill>
                  <a:schemeClr val="dk1"/>
                </a:solidFill>
              </a:defRPr>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50" name="Google Shape;50;p20"/>
          <p:cNvSpPr txBox="1"/>
          <p:nvPr>
            <p:ph idx="2" type="body"/>
          </p:nvPr>
        </p:nvSpPr>
        <p:spPr>
          <a:xfrm>
            <a:off x="522131" y="2083668"/>
            <a:ext cx="4040188" cy="2276294"/>
          </a:xfrm>
          <a:prstGeom prst="rect">
            <a:avLst/>
          </a:prstGeom>
          <a:noFill/>
          <a:ln>
            <a:noFill/>
          </a:ln>
        </p:spPr>
        <p:txBody>
          <a:bodyPr anchorCtr="0" anchor="t" bIns="45700" lIns="91425" spcFirstLastPara="1" rIns="91425" wrap="square" tIns="45700">
            <a:normAutofit/>
          </a:bodyPr>
          <a:lstStyle>
            <a:lvl1pPr indent="-381000" lvl="0" marL="457200" algn="ctr">
              <a:spcBef>
                <a:spcPts val="480"/>
              </a:spcBef>
              <a:spcAft>
                <a:spcPts val="0"/>
              </a:spcAft>
              <a:buClr>
                <a:schemeClr val="dk1"/>
              </a:buClr>
              <a:buSzPts val="2400"/>
              <a:buChar char="•"/>
              <a:defRPr sz="2400">
                <a:solidFill>
                  <a:schemeClr val="dk1"/>
                </a:solidFill>
              </a:defRPr>
            </a:lvl1pPr>
            <a:lvl2pPr indent="-355600" lvl="1" marL="914400" algn="ctr">
              <a:spcBef>
                <a:spcPts val="400"/>
              </a:spcBef>
              <a:spcAft>
                <a:spcPts val="0"/>
              </a:spcAft>
              <a:buClr>
                <a:schemeClr val="dk1"/>
              </a:buClr>
              <a:buSzPts val="2000"/>
              <a:buChar char="–"/>
              <a:defRPr sz="2000">
                <a:solidFill>
                  <a:schemeClr val="dk1"/>
                </a:solidFill>
              </a:defRPr>
            </a:lvl2pPr>
            <a:lvl3pPr indent="-342900" lvl="2" marL="1371600" algn="ctr">
              <a:spcBef>
                <a:spcPts val="360"/>
              </a:spcBef>
              <a:spcAft>
                <a:spcPts val="0"/>
              </a:spcAft>
              <a:buClr>
                <a:schemeClr val="dk1"/>
              </a:buClr>
              <a:buSzPts val="1800"/>
              <a:buChar char="•"/>
              <a:defRPr sz="1800">
                <a:solidFill>
                  <a:schemeClr val="dk1"/>
                </a:solidFill>
              </a:defRPr>
            </a:lvl3pPr>
            <a:lvl4pPr indent="-330200" lvl="3" marL="1828800" algn="ctr">
              <a:spcBef>
                <a:spcPts val="320"/>
              </a:spcBef>
              <a:spcAft>
                <a:spcPts val="0"/>
              </a:spcAft>
              <a:buClr>
                <a:schemeClr val="dk1"/>
              </a:buClr>
              <a:buSzPts val="1600"/>
              <a:buChar char="–"/>
              <a:defRPr sz="1600">
                <a:solidFill>
                  <a:schemeClr val="dk1"/>
                </a:solidFill>
              </a:defRPr>
            </a:lvl4pPr>
            <a:lvl5pPr indent="-330200" lvl="4" marL="2286000" algn="ctr">
              <a:spcBef>
                <a:spcPts val="320"/>
              </a:spcBef>
              <a:spcAft>
                <a:spcPts val="0"/>
              </a:spcAft>
              <a:buClr>
                <a:schemeClr val="dk1"/>
              </a:buClr>
              <a:buSzPts val="1600"/>
              <a:buChar char="»"/>
              <a:defRPr sz="1600">
                <a:solidFill>
                  <a:schemeClr val="dk1"/>
                </a:solidFill>
              </a:defRPr>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1" name="Google Shape;51;p20"/>
          <p:cNvSpPr txBox="1"/>
          <p:nvPr>
            <p:ph idx="3" type="body"/>
          </p:nvPr>
        </p:nvSpPr>
        <p:spPr>
          <a:xfrm>
            <a:off x="4557252" y="1611271"/>
            <a:ext cx="4041775" cy="479822"/>
          </a:xfrm>
          <a:prstGeom prst="rect">
            <a:avLst/>
          </a:prstGeom>
          <a:noFill/>
          <a:ln>
            <a:noFill/>
          </a:ln>
        </p:spPr>
        <p:txBody>
          <a:bodyPr anchorCtr="0" anchor="b" bIns="45700" lIns="91425" spcFirstLastPara="1" rIns="91425" wrap="square" tIns="45700">
            <a:normAutofit/>
          </a:bodyPr>
          <a:lstStyle>
            <a:lvl1pPr indent="-228600" lvl="0" marL="457200" algn="ctr">
              <a:spcBef>
                <a:spcPts val="480"/>
              </a:spcBef>
              <a:spcAft>
                <a:spcPts val="0"/>
              </a:spcAft>
              <a:buClr>
                <a:schemeClr val="dk1"/>
              </a:buClr>
              <a:buSzPts val="2400"/>
              <a:buNone/>
              <a:defRPr b="1" sz="2400">
                <a:solidFill>
                  <a:schemeClr val="dk1"/>
                </a:solidFill>
              </a:defRPr>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52" name="Google Shape;52;p20"/>
          <p:cNvSpPr txBox="1"/>
          <p:nvPr>
            <p:ph idx="4" type="body"/>
          </p:nvPr>
        </p:nvSpPr>
        <p:spPr>
          <a:xfrm>
            <a:off x="4557252" y="2083668"/>
            <a:ext cx="4041775" cy="2276294"/>
          </a:xfrm>
          <a:prstGeom prst="rect">
            <a:avLst/>
          </a:prstGeom>
          <a:noFill/>
          <a:ln>
            <a:noFill/>
          </a:ln>
        </p:spPr>
        <p:txBody>
          <a:bodyPr anchorCtr="0" anchor="t" bIns="45700" lIns="91425" spcFirstLastPara="1" rIns="91425" wrap="square" tIns="45700">
            <a:normAutofit/>
          </a:bodyPr>
          <a:lstStyle>
            <a:lvl1pPr indent="-381000" lvl="0" marL="457200" algn="ctr">
              <a:spcBef>
                <a:spcPts val="480"/>
              </a:spcBef>
              <a:spcAft>
                <a:spcPts val="0"/>
              </a:spcAft>
              <a:buClr>
                <a:schemeClr val="dk1"/>
              </a:buClr>
              <a:buSzPts val="2400"/>
              <a:buChar char="•"/>
              <a:defRPr sz="2400">
                <a:solidFill>
                  <a:schemeClr val="dk1"/>
                </a:solidFill>
              </a:defRPr>
            </a:lvl1pPr>
            <a:lvl2pPr indent="-355600" lvl="1" marL="914400" algn="ctr">
              <a:spcBef>
                <a:spcPts val="400"/>
              </a:spcBef>
              <a:spcAft>
                <a:spcPts val="0"/>
              </a:spcAft>
              <a:buClr>
                <a:schemeClr val="dk1"/>
              </a:buClr>
              <a:buSzPts val="2000"/>
              <a:buChar char="–"/>
              <a:defRPr sz="2000">
                <a:solidFill>
                  <a:schemeClr val="dk1"/>
                </a:solidFill>
              </a:defRPr>
            </a:lvl2pPr>
            <a:lvl3pPr indent="-342900" lvl="2" marL="1371600" algn="ctr">
              <a:spcBef>
                <a:spcPts val="360"/>
              </a:spcBef>
              <a:spcAft>
                <a:spcPts val="0"/>
              </a:spcAft>
              <a:buClr>
                <a:schemeClr val="dk1"/>
              </a:buClr>
              <a:buSzPts val="1800"/>
              <a:buChar char="•"/>
              <a:defRPr sz="1800">
                <a:solidFill>
                  <a:schemeClr val="dk1"/>
                </a:solidFill>
              </a:defRPr>
            </a:lvl3pPr>
            <a:lvl4pPr indent="-330200" lvl="3" marL="1828800" algn="ctr">
              <a:spcBef>
                <a:spcPts val="320"/>
              </a:spcBef>
              <a:spcAft>
                <a:spcPts val="0"/>
              </a:spcAft>
              <a:buClr>
                <a:schemeClr val="dk1"/>
              </a:buClr>
              <a:buSzPts val="1600"/>
              <a:buChar char="–"/>
              <a:defRPr sz="1600">
                <a:solidFill>
                  <a:schemeClr val="dk1"/>
                </a:solidFill>
              </a:defRPr>
            </a:lvl4pPr>
            <a:lvl5pPr indent="-330200" lvl="4" marL="2286000" algn="ctr">
              <a:spcBef>
                <a:spcPts val="320"/>
              </a:spcBef>
              <a:spcAft>
                <a:spcPts val="0"/>
              </a:spcAft>
              <a:buClr>
                <a:schemeClr val="dk1"/>
              </a:buClr>
              <a:buSzPts val="1600"/>
              <a:buChar char="»"/>
              <a:defRPr sz="1600">
                <a:solidFill>
                  <a:schemeClr val="dk1"/>
                </a:solidFill>
              </a:defRPr>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3" name="Google Shape;53;p20"/>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20"/>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0"/>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sp>
        <p:nvSpPr>
          <p:cNvPr id="57" name="Google Shape;57;p21"/>
          <p:cNvSpPr txBox="1"/>
          <p:nvPr>
            <p:ph type="title"/>
          </p:nvPr>
        </p:nvSpPr>
        <p:spPr>
          <a:xfrm>
            <a:off x="457200" y="205979"/>
            <a:ext cx="8229600" cy="85725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8" name="Google Shape;58;p21"/>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1"/>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1"/>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1" name="Shape 61"/>
        <p:cNvGrpSpPr/>
        <p:nvPr/>
      </p:nvGrpSpPr>
      <p:grpSpPr>
        <a:xfrm>
          <a:off x="0" y="0"/>
          <a:ext cx="0" cy="0"/>
          <a:chOff x="0" y="0"/>
          <a:chExt cx="0" cy="0"/>
        </a:xfrm>
      </p:grpSpPr>
      <p:sp>
        <p:nvSpPr>
          <p:cNvPr id="62" name="Google Shape;62;p22"/>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2"/>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2"/>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457201" y="204787"/>
            <a:ext cx="3008313" cy="8715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3"/>
          <p:cNvSpPr txBox="1"/>
          <p:nvPr>
            <p:ph idx="1" type="body"/>
          </p:nvPr>
        </p:nvSpPr>
        <p:spPr>
          <a:xfrm>
            <a:off x="3575050" y="204788"/>
            <a:ext cx="5111750" cy="4389835"/>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68" name="Google Shape;68;p23"/>
          <p:cNvSpPr txBox="1"/>
          <p:nvPr>
            <p:ph idx="2" type="body"/>
          </p:nvPr>
        </p:nvSpPr>
        <p:spPr>
          <a:xfrm>
            <a:off x="457201" y="1076326"/>
            <a:ext cx="3008313" cy="3518297"/>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9" name="Google Shape;69;p23"/>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3"/>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2" name="Shape 72"/>
        <p:cNvGrpSpPr/>
        <p:nvPr/>
      </p:nvGrpSpPr>
      <p:grpSpPr>
        <a:xfrm>
          <a:off x="0" y="0"/>
          <a:ext cx="0" cy="0"/>
          <a:chOff x="0" y="0"/>
          <a:chExt cx="0" cy="0"/>
        </a:xfrm>
      </p:grpSpPr>
      <p:sp>
        <p:nvSpPr>
          <p:cNvPr id="73" name="Google Shape;73;p24"/>
          <p:cNvSpPr txBox="1"/>
          <p:nvPr>
            <p:ph type="title"/>
          </p:nvPr>
        </p:nvSpPr>
        <p:spPr>
          <a:xfrm>
            <a:off x="1792288" y="3600450"/>
            <a:ext cx="5486400" cy="425054"/>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4"/>
          <p:cNvSpPr/>
          <p:nvPr>
            <p:ph idx="2" type="pic"/>
          </p:nvPr>
        </p:nvSpPr>
        <p:spPr>
          <a:xfrm>
            <a:off x="1792288" y="459581"/>
            <a:ext cx="5486400" cy="3086100"/>
          </a:xfrm>
          <a:prstGeom prst="rect">
            <a:avLst/>
          </a:prstGeom>
          <a:noFill/>
          <a:ln>
            <a:noFill/>
          </a:ln>
        </p:spPr>
      </p:sp>
      <p:sp>
        <p:nvSpPr>
          <p:cNvPr id="75" name="Google Shape;75;p24"/>
          <p:cNvSpPr txBox="1"/>
          <p:nvPr>
            <p:ph idx="1" type="body"/>
          </p:nvPr>
        </p:nvSpPr>
        <p:spPr>
          <a:xfrm>
            <a:off x="1792288" y="4025503"/>
            <a:ext cx="5486400" cy="603647"/>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76" name="Google Shape;76;p24"/>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4"/>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4"/>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9" name="Shape 79"/>
        <p:cNvGrpSpPr/>
        <p:nvPr/>
      </p:nvGrpSpPr>
      <p:grpSpPr>
        <a:xfrm>
          <a:off x="0" y="0"/>
          <a:ext cx="0" cy="0"/>
          <a:chOff x="0" y="0"/>
          <a:chExt cx="0" cy="0"/>
        </a:xfrm>
      </p:grpSpPr>
      <p:sp>
        <p:nvSpPr>
          <p:cNvPr id="80" name="Google Shape;80;p25"/>
          <p:cNvSpPr txBox="1"/>
          <p:nvPr>
            <p:ph type="title"/>
          </p:nvPr>
        </p:nvSpPr>
        <p:spPr>
          <a:xfrm>
            <a:off x="457200" y="205979"/>
            <a:ext cx="8229600" cy="85725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25"/>
          <p:cNvSpPr txBox="1"/>
          <p:nvPr>
            <p:ph idx="1" type="body"/>
          </p:nvPr>
        </p:nvSpPr>
        <p:spPr>
          <a:xfrm rot="5400000">
            <a:off x="2874764" y="-1217413"/>
            <a:ext cx="3394472"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2" name="Google Shape;82;p25"/>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5"/>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5"/>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5" name="Shape 85"/>
        <p:cNvGrpSpPr/>
        <p:nvPr/>
      </p:nvGrpSpPr>
      <p:grpSpPr>
        <a:xfrm>
          <a:off x="0" y="0"/>
          <a:ext cx="0" cy="0"/>
          <a:chOff x="0" y="0"/>
          <a:chExt cx="0" cy="0"/>
        </a:xfrm>
      </p:grpSpPr>
      <p:sp>
        <p:nvSpPr>
          <p:cNvPr id="86" name="Google Shape;86;p26"/>
          <p:cNvSpPr txBox="1"/>
          <p:nvPr>
            <p:ph type="title"/>
          </p:nvPr>
        </p:nvSpPr>
        <p:spPr>
          <a:xfrm rot="5400000">
            <a:off x="5463778" y="1371601"/>
            <a:ext cx="4388644"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26"/>
          <p:cNvSpPr txBox="1"/>
          <p:nvPr>
            <p:ph idx="1" type="body"/>
          </p:nvPr>
        </p:nvSpPr>
        <p:spPr>
          <a:xfrm rot="5400000">
            <a:off x="1272778" y="-609599"/>
            <a:ext cx="4388644"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8" name="Google Shape;88;p26"/>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6"/>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6"/>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pic>
        <p:nvPicPr>
          <p:cNvPr descr="E:\websites\free-power-point-templates\2012\logos.png" id="91" name="Google Shape;91;p26"/>
          <p:cNvPicPr preferRelativeResize="0"/>
          <p:nvPr/>
        </p:nvPicPr>
        <p:blipFill rotWithShape="1">
          <a:blip r:embed="rId2">
            <a:alphaModFix/>
          </a:blip>
          <a:srcRect b="0" l="0" r="0" t="0"/>
          <a:stretch/>
        </p:blipFill>
        <p:spPr>
          <a:xfrm>
            <a:off x="3808475" y="2326213"/>
            <a:ext cx="1463784" cy="52696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3.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4" Type="http://schemas.openxmlformats.org/officeDocument/2006/relationships/theme" Target="../theme/theme1.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4"/>
          <p:cNvSpPr txBox="1"/>
          <p:nvPr>
            <p:ph type="title"/>
          </p:nvPr>
        </p:nvSpPr>
        <p:spPr>
          <a:xfrm>
            <a:off x="457200" y="205979"/>
            <a:ext cx="8229600" cy="85725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4"/>
          <p:cNvSpPr txBox="1"/>
          <p:nvPr>
            <p:ph idx="1" type="body"/>
          </p:nvPr>
        </p:nvSpPr>
        <p:spPr>
          <a:xfrm>
            <a:off x="457200" y="1200151"/>
            <a:ext cx="8229600" cy="3394472"/>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14"/>
          <p:cNvSpPr txBox="1"/>
          <p:nvPr>
            <p:ph idx="10" type="dt"/>
          </p:nvPr>
        </p:nvSpPr>
        <p:spPr>
          <a:xfrm>
            <a:off x="457200" y="4767263"/>
            <a:ext cx="2133600" cy="273844"/>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4"/>
          <p:cNvSpPr txBox="1"/>
          <p:nvPr>
            <p:ph idx="11" type="ftr"/>
          </p:nvPr>
        </p:nvSpPr>
        <p:spPr>
          <a:xfrm>
            <a:off x="3124200" y="4767263"/>
            <a:ext cx="2895600" cy="273844"/>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4"/>
          <p:cNvSpPr txBox="1"/>
          <p:nvPr>
            <p:ph idx="12" type="sldNum"/>
          </p:nvPr>
        </p:nvSpPr>
        <p:spPr>
          <a:xfrm>
            <a:off x="6553200" y="4767263"/>
            <a:ext cx="2133600" cy="273844"/>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
        <p:nvSpPr>
          <p:cNvPr id="15" name="Google Shape;15;p14"/>
          <p:cNvSpPr txBox="1"/>
          <p:nvPr/>
        </p:nvSpPr>
        <p:spPr>
          <a:xfrm>
            <a:off x="-9150" y="5213747"/>
            <a:ext cx="8389625"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400" u="none" cap="none" strike="noStrike">
                <a:solidFill>
                  <a:srgbClr val="A5A5A5"/>
                </a:solidFill>
                <a:latin typeface="Calibri"/>
                <a:ea typeface="Calibri"/>
                <a:cs typeface="Calibri"/>
                <a:sym typeface="Calibri"/>
              </a:rPr>
              <a:t>This presentation uses a free template provided by FPPT.com</a:t>
            </a:r>
            <a:endParaRPr/>
          </a:p>
          <a:p>
            <a:pPr indent="0" lvl="0" marL="0" marR="0" rtl="0" algn="l">
              <a:spcBef>
                <a:spcPts val="0"/>
              </a:spcBef>
              <a:spcAft>
                <a:spcPts val="0"/>
              </a:spcAft>
              <a:buNone/>
            </a:pPr>
            <a:r>
              <a:rPr lang="en-US" sz="1400">
                <a:solidFill>
                  <a:srgbClr val="A5A5A5"/>
                </a:solidFill>
                <a:latin typeface="Calibri"/>
                <a:ea typeface="Calibri"/>
                <a:cs typeface="Calibri"/>
                <a:sym typeface="Calibri"/>
              </a:rPr>
              <a:t>www.free-power-point-templates.com</a:t>
            </a:r>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g3d04eab371c_0_0"/>
          <p:cNvSpPr txBox="1"/>
          <p:nvPr>
            <p:ph type="ctrTitle"/>
          </p:nvPr>
        </p:nvSpPr>
        <p:spPr>
          <a:xfrm>
            <a:off x="619433" y="2286001"/>
            <a:ext cx="7573200" cy="18363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lang="en-US"/>
              <a:t>Cataract</a:t>
            </a:r>
            <a:endParaRPr/>
          </a:p>
        </p:txBody>
      </p:sp>
      <p:sp>
        <p:nvSpPr>
          <p:cNvPr id="98" name="Google Shape;98;g3d04eab371c_0_0"/>
          <p:cNvSpPr txBox="1"/>
          <p:nvPr>
            <p:ph idx="1" type="subTitle"/>
          </p:nvPr>
        </p:nvSpPr>
        <p:spPr>
          <a:xfrm>
            <a:off x="612075" y="3552025"/>
            <a:ext cx="7587900" cy="1720200"/>
          </a:xfrm>
          <a:prstGeom prst="rect">
            <a:avLst/>
          </a:prstGeom>
        </p:spPr>
        <p:txBody>
          <a:bodyPr anchorCtr="0" anchor="t" bIns="45700" lIns="91425" spcFirstLastPara="1" rIns="91425" wrap="square" tIns="45700">
            <a:normAutofit fontScale="62500"/>
          </a:bodyPr>
          <a:lstStyle/>
          <a:p>
            <a:pPr indent="0" lvl="0" marL="0" rtl="0" algn="l">
              <a:spcBef>
                <a:spcPts val="560"/>
              </a:spcBef>
              <a:spcAft>
                <a:spcPts val="0"/>
              </a:spcAft>
              <a:buNone/>
            </a:pPr>
            <a:r>
              <a:rPr lang="en-US"/>
              <a:t>Name: Mit Ahir</a:t>
            </a:r>
            <a:endParaRPr/>
          </a:p>
          <a:p>
            <a:pPr indent="0" lvl="0" marL="0" rtl="0" algn="l">
              <a:spcBef>
                <a:spcPts val="560"/>
              </a:spcBef>
              <a:spcAft>
                <a:spcPts val="0"/>
              </a:spcAft>
              <a:buNone/>
            </a:pPr>
            <a:r>
              <a:rPr lang="en-US"/>
              <a:t>Student Id: 2513323</a:t>
            </a:r>
            <a:endParaRPr/>
          </a:p>
          <a:p>
            <a:pPr indent="0" lvl="0" marL="0" rtl="0" algn="l">
              <a:spcBef>
                <a:spcPts val="560"/>
              </a:spcBef>
              <a:spcAft>
                <a:spcPts val="0"/>
              </a:spcAft>
              <a:buNone/>
            </a:pPr>
            <a:r>
              <a:rPr lang="en-US"/>
              <a:t>Course Name: Msc in Public Health And Social Care in Practice</a:t>
            </a:r>
            <a:endParaRPr/>
          </a:p>
          <a:p>
            <a:pPr indent="0" lvl="0" marL="0" rtl="0" algn="l">
              <a:spcBef>
                <a:spcPts val="560"/>
              </a:spcBef>
              <a:spcAft>
                <a:spcPts val="0"/>
              </a:spcAft>
              <a:buNone/>
            </a:pPr>
            <a:r>
              <a:rPr lang="en-US"/>
              <a:t>Module Name: </a:t>
            </a:r>
            <a:r>
              <a:rPr lang="en-US"/>
              <a:t>Community</a:t>
            </a:r>
            <a:r>
              <a:rPr lang="en-US"/>
              <a:t> Care And Management Of Longer term conditions</a:t>
            </a:r>
            <a:endParaRPr/>
          </a:p>
          <a:p>
            <a:pPr indent="0" lvl="0" marL="0" rtl="0" algn="l">
              <a:spcBef>
                <a:spcPts val="560"/>
              </a:spcBef>
              <a:spcAft>
                <a:spcPts val="0"/>
              </a:spcAft>
              <a:buNone/>
            </a:pPr>
            <a:r>
              <a:rPr lang="en-US"/>
              <a:t>Date:  18/03/2026</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Overview of Cataracts</a:t>
            </a:r>
            <a:br>
              <a:rPr b="1" lang="en-US" sz="4400">
                <a:latin typeface="Arial"/>
                <a:ea typeface="Arial"/>
                <a:cs typeface="Arial"/>
                <a:sym typeface="Arial"/>
              </a:rPr>
            </a:br>
            <a:endParaRPr sz="4400">
              <a:latin typeface="Arial"/>
              <a:ea typeface="Arial"/>
              <a:cs typeface="Arial"/>
              <a:sym typeface="Arial"/>
            </a:endParaRPr>
          </a:p>
        </p:txBody>
      </p:sp>
      <p:sp>
        <p:nvSpPr>
          <p:cNvPr id="105" name="Google Shape;105;p2"/>
          <p:cNvSpPr txBox="1"/>
          <p:nvPr>
            <p:ph idx="1" type="body"/>
          </p:nvPr>
        </p:nvSpPr>
        <p:spPr>
          <a:xfrm>
            <a:off x="463714" y="1327354"/>
            <a:ext cx="5513016" cy="3451121"/>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just">
              <a:spcBef>
                <a:spcPts val="0"/>
              </a:spcBef>
              <a:spcAft>
                <a:spcPts val="0"/>
              </a:spcAft>
              <a:buClr>
                <a:schemeClr val="dk1"/>
              </a:buClr>
              <a:buSzPct val="100000"/>
              <a:buChar char="•"/>
            </a:pPr>
            <a:r>
              <a:rPr lang="en-US" sz="1800">
                <a:latin typeface="Arial"/>
                <a:ea typeface="Arial"/>
                <a:cs typeface="Arial"/>
                <a:sym typeface="Arial"/>
              </a:rPr>
              <a:t>Cataract can be defined as the cloudiness that can be observed behind the iris and the pupil in the eye, which is the natural lens of the eye (Khamkar and Barkade, 2024). </a:t>
            </a:r>
            <a:endParaRPr sz="1800">
              <a:latin typeface="Arial"/>
              <a:ea typeface="Arial"/>
              <a:cs typeface="Arial"/>
              <a:sym typeface="Arial"/>
            </a:endParaRPr>
          </a:p>
          <a:p>
            <a:pPr indent="-342900" lvl="0" marL="342900" rtl="0" algn="just">
              <a:spcBef>
                <a:spcPts val="333"/>
              </a:spcBef>
              <a:spcAft>
                <a:spcPts val="0"/>
              </a:spcAft>
              <a:buClr>
                <a:schemeClr val="dk1"/>
              </a:buClr>
              <a:buSzPct val="100000"/>
              <a:buChar char="•"/>
            </a:pPr>
            <a:r>
              <a:rPr lang="en-US" sz="1800">
                <a:latin typeface="Arial"/>
                <a:ea typeface="Arial"/>
                <a:cs typeface="Arial"/>
                <a:sym typeface="Arial"/>
              </a:rPr>
              <a:t>This haze denies the eyes free clear passage of light to the retina thus visual handicap. </a:t>
            </a:r>
            <a:endParaRPr sz="1800">
              <a:latin typeface="Arial"/>
              <a:ea typeface="Arial"/>
              <a:cs typeface="Arial"/>
              <a:sym typeface="Arial"/>
            </a:endParaRPr>
          </a:p>
          <a:p>
            <a:pPr indent="-342900" lvl="0" marL="342900" rtl="0" algn="just">
              <a:spcBef>
                <a:spcPts val="333"/>
              </a:spcBef>
              <a:spcAft>
                <a:spcPts val="0"/>
              </a:spcAft>
              <a:buClr>
                <a:schemeClr val="dk1"/>
              </a:buClr>
              <a:buSzPct val="100000"/>
              <a:buChar char="•"/>
            </a:pPr>
            <a:r>
              <a:rPr lang="en-US" sz="1800">
                <a:latin typeface="Arial"/>
                <a:ea typeface="Arial"/>
                <a:cs typeface="Arial"/>
                <a:sym typeface="Arial"/>
              </a:rPr>
              <a:t>Clinical effects are blurred or misty vision, hyperirritability to light and glare, loss of colour, and increase of the effects of halos around light sources. </a:t>
            </a:r>
            <a:endParaRPr sz="1800">
              <a:latin typeface="Arial"/>
              <a:ea typeface="Arial"/>
              <a:cs typeface="Arial"/>
              <a:sym typeface="Arial"/>
            </a:endParaRPr>
          </a:p>
          <a:p>
            <a:pPr indent="-342900" lvl="0" marL="342900" rtl="0" algn="just">
              <a:spcBef>
                <a:spcPts val="333"/>
              </a:spcBef>
              <a:spcAft>
                <a:spcPts val="0"/>
              </a:spcAft>
              <a:buClr>
                <a:schemeClr val="dk1"/>
              </a:buClr>
              <a:buSzPct val="100000"/>
              <a:buChar char="•"/>
            </a:pPr>
            <a:r>
              <a:rPr lang="en-US" sz="1800">
                <a:latin typeface="Arial"/>
                <a:ea typeface="Arial"/>
                <a:cs typeface="Arial"/>
                <a:sym typeface="Arial"/>
              </a:rPr>
              <a:t>The main cause is the age-related oxidative stress which causes wear and tear, as well as gagging of proteins in the lens. </a:t>
            </a:r>
            <a:endParaRPr sz="1800">
              <a:latin typeface="Arial"/>
              <a:ea typeface="Arial"/>
              <a:cs typeface="Arial"/>
              <a:sym typeface="Arial"/>
            </a:endParaRPr>
          </a:p>
        </p:txBody>
      </p:sp>
      <p:pic>
        <p:nvPicPr>
          <p:cNvPr descr="Cataract - causes, symptoms, treatment" id="106" name="Google Shape;106;p2"/>
          <p:cNvPicPr preferRelativeResize="0"/>
          <p:nvPr/>
        </p:nvPicPr>
        <p:blipFill rotWithShape="1">
          <a:blip r:embed="rId3">
            <a:alphaModFix/>
          </a:blip>
          <a:srcRect b="0" l="0" r="0" t="0"/>
          <a:stretch/>
        </p:blipFill>
        <p:spPr>
          <a:xfrm>
            <a:off x="6197744" y="1835356"/>
            <a:ext cx="2787229" cy="220655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3"/>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Prevalence within the UK and Worldwide</a:t>
            </a:r>
            <a:br>
              <a:rPr b="1" lang="en-US" sz="4400">
                <a:latin typeface="Arial"/>
                <a:ea typeface="Arial"/>
                <a:cs typeface="Arial"/>
                <a:sym typeface="Arial"/>
              </a:rPr>
            </a:br>
            <a:endParaRPr sz="4400">
              <a:latin typeface="Arial"/>
              <a:ea typeface="Arial"/>
              <a:cs typeface="Arial"/>
              <a:sym typeface="Arial"/>
            </a:endParaRPr>
          </a:p>
        </p:txBody>
      </p:sp>
      <p:sp>
        <p:nvSpPr>
          <p:cNvPr id="113" name="Google Shape;113;p3"/>
          <p:cNvSpPr txBox="1"/>
          <p:nvPr>
            <p:ph idx="1" type="body"/>
          </p:nvPr>
        </p:nvSpPr>
        <p:spPr>
          <a:xfrm>
            <a:off x="501442" y="1590261"/>
            <a:ext cx="5859601" cy="3280979"/>
          </a:xfrm>
          <a:prstGeom prst="rect">
            <a:avLst/>
          </a:prstGeom>
          <a:noFill/>
          <a:ln>
            <a:noFill/>
          </a:ln>
        </p:spPr>
        <p:txBody>
          <a:bodyPr anchorCtr="0" anchor="t" bIns="45700" lIns="91425" spcFirstLastPara="1" rIns="91425" wrap="square" tIns="45700">
            <a:normAutofit fontScale="62500" lnSpcReduction="20000"/>
          </a:bodyPr>
          <a:lstStyle/>
          <a:p>
            <a:pPr indent="-342900" lvl="0" marL="342900" rtl="0" algn="just">
              <a:spcBef>
                <a:spcPts val="0"/>
              </a:spcBef>
              <a:spcAft>
                <a:spcPts val="0"/>
              </a:spcAft>
              <a:buClr>
                <a:schemeClr val="dk1"/>
              </a:buClr>
              <a:buSzPct val="100000"/>
              <a:buChar char="•"/>
            </a:pPr>
            <a:r>
              <a:rPr lang="en-US">
                <a:latin typeface="Arial"/>
                <a:ea typeface="Arial"/>
                <a:cs typeface="Arial"/>
                <a:sym typeface="Arial"/>
              </a:rPr>
              <a:t>By 2026, cataracts are the most common cause of blindness in the world resulting in nearly 45 percent of all the cases of blindness, including more than 15.2 million persons (Contactlenses, 2026). </a:t>
            </a:r>
            <a:endParaRPr>
              <a:latin typeface="Arial"/>
              <a:ea typeface="Arial"/>
              <a:cs typeface="Arial"/>
              <a:sym typeface="Arial"/>
            </a:endParaRPr>
          </a:p>
          <a:p>
            <a:pPr indent="-342900" lvl="0" marL="342900" rtl="0" algn="just">
              <a:spcBef>
                <a:spcPts val="350"/>
              </a:spcBef>
              <a:spcAft>
                <a:spcPts val="0"/>
              </a:spcAft>
              <a:buClr>
                <a:schemeClr val="dk1"/>
              </a:buClr>
              <a:buSzPct val="100000"/>
              <a:buChar char="•"/>
            </a:pPr>
            <a:r>
              <a:rPr lang="en-US">
                <a:latin typeface="Arial"/>
                <a:ea typeface="Arial"/>
                <a:cs typeface="Arial"/>
                <a:sym typeface="Arial"/>
              </a:rPr>
              <a:t>It has been estimated that graduate-onwards, pair of 65 years aged and fixed onward in the UK, there are superior 2.5 million sufferers of cataracts. </a:t>
            </a:r>
            <a:endParaRPr>
              <a:latin typeface="Arial"/>
              <a:ea typeface="Arial"/>
              <a:cs typeface="Arial"/>
              <a:sym typeface="Arial"/>
            </a:endParaRPr>
          </a:p>
          <a:p>
            <a:pPr indent="-342900" lvl="0" marL="342900" rtl="0" algn="just">
              <a:spcBef>
                <a:spcPts val="350"/>
              </a:spcBef>
              <a:spcAft>
                <a:spcPts val="0"/>
              </a:spcAft>
              <a:buClr>
                <a:schemeClr val="dk1"/>
              </a:buClr>
              <a:buSzPct val="100000"/>
              <a:buChar char="•"/>
            </a:pPr>
            <a:r>
              <a:rPr lang="en-US">
                <a:latin typeface="Arial"/>
                <a:ea typeface="Arial"/>
                <a:cs typeface="Arial"/>
                <a:sym typeface="Arial"/>
              </a:rPr>
              <a:t>It is very age- related, so in the UK, about 75 per cent of the population aged 60 years and above develops some type of cataract. </a:t>
            </a:r>
            <a:endParaRPr>
              <a:latin typeface="Arial"/>
              <a:ea typeface="Arial"/>
              <a:cs typeface="Arial"/>
              <a:sym typeface="Arial"/>
            </a:endParaRPr>
          </a:p>
          <a:p>
            <a:pPr indent="-342900" lvl="0" marL="342900" rtl="0" algn="just">
              <a:spcBef>
                <a:spcPts val="350"/>
              </a:spcBef>
              <a:spcAft>
                <a:spcPts val="0"/>
              </a:spcAft>
              <a:buClr>
                <a:schemeClr val="dk1"/>
              </a:buClr>
              <a:buSzPct val="100000"/>
              <a:buChar char="•"/>
            </a:pPr>
            <a:r>
              <a:rPr lang="en-US">
                <a:latin typeface="Arial"/>
                <a:ea typeface="Arial"/>
                <a:cs typeface="Arial"/>
                <a:sym typeface="Arial"/>
              </a:rPr>
              <a:t>Globally the cataracts also show close to 39 percent cases of moderate to severe visual impairment.</a:t>
            </a:r>
            <a:endParaRPr/>
          </a:p>
          <a:p>
            <a:pPr indent="-231775" lvl="0" marL="342900" rtl="0" algn="just">
              <a:spcBef>
                <a:spcPts val="350"/>
              </a:spcBef>
              <a:spcAft>
                <a:spcPts val="0"/>
              </a:spcAft>
              <a:buClr>
                <a:schemeClr val="dk1"/>
              </a:buClr>
              <a:buSzPct val="100000"/>
              <a:buNone/>
            </a:pPr>
            <a:r>
              <a:t/>
            </a:r>
            <a:endParaRPr>
              <a:latin typeface="Arial"/>
              <a:ea typeface="Arial"/>
              <a:cs typeface="Arial"/>
              <a:sym typeface="Arial"/>
            </a:endParaRPr>
          </a:p>
        </p:txBody>
      </p:sp>
      <p:pic>
        <p:nvPicPr>
          <p:cNvPr id="114" name="Google Shape;114;p3"/>
          <p:cNvPicPr preferRelativeResize="0"/>
          <p:nvPr/>
        </p:nvPicPr>
        <p:blipFill rotWithShape="1">
          <a:blip r:embed="rId3">
            <a:alphaModFix/>
          </a:blip>
          <a:srcRect b="0" l="0" r="0" t="0"/>
          <a:stretch/>
        </p:blipFill>
        <p:spPr>
          <a:xfrm>
            <a:off x="6506817" y="1736036"/>
            <a:ext cx="2517913" cy="234563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4"/>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Economic and Social Burden regarding Cataracts</a:t>
            </a:r>
            <a:br>
              <a:rPr b="1" lang="en-US" sz="4400">
                <a:latin typeface="Arial"/>
                <a:ea typeface="Arial"/>
                <a:cs typeface="Arial"/>
                <a:sym typeface="Arial"/>
              </a:rPr>
            </a:br>
            <a:endParaRPr sz="4400">
              <a:latin typeface="Arial"/>
              <a:ea typeface="Arial"/>
              <a:cs typeface="Arial"/>
              <a:sym typeface="Arial"/>
            </a:endParaRPr>
          </a:p>
        </p:txBody>
      </p:sp>
      <p:sp>
        <p:nvSpPr>
          <p:cNvPr id="121" name="Google Shape;121;p4"/>
          <p:cNvSpPr txBox="1"/>
          <p:nvPr>
            <p:ph idx="1" type="body"/>
          </p:nvPr>
        </p:nvSpPr>
        <p:spPr>
          <a:xfrm>
            <a:off x="463715" y="1510748"/>
            <a:ext cx="5884076" cy="3498574"/>
          </a:xfrm>
          <a:prstGeom prst="rect">
            <a:avLst/>
          </a:prstGeom>
          <a:noFill/>
          <a:ln>
            <a:noFill/>
          </a:ln>
        </p:spPr>
        <p:txBody>
          <a:bodyPr anchorCtr="0" anchor="t" bIns="45700" lIns="91425" spcFirstLastPara="1" rIns="91425" wrap="square" tIns="45700">
            <a:noAutofit/>
          </a:bodyPr>
          <a:lstStyle/>
          <a:p>
            <a:pPr indent="-342900" lvl="0" marL="342900" rtl="0" algn="just">
              <a:spcBef>
                <a:spcPts val="0"/>
              </a:spcBef>
              <a:spcAft>
                <a:spcPts val="0"/>
              </a:spcAft>
              <a:buClr>
                <a:schemeClr val="dk1"/>
              </a:buClr>
              <a:buSzPts val="1800"/>
              <a:buChar char="•"/>
            </a:pPr>
            <a:r>
              <a:rPr lang="en-US" sz="1800"/>
              <a:t>The economic over a lifetime cost of severe, preventable sight loss, which is generally caused by untreated cataracts, can cost more than £3.5 million per individual in the UK because of lost earnings and the need to provide long term care (Agius </a:t>
            </a:r>
            <a:r>
              <a:rPr i="1" lang="en-US" sz="1800"/>
              <a:t>et al.</a:t>
            </a:r>
            <a:r>
              <a:rPr lang="en-US" sz="1800"/>
              <a:t> 2025). </a:t>
            </a:r>
            <a:endParaRPr sz="1800"/>
          </a:p>
          <a:p>
            <a:pPr indent="-342900" lvl="0" marL="342900" rtl="0" algn="just">
              <a:spcBef>
                <a:spcPts val="360"/>
              </a:spcBef>
              <a:spcAft>
                <a:spcPts val="0"/>
              </a:spcAft>
              <a:buClr>
                <a:schemeClr val="dk1"/>
              </a:buClr>
              <a:buSzPts val="1800"/>
              <a:buChar char="•"/>
            </a:pPr>
            <a:r>
              <a:rPr lang="en-US" sz="1800"/>
              <a:t>Cataract Visual impairment greatly reduces the ability to support oneself, creating social isolation and raising the risk of developing mental disorders, including depression. </a:t>
            </a:r>
            <a:endParaRPr sz="1800"/>
          </a:p>
          <a:p>
            <a:pPr indent="-342900" lvl="0" marL="342900" rtl="0" algn="just">
              <a:spcBef>
                <a:spcPts val="360"/>
              </a:spcBef>
              <a:spcAft>
                <a:spcPts val="0"/>
              </a:spcAft>
              <a:buClr>
                <a:schemeClr val="dk1"/>
              </a:buClr>
              <a:buSzPts val="1800"/>
              <a:buChar char="•"/>
            </a:pPr>
            <a:r>
              <a:rPr lang="en-US" sz="1800"/>
              <a:t>Cataract surgery now forms part of one of the largest elective surgery wait times in the NHS and the average weight of 9-12 months strains the ophthalmic services to great extent. </a:t>
            </a:r>
            <a:endParaRPr sz="1800"/>
          </a:p>
        </p:txBody>
      </p:sp>
      <p:pic>
        <p:nvPicPr>
          <p:cNvPr descr="Long delays to NHS cataract operations leave elderly at risk | NHS | The  Guardian" id="122" name="Google Shape;122;p4"/>
          <p:cNvPicPr preferRelativeResize="0"/>
          <p:nvPr/>
        </p:nvPicPr>
        <p:blipFill rotWithShape="1">
          <a:blip r:embed="rId3">
            <a:alphaModFix/>
          </a:blip>
          <a:srcRect b="0" l="0" r="0" t="0"/>
          <a:stretch/>
        </p:blipFill>
        <p:spPr>
          <a:xfrm>
            <a:off x="6493565" y="1922185"/>
            <a:ext cx="2516879" cy="213298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5"/>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r>
              <a:rPr b="1" lang="en-US" sz="4400">
                <a:latin typeface="Arial"/>
                <a:ea typeface="Arial"/>
                <a:cs typeface="Arial"/>
                <a:sym typeface="Arial"/>
              </a:rPr>
              <a:t>Diagnosis as well as Initial Assessment</a:t>
            </a:r>
            <a:endParaRPr/>
          </a:p>
        </p:txBody>
      </p:sp>
      <p:sp>
        <p:nvSpPr>
          <p:cNvPr id="129" name="Google Shape;129;p5"/>
          <p:cNvSpPr txBox="1"/>
          <p:nvPr>
            <p:ph idx="1" type="body"/>
          </p:nvPr>
        </p:nvSpPr>
        <p:spPr>
          <a:xfrm>
            <a:off x="463714" y="1327354"/>
            <a:ext cx="5499764" cy="3451121"/>
          </a:xfrm>
          <a:prstGeom prst="rect">
            <a:avLst/>
          </a:prstGeom>
          <a:noFill/>
          <a:ln>
            <a:noFill/>
          </a:ln>
        </p:spPr>
        <p:txBody>
          <a:bodyPr anchorCtr="0" anchor="t" bIns="45700" lIns="91425" spcFirstLastPara="1" rIns="91425" wrap="square" tIns="45700">
            <a:normAutofit/>
          </a:bodyPr>
          <a:lstStyle/>
          <a:p>
            <a:pPr indent="-342900" lvl="0" marL="342900" rtl="0" algn="just">
              <a:spcBef>
                <a:spcPts val="0"/>
              </a:spcBef>
              <a:spcAft>
                <a:spcPts val="0"/>
              </a:spcAft>
              <a:buClr>
                <a:schemeClr val="dk1"/>
              </a:buClr>
              <a:buSzPts val="1800"/>
              <a:buChar char="•"/>
            </a:pPr>
            <a:r>
              <a:rPr lang="en-US" sz="1800">
                <a:latin typeface="Arial"/>
                <a:ea typeface="Arial"/>
                <a:cs typeface="Arial"/>
                <a:sym typeface="Arial"/>
              </a:rPr>
              <a:t>The end result of a normal eye examination conducted by an optometrist is the initial suspicion; a refraction and visual acuity test are conducted.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Slit-lamp examination is necessary to see the lens and know the density of the cataract and its type (Akbari, 2025).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The baseline assessment will encompass tonometry to examine the intraocular pressure, and dilated fundus to evaluate the presence of co-morbid retinal pathology. </a:t>
            </a:r>
            <a:endParaRPr sz="1800">
              <a:latin typeface="Arial"/>
              <a:ea typeface="Arial"/>
              <a:cs typeface="Arial"/>
              <a:sym typeface="Arial"/>
            </a:endParaRPr>
          </a:p>
        </p:txBody>
      </p:sp>
      <p:pic>
        <p:nvPicPr>
          <p:cNvPr descr="Slit-lamp photos showing nuclear cataract of six scales, with scale 1.0...  | Download Scientific Diagram" id="130" name="Google Shape;130;p5"/>
          <p:cNvPicPr preferRelativeResize="0"/>
          <p:nvPr/>
        </p:nvPicPr>
        <p:blipFill rotWithShape="1">
          <a:blip r:embed="rId3">
            <a:alphaModFix/>
          </a:blip>
          <a:srcRect b="0" l="0" r="0" t="0"/>
          <a:stretch/>
        </p:blipFill>
        <p:spPr>
          <a:xfrm>
            <a:off x="6149009" y="1822118"/>
            <a:ext cx="2835965" cy="214353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6"/>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Management Following the UK Guidance</a:t>
            </a:r>
            <a:br>
              <a:rPr b="1" lang="en-US" sz="4400">
                <a:latin typeface="Arial"/>
                <a:ea typeface="Arial"/>
                <a:cs typeface="Arial"/>
                <a:sym typeface="Arial"/>
              </a:rPr>
            </a:br>
            <a:endParaRPr sz="4400">
              <a:latin typeface="Arial"/>
              <a:ea typeface="Arial"/>
              <a:cs typeface="Arial"/>
              <a:sym typeface="Arial"/>
            </a:endParaRPr>
          </a:p>
        </p:txBody>
      </p:sp>
      <p:pic>
        <p:nvPicPr>
          <p:cNvPr descr="Smart Contact Lenses for Healthcare Monitoring and Therapy | ACS Nano" id="137" name="Google Shape;137;p6"/>
          <p:cNvPicPr preferRelativeResize="0"/>
          <p:nvPr/>
        </p:nvPicPr>
        <p:blipFill rotWithShape="1">
          <a:blip r:embed="rId3">
            <a:alphaModFix/>
          </a:blip>
          <a:srcRect b="0" l="0" r="0" t="0"/>
          <a:stretch/>
        </p:blipFill>
        <p:spPr>
          <a:xfrm>
            <a:off x="6387240" y="1788698"/>
            <a:ext cx="2518222" cy="2292972"/>
          </a:xfrm>
          <a:prstGeom prst="rect">
            <a:avLst/>
          </a:prstGeom>
          <a:noFill/>
          <a:ln>
            <a:noFill/>
          </a:ln>
        </p:spPr>
      </p:pic>
      <p:grpSp>
        <p:nvGrpSpPr>
          <p:cNvPr id="138" name="Google Shape;138;p6"/>
          <p:cNvGrpSpPr/>
          <p:nvPr/>
        </p:nvGrpSpPr>
        <p:grpSpPr>
          <a:xfrm>
            <a:off x="397962" y="1480653"/>
            <a:ext cx="5763595" cy="3475659"/>
            <a:chOff x="704" y="-1"/>
            <a:chExt cx="5763595" cy="3475659"/>
          </a:xfrm>
        </p:grpSpPr>
        <p:sp>
          <p:nvSpPr>
            <p:cNvPr id="139" name="Google Shape;139;p6"/>
            <p:cNvSpPr/>
            <p:nvPr/>
          </p:nvSpPr>
          <p:spPr>
            <a:xfrm rot="-5400000">
              <a:off x="-822269" y="822973"/>
              <a:ext cx="3475659" cy="1829712"/>
            </a:xfrm>
            <a:prstGeom prst="flowChartManualOperation">
              <a:avLst/>
            </a:prstGeom>
            <a:solidFill>
              <a:srgbClr val="BF504D"/>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6"/>
            <p:cNvSpPr txBox="1"/>
            <p:nvPr/>
          </p:nvSpPr>
          <p:spPr>
            <a:xfrm>
              <a:off x="704" y="695132"/>
              <a:ext cx="1829712" cy="2085395"/>
            </a:xfrm>
            <a:prstGeom prst="rect">
              <a:avLst/>
            </a:prstGeom>
            <a:noFill/>
            <a:ln>
              <a:noFill/>
            </a:ln>
          </p:spPr>
          <p:txBody>
            <a:bodyPr anchorCtr="0" anchor="ctr" bIns="0" lIns="82550" spcFirstLastPara="1" rIns="83825" wrap="square" tIns="0">
              <a:noAutofit/>
            </a:bodyPr>
            <a:lstStyle/>
            <a:p>
              <a:pPr indent="0" lvl="0" marL="0" marR="0" rtl="0" algn="ctr">
                <a:lnSpc>
                  <a:spcPct val="90000"/>
                </a:lnSpc>
                <a:spcBef>
                  <a:spcPts val="0"/>
                </a:spcBef>
                <a:spcAft>
                  <a:spcPts val="0"/>
                </a:spcAft>
                <a:buNone/>
              </a:pPr>
              <a:r>
                <a:rPr lang="en-US" sz="1300">
                  <a:solidFill>
                    <a:schemeClr val="lt1"/>
                  </a:solidFill>
                  <a:latin typeface="Arial"/>
                  <a:ea typeface="Arial"/>
                  <a:cs typeface="Arial"/>
                  <a:sym typeface="Arial"/>
                </a:rPr>
                <a:t>The management approach is guided by evidence-based guidelines in which surgery is suggested based on the subjective needs of the patient in relation to the visual issues and not on a set threshold of visual acuity (Li, 2021). </a:t>
              </a:r>
              <a:endParaRPr sz="1300">
                <a:solidFill>
                  <a:schemeClr val="lt1"/>
                </a:solidFill>
                <a:latin typeface="Calibri"/>
                <a:ea typeface="Calibri"/>
                <a:cs typeface="Calibri"/>
                <a:sym typeface="Calibri"/>
              </a:endParaRPr>
            </a:p>
          </p:txBody>
        </p:sp>
        <p:sp>
          <p:nvSpPr>
            <p:cNvPr id="141" name="Google Shape;141;p6"/>
            <p:cNvSpPr/>
            <p:nvPr/>
          </p:nvSpPr>
          <p:spPr>
            <a:xfrm rot="-5400000">
              <a:off x="1144672" y="822973"/>
              <a:ext cx="3475659" cy="1829712"/>
            </a:xfrm>
            <a:prstGeom prst="flowChartManualOperation">
              <a:avLst/>
            </a:prstGeom>
            <a:solidFill>
              <a:schemeClr val="accent3"/>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6"/>
            <p:cNvSpPr txBox="1"/>
            <p:nvPr/>
          </p:nvSpPr>
          <p:spPr>
            <a:xfrm>
              <a:off x="1967645" y="695132"/>
              <a:ext cx="1829712" cy="2085395"/>
            </a:xfrm>
            <a:prstGeom prst="rect">
              <a:avLst/>
            </a:prstGeom>
            <a:noFill/>
            <a:ln>
              <a:noFill/>
            </a:ln>
          </p:spPr>
          <p:txBody>
            <a:bodyPr anchorCtr="0" anchor="ctr" bIns="0" lIns="82550" spcFirstLastPara="1" rIns="83825" wrap="square" tIns="0">
              <a:noAutofit/>
            </a:bodyPr>
            <a:lstStyle/>
            <a:p>
              <a:pPr indent="0" lvl="0" marL="0" marR="0" rtl="0" algn="ctr">
                <a:lnSpc>
                  <a:spcPct val="90000"/>
                </a:lnSpc>
                <a:spcBef>
                  <a:spcPts val="0"/>
                </a:spcBef>
                <a:spcAft>
                  <a:spcPts val="0"/>
                </a:spcAft>
                <a:buNone/>
              </a:pPr>
              <a:r>
                <a:rPr lang="en-US" sz="1300">
                  <a:solidFill>
                    <a:schemeClr val="lt1"/>
                  </a:solidFill>
                  <a:latin typeface="Arial"/>
                  <a:ea typeface="Arial"/>
                  <a:cs typeface="Arial"/>
                  <a:sym typeface="Arial"/>
                </a:rPr>
                <a:t>The UK models like the Blueprint of success highlight the importance of clinically led process models that incorporate community optometry along with the hospital facilities to facilitate a smooth referral process. </a:t>
              </a:r>
              <a:endParaRPr sz="1300">
                <a:solidFill>
                  <a:schemeClr val="lt1"/>
                </a:solidFill>
                <a:latin typeface="Arial"/>
                <a:ea typeface="Arial"/>
                <a:cs typeface="Arial"/>
                <a:sym typeface="Arial"/>
              </a:endParaRPr>
            </a:p>
          </p:txBody>
        </p:sp>
        <p:sp>
          <p:nvSpPr>
            <p:cNvPr id="143" name="Google Shape;143;p6"/>
            <p:cNvSpPr/>
            <p:nvPr/>
          </p:nvSpPr>
          <p:spPr>
            <a:xfrm rot="-5400000">
              <a:off x="3111613" y="822973"/>
              <a:ext cx="3475659" cy="1829712"/>
            </a:xfrm>
            <a:prstGeom prst="flowChartManualOperation">
              <a:avLst/>
            </a:prstGeom>
            <a:solidFill>
              <a:schemeClr val="accent4"/>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6"/>
            <p:cNvSpPr txBox="1"/>
            <p:nvPr/>
          </p:nvSpPr>
          <p:spPr>
            <a:xfrm>
              <a:off x="3934586" y="695132"/>
              <a:ext cx="1829712" cy="2085395"/>
            </a:xfrm>
            <a:prstGeom prst="rect">
              <a:avLst/>
            </a:prstGeom>
            <a:noFill/>
            <a:ln>
              <a:noFill/>
            </a:ln>
          </p:spPr>
          <p:txBody>
            <a:bodyPr anchorCtr="0" anchor="ctr" bIns="0" lIns="82550" spcFirstLastPara="1" rIns="83825" wrap="square" tIns="0">
              <a:noAutofit/>
            </a:bodyPr>
            <a:lstStyle/>
            <a:p>
              <a:pPr indent="0" lvl="0" marL="0" marR="0" rtl="0" algn="ctr">
                <a:lnSpc>
                  <a:spcPct val="90000"/>
                </a:lnSpc>
                <a:spcBef>
                  <a:spcPts val="0"/>
                </a:spcBef>
                <a:spcAft>
                  <a:spcPts val="0"/>
                </a:spcAft>
                <a:buNone/>
              </a:pPr>
              <a:r>
                <a:rPr lang="en-US" sz="1300">
                  <a:solidFill>
                    <a:schemeClr val="lt1"/>
                  </a:solidFill>
                  <a:latin typeface="Arial"/>
                  <a:ea typeface="Arial"/>
                  <a:cs typeface="Arial"/>
                  <a:sym typeface="Arial"/>
                </a:rPr>
                <a:t>In order to solve backgrounds, NHS has introduced high volume low complex (HVLC) surgical models, which uniforms flow on the theatres and lowers non-surgical time.</a:t>
              </a:r>
              <a:endParaRPr sz="1300">
                <a:solidFill>
                  <a:schemeClr val="lt1"/>
                </a:solidFill>
                <a:latin typeface="Arial"/>
                <a:ea typeface="Arial"/>
                <a:cs typeface="Arial"/>
                <a:sym typeface="Aria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7"/>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Treatment Options within the UK</a:t>
            </a:r>
            <a:br>
              <a:rPr b="1" lang="en-US" sz="4400">
                <a:latin typeface="Arial"/>
                <a:ea typeface="Arial"/>
                <a:cs typeface="Arial"/>
                <a:sym typeface="Arial"/>
              </a:rPr>
            </a:br>
            <a:endParaRPr sz="4400">
              <a:latin typeface="Arial"/>
              <a:ea typeface="Arial"/>
              <a:cs typeface="Arial"/>
              <a:sym typeface="Arial"/>
            </a:endParaRPr>
          </a:p>
        </p:txBody>
      </p:sp>
      <p:sp>
        <p:nvSpPr>
          <p:cNvPr id="151" name="Google Shape;151;p7"/>
          <p:cNvSpPr txBox="1"/>
          <p:nvPr>
            <p:ph idx="1" type="body"/>
          </p:nvPr>
        </p:nvSpPr>
        <p:spPr>
          <a:xfrm>
            <a:off x="463715" y="1327354"/>
            <a:ext cx="5499764" cy="3451121"/>
          </a:xfrm>
          <a:prstGeom prst="rect">
            <a:avLst/>
          </a:prstGeom>
          <a:noFill/>
          <a:ln>
            <a:noFill/>
          </a:ln>
        </p:spPr>
        <p:txBody>
          <a:bodyPr anchorCtr="0" anchor="t" bIns="45700" lIns="91425" spcFirstLastPara="1" rIns="91425" wrap="square" tIns="45700">
            <a:normAutofit lnSpcReduction="10000"/>
          </a:bodyPr>
          <a:lstStyle/>
          <a:p>
            <a:pPr indent="-342900" lvl="0" marL="342900" rtl="0" algn="just">
              <a:spcBef>
                <a:spcPts val="0"/>
              </a:spcBef>
              <a:spcAft>
                <a:spcPts val="0"/>
              </a:spcAft>
              <a:buClr>
                <a:schemeClr val="dk1"/>
              </a:buClr>
              <a:buSzPts val="1800"/>
              <a:buChar char="•"/>
            </a:pPr>
            <a:r>
              <a:rPr lang="en-US" sz="1800">
                <a:latin typeface="Arial"/>
                <a:ea typeface="Arial"/>
                <a:cs typeface="Arial"/>
                <a:sym typeface="Arial"/>
              </a:rPr>
              <a:t>The first and the only clear-cut treatment is phacoemulsification surgery whereby the opacious lens is removed through the use of ultrasound and an artificial intra-ocular lens (IOL) is inserted (Gurnani and Patel, 2025).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The majority of operations in the UK are undertaken as day cases where they are done with local anaesthetic.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At the time the patient is discharged, they are normally taking antibiotic and steroid eye drops in a span of four weeks to avoid infection and inflammation. </a:t>
            </a:r>
            <a:endParaRPr sz="1800">
              <a:latin typeface="Arial"/>
              <a:ea typeface="Arial"/>
              <a:cs typeface="Arial"/>
              <a:sym typeface="Arial"/>
            </a:endParaRPr>
          </a:p>
          <a:p>
            <a:pPr indent="0" lvl="0" marL="0" rtl="0" algn="just">
              <a:spcBef>
                <a:spcPts val="360"/>
              </a:spcBef>
              <a:spcAft>
                <a:spcPts val="0"/>
              </a:spcAft>
              <a:buClr>
                <a:schemeClr val="dk1"/>
              </a:buClr>
              <a:buSzPts val="1800"/>
              <a:buNone/>
            </a:pPr>
            <a:r>
              <a:t/>
            </a:r>
            <a:endParaRPr sz="1800">
              <a:latin typeface="Arial"/>
              <a:ea typeface="Arial"/>
              <a:cs typeface="Arial"/>
              <a:sym typeface="Arial"/>
            </a:endParaRPr>
          </a:p>
        </p:txBody>
      </p:sp>
      <p:pic>
        <p:nvPicPr>
          <p:cNvPr descr="Phacoemulsification Demystified: Modern Cataract Surgery" id="152" name="Google Shape;152;p7"/>
          <p:cNvPicPr preferRelativeResize="0"/>
          <p:nvPr/>
        </p:nvPicPr>
        <p:blipFill rotWithShape="1">
          <a:blip r:embed="rId3">
            <a:alphaModFix/>
          </a:blip>
          <a:srcRect b="0" l="0" r="0" t="0"/>
          <a:stretch/>
        </p:blipFill>
        <p:spPr>
          <a:xfrm>
            <a:off x="6132306" y="1492753"/>
            <a:ext cx="2826164" cy="312032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8"/>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003F46"/>
              </a:buClr>
              <a:buSzPts val="4400"/>
              <a:buFont typeface="Arial"/>
              <a:buNone/>
            </a:pPr>
            <a:r>
              <a:rPr b="1" lang="en-US" sz="4400">
                <a:latin typeface="Arial"/>
                <a:ea typeface="Arial"/>
                <a:cs typeface="Arial"/>
                <a:sym typeface="Arial"/>
              </a:rPr>
              <a:t>Comorbidities and Risks</a:t>
            </a:r>
            <a:endParaRPr/>
          </a:p>
        </p:txBody>
      </p:sp>
      <p:sp>
        <p:nvSpPr>
          <p:cNvPr id="159" name="Google Shape;159;p8"/>
          <p:cNvSpPr txBox="1"/>
          <p:nvPr>
            <p:ph idx="1" type="body"/>
          </p:nvPr>
        </p:nvSpPr>
        <p:spPr>
          <a:xfrm>
            <a:off x="463714" y="1327354"/>
            <a:ext cx="5764808" cy="3451121"/>
          </a:xfrm>
          <a:prstGeom prst="rect">
            <a:avLst/>
          </a:prstGeom>
          <a:noFill/>
          <a:ln>
            <a:noFill/>
          </a:ln>
        </p:spPr>
        <p:txBody>
          <a:bodyPr anchorCtr="0" anchor="t" bIns="45700" lIns="91425" spcFirstLastPara="1" rIns="91425" wrap="square" tIns="45700">
            <a:normAutofit/>
          </a:bodyPr>
          <a:lstStyle/>
          <a:p>
            <a:pPr indent="-342900" lvl="0" marL="342900" rtl="0" algn="just">
              <a:spcBef>
                <a:spcPts val="0"/>
              </a:spcBef>
              <a:spcAft>
                <a:spcPts val="0"/>
              </a:spcAft>
              <a:buClr>
                <a:schemeClr val="dk1"/>
              </a:buClr>
              <a:buSzPts val="1800"/>
              <a:buChar char="•"/>
            </a:pPr>
            <a:r>
              <a:rPr lang="en-US" sz="1800">
                <a:latin typeface="Arial"/>
                <a:ea typeface="Arial"/>
                <a:cs typeface="Arial"/>
                <a:sym typeface="Arial"/>
              </a:rPr>
              <a:t>Cataracts can be associated with age related macular degeneration (AMD), glaucoma, and diabetic retinopathy that may restrict the visual function after surgery.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The majority of patients with cataracts (75%-80%) have systemic comorbid conditions; most of them are hypertension (47%) and cardiovascular disease (JP </a:t>
            </a:r>
            <a:r>
              <a:rPr i="1" lang="en-US" sz="1800">
                <a:latin typeface="Arial"/>
                <a:ea typeface="Arial"/>
                <a:cs typeface="Arial"/>
                <a:sym typeface="Arial"/>
              </a:rPr>
              <a:t>et al.</a:t>
            </a:r>
            <a:r>
              <a:rPr lang="en-US" sz="1800">
                <a:latin typeface="Arial"/>
                <a:ea typeface="Arial"/>
                <a:cs typeface="Arial"/>
                <a:sym typeface="Arial"/>
              </a:rPr>
              <a:t> 2021).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Cataracts are associated with a high risk of falling among the elderly because they have poor depth perception and contrast sensitivity. </a:t>
            </a:r>
            <a:endParaRPr sz="1800">
              <a:latin typeface="Arial"/>
              <a:ea typeface="Arial"/>
              <a:cs typeface="Arial"/>
              <a:sym typeface="Arial"/>
            </a:endParaRPr>
          </a:p>
          <a:p>
            <a:pPr indent="-228600" lvl="0" marL="342900" rtl="0" algn="just">
              <a:spcBef>
                <a:spcPts val="360"/>
              </a:spcBef>
              <a:spcAft>
                <a:spcPts val="0"/>
              </a:spcAft>
              <a:buClr>
                <a:schemeClr val="dk1"/>
              </a:buClr>
              <a:buSzPts val="1800"/>
              <a:buNone/>
            </a:pPr>
            <a:r>
              <a:t/>
            </a:r>
            <a:endParaRPr sz="1800">
              <a:latin typeface="Arial"/>
              <a:ea typeface="Arial"/>
              <a:cs typeface="Arial"/>
              <a:sym typeface="Arial"/>
            </a:endParaRPr>
          </a:p>
        </p:txBody>
      </p:sp>
      <p:pic>
        <p:nvPicPr>
          <p:cNvPr descr="Is cataract associated with cardiovascular morbidity? | Eye" id="160" name="Google Shape;160;p8"/>
          <p:cNvPicPr preferRelativeResize="0"/>
          <p:nvPr/>
        </p:nvPicPr>
        <p:blipFill rotWithShape="1">
          <a:blip r:embed="rId3">
            <a:alphaModFix/>
          </a:blip>
          <a:srcRect b="0" l="0" r="0" t="0"/>
          <a:stretch/>
        </p:blipFill>
        <p:spPr>
          <a:xfrm>
            <a:off x="6461373" y="1938752"/>
            <a:ext cx="2511202" cy="178511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9"/>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003F46"/>
              </a:buClr>
              <a:buSzPts val="4400"/>
              <a:buFont typeface="Arial"/>
              <a:buNone/>
            </a:pPr>
            <a:r>
              <a:rPr b="1" lang="en-US" sz="4400">
                <a:latin typeface="Arial"/>
                <a:ea typeface="Arial"/>
                <a:cs typeface="Arial"/>
                <a:sym typeface="Arial"/>
              </a:rPr>
              <a:t>Prevention Strategies</a:t>
            </a:r>
            <a:endParaRPr/>
          </a:p>
        </p:txBody>
      </p:sp>
      <p:grpSp>
        <p:nvGrpSpPr>
          <p:cNvPr id="167" name="Google Shape;167;p9"/>
          <p:cNvGrpSpPr/>
          <p:nvPr/>
        </p:nvGrpSpPr>
        <p:grpSpPr>
          <a:xfrm>
            <a:off x="-3444074" y="825507"/>
            <a:ext cx="9652970" cy="4702065"/>
            <a:chOff x="-3945516" y="-605770"/>
            <a:chExt cx="9652970" cy="4702065"/>
          </a:xfrm>
        </p:grpSpPr>
        <p:sp>
          <p:nvSpPr>
            <p:cNvPr id="168" name="Google Shape;168;p9"/>
            <p:cNvSpPr/>
            <p:nvPr/>
          </p:nvSpPr>
          <p:spPr>
            <a:xfrm>
              <a:off x="-3945516" y="-605770"/>
              <a:ext cx="4702065" cy="4702065"/>
            </a:xfrm>
            <a:prstGeom prst="blockArc">
              <a:avLst>
                <a:gd fmla="val 18900000" name="adj1"/>
                <a:gd fmla="val 2700000" name="adj2"/>
                <a:gd fmla="val 459" name="adj3"/>
              </a:avLst>
            </a:prstGeom>
            <a:noFill/>
            <a:ln cap="flat" cmpd="sng" w="25400">
              <a:solidFill>
                <a:srgbClr val="49ACC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9"/>
            <p:cNvSpPr/>
            <p:nvPr/>
          </p:nvSpPr>
          <p:spPr>
            <a:xfrm>
              <a:off x="396469" y="268351"/>
              <a:ext cx="5310985" cy="536982"/>
            </a:xfrm>
            <a:prstGeom prst="rect">
              <a:avLst/>
            </a:prstGeom>
            <a:solidFill>
              <a:schemeClr val="accent4"/>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9"/>
            <p:cNvSpPr txBox="1"/>
            <p:nvPr/>
          </p:nvSpPr>
          <p:spPr>
            <a:xfrm>
              <a:off x="396469" y="268351"/>
              <a:ext cx="5310985" cy="536982"/>
            </a:xfrm>
            <a:prstGeom prst="rect">
              <a:avLst/>
            </a:prstGeom>
            <a:noFill/>
            <a:ln>
              <a:noFill/>
            </a:ln>
          </p:spPr>
          <p:txBody>
            <a:bodyPr anchorCtr="0" anchor="ctr" bIns="30475" lIns="426225" spcFirstLastPara="1" rIns="30475" wrap="square" tIns="30475">
              <a:noAutofit/>
            </a:bodyPr>
            <a:lstStyle/>
            <a:p>
              <a:pPr indent="0" lvl="0" marL="0" marR="0" rtl="0" algn="l">
                <a:lnSpc>
                  <a:spcPct val="90000"/>
                </a:lnSpc>
                <a:spcBef>
                  <a:spcPts val="0"/>
                </a:spcBef>
                <a:spcAft>
                  <a:spcPts val="0"/>
                </a:spcAft>
                <a:buNone/>
              </a:pPr>
              <a:r>
                <a:rPr lang="en-US" sz="1200">
                  <a:solidFill>
                    <a:schemeClr val="lt1"/>
                  </a:solidFill>
                  <a:latin typeface="Arial"/>
                  <a:ea typeface="Arial"/>
                  <a:cs typeface="Arial"/>
                  <a:sym typeface="Arial"/>
                </a:rPr>
                <a:t>It is essential to wear sunglasses that exclude 100 percent of UV 400 rays of the sun (UV blocking 400 and UVB) (Allaboutvision, 2026). </a:t>
              </a:r>
              <a:endParaRPr sz="1200">
                <a:solidFill>
                  <a:schemeClr val="lt1"/>
                </a:solidFill>
                <a:latin typeface="Arial"/>
                <a:ea typeface="Arial"/>
                <a:cs typeface="Arial"/>
                <a:sym typeface="Arial"/>
              </a:endParaRPr>
            </a:p>
          </p:txBody>
        </p:sp>
        <p:sp>
          <p:nvSpPr>
            <p:cNvPr id="171" name="Google Shape;171;p9"/>
            <p:cNvSpPr/>
            <p:nvPr/>
          </p:nvSpPr>
          <p:spPr>
            <a:xfrm>
              <a:off x="60855" y="201228"/>
              <a:ext cx="671227" cy="671227"/>
            </a:xfrm>
            <a:prstGeom prst="ellipse">
              <a:avLst/>
            </a:prstGeom>
            <a:solidFill>
              <a:schemeClr val="lt1"/>
            </a:solidFill>
            <a:ln cap="flat" cmpd="sng" w="25400">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9"/>
            <p:cNvSpPr/>
            <p:nvPr/>
          </p:nvSpPr>
          <p:spPr>
            <a:xfrm>
              <a:off x="704333" y="1073964"/>
              <a:ext cx="5003121" cy="536982"/>
            </a:xfrm>
            <a:prstGeom prst="rect">
              <a:avLst/>
            </a:prstGeom>
            <a:solidFill>
              <a:srgbClr val="5D5AAE"/>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9"/>
            <p:cNvSpPr txBox="1"/>
            <p:nvPr/>
          </p:nvSpPr>
          <p:spPr>
            <a:xfrm>
              <a:off x="704333" y="1073964"/>
              <a:ext cx="5003121" cy="536982"/>
            </a:xfrm>
            <a:prstGeom prst="rect">
              <a:avLst/>
            </a:prstGeom>
            <a:noFill/>
            <a:ln>
              <a:noFill/>
            </a:ln>
          </p:spPr>
          <p:txBody>
            <a:bodyPr anchorCtr="0" anchor="ctr" bIns="30475" lIns="426225" spcFirstLastPara="1" rIns="30475" wrap="square" tIns="30475">
              <a:noAutofit/>
            </a:bodyPr>
            <a:lstStyle/>
            <a:p>
              <a:pPr indent="0" lvl="0" marL="0" marR="0" rtl="0" algn="l">
                <a:lnSpc>
                  <a:spcPct val="90000"/>
                </a:lnSpc>
                <a:spcBef>
                  <a:spcPts val="0"/>
                </a:spcBef>
                <a:spcAft>
                  <a:spcPts val="0"/>
                </a:spcAft>
                <a:buNone/>
              </a:pPr>
              <a:r>
                <a:rPr lang="en-US" sz="1200">
                  <a:solidFill>
                    <a:schemeClr val="lt1"/>
                  </a:solidFill>
                  <a:latin typeface="Arial"/>
                  <a:ea typeface="Arial"/>
                  <a:cs typeface="Arial"/>
                  <a:sym typeface="Arial"/>
                </a:rPr>
                <a:t>It is essential to quit smoking, which elevates the chances of cataracts development through raising the levels of oxidative stress. </a:t>
              </a:r>
              <a:endParaRPr sz="1200">
                <a:solidFill>
                  <a:schemeClr val="lt1"/>
                </a:solidFill>
                <a:latin typeface="Arial"/>
                <a:ea typeface="Arial"/>
                <a:cs typeface="Arial"/>
                <a:sym typeface="Arial"/>
              </a:endParaRPr>
            </a:p>
          </p:txBody>
        </p:sp>
        <p:sp>
          <p:nvSpPr>
            <p:cNvPr id="174" name="Google Shape;174;p9"/>
            <p:cNvSpPr/>
            <p:nvPr/>
          </p:nvSpPr>
          <p:spPr>
            <a:xfrm>
              <a:off x="368719" y="1006841"/>
              <a:ext cx="671227" cy="671227"/>
            </a:xfrm>
            <a:prstGeom prst="ellipse">
              <a:avLst/>
            </a:prstGeom>
            <a:solidFill>
              <a:schemeClr val="lt1"/>
            </a:solidFill>
            <a:ln cap="flat" cmpd="sng" w="25400">
              <a:solidFill>
                <a:srgbClr val="5D5AA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9"/>
            <p:cNvSpPr/>
            <p:nvPr/>
          </p:nvSpPr>
          <p:spPr>
            <a:xfrm>
              <a:off x="704333" y="1879577"/>
              <a:ext cx="5003121" cy="536982"/>
            </a:xfrm>
            <a:prstGeom prst="rect">
              <a:avLst/>
            </a:prstGeom>
            <a:solidFill>
              <a:srgbClr val="5279BA"/>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9"/>
            <p:cNvSpPr txBox="1"/>
            <p:nvPr/>
          </p:nvSpPr>
          <p:spPr>
            <a:xfrm>
              <a:off x="704333" y="1879577"/>
              <a:ext cx="5003121" cy="536982"/>
            </a:xfrm>
            <a:prstGeom prst="rect">
              <a:avLst/>
            </a:prstGeom>
            <a:noFill/>
            <a:ln>
              <a:noFill/>
            </a:ln>
          </p:spPr>
          <p:txBody>
            <a:bodyPr anchorCtr="0" anchor="ctr" bIns="30475" lIns="426225" spcFirstLastPara="1" rIns="30475" wrap="square" tIns="30475">
              <a:noAutofit/>
            </a:bodyPr>
            <a:lstStyle/>
            <a:p>
              <a:pPr indent="0" lvl="0" marL="0" marR="0" rtl="0" algn="l">
                <a:lnSpc>
                  <a:spcPct val="90000"/>
                </a:lnSpc>
                <a:spcBef>
                  <a:spcPts val="0"/>
                </a:spcBef>
                <a:spcAft>
                  <a:spcPts val="0"/>
                </a:spcAft>
                <a:buNone/>
              </a:pPr>
              <a:r>
                <a:rPr lang="en-US" sz="1200">
                  <a:solidFill>
                    <a:schemeClr val="lt1"/>
                  </a:solidFill>
                  <a:latin typeface="Arial"/>
                  <a:ea typeface="Arial"/>
                  <a:cs typeface="Arial"/>
                  <a:sym typeface="Arial"/>
                </a:rPr>
                <a:t>The diet with high levels of antioxidants; that is, Vitamin C, Vitamin E, lutein and zeaxanthin can maintain the delay of the lens clouding. </a:t>
              </a:r>
              <a:endParaRPr sz="1200">
                <a:solidFill>
                  <a:schemeClr val="lt1"/>
                </a:solidFill>
                <a:latin typeface="Arial"/>
                <a:ea typeface="Arial"/>
                <a:cs typeface="Arial"/>
                <a:sym typeface="Arial"/>
              </a:endParaRPr>
            </a:p>
          </p:txBody>
        </p:sp>
        <p:sp>
          <p:nvSpPr>
            <p:cNvPr id="177" name="Google Shape;177;p9"/>
            <p:cNvSpPr/>
            <p:nvPr/>
          </p:nvSpPr>
          <p:spPr>
            <a:xfrm>
              <a:off x="368719" y="1812455"/>
              <a:ext cx="671227" cy="671227"/>
            </a:xfrm>
            <a:prstGeom prst="ellipse">
              <a:avLst/>
            </a:prstGeom>
            <a:solidFill>
              <a:schemeClr val="lt1"/>
            </a:solidFill>
            <a:ln cap="flat" cmpd="sng" w="25400">
              <a:solidFill>
                <a:srgbClr val="5279B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9"/>
            <p:cNvSpPr/>
            <p:nvPr/>
          </p:nvSpPr>
          <p:spPr>
            <a:xfrm>
              <a:off x="396469" y="2685191"/>
              <a:ext cx="5310985" cy="536982"/>
            </a:xfrm>
            <a:prstGeom prst="rect">
              <a:avLst/>
            </a:prstGeom>
            <a:solidFill>
              <a:srgbClr val="4AA9C5"/>
            </a:solidFill>
            <a:ln cap="flat" cmpd="sng" w="38100">
              <a:solidFill>
                <a:schemeClr val="lt1"/>
              </a:solidFill>
              <a:prstDash val="solid"/>
              <a:round/>
              <a:headEnd len="sm" w="sm" type="none"/>
              <a:tailEnd len="sm" w="sm" type="none"/>
            </a:ln>
            <a:effectLst>
              <a:outerShdw blurRad="40000" rotWithShape="0" dir="5400000" dist="20000">
                <a:srgbClr val="000000">
                  <a:alpha val="3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9"/>
            <p:cNvSpPr txBox="1"/>
            <p:nvPr/>
          </p:nvSpPr>
          <p:spPr>
            <a:xfrm>
              <a:off x="396469" y="2685191"/>
              <a:ext cx="5310985" cy="536982"/>
            </a:xfrm>
            <a:prstGeom prst="rect">
              <a:avLst/>
            </a:prstGeom>
            <a:noFill/>
            <a:ln>
              <a:noFill/>
            </a:ln>
          </p:spPr>
          <p:txBody>
            <a:bodyPr anchorCtr="0" anchor="ctr" bIns="30475" lIns="426225" spcFirstLastPara="1" rIns="30475" wrap="square" tIns="30475">
              <a:noAutofit/>
            </a:bodyPr>
            <a:lstStyle/>
            <a:p>
              <a:pPr indent="0" lvl="0" marL="0" marR="0" rtl="0" algn="l">
                <a:lnSpc>
                  <a:spcPct val="90000"/>
                </a:lnSpc>
                <a:spcBef>
                  <a:spcPts val="0"/>
                </a:spcBef>
                <a:spcAft>
                  <a:spcPts val="0"/>
                </a:spcAft>
                <a:buNone/>
              </a:pPr>
              <a:r>
                <a:rPr lang="en-US" sz="1200">
                  <a:solidFill>
                    <a:schemeClr val="lt1"/>
                  </a:solidFill>
                  <a:latin typeface="Arial"/>
                  <a:ea typeface="Arial"/>
                  <a:cs typeface="Arial"/>
                  <a:sym typeface="Arial"/>
                </a:rPr>
                <a:t>Prevention of hypertension and strict control of the blood glucose level among diabetic patients are the main preventative steps.</a:t>
              </a:r>
              <a:endParaRPr sz="1200">
                <a:solidFill>
                  <a:schemeClr val="lt1"/>
                </a:solidFill>
                <a:latin typeface="Arial"/>
                <a:ea typeface="Arial"/>
                <a:cs typeface="Arial"/>
                <a:sym typeface="Arial"/>
              </a:endParaRPr>
            </a:p>
          </p:txBody>
        </p:sp>
        <p:sp>
          <p:nvSpPr>
            <p:cNvPr id="180" name="Google Shape;180;p9"/>
            <p:cNvSpPr/>
            <p:nvPr/>
          </p:nvSpPr>
          <p:spPr>
            <a:xfrm>
              <a:off x="60855" y="2618068"/>
              <a:ext cx="671227" cy="671227"/>
            </a:xfrm>
            <a:prstGeom prst="ellipse">
              <a:avLst/>
            </a:prstGeom>
            <a:solidFill>
              <a:schemeClr val="lt1"/>
            </a:solidFill>
            <a:ln cap="flat" cmpd="sng" w="25400">
              <a:solidFill>
                <a:srgbClr val="4AA9C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pic>
        <p:nvPicPr>
          <p:cNvPr descr="https://media.allaboutvision.com/cms/caas/v1/media/404220/data/fbd50824da49164d706722c76d3a4cf0/electro-spectrum-660x708.png" id="181" name="Google Shape;181;p9"/>
          <p:cNvPicPr preferRelativeResize="0"/>
          <p:nvPr/>
        </p:nvPicPr>
        <p:blipFill rotWithShape="1">
          <a:blip r:embed="rId3">
            <a:alphaModFix/>
          </a:blip>
          <a:srcRect b="0" l="0" r="0" t="0"/>
          <a:stretch/>
        </p:blipFill>
        <p:spPr>
          <a:xfrm>
            <a:off x="6493565" y="1831768"/>
            <a:ext cx="2532684" cy="271688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10"/>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Co-productive Care: Skills, Values, as well as Behaviours</a:t>
            </a:r>
            <a:br>
              <a:rPr b="1" lang="en-US" sz="4400">
                <a:latin typeface="Arial"/>
                <a:ea typeface="Arial"/>
                <a:cs typeface="Arial"/>
                <a:sym typeface="Arial"/>
              </a:rPr>
            </a:br>
            <a:endParaRPr sz="4400">
              <a:latin typeface="Arial"/>
              <a:ea typeface="Arial"/>
              <a:cs typeface="Arial"/>
              <a:sym typeface="Arial"/>
            </a:endParaRPr>
          </a:p>
        </p:txBody>
      </p:sp>
      <p:sp>
        <p:nvSpPr>
          <p:cNvPr id="188" name="Google Shape;188;p10"/>
          <p:cNvSpPr txBox="1"/>
          <p:nvPr>
            <p:ph idx="1" type="body"/>
          </p:nvPr>
        </p:nvSpPr>
        <p:spPr>
          <a:xfrm>
            <a:off x="370950" y="1552641"/>
            <a:ext cx="5817816" cy="3451121"/>
          </a:xfrm>
          <a:prstGeom prst="rect">
            <a:avLst/>
          </a:prstGeom>
          <a:noFill/>
          <a:ln>
            <a:noFill/>
          </a:ln>
        </p:spPr>
        <p:txBody>
          <a:bodyPr anchorCtr="0" anchor="t" bIns="45700" lIns="91425" spcFirstLastPara="1" rIns="91425" wrap="square" tIns="45700">
            <a:normAutofit lnSpcReduction="10000"/>
          </a:bodyPr>
          <a:lstStyle/>
          <a:p>
            <a:pPr indent="-342900" lvl="0" marL="342900" rtl="0" algn="just">
              <a:spcBef>
                <a:spcPts val="0"/>
              </a:spcBef>
              <a:spcAft>
                <a:spcPts val="0"/>
              </a:spcAft>
              <a:buClr>
                <a:schemeClr val="dk1"/>
              </a:buClr>
              <a:buSzPts val="1800"/>
              <a:buChar char="•"/>
            </a:pPr>
            <a:r>
              <a:rPr lang="en-US" sz="1800">
                <a:latin typeface="Arial"/>
                <a:ea typeface="Arial"/>
                <a:cs typeface="Arial"/>
                <a:sym typeface="Arial"/>
              </a:rPr>
              <a:t>The practitioners should be able to maintain the principle of no patient left behind as giving an equal chance to any surgery irrespective of their cognitive status or socioeconomic orientation.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Successful co-production must also see clinicians tailor communication within a patient with a comorbidity such as dementia, and usually including carers in the decision-making (Gaffy, Brijnath and Dow, 2025). </a:t>
            </a:r>
            <a:endParaRPr sz="1800">
              <a:latin typeface="Arial"/>
              <a:ea typeface="Arial"/>
              <a:cs typeface="Arial"/>
              <a:sym typeface="Arial"/>
            </a:endParaRPr>
          </a:p>
          <a:p>
            <a:pPr indent="-342900" lvl="0" marL="342900" rtl="0" algn="just">
              <a:spcBef>
                <a:spcPts val="360"/>
              </a:spcBef>
              <a:spcAft>
                <a:spcPts val="0"/>
              </a:spcAft>
              <a:buClr>
                <a:schemeClr val="dk1"/>
              </a:buClr>
              <a:buSzPts val="1800"/>
              <a:buChar char="•"/>
            </a:pPr>
            <a:r>
              <a:rPr lang="en-US" sz="1800">
                <a:latin typeface="Arial"/>
                <a:ea typeface="Arial"/>
                <a:cs typeface="Arial"/>
                <a:sym typeface="Arial"/>
              </a:rPr>
              <a:t>It is mandatory that teams that are high performing should work closely interdisciplinarily, such as optometry, pharmacy, and nursing to offer a person-centred journey, which is seamless.</a:t>
            </a:r>
            <a:endParaRPr/>
          </a:p>
          <a:p>
            <a:pPr indent="-228600" lvl="0" marL="342900" rtl="0" algn="just">
              <a:spcBef>
                <a:spcPts val="360"/>
              </a:spcBef>
              <a:spcAft>
                <a:spcPts val="0"/>
              </a:spcAft>
              <a:buClr>
                <a:schemeClr val="dk1"/>
              </a:buClr>
              <a:buSzPts val="1800"/>
              <a:buNone/>
            </a:pPr>
            <a:r>
              <a:t/>
            </a:r>
            <a:endParaRPr sz="1800">
              <a:latin typeface="Arial"/>
              <a:ea typeface="Arial"/>
              <a:cs typeface="Arial"/>
              <a:sym typeface="Arial"/>
            </a:endParaRPr>
          </a:p>
        </p:txBody>
      </p:sp>
      <p:pic>
        <p:nvPicPr>
          <p:cNvPr descr="Towards an improved dementia care experience in clinical radiography  practice: A state-of-the-art review - ScienceDirect" id="189" name="Google Shape;189;p10"/>
          <p:cNvPicPr preferRelativeResize="0"/>
          <p:nvPr/>
        </p:nvPicPr>
        <p:blipFill rotWithShape="1">
          <a:blip r:embed="rId3">
            <a:alphaModFix/>
          </a:blip>
          <a:srcRect b="0" l="0" r="0" t="0"/>
          <a:stretch/>
        </p:blipFill>
        <p:spPr>
          <a:xfrm>
            <a:off x="6321286" y="1936819"/>
            <a:ext cx="2703444" cy="223761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11"/>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Recommendations for the Personalised Care</a:t>
            </a:r>
            <a:br>
              <a:rPr b="1" lang="en-US" sz="4400">
                <a:latin typeface="Arial"/>
                <a:ea typeface="Arial"/>
                <a:cs typeface="Arial"/>
                <a:sym typeface="Arial"/>
              </a:rPr>
            </a:br>
            <a:endParaRPr sz="4400">
              <a:latin typeface="Arial"/>
              <a:ea typeface="Arial"/>
              <a:cs typeface="Arial"/>
              <a:sym typeface="Arial"/>
            </a:endParaRPr>
          </a:p>
        </p:txBody>
      </p:sp>
      <p:sp>
        <p:nvSpPr>
          <p:cNvPr id="196" name="Google Shape;196;p11"/>
          <p:cNvSpPr txBox="1"/>
          <p:nvPr>
            <p:ph idx="1" type="body"/>
          </p:nvPr>
        </p:nvSpPr>
        <p:spPr>
          <a:xfrm>
            <a:off x="344444" y="1526134"/>
            <a:ext cx="5857573" cy="3451121"/>
          </a:xfrm>
          <a:prstGeom prst="rect">
            <a:avLst/>
          </a:prstGeom>
          <a:noFill/>
          <a:ln>
            <a:noFill/>
          </a:ln>
        </p:spPr>
        <p:txBody>
          <a:bodyPr anchorCtr="0" anchor="t" bIns="45700" lIns="91425" spcFirstLastPara="1" rIns="91425" wrap="square" tIns="45700">
            <a:noAutofit/>
          </a:bodyPr>
          <a:lstStyle/>
          <a:p>
            <a:pPr indent="-342900" lvl="0" marL="342900" rtl="0" algn="just">
              <a:spcBef>
                <a:spcPts val="0"/>
              </a:spcBef>
              <a:spcAft>
                <a:spcPts val="0"/>
              </a:spcAft>
              <a:buClr>
                <a:schemeClr val="dk1"/>
              </a:buClr>
              <a:buSzPts val="1800"/>
              <a:buChar char="•"/>
            </a:pPr>
            <a:r>
              <a:rPr b="1" lang="en-US" sz="1800">
                <a:latin typeface="Arial"/>
                <a:ea typeface="Arial"/>
                <a:cs typeface="Arial"/>
                <a:sym typeface="Arial"/>
              </a:rPr>
              <a:t>Personalised Care Planning: </a:t>
            </a:r>
            <a:r>
              <a:rPr lang="en-US" sz="1800">
                <a:latin typeface="Arial"/>
                <a:ea typeface="Arial"/>
                <a:cs typeface="Arial"/>
                <a:sym typeface="Arial"/>
              </a:rPr>
              <a:t>Build post-operative schedules, which can build in home setting and self-drop administration capacity.</a:t>
            </a:r>
            <a:endParaRPr/>
          </a:p>
          <a:p>
            <a:pPr indent="-342900" lvl="0" marL="342900" rtl="0" algn="just">
              <a:spcBef>
                <a:spcPts val="360"/>
              </a:spcBef>
              <a:spcAft>
                <a:spcPts val="0"/>
              </a:spcAft>
              <a:buClr>
                <a:schemeClr val="dk1"/>
              </a:buClr>
              <a:buSzPts val="1800"/>
              <a:buChar char="•"/>
            </a:pPr>
            <a:r>
              <a:rPr b="1" lang="en-US" sz="1800">
                <a:latin typeface="Arial"/>
                <a:ea typeface="Arial"/>
                <a:cs typeface="Arial"/>
                <a:sym typeface="Arial"/>
              </a:rPr>
              <a:t>Bring Choice:</a:t>
            </a:r>
            <a:r>
              <a:rPr lang="en-US" sz="1800">
                <a:latin typeface="Arial"/>
                <a:ea typeface="Arial"/>
                <a:cs typeface="Arial"/>
                <a:sym typeface="Arial"/>
              </a:rPr>
              <a:t> Give the patients an option of the provider and surgery date that suits them.</a:t>
            </a:r>
            <a:endParaRPr/>
          </a:p>
          <a:p>
            <a:pPr indent="-342900" lvl="0" marL="342900" rtl="0" algn="just">
              <a:spcBef>
                <a:spcPts val="360"/>
              </a:spcBef>
              <a:spcAft>
                <a:spcPts val="0"/>
              </a:spcAft>
              <a:buClr>
                <a:schemeClr val="dk1"/>
              </a:buClr>
              <a:buSzPts val="1800"/>
              <a:buChar char="•"/>
            </a:pPr>
            <a:r>
              <a:rPr b="1" lang="en-US" sz="1800">
                <a:latin typeface="Arial"/>
                <a:ea typeface="Arial"/>
                <a:cs typeface="Arial"/>
                <a:sym typeface="Arial"/>
              </a:rPr>
              <a:t>Supported Self-Management:</a:t>
            </a:r>
            <a:r>
              <a:rPr lang="en-US" sz="1800">
                <a:latin typeface="Arial"/>
                <a:ea typeface="Arial"/>
                <a:cs typeface="Arial"/>
                <a:sym typeface="Arial"/>
              </a:rPr>
              <a:t> Patients should be educated on how to detect post-operative complications such as endophthalmitis to be immediately treated (Althiabi, 2022).</a:t>
            </a:r>
            <a:endParaRPr/>
          </a:p>
          <a:p>
            <a:pPr indent="-342900" lvl="0" marL="342900" rtl="0" algn="just">
              <a:spcBef>
                <a:spcPts val="360"/>
              </a:spcBef>
              <a:spcAft>
                <a:spcPts val="0"/>
              </a:spcAft>
              <a:buClr>
                <a:schemeClr val="dk1"/>
              </a:buClr>
              <a:buSzPts val="1800"/>
              <a:buChar char="•"/>
            </a:pPr>
            <a:r>
              <a:rPr b="1" lang="en-US" sz="1800">
                <a:latin typeface="Arial"/>
                <a:ea typeface="Arial"/>
                <a:cs typeface="Arial"/>
                <a:sym typeface="Arial"/>
              </a:rPr>
              <a:t>Personal Health Budgets: </a:t>
            </a:r>
            <a:r>
              <a:rPr lang="en-US" sz="1800">
                <a:latin typeface="Arial"/>
                <a:ea typeface="Arial"/>
                <a:cs typeface="Arial"/>
                <a:sym typeface="Arial"/>
              </a:rPr>
              <a:t>Where relevant, integrated budgets should be used to fund individual needs of permanently visually impaired persons.</a:t>
            </a:r>
            <a:endParaRPr sz="1800">
              <a:latin typeface="Arial"/>
              <a:ea typeface="Arial"/>
              <a:cs typeface="Arial"/>
              <a:sym typeface="Arial"/>
            </a:endParaRPr>
          </a:p>
        </p:txBody>
      </p:sp>
      <p:pic>
        <p:nvPicPr>
          <p:cNvPr descr="What is endophthalmitis?" id="197" name="Google Shape;197;p11"/>
          <p:cNvPicPr preferRelativeResize="0"/>
          <p:nvPr/>
        </p:nvPicPr>
        <p:blipFill rotWithShape="1">
          <a:blip r:embed="rId3">
            <a:alphaModFix/>
          </a:blip>
          <a:srcRect b="0" l="0" r="0" t="0"/>
          <a:stretch/>
        </p:blipFill>
        <p:spPr>
          <a:xfrm>
            <a:off x="6400799" y="1942006"/>
            <a:ext cx="2557669" cy="26193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2"/>
          <p:cNvSpPr txBox="1"/>
          <p:nvPr>
            <p:ph type="title"/>
          </p:nvPr>
        </p:nvSpPr>
        <p:spPr>
          <a:xfrm>
            <a:off x="501442" y="349699"/>
            <a:ext cx="8259098" cy="76352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003F46"/>
              </a:buClr>
              <a:buSzPts val="4400"/>
              <a:buFont typeface="Arial"/>
              <a:buNone/>
            </a:pPr>
            <a:br>
              <a:rPr b="1" lang="en-US" sz="4400">
                <a:latin typeface="Arial"/>
                <a:ea typeface="Arial"/>
                <a:cs typeface="Arial"/>
                <a:sym typeface="Arial"/>
              </a:rPr>
            </a:br>
            <a:r>
              <a:rPr b="1" lang="en-US" sz="4400">
                <a:latin typeface="Arial"/>
                <a:ea typeface="Arial"/>
                <a:cs typeface="Arial"/>
                <a:sym typeface="Arial"/>
              </a:rPr>
              <a:t>Reference List</a:t>
            </a:r>
            <a:br>
              <a:rPr b="1" lang="en-US" sz="4400">
                <a:latin typeface="Arial"/>
                <a:ea typeface="Arial"/>
                <a:cs typeface="Arial"/>
                <a:sym typeface="Arial"/>
              </a:rPr>
            </a:br>
            <a:endParaRPr sz="4400">
              <a:latin typeface="Arial"/>
              <a:ea typeface="Arial"/>
              <a:cs typeface="Arial"/>
              <a:sym typeface="Arial"/>
            </a:endParaRPr>
          </a:p>
        </p:txBody>
      </p:sp>
      <p:sp>
        <p:nvSpPr>
          <p:cNvPr id="203" name="Google Shape;203;p12"/>
          <p:cNvSpPr txBox="1"/>
          <p:nvPr>
            <p:ph idx="1" type="body"/>
          </p:nvPr>
        </p:nvSpPr>
        <p:spPr>
          <a:xfrm>
            <a:off x="463714" y="1327354"/>
            <a:ext cx="8246070" cy="3668716"/>
          </a:xfrm>
          <a:prstGeom prst="rect">
            <a:avLst/>
          </a:prstGeom>
          <a:noFill/>
          <a:ln>
            <a:noFill/>
          </a:ln>
        </p:spPr>
        <p:txBody>
          <a:bodyPr anchorCtr="0" anchor="t" bIns="45700" lIns="91425" spcFirstLastPara="1" rIns="91425" wrap="square" tIns="45700">
            <a:noAutofit/>
          </a:bodyPr>
          <a:lstStyle/>
          <a:p>
            <a:pPr indent="-342900" lvl="0" marL="342900" rtl="0" algn="just">
              <a:spcBef>
                <a:spcPts val="0"/>
              </a:spcBef>
              <a:spcAft>
                <a:spcPts val="0"/>
              </a:spcAft>
              <a:buClr>
                <a:schemeClr val="dk1"/>
              </a:buClr>
              <a:buSzPts val="1000"/>
              <a:buChar char="•"/>
            </a:pPr>
            <a:r>
              <a:rPr lang="en-US" sz="1000">
                <a:latin typeface="Arial"/>
                <a:ea typeface="Arial"/>
                <a:cs typeface="Arial"/>
                <a:sym typeface="Arial"/>
              </a:rPr>
              <a:t>Agius, D., Mamo, J., Calleja, N., Smith, A.F. and Carbonaro, F., 2025. Estimating the costs and quality of life impact of vision loss in the population aged 50-80 years in Malta: evidence from The Malta Eye Study. </a:t>
            </a:r>
            <a:r>
              <a:rPr i="1" lang="en-US" sz="1000">
                <a:latin typeface="Arial"/>
                <a:ea typeface="Arial"/>
                <a:cs typeface="Arial"/>
                <a:sym typeface="Arial"/>
              </a:rPr>
              <a:t>Frontiers in Public Health</a:t>
            </a:r>
            <a:r>
              <a:rPr lang="en-US" sz="1000">
                <a:latin typeface="Arial"/>
                <a:ea typeface="Arial"/>
                <a:cs typeface="Arial"/>
                <a:sym typeface="Arial"/>
              </a:rPr>
              <a:t>, </a:t>
            </a:r>
            <a:r>
              <a:rPr i="1" lang="en-US" sz="1000">
                <a:latin typeface="Arial"/>
                <a:ea typeface="Arial"/>
                <a:cs typeface="Arial"/>
                <a:sym typeface="Arial"/>
              </a:rPr>
              <a:t>13</a:t>
            </a:r>
            <a:r>
              <a:rPr lang="en-US" sz="1000">
                <a:latin typeface="Arial"/>
                <a:ea typeface="Arial"/>
                <a:cs typeface="Arial"/>
                <a:sym typeface="Arial"/>
              </a:rPr>
              <a:t>, p.1706208.</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Akbari, M., 2025. Slit Lamp Examination Techniques: A Comprehensive Review for Medical Students and Ophthalmology Residents Training. </a:t>
            </a:r>
            <a:r>
              <a:rPr i="1" lang="en-US" sz="1000">
                <a:latin typeface="Arial"/>
                <a:ea typeface="Arial"/>
                <a:cs typeface="Arial"/>
                <a:sym typeface="Arial"/>
              </a:rPr>
              <a:t>Journal of Chemical, Biological and Medicinial Sciences</a:t>
            </a:r>
            <a:r>
              <a:rPr lang="en-US" sz="1000">
                <a:latin typeface="Arial"/>
                <a:ea typeface="Arial"/>
                <a:cs typeface="Arial"/>
                <a:sym typeface="Arial"/>
              </a:rPr>
              <a:t>, </a:t>
            </a:r>
            <a:r>
              <a:rPr i="1" lang="en-US" sz="1000">
                <a:latin typeface="Arial"/>
                <a:ea typeface="Arial"/>
                <a:cs typeface="Arial"/>
                <a:sym typeface="Arial"/>
              </a:rPr>
              <a:t>13</a:t>
            </a:r>
            <a:r>
              <a:rPr lang="en-US" sz="1000">
                <a:latin typeface="Arial"/>
                <a:ea typeface="Arial"/>
                <a:cs typeface="Arial"/>
                <a:sym typeface="Arial"/>
              </a:rPr>
              <a:t>(3), pp.569-578.</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Allaboutvision (2026), Protecting your eyes from UV radiation, Available at: https://www.allaboutvision.com/eye-care/vision-health/uv-protection/ultraviolet-radiation-sunglasses/ [Accessed on 11/3/2026]</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Althiabi, S., Aljbreen, A.J., Alshutily, A., Althwiny, F.A. and Aljbreen, A., 2022. Postoperative endophthalmitis after cataract surgery: an update. </a:t>
            </a:r>
            <a:r>
              <a:rPr i="1" lang="en-US" sz="1000">
                <a:latin typeface="Arial"/>
                <a:ea typeface="Arial"/>
                <a:cs typeface="Arial"/>
                <a:sym typeface="Arial"/>
              </a:rPr>
              <a:t>Cureus</a:t>
            </a:r>
            <a:r>
              <a:rPr lang="en-US" sz="1000">
                <a:latin typeface="Arial"/>
                <a:ea typeface="Arial"/>
                <a:cs typeface="Arial"/>
                <a:sym typeface="Arial"/>
              </a:rPr>
              <a:t>, </a:t>
            </a:r>
            <a:r>
              <a:rPr i="1" lang="en-US" sz="1000">
                <a:latin typeface="Arial"/>
                <a:ea typeface="Arial"/>
                <a:cs typeface="Arial"/>
                <a:sym typeface="Arial"/>
              </a:rPr>
              <a:t>14</a:t>
            </a:r>
            <a:r>
              <a:rPr lang="en-US" sz="1000">
                <a:latin typeface="Arial"/>
                <a:ea typeface="Arial"/>
                <a:cs typeface="Arial"/>
                <a:sym typeface="Arial"/>
              </a:rPr>
              <a:t>(2).</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Contactlenses (2026), Cataract Statistics Worldwide For 2026, Available at: https://www.contactlenses.co.uk/education/cataract-stats#:~:text=Prevalence%20and%20Burden-,As%20of%202026%2C%20cataracts%20are%20responsible%20for%20almost%2045%25%20of,affect%20about%2078.8%20million%20people. [Accessed on 11/3/2026]</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Gaffy, E., Brijnath, B. and Dow, B., 2022. Co-producing research with people impacted by dementia and service providers: issues and challenges. </a:t>
            </a:r>
            <a:r>
              <a:rPr i="1" lang="en-US" sz="1000">
                <a:latin typeface="Arial"/>
                <a:ea typeface="Arial"/>
                <a:cs typeface="Arial"/>
                <a:sym typeface="Arial"/>
              </a:rPr>
              <a:t>Public Health Research and Practice</a:t>
            </a:r>
            <a:r>
              <a:rPr lang="en-US" sz="1000">
                <a:latin typeface="Arial"/>
                <a:ea typeface="Arial"/>
                <a:cs typeface="Arial"/>
                <a:sym typeface="Arial"/>
              </a:rPr>
              <a:t>, </a:t>
            </a:r>
            <a:r>
              <a:rPr i="1" lang="en-US" sz="1000">
                <a:latin typeface="Arial"/>
                <a:ea typeface="Arial"/>
                <a:cs typeface="Arial"/>
                <a:sym typeface="Arial"/>
              </a:rPr>
              <a:t>32</a:t>
            </a:r>
            <a:r>
              <a:rPr lang="en-US" sz="1000">
                <a:latin typeface="Arial"/>
                <a:ea typeface="Arial"/>
                <a:cs typeface="Arial"/>
                <a:sym typeface="Arial"/>
              </a:rPr>
              <a:t>(2), p.e3222216.</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Gurnani, B. and Patel, B., 2025. Photorefractive keratectomy. </a:t>
            </a:r>
            <a:r>
              <a:rPr i="1" lang="en-US" sz="1000">
                <a:latin typeface="Arial"/>
                <a:ea typeface="Arial"/>
                <a:cs typeface="Arial"/>
                <a:sym typeface="Arial"/>
              </a:rPr>
              <a:t>StatPearls</a:t>
            </a:r>
            <a:r>
              <a:rPr lang="en-US" sz="1000">
                <a:latin typeface="Arial"/>
                <a:ea typeface="Arial"/>
                <a:cs typeface="Arial"/>
                <a:sym typeface="Arial"/>
              </a:rPr>
              <a:t>. Available at: https://www.statpearls.com/point-of-care/81676 [Accessed on 11/3/2026]</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JP, J.P., Prasanth, H.R., Hansdak, A., Rajarajeswari, R. and Srinivasan, R., 2021. Cataract and systemic comorbidities–A retrospective study. </a:t>
            </a:r>
            <a:r>
              <a:rPr i="1" lang="en-US" sz="1000">
                <a:latin typeface="Arial"/>
                <a:ea typeface="Arial"/>
                <a:cs typeface="Arial"/>
                <a:sym typeface="Arial"/>
              </a:rPr>
              <a:t>Indian Journal of Clinical and Experimental Ophthalmology</a:t>
            </a:r>
            <a:r>
              <a:rPr lang="en-US" sz="1000">
                <a:latin typeface="Arial"/>
                <a:ea typeface="Arial"/>
                <a:cs typeface="Arial"/>
                <a:sym typeface="Arial"/>
              </a:rPr>
              <a:t>, </a:t>
            </a:r>
            <a:r>
              <a:rPr i="1" lang="en-US" sz="1000">
                <a:latin typeface="Arial"/>
                <a:ea typeface="Arial"/>
                <a:cs typeface="Arial"/>
                <a:sym typeface="Arial"/>
              </a:rPr>
              <a:t>7</a:t>
            </a:r>
            <a:r>
              <a:rPr lang="en-US" sz="1000">
                <a:latin typeface="Arial"/>
                <a:ea typeface="Arial"/>
                <a:cs typeface="Arial"/>
                <a:sym typeface="Arial"/>
              </a:rPr>
              <a:t>(1), pp.16-19.</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Khamkar, S.G. and Barkade, G.D., 2024. Review on cataract. </a:t>
            </a:r>
            <a:r>
              <a:rPr i="1" lang="en-US" sz="1000">
                <a:latin typeface="Arial"/>
                <a:ea typeface="Arial"/>
                <a:cs typeface="Arial"/>
                <a:sym typeface="Arial"/>
              </a:rPr>
              <a:t>Indian Journal of Cataract and Refractive Surgery</a:t>
            </a:r>
            <a:r>
              <a:rPr lang="en-US" sz="1000">
                <a:latin typeface="Arial"/>
                <a:ea typeface="Arial"/>
                <a:cs typeface="Arial"/>
                <a:sym typeface="Arial"/>
              </a:rPr>
              <a:t>, </a:t>
            </a:r>
            <a:r>
              <a:rPr i="1" lang="en-US" sz="1000">
                <a:latin typeface="Arial"/>
                <a:ea typeface="Arial"/>
                <a:cs typeface="Arial"/>
                <a:sym typeface="Arial"/>
              </a:rPr>
              <a:t>1</a:t>
            </a:r>
            <a:r>
              <a:rPr lang="en-US" sz="1000">
                <a:latin typeface="Arial"/>
                <a:ea typeface="Arial"/>
                <a:cs typeface="Arial"/>
                <a:sym typeface="Arial"/>
              </a:rPr>
              <a:t>(2), pp.112-124. </a:t>
            </a:r>
            <a:endParaRPr/>
          </a:p>
          <a:p>
            <a:pPr indent="-342900" lvl="0" marL="342900" rtl="0" algn="just">
              <a:spcBef>
                <a:spcPts val="200"/>
              </a:spcBef>
              <a:spcAft>
                <a:spcPts val="0"/>
              </a:spcAft>
              <a:buClr>
                <a:schemeClr val="dk1"/>
              </a:buClr>
              <a:buSzPts val="1000"/>
              <a:buChar char="•"/>
            </a:pPr>
            <a:r>
              <a:rPr lang="en-US" sz="1000">
                <a:latin typeface="Arial"/>
                <a:ea typeface="Arial"/>
                <a:cs typeface="Arial"/>
                <a:sym typeface="Arial"/>
              </a:rPr>
              <a:t>Li, X., 2021. Application of evidence-based nursing in patients after cataract surgery and its impacts on visual acuity recovery and psychological status. </a:t>
            </a:r>
            <a:r>
              <a:rPr i="1" lang="en-US" sz="1000">
                <a:latin typeface="Arial"/>
                <a:ea typeface="Arial"/>
                <a:cs typeface="Arial"/>
                <a:sym typeface="Arial"/>
              </a:rPr>
              <a:t>American Journal of Translational Research</a:t>
            </a:r>
            <a:r>
              <a:rPr lang="en-US" sz="1000">
                <a:latin typeface="Arial"/>
                <a:ea typeface="Arial"/>
                <a:cs typeface="Arial"/>
                <a:sym typeface="Arial"/>
              </a:rPr>
              <a:t>, </a:t>
            </a:r>
            <a:r>
              <a:rPr i="1" lang="en-US" sz="1000">
                <a:latin typeface="Arial"/>
                <a:ea typeface="Arial"/>
                <a:cs typeface="Arial"/>
                <a:sym typeface="Arial"/>
              </a:rPr>
              <a:t>13</a:t>
            </a:r>
            <a:r>
              <a:rPr lang="en-US" sz="1000">
                <a:latin typeface="Arial"/>
                <a:ea typeface="Arial"/>
                <a:cs typeface="Arial"/>
                <a:sym typeface="Arial"/>
              </a:rPr>
              <a:t>(8), p.9784.</a:t>
            </a:r>
            <a:endParaRPr sz="1000">
              <a:latin typeface="Arial"/>
              <a:ea typeface="Arial"/>
              <a:cs typeface="Arial"/>
              <a:sym typeface="Arial"/>
            </a:endParaRPr>
          </a:p>
          <a:p>
            <a:pPr indent="-279400" lvl="0" marL="342900" rtl="0" algn="just">
              <a:spcBef>
                <a:spcPts val="200"/>
              </a:spcBef>
              <a:spcAft>
                <a:spcPts val="0"/>
              </a:spcAft>
              <a:buClr>
                <a:schemeClr val="dk1"/>
              </a:buClr>
              <a:buSzPts val="1000"/>
              <a:buNone/>
            </a:pPr>
            <a:r>
              <a:t/>
            </a:r>
            <a:endParaRPr sz="1000">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pic>
        <p:nvPicPr>
          <p:cNvPr descr="Thank You So Much PNG Transparent Images Free Download | Vector Files |  Pngtree" id="208" name="Google Shape;208;p13"/>
          <p:cNvPicPr preferRelativeResize="0"/>
          <p:nvPr/>
        </p:nvPicPr>
        <p:blipFill rotWithShape="1">
          <a:blip r:embed="rId3">
            <a:alphaModFix/>
          </a:blip>
          <a:srcRect b="0" l="0" r="0" t="0"/>
          <a:stretch/>
        </p:blipFill>
        <p:spPr>
          <a:xfrm>
            <a:off x="477078" y="437322"/>
            <a:ext cx="7328452" cy="4426226"/>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2017-08-01T15:40:51Z</dcterms:created>
</cp:coreProperties>
</file>