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8"/>
  </p:notesMasterIdLst>
  <p:sldIdLst>
    <p:sldId id="261" r:id="rId2"/>
    <p:sldId id="291" r:id="rId3"/>
    <p:sldId id="295" r:id="rId4"/>
    <p:sldId id="297" r:id="rId5"/>
    <p:sldId id="300" r:id="rId6"/>
    <p:sldId id="301" r:id="rId7"/>
    <p:sldId id="302" r:id="rId8"/>
    <p:sldId id="308" r:id="rId9"/>
    <p:sldId id="303" r:id="rId10"/>
    <p:sldId id="296" r:id="rId11"/>
    <p:sldId id="309" r:id="rId12"/>
    <p:sldId id="294" r:id="rId13"/>
    <p:sldId id="290" r:id="rId14"/>
    <p:sldId id="258" r:id="rId15"/>
    <p:sldId id="281" r:id="rId16"/>
    <p:sldId id="282" r:id="rId17"/>
    <p:sldId id="283" r:id="rId18"/>
    <p:sldId id="284" r:id="rId19"/>
    <p:sldId id="285" r:id="rId20"/>
    <p:sldId id="304" r:id="rId21"/>
    <p:sldId id="286" r:id="rId22"/>
    <p:sldId id="306" r:id="rId23"/>
    <p:sldId id="307" r:id="rId24"/>
    <p:sldId id="259" r:id="rId25"/>
    <p:sldId id="265" r:id="rId26"/>
    <p:sldId id="310" r:id="rId27"/>
    <p:sldId id="311" r:id="rId28"/>
    <p:sldId id="323" r:id="rId29"/>
    <p:sldId id="312" r:id="rId30"/>
    <p:sldId id="313" r:id="rId31"/>
    <p:sldId id="314" r:id="rId32"/>
    <p:sldId id="316" r:id="rId33"/>
    <p:sldId id="315" r:id="rId34"/>
    <p:sldId id="317" r:id="rId35"/>
    <p:sldId id="318" r:id="rId36"/>
    <p:sldId id="319" r:id="rId37"/>
    <p:sldId id="320" r:id="rId38"/>
    <p:sldId id="321" r:id="rId39"/>
    <p:sldId id="322" r:id="rId40"/>
    <p:sldId id="324" r:id="rId41"/>
    <p:sldId id="276" r:id="rId42"/>
    <p:sldId id="277" r:id="rId43"/>
    <p:sldId id="278" r:id="rId44"/>
    <p:sldId id="326" r:id="rId45"/>
    <p:sldId id="325" r:id="rId46"/>
    <p:sldId id="292" r:id="rId4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370" autoAdjust="0"/>
    <p:restoredTop sz="94660"/>
  </p:normalViewPr>
  <p:slideViewPr>
    <p:cSldViewPr>
      <p:cViewPr varScale="1">
        <p:scale>
          <a:sx n="64" d="100"/>
          <a:sy n="64" d="100"/>
        </p:scale>
        <p:origin x="762"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D3EB82A-2092-4696-B96E-278D98A88971}"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A65538C0-9591-4A5E-A9FC-CC0AE4FD9267}">
      <dgm:prSet/>
      <dgm:spPr/>
      <dgm:t>
        <a:bodyPr/>
        <a:lstStyle/>
        <a:p>
          <a:r>
            <a:rPr lang="en-GB"/>
            <a:t>Last PowerPoint</a:t>
          </a:r>
          <a:endParaRPr lang="en-US"/>
        </a:p>
      </dgm:t>
    </dgm:pt>
    <dgm:pt modelId="{699726C8-9DC0-4F1B-B698-D3131049C201}" type="parTrans" cxnId="{B2B5403E-9B5C-4AC5-9D33-AD11F534C901}">
      <dgm:prSet/>
      <dgm:spPr/>
      <dgm:t>
        <a:bodyPr/>
        <a:lstStyle/>
        <a:p>
          <a:endParaRPr lang="en-US"/>
        </a:p>
      </dgm:t>
    </dgm:pt>
    <dgm:pt modelId="{AA1AD76B-7A00-49F2-A287-D68152AADA81}" type="sibTrans" cxnId="{B2B5403E-9B5C-4AC5-9D33-AD11F534C901}">
      <dgm:prSet/>
      <dgm:spPr/>
      <dgm:t>
        <a:bodyPr/>
        <a:lstStyle/>
        <a:p>
          <a:endParaRPr lang="en-US"/>
        </a:p>
      </dgm:t>
    </dgm:pt>
    <dgm:pt modelId="{C8CCA4B3-C420-4648-BC42-53F59FDB1F1D}">
      <dgm:prSet/>
      <dgm:spPr/>
      <dgm:t>
        <a:bodyPr/>
        <a:lstStyle/>
        <a:p>
          <a:r>
            <a:rPr lang="en-GB"/>
            <a:t>Paper on client assessment</a:t>
          </a:r>
          <a:endParaRPr lang="en-US"/>
        </a:p>
      </dgm:t>
    </dgm:pt>
    <dgm:pt modelId="{53417975-9A61-4410-9996-FC401DCB8204}" type="parTrans" cxnId="{B0730508-12CC-47DE-8FBB-22B3F7A732AC}">
      <dgm:prSet/>
      <dgm:spPr/>
      <dgm:t>
        <a:bodyPr/>
        <a:lstStyle/>
        <a:p>
          <a:endParaRPr lang="en-US"/>
        </a:p>
      </dgm:t>
    </dgm:pt>
    <dgm:pt modelId="{4956D5DA-F826-473F-AFEE-AF391F5FFED4}" type="sibTrans" cxnId="{B0730508-12CC-47DE-8FBB-22B3F7A732AC}">
      <dgm:prSet/>
      <dgm:spPr/>
      <dgm:t>
        <a:bodyPr/>
        <a:lstStyle/>
        <a:p>
          <a:endParaRPr lang="en-US"/>
        </a:p>
      </dgm:t>
    </dgm:pt>
    <dgm:pt modelId="{DB520F56-2CCF-46CB-BC99-9D661294B6CD}">
      <dgm:prSet/>
      <dgm:spPr/>
      <dgm:t>
        <a:bodyPr/>
        <a:lstStyle/>
        <a:p>
          <a:r>
            <a:rPr lang="en-GB"/>
            <a:t>Book chapter on client assessment</a:t>
          </a:r>
          <a:endParaRPr lang="en-US"/>
        </a:p>
      </dgm:t>
    </dgm:pt>
    <dgm:pt modelId="{93E11083-2281-48BD-8EC3-8DB2BD14D97D}" type="parTrans" cxnId="{FCE41EA5-BCDE-4885-9D7A-C4C284436CC1}">
      <dgm:prSet/>
      <dgm:spPr/>
      <dgm:t>
        <a:bodyPr/>
        <a:lstStyle/>
        <a:p>
          <a:endParaRPr lang="en-US"/>
        </a:p>
      </dgm:t>
    </dgm:pt>
    <dgm:pt modelId="{A13D9B54-AFF1-47D7-ABA9-B61D3BBD3FD8}" type="sibTrans" cxnId="{FCE41EA5-BCDE-4885-9D7A-C4C284436CC1}">
      <dgm:prSet/>
      <dgm:spPr/>
      <dgm:t>
        <a:bodyPr/>
        <a:lstStyle/>
        <a:p>
          <a:endParaRPr lang="en-US"/>
        </a:p>
      </dgm:t>
    </dgm:pt>
    <dgm:pt modelId="{934EB0DE-789E-4DBA-B0F7-9C163E5DC5F8}" type="pres">
      <dgm:prSet presAssocID="{6D3EB82A-2092-4696-B96E-278D98A88971}" presName="hierChild1" presStyleCnt="0">
        <dgm:presLayoutVars>
          <dgm:chPref val="1"/>
          <dgm:dir/>
          <dgm:animOne val="branch"/>
          <dgm:animLvl val="lvl"/>
          <dgm:resizeHandles/>
        </dgm:presLayoutVars>
      </dgm:prSet>
      <dgm:spPr/>
    </dgm:pt>
    <dgm:pt modelId="{97F89C1D-A5B6-4B30-ACA5-ADCEDA326645}" type="pres">
      <dgm:prSet presAssocID="{A65538C0-9591-4A5E-A9FC-CC0AE4FD9267}" presName="hierRoot1" presStyleCnt="0"/>
      <dgm:spPr/>
    </dgm:pt>
    <dgm:pt modelId="{3C000837-85E2-4F45-B85A-F10C75384878}" type="pres">
      <dgm:prSet presAssocID="{A65538C0-9591-4A5E-A9FC-CC0AE4FD9267}" presName="composite" presStyleCnt="0"/>
      <dgm:spPr/>
    </dgm:pt>
    <dgm:pt modelId="{32A52EAC-0F0E-4196-9BE9-F7FEB480CF15}" type="pres">
      <dgm:prSet presAssocID="{A65538C0-9591-4A5E-A9FC-CC0AE4FD9267}" presName="background" presStyleLbl="node0" presStyleIdx="0" presStyleCnt="3"/>
      <dgm:spPr/>
    </dgm:pt>
    <dgm:pt modelId="{95706D58-680F-42A4-AECD-D601C6EB066E}" type="pres">
      <dgm:prSet presAssocID="{A65538C0-9591-4A5E-A9FC-CC0AE4FD9267}" presName="text" presStyleLbl="fgAcc0" presStyleIdx="0" presStyleCnt="3">
        <dgm:presLayoutVars>
          <dgm:chPref val="3"/>
        </dgm:presLayoutVars>
      </dgm:prSet>
      <dgm:spPr/>
    </dgm:pt>
    <dgm:pt modelId="{0D376A0D-9F4A-4DEC-ABDB-165FD059D590}" type="pres">
      <dgm:prSet presAssocID="{A65538C0-9591-4A5E-A9FC-CC0AE4FD9267}" presName="hierChild2" presStyleCnt="0"/>
      <dgm:spPr/>
    </dgm:pt>
    <dgm:pt modelId="{7E6C0F36-0B7E-4DDF-83B2-E9DD7E0937CE}" type="pres">
      <dgm:prSet presAssocID="{C8CCA4B3-C420-4648-BC42-53F59FDB1F1D}" presName="hierRoot1" presStyleCnt="0"/>
      <dgm:spPr/>
    </dgm:pt>
    <dgm:pt modelId="{E61FF6F8-245C-4546-9D26-10C4F1230F54}" type="pres">
      <dgm:prSet presAssocID="{C8CCA4B3-C420-4648-BC42-53F59FDB1F1D}" presName="composite" presStyleCnt="0"/>
      <dgm:spPr/>
    </dgm:pt>
    <dgm:pt modelId="{705B05DF-7973-46F6-A246-C57D11E897F7}" type="pres">
      <dgm:prSet presAssocID="{C8CCA4B3-C420-4648-BC42-53F59FDB1F1D}" presName="background" presStyleLbl="node0" presStyleIdx="1" presStyleCnt="3"/>
      <dgm:spPr/>
    </dgm:pt>
    <dgm:pt modelId="{05DCC7AF-9622-4C66-A450-3FB84896AE1E}" type="pres">
      <dgm:prSet presAssocID="{C8CCA4B3-C420-4648-BC42-53F59FDB1F1D}" presName="text" presStyleLbl="fgAcc0" presStyleIdx="1" presStyleCnt="3">
        <dgm:presLayoutVars>
          <dgm:chPref val="3"/>
        </dgm:presLayoutVars>
      </dgm:prSet>
      <dgm:spPr/>
    </dgm:pt>
    <dgm:pt modelId="{88E756DF-18E5-4558-9EF9-4F80B3EB6C42}" type="pres">
      <dgm:prSet presAssocID="{C8CCA4B3-C420-4648-BC42-53F59FDB1F1D}" presName="hierChild2" presStyleCnt="0"/>
      <dgm:spPr/>
    </dgm:pt>
    <dgm:pt modelId="{B60E8CAB-ACBB-4F2C-A209-DE92ED9FB6EE}" type="pres">
      <dgm:prSet presAssocID="{DB520F56-2CCF-46CB-BC99-9D661294B6CD}" presName="hierRoot1" presStyleCnt="0"/>
      <dgm:spPr/>
    </dgm:pt>
    <dgm:pt modelId="{55BBC1A2-19D7-4894-8848-43C6C51BF7DF}" type="pres">
      <dgm:prSet presAssocID="{DB520F56-2CCF-46CB-BC99-9D661294B6CD}" presName="composite" presStyleCnt="0"/>
      <dgm:spPr/>
    </dgm:pt>
    <dgm:pt modelId="{7B87E905-9D64-4232-B006-6BC5AEA2583D}" type="pres">
      <dgm:prSet presAssocID="{DB520F56-2CCF-46CB-BC99-9D661294B6CD}" presName="background" presStyleLbl="node0" presStyleIdx="2" presStyleCnt="3"/>
      <dgm:spPr/>
    </dgm:pt>
    <dgm:pt modelId="{4B47F9A3-ABC8-4A91-B693-B63E709E1E17}" type="pres">
      <dgm:prSet presAssocID="{DB520F56-2CCF-46CB-BC99-9D661294B6CD}" presName="text" presStyleLbl="fgAcc0" presStyleIdx="2" presStyleCnt="3">
        <dgm:presLayoutVars>
          <dgm:chPref val="3"/>
        </dgm:presLayoutVars>
      </dgm:prSet>
      <dgm:spPr/>
    </dgm:pt>
    <dgm:pt modelId="{A2EEB007-DA9A-493E-B40F-EDDDB8594457}" type="pres">
      <dgm:prSet presAssocID="{DB520F56-2CCF-46CB-BC99-9D661294B6CD}" presName="hierChild2" presStyleCnt="0"/>
      <dgm:spPr/>
    </dgm:pt>
  </dgm:ptLst>
  <dgm:cxnLst>
    <dgm:cxn modelId="{B0730508-12CC-47DE-8FBB-22B3F7A732AC}" srcId="{6D3EB82A-2092-4696-B96E-278D98A88971}" destId="{C8CCA4B3-C420-4648-BC42-53F59FDB1F1D}" srcOrd="1" destOrd="0" parTransId="{53417975-9A61-4410-9996-FC401DCB8204}" sibTransId="{4956D5DA-F826-473F-AFEE-AF391F5FFED4}"/>
    <dgm:cxn modelId="{136C6329-F0BD-485D-B922-31C7F041E59E}" type="presOf" srcId="{6D3EB82A-2092-4696-B96E-278D98A88971}" destId="{934EB0DE-789E-4DBA-B0F7-9C163E5DC5F8}" srcOrd="0" destOrd="0" presId="urn:microsoft.com/office/officeart/2005/8/layout/hierarchy1"/>
    <dgm:cxn modelId="{B2B5403E-9B5C-4AC5-9D33-AD11F534C901}" srcId="{6D3EB82A-2092-4696-B96E-278D98A88971}" destId="{A65538C0-9591-4A5E-A9FC-CC0AE4FD9267}" srcOrd="0" destOrd="0" parTransId="{699726C8-9DC0-4F1B-B698-D3131049C201}" sibTransId="{AA1AD76B-7A00-49F2-A287-D68152AADA81}"/>
    <dgm:cxn modelId="{A579F753-0A55-41EF-BADD-0A270E9A5DFA}" type="presOf" srcId="{A65538C0-9591-4A5E-A9FC-CC0AE4FD9267}" destId="{95706D58-680F-42A4-AECD-D601C6EB066E}" srcOrd="0" destOrd="0" presId="urn:microsoft.com/office/officeart/2005/8/layout/hierarchy1"/>
    <dgm:cxn modelId="{D254FB53-4AC3-415C-963E-177426A1136C}" type="presOf" srcId="{DB520F56-2CCF-46CB-BC99-9D661294B6CD}" destId="{4B47F9A3-ABC8-4A91-B693-B63E709E1E17}" srcOrd="0" destOrd="0" presId="urn:microsoft.com/office/officeart/2005/8/layout/hierarchy1"/>
    <dgm:cxn modelId="{FCE41EA5-BCDE-4885-9D7A-C4C284436CC1}" srcId="{6D3EB82A-2092-4696-B96E-278D98A88971}" destId="{DB520F56-2CCF-46CB-BC99-9D661294B6CD}" srcOrd="2" destOrd="0" parTransId="{93E11083-2281-48BD-8EC3-8DB2BD14D97D}" sibTransId="{A13D9B54-AFF1-47D7-ABA9-B61D3BBD3FD8}"/>
    <dgm:cxn modelId="{61EF6EF7-B2DD-4FCD-93C3-BDFD1CCB7E1E}" type="presOf" srcId="{C8CCA4B3-C420-4648-BC42-53F59FDB1F1D}" destId="{05DCC7AF-9622-4C66-A450-3FB84896AE1E}" srcOrd="0" destOrd="0" presId="urn:microsoft.com/office/officeart/2005/8/layout/hierarchy1"/>
    <dgm:cxn modelId="{DDF305A9-33ED-48A5-B40C-7B3A756F6B34}" type="presParOf" srcId="{934EB0DE-789E-4DBA-B0F7-9C163E5DC5F8}" destId="{97F89C1D-A5B6-4B30-ACA5-ADCEDA326645}" srcOrd="0" destOrd="0" presId="urn:microsoft.com/office/officeart/2005/8/layout/hierarchy1"/>
    <dgm:cxn modelId="{141CB24A-50D6-475B-89CF-5D41AF984F1D}" type="presParOf" srcId="{97F89C1D-A5B6-4B30-ACA5-ADCEDA326645}" destId="{3C000837-85E2-4F45-B85A-F10C75384878}" srcOrd="0" destOrd="0" presId="urn:microsoft.com/office/officeart/2005/8/layout/hierarchy1"/>
    <dgm:cxn modelId="{77F34F5F-417E-46B3-A12C-5B1F6EA3E4C2}" type="presParOf" srcId="{3C000837-85E2-4F45-B85A-F10C75384878}" destId="{32A52EAC-0F0E-4196-9BE9-F7FEB480CF15}" srcOrd="0" destOrd="0" presId="urn:microsoft.com/office/officeart/2005/8/layout/hierarchy1"/>
    <dgm:cxn modelId="{36358626-822D-4E39-8324-84AAB60DD02E}" type="presParOf" srcId="{3C000837-85E2-4F45-B85A-F10C75384878}" destId="{95706D58-680F-42A4-AECD-D601C6EB066E}" srcOrd="1" destOrd="0" presId="urn:microsoft.com/office/officeart/2005/8/layout/hierarchy1"/>
    <dgm:cxn modelId="{0D8CC94C-A267-48CA-AC41-CAE485EBFD2C}" type="presParOf" srcId="{97F89C1D-A5B6-4B30-ACA5-ADCEDA326645}" destId="{0D376A0D-9F4A-4DEC-ABDB-165FD059D590}" srcOrd="1" destOrd="0" presId="urn:microsoft.com/office/officeart/2005/8/layout/hierarchy1"/>
    <dgm:cxn modelId="{1C77948B-8C10-474C-8BFE-D7106C63FFAE}" type="presParOf" srcId="{934EB0DE-789E-4DBA-B0F7-9C163E5DC5F8}" destId="{7E6C0F36-0B7E-4DDF-83B2-E9DD7E0937CE}" srcOrd="1" destOrd="0" presId="urn:microsoft.com/office/officeart/2005/8/layout/hierarchy1"/>
    <dgm:cxn modelId="{23F52444-6FE0-4385-80FB-CB9C4AEAB648}" type="presParOf" srcId="{7E6C0F36-0B7E-4DDF-83B2-E9DD7E0937CE}" destId="{E61FF6F8-245C-4546-9D26-10C4F1230F54}" srcOrd="0" destOrd="0" presId="urn:microsoft.com/office/officeart/2005/8/layout/hierarchy1"/>
    <dgm:cxn modelId="{5C723B4C-D800-450B-93EE-AD74D155D8B6}" type="presParOf" srcId="{E61FF6F8-245C-4546-9D26-10C4F1230F54}" destId="{705B05DF-7973-46F6-A246-C57D11E897F7}" srcOrd="0" destOrd="0" presId="urn:microsoft.com/office/officeart/2005/8/layout/hierarchy1"/>
    <dgm:cxn modelId="{7694F732-C4BA-4063-AC9B-CA21DA6E0CF6}" type="presParOf" srcId="{E61FF6F8-245C-4546-9D26-10C4F1230F54}" destId="{05DCC7AF-9622-4C66-A450-3FB84896AE1E}" srcOrd="1" destOrd="0" presId="urn:microsoft.com/office/officeart/2005/8/layout/hierarchy1"/>
    <dgm:cxn modelId="{4C7729BA-F2BB-494B-8A7A-B9DAFC8C7586}" type="presParOf" srcId="{7E6C0F36-0B7E-4DDF-83B2-E9DD7E0937CE}" destId="{88E756DF-18E5-4558-9EF9-4F80B3EB6C42}" srcOrd="1" destOrd="0" presId="urn:microsoft.com/office/officeart/2005/8/layout/hierarchy1"/>
    <dgm:cxn modelId="{FD990F9C-BB23-4E36-AADE-CF75D4F5EA4B}" type="presParOf" srcId="{934EB0DE-789E-4DBA-B0F7-9C163E5DC5F8}" destId="{B60E8CAB-ACBB-4F2C-A209-DE92ED9FB6EE}" srcOrd="2" destOrd="0" presId="urn:microsoft.com/office/officeart/2005/8/layout/hierarchy1"/>
    <dgm:cxn modelId="{DD874B02-49BE-4A69-85E7-966562A340C6}" type="presParOf" srcId="{B60E8CAB-ACBB-4F2C-A209-DE92ED9FB6EE}" destId="{55BBC1A2-19D7-4894-8848-43C6C51BF7DF}" srcOrd="0" destOrd="0" presId="urn:microsoft.com/office/officeart/2005/8/layout/hierarchy1"/>
    <dgm:cxn modelId="{F2AB30F2-0AC1-46AF-B05A-37F11F097493}" type="presParOf" srcId="{55BBC1A2-19D7-4894-8848-43C6C51BF7DF}" destId="{7B87E905-9D64-4232-B006-6BC5AEA2583D}" srcOrd="0" destOrd="0" presId="urn:microsoft.com/office/officeart/2005/8/layout/hierarchy1"/>
    <dgm:cxn modelId="{DA5401B1-3B47-4952-BB2C-79FC326F24D2}" type="presParOf" srcId="{55BBC1A2-19D7-4894-8848-43C6C51BF7DF}" destId="{4B47F9A3-ABC8-4A91-B693-B63E709E1E17}" srcOrd="1" destOrd="0" presId="urn:microsoft.com/office/officeart/2005/8/layout/hierarchy1"/>
    <dgm:cxn modelId="{60253661-C6F5-488B-84E7-A0F8B3E73936}" type="presParOf" srcId="{B60E8CAB-ACBB-4F2C-A209-DE92ED9FB6EE}" destId="{A2EEB007-DA9A-493E-B40F-EDDDB8594457}"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352211C-9CAD-4B9F-B262-16651019B86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1F0D0E4-D036-4BDF-A612-30BF908EACA7}">
      <dgm:prSet/>
      <dgm:spPr/>
      <dgm:t>
        <a:bodyPr/>
        <a:lstStyle/>
        <a:p>
          <a:r>
            <a:rPr lang="en-GB"/>
            <a:t>To the client, this may seem like no more than ‘small talk’. </a:t>
          </a:r>
          <a:endParaRPr lang="en-US"/>
        </a:p>
      </dgm:t>
    </dgm:pt>
    <dgm:pt modelId="{41FBB82C-E034-49EC-AEE1-203D27F8C774}" type="parTrans" cxnId="{AB1AB4C0-D40F-43C5-9AFB-3F739CECC995}">
      <dgm:prSet/>
      <dgm:spPr/>
      <dgm:t>
        <a:bodyPr/>
        <a:lstStyle/>
        <a:p>
          <a:endParaRPr lang="en-US"/>
        </a:p>
      </dgm:t>
    </dgm:pt>
    <dgm:pt modelId="{83C2501B-8206-4D77-9665-BC275A44D355}" type="sibTrans" cxnId="{AB1AB4C0-D40F-43C5-9AFB-3F739CECC995}">
      <dgm:prSet/>
      <dgm:spPr/>
      <dgm:t>
        <a:bodyPr/>
        <a:lstStyle/>
        <a:p>
          <a:endParaRPr lang="en-US"/>
        </a:p>
      </dgm:t>
    </dgm:pt>
    <dgm:pt modelId="{8A21EE9D-3F0B-4970-A51C-2B96CF5CFACC}">
      <dgm:prSet/>
      <dgm:spPr/>
      <dgm:t>
        <a:bodyPr/>
        <a:lstStyle/>
        <a:p>
          <a:r>
            <a:rPr lang="en-GB"/>
            <a:t>But if you encourage clients to talk about their lives, just listen, and pay attention. </a:t>
          </a:r>
          <a:endParaRPr lang="en-US"/>
        </a:p>
      </dgm:t>
    </dgm:pt>
    <dgm:pt modelId="{961371DB-1F24-4024-9BB3-C5DE6984981D}" type="parTrans" cxnId="{A6F0EC60-3023-47C3-A232-59AF292CBE9F}">
      <dgm:prSet/>
      <dgm:spPr/>
      <dgm:t>
        <a:bodyPr/>
        <a:lstStyle/>
        <a:p>
          <a:endParaRPr lang="en-US"/>
        </a:p>
      </dgm:t>
    </dgm:pt>
    <dgm:pt modelId="{D40A1D06-396D-48E0-88D7-D7F61CBA1384}" type="sibTrans" cxnId="{A6F0EC60-3023-47C3-A232-59AF292CBE9F}">
      <dgm:prSet/>
      <dgm:spPr/>
      <dgm:t>
        <a:bodyPr/>
        <a:lstStyle/>
        <a:p>
          <a:endParaRPr lang="en-US"/>
        </a:p>
      </dgm:t>
    </dgm:pt>
    <dgm:pt modelId="{E5F9172A-3180-48D2-8326-A3CE6E47687F}">
      <dgm:prSet/>
      <dgm:spPr/>
      <dgm:t>
        <a:bodyPr/>
        <a:lstStyle/>
        <a:p>
          <a:r>
            <a:rPr lang="en-GB"/>
            <a:t>Your ‘small talk’ can reveal a great deal about their overall welfare.</a:t>
          </a:r>
          <a:endParaRPr lang="en-US"/>
        </a:p>
      </dgm:t>
    </dgm:pt>
    <dgm:pt modelId="{8C1A5349-323D-4543-AA99-9C0D69B2552D}" type="parTrans" cxnId="{DDFBF39C-3E7C-4C09-8F02-87A9BDD9E428}">
      <dgm:prSet/>
      <dgm:spPr/>
      <dgm:t>
        <a:bodyPr/>
        <a:lstStyle/>
        <a:p>
          <a:endParaRPr lang="en-US"/>
        </a:p>
      </dgm:t>
    </dgm:pt>
    <dgm:pt modelId="{6AB5FFEB-F253-40F9-A54C-6F22886A2508}" type="sibTrans" cxnId="{DDFBF39C-3E7C-4C09-8F02-87A9BDD9E428}">
      <dgm:prSet/>
      <dgm:spPr/>
      <dgm:t>
        <a:bodyPr/>
        <a:lstStyle/>
        <a:p>
          <a:endParaRPr lang="en-US"/>
        </a:p>
      </dgm:t>
    </dgm:pt>
    <dgm:pt modelId="{5B7C1910-43B8-4677-A86F-52962EC46AB3}" type="pres">
      <dgm:prSet presAssocID="{8352211C-9CAD-4B9F-B262-16651019B86B}" presName="linear" presStyleCnt="0">
        <dgm:presLayoutVars>
          <dgm:animLvl val="lvl"/>
          <dgm:resizeHandles val="exact"/>
        </dgm:presLayoutVars>
      </dgm:prSet>
      <dgm:spPr/>
    </dgm:pt>
    <dgm:pt modelId="{20D6F6AC-78E0-49B0-9A85-E98718558B26}" type="pres">
      <dgm:prSet presAssocID="{71F0D0E4-D036-4BDF-A612-30BF908EACA7}" presName="parentText" presStyleLbl="node1" presStyleIdx="0" presStyleCnt="3">
        <dgm:presLayoutVars>
          <dgm:chMax val="0"/>
          <dgm:bulletEnabled val="1"/>
        </dgm:presLayoutVars>
      </dgm:prSet>
      <dgm:spPr/>
    </dgm:pt>
    <dgm:pt modelId="{3C8B97C1-8076-4B67-9545-E06B6B1670DF}" type="pres">
      <dgm:prSet presAssocID="{83C2501B-8206-4D77-9665-BC275A44D355}" presName="spacer" presStyleCnt="0"/>
      <dgm:spPr/>
    </dgm:pt>
    <dgm:pt modelId="{85639A9C-64DF-4BC6-83B2-FE953EC142E5}" type="pres">
      <dgm:prSet presAssocID="{8A21EE9D-3F0B-4970-A51C-2B96CF5CFACC}" presName="parentText" presStyleLbl="node1" presStyleIdx="1" presStyleCnt="3">
        <dgm:presLayoutVars>
          <dgm:chMax val="0"/>
          <dgm:bulletEnabled val="1"/>
        </dgm:presLayoutVars>
      </dgm:prSet>
      <dgm:spPr/>
    </dgm:pt>
    <dgm:pt modelId="{4E0D9C72-85C6-4317-A0D4-25871D8C4F90}" type="pres">
      <dgm:prSet presAssocID="{D40A1D06-396D-48E0-88D7-D7F61CBA1384}" presName="spacer" presStyleCnt="0"/>
      <dgm:spPr/>
    </dgm:pt>
    <dgm:pt modelId="{CB8A5E4D-3C5B-4B8B-95BD-AAB227D36104}" type="pres">
      <dgm:prSet presAssocID="{E5F9172A-3180-48D2-8326-A3CE6E47687F}" presName="parentText" presStyleLbl="node1" presStyleIdx="2" presStyleCnt="3">
        <dgm:presLayoutVars>
          <dgm:chMax val="0"/>
          <dgm:bulletEnabled val="1"/>
        </dgm:presLayoutVars>
      </dgm:prSet>
      <dgm:spPr/>
    </dgm:pt>
  </dgm:ptLst>
  <dgm:cxnLst>
    <dgm:cxn modelId="{6ECD4626-E3AC-42F5-826D-6ADDA64CCC1B}" type="presOf" srcId="{E5F9172A-3180-48D2-8326-A3CE6E47687F}" destId="{CB8A5E4D-3C5B-4B8B-95BD-AAB227D36104}" srcOrd="0" destOrd="0" presId="urn:microsoft.com/office/officeart/2005/8/layout/vList2"/>
    <dgm:cxn modelId="{A6F0EC60-3023-47C3-A232-59AF292CBE9F}" srcId="{8352211C-9CAD-4B9F-B262-16651019B86B}" destId="{8A21EE9D-3F0B-4970-A51C-2B96CF5CFACC}" srcOrd="1" destOrd="0" parTransId="{961371DB-1F24-4024-9BB3-C5DE6984981D}" sibTransId="{D40A1D06-396D-48E0-88D7-D7F61CBA1384}"/>
    <dgm:cxn modelId="{DDFBF39C-3E7C-4C09-8F02-87A9BDD9E428}" srcId="{8352211C-9CAD-4B9F-B262-16651019B86B}" destId="{E5F9172A-3180-48D2-8326-A3CE6E47687F}" srcOrd="2" destOrd="0" parTransId="{8C1A5349-323D-4543-AA99-9C0D69B2552D}" sibTransId="{6AB5FFEB-F253-40F9-A54C-6F22886A2508}"/>
    <dgm:cxn modelId="{E01599A0-30B9-43CF-AC2C-0F7962913642}" type="presOf" srcId="{8352211C-9CAD-4B9F-B262-16651019B86B}" destId="{5B7C1910-43B8-4677-A86F-52962EC46AB3}" srcOrd="0" destOrd="0" presId="urn:microsoft.com/office/officeart/2005/8/layout/vList2"/>
    <dgm:cxn modelId="{AB1AB4C0-D40F-43C5-9AFB-3F739CECC995}" srcId="{8352211C-9CAD-4B9F-B262-16651019B86B}" destId="{71F0D0E4-D036-4BDF-A612-30BF908EACA7}" srcOrd="0" destOrd="0" parTransId="{41FBB82C-E034-49EC-AEE1-203D27F8C774}" sibTransId="{83C2501B-8206-4D77-9665-BC275A44D355}"/>
    <dgm:cxn modelId="{54BD16D4-6F45-4D59-AA5D-F8BA75A4B276}" type="presOf" srcId="{8A21EE9D-3F0B-4970-A51C-2B96CF5CFACC}" destId="{85639A9C-64DF-4BC6-83B2-FE953EC142E5}" srcOrd="0" destOrd="0" presId="urn:microsoft.com/office/officeart/2005/8/layout/vList2"/>
    <dgm:cxn modelId="{796B44FC-DD25-457F-BF15-77E96D816B7C}" type="presOf" srcId="{71F0D0E4-D036-4BDF-A612-30BF908EACA7}" destId="{20D6F6AC-78E0-49B0-9A85-E98718558B26}" srcOrd="0" destOrd="0" presId="urn:microsoft.com/office/officeart/2005/8/layout/vList2"/>
    <dgm:cxn modelId="{11F8EB89-1F44-48F8-94AB-986C9EAC11C4}" type="presParOf" srcId="{5B7C1910-43B8-4677-A86F-52962EC46AB3}" destId="{20D6F6AC-78E0-49B0-9A85-E98718558B26}" srcOrd="0" destOrd="0" presId="urn:microsoft.com/office/officeart/2005/8/layout/vList2"/>
    <dgm:cxn modelId="{519B875F-D59A-4541-AAF8-0A0BDBF3C499}" type="presParOf" srcId="{5B7C1910-43B8-4677-A86F-52962EC46AB3}" destId="{3C8B97C1-8076-4B67-9545-E06B6B1670DF}" srcOrd="1" destOrd="0" presId="urn:microsoft.com/office/officeart/2005/8/layout/vList2"/>
    <dgm:cxn modelId="{7B80AA17-2F5B-46B6-AC06-9215E3C60D53}" type="presParOf" srcId="{5B7C1910-43B8-4677-A86F-52962EC46AB3}" destId="{85639A9C-64DF-4BC6-83B2-FE953EC142E5}" srcOrd="2" destOrd="0" presId="urn:microsoft.com/office/officeart/2005/8/layout/vList2"/>
    <dgm:cxn modelId="{4CB51268-DF74-435A-B878-A619266A1173}" type="presParOf" srcId="{5B7C1910-43B8-4677-A86F-52962EC46AB3}" destId="{4E0D9C72-85C6-4317-A0D4-25871D8C4F90}" srcOrd="3" destOrd="0" presId="urn:microsoft.com/office/officeart/2005/8/layout/vList2"/>
    <dgm:cxn modelId="{ED409BD0-2FD2-4E9E-94DC-64359243D64D}" type="presParOf" srcId="{5B7C1910-43B8-4677-A86F-52962EC46AB3}" destId="{CB8A5E4D-3C5B-4B8B-95BD-AAB227D3610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A52EAC-0F0E-4196-9BE9-F7FEB480CF15}">
      <dsp:nvSpPr>
        <dsp:cNvPr id="0" name=""/>
        <dsp:cNvSpPr/>
      </dsp:nvSpPr>
      <dsp:spPr>
        <a:xfrm>
          <a:off x="0" y="775304"/>
          <a:ext cx="2134552" cy="1355440"/>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706D58-680F-42A4-AECD-D601C6EB066E}">
      <dsp:nvSpPr>
        <dsp:cNvPr id="0" name=""/>
        <dsp:cNvSpPr/>
      </dsp:nvSpPr>
      <dsp:spPr>
        <a:xfrm>
          <a:off x="237172" y="1000618"/>
          <a:ext cx="2134552" cy="1355440"/>
        </a:xfrm>
        <a:prstGeom prst="roundRect">
          <a:avLst>
            <a:gd name="adj" fmla="val 10000"/>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Last PowerPoint</a:t>
          </a:r>
          <a:endParaRPr lang="en-US" sz="2500" kern="1200"/>
        </a:p>
      </dsp:txBody>
      <dsp:txXfrm>
        <a:off x="276871" y="1040317"/>
        <a:ext cx="2055154" cy="1276042"/>
      </dsp:txXfrm>
    </dsp:sp>
    <dsp:sp modelId="{705B05DF-7973-46F6-A246-C57D11E897F7}">
      <dsp:nvSpPr>
        <dsp:cNvPr id="0" name=""/>
        <dsp:cNvSpPr/>
      </dsp:nvSpPr>
      <dsp:spPr>
        <a:xfrm>
          <a:off x="2608897" y="775304"/>
          <a:ext cx="2134552" cy="1355440"/>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DCC7AF-9622-4C66-A450-3FB84896AE1E}">
      <dsp:nvSpPr>
        <dsp:cNvPr id="0" name=""/>
        <dsp:cNvSpPr/>
      </dsp:nvSpPr>
      <dsp:spPr>
        <a:xfrm>
          <a:off x="2846070" y="1000618"/>
          <a:ext cx="2134552" cy="1355440"/>
        </a:xfrm>
        <a:prstGeom prst="roundRect">
          <a:avLst>
            <a:gd name="adj" fmla="val 10000"/>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Paper on client assessment</a:t>
          </a:r>
          <a:endParaRPr lang="en-US" sz="2500" kern="1200"/>
        </a:p>
      </dsp:txBody>
      <dsp:txXfrm>
        <a:off x="2885769" y="1040317"/>
        <a:ext cx="2055154" cy="1276042"/>
      </dsp:txXfrm>
    </dsp:sp>
    <dsp:sp modelId="{7B87E905-9D64-4232-B006-6BC5AEA2583D}">
      <dsp:nvSpPr>
        <dsp:cNvPr id="0" name=""/>
        <dsp:cNvSpPr/>
      </dsp:nvSpPr>
      <dsp:spPr>
        <a:xfrm>
          <a:off x="5217795" y="775304"/>
          <a:ext cx="2134552" cy="1355440"/>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47F9A3-ABC8-4A91-B693-B63E709E1E17}">
      <dsp:nvSpPr>
        <dsp:cNvPr id="0" name=""/>
        <dsp:cNvSpPr/>
      </dsp:nvSpPr>
      <dsp:spPr>
        <a:xfrm>
          <a:off x="5454967" y="1000618"/>
          <a:ext cx="2134552" cy="1355440"/>
        </a:xfrm>
        <a:prstGeom prst="roundRect">
          <a:avLst>
            <a:gd name="adj" fmla="val 10000"/>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Book chapter on client assessment</a:t>
          </a:r>
          <a:endParaRPr lang="en-US" sz="2500" kern="1200"/>
        </a:p>
      </dsp:txBody>
      <dsp:txXfrm>
        <a:off x="5494666" y="1040317"/>
        <a:ext cx="2055154" cy="12760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D6F6AC-78E0-49B0-9A85-E98718558B26}">
      <dsp:nvSpPr>
        <dsp:cNvPr id="0" name=""/>
        <dsp:cNvSpPr/>
      </dsp:nvSpPr>
      <dsp:spPr>
        <a:xfrm>
          <a:off x="0" y="296397"/>
          <a:ext cx="4885203" cy="170469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To the client, this may seem like no more than ‘small talk’. </a:t>
          </a:r>
          <a:endParaRPr lang="en-US" sz="3100" kern="1200"/>
        </a:p>
      </dsp:txBody>
      <dsp:txXfrm>
        <a:off x="83216" y="379613"/>
        <a:ext cx="4718771" cy="1538258"/>
      </dsp:txXfrm>
    </dsp:sp>
    <dsp:sp modelId="{85639A9C-64DF-4BC6-83B2-FE953EC142E5}">
      <dsp:nvSpPr>
        <dsp:cNvPr id="0" name=""/>
        <dsp:cNvSpPr/>
      </dsp:nvSpPr>
      <dsp:spPr>
        <a:xfrm>
          <a:off x="0" y="2090367"/>
          <a:ext cx="4885203" cy="1704690"/>
        </a:xfrm>
        <a:prstGeom prst="roundRect">
          <a:avLst/>
        </a:prstGeom>
        <a:solidFill>
          <a:schemeClr val="accent5">
            <a:hueOff val="207253"/>
            <a:satOff val="19748"/>
            <a:lumOff val="-823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But if you encourage clients to talk about their lives, just listen, and pay attention. </a:t>
          </a:r>
          <a:endParaRPr lang="en-US" sz="3100" kern="1200"/>
        </a:p>
      </dsp:txBody>
      <dsp:txXfrm>
        <a:off x="83216" y="2173583"/>
        <a:ext cx="4718771" cy="1538258"/>
      </dsp:txXfrm>
    </dsp:sp>
    <dsp:sp modelId="{CB8A5E4D-3C5B-4B8B-95BD-AAB227D36104}">
      <dsp:nvSpPr>
        <dsp:cNvPr id="0" name=""/>
        <dsp:cNvSpPr/>
      </dsp:nvSpPr>
      <dsp:spPr>
        <a:xfrm>
          <a:off x="0" y="3884338"/>
          <a:ext cx="4885203" cy="1704690"/>
        </a:xfrm>
        <a:prstGeom prst="roundRect">
          <a:avLst/>
        </a:prstGeom>
        <a:solidFill>
          <a:schemeClr val="accent5">
            <a:hueOff val="414507"/>
            <a:satOff val="39495"/>
            <a:lumOff val="-1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Your ‘small talk’ can reveal a great deal about their overall welfare.</a:t>
          </a:r>
          <a:endParaRPr lang="en-US" sz="3100" kern="1200"/>
        </a:p>
      </dsp:txBody>
      <dsp:txXfrm>
        <a:off x="83216" y="3967554"/>
        <a:ext cx="4718771" cy="153825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638B7B-23B9-4C5F-A781-7FBE5974D594}" type="datetimeFigureOut">
              <a:rPr lang="en-GB" smtClean="0"/>
              <a:t>26/10/2019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58FEE3A-2FAB-4E0D-ADCF-D2F08AD7529E}" type="slidenum">
              <a:rPr lang="en-GB" smtClean="0"/>
              <a:t>‹#›</a:t>
            </a:fld>
            <a:endParaRPr lang="en-GB"/>
          </a:p>
        </p:txBody>
      </p:sp>
    </p:spTree>
    <p:extLst>
      <p:ext uri="{BB962C8B-B14F-4D97-AF65-F5344CB8AC3E}">
        <p14:creationId xmlns:p14="http://schemas.microsoft.com/office/powerpoint/2010/main" val="5936475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8FEE3A-2FAB-4E0D-ADCF-D2F08AD7529E}" type="slidenum">
              <a:rPr lang="en-GB" smtClean="0"/>
              <a:t>19</a:t>
            </a:fld>
            <a:endParaRPr lang="en-GB"/>
          </a:p>
        </p:txBody>
      </p:sp>
    </p:spTree>
    <p:extLst>
      <p:ext uri="{BB962C8B-B14F-4D97-AF65-F5344CB8AC3E}">
        <p14:creationId xmlns:p14="http://schemas.microsoft.com/office/powerpoint/2010/main" val="5844478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8FEE3A-2FAB-4E0D-ADCF-D2F08AD7529E}" type="slidenum">
              <a:rPr lang="en-GB" smtClean="0"/>
              <a:t>32</a:t>
            </a:fld>
            <a:endParaRPr lang="en-GB"/>
          </a:p>
        </p:txBody>
      </p:sp>
    </p:spTree>
    <p:extLst>
      <p:ext uri="{BB962C8B-B14F-4D97-AF65-F5344CB8AC3E}">
        <p14:creationId xmlns:p14="http://schemas.microsoft.com/office/powerpoint/2010/main" val="13794359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6336B7C-11DA-47FA-9BDB-428DCA6739A4}" type="datetimeFigureOut">
              <a:rPr lang="en-GB" smtClean="0"/>
              <a:t>26/10/2019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D4A3145-55AE-4177-B797-AC44B18B9342}" type="slidenum">
              <a:rPr lang="en-GB" smtClean="0"/>
              <a:t>‹#›</a:t>
            </a:fld>
            <a:endParaRPr lang="en-GB" dirty="0"/>
          </a:p>
        </p:txBody>
      </p:sp>
    </p:spTree>
    <p:extLst>
      <p:ext uri="{BB962C8B-B14F-4D97-AF65-F5344CB8AC3E}">
        <p14:creationId xmlns:p14="http://schemas.microsoft.com/office/powerpoint/2010/main" val="3938692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6336B7C-11DA-47FA-9BDB-428DCA6739A4}" type="datetimeFigureOut">
              <a:rPr lang="en-GB" smtClean="0"/>
              <a:t>26/10/2019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D4A3145-55AE-4177-B797-AC44B18B9342}" type="slidenum">
              <a:rPr lang="en-GB" smtClean="0"/>
              <a:t>‹#›</a:t>
            </a:fld>
            <a:endParaRPr lang="en-GB" dirty="0"/>
          </a:p>
        </p:txBody>
      </p:sp>
    </p:spTree>
    <p:extLst>
      <p:ext uri="{BB962C8B-B14F-4D97-AF65-F5344CB8AC3E}">
        <p14:creationId xmlns:p14="http://schemas.microsoft.com/office/powerpoint/2010/main" val="8058683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6336B7C-11DA-47FA-9BDB-428DCA6739A4}" type="datetimeFigureOut">
              <a:rPr lang="en-GB" smtClean="0"/>
              <a:t>26/10/2019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D4A3145-55AE-4177-B797-AC44B18B9342}" type="slidenum">
              <a:rPr lang="en-GB" smtClean="0"/>
              <a:t>‹#›</a:t>
            </a:fld>
            <a:endParaRPr lang="en-GB" dirty="0"/>
          </a:p>
        </p:txBody>
      </p:sp>
    </p:spTree>
    <p:extLst>
      <p:ext uri="{BB962C8B-B14F-4D97-AF65-F5344CB8AC3E}">
        <p14:creationId xmlns:p14="http://schemas.microsoft.com/office/powerpoint/2010/main" val="14928716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6336B7C-11DA-47FA-9BDB-428DCA6739A4}" type="datetimeFigureOut">
              <a:rPr lang="en-GB" smtClean="0"/>
              <a:t>26/10/2019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D4A3145-55AE-4177-B797-AC44B18B9342}" type="slidenum">
              <a:rPr lang="en-GB" smtClean="0"/>
              <a:t>‹#›</a:t>
            </a:fld>
            <a:endParaRPr lang="en-GB" dirty="0"/>
          </a:p>
        </p:txBody>
      </p:sp>
    </p:spTree>
    <p:extLst>
      <p:ext uri="{BB962C8B-B14F-4D97-AF65-F5344CB8AC3E}">
        <p14:creationId xmlns:p14="http://schemas.microsoft.com/office/powerpoint/2010/main" val="19559497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6336B7C-11DA-47FA-9BDB-428DCA6739A4}" type="datetimeFigureOut">
              <a:rPr lang="en-GB" smtClean="0"/>
              <a:t>26/10/2019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6D4A3145-55AE-4177-B797-AC44B18B9342}" type="slidenum">
              <a:rPr lang="en-GB" smtClean="0"/>
              <a:t>‹#›</a:t>
            </a:fld>
            <a:endParaRPr lang="en-GB" dirty="0"/>
          </a:p>
        </p:txBody>
      </p:sp>
    </p:spTree>
    <p:extLst>
      <p:ext uri="{BB962C8B-B14F-4D97-AF65-F5344CB8AC3E}">
        <p14:creationId xmlns:p14="http://schemas.microsoft.com/office/powerpoint/2010/main" val="27198126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6336B7C-11DA-47FA-9BDB-428DCA6739A4}" type="datetimeFigureOut">
              <a:rPr lang="en-GB" smtClean="0"/>
              <a:t>26/10/2019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6D4A3145-55AE-4177-B797-AC44B18B9342}" type="slidenum">
              <a:rPr lang="en-GB" smtClean="0"/>
              <a:t>‹#›</a:t>
            </a:fld>
            <a:endParaRPr lang="en-GB" dirty="0"/>
          </a:p>
        </p:txBody>
      </p:sp>
    </p:spTree>
    <p:extLst>
      <p:ext uri="{BB962C8B-B14F-4D97-AF65-F5344CB8AC3E}">
        <p14:creationId xmlns:p14="http://schemas.microsoft.com/office/powerpoint/2010/main" val="4117019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6336B7C-11DA-47FA-9BDB-428DCA6739A4}" type="datetimeFigureOut">
              <a:rPr lang="en-GB" smtClean="0"/>
              <a:t>26/10/2019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6D4A3145-55AE-4177-B797-AC44B18B9342}" type="slidenum">
              <a:rPr lang="en-GB" smtClean="0"/>
              <a:t>‹#›</a:t>
            </a:fld>
            <a:endParaRPr lang="en-GB" dirty="0"/>
          </a:p>
        </p:txBody>
      </p:sp>
    </p:spTree>
    <p:extLst>
      <p:ext uri="{BB962C8B-B14F-4D97-AF65-F5344CB8AC3E}">
        <p14:creationId xmlns:p14="http://schemas.microsoft.com/office/powerpoint/2010/main" val="39559945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6336B7C-11DA-47FA-9BDB-428DCA6739A4}" type="datetimeFigureOut">
              <a:rPr lang="en-GB" smtClean="0"/>
              <a:t>26/10/2019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D4A3145-55AE-4177-B797-AC44B18B9342}" type="slidenum">
              <a:rPr lang="en-GB" smtClean="0"/>
              <a:t>‹#›</a:t>
            </a:fld>
            <a:endParaRPr lang="en-GB" dirty="0"/>
          </a:p>
        </p:txBody>
      </p:sp>
    </p:spTree>
    <p:extLst>
      <p:ext uri="{BB962C8B-B14F-4D97-AF65-F5344CB8AC3E}">
        <p14:creationId xmlns:p14="http://schemas.microsoft.com/office/powerpoint/2010/main" val="37719876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6336B7C-11DA-47FA-9BDB-428DCA6739A4}" type="datetimeFigureOut">
              <a:rPr lang="en-GB" smtClean="0"/>
              <a:t>26/10/2019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D4A3145-55AE-4177-B797-AC44B18B9342}" type="slidenum">
              <a:rPr lang="en-GB" smtClean="0"/>
              <a:t>‹#›</a:t>
            </a:fld>
            <a:endParaRPr lang="en-GB" dirty="0"/>
          </a:p>
        </p:txBody>
      </p:sp>
    </p:spTree>
    <p:extLst>
      <p:ext uri="{BB962C8B-B14F-4D97-AF65-F5344CB8AC3E}">
        <p14:creationId xmlns:p14="http://schemas.microsoft.com/office/powerpoint/2010/main" val="8610517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6336B7C-11DA-47FA-9BDB-428DCA6739A4}" type="datetimeFigureOut">
              <a:rPr lang="en-GB" smtClean="0"/>
              <a:t>26/10/2019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D4A3145-55AE-4177-B797-AC44B18B9342}" type="slidenum">
              <a:rPr lang="en-GB" smtClean="0"/>
              <a:t>‹#›</a:t>
            </a:fld>
            <a:endParaRPr lang="en-GB" dirty="0"/>
          </a:p>
        </p:txBody>
      </p:sp>
    </p:spTree>
    <p:extLst>
      <p:ext uri="{BB962C8B-B14F-4D97-AF65-F5344CB8AC3E}">
        <p14:creationId xmlns:p14="http://schemas.microsoft.com/office/powerpoint/2010/main" val="20511270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6336B7C-11DA-47FA-9BDB-428DCA6739A4}" type="datetimeFigureOut">
              <a:rPr lang="en-GB" smtClean="0"/>
              <a:t>26/10/2019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D4A3145-55AE-4177-B797-AC44B18B9342}" type="slidenum">
              <a:rPr lang="en-GB" smtClean="0"/>
              <a:t>‹#›</a:t>
            </a:fld>
            <a:endParaRPr lang="en-GB" dirty="0"/>
          </a:p>
        </p:txBody>
      </p:sp>
    </p:spTree>
    <p:extLst>
      <p:ext uri="{BB962C8B-B14F-4D97-AF65-F5344CB8AC3E}">
        <p14:creationId xmlns:p14="http://schemas.microsoft.com/office/powerpoint/2010/main" val="35500767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6336B7C-11DA-47FA-9BDB-428DCA6739A4}" type="datetimeFigureOut">
              <a:rPr lang="en-GB" smtClean="0"/>
              <a:t>26/10/2019</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4A3145-55AE-4177-B797-AC44B18B9342}" type="slidenum">
              <a:rPr lang="en-GB" smtClean="0"/>
              <a:t>‹#›</a:t>
            </a:fld>
            <a:endParaRPr lang="en-GB" dirty="0"/>
          </a:p>
        </p:txBody>
      </p:sp>
    </p:spTree>
    <p:extLst>
      <p:ext uri="{BB962C8B-B14F-4D97-AF65-F5344CB8AC3E}">
        <p14:creationId xmlns:p14="http://schemas.microsoft.com/office/powerpoint/2010/main" val="41061207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5.jp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616" y="0"/>
            <a:ext cx="818271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2284026" y="2043663"/>
            <a:ext cx="4578895" cy="2031055"/>
          </a:xfrm>
        </p:spPr>
        <p:txBody>
          <a:bodyPr>
            <a:normAutofit/>
          </a:bodyPr>
          <a:lstStyle/>
          <a:p>
            <a:pPr>
              <a:lnSpc>
                <a:spcPct val="90000"/>
              </a:lnSpc>
            </a:pPr>
            <a:r>
              <a:rPr lang="en-GB" sz="4400" b="1">
                <a:solidFill>
                  <a:srgbClr val="FFFFFF"/>
                </a:solidFill>
              </a:rPr>
              <a:t> Recap on client assessment</a:t>
            </a:r>
            <a:br>
              <a:rPr lang="en-GB" sz="4400">
                <a:solidFill>
                  <a:srgbClr val="FFFFFF"/>
                </a:solidFill>
              </a:rPr>
            </a:br>
            <a:endParaRPr lang="en-GB" sz="4400" b="1">
              <a:solidFill>
                <a:srgbClr val="FFFFFF"/>
              </a:solidFill>
            </a:endParaRPr>
          </a:p>
        </p:txBody>
      </p:sp>
      <p:sp>
        <p:nvSpPr>
          <p:cNvPr id="3" name="Subtitle 2"/>
          <p:cNvSpPr>
            <a:spLocks noGrp="1"/>
          </p:cNvSpPr>
          <p:nvPr>
            <p:ph type="subTitle" idx="1"/>
          </p:nvPr>
        </p:nvSpPr>
        <p:spPr>
          <a:xfrm>
            <a:off x="2284026" y="4074718"/>
            <a:ext cx="4578895" cy="1082474"/>
          </a:xfrm>
        </p:spPr>
        <p:txBody>
          <a:bodyPr>
            <a:normAutofit/>
          </a:bodyPr>
          <a:lstStyle/>
          <a:p>
            <a:pPr>
              <a:lnSpc>
                <a:spcPct val="90000"/>
              </a:lnSpc>
            </a:pPr>
            <a:r>
              <a:rPr lang="en-GB" sz="1800" dirty="0">
                <a:solidFill>
                  <a:srgbClr val="FFFFFF"/>
                </a:solidFill>
              </a:rPr>
              <a:t>  </a:t>
            </a:r>
            <a:r>
              <a:rPr lang="en-GB" sz="2800" dirty="0">
                <a:solidFill>
                  <a:srgbClr val="FFFFFF"/>
                </a:solidFill>
              </a:rPr>
              <a:t>Practicum Level 5</a:t>
            </a:r>
          </a:p>
          <a:p>
            <a:pPr>
              <a:lnSpc>
                <a:spcPct val="90000"/>
              </a:lnSpc>
            </a:pPr>
            <a:r>
              <a:rPr lang="en-GB" sz="2800" dirty="0">
                <a:solidFill>
                  <a:srgbClr val="FFFFFF"/>
                </a:solidFill>
              </a:rPr>
              <a:t>Lesson 5</a:t>
            </a:r>
          </a:p>
        </p:txBody>
      </p:sp>
    </p:spTree>
    <p:extLst>
      <p:ext uri="{BB962C8B-B14F-4D97-AF65-F5344CB8AC3E}">
        <p14:creationId xmlns:p14="http://schemas.microsoft.com/office/powerpoint/2010/main" val="42287131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OPENING ROUND….</a:t>
            </a:r>
          </a:p>
        </p:txBody>
      </p:sp>
      <p:pic>
        <p:nvPicPr>
          <p:cNvPr id="8" name="Content Placeholder 7"/>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600200"/>
            <a:ext cx="9144000" cy="5257800"/>
          </a:xfrm>
          <a:prstGeom prst="rect">
            <a:avLst/>
          </a:prstGeom>
        </p:spPr>
      </p:pic>
    </p:spTree>
    <p:extLst>
      <p:ext uri="{BB962C8B-B14F-4D97-AF65-F5344CB8AC3E}">
        <p14:creationId xmlns:p14="http://schemas.microsoft.com/office/powerpoint/2010/main" val="3103570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5B19E342-86A0-4312-8C43-374DB8376568}"/>
              </a:ext>
            </a:extLst>
          </p:cNvPr>
          <p:cNvSpPr>
            <a:spLocks noGrp="1"/>
          </p:cNvSpPr>
          <p:nvPr>
            <p:ph type="title"/>
          </p:nvPr>
        </p:nvSpPr>
        <p:spPr>
          <a:xfrm>
            <a:off x="678657" y="2415322"/>
            <a:ext cx="2588798" cy="2399869"/>
          </a:xfrm>
        </p:spPr>
        <p:txBody>
          <a:bodyPr>
            <a:normAutofit/>
          </a:bodyPr>
          <a:lstStyle/>
          <a:p>
            <a:r>
              <a:rPr lang="en-GB" sz="3500">
                <a:solidFill>
                  <a:srgbClr val="FFFFFF"/>
                </a:solidFill>
              </a:rPr>
              <a:t>Aim of this lesson:</a:t>
            </a:r>
          </a:p>
        </p:txBody>
      </p:sp>
      <p:sp>
        <p:nvSpPr>
          <p:cNvPr id="3" name="Content Placeholder 2">
            <a:extLst>
              <a:ext uri="{FF2B5EF4-FFF2-40B4-BE49-F238E27FC236}">
                <a16:creationId xmlns:a16="http://schemas.microsoft.com/office/drawing/2014/main" id="{ADAD7F59-21FF-47A4-8D9B-FB9C4C122E09}"/>
              </a:ext>
            </a:extLst>
          </p:cNvPr>
          <p:cNvSpPr>
            <a:spLocks noGrp="1"/>
          </p:cNvSpPr>
          <p:nvPr>
            <p:ph idx="1"/>
          </p:nvPr>
        </p:nvSpPr>
        <p:spPr>
          <a:xfrm>
            <a:off x="3840480" y="804672"/>
            <a:ext cx="4711446" cy="5248656"/>
          </a:xfrm>
        </p:spPr>
        <p:txBody>
          <a:bodyPr anchor="ctr">
            <a:normAutofit/>
          </a:bodyPr>
          <a:lstStyle/>
          <a:p>
            <a:r>
              <a:rPr lang="en-GB" sz="2800" dirty="0"/>
              <a:t>To recap on client assessment and sensitive challenge</a:t>
            </a:r>
          </a:p>
          <a:p>
            <a:r>
              <a:rPr lang="en-GB" sz="2800" dirty="0"/>
              <a:t>Skills practice</a:t>
            </a:r>
          </a:p>
          <a:p>
            <a:endParaRPr lang="en-GB" sz="1700" dirty="0"/>
          </a:p>
        </p:txBody>
      </p:sp>
    </p:spTree>
    <p:extLst>
      <p:ext uri="{BB962C8B-B14F-4D97-AF65-F5344CB8AC3E}">
        <p14:creationId xmlns:p14="http://schemas.microsoft.com/office/powerpoint/2010/main" val="4854968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34058-59CA-4F0C-A378-2E0578ABABBB}"/>
              </a:ext>
            </a:extLst>
          </p:cNvPr>
          <p:cNvSpPr>
            <a:spLocks noGrp="1"/>
          </p:cNvSpPr>
          <p:nvPr>
            <p:ph type="title"/>
          </p:nvPr>
        </p:nvSpPr>
        <p:spPr/>
        <p:txBody>
          <a:bodyPr>
            <a:normAutofit fontScale="90000"/>
          </a:bodyPr>
          <a:lstStyle/>
          <a:p>
            <a:r>
              <a:rPr lang="en-GB" dirty="0"/>
              <a:t>What do we mean by ‘Client assessment?’</a:t>
            </a:r>
          </a:p>
        </p:txBody>
      </p:sp>
      <p:sp>
        <p:nvSpPr>
          <p:cNvPr id="3" name="Content Placeholder 2">
            <a:extLst>
              <a:ext uri="{FF2B5EF4-FFF2-40B4-BE49-F238E27FC236}">
                <a16:creationId xmlns:a16="http://schemas.microsoft.com/office/drawing/2014/main" id="{5D67CCBD-66D4-4ECB-BF41-970C97AC9FA7}"/>
              </a:ext>
            </a:extLst>
          </p:cNvPr>
          <p:cNvSpPr>
            <a:spLocks noGrp="1"/>
          </p:cNvSpPr>
          <p:nvPr>
            <p:ph idx="1"/>
          </p:nvPr>
        </p:nvSpPr>
        <p:spPr/>
        <p:txBody>
          <a:bodyPr/>
          <a:lstStyle/>
          <a:p>
            <a:endParaRPr lang="en-GB" dirty="0"/>
          </a:p>
          <a:p>
            <a:r>
              <a:rPr lang="en-GB" sz="4000" dirty="0"/>
              <a:t>An </a:t>
            </a:r>
            <a:r>
              <a:rPr lang="en-GB" sz="4000" b="1" dirty="0"/>
              <a:t>assessment</a:t>
            </a:r>
            <a:r>
              <a:rPr lang="en-GB" sz="4000" dirty="0"/>
              <a:t> for </a:t>
            </a:r>
            <a:r>
              <a:rPr lang="en-GB" sz="4000" b="1" dirty="0"/>
              <a:t>counselling</a:t>
            </a:r>
            <a:r>
              <a:rPr lang="en-GB" sz="4000" dirty="0"/>
              <a:t> is where a </a:t>
            </a:r>
            <a:r>
              <a:rPr lang="en-GB" sz="4000" b="1" dirty="0"/>
              <a:t>client</a:t>
            </a:r>
            <a:r>
              <a:rPr lang="en-GB" sz="4000" dirty="0"/>
              <a:t> and counsellor both </a:t>
            </a:r>
            <a:r>
              <a:rPr lang="en-GB" sz="4000" b="1" dirty="0"/>
              <a:t>work together </a:t>
            </a:r>
            <a:r>
              <a:rPr lang="en-GB" sz="4000" dirty="0"/>
              <a:t>in order to decide if continuing for further </a:t>
            </a:r>
            <a:r>
              <a:rPr lang="en-GB" sz="4000" b="1" dirty="0"/>
              <a:t>counselling</a:t>
            </a:r>
            <a:r>
              <a:rPr lang="en-GB" sz="4000" dirty="0"/>
              <a:t> sessions together is a good idea.</a:t>
            </a:r>
          </a:p>
        </p:txBody>
      </p:sp>
    </p:spTree>
    <p:extLst>
      <p:ext uri="{BB962C8B-B14F-4D97-AF65-F5344CB8AC3E}">
        <p14:creationId xmlns:p14="http://schemas.microsoft.com/office/powerpoint/2010/main" val="17223150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5636C-B1D2-4AF0-8A85-4F92E762605D}"/>
              </a:ext>
            </a:extLst>
          </p:cNvPr>
          <p:cNvSpPr>
            <a:spLocks noGrp="1"/>
          </p:cNvSpPr>
          <p:nvPr>
            <p:ph type="title"/>
          </p:nvPr>
        </p:nvSpPr>
        <p:spPr/>
        <p:txBody>
          <a:bodyPr/>
          <a:lstStyle/>
          <a:p>
            <a:r>
              <a:rPr lang="en-GB" b="1" u="sng" dirty="0"/>
              <a:t>Client assessment</a:t>
            </a:r>
            <a:endParaRPr lang="en-GB" dirty="0"/>
          </a:p>
        </p:txBody>
      </p:sp>
      <p:sp>
        <p:nvSpPr>
          <p:cNvPr id="3" name="Content Placeholder 2">
            <a:extLst>
              <a:ext uri="{FF2B5EF4-FFF2-40B4-BE49-F238E27FC236}">
                <a16:creationId xmlns:a16="http://schemas.microsoft.com/office/drawing/2014/main" id="{96E19543-F20B-4449-9E95-324E7F6C6240}"/>
              </a:ext>
            </a:extLst>
          </p:cNvPr>
          <p:cNvSpPr>
            <a:spLocks noGrp="1"/>
          </p:cNvSpPr>
          <p:nvPr>
            <p:ph idx="1"/>
          </p:nvPr>
        </p:nvSpPr>
        <p:spPr/>
        <p:txBody>
          <a:bodyPr>
            <a:normAutofit lnSpcReduction="10000"/>
          </a:bodyPr>
          <a:lstStyle/>
          <a:p>
            <a:endParaRPr lang="en-GB" dirty="0"/>
          </a:p>
          <a:p>
            <a:r>
              <a:rPr lang="en-GB" sz="4400" dirty="0"/>
              <a:t>Assessment can be viewed as two distinct types of client-counsellor interactions. </a:t>
            </a:r>
          </a:p>
          <a:p>
            <a:r>
              <a:rPr lang="en-GB" sz="4400" dirty="0"/>
              <a:t>Firstly, assessment can be conducted through a clinical interview  </a:t>
            </a:r>
          </a:p>
        </p:txBody>
      </p:sp>
    </p:spTree>
    <p:extLst>
      <p:ext uri="{BB962C8B-B14F-4D97-AF65-F5344CB8AC3E}">
        <p14:creationId xmlns:p14="http://schemas.microsoft.com/office/powerpoint/2010/main" val="20826822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B66F3-0287-4B20-863E-EA8941F65F11}"/>
              </a:ext>
            </a:extLst>
          </p:cNvPr>
          <p:cNvSpPr>
            <a:spLocks noGrp="1"/>
          </p:cNvSpPr>
          <p:nvPr>
            <p:ph type="title"/>
          </p:nvPr>
        </p:nvSpPr>
        <p:spPr/>
        <p:txBody>
          <a:bodyPr/>
          <a:lstStyle/>
          <a:p>
            <a:r>
              <a:rPr lang="en-GB" b="1" u="sng" dirty="0"/>
              <a:t>Client assessment</a:t>
            </a:r>
            <a:endParaRPr lang="en-GB" dirty="0"/>
          </a:p>
        </p:txBody>
      </p:sp>
      <p:sp>
        <p:nvSpPr>
          <p:cNvPr id="3" name="Content Placeholder 2">
            <a:extLst>
              <a:ext uri="{FF2B5EF4-FFF2-40B4-BE49-F238E27FC236}">
                <a16:creationId xmlns:a16="http://schemas.microsoft.com/office/drawing/2014/main" id="{B889DF2F-E20A-4FBF-81A4-E35E9401897D}"/>
              </a:ext>
            </a:extLst>
          </p:cNvPr>
          <p:cNvSpPr>
            <a:spLocks noGrp="1"/>
          </p:cNvSpPr>
          <p:nvPr>
            <p:ph idx="1"/>
          </p:nvPr>
        </p:nvSpPr>
        <p:spPr/>
        <p:txBody>
          <a:bodyPr>
            <a:normAutofit/>
          </a:bodyPr>
          <a:lstStyle/>
          <a:p>
            <a:r>
              <a:rPr lang="en-GB" dirty="0"/>
              <a:t>The face-to-face client interview allows counsellors to meet their clients at the beginning of the counselling process. </a:t>
            </a:r>
          </a:p>
          <a:p>
            <a:endParaRPr lang="en-GB" dirty="0"/>
          </a:p>
          <a:p>
            <a:r>
              <a:rPr lang="en-GB" dirty="0"/>
              <a:t>Counsellors rely on interview skills to obtain clinical information from their clients.  </a:t>
            </a:r>
          </a:p>
        </p:txBody>
      </p:sp>
    </p:spTree>
    <p:extLst>
      <p:ext uri="{BB962C8B-B14F-4D97-AF65-F5344CB8AC3E}">
        <p14:creationId xmlns:p14="http://schemas.microsoft.com/office/powerpoint/2010/main" val="16798630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CCA4E-94DC-4E5C-8856-A3607C75751A}"/>
              </a:ext>
            </a:extLst>
          </p:cNvPr>
          <p:cNvSpPr>
            <a:spLocks noGrp="1"/>
          </p:cNvSpPr>
          <p:nvPr>
            <p:ph type="title"/>
          </p:nvPr>
        </p:nvSpPr>
        <p:spPr/>
        <p:txBody>
          <a:bodyPr/>
          <a:lstStyle/>
          <a:p>
            <a:r>
              <a:rPr lang="en-GB" b="1" u="sng" dirty="0"/>
              <a:t>Client assessment</a:t>
            </a:r>
            <a:endParaRPr lang="en-GB" dirty="0"/>
          </a:p>
        </p:txBody>
      </p:sp>
      <p:sp>
        <p:nvSpPr>
          <p:cNvPr id="3" name="Content Placeholder 2">
            <a:extLst>
              <a:ext uri="{FF2B5EF4-FFF2-40B4-BE49-F238E27FC236}">
                <a16:creationId xmlns:a16="http://schemas.microsoft.com/office/drawing/2014/main" id="{37211CE9-BF02-4C36-9802-E95D47A00FA3}"/>
              </a:ext>
            </a:extLst>
          </p:cNvPr>
          <p:cNvSpPr>
            <a:spLocks noGrp="1"/>
          </p:cNvSpPr>
          <p:nvPr>
            <p:ph idx="1"/>
          </p:nvPr>
        </p:nvSpPr>
        <p:spPr/>
        <p:txBody>
          <a:bodyPr>
            <a:normAutofit/>
          </a:bodyPr>
          <a:lstStyle/>
          <a:p>
            <a:endParaRPr lang="en-GB" dirty="0"/>
          </a:p>
          <a:p>
            <a:r>
              <a:rPr lang="en-GB" dirty="0"/>
              <a:t>The second type of clinical assessment is the use of assessment tools. </a:t>
            </a:r>
          </a:p>
          <a:p>
            <a:r>
              <a:rPr lang="en-GB" dirty="0"/>
              <a:t>The assessment tools may be self-developed intake forms or the standardized psychological assessment tools (e.g., Beck Depression Inventory; Thomas, 1995).   </a:t>
            </a:r>
          </a:p>
        </p:txBody>
      </p:sp>
    </p:spTree>
    <p:extLst>
      <p:ext uri="{BB962C8B-B14F-4D97-AF65-F5344CB8AC3E}">
        <p14:creationId xmlns:p14="http://schemas.microsoft.com/office/powerpoint/2010/main" val="36729812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EF221-EFAC-4F85-8948-AB77F5890535}"/>
              </a:ext>
            </a:extLst>
          </p:cNvPr>
          <p:cNvSpPr>
            <a:spLocks noGrp="1"/>
          </p:cNvSpPr>
          <p:nvPr>
            <p:ph type="title"/>
          </p:nvPr>
        </p:nvSpPr>
        <p:spPr/>
        <p:txBody>
          <a:bodyPr/>
          <a:lstStyle/>
          <a:p>
            <a:r>
              <a:rPr lang="en-GB" dirty="0"/>
              <a:t>Client assessment </a:t>
            </a:r>
          </a:p>
        </p:txBody>
      </p:sp>
      <p:sp>
        <p:nvSpPr>
          <p:cNvPr id="3" name="Content Placeholder 2">
            <a:extLst>
              <a:ext uri="{FF2B5EF4-FFF2-40B4-BE49-F238E27FC236}">
                <a16:creationId xmlns:a16="http://schemas.microsoft.com/office/drawing/2014/main" id="{705A6ECB-3814-48C3-9434-94E55DE9733C}"/>
              </a:ext>
            </a:extLst>
          </p:cNvPr>
          <p:cNvSpPr>
            <a:spLocks noGrp="1"/>
          </p:cNvSpPr>
          <p:nvPr>
            <p:ph idx="1"/>
          </p:nvPr>
        </p:nvSpPr>
        <p:spPr/>
        <p:txBody>
          <a:bodyPr/>
          <a:lstStyle/>
          <a:p>
            <a:endParaRPr lang="en-GB" dirty="0"/>
          </a:p>
          <a:p>
            <a:r>
              <a:rPr lang="en-GB" dirty="0"/>
              <a:t>Clients may also be asked to fill out an intake form prior to the clinical interview.</a:t>
            </a:r>
          </a:p>
          <a:p>
            <a:endParaRPr lang="en-GB" dirty="0"/>
          </a:p>
          <a:p>
            <a:r>
              <a:rPr lang="en-GB" dirty="0"/>
              <a:t>These two assessment tools can be used individually or simultaneously in the clinical assessment process</a:t>
            </a:r>
          </a:p>
          <a:p>
            <a:endParaRPr lang="en-GB" dirty="0"/>
          </a:p>
        </p:txBody>
      </p:sp>
    </p:spTree>
    <p:extLst>
      <p:ext uri="{BB962C8B-B14F-4D97-AF65-F5344CB8AC3E}">
        <p14:creationId xmlns:p14="http://schemas.microsoft.com/office/powerpoint/2010/main" val="2099810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A67DE-D60E-49F7-9818-CFCF7277EBBE}"/>
              </a:ext>
            </a:extLst>
          </p:cNvPr>
          <p:cNvSpPr>
            <a:spLocks noGrp="1"/>
          </p:cNvSpPr>
          <p:nvPr>
            <p:ph type="title"/>
          </p:nvPr>
        </p:nvSpPr>
        <p:spPr/>
        <p:txBody>
          <a:bodyPr/>
          <a:lstStyle/>
          <a:p>
            <a:r>
              <a:rPr lang="en-GB" b="1" u="sng" dirty="0"/>
              <a:t>Client assessment</a:t>
            </a:r>
          </a:p>
        </p:txBody>
      </p:sp>
      <p:sp>
        <p:nvSpPr>
          <p:cNvPr id="3" name="Content Placeholder 2">
            <a:extLst>
              <a:ext uri="{FF2B5EF4-FFF2-40B4-BE49-F238E27FC236}">
                <a16:creationId xmlns:a16="http://schemas.microsoft.com/office/drawing/2014/main" id="{B7C7C353-19FF-4F9A-B455-FF0650C0775C}"/>
              </a:ext>
            </a:extLst>
          </p:cNvPr>
          <p:cNvSpPr>
            <a:spLocks noGrp="1"/>
          </p:cNvSpPr>
          <p:nvPr>
            <p:ph idx="1"/>
          </p:nvPr>
        </p:nvSpPr>
        <p:spPr/>
        <p:txBody>
          <a:bodyPr>
            <a:normAutofit lnSpcReduction="10000"/>
          </a:bodyPr>
          <a:lstStyle/>
          <a:p>
            <a:r>
              <a:rPr lang="en-GB" dirty="0"/>
              <a:t>Case conceptualization can also then be addressed</a:t>
            </a:r>
          </a:p>
          <a:p>
            <a:r>
              <a:rPr lang="en-GB" dirty="0"/>
              <a:t>This moves the counselling process to Intervention and Treatment Planning. </a:t>
            </a:r>
          </a:p>
          <a:p>
            <a:pPr marL="0" indent="0" algn="ctr">
              <a:buNone/>
            </a:pPr>
            <a:r>
              <a:rPr lang="en-GB" dirty="0">
                <a:solidFill>
                  <a:srgbClr val="FF0000"/>
                </a:solidFill>
              </a:rPr>
              <a:t>DISCUSSION</a:t>
            </a:r>
          </a:p>
          <a:p>
            <a:r>
              <a:rPr lang="en-GB" dirty="0"/>
              <a:t>Case conceptualization should then become the driving force for the selection of interventions and the construction of treatment plans.</a:t>
            </a:r>
          </a:p>
        </p:txBody>
      </p:sp>
    </p:spTree>
    <p:extLst>
      <p:ext uri="{BB962C8B-B14F-4D97-AF65-F5344CB8AC3E}">
        <p14:creationId xmlns:p14="http://schemas.microsoft.com/office/powerpoint/2010/main" val="24622260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6700" y="0"/>
            <a:ext cx="8610371" cy="2753936"/>
          </a:xfrm>
          <a:prstGeom prst="rect">
            <a:avLst/>
          </a:prstGeom>
          <a:gradFill>
            <a:gsLst>
              <a:gs pos="0">
                <a:schemeClr val="accent5"/>
              </a:gs>
              <a:gs pos="25000">
                <a:schemeClr val="accent5"/>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2DD2BC0-6F29-4B4F-8D61-2DCF6D2E8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A3D2195B-0502-4C09-B66C-3D3665BE1E08}"/>
              </a:ext>
            </a:extLst>
          </p:cNvPr>
          <p:cNvSpPr>
            <a:spLocks noGrp="1"/>
          </p:cNvSpPr>
          <p:nvPr>
            <p:ph type="title"/>
          </p:nvPr>
        </p:nvSpPr>
        <p:spPr>
          <a:xfrm>
            <a:off x="884419" y="826680"/>
            <a:ext cx="7375161" cy="1325563"/>
          </a:xfrm>
        </p:spPr>
        <p:txBody>
          <a:bodyPr>
            <a:normAutofit/>
          </a:bodyPr>
          <a:lstStyle/>
          <a:p>
            <a:r>
              <a:rPr lang="en-GB" sz="3500">
                <a:solidFill>
                  <a:srgbClr val="FFFFFF"/>
                </a:solidFill>
              </a:rPr>
              <a:t>Check out information on Moodle:</a:t>
            </a:r>
          </a:p>
        </p:txBody>
      </p:sp>
      <p:graphicFrame>
        <p:nvGraphicFramePr>
          <p:cNvPr id="5" name="Content Placeholder 2">
            <a:extLst>
              <a:ext uri="{FF2B5EF4-FFF2-40B4-BE49-F238E27FC236}">
                <a16:creationId xmlns:a16="http://schemas.microsoft.com/office/drawing/2014/main" id="{BF2AC4A2-B5B9-429B-90F9-3F3D159E601A}"/>
              </a:ext>
            </a:extLst>
          </p:cNvPr>
          <p:cNvGraphicFramePr>
            <a:graphicFrameLocks noGrp="1"/>
          </p:cNvGraphicFramePr>
          <p:nvPr>
            <p:ph idx="1"/>
            <p:extLst>
              <p:ext uri="{D42A27DB-BD31-4B8C-83A1-F6EECF244321}">
                <p14:modId xmlns:p14="http://schemas.microsoft.com/office/powerpoint/2010/main" val="2953803763"/>
              </p:ext>
            </p:extLst>
          </p:nvPr>
        </p:nvGraphicFramePr>
        <p:xfrm>
          <a:off x="777240" y="2899956"/>
          <a:ext cx="7589520" cy="3131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784545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2663" y="321177"/>
            <a:ext cx="3249230"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4A4BE7-225B-45E8-AA76-4E4680F15C19}"/>
              </a:ext>
            </a:extLst>
          </p:cNvPr>
          <p:cNvSpPr>
            <a:spLocks noGrp="1"/>
          </p:cNvSpPr>
          <p:nvPr>
            <p:ph type="title"/>
          </p:nvPr>
        </p:nvSpPr>
        <p:spPr>
          <a:xfrm>
            <a:off x="505677" y="914400"/>
            <a:ext cx="2743200" cy="2887579"/>
          </a:xfrm>
        </p:spPr>
        <p:txBody>
          <a:bodyPr vert="horz" lIns="91440" tIns="45720" rIns="91440" bIns="45720" rtlCol="0" anchor="b">
            <a:normAutofit/>
          </a:bodyPr>
          <a:lstStyle/>
          <a:p>
            <a:pPr>
              <a:lnSpc>
                <a:spcPct val="90000"/>
              </a:lnSpc>
            </a:pPr>
            <a:r>
              <a:rPr lang="en-US" sz="3300" kern="1200">
                <a:solidFill>
                  <a:srgbClr val="FFFFFF"/>
                </a:solidFill>
                <a:latin typeface="+mj-lt"/>
                <a:ea typeface="+mj-ea"/>
                <a:cs typeface="+mj-cs"/>
              </a:rPr>
              <a:t>As well as assessment processes though, remember that</a:t>
            </a:r>
          </a:p>
        </p:txBody>
      </p:sp>
      <p:sp>
        <p:nvSpPr>
          <p:cNvPr id="3" name="Content Placeholder 2">
            <a:extLst>
              <a:ext uri="{FF2B5EF4-FFF2-40B4-BE49-F238E27FC236}">
                <a16:creationId xmlns:a16="http://schemas.microsoft.com/office/drawing/2014/main" id="{4291D05B-07AE-43B2-ACF9-E2D49E6E7029}"/>
              </a:ext>
            </a:extLst>
          </p:cNvPr>
          <p:cNvSpPr>
            <a:spLocks noGrp="1"/>
          </p:cNvSpPr>
          <p:nvPr>
            <p:ph idx="1"/>
          </p:nvPr>
        </p:nvSpPr>
        <p:spPr>
          <a:xfrm>
            <a:off x="505677" y="4170501"/>
            <a:ext cx="2743200" cy="1525597"/>
          </a:xfrm>
        </p:spPr>
        <p:txBody>
          <a:bodyPr vert="horz" lIns="91440" tIns="45720" rIns="91440" bIns="45720" rtlCol="0">
            <a:normAutofit/>
          </a:bodyPr>
          <a:lstStyle/>
          <a:p>
            <a:pPr marL="0" indent="0" algn="ctr">
              <a:lnSpc>
                <a:spcPct val="90000"/>
              </a:lnSpc>
              <a:spcBef>
                <a:spcPts val="1000"/>
              </a:spcBef>
              <a:buNone/>
            </a:pPr>
            <a:r>
              <a:rPr lang="en-US" sz="1700" kern="1200">
                <a:solidFill>
                  <a:srgbClr val="FFFFFF"/>
                </a:solidFill>
                <a:latin typeface="+mn-lt"/>
                <a:ea typeface="+mn-ea"/>
                <a:cs typeface="+mn-cs"/>
              </a:rPr>
              <a:t>General observation and discussion can also aid client assessment</a:t>
            </a:r>
          </a:p>
        </p:txBody>
      </p:sp>
      <p:cxnSp>
        <p:nvCxnSpPr>
          <p:cNvPr id="19" name="Straight Connector 18">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3344" y="3910267"/>
            <a:ext cx="1940093"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7" name="Picture 6" descr="A picture containing light&#10;&#10;Description automatically generated">
            <a:extLst>
              <a:ext uri="{FF2B5EF4-FFF2-40B4-BE49-F238E27FC236}">
                <a16:creationId xmlns:a16="http://schemas.microsoft.com/office/drawing/2014/main" id="{EFBBFEB9-29BD-4233-B250-146AEDD50DD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865366" y="1755673"/>
            <a:ext cx="4915159" cy="3354595"/>
          </a:xfrm>
          <a:prstGeom prst="rect">
            <a:avLst/>
          </a:prstGeom>
        </p:spPr>
      </p:pic>
    </p:spTree>
    <p:extLst>
      <p:ext uri="{BB962C8B-B14F-4D97-AF65-F5344CB8AC3E}">
        <p14:creationId xmlns:p14="http://schemas.microsoft.com/office/powerpoint/2010/main" val="22066495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‘Small talk’ can yield big discoveries</a:t>
            </a:r>
            <a:endParaRPr lang="en-GB" dirty="0"/>
          </a:p>
        </p:txBody>
      </p:sp>
      <p:sp>
        <p:nvSpPr>
          <p:cNvPr id="3" name="Content Placeholder 2"/>
          <p:cNvSpPr>
            <a:spLocks noGrp="1"/>
          </p:cNvSpPr>
          <p:nvPr>
            <p:ph sz="half" idx="1"/>
          </p:nvPr>
        </p:nvSpPr>
        <p:spPr>
          <a:xfrm>
            <a:off x="251520" y="2154995"/>
            <a:ext cx="6196397" cy="3756074"/>
          </a:xfrm>
        </p:spPr>
        <p:txBody>
          <a:bodyPr>
            <a:normAutofit/>
          </a:bodyPr>
          <a:lstStyle/>
          <a:p>
            <a:r>
              <a:rPr lang="en-GB" sz="8400" dirty="0"/>
              <a:t> </a:t>
            </a:r>
            <a:endParaRPr lang="en-GB" dirty="0"/>
          </a:p>
          <a:p>
            <a:endParaRPr lang="en-GB" dirty="0"/>
          </a:p>
        </p:txBody>
      </p:sp>
      <p:pic>
        <p:nvPicPr>
          <p:cNvPr id="5" name="Content Placeholder 4" descr="Presentations that have been made are available here: 10X , 10Y"/>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660233" y="4221088"/>
            <a:ext cx="2320444" cy="2554964"/>
          </a:xfrm>
        </p:spPr>
      </p:pic>
      <p:sp>
        <p:nvSpPr>
          <p:cNvPr id="4" name="Rectangle 3">
            <a:extLst>
              <a:ext uri="{FF2B5EF4-FFF2-40B4-BE49-F238E27FC236}">
                <a16:creationId xmlns:a16="http://schemas.microsoft.com/office/drawing/2014/main" id="{C812CF27-3F61-47B5-BBAB-281F0ED397EB}"/>
              </a:ext>
            </a:extLst>
          </p:cNvPr>
          <p:cNvSpPr/>
          <p:nvPr/>
        </p:nvSpPr>
        <p:spPr>
          <a:xfrm>
            <a:off x="1403648" y="1452423"/>
            <a:ext cx="5044270" cy="4031873"/>
          </a:xfrm>
          <a:prstGeom prst="rect">
            <a:avLst/>
          </a:prstGeom>
        </p:spPr>
        <p:txBody>
          <a:bodyPr wrap="square">
            <a:spAutoFit/>
          </a:bodyPr>
          <a:lstStyle/>
          <a:p>
            <a:r>
              <a:rPr lang="en-GB" sz="3600" dirty="0">
                <a:solidFill>
                  <a:srgbClr val="000000"/>
                </a:solidFill>
                <a:latin typeface="Open Sans"/>
              </a:rPr>
              <a:t>Simply asking general questions in the natural flow of conversation is an elegant way of ascertaining someone’s  psychological and emotional health</a:t>
            </a:r>
            <a:r>
              <a:rPr lang="en-GB" sz="4000" dirty="0">
                <a:solidFill>
                  <a:srgbClr val="000000"/>
                </a:solidFill>
                <a:latin typeface="Open Sans"/>
              </a:rPr>
              <a:t>.</a:t>
            </a:r>
            <a:endParaRPr lang="en-GB" sz="4000" dirty="0"/>
          </a:p>
        </p:txBody>
      </p:sp>
    </p:spTree>
    <p:extLst>
      <p:ext uri="{BB962C8B-B14F-4D97-AF65-F5344CB8AC3E}">
        <p14:creationId xmlns:p14="http://schemas.microsoft.com/office/powerpoint/2010/main" val="4314842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47271" y="1012004"/>
            <a:ext cx="2562119" cy="4795408"/>
          </a:xfrm>
        </p:spPr>
        <p:txBody>
          <a:bodyPr>
            <a:normAutofit/>
          </a:bodyPr>
          <a:lstStyle/>
          <a:p>
            <a:r>
              <a:rPr lang="en-GB" sz="3700" b="1">
                <a:solidFill>
                  <a:srgbClr val="FFFFFF"/>
                </a:solidFill>
              </a:rPr>
              <a:t>‘Small talk’ can yield big discoveries</a:t>
            </a:r>
            <a:endParaRPr lang="en-GB" sz="3700">
              <a:solidFill>
                <a:srgbClr val="FFFFFF"/>
              </a:solidFill>
            </a:endParaRPr>
          </a:p>
        </p:txBody>
      </p:sp>
      <p:graphicFrame>
        <p:nvGraphicFramePr>
          <p:cNvPr id="5" name="Content Placeholder 2">
            <a:extLst>
              <a:ext uri="{FF2B5EF4-FFF2-40B4-BE49-F238E27FC236}">
                <a16:creationId xmlns:a16="http://schemas.microsoft.com/office/drawing/2014/main" id="{9889307E-55B2-41CE-A50D-8CE097F0946D}"/>
              </a:ext>
            </a:extLst>
          </p:cNvPr>
          <p:cNvGraphicFramePr>
            <a:graphicFrameLocks noGrp="1"/>
          </p:cNvGraphicFramePr>
          <p:nvPr>
            <p:ph idx="1"/>
            <p:extLst>
              <p:ext uri="{D42A27DB-BD31-4B8C-83A1-F6EECF244321}">
                <p14:modId xmlns:p14="http://schemas.microsoft.com/office/powerpoint/2010/main" val="4137182645"/>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65001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158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480059" y="2053641"/>
            <a:ext cx="2751871" cy="2760098"/>
          </a:xfrm>
        </p:spPr>
        <p:txBody>
          <a:bodyPr>
            <a:normAutofit/>
          </a:bodyPr>
          <a:lstStyle/>
          <a:p>
            <a:pPr>
              <a:lnSpc>
                <a:spcPct val="90000"/>
              </a:lnSpc>
            </a:pPr>
            <a:r>
              <a:rPr lang="en-GB" sz="4400" b="1">
                <a:solidFill>
                  <a:srgbClr val="FFFFFF"/>
                </a:solidFill>
              </a:rPr>
              <a:t>‘Small talk’ can yield big discoveries</a:t>
            </a:r>
            <a:endParaRPr lang="en-GB" sz="4400" b="1" dirty="0">
              <a:solidFill>
                <a:srgbClr val="FFFFFF"/>
              </a:solidFill>
            </a:endParaRPr>
          </a:p>
        </p:txBody>
      </p:sp>
      <p:sp>
        <p:nvSpPr>
          <p:cNvPr id="3" name="Content Placeholder 2"/>
          <p:cNvSpPr>
            <a:spLocks noGrp="1"/>
          </p:cNvSpPr>
          <p:nvPr>
            <p:ph idx="1"/>
          </p:nvPr>
        </p:nvSpPr>
        <p:spPr>
          <a:xfrm>
            <a:off x="4567930" y="801866"/>
            <a:ext cx="3979563" cy="5230634"/>
          </a:xfrm>
        </p:spPr>
        <p:txBody>
          <a:bodyPr anchor="ctr">
            <a:normAutofit/>
          </a:bodyPr>
          <a:lstStyle/>
          <a:p>
            <a:r>
              <a:rPr lang="en-GB" sz="2100" dirty="0">
                <a:solidFill>
                  <a:srgbClr val="000000"/>
                </a:solidFill>
              </a:rPr>
              <a:t>Of course, you don’t want the therapy session to become an interrogation and you should feel free to come up with your own questions. </a:t>
            </a:r>
          </a:p>
          <a:p>
            <a:r>
              <a:rPr lang="en-GB" sz="2100" dirty="0">
                <a:solidFill>
                  <a:srgbClr val="000000"/>
                </a:solidFill>
              </a:rPr>
              <a:t>But if you need some inspiration, these sample questions are the kind you can slip into the conversation to elicit answers specific to certain needs:</a:t>
            </a:r>
            <a:r>
              <a:rPr lang="en-GB" sz="2100" b="1" dirty="0">
                <a:solidFill>
                  <a:srgbClr val="000000"/>
                </a:solidFill>
              </a:rPr>
              <a:t> </a:t>
            </a:r>
          </a:p>
          <a:p>
            <a:endParaRPr lang="en-GB" sz="2100" dirty="0">
              <a:solidFill>
                <a:srgbClr val="000000"/>
              </a:solidFill>
            </a:endParaRPr>
          </a:p>
        </p:txBody>
      </p:sp>
    </p:spTree>
    <p:extLst>
      <p:ext uri="{BB962C8B-B14F-4D97-AF65-F5344CB8AC3E}">
        <p14:creationId xmlns:p14="http://schemas.microsoft.com/office/powerpoint/2010/main" val="14168304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158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480059" y="2053641"/>
            <a:ext cx="2751871" cy="2760098"/>
          </a:xfrm>
        </p:spPr>
        <p:txBody>
          <a:bodyPr>
            <a:normAutofit fontScale="90000"/>
          </a:bodyPr>
          <a:lstStyle/>
          <a:p>
            <a:r>
              <a:rPr lang="en-GB" b="1" dirty="0">
                <a:solidFill>
                  <a:srgbClr val="FFFFFF"/>
                </a:solidFill>
              </a:rPr>
              <a:t>‘Small talk’ can yield big discoveries</a:t>
            </a:r>
            <a:endParaRPr lang="en-GB" dirty="0">
              <a:solidFill>
                <a:srgbClr val="FFFFFF"/>
              </a:solidFill>
            </a:endParaRPr>
          </a:p>
        </p:txBody>
      </p:sp>
      <p:sp>
        <p:nvSpPr>
          <p:cNvPr id="3" name="Content Placeholder 2"/>
          <p:cNvSpPr>
            <a:spLocks noGrp="1"/>
          </p:cNvSpPr>
          <p:nvPr>
            <p:ph idx="1"/>
          </p:nvPr>
        </p:nvSpPr>
        <p:spPr>
          <a:xfrm>
            <a:off x="4567930" y="801866"/>
            <a:ext cx="4324550" cy="5230634"/>
          </a:xfrm>
        </p:spPr>
        <p:txBody>
          <a:bodyPr anchor="ctr">
            <a:normAutofit/>
          </a:bodyPr>
          <a:lstStyle/>
          <a:p>
            <a:pPr>
              <a:lnSpc>
                <a:spcPct val="90000"/>
              </a:lnSpc>
            </a:pPr>
            <a:r>
              <a:rPr lang="en-GB" sz="2400" i="1" dirty="0">
                <a:solidFill>
                  <a:srgbClr val="000000"/>
                </a:solidFill>
              </a:rPr>
              <a:t>How often do you get to meet up with friends?</a:t>
            </a:r>
            <a:r>
              <a:rPr lang="en-GB" sz="2400" dirty="0">
                <a:solidFill>
                  <a:srgbClr val="000000"/>
                </a:solidFill>
              </a:rPr>
              <a:t> </a:t>
            </a:r>
            <a:r>
              <a:rPr lang="en-GB" sz="2400" b="1" dirty="0">
                <a:solidFill>
                  <a:srgbClr val="000000"/>
                </a:solidFill>
              </a:rPr>
              <a:t>(attention, community)</a:t>
            </a:r>
            <a:endParaRPr lang="en-GB" sz="2400" dirty="0">
              <a:solidFill>
                <a:srgbClr val="000000"/>
              </a:solidFill>
            </a:endParaRPr>
          </a:p>
          <a:p>
            <a:pPr>
              <a:lnSpc>
                <a:spcPct val="90000"/>
              </a:lnSpc>
            </a:pPr>
            <a:r>
              <a:rPr lang="en-GB" sz="2400" i="1" dirty="0">
                <a:solidFill>
                  <a:srgbClr val="000000"/>
                </a:solidFill>
              </a:rPr>
              <a:t>How much do you and your partner really talk together?</a:t>
            </a:r>
            <a:r>
              <a:rPr lang="en-GB" sz="2400" dirty="0">
                <a:solidFill>
                  <a:srgbClr val="000000"/>
                </a:solidFill>
              </a:rPr>
              <a:t> </a:t>
            </a:r>
            <a:r>
              <a:rPr lang="en-GB" sz="2400" b="1" dirty="0">
                <a:solidFill>
                  <a:srgbClr val="000000"/>
                </a:solidFill>
              </a:rPr>
              <a:t>(attention, intimacy)</a:t>
            </a:r>
            <a:endParaRPr lang="en-GB" sz="2400" dirty="0">
              <a:solidFill>
                <a:srgbClr val="000000"/>
              </a:solidFill>
            </a:endParaRPr>
          </a:p>
          <a:p>
            <a:pPr>
              <a:lnSpc>
                <a:spcPct val="90000"/>
              </a:lnSpc>
            </a:pPr>
            <a:r>
              <a:rPr lang="en-GB" sz="2400" i="1" dirty="0">
                <a:solidFill>
                  <a:srgbClr val="000000"/>
                </a:solidFill>
              </a:rPr>
              <a:t>How are you sleeping these days?</a:t>
            </a:r>
            <a:r>
              <a:rPr lang="en-GB" sz="2400" dirty="0">
                <a:solidFill>
                  <a:srgbClr val="000000"/>
                </a:solidFill>
              </a:rPr>
              <a:t> </a:t>
            </a:r>
            <a:r>
              <a:rPr lang="en-GB" sz="2400" b="1" dirty="0">
                <a:solidFill>
                  <a:srgbClr val="000000"/>
                </a:solidFill>
              </a:rPr>
              <a:t>(mind/body connection)</a:t>
            </a:r>
            <a:endParaRPr lang="en-GB" sz="2400" dirty="0">
              <a:solidFill>
                <a:srgbClr val="000000"/>
              </a:solidFill>
            </a:endParaRPr>
          </a:p>
          <a:p>
            <a:pPr>
              <a:lnSpc>
                <a:spcPct val="90000"/>
              </a:lnSpc>
            </a:pPr>
            <a:r>
              <a:rPr lang="en-GB" sz="2400" i="1" dirty="0">
                <a:solidFill>
                  <a:srgbClr val="000000"/>
                </a:solidFill>
              </a:rPr>
              <a:t>What is your diet like?</a:t>
            </a:r>
            <a:r>
              <a:rPr lang="en-GB" sz="2400" dirty="0">
                <a:solidFill>
                  <a:srgbClr val="000000"/>
                </a:solidFill>
              </a:rPr>
              <a:t> </a:t>
            </a:r>
            <a:r>
              <a:rPr lang="en-GB" sz="2400" b="1" dirty="0">
                <a:solidFill>
                  <a:srgbClr val="000000"/>
                </a:solidFill>
              </a:rPr>
              <a:t>(mind/body connection)</a:t>
            </a:r>
            <a:endParaRPr lang="en-GB" sz="2400" dirty="0">
              <a:solidFill>
                <a:srgbClr val="000000"/>
              </a:solidFill>
            </a:endParaRPr>
          </a:p>
          <a:p>
            <a:pPr marL="0" indent="0">
              <a:lnSpc>
                <a:spcPct val="90000"/>
              </a:lnSpc>
              <a:buNone/>
            </a:pPr>
            <a:endParaRPr lang="en-GB" sz="1300" dirty="0">
              <a:solidFill>
                <a:srgbClr val="000000"/>
              </a:solidFill>
            </a:endParaRPr>
          </a:p>
          <a:p>
            <a:pPr marL="0" indent="0">
              <a:lnSpc>
                <a:spcPct val="90000"/>
              </a:lnSpc>
              <a:buNone/>
            </a:pPr>
            <a:r>
              <a:rPr lang="en-GB" sz="1300" b="1" dirty="0">
                <a:solidFill>
                  <a:srgbClr val="000000"/>
                </a:solidFill>
              </a:rPr>
              <a:t>  </a:t>
            </a:r>
            <a:endParaRPr lang="en-GB" sz="1300" dirty="0">
              <a:solidFill>
                <a:srgbClr val="000000"/>
              </a:solidFill>
            </a:endParaRPr>
          </a:p>
        </p:txBody>
      </p:sp>
    </p:spTree>
    <p:extLst>
      <p:ext uri="{BB962C8B-B14F-4D97-AF65-F5344CB8AC3E}">
        <p14:creationId xmlns:p14="http://schemas.microsoft.com/office/powerpoint/2010/main" val="26110763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5B336162-B533-4EFE-8BB3-8EBB4A5E32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85788" cy="6858000"/>
          </a:xfrm>
          <a:prstGeom prst="rect">
            <a:avLst/>
          </a:prstGeom>
          <a:solidFill>
            <a:srgbClr val="D0CE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2335" y="2745736"/>
            <a:ext cx="2774103" cy="1366528"/>
          </a:xfrm>
          <a:solidFill>
            <a:srgbClr val="FFFFFF"/>
          </a:solidFill>
          <a:ln w="25400" cap="sq">
            <a:solidFill>
              <a:srgbClr val="404040"/>
            </a:solidFill>
            <a:miter lim="800000"/>
          </a:ln>
        </p:spPr>
        <p:txBody>
          <a:bodyPr>
            <a:normAutofit/>
          </a:bodyPr>
          <a:lstStyle/>
          <a:p>
            <a:pPr>
              <a:lnSpc>
                <a:spcPct val="90000"/>
              </a:lnSpc>
            </a:pPr>
            <a:r>
              <a:rPr lang="en-GB" sz="2800" b="1">
                <a:solidFill>
                  <a:srgbClr val="262626"/>
                </a:solidFill>
              </a:rPr>
              <a:t>‘Small talk’ can yield big discoveries</a:t>
            </a:r>
            <a:endParaRPr lang="en-GB" sz="2800">
              <a:solidFill>
                <a:srgbClr val="262626"/>
              </a:solidFill>
            </a:endParaRPr>
          </a:p>
        </p:txBody>
      </p:sp>
      <p:sp>
        <p:nvSpPr>
          <p:cNvPr id="3" name="Content Placeholder 2"/>
          <p:cNvSpPr>
            <a:spLocks noGrp="1"/>
          </p:cNvSpPr>
          <p:nvPr>
            <p:ph idx="1"/>
          </p:nvPr>
        </p:nvSpPr>
        <p:spPr>
          <a:xfrm>
            <a:off x="4018773" y="0"/>
            <a:ext cx="4945715" cy="6741368"/>
          </a:xfrm>
        </p:spPr>
        <p:txBody>
          <a:bodyPr anchor="ctr">
            <a:normAutofit/>
          </a:bodyPr>
          <a:lstStyle/>
          <a:p>
            <a:pPr marL="0" indent="0">
              <a:lnSpc>
                <a:spcPct val="90000"/>
              </a:lnSpc>
              <a:buNone/>
            </a:pPr>
            <a:endParaRPr lang="en-GB" sz="1600" b="1"/>
          </a:p>
          <a:p>
            <a:pPr>
              <a:lnSpc>
                <a:spcPct val="90000"/>
              </a:lnSpc>
            </a:pPr>
            <a:r>
              <a:rPr lang="en-GB" sz="3000" i="1"/>
              <a:t>How much exercise are you getting?</a:t>
            </a:r>
            <a:r>
              <a:rPr lang="en-GB" sz="3000"/>
              <a:t> </a:t>
            </a:r>
            <a:r>
              <a:rPr lang="en-GB" sz="3000" b="1"/>
              <a:t>(mind/body connection)</a:t>
            </a:r>
          </a:p>
          <a:p>
            <a:pPr>
              <a:lnSpc>
                <a:spcPct val="90000"/>
              </a:lnSpc>
            </a:pPr>
            <a:endParaRPr lang="en-GB" sz="3000"/>
          </a:p>
          <a:p>
            <a:pPr>
              <a:lnSpc>
                <a:spcPct val="90000"/>
              </a:lnSpc>
            </a:pPr>
            <a:r>
              <a:rPr lang="en-GB" sz="3000" i="1"/>
              <a:t>Who do who you feel really understands you and is close to you?</a:t>
            </a:r>
            <a:r>
              <a:rPr lang="en-GB" sz="3000"/>
              <a:t> </a:t>
            </a:r>
            <a:r>
              <a:rPr lang="en-GB" sz="3000" b="1"/>
              <a:t>(intimacy)</a:t>
            </a:r>
          </a:p>
          <a:p>
            <a:pPr>
              <a:lnSpc>
                <a:spcPct val="90000"/>
              </a:lnSpc>
            </a:pPr>
            <a:endParaRPr lang="en-GB" sz="3000"/>
          </a:p>
          <a:p>
            <a:pPr>
              <a:lnSpc>
                <a:spcPct val="90000"/>
              </a:lnSpc>
            </a:pPr>
            <a:r>
              <a:rPr lang="en-GB" sz="3000" i="1"/>
              <a:t>What choices do you have about what happens in your life?</a:t>
            </a:r>
            <a:r>
              <a:rPr lang="en-GB" sz="3000"/>
              <a:t> </a:t>
            </a:r>
            <a:r>
              <a:rPr lang="en-GB" sz="3000" b="1"/>
              <a:t>(control, security)</a:t>
            </a:r>
          </a:p>
          <a:p>
            <a:pPr>
              <a:lnSpc>
                <a:spcPct val="90000"/>
              </a:lnSpc>
            </a:pPr>
            <a:endParaRPr lang="en-GB" sz="3000"/>
          </a:p>
          <a:p>
            <a:pPr>
              <a:lnSpc>
                <a:spcPct val="90000"/>
              </a:lnSpc>
            </a:pPr>
            <a:endParaRPr lang="en-GB" sz="1600" b="1"/>
          </a:p>
          <a:p>
            <a:pPr>
              <a:lnSpc>
                <a:spcPct val="90000"/>
              </a:lnSpc>
            </a:pPr>
            <a:endParaRPr lang="en-GB" sz="1600" b="1"/>
          </a:p>
          <a:p>
            <a:pPr>
              <a:lnSpc>
                <a:spcPct val="90000"/>
              </a:lnSpc>
            </a:pPr>
            <a:r>
              <a:rPr lang="en-GB" sz="1600" b="1"/>
              <a:t> </a:t>
            </a:r>
            <a:endParaRPr lang="en-GB" sz="1600"/>
          </a:p>
          <a:p>
            <a:pPr>
              <a:lnSpc>
                <a:spcPct val="90000"/>
              </a:lnSpc>
            </a:pPr>
            <a:endParaRPr lang="en-GB" sz="1600" dirty="0"/>
          </a:p>
        </p:txBody>
      </p:sp>
    </p:spTree>
    <p:extLst>
      <p:ext uri="{BB962C8B-B14F-4D97-AF65-F5344CB8AC3E}">
        <p14:creationId xmlns:p14="http://schemas.microsoft.com/office/powerpoint/2010/main" val="3320768799"/>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32"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678657" y="2415322"/>
            <a:ext cx="2588798" cy="2399869"/>
          </a:xfrm>
        </p:spPr>
        <p:txBody>
          <a:bodyPr>
            <a:normAutofit/>
          </a:bodyPr>
          <a:lstStyle/>
          <a:p>
            <a:r>
              <a:rPr lang="en-GB" sz="3500" b="1">
                <a:solidFill>
                  <a:srgbClr val="FFFFFF"/>
                </a:solidFill>
              </a:rPr>
              <a:t>Discussion point:</a:t>
            </a:r>
            <a:endParaRPr lang="en-GB" sz="3500">
              <a:solidFill>
                <a:srgbClr val="FFFFFF"/>
              </a:solidFill>
            </a:endParaRPr>
          </a:p>
        </p:txBody>
      </p:sp>
      <p:sp>
        <p:nvSpPr>
          <p:cNvPr id="37" name="Content Placeholder 2"/>
          <p:cNvSpPr>
            <a:spLocks noGrp="1"/>
          </p:cNvSpPr>
          <p:nvPr>
            <p:ph idx="1"/>
          </p:nvPr>
        </p:nvSpPr>
        <p:spPr>
          <a:xfrm>
            <a:off x="3840480" y="804672"/>
            <a:ext cx="4711446" cy="5248656"/>
          </a:xfrm>
        </p:spPr>
        <p:txBody>
          <a:bodyPr anchor="ctr">
            <a:normAutofit/>
          </a:bodyPr>
          <a:lstStyle/>
          <a:p>
            <a:pPr marL="0" indent="0">
              <a:buNone/>
            </a:pPr>
            <a:r>
              <a:rPr lang="en-GB" sz="2400" b="1" dirty="0"/>
              <a:t> </a:t>
            </a:r>
          </a:p>
          <a:p>
            <a:pPr marL="0" indent="0">
              <a:buNone/>
            </a:pPr>
            <a:r>
              <a:rPr lang="en-GB" sz="2400" b="1" dirty="0"/>
              <a:t> </a:t>
            </a:r>
          </a:p>
        </p:txBody>
      </p:sp>
      <p:pic>
        <p:nvPicPr>
          <p:cNvPr id="4" name="Picture 3" descr="A close up of a device&#10;&#10;Description automatically generated">
            <a:extLst>
              <a:ext uri="{FF2B5EF4-FFF2-40B4-BE49-F238E27FC236}">
                <a16:creationId xmlns:a16="http://schemas.microsoft.com/office/drawing/2014/main" id="{BC1E4899-37B9-4545-862B-E1B4C7418DB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64214" y="1667554"/>
            <a:ext cx="4093489" cy="3116939"/>
          </a:xfrm>
          <a:prstGeom prst="rect">
            <a:avLst/>
          </a:prstGeom>
        </p:spPr>
      </p:pic>
    </p:spTree>
    <p:extLst>
      <p:ext uri="{BB962C8B-B14F-4D97-AF65-F5344CB8AC3E}">
        <p14:creationId xmlns:p14="http://schemas.microsoft.com/office/powerpoint/2010/main" val="42675245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60045"/>
            <a:ext cx="4694659" cy="573405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7" name="Picture 16">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10299"/>
          <a:stretch/>
        </p:blipFill>
        <p:spPr>
          <a:xfrm>
            <a:off x="-1" y="857250"/>
            <a:ext cx="9144001" cy="5734050"/>
          </a:xfrm>
          <a:prstGeom prst="rect">
            <a:avLst/>
          </a:prstGeom>
        </p:spPr>
      </p:pic>
      <p:sp>
        <p:nvSpPr>
          <p:cNvPr id="2" name="Title 1"/>
          <p:cNvSpPr>
            <a:spLocks noGrp="1"/>
          </p:cNvSpPr>
          <p:nvPr>
            <p:ph type="title"/>
          </p:nvPr>
        </p:nvSpPr>
        <p:spPr>
          <a:xfrm>
            <a:off x="4570578" y="1257300"/>
            <a:ext cx="3988849" cy="1381125"/>
          </a:xfrm>
        </p:spPr>
        <p:txBody>
          <a:bodyPr>
            <a:normAutofit/>
          </a:bodyPr>
          <a:lstStyle/>
          <a:p>
            <a:r>
              <a:rPr lang="en-GB" sz="4400" b="1">
                <a:solidFill>
                  <a:srgbClr val="000000"/>
                </a:solidFill>
              </a:rPr>
              <a:t>Awareness:</a:t>
            </a:r>
            <a:endParaRPr lang="en-GB" sz="4400">
              <a:solidFill>
                <a:srgbClr val="000000"/>
              </a:solidFill>
            </a:endParaRPr>
          </a:p>
        </p:txBody>
      </p:sp>
      <p:sp>
        <p:nvSpPr>
          <p:cNvPr id="19"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25" y="1468363"/>
            <a:ext cx="4180922" cy="4515805"/>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5" name="Picture 4" descr="A picture containing circuit, computer&#10;&#10;Description automatically generated">
            <a:extLst>
              <a:ext uri="{FF2B5EF4-FFF2-40B4-BE49-F238E27FC236}">
                <a16:creationId xmlns:a16="http://schemas.microsoft.com/office/drawing/2014/main" id="{9E7BADFE-8805-4A7F-AB77-A9E5E24821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2012" y="2501707"/>
            <a:ext cx="3061697" cy="2181459"/>
          </a:xfrm>
          <a:prstGeom prst="rect">
            <a:avLst/>
          </a:prstGeom>
        </p:spPr>
      </p:pic>
      <p:sp>
        <p:nvSpPr>
          <p:cNvPr id="3" name="Content Placeholder 2"/>
          <p:cNvSpPr>
            <a:spLocks noGrp="1"/>
          </p:cNvSpPr>
          <p:nvPr>
            <p:ph idx="1"/>
          </p:nvPr>
        </p:nvSpPr>
        <p:spPr>
          <a:xfrm>
            <a:off x="4570579" y="2947260"/>
            <a:ext cx="4003614" cy="2927188"/>
          </a:xfrm>
        </p:spPr>
        <p:txBody>
          <a:bodyPr anchor="ctr">
            <a:normAutofit/>
          </a:bodyPr>
          <a:lstStyle/>
          <a:p>
            <a:endParaRPr lang="en-GB" sz="1500" dirty="0">
              <a:solidFill>
                <a:srgbClr val="000000"/>
              </a:solidFill>
            </a:endParaRPr>
          </a:p>
          <a:p>
            <a:endParaRPr lang="en-GB" sz="1500" dirty="0">
              <a:solidFill>
                <a:srgbClr val="000000"/>
              </a:solidFill>
            </a:endParaRPr>
          </a:p>
          <a:p>
            <a:r>
              <a:rPr lang="en-GB" sz="4400" dirty="0">
                <a:solidFill>
                  <a:srgbClr val="000000"/>
                </a:solidFill>
              </a:rPr>
              <a:t>Low risk means some risk!!!! </a:t>
            </a:r>
          </a:p>
          <a:p>
            <a:endParaRPr lang="en-GB" sz="4400" dirty="0">
              <a:solidFill>
                <a:srgbClr val="000000"/>
              </a:solidFill>
            </a:endParaRPr>
          </a:p>
          <a:p>
            <a:endParaRPr lang="en-GB" sz="1500" dirty="0">
              <a:solidFill>
                <a:srgbClr val="000000"/>
              </a:solidFill>
            </a:endParaRPr>
          </a:p>
        </p:txBody>
      </p:sp>
    </p:spTree>
    <p:extLst>
      <p:ext uri="{BB962C8B-B14F-4D97-AF65-F5344CB8AC3E}">
        <p14:creationId xmlns:p14="http://schemas.microsoft.com/office/powerpoint/2010/main" val="31572348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37"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8"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678657" y="2415322"/>
            <a:ext cx="2588798" cy="2399869"/>
          </a:xfrm>
        </p:spPr>
        <p:txBody>
          <a:bodyPr>
            <a:normAutofit/>
          </a:bodyPr>
          <a:lstStyle/>
          <a:p>
            <a:r>
              <a:rPr lang="en-GB" sz="3200" b="1">
                <a:solidFill>
                  <a:srgbClr val="FFFFFF"/>
                </a:solidFill>
              </a:rPr>
              <a:t>The client’s concept of assessment….</a:t>
            </a:r>
            <a:endParaRPr lang="en-GB" sz="3200">
              <a:solidFill>
                <a:srgbClr val="FFFFFF"/>
              </a:solidFill>
            </a:endParaRPr>
          </a:p>
        </p:txBody>
      </p:sp>
      <p:sp>
        <p:nvSpPr>
          <p:cNvPr id="3" name="Content Placeholder 2"/>
          <p:cNvSpPr>
            <a:spLocks noGrp="1"/>
          </p:cNvSpPr>
          <p:nvPr>
            <p:ph idx="1"/>
          </p:nvPr>
        </p:nvSpPr>
        <p:spPr>
          <a:xfrm>
            <a:off x="3840480" y="804672"/>
            <a:ext cx="4711446" cy="5248656"/>
          </a:xfrm>
        </p:spPr>
        <p:txBody>
          <a:bodyPr anchor="ctr">
            <a:normAutofit fontScale="92500"/>
          </a:bodyPr>
          <a:lstStyle/>
          <a:p>
            <a:endParaRPr lang="en-GB" sz="1700" u="sng" dirty="0"/>
          </a:p>
          <a:p>
            <a:endParaRPr lang="en-GB" sz="1700" u="sng" dirty="0"/>
          </a:p>
          <a:p>
            <a:endParaRPr lang="en-GB" sz="1700" u="sng" dirty="0"/>
          </a:p>
          <a:p>
            <a:r>
              <a:rPr lang="en-GB" sz="4400" u="sng" dirty="0"/>
              <a:t>Remember</a:t>
            </a:r>
            <a:r>
              <a:rPr lang="en-GB" sz="4400" dirty="0"/>
              <a:t>: As practitioners, we work </a:t>
            </a:r>
            <a:r>
              <a:rPr lang="en-GB" sz="4400" b="1" i="1" dirty="0"/>
              <a:t>with</a:t>
            </a:r>
            <a:r>
              <a:rPr lang="en-GB" sz="4400" dirty="0"/>
              <a:t>, not </a:t>
            </a:r>
            <a:r>
              <a:rPr lang="en-GB" sz="4400" b="1" i="1" dirty="0"/>
              <a:t>on</a:t>
            </a:r>
            <a:r>
              <a:rPr lang="en-GB" sz="4400" dirty="0"/>
              <a:t>, our clients. And we need to make sure they know this. </a:t>
            </a:r>
          </a:p>
          <a:p>
            <a:endParaRPr lang="en-GB" sz="4400" dirty="0"/>
          </a:p>
          <a:p>
            <a:endParaRPr lang="en-GB" sz="1700" dirty="0"/>
          </a:p>
          <a:p>
            <a:endParaRPr lang="en-GB" sz="1700" dirty="0"/>
          </a:p>
        </p:txBody>
      </p:sp>
    </p:spTree>
    <p:extLst>
      <p:ext uri="{BB962C8B-B14F-4D97-AF65-F5344CB8AC3E}">
        <p14:creationId xmlns:p14="http://schemas.microsoft.com/office/powerpoint/2010/main" val="36702431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157F7845-ABA5-4C56-B76A-7FD6523819DC}"/>
              </a:ext>
            </a:extLst>
          </p:cNvPr>
          <p:cNvSpPr>
            <a:spLocks noGrp="1"/>
          </p:cNvSpPr>
          <p:nvPr>
            <p:ph type="title"/>
          </p:nvPr>
        </p:nvSpPr>
        <p:spPr>
          <a:xfrm>
            <a:off x="678657" y="2415322"/>
            <a:ext cx="2588798" cy="2399869"/>
          </a:xfrm>
        </p:spPr>
        <p:txBody>
          <a:bodyPr>
            <a:normAutofit/>
          </a:bodyPr>
          <a:lstStyle/>
          <a:p>
            <a:r>
              <a:rPr lang="en-GB" sz="3200" b="1">
                <a:solidFill>
                  <a:srgbClr val="FFFFFF"/>
                </a:solidFill>
              </a:rPr>
              <a:t>The client’s concept of assessment….</a:t>
            </a:r>
            <a:endParaRPr lang="en-GB" sz="3200">
              <a:solidFill>
                <a:srgbClr val="FFFFFF"/>
              </a:solidFill>
            </a:endParaRPr>
          </a:p>
        </p:txBody>
      </p:sp>
      <p:sp>
        <p:nvSpPr>
          <p:cNvPr id="3" name="Content Placeholder 2">
            <a:extLst>
              <a:ext uri="{FF2B5EF4-FFF2-40B4-BE49-F238E27FC236}">
                <a16:creationId xmlns:a16="http://schemas.microsoft.com/office/drawing/2014/main" id="{8AD47C6E-1135-4F95-9198-C4AC3052FE69}"/>
              </a:ext>
            </a:extLst>
          </p:cNvPr>
          <p:cNvSpPr>
            <a:spLocks noGrp="1"/>
          </p:cNvSpPr>
          <p:nvPr>
            <p:ph idx="1"/>
          </p:nvPr>
        </p:nvSpPr>
        <p:spPr>
          <a:xfrm>
            <a:off x="3840480" y="804672"/>
            <a:ext cx="4711446" cy="5248656"/>
          </a:xfrm>
        </p:spPr>
        <p:txBody>
          <a:bodyPr anchor="ctr">
            <a:normAutofit/>
          </a:bodyPr>
          <a:lstStyle/>
          <a:p>
            <a:r>
              <a:rPr lang="en-GB" sz="3600" dirty="0"/>
              <a:t>To be successful, counselling requires the client to take ownership of their share of the therapeutic work</a:t>
            </a:r>
          </a:p>
        </p:txBody>
      </p:sp>
    </p:spTree>
    <p:extLst>
      <p:ext uri="{BB962C8B-B14F-4D97-AF65-F5344CB8AC3E}">
        <p14:creationId xmlns:p14="http://schemas.microsoft.com/office/powerpoint/2010/main" val="6066554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6129"/>
            <a:ext cx="4851603" cy="5925741"/>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3" name="Picture 12">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13200"/>
          <a:stretch/>
        </p:blipFill>
        <p:spPr>
          <a:xfrm>
            <a:off x="0" y="466129"/>
            <a:ext cx="9144000" cy="5925741"/>
          </a:xfrm>
          <a:prstGeom prst="rect">
            <a:avLst/>
          </a:prstGeom>
        </p:spPr>
      </p:pic>
      <p:sp>
        <p:nvSpPr>
          <p:cNvPr id="2" name="Title 1"/>
          <p:cNvSpPr>
            <a:spLocks noGrp="1"/>
          </p:cNvSpPr>
          <p:nvPr>
            <p:ph type="title"/>
          </p:nvPr>
        </p:nvSpPr>
        <p:spPr>
          <a:xfrm>
            <a:off x="4976979" y="1459467"/>
            <a:ext cx="3733482" cy="1090538"/>
          </a:xfrm>
        </p:spPr>
        <p:txBody>
          <a:bodyPr>
            <a:normAutofit/>
          </a:bodyPr>
          <a:lstStyle/>
          <a:p>
            <a:pPr>
              <a:lnSpc>
                <a:spcPct val="90000"/>
              </a:lnSpc>
            </a:pPr>
            <a:r>
              <a:rPr lang="en-GB" sz="3400" b="1">
                <a:solidFill>
                  <a:srgbClr val="000000"/>
                </a:solidFill>
              </a:rPr>
              <a:t>Manage expectations</a:t>
            </a:r>
            <a:endParaRPr lang="en-GB" sz="3400">
              <a:solidFill>
                <a:srgbClr val="000000"/>
              </a:solidFill>
            </a:endParaRPr>
          </a:p>
        </p:txBody>
      </p:sp>
      <p:sp>
        <p:nvSpPr>
          <p:cNvPr id="15"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86286"/>
            <a:ext cx="4320692" cy="4666770"/>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6" name="Picture 5" descr="A picture containing table, man&#10;&#10;Description automatically generated">
            <a:extLst>
              <a:ext uri="{FF2B5EF4-FFF2-40B4-BE49-F238E27FC236}">
                <a16:creationId xmlns:a16="http://schemas.microsoft.com/office/drawing/2014/main" id="{18517141-3144-4CD4-A2B8-81AC05C65285}"/>
              </a:ext>
            </a:extLst>
          </p:cNvPr>
          <p:cNvPicPr>
            <a:picLocks noChangeAspect="1"/>
          </p:cNvPicPr>
          <p:nvPr/>
        </p:nvPicPr>
        <p:blipFill rotWithShape="1">
          <a:blip r:embed="rId3">
            <a:alphaModFix/>
            <a:extLst>
              <a:ext uri="{28A0092B-C50C-407E-A947-70E740481C1C}">
                <a14:useLocalDpi xmlns:a14="http://schemas.microsoft.com/office/drawing/2010/main" val="0"/>
              </a:ext>
            </a:extLst>
          </a:blip>
          <a:srcRect l="18584" r="17640" b="-1"/>
          <a:stretch/>
        </p:blipFill>
        <p:spPr>
          <a:xfrm>
            <a:off x="70171" y="1172926"/>
            <a:ext cx="4180350" cy="4375387"/>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p:cNvSpPr>
            <a:spLocks noGrp="1"/>
          </p:cNvSpPr>
          <p:nvPr>
            <p:ph idx="1"/>
          </p:nvPr>
        </p:nvSpPr>
        <p:spPr>
          <a:xfrm>
            <a:off x="4974330" y="2673512"/>
            <a:ext cx="3733184" cy="2729467"/>
          </a:xfrm>
        </p:spPr>
        <p:txBody>
          <a:bodyPr anchor="ctr">
            <a:normAutofit/>
          </a:bodyPr>
          <a:lstStyle/>
          <a:p>
            <a:endParaRPr lang="en-GB" sz="1500" b="1" dirty="0">
              <a:solidFill>
                <a:srgbClr val="000000"/>
              </a:solidFill>
            </a:endParaRPr>
          </a:p>
          <a:p>
            <a:r>
              <a:rPr lang="en-GB" sz="4800" b="1" dirty="0">
                <a:solidFill>
                  <a:srgbClr val="000000"/>
                </a:solidFill>
              </a:rPr>
              <a:t>Beware of ‘Magical thinking’</a:t>
            </a:r>
          </a:p>
          <a:p>
            <a:endParaRPr lang="en-GB" sz="1500" dirty="0">
              <a:solidFill>
                <a:srgbClr val="000000"/>
              </a:solidFill>
            </a:endParaRPr>
          </a:p>
        </p:txBody>
      </p:sp>
    </p:spTree>
    <p:extLst>
      <p:ext uri="{BB962C8B-B14F-4D97-AF65-F5344CB8AC3E}">
        <p14:creationId xmlns:p14="http://schemas.microsoft.com/office/powerpoint/2010/main" val="31553630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6700" y="0"/>
            <a:ext cx="8610371"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B3FFD84D-A990-4EEB-AF4B-A345CEB30260}"/>
              </a:ext>
            </a:extLst>
          </p:cNvPr>
          <p:cNvSpPr>
            <a:spLocks noGrp="1"/>
          </p:cNvSpPr>
          <p:nvPr>
            <p:ph type="title"/>
          </p:nvPr>
        </p:nvSpPr>
        <p:spPr>
          <a:xfrm>
            <a:off x="884419" y="826680"/>
            <a:ext cx="7375161" cy="1325563"/>
          </a:xfrm>
        </p:spPr>
        <p:txBody>
          <a:bodyPr>
            <a:normAutofit/>
          </a:bodyPr>
          <a:lstStyle/>
          <a:p>
            <a:r>
              <a:rPr lang="en-US" altLang="en-US" sz="3500" b="1">
                <a:solidFill>
                  <a:srgbClr val="FFFFFF"/>
                </a:solidFill>
                <a:latin typeface="&amp;quot"/>
              </a:rPr>
              <a:t>Say it straight  … … …</a:t>
            </a:r>
            <a:br>
              <a:rPr lang="en-US" altLang="en-US" sz="3500" b="1">
                <a:solidFill>
                  <a:srgbClr val="FFFFFF"/>
                </a:solidFill>
                <a:latin typeface="&amp;quot"/>
              </a:rPr>
            </a:br>
            <a:endParaRPr lang="en-GB" sz="3500">
              <a:solidFill>
                <a:srgbClr val="FFFFFF"/>
              </a:solidFill>
            </a:endParaRPr>
          </a:p>
        </p:txBody>
      </p:sp>
      <p:sp>
        <p:nvSpPr>
          <p:cNvPr id="7" name="Rectangle 3">
            <a:extLst>
              <a:ext uri="{FF2B5EF4-FFF2-40B4-BE49-F238E27FC236}">
                <a16:creationId xmlns:a16="http://schemas.microsoft.com/office/drawing/2014/main" id="{F6AB1AD4-65AE-4740-8214-9D50EE11F4C0}"/>
              </a:ext>
            </a:extLst>
          </p:cNvPr>
          <p:cNvSpPr>
            <a:spLocks noGrp="1" noChangeArrowheads="1"/>
          </p:cNvSpPr>
          <p:nvPr>
            <p:ph idx="1"/>
          </p:nvPr>
        </p:nvSpPr>
        <p:spPr bwMode="auto">
          <a:xfrm>
            <a:off x="884419" y="3092970"/>
            <a:ext cx="7375161" cy="269397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Autofit/>
          </a:bodyPr>
          <a:lstStyle/>
          <a:p>
            <a:pPr marL="0" marR="0" lvl="0" indent="0" defTabSz="914400" rtl="0" eaLnBrk="0" fontAlgn="base" latinLnBrk="0" hangingPunct="0">
              <a:spcBef>
                <a:spcPct val="0"/>
              </a:spcBef>
              <a:spcAft>
                <a:spcPts val="600"/>
              </a:spcAft>
              <a:buClrTx/>
              <a:buSzTx/>
              <a:buFontTx/>
              <a:buNone/>
              <a:tabLst/>
            </a:pPr>
            <a:r>
              <a:rPr lang="en-US" altLang="en-US" sz="2800" dirty="0">
                <a:solidFill>
                  <a:srgbClr val="000000"/>
                </a:solidFill>
                <a:latin typeface="Abadi" panose="020B0604020104020204" pitchFamily="34" charset="0"/>
              </a:rPr>
              <a:t>It’s</a:t>
            </a:r>
            <a:r>
              <a:rPr kumimoji="0" lang="en-US" altLang="en-US" sz="2800" b="0" i="0" u="none" strike="noStrike" cap="none" normalizeH="0" baseline="0" dirty="0">
                <a:ln>
                  <a:noFill/>
                </a:ln>
                <a:solidFill>
                  <a:srgbClr val="000000"/>
                </a:solidFill>
                <a:effectLst/>
                <a:latin typeface="Abadi" panose="020B0604020104020204" pitchFamily="34" charset="0"/>
              </a:rPr>
              <a:t> fine to say something straightforward like:</a:t>
            </a:r>
          </a:p>
          <a:p>
            <a:pPr marL="0" marR="0" lvl="0" indent="0" defTabSz="914400" rtl="0" eaLnBrk="0" fontAlgn="base" latinLnBrk="0" hangingPunct="0">
              <a:spcBef>
                <a:spcPct val="0"/>
              </a:spcBef>
              <a:spcAft>
                <a:spcPts val="600"/>
              </a:spcAft>
              <a:buClrTx/>
              <a:buSzTx/>
              <a:buFontTx/>
              <a:buNone/>
              <a:tabLst/>
            </a:pPr>
            <a:endParaRPr kumimoji="0" lang="en-US" altLang="en-US" sz="2800" b="0" i="1" u="none" strike="noStrike" cap="none" normalizeH="0" baseline="0" dirty="0">
              <a:ln>
                <a:noFill/>
              </a:ln>
              <a:solidFill>
                <a:srgbClr val="000000"/>
              </a:solidFill>
              <a:effectLst/>
              <a:latin typeface="Abadi" panose="020B0604020104020204" pitchFamily="34" charset="0"/>
            </a:endParaRPr>
          </a:p>
          <a:p>
            <a:pPr marL="0" marR="0" lvl="0" indent="0" defTabSz="914400" rtl="0" eaLnBrk="0" fontAlgn="base" latinLnBrk="0" hangingPunct="0">
              <a:spcBef>
                <a:spcPct val="0"/>
              </a:spcBef>
              <a:spcAft>
                <a:spcPts val="600"/>
              </a:spcAft>
              <a:buClrTx/>
              <a:buSzTx/>
              <a:buFontTx/>
              <a:buNone/>
              <a:tabLst/>
            </a:pPr>
            <a:r>
              <a:rPr lang="en-US" altLang="en-US" sz="2800" i="1" dirty="0">
                <a:solidFill>
                  <a:srgbClr val="000000"/>
                </a:solidFill>
                <a:latin typeface="Abadi" panose="020B0604020104020204" pitchFamily="34" charset="0"/>
              </a:rPr>
              <a:t>“</a:t>
            </a:r>
            <a:r>
              <a:rPr kumimoji="0" lang="en-US" altLang="en-US" sz="2800" b="0" i="1" u="none" strike="noStrike" cap="none" normalizeH="0" baseline="0" dirty="0">
                <a:ln>
                  <a:noFill/>
                </a:ln>
                <a:solidFill>
                  <a:srgbClr val="000000"/>
                </a:solidFill>
                <a:effectLst/>
                <a:latin typeface="Abadi" panose="020B0604020104020204" pitchFamily="34" charset="0"/>
              </a:rPr>
              <a:t>You know, real change happens inside </a:t>
            </a:r>
            <a:r>
              <a:rPr kumimoji="0" lang="en-US" altLang="en-US" sz="2800" b="1" i="1" u="none" strike="noStrike" cap="none" normalizeH="0" baseline="0" dirty="0">
                <a:ln>
                  <a:noFill/>
                </a:ln>
                <a:solidFill>
                  <a:srgbClr val="000000"/>
                </a:solidFill>
                <a:effectLst/>
                <a:latin typeface="Abadi" panose="020B0604020104020204" pitchFamily="34" charset="0"/>
              </a:rPr>
              <a:t>you,</a:t>
            </a:r>
            <a:r>
              <a:rPr kumimoji="0" lang="en-US" altLang="en-US" sz="2800" b="0" i="1" u="none" strike="noStrike" cap="none" normalizeH="0" baseline="0" dirty="0">
                <a:ln>
                  <a:noFill/>
                </a:ln>
                <a:solidFill>
                  <a:srgbClr val="000000"/>
                </a:solidFill>
                <a:effectLst/>
                <a:latin typeface="Abadi" panose="020B0604020104020204" pitchFamily="34" charset="0"/>
              </a:rPr>
              <a:t> and we need to work </a:t>
            </a:r>
            <a:r>
              <a:rPr kumimoji="0" lang="en-US" altLang="en-US" sz="2800" b="1" i="1" u="none" strike="noStrike" cap="none" normalizeH="0" baseline="0" dirty="0">
                <a:ln>
                  <a:noFill/>
                </a:ln>
                <a:solidFill>
                  <a:srgbClr val="000000"/>
                </a:solidFill>
                <a:effectLst/>
                <a:latin typeface="Abadi" panose="020B0604020104020204" pitchFamily="34" charset="0"/>
              </a:rPr>
              <a:t>together</a:t>
            </a:r>
            <a:r>
              <a:rPr kumimoji="0" lang="en-US" altLang="en-US" sz="2800" b="0" i="1" u="none" strike="noStrike" cap="none" normalizeH="0" baseline="0" dirty="0">
                <a:ln>
                  <a:noFill/>
                </a:ln>
                <a:solidFill>
                  <a:srgbClr val="000000"/>
                </a:solidFill>
                <a:effectLst/>
                <a:latin typeface="Abadi" panose="020B0604020104020204" pitchFamily="34" charset="0"/>
              </a:rPr>
              <a:t>. We can work as a team, I do my part, you do your part – we work together..</a:t>
            </a:r>
            <a:endParaRPr kumimoji="0" lang="en-US" altLang="en-US" sz="2800" b="0" i="0" u="none" strike="noStrike" cap="none" normalizeH="0" baseline="0" dirty="0">
              <a:ln>
                <a:noFill/>
              </a:ln>
              <a:solidFill>
                <a:srgbClr val="000000"/>
              </a:solidFill>
              <a:effectLst/>
              <a:latin typeface="Abadi" panose="020B0604020104020204" pitchFamily="34" charset="0"/>
            </a:endParaRPr>
          </a:p>
        </p:txBody>
      </p:sp>
    </p:spTree>
    <p:extLst>
      <p:ext uri="{BB962C8B-B14F-4D97-AF65-F5344CB8AC3E}">
        <p14:creationId xmlns:p14="http://schemas.microsoft.com/office/powerpoint/2010/main" val="22027479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C6A08-B6B9-45BB-B80B-917B718EAD34}"/>
              </a:ext>
            </a:extLst>
          </p:cNvPr>
          <p:cNvSpPr>
            <a:spLocks noGrp="1"/>
          </p:cNvSpPr>
          <p:nvPr>
            <p:ph type="title"/>
          </p:nvPr>
        </p:nvSpPr>
        <p:spPr/>
        <p:txBody>
          <a:bodyPr/>
          <a:lstStyle/>
          <a:p>
            <a:r>
              <a:rPr lang="en-GB" b="1" dirty="0"/>
              <a:t>Use analogy … … …</a:t>
            </a:r>
            <a:endParaRPr lang="en-GB" dirty="0"/>
          </a:p>
        </p:txBody>
      </p:sp>
      <p:sp>
        <p:nvSpPr>
          <p:cNvPr id="3" name="Content Placeholder 2">
            <a:extLst>
              <a:ext uri="{FF2B5EF4-FFF2-40B4-BE49-F238E27FC236}">
                <a16:creationId xmlns:a16="http://schemas.microsoft.com/office/drawing/2014/main" id="{95AE536A-09E4-4689-948B-09951095091F}"/>
              </a:ext>
            </a:extLst>
          </p:cNvPr>
          <p:cNvSpPr>
            <a:spLocks noGrp="1"/>
          </p:cNvSpPr>
          <p:nvPr>
            <p:ph sz="half" idx="1"/>
          </p:nvPr>
        </p:nvSpPr>
        <p:spPr/>
        <p:txBody>
          <a:bodyPr/>
          <a:lstStyle/>
          <a:p>
            <a:endParaRPr lang="en-GB" dirty="0"/>
          </a:p>
          <a:p>
            <a:endParaRPr lang="en-GB" dirty="0"/>
          </a:p>
        </p:txBody>
      </p:sp>
      <p:pic>
        <p:nvPicPr>
          <p:cNvPr id="13" name="Content Placeholder 12" descr="A picture containing clothing, yellow, preserver&#10;&#10;Description automatically generated">
            <a:extLst>
              <a:ext uri="{FF2B5EF4-FFF2-40B4-BE49-F238E27FC236}">
                <a16:creationId xmlns:a16="http://schemas.microsoft.com/office/drawing/2014/main" id="{4B90CC62-DD16-4AE6-A88D-820E47993C5D}"/>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1600200"/>
            <a:ext cx="4038600" cy="4983162"/>
          </a:xfrm>
        </p:spPr>
      </p:pic>
      <p:pic>
        <p:nvPicPr>
          <p:cNvPr id="15" name="Picture 14" descr="A close up of a guitar&#10;&#10;Description automatically generated">
            <a:extLst>
              <a:ext uri="{FF2B5EF4-FFF2-40B4-BE49-F238E27FC236}">
                <a16:creationId xmlns:a16="http://schemas.microsoft.com/office/drawing/2014/main" id="{942DB2DF-70A8-45C4-982F-900D77CEE32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1560" y="1600200"/>
            <a:ext cx="3600400" cy="4983162"/>
          </a:xfrm>
          <a:prstGeom prst="rect">
            <a:avLst/>
          </a:prstGeom>
        </p:spPr>
      </p:pic>
    </p:spTree>
    <p:extLst>
      <p:ext uri="{BB962C8B-B14F-4D97-AF65-F5344CB8AC3E}">
        <p14:creationId xmlns:p14="http://schemas.microsoft.com/office/powerpoint/2010/main" val="12356008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678657" y="2415322"/>
            <a:ext cx="2588798" cy="2399869"/>
          </a:xfrm>
        </p:spPr>
        <p:txBody>
          <a:bodyPr>
            <a:normAutofit/>
          </a:bodyPr>
          <a:lstStyle/>
          <a:p>
            <a:r>
              <a:rPr lang="en-GB" sz="3500" b="1">
                <a:solidFill>
                  <a:srgbClr val="FFFFFF"/>
                </a:solidFill>
              </a:rPr>
              <a:t>Remember … … …</a:t>
            </a:r>
          </a:p>
        </p:txBody>
      </p:sp>
      <p:sp>
        <p:nvSpPr>
          <p:cNvPr id="3" name="Content Placeholder 2"/>
          <p:cNvSpPr>
            <a:spLocks noGrp="1"/>
          </p:cNvSpPr>
          <p:nvPr>
            <p:ph idx="1"/>
          </p:nvPr>
        </p:nvSpPr>
        <p:spPr>
          <a:xfrm>
            <a:off x="3840480" y="804672"/>
            <a:ext cx="4711446" cy="5248656"/>
          </a:xfrm>
        </p:spPr>
        <p:txBody>
          <a:bodyPr anchor="ctr">
            <a:normAutofit lnSpcReduction="10000"/>
          </a:bodyPr>
          <a:lstStyle/>
          <a:p>
            <a:endParaRPr lang="en-GB" sz="1700" b="1" dirty="0"/>
          </a:p>
          <a:p>
            <a:r>
              <a:rPr lang="en-GB" sz="3600" i="1" dirty="0"/>
              <a:t>“What your client does and what he/she learns must be learned from within himself/herself. There is not anything you can force into your client.”  (Erickson, 1960</a:t>
            </a:r>
            <a:r>
              <a:rPr lang="en-GB" sz="1700" i="1" dirty="0"/>
              <a:t>)</a:t>
            </a:r>
            <a:endParaRPr lang="en-GB" sz="1700" dirty="0"/>
          </a:p>
          <a:p>
            <a:endParaRPr lang="en-GB" sz="1700" dirty="0"/>
          </a:p>
          <a:p>
            <a:pPr marL="0" indent="0">
              <a:buNone/>
            </a:pPr>
            <a:endParaRPr lang="en-GB" sz="1700" dirty="0"/>
          </a:p>
        </p:txBody>
      </p:sp>
    </p:spTree>
    <p:extLst>
      <p:ext uri="{BB962C8B-B14F-4D97-AF65-F5344CB8AC3E}">
        <p14:creationId xmlns:p14="http://schemas.microsoft.com/office/powerpoint/2010/main" val="20865343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lumMod val="40000"/>
            <a:lumOff val="60000"/>
          </a:schemeClr>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2663" y="311449"/>
            <a:ext cx="3249230"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57212" y="742951"/>
            <a:ext cx="2607469" cy="4962524"/>
          </a:xfrm>
        </p:spPr>
        <p:txBody>
          <a:bodyPr vert="horz" lIns="91440" tIns="45720" rIns="91440" bIns="45720" rtlCol="0" anchor="ctr">
            <a:normAutofit/>
          </a:bodyPr>
          <a:lstStyle/>
          <a:p>
            <a:pPr>
              <a:lnSpc>
                <a:spcPct val="90000"/>
              </a:lnSpc>
            </a:pPr>
            <a:r>
              <a:rPr lang="en-US" sz="2900" kern="1200" dirty="0">
                <a:solidFill>
                  <a:srgbClr val="FFFFFF"/>
                </a:solidFill>
                <a:latin typeface="+mj-lt"/>
                <a:ea typeface="+mj-ea"/>
                <a:cs typeface="+mj-cs"/>
              </a:rPr>
              <a:t>Assessment in the counselling room, starts with the clients first impression of you and your first impression of the client</a:t>
            </a:r>
            <a:br>
              <a:rPr lang="en-US" sz="2900" kern="1200" dirty="0">
                <a:solidFill>
                  <a:srgbClr val="FFFFFF"/>
                </a:solidFill>
                <a:latin typeface="+mj-lt"/>
                <a:ea typeface="+mj-ea"/>
                <a:cs typeface="+mj-cs"/>
              </a:rPr>
            </a:br>
            <a:br>
              <a:rPr lang="en-US" sz="2900" kern="1200" dirty="0">
                <a:solidFill>
                  <a:srgbClr val="FFFFFF"/>
                </a:solidFill>
                <a:latin typeface="+mj-lt"/>
                <a:ea typeface="+mj-ea"/>
                <a:cs typeface="+mj-cs"/>
              </a:rPr>
            </a:br>
            <a:br>
              <a:rPr lang="en-US" sz="2900" kern="1200" dirty="0">
                <a:solidFill>
                  <a:srgbClr val="FFFFFF"/>
                </a:solidFill>
                <a:latin typeface="+mj-lt"/>
                <a:ea typeface="+mj-ea"/>
                <a:cs typeface="+mj-cs"/>
              </a:rPr>
            </a:br>
            <a:r>
              <a:rPr lang="en-US" sz="2900" kern="1200" dirty="0">
                <a:solidFill>
                  <a:srgbClr val="FFFFFF"/>
                </a:solidFill>
                <a:latin typeface="+mj-lt"/>
                <a:ea typeface="+mj-ea"/>
                <a:cs typeface="+mj-cs"/>
              </a:rPr>
              <a:t> Introducing yourself…..</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865366" y="1201472"/>
            <a:ext cx="4915159" cy="4462998"/>
          </a:xfrm>
          <a:prstGeom prst="rect">
            <a:avLst/>
          </a:prstGeom>
        </p:spPr>
      </p:pic>
    </p:spTree>
    <p:extLst>
      <p:ext uri="{BB962C8B-B14F-4D97-AF65-F5344CB8AC3E}">
        <p14:creationId xmlns:p14="http://schemas.microsoft.com/office/powerpoint/2010/main" val="34340947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6700" y="0"/>
            <a:ext cx="8610371"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205E4C3E-63D8-44DC-BEE6-8AEDF5F6D1E1}"/>
              </a:ext>
            </a:extLst>
          </p:cNvPr>
          <p:cNvSpPr>
            <a:spLocks noGrp="1"/>
          </p:cNvSpPr>
          <p:nvPr>
            <p:ph type="title"/>
          </p:nvPr>
        </p:nvSpPr>
        <p:spPr>
          <a:xfrm>
            <a:off x="884419" y="826680"/>
            <a:ext cx="7375161" cy="1325563"/>
          </a:xfrm>
        </p:spPr>
        <p:txBody>
          <a:bodyPr>
            <a:normAutofit/>
          </a:bodyPr>
          <a:lstStyle/>
          <a:p>
            <a:r>
              <a:rPr lang="en-GB" sz="3500">
                <a:solidFill>
                  <a:srgbClr val="FFFFFF"/>
                </a:solidFill>
              </a:rPr>
              <a:t>Recap on sensitive challenge</a:t>
            </a:r>
          </a:p>
        </p:txBody>
      </p:sp>
      <p:sp>
        <p:nvSpPr>
          <p:cNvPr id="3" name="Content Placeholder 2">
            <a:extLst>
              <a:ext uri="{FF2B5EF4-FFF2-40B4-BE49-F238E27FC236}">
                <a16:creationId xmlns:a16="http://schemas.microsoft.com/office/drawing/2014/main" id="{CEE139F8-5A2A-4A45-A825-9E729E23E6C7}"/>
              </a:ext>
            </a:extLst>
          </p:cNvPr>
          <p:cNvSpPr>
            <a:spLocks noGrp="1"/>
          </p:cNvSpPr>
          <p:nvPr>
            <p:ph idx="1"/>
          </p:nvPr>
        </p:nvSpPr>
        <p:spPr>
          <a:xfrm>
            <a:off x="1" y="2753936"/>
            <a:ext cx="9144000" cy="3987432"/>
          </a:xfrm>
        </p:spPr>
        <p:txBody>
          <a:bodyPr>
            <a:noAutofit/>
          </a:bodyPr>
          <a:lstStyle/>
          <a:p>
            <a:r>
              <a:rPr lang="en-GB" dirty="0">
                <a:solidFill>
                  <a:srgbClr val="000000"/>
                </a:solidFill>
              </a:rPr>
              <a:t>The word ‘challenging’ in its everyday use can imply an aggressive, battling stance.</a:t>
            </a:r>
          </a:p>
          <a:p>
            <a:r>
              <a:rPr lang="en-GB" dirty="0">
                <a:solidFill>
                  <a:srgbClr val="000000"/>
                </a:solidFill>
              </a:rPr>
              <a:t>In the therapy context, however, challenging comes in many guises ranging from robust </a:t>
            </a:r>
            <a:r>
              <a:rPr lang="en-GB" i="1" dirty="0">
                <a:solidFill>
                  <a:srgbClr val="000000"/>
                </a:solidFill>
              </a:rPr>
              <a:t>provocative</a:t>
            </a:r>
            <a:r>
              <a:rPr lang="en-GB" dirty="0">
                <a:solidFill>
                  <a:srgbClr val="000000"/>
                </a:solidFill>
              </a:rPr>
              <a:t> confrontation at one end of the spectrum to tender, compassionate, </a:t>
            </a:r>
            <a:r>
              <a:rPr lang="en-GB" i="1" dirty="0">
                <a:solidFill>
                  <a:srgbClr val="000000"/>
                </a:solidFill>
              </a:rPr>
              <a:t>evocative</a:t>
            </a:r>
            <a:r>
              <a:rPr lang="en-GB" dirty="0">
                <a:solidFill>
                  <a:srgbClr val="000000"/>
                </a:solidFill>
              </a:rPr>
              <a:t> challenge. </a:t>
            </a:r>
          </a:p>
          <a:p>
            <a:r>
              <a:rPr lang="en-GB" b="1" dirty="0">
                <a:solidFill>
                  <a:srgbClr val="000000"/>
                </a:solidFill>
              </a:rPr>
              <a:t>But is always sensitive</a:t>
            </a:r>
          </a:p>
        </p:txBody>
      </p:sp>
    </p:spTree>
    <p:extLst>
      <p:ext uri="{BB962C8B-B14F-4D97-AF65-F5344CB8AC3E}">
        <p14:creationId xmlns:p14="http://schemas.microsoft.com/office/powerpoint/2010/main" val="24059682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7" name="Group 16">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8"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2"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3"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4"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3"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34"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35"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6"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8"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40" name="Group 39">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41" name="Rectangle 40">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2"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3" name="Rectangle 42">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0B763D3E-CD90-420D-8218-EB11376A569F}"/>
              </a:ext>
            </a:extLst>
          </p:cNvPr>
          <p:cNvSpPr>
            <a:spLocks noGrp="1"/>
          </p:cNvSpPr>
          <p:nvPr>
            <p:ph type="title"/>
          </p:nvPr>
        </p:nvSpPr>
        <p:spPr>
          <a:xfrm>
            <a:off x="678657" y="2415322"/>
            <a:ext cx="2588798" cy="2399869"/>
          </a:xfrm>
        </p:spPr>
        <p:txBody>
          <a:bodyPr>
            <a:normAutofit/>
          </a:bodyPr>
          <a:lstStyle/>
          <a:p>
            <a:r>
              <a:rPr lang="en-GB" sz="3500">
                <a:solidFill>
                  <a:srgbClr val="FFFFFF"/>
                </a:solidFill>
              </a:rPr>
              <a:t>Recap on sensitive challenge</a:t>
            </a:r>
          </a:p>
        </p:txBody>
      </p:sp>
      <p:sp>
        <p:nvSpPr>
          <p:cNvPr id="3" name="Content Placeholder 2">
            <a:extLst>
              <a:ext uri="{FF2B5EF4-FFF2-40B4-BE49-F238E27FC236}">
                <a16:creationId xmlns:a16="http://schemas.microsoft.com/office/drawing/2014/main" id="{648130B3-FCB8-405A-B17D-1744CC0506D1}"/>
              </a:ext>
            </a:extLst>
          </p:cNvPr>
          <p:cNvSpPr>
            <a:spLocks noGrp="1"/>
          </p:cNvSpPr>
          <p:nvPr>
            <p:ph idx="1"/>
          </p:nvPr>
        </p:nvSpPr>
        <p:spPr>
          <a:xfrm>
            <a:off x="3840480" y="804672"/>
            <a:ext cx="4711446" cy="5248656"/>
          </a:xfrm>
        </p:spPr>
        <p:txBody>
          <a:bodyPr anchor="ctr">
            <a:normAutofit/>
          </a:bodyPr>
          <a:lstStyle/>
          <a:p>
            <a:r>
              <a:rPr lang="en-GB" sz="3600" dirty="0"/>
              <a:t>Challenges can be subtle and tacit – just receiving the therapist’s silent, loving gaze can be a massive challenge for some.</a:t>
            </a:r>
          </a:p>
        </p:txBody>
      </p:sp>
    </p:spTree>
    <p:extLst>
      <p:ext uri="{BB962C8B-B14F-4D97-AF65-F5344CB8AC3E}">
        <p14:creationId xmlns:p14="http://schemas.microsoft.com/office/powerpoint/2010/main" val="14277117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0">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6129"/>
            <a:ext cx="4851603" cy="5925741"/>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37" name="Picture 32">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13200"/>
          <a:stretch/>
        </p:blipFill>
        <p:spPr>
          <a:xfrm>
            <a:off x="0" y="466129"/>
            <a:ext cx="9144000" cy="5925741"/>
          </a:xfrm>
          <a:prstGeom prst="rect">
            <a:avLst/>
          </a:prstGeom>
        </p:spPr>
      </p:pic>
      <p:sp>
        <p:nvSpPr>
          <p:cNvPr id="2" name="Title 1">
            <a:extLst>
              <a:ext uri="{FF2B5EF4-FFF2-40B4-BE49-F238E27FC236}">
                <a16:creationId xmlns:a16="http://schemas.microsoft.com/office/drawing/2014/main" id="{3B98551A-7E14-4309-B5D2-F0E26920A307}"/>
              </a:ext>
            </a:extLst>
          </p:cNvPr>
          <p:cNvSpPr>
            <a:spLocks noGrp="1"/>
          </p:cNvSpPr>
          <p:nvPr>
            <p:ph type="title"/>
          </p:nvPr>
        </p:nvSpPr>
        <p:spPr>
          <a:xfrm>
            <a:off x="4976979" y="1459467"/>
            <a:ext cx="3733482" cy="1090538"/>
          </a:xfrm>
        </p:spPr>
        <p:txBody>
          <a:bodyPr>
            <a:normAutofit fontScale="90000"/>
          </a:bodyPr>
          <a:lstStyle/>
          <a:p>
            <a:pPr>
              <a:lnSpc>
                <a:spcPct val="90000"/>
              </a:lnSpc>
            </a:pPr>
            <a:br>
              <a:rPr lang="en-GB" sz="1100" dirty="0">
                <a:solidFill>
                  <a:srgbClr val="000000"/>
                </a:solidFill>
              </a:rPr>
            </a:br>
            <a:br>
              <a:rPr lang="en-GB" sz="1100" dirty="0">
                <a:solidFill>
                  <a:srgbClr val="000000"/>
                </a:solidFill>
              </a:rPr>
            </a:br>
            <a:br>
              <a:rPr lang="en-GB" sz="1100" dirty="0">
                <a:solidFill>
                  <a:srgbClr val="000000"/>
                </a:solidFill>
              </a:rPr>
            </a:br>
            <a:br>
              <a:rPr lang="en-GB" sz="1100" dirty="0">
                <a:solidFill>
                  <a:srgbClr val="000000"/>
                </a:solidFill>
              </a:rPr>
            </a:br>
            <a:br>
              <a:rPr lang="en-GB" sz="1100" dirty="0">
                <a:solidFill>
                  <a:srgbClr val="000000"/>
                </a:solidFill>
              </a:rPr>
            </a:br>
            <a:br>
              <a:rPr lang="en-GB" sz="1100" dirty="0">
                <a:solidFill>
                  <a:srgbClr val="000000"/>
                </a:solidFill>
              </a:rPr>
            </a:br>
            <a:r>
              <a:rPr lang="en-GB" sz="6700" dirty="0">
                <a:solidFill>
                  <a:srgbClr val="000000"/>
                </a:solidFill>
              </a:rPr>
              <a:t>Discussion:</a:t>
            </a:r>
          </a:p>
        </p:txBody>
      </p:sp>
      <p:sp>
        <p:nvSpPr>
          <p:cNvPr id="35"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86286"/>
            <a:ext cx="4320692" cy="4666770"/>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5" name="Picture 4" descr="A picture containing toy, indoor, table, birthday&#10;&#10;Description automatically generated">
            <a:extLst>
              <a:ext uri="{FF2B5EF4-FFF2-40B4-BE49-F238E27FC236}">
                <a16:creationId xmlns:a16="http://schemas.microsoft.com/office/drawing/2014/main" id="{3271A202-70D3-46C5-A4FA-432B36550ED1}"/>
              </a:ext>
            </a:extLst>
          </p:cNvPr>
          <p:cNvPicPr>
            <a:picLocks noChangeAspect="1"/>
          </p:cNvPicPr>
          <p:nvPr/>
        </p:nvPicPr>
        <p:blipFill rotWithShape="1">
          <a:blip r:embed="rId3">
            <a:alphaModFix/>
            <a:extLst>
              <a:ext uri="{28A0092B-C50C-407E-A947-70E740481C1C}">
                <a14:useLocalDpi xmlns:a14="http://schemas.microsoft.com/office/drawing/2010/main" val="0"/>
              </a:ext>
            </a:extLst>
          </a:blip>
          <a:srcRect l="3237" r="1216" b="-4"/>
          <a:stretch/>
        </p:blipFill>
        <p:spPr>
          <a:xfrm>
            <a:off x="20" y="1351210"/>
            <a:ext cx="4180350" cy="4375387"/>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C140C9C2-5738-4422-BFC6-94C67D8CD970}"/>
              </a:ext>
            </a:extLst>
          </p:cNvPr>
          <p:cNvSpPr>
            <a:spLocks noGrp="1"/>
          </p:cNvSpPr>
          <p:nvPr>
            <p:ph idx="1"/>
          </p:nvPr>
        </p:nvSpPr>
        <p:spPr>
          <a:xfrm>
            <a:off x="4974330" y="2673512"/>
            <a:ext cx="3733184" cy="2729467"/>
          </a:xfrm>
        </p:spPr>
        <p:txBody>
          <a:bodyPr anchor="ctr">
            <a:normAutofit/>
          </a:bodyPr>
          <a:lstStyle/>
          <a:p>
            <a:endParaRPr lang="en-GB" sz="1500" dirty="0">
              <a:solidFill>
                <a:srgbClr val="000000"/>
              </a:solidFill>
            </a:endParaRPr>
          </a:p>
          <a:p>
            <a:endParaRPr lang="en-GB" sz="1500" dirty="0">
              <a:solidFill>
                <a:srgbClr val="000000"/>
              </a:solidFill>
            </a:endParaRPr>
          </a:p>
          <a:p>
            <a:pPr marL="0" indent="0">
              <a:buNone/>
            </a:pPr>
            <a:endParaRPr lang="en-GB" sz="1500" dirty="0">
              <a:solidFill>
                <a:srgbClr val="000000"/>
              </a:solidFill>
            </a:endParaRPr>
          </a:p>
          <a:p>
            <a:endParaRPr lang="en-GB" sz="1500" dirty="0">
              <a:solidFill>
                <a:srgbClr val="000000"/>
              </a:solidFill>
            </a:endParaRPr>
          </a:p>
        </p:txBody>
      </p:sp>
      <p:pic>
        <p:nvPicPr>
          <p:cNvPr id="7" name="Picture 6" descr="A picture containing drawing&#10;&#10;Description automatically generated">
            <a:extLst>
              <a:ext uri="{FF2B5EF4-FFF2-40B4-BE49-F238E27FC236}">
                <a16:creationId xmlns:a16="http://schemas.microsoft.com/office/drawing/2014/main" id="{09227158-E648-4CAD-BEED-0CD907FBA28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88372" y="3212976"/>
            <a:ext cx="2705100" cy="2032000"/>
          </a:xfrm>
          <a:prstGeom prst="rect">
            <a:avLst/>
          </a:prstGeom>
        </p:spPr>
      </p:pic>
    </p:spTree>
    <p:extLst>
      <p:ext uri="{BB962C8B-B14F-4D97-AF65-F5344CB8AC3E}">
        <p14:creationId xmlns:p14="http://schemas.microsoft.com/office/powerpoint/2010/main" val="38443120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3E1C3D-633C-4756-B09B-9AD080714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501" y="640080"/>
            <a:ext cx="8186439" cy="5263134"/>
          </a:xfrm>
          <a:prstGeom prst="rect">
            <a:avLst/>
          </a:prstGeom>
          <a:noFill/>
          <a:ln w="31750" cap="sq">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1295DAF8-54BC-4834-A4B1-7DD2F7AFE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140" y="802767"/>
            <a:ext cx="7938874" cy="493776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121CEC-302C-4828-BFE7-97DC093B3C75}"/>
              </a:ext>
            </a:extLst>
          </p:cNvPr>
          <p:cNvSpPr>
            <a:spLocks noGrp="1"/>
          </p:cNvSpPr>
          <p:nvPr>
            <p:ph type="title" idx="4294967295"/>
          </p:nvPr>
        </p:nvSpPr>
        <p:spPr>
          <a:xfrm>
            <a:off x="840468" y="1122807"/>
            <a:ext cx="7465832" cy="4297680"/>
          </a:xfrm>
          <a:noFill/>
          <a:ln>
            <a:noFill/>
          </a:ln>
        </p:spPr>
        <p:txBody>
          <a:bodyPr vert="horz" lIns="91440" tIns="45720" rIns="91440" bIns="45720" rtlCol="0" anchor="ctr">
            <a:normAutofit fontScale="90000"/>
          </a:bodyPr>
          <a:lstStyle/>
          <a:p>
            <a:pPr>
              <a:lnSpc>
                <a:spcPct val="90000"/>
              </a:lnSpc>
            </a:pPr>
            <a:br>
              <a:rPr lang="en-US" sz="4400" kern="1200" dirty="0">
                <a:solidFill>
                  <a:srgbClr val="FFFFFF"/>
                </a:solidFill>
                <a:latin typeface="+mj-lt"/>
                <a:ea typeface="+mj-ea"/>
                <a:cs typeface="+mj-cs"/>
              </a:rPr>
            </a:br>
            <a:r>
              <a:rPr lang="en-US" sz="4400" kern="1200" dirty="0">
                <a:solidFill>
                  <a:srgbClr val="FFFFFF"/>
                </a:solidFill>
                <a:latin typeface="+mj-lt"/>
                <a:ea typeface="+mj-ea"/>
                <a:cs typeface="+mj-cs"/>
              </a:rPr>
              <a:t>We are considering four styles of challenge:</a:t>
            </a:r>
            <a:br>
              <a:rPr lang="en-US" sz="4400" kern="1200" dirty="0">
                <a:solidFill>
                  <a:srgbClr val="FFFFFF"/>
                </a:solidFill>
                <a:latin typeface="+mj-lt"/>
                <a:ea typeface="+mj-ea"/>
                <a:cs typeface="+mj-cs"/>
              </a:rPr>
            </a:br>
            <a:r>
              <a:rPr lang="en-US" sz="4400" kern="1200" dirty="0">
                <a:solidFill>
                  <a:srgbClr val="FFFFFF"/>
                </a:solidFill>
                <a:latin typeface="+mj-lt"/>
                <a:ea typeface="+mj-ea"/>
                <a:cs typeface="+mj-cs"/>
              </a:rPr>
              <a:t> </a:t>
            </a:r>
            <a:r>
              <a:rPr lang="en-US" sz="4400" b="1" kern="1200" dirty="0">
                <a:solidFill>
                  <a:srgbClr val="FFFFFF"/>
                </a:solidFill>
                <a:latin typeface="+mj-lt"/>
                <a:ea typeface="+mj-ea"/>
                <a:cs typeface="+mj-cs"/>
              </a:rPr>
              <a:t>robust-confrontative</a:t>
            </a:r>
            <a:r>
              <a:rPr lang="en-US" sz="4400" kern="1200" dirty="0">
                <a:solidFill>
                  <a:srgbClr val="FFFFFF"/>
                </a:solidFill>
                <a:latin typeface="+mj-lt"/>
                <a:ea typeface="+mj-ea"/>
                <a:cs typeface="+mj-cs"/>
              </a:rPr>
              <a:t>; </a:t>
            </a:r>
            <a:br>
              <a:rPr lang="en-US" sz="4400" kern="1200" dirty="0">
                <a:solidFill>
                  <a:srgbClr val="FFFFFF"/>
                </a:solidFill>
                <a:latin typeface="+mj-lt"/>
                <a:ea typeface="+mj-ea"/>
                <a:cs typeface="+mj-cs"/>
              </a:rPr>
            </a:br>
            <a:r>
              <a:rPr lang="en-US" sz="4400" b="1" kern="1200" dirty="0">
                <a:solidFill>
                  <a:srgbClr val="FFFFFF"/>
                </a:solidFill>
                <a:latin typeface="+mj-lt"/>
                <a:ea typeface="+mj-ea"/>
                <a:cs typeface="+mj-cs"/>
              </a:rPr>
              <a:t>analytic-strategic</a:t>
            </a:r>
            <a:r>
              <a:rPr lang="en-US" sz="4400" kern="1200" dirty="0">
                <a:solidFill>
                  <a:srgbClr val="FFFFFF"/>
                </a:solidFill>
                <a:latin typeface="+mj-lt"/>
                <a:ea typeface="+mj-ea"/>
                <a:cs typeface="+mj-cs"/>
              </a:rPr>
              <a:t>; </a:t>
            </a:r>
            <a:br>
              <a:rPr lang="en-US" sz="4400" kern="1200" dirty="0">
                <a:solidFill>
                  <a:srgbClr val="FFFFFF"/>
                </a:solidFill>
                <a:latin typeface="+mj-lt"/>
                <a:ea typeface="+mj-ea"/>
                <a:cs typeface="+mj-cs"/>
              </a:rPr>
            </a:br>
            <a:r>
              <a:rPr lang="en-US" sz="4400" b="1" kern="1200" dirty="0">
                <a:solidFill>
                  <a:srgbClr val="FFFFFF"/>
                </a:solidFill>
                <a:latin typeface="+mj-lt"/>
                <a:ea typeface="+mj-ea"/>
                <a:cs typeface="+mj-cs"/>
              </a:rPr>
              <a:t>gentle-empathic</a:t>
            </a:r>
            <a:r>
              <a:rPr lang="en-US" sz="4400" kern="1200" dirty="0">
                <a:solidFill>
                  <a:srgbClr val="FFFFFF"/>
                </a:solidFill>
                <a:latin typeface="+mj-lt"/>
                <a:ea typeface="+mj-ea"/>
                <a:cs typeface="+mj-cs"/>
              </a:rPr>
              <a:t>; </a:t>
            </a:r>
            <a:br>
              <a:rPr lang="en-US" sz="4400" kern="1200" dirty="0">
                <a:solidFill>
                  <a:srgbClr val="FFFFFF"/>
                </a:solidFill>
                <a:latin typeface="+mj-lt"/>
                <a:ea typeface="+mj-ea"/>
                <a:cs typeface="+mj-cs"/>
              </a:rPr>
            </a:br>
            <a:r>
              <a:rPr lang="en-US" sz="4400" b="1" kern="1200" dirty="0">
                <a:solidFill>
                  <a:srgbClr val="FFFFFF"/>
                </a:solidFill>
                <a:latin typeface="+mj-lt"/>
                <a:ea typeface="+mj-ea"/>
                <a:cs typeface="+mj-cs"/>
              </a:rPr>
              <a:t>tacit</a:t>
            </a:r>
            <a:endParaRPr lang="en-US" sz="4400" kern="1200" dirty="0">
              <a:solidFill>
                <a:srgbClr val="FFFFFF"/>
              </a:solidFill>
              <a:latin typeface="+mj-lt"/>
              <a:ea typeface="+mj-ea"/>
              <a:cs typeface="+mj-cs"/>
            </a:endParaRPr>
          </a:p>
        </p:txBody>
      </p:sp>
    </p:spTree>
    <p:extLst>
      <p:ext uri="{BB962C8B-B14F-4D97-AF65-F5344CB8AC3E}">
        <p14:creationId xmlns:p14="http://schemas.microsoft.com/office/powerpoint/2010/main" val="109243112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lumMod val="60000"/>
            <a:lumOff val="40000"/>
          </a:schemeClr>
        </a:solidFill>
        <a:effectLst/>
      </p:bgPr>
    </p:bg>
    <p:spTree>
      <p:nvGrpSpPr>
        <p:cNvPr id="1" name=""/>
        <p:cNvGrpSpPr/>
        <p:nvPr/>
      </p:nvGrpSpPr>
      <p:grpSpPr>
        <a:xfrm>
          <a:off x="0" y="0"/>
          <a:ext cx="0" cy="0"/>
          <a:chOff x="0" y="0"/>
          <a:chExt cx="0" cy="0"/>
        </a:xfrm>
      </p:grpSpPr>
      <p:sp>
        <p:nvSpPr>
          <p:cNvPr id="5" name="Rectangle 1">
            <a:extLst>
              <a:ext uri="{FF2B5EF4-FFF2-40B4-BE49-F238E27FC236}">
                <a16:creationId xmlns:a16="http://schemas.microsoft.com/office/drawing/2014/main" id="{A3E6B7A0-6366-4B58-8B58-AD624BD1C93C}"/>
              </a:ext>
            </a:extLst>
          </p:cNvPr>
          <p:cNvSpPr>
            <a:spLocks noChangeArrowheads="1"/>
          </p:cNvSpPr>
          <p:nvPr/>
        </p:nvSpPr>
        <p:spPr bwMode="auto">
          <a:xfrm>
            <a:off x="0" y="-2118196"/>
            <a:ext cx="7664278" cy="46935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sz="28700" b="0" i="0" u="none" strike="noStrike" cap="none" normalizeH="0" baseline="0" dirty="0">
                <a:ln>
                  <a:noFill/>
                </a:ln>
                <a:solidFill>
                  <a:schemeClr val="tx1"/>
                </a:solidFill>
                <a:effectLst/>
                <a:latin typeface="Arial" panose="020B0604020202020204" pitchFamily="34" charset="0"/>
              </a:rPr>
              <a:t>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026" name="Picture 2" descr="Figure 1 - Types of Challenge">
            <a:extLst>
              <a:ext uri="{FF2B5EF4-FFF2-40B4-BE49-F238E27FC236}">
                <a16:creationId xmlns:a16="http://schemas.microsoft.com/office/drawing/2014/main" id="{DDD10B03-0F17-47F2-92DC-6FF4B18940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6712" y="-1035496"/>
            <a:ext cx="12025336" cy="78934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44078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6700" y="0"/>
            <a:ext cx="8610371"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ED5BEBEC-CB94-4FDC-BF6B-8F14E68CF6DB}"/>
              </a:ext>
            </a:extLst>
          </p:cNvPr>
          <p:cNvSpPr>
            <a:spLocks noGrp="1"/>
          </p:cNvSpPr>
          <p:nvPr>
            <p:ph type="title"/>
          </p:nvPr>
        </p:nvSpPr>
        <p:spPr>
          <a:xfrm>
            <a:off x="884419" y="826680"/>
            <a:ext cx="7375161" cy="1325563"/>
          </a:xfrm>
        </p:spPr>
        <p:txBody>
          <a:bodyPr>
            <a:normAutofit/>
          </a:bodyPr>
          <a:lstStyle/>
          <a:p>
            <a:r>
              <a:rPr lang="en-GB" sz="3500">
                <a:solidFill>
                  <a:srgbClr val="FFFFFF"/>
                </a:solidFill>
              </a:rPr>
              <a:t>Robust-confrontative challenging</a:t>
            </a:r>
          </a:p>
        </p:txBody>
      </p:sp>
      <p:sp>
        <p:nvSpPr>
          <p:cNvPr id="3" name="Content Placeholder 2">
            <a:extLst>
              <a:ext uri="{FF2B5EF4-FFF2-40B4-BE49-F238E27FC236}">
                <a16:creationId xmlns:a16="http://schemas.microsoft.com/office/drawing/2014/main" id="{3952EAB0-7D82-4105-B682-2A121BFECC40}"/>
              </a:ext>
            </a:extLst>
          </p:cNvPr>
          <p:cNvSpPr>
            <a:spLocks noGrp="1"/>
          </p:cNvSpPr>
          <p:nvPr>
            <p:ph idx="1"/>
          </p:nvPr>
        </p:nvSpPr>
        <p:spPr>
          <a:xfrm>
            <a:off x="884419" y="3092970"/>
            <a:ext cx="7375161" cy="2693976"/>
          </a:xfrm>
        </p:spPr>
        <p:txBody>
          <a:bodyPr>
            <a:normAutofit fontScale="92500" lnSpcReduction="10000"/>
          </a:bodyPr>
          <a:lstStyle/>
          <a:p>
            <a:endParaRPr lang="en-GB" sz="1700" dirty="0">
              <a:solidFill>
                <a:srgbClr val="000000"/>
              </a:solidFill>
            </a:endParaRPr>
          </a:p>
          <a:p>
            <a:r>
              <a:rPr lang="en-GB" dirty="0">
                <a:solidFill>
                  <a:srgbClr val="000000"/>
                </a:solidFill>
              </a:rPr>
              <a:t>Although this type of challenge is delivered in a strong way, it still is compassionately done in a relational context which aims to ensure the client has room to make their own choices, e.g.:</a:t>
            </a:r>
          </a:p>
          <a:p>
            <a:endParaRPr lang="en-GB" sz="1700" dirty="0">
              <a:solidFill>
                <a:srgbClr val="000000"/>
              </a:solidFill>
            </a:endParaRPr>
          </a:p>
        </p:txBody>
      </p:sp>
    </p:spTree>
    <p:extLst>
      <p:ext uri="{BB962C8B-B14F-4D97-AF65-F5344CB8AC3E}">
        <p14:creationId xmlns:p14="http://schemas.microsoft.com/office/powerpoint/2010/main" val="14778504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6700" y="0"/>
            <a:ext cx="8610371"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E80AF6E4-05FB-4C49-B6B7-239EFFF72F55}"/>
              </a:ext>
            </a:extLst>
          </p:cNvPr>
          <p:cNvSpPr>
            <a:spLocks noGrp="1"/>
          </p:cNvSpPr>
          <p:nvPr>
            <p:ph type="title"/>
          </p:nvPr>
        </p:nvSpPr>
        <p:spPr>
          <a:xfrm>
            <a:off x="884419" y="826680"/>
            <a:ext cx="7375161" cy="1325563"/>
          </a:xfrm>
        </p:spPr>
        <p:txBody>
          <a:bodyPr>
            <a:normAutofit/>
          </a:bodyPr>
          <a:lstStyle/>
          <a:p>
            <a:r>
              <a:rPr lang="en-GB" sz="3500">
                <a:solidFill>
                  <a:srgbClr val="FFFFFF"/>
                </a:solidFill>
              </a:rPr>
              <a:t>Robust-confrontative challenging</a:t>
            </a:r>
            <a:br>
              <a:rPr lang="en-GB" sz="3500">
                <a:solidFill>
                  <a:srgbClr val="FFFFFF"/>
                </a:solidFill>
              </a:rPr>
            </a:br>
            <a:endParaRPr lang="en-GB" sz="3500">
              <a:solidFill>
                <a:srgbClr val="FFFFFF"/>
              </a:solidFill>
            </a:endParaRPr>
          </a:p>
        </p:txBody>
      </p:sp>
      <p:sp>
        <p:nvSpPr>
          <p:cNvPr id="3" name="Content Placeholder 2">
            <a:extLst>
              <a:ext uri="{FF2B5EF4-FFF2-40B4-BE49-F238E27FC236}">
                <a16:creationId xmlns:a16="http://schemas.microsoft.com/office/drawing/2014/main" id="{2B7163B1-6BD9-4397-895A-C80E5CAA5BFB}"/>
              </a:ext>
            </a:extLst>
          </p:cNvPr>
          <p:cNvSpPr>
            <a:spLocks noGrp="1"/>
          </p:cNvSpPr>
          <p:nvPr>
            <p:ph idx="1"/>
          </p:nvPr>
        </p:nvSpPr>
        <p:spPr>
          <a:xfrm>
            <a:off x="884419" y="3092970"/>
            <a:ext cx="7375161" cy="2693976"/>
          </a:xfrm>
        </p:spPr>
        <p:txBody>
          <a:bodyPr>
            <a:normAutofit fontScale="92500" lnSpcReduction="20000"/>
          </a:bodyPr>
          <a:lstStyle/>
          <a:p>
            <a:endParaRPr lang="en-GB" sz="1700" i="1" dirty="0">
              <a:solidFill>
                <a:srgbClr val="000000"/>
              </a:solidFill>
            </a:endParaRPr>
          </a:p>
          <a:p>
            <a:r>
              <a:rPr lang="en-GB" sz="3600" i="1" dirty="0">
                <a:solidFill>
                  <a:srgbClr val="000000"/>
                </a:solidFill>
              </a:rPr>
              <a:t>Therapist</a:t>
            </a:r>
            <a:r>
              <a:rPr lang="en-GB" sz="3600" dirty="0">
                <a:solidFill>
                  <a:srgbClr val="000000"/>
                </a:solidFill>
              </a:rPr>
              <a:t>: “I really want to hear what you’re saying but I’m finding it hard to concentrate. You’re speaking very fast. What’s happening for you right now?”</a:t>
            </a:r>
          </a:p>
          <a:p>
            <a:pPr marL="0" indent="0">
              <a:buNone/>
            </a:pPr>
            <a:r>
              <a:rPr lang="en-GB" sz="3600" i="1" dirty="0">
                <a:solidFill>
                  <a:srgbClr val="000000"/>
                </a:solidFill>
              </a:rPr>
              <a:t>     or</a:t>
            </a:r>
            <a:endParaRPr lang="en-GB" sz="3600" dirty="0">
              <a:solidFill>
                <a:srgbClr val="000000"/>
              </a:solidFill>
            </a:endParaRPr>
          </a:p>
          <a:p>
            <a:endParaRPr lang="en-GB" sz="1700" dirty="0">
              <a:solidFill>
                <a:srgbClr val="000000"/>
              </a:solidFill>
            </a:endParaRPr>
          </a:p>
        </p:txBody>
      </p:sp>
    </p:spTree>
    <p:extLst>
      <p:ext uri="{BB962C8B-B14F-4D97-AF65-F5344CB8AC3E}">
        <p14:creationId xmlns:p14="http://schemas.microsoft.com/office/powerpoint/2010/main" val="42732650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6700" y="0"/>
            <a:ext cx="8610371"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783F7B8A-2F99-4124-8F6C-35DB23D8A578}"/>
              </a:ext>
            </a:extLst>
          </p:cNvPr>
          <p:cNvSpPr>
            <a:spLocks noGrp="1"/>
          </p:cNvSpPr>
          <p:nvPr>
            <p:ph type="title"/>
          </p:nvPr>
        </p:nvSpPr>
        <p:spPr>
          <a:xfrm>
            <a:off x="884419" y="826680"/>
            <a:ext cx="7375161" cy="1325563"/>
          </a:xfrm>
        </p:spPr>
        <p:txBody>
          <a:bodyPr>
            <a:normAutofit/>
          </a:bodyPr>
          <a:lstStyle/>
          <a:p>
            <a:r>
              <a:rPr lang="en-GB" sz="3500">
                <a:solidFill>
                  <a:srgbClr val="FFFFFF"/>
                </a:solidFill>
              </a:rPr>
              <a:t>Robust-confrontative challenging</a:t>
            </a:r>
          </a:p>
        </p:txBody>
      </p:sp>
      <p:sp>
        <p:nvSpPr>
          <p:cNvPr id="3" name="Content Placeholder 2">
            <a:extLst>
              <a:ext uri="{FF2B5EF4-FFF2-40B4-BE49-F238E27FC236}">
                <a16:creationId xmlns:a16="http://schemas.microsoft.com/office/drawing/2014/main" id="{5EC85D08-B422-4AF5-8FB8-864FC4EA254D}"/>
              </a:ext>
            </a:extLst>
          </p:cNvPr>
          <p:cNvSpPr>
            <a:spLocks noGrp="1"/>
          </p:cNvSpPr>
          <p:nvPr>
            <p:ph idx="1"/>
          </p:nvPr>
        </p:nvSpPr>
        <p:spPr>
          <a:xfrm>
            <a:off x="884419" y="3092970"/>
            <a:ext cx="7375161" cy="2693976"/>
          </a:xfrm>
        </p:spPr>
        <p:txBody>
          <a:bodyPr>
            <a:normAutofit fontScale="92500" lnSpcReduction="10000"/>
          </a:bodyPr>
          <a:lstStyle/>
          <a:p>
            <a:endParaRPr lang="en-GB" sz="1700" i="1" dirty="0">
              <a:solidFill>
                <a:srgbClr val="000000"/>
              </a:solidFill>
            </a:endParaRPr>
          </a:p>
          <a:p>
            <a:r>
              <a:rPr lang="en-GB" i="1" dirty="0">
                <a:solidFill>
                  <a:srgbClr val="000000"/>
                </a:solidFill>
              </a:rPr>
              <a:t>Therapist</a:t>
            </a:r>
            <a:r>
              <a:rPr lang="en-GB" dirty="0">
                <a:solidFill>
                  <a:srgbClr val="000000"/>
                </a:solidFill>
              </a:rPr>
              <a:t>: “You said earlier that you wanted to talk about the conflict with your boss, yet we’ve just spent the last fifteen minutes talking about your friend. Are you maybe avoiding something here?”</a:t>
            </a:r>
          </a:p>
          <a:p>
            <a:endParaRPr lang="en-GB" sz="1700" dirty="0">
              <a:solidFill>
                <a:srgbClr val="000000"/>
              </a:solidFill>
            </a:endParaRPr>
          </a:p>
        </p:txBody>
      </p:sp>
    </p:spTree>
    <p:extLst>
      <p:ext uri="{BB962C8B-B14F-4D97-AF65-F5344CB8AC3E}">
        <p14:creationId xmlns:p14="http://schemas.microsoft.com/office/powerpoint/2010/main" val="32783210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6700" y="0"/>
            <a:ext cx="8610371"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AE61EA5B-D363-4C63-85A1-BE0986FD9433}"/>
              </a:ext>
            </a:extLst>
          </p:cNvPr>
          <p:cNvSpPr>
            <a:spLocks noGrp="1"/>
          </p:cNvSpPr>
          <p:nvPr>
            <p:ph type="title"/>
          </p:nvPr>
        </p:nvSpPr>
        <p:spPr>
          <a:xfrm>
            <a:off x="884419" y="826680"/>
            <a:ext cx="7375161" cy="1325563"/>
          </a:xfrm>
        </p:spPr>
        <p:txBody>
          <a:bodyPr>
            <a:normAutofit/>
          </a:bodyPr>
          <a:lstStyle/>
          <a:p>
            <a:r>
              <a:rPr lang="en-GB" sz="3500">
                <a:solidFill>
                  <a:srgbClr val="FFFFFF"/>
                </a:solidFill>
              </a:rPr>
              <a:t>Analytic-strategic challenging</a:t>
            </a:r>
          </a:p>
        </p:txBody>
      </p:sp>
      <p:sp>
        <p:nvSpPr>
          <p:cNvPr id="3" name="Content Placeholder 2">
            <a:extLst>
              <a:ext uri="{FF2B5EF4-FFF2-40B4-BE49-F238E27FC236}">
                <a16:creationId xmlns:a16="http://schemas.microsoft.com/office/drawing/2014/main" id="{848C7CCD-B41E-4AED-985C-D01E04744FDA}"/>
              </a:ext>
            </a:extLst>
          </p:cNvPr>
          <p:cNvSpPr>
            <a:spLocks noGrp="1"/>
          </p:cNvSpPr>
          <p:nvPr>
            <p:ph idx="1"/>
          </p:nvPr>
        </p:nvSpPr>
        <p:spPr>
          <a:xfrm>
            <a:off x="107505" y="3092970"/>
            <a:ext cx="9036496" cy="2693976"/>
          </a:xfrm>
        </p:spPr>
        <p:txBody>
          <a:bodyPr>
            <a:noAutofit/>
          </a:bodyPr>
          <a:lstStyle/>
          <a:p>
            <a:pPr marL="0" indent="0">
              <a:buNone/>
            </a:pPr>
            <a:r>
              <a:rPr lang="en-GB" dirty="0">
                <a:solidFill>
                  <a:srgbClr val="000000"/>
                </a:solidFill>
              </a:rPr>
              <a:t>Analytic-strategic challenging is engaged when therapists:</a:t>
            </a:r>
          </a:p>
          <a:p>
            <a:r>
              <a:rPr lang="en-GB" dirty="0">
                <a:solidFill>
                  <a:srgbClr val="000000"/>
                </a:solidFill>
              </a:rPr>
              <a:t>Work more cognitively </a:t>
            </a:r>
            <a:r>
              <a:rPr lang="en-GB" i="1" dirty="0">
                <a:solidFill>
                  <a:srgbClr val="000000"/>
                </a:solidFill>
              </a:rPr>
              <a:t>or</a:t>
            </a:r>
            <a:r>
              <a:rPr lang="en-GB" dirty="0">
                <a:solidFill>
                  <a:srgbClr val="000000"/>
                </a:solidFill>
              </a:rPr>
              <a:t> </a:t>
            </a:r>
          </a:p>
          <a:p>
            <a:r>
              <a:rPr lang="en-GB" dirty="0">
                <a:solidFill>
                  <a:srgbClr val="000000"/>
                </a:solidFill>
              </a:rPr>
              <a:t>Aim to give honest feedback </a:t>
            </a:r>
            <a:r>
              <a:rPr lang="en-GB" i="1" dirty="0">
                <a:solidFill>
                  <a:srgbClr val="000000"/>
                </a:solidFill>
              </a:rPr>
              <a:t>or</a:t>
            </a:r>
            <a:r>
              <a:rPr lang="en-GB" dirty="0">
                <a:solidFill>
                  <a:srgbClr val="000000"/>
                </a:solidFill>
              </a:rPr>
              <a:t> </a:t>
            </a:r>
          </a:p>
          <a:p>
            <a:r>
              <a:rPr lang="en-GB" dirty="0">
                <a:solidFill>
                  <a:srgbClr val="000000"/>
                </a:solidFill>
              </a:rPr>
              <a:t>When inviting the client to take responsibility for their life choices.</a:t>
            </a:r>
          </a:p>
        </p:txBody>
      </p:sp>
    </p:spTree>
    <p:extLst>
      <p:ext uri="{BB962C8B-B14F-4D97-AF65-F5344CB8AC3E}">
        <p14:creationId xmlns:p14="http://schemas.microsoft.com/office/powerpoint/2010/main" val="22326130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6700" y="0"/>
            <a:ext cx="8610371"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3A60339A-48CB-4108-A643-824584C549A8}"/>
              </a:ext>
            </a:extLst>
          </p:cNvPr>
          <p:cNvSpPr>
            <a:spLocks noGrp="1"/>
          </p:cNvSpPr>
          <p:nvPr>
            <p:ph type="title"/>
          </p:nvPr>
        </p:nvSpPr>
        <p:spPr>
          <a:xfrm>
            <a:off x="884419" y="826680"/>
            <a:ext cx="7375161" cy="1325563"/>
          </a:xfrm>
        </p:spPr>
        <p:txBody>
          <a:bodyPr>
            <a:normAutofit/>
          </a:bodyPr>
          <a:lstStyle/>
          <a:p>
            <a:r>
              <a:rPr lang="en-GB" sz="3500">
                <a:solidFill>
                  <a:srgbClr val="FFFFFF"/>
                </a:solidFill>
              </a:rPr>
              <a:t>Analytic-strategic challenging</a:t>
            </a:r>
          </a:p>
        </p:txBody>
      </p:sp>
      <p:sp>
        <p:nvSpPr>
          <p:cNvPr id="3" name="Content Placeholder 2">
            <a:extLst>
              <a:ext uri="{FF2B5EF4-FFF2-40B4-BE49-F238E27FC236}">
                <a16:creationId xmlns:a16="http://schemas.microsoft.com/office/drawing/2014/main" id="{2B8F96CA-8E1B-487F-8620-A56DCC3B08FB}"/>
              </a:ext>
            </a:extLst>
          </p:cNvPr>
          <p:cNvSpPr>
            <a:spLocks noGrp="1"/>
          </p:cNvSpPr>
          <p:nvPr>
            <p:ph idx="1"/>
          </p:nvPr>
        </p:nvSpPr>
        <p:spPr>
          <a:xfrm>
            <a:off x="884419" y="3092970"/>
            <a:ext cx="7375161" cy="2693976"/>
          </a:xfrm>
        </p:spPr>
        <p:txBody>
          <a:bodyPr>
            <a:normAutofit fontScale="85000" lnSpcReduction="10000"/>
          </a:bodyPr>
          <a:lstStyle/>
          <a:p>
            <a:endParaRPr lang="en-GB" sz="1700" dirty="0">
              <a:solidFill>
                <a:srgbClr val="000000"/>
              </a:solidFill>
            </a:endParaRPr>
          </a:p>
          <a:p>
            <a:r>
              <a:rPr lang="en-GB" sz="4400" dirty="0">
                <a:solidFill>
                  <a:srgbClr val="000000"/>
                </a:solidFill>
              </a:rPr>
              <a:t>You’re at an important choice point. Do you want to carry on feeling stuck and lonely or might you feel ready to do something different?”</a:t>
            </a:r>
          </a:p>
        </p:txBody>
      </p:sp>
    </p:spTree>
    <p:extLst>
      <p:ext uri="{BB962C8B-B14F-4D97-AF65-F5344CB8AC3E}">
        <p14:creationId xmlns:p14="http://schemas.microsoft.com/office/powerpoint/2010/main" val="16530829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6700" y="0"/>
            <a:ext cx="8610371"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91BAA34D-3E34-44EA-9B6F-D0E0830918BF}"/>
              </a:ext>
            </a:extLst>
          </p:cNvPr>
          <p:cNvSpPr>
            <a:spLocks noGrp="1"/>
          </p:cNvSpPr>
          <p:nvPr>
            <p:ph type="title"/>
          </p:nvPr>
        </p:nvSpPr>
        <p:spPr>
          <a:xfrm>
            <a:off x="884419" y="826680"/>
            <a:ext cx="7375161" cy="1325563"/>
          </a:xfrm>
        </p:spPr>
        <p:txBody>
          <a:bodyPr>
            <a:normAutofit/>
          </a:bodyPr>
          <a:lstStyle/>
          <a:p>
            <a:r>
              <a:rPr lang="en-GB" sz="3500">
                <a:solidFill>
                  <a:srgbClr val="FFFFFF"/>
                </a:solidFill>
              </a:rPr>
              <a:t>Gentle-empathic challenging</a:t>
            </a:r>
          </a:p>
        </p:txBody>
      </p:sp>
      <p:sp>
        <p:nvSpPr>
          <p:cNvPr id="3" name="Content Placeholder 2">
            <a:extLst>
              <a:ext uri="{FF2B5EF4-FFF2-40B4-BE49-F238E27FC236}">
                <a16:creationId xmlns:a16="http://schemas.microsoft.com/office/drawing/2014/main" id="{B7122635-F626-4F5A-AF74-059F6183DB5C}"/>
              </a:ext>
            </a:extLst>
          </p:cNvPr>
          <p:cNvSpPr>
            <a:spLocks noGrp="1"/>
          </p:cNvSpPr>
          <p:nvPr>
            <p:ph idx="1"/>
          </p:nvPr>
        </p:nvSpPr>
        <p:spPr>
          <a:xfrm>
            <a:off x="884419" y="3092970"/>
            <a:ext cx="7375161" cy="2693976"/>
          </a:xfrm>
        </p:spPr>
        <p:txBody>
          <a:bodyPr>
            <a:normAutofit fontScale="92500" lnSpcReduction="10000"/>
          </a:bodyPr>
          <a:lstStyle/>
          <a:p>
            <a:pPr marL="0" indent="0">
              <a:buNone/>
            </a:pPr>
            <a:endParaRPr lang="en-GB" sz="1700" dirty="0">
              <a:solidFill>
                <a:srgbClr val="000000"/>
              </a:solidFill>
            </a:endParaRPr>
          </a:p>
          <a:p>
            <a:pPr marL="0" indent="0">
              <a:buNone/>
            </a:pPr>
            <a:r>
              <a:rPr lang="en-GB" dirty="0">
                <a:solidFill>
                  <a:srgbClr val="000000"/>
                </a:solidFill>
              </a:rPr>
              <a:t>Attuning to and verbalising feelings:</a:t>
            </a:r>
          </a:p>
          <a:p>
            <a:pPr marL="0" indent="0">
              <a:buNone/>
            </a:pPr>
            <a:endParaRPr lang="en-GB" dirty="0">
              <a:solidFill>
                <a:srgbClr val="000000"/>
              </a:solidFill>
            </a:endParaRPr>
          </a:p>
          <a:p>
            <a:r>
              <a:rPr lang="en-GB" b="1" dirty="0">
                <a:solidFill>
                  <a:srgbClr val="000000"/>
                </a:solidFill>
              </a:rPr>
              <a:t>Client</a:t>
            </a:r>
            <a:r>
              <a:rPr lang="en-GB" dirty="0">
                <a:solidFill>
                  <a:srgbClr val="000000"/>
                </a:solidFill>
              </a:rPr>
              <a:t>: (deflecting) “It’s not a big deal.”</a:t>
            </a:r>
            <a:br>
              <a:rPr lang="en-GB" dirty="0">
                <a:solidFill>
                  <a:srgbClr val="000000"/>
                </a:solidFill>
              </a:rPr>
            </a:br>
            <a:r>
              <a:rPr lang="en-GB" b="1" dirty="0">
                <a:solidFill>
                  <a:srgbClr val="000000"/>
                </a:solidFill>
              </a:rPr>
              <a:t>Therapist</a:t>
            </a:r>
            <a:r>
              <a:rPr lang="en-GB" dirty="0">
                <a:solidFill>
                  <a:srgbClr val="000000"/>
                </a:solidFill>
              </a:rPr>
              <a:t>: “It’s a HUGE deal! This seems really  important!”</a:t>
            </a:r>
          </a:p>
          <a:p>
            <a:endParaRPr lang="en-GB" sz="1700" dirty="0">
              <a:solidFill>
                <a:srgbClr val="000000"/>
              </a:solidFill>
            </a:endParaRPr>
          </a:p>
        </p:txBody>
      </p:sp>
    </p:spTree>
    <p:extLst>
      <p:ext uri="{BB962C8B-B14F-4D97-AF65-F5344CB8AC3E}">
        <p14:creationId xmlns:p14="http://schemas.microsoft.com/office/powerpoint/2010/main" val="50080232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6700" y="0"/>
            <a:ext cx="8610371"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6F5AE209-0036-4169-B4AA-6239ABEC56A4}"/>
              </a:ext>
            </a:extLst>
          </p:cNvPr>
          <p:cNvSpPr>
            <a:spLocks noGrp="1"/>
          </p:cNvSpPr>
          <p:nvPr>
            <p:ph type="title"/>
          </p:nvPr>
        </p:nvSpPr>
        <p:spPr>
          <a:xfrm>
            <a:off x="884419" y="826680"/>
            <a:ext cx="7375161" cy="1325563"/>
          </a:xfrm>
        </p:spPr>
        <p:txBody>
          <a:bodyPr>
            <a:normAutofit/>
          </a:bodyPr>
          <a:lstStyle/>
          <a:p>
            <a:r>
              <a:rPr lang="en-GB" sz="3500">
                <a:solidFill>
                  <a:srgbClr val="FFFFFF"/>
                </a:solidFill>
              </a:rPr>
              <a:t>Gentle-empathic challenging</a:t>
            </a:r>
          </a:p>
        </p:txBody>
      </p:sp>
      <p:sp>
        <p:nvSpPr>
          <p:cNvPr id="3" name="Content Placeholder 2">
            <a:extLst>
              <a:ext uri="{FF2B5EF4-FFF2-40B4-BE49-F238E27FC236}">
                <a16:creationId xmlns:a16="http://schemas.microsoft.com/office/drawing/2014/main" id="{21A68DE3-F201-4B66-85B4-BBF8C9CCB5ED}"/>
              </a:ext>
            </a:extLst>
          </p:cNvPr>
          <p:cNvSpPr>
            <a:spLocks noGrp="1"/>
          </p:cNvSpPr>
          <p:nvPr>
            <p:ph idx="1"/>
          </p:nvPr>
        </p:nvSpPr>
        <p:spPr>
          <a:xfrm>
            <a:off x="884419" y="3092970"/>
            <a:ext cx="7375161" cy="2693976"/>
          </a:xfrm>
        </p:spPr>
        <p:txBody>
          <a:bodyPr>
            <a:normAutofit/>
          </a:bodyPr>
          <a:lstStyle/>
          <a:p>
            <a:endParaRPr lang="en-GB" sz="1700" b="1" dirty="0">
              <a:solidFill>
                <a:srgbClr val="000000"/>
              </a:solidFill>
            </a:endParaRPr>
          </a:p>
          <a:p>
            <a:pPr marL="0" indent="0">
              <a:buNone/>
            </a:pPr>
            <a:r>
              <a:rPr lang="en-GB" sz="3600" b="1" dirty="0">
                <a:solidFill>
                  <a:srgbClr val="000000"/>
                </a:solidFill>
              </a:rPr>
              <a:t>Client</a:t>
            </a:r>
            <a:r>
              <a:rPr lang="en-GB" sz="3600" dirty="0">
                <a:solidFill>
                  <a:srgbClr val="000000"/>
                </a:solidFill>
              </a:rPr>
              <a:t>: “I always mess up.”</a:t>
            </a:r>
            <a:br>
              <a:rPr lang="en-GB" sz="3600" dirty="0">
                <a:solidFill>
                  <a:srgbClr val="000000"/>
                </a:solidFill>
              </a:rPr>
            </a:br>
            <a:r>
              <a:rPr lang="en-GB" sz="3600" b="1" dirty="0">
                <a:solidFill>
                  <a:srgbClr val="000000"/>
                </a:solidFill>
              </a:rPr>
              <a:t>Therapist</a:t>
            </a:r>
            <a:r>
              <a:rPr lang="en-GB" sz="3600" dirty="0">
                <a:solidFill>
                  <a:srgbClr val="000000"/>
                </a:solidFill>
              </a:rPr>
              <a:t>: “</a:t>
            </a:r>
            <a:r>
              <a:rPr lang="en-GB" sz="3600" i="1" dirty="0">
                <a:solidFill>
                  <a:srgbClr val="000000"/>
                </a:solidFill>
              </a:rPr>
              <a:t>Always</a:t>
            </a:r>
            <a:r>
              <a:rPr lang="en-GB" sz="3600" dirty="0">
                <a:solidFill>
                  <a:srgbClr val="000000"/>
                </a:solidFill>
              </a:rPr>
              <a:t>?”</a:t>
            </a:r>
          </a:p>
          <a:p>
            <a:pPr marL="0" indent="0">
              <a:buNone/>
            </a:pPr>
            <a:endParaRPr lang="en-GB" sz="3600" dirty="0">
              <a:solidFill>
                <a:srgbClr val="000000"/>
              </a:solidFill>
            </a:endParaRPr>
          </a:p>
          <a:p>
            <a:endParaRPr lang="en-GB" sz="1700" dirty="0">
              <a:solidFill>
                <a:srgbClr val="000000"/>
              </a:solidFill>
            </a:endParaRPr>
          </a:p>
        </p:txBody>
      </p:sp>
    </p:spTree>
    <p:extLst>
      <p:ext uri="{BB962C8B-B14F-4D97-AF65-F5344CB8AC3E}">
        <p14:creationId xmlns:p14="http://schemas.microsoft.com/office/powerpoint/2010/main" val="317696387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6700" y="0"/>
            <a:ext cx="8610371"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D7E00FBE-EA5A-4424-A3A3-84D75993CCE8}"/>
              </a:ext>
            </a:extLst>
          </p:cNvPr>
          <p:cNvSpPr>
            <a:spLocks noGrp="1"/>
          </p:cNvSpPr>
          <p:nvPr>
            <p:ph type="title"/>
          </p:nvPr>
        </p:nvSpPr>
        <p:spPr>
          <a:xfrm>
            <a:off x="884419" y="826680"/>
            <a:ext cx="7375161" cy="1325563"/>
          </a:xfrm>
        </p:spPr>
        <p:txBody>
          <a:bodyPr>
            <a:normAutofit/>
          </a:bodyPr>
          <a:lstStyle/>
          <a:p>
            <a:r>
              <a:rPr lang="en-GB" sz="3500">
                <a:solidFill>
                  <a:srgbClr val="FFFFFF"/>
                </a:solidFill>
              </a:rPr>
              <a:t>Gentle-empathic challenging</a:t>
            </a:r>
          </a:p>
        </p:txBody>
      </p:sp>
      <p:sp>
        <p:nvSpPr>
          <p:cNvPr id="3" name="Content Placeholder 2">
            <a:extLst>
              <a:ext uri="{FF2B5EF4-FFF2-40B4-BE49-F238E27FC236}">
                <a16:creationId xmlns:a16="http://schemas.microsoft.com/office/drawing/2014/main" id="{73544BAD-13F9-4767-9C9F-DFE73954ED55}"/>
              </a:ext>
            </a:extLst>
          </p:cNvPr>
          <p:cNvSpPr>
            <a:spLocks noGrp="1"/>
          </p:cNvSpPr>
          <p:nvPr>
            <p:ph idx="1"/>
          </p:nvPr>
        </p:nvSpPr>
        <p:spPr>
          <a:xfrm>
            <a:off x="884419" y="3092970"/>
            <a:ext cx="7375161" cy="2693976"/>
          </a:xfrm>
        </p:spPr>
        <p:txBody>
          <a:bodyPr>
            <a:normAutofit fontScale="92500" lnSpcReduction="10000"/>
          </a:bodyPr>
          <a:lstStyle/>
          <a:p>
            <a:endParaRPr lang="en-GB" sz="1700" dirty="0">
              <a:solidFill>
                <a:srgbClr val="000000"/>
              </a:solidFill>
            </a:endParaRPr>
          </a:p>
          <a:p>
            <a:r>
              <a:rPr lang="en-GB" sz="3600" b="1" dirty="0">
                <a:solidFill>
                  <a:srgbClr val="000000"/>
                </a:solidFill>
              </a:rPr>
              <a:t>Therapist</a:t>
            </a:r>
            <a:r>
              <a:rPr lang="en-GB" sz="3600" dirty="0">
                <a:solidFill>
                  <a:srgbClr val="000000"/>
                </a:solidFill>
              </a:rPr>
              <a:t>: “You say you hate your father and I hear some of your rage. But I also hear how you respect him and care for him. Perhaps there is a little love there too?”</a:t>
            </a:r>
          </a:p>
          <a:p>
            <a:endParaRPr lang="en-GB" sz="1700" dirty="0">
              <a:solidFill>
                <a:srgbClr val="000000"/>
              </a:solidFill>
            </a:endParaRPr>
          </a:p>
        </p:txBody>
      </p:sp>
    </p:spTree>
    <p:extLst>
      <p:ext uri="{BB962C8B-B14F-4D97-AF65-F5344CB8AC3E}">
        <p14:creationId xmlns:p14="http://schemas.microsoft.com/office/powerpoint/2010/main" val="17368860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6700" y="0"/>
            <a:ext cx="8610371"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F3E311A8-6271-4272-9B68-177D66E1F8E6}"/>
              </a:ext>
            </a:extLst>
          </p:cNvPr>
          <p:cNvSpPr>
            <a:spLocks noGrp="1"/>
          </p:cNvSpPr>
          <p:nvPr>
            <p:ph type="title"/>
          </p:nvPr>
        </p:nvSpPr>
        <p:spPr>
          <a:xfrm>
            <a:off x="884419" y="826680"/>
            <a:ext cx="7375161" cy="1325563"/>
          </a:xfrm>
        </p:spPr>
        <p:txBody>
          <a:bodyPr>
            <a:normAutofit/>
          </a:bodyPr>
          <a:lstStyle/>
          <a:p>
            <a:r>
              <a:rPr lang="en-GB" sz="3500" dirty="0">
                <a:solidFill>
                  <a:srgbClr val="FFFFFF"/>
                </a:solidFill>
              </a:rPr>
              <a:t>Tacit challenging</a:t>
            </a:r>
            <a:br>
              <a:rPr lang="en-GB" sz="3500" dirty="0">
                <a:solidFill>
                  <a:srgbClr val="FFFFFF"/>
                </a:solidFill>
              </a:rPr>
            </a:br>
            <a:endParaRPr lang="en-GB" sz="3500" dirty="0">
              <a:solidFill>
                <a:srgbClr val="FFFFFF"/>
              </a:solidFill>
            </a:endParaRPr>
          </a:p>
        </p:txBody>
      </p:sp>
      <p:sp>
        <p:nvSpPr>
          <p:cNvPr id="3" name="Content Placeholder 2">
            <a:extLst>
              <a:ext uri="{FF2B5EF4-FFF2-40B4-BE49-F238E27FC236}">
                <a16:creationId xmlns:a16="http://schemas.microsoft.com/office/drawing/2014/main" id="{1E428EB9-09FD-4AD5-9700-1A9330AE0C73}"/>
              </a:ext>
            </a:extLst>
          </p:cNvPr>
          <p:cNvSpPr>
            <a:spLocks noGrp="1"/>
          </p:cNvSpPr>
          <p:nvPr>
            <p:ph idx="1"/>
          </p:nvPr>
        </p:nvSpPr>
        <p:spPr>
          <a:xfrm>
            <a:off x="884419" y="3092970"/>
            <a:ext cx="7375161" cy="2693976"/>
          </a:xfrm>
        </p:spPr>
        <p:txBody>
          <a:bodyPr>
            <a:noAutofit/>
          </a:bodyPr>
          <a:lstStyle/>
          <a:p>
            <a:r>
              <a:rPr lang="en-GB" sz="2800" dirty="0">
                <a:solidFill>
                  <a:srgbClr val="000000"/>
                </a:solidFill>
              </a:rPr>
              <a:t>The more ever-present silent challenges which arise as part and parcel of the therapeutic encounter.</a:t>
            </a:r>
          </a:p>
          <a:p>
            <a:r>
              <a:rPr lang="en-GB" sz="2800" dirty="0">
                <a:solidFill>
                  <a:srgbClr val="000000"/>
                </a:solidFill>
              </a:rPr>
              <a:t> It is often challenging simply to be in therapy! For some clients, just sitting in the therapy room can be a challenge. </a:t>
            </a:r>
          </a:p>
        </p:txBody>
      </p:sp>
    </p:spTree>
    <p:extLst>
      <p:ext uri="{BB962C8B-B14F-4D97-AF65-F5344CB8AC3E}">
        <p14:creationId xmlns:p14="http://schemas.microsoft.com/office/powerpoint/2010/main" val="253093684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6700" y="0"/>
            <a:ext cx="8610371"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D73073B0-C8DA-45C4-9CEE-997397A2A269}"/>
              </a:ext>
            </a:extLst>
          </p:cNvPr>
          <p:cNvSpPr>
            <a:spLocks noGrp="1"/>
          </p:cNvSpPr>
          <p:nvPr>
            <p:ph type="title"/>
          </p:nvPr>
        </p:nvSpPr>
        <p:spPr>
          <a:xfrm>
            <a:off x="884419" y="826680"/>
            <a:ext cx="7375161" cy="1325563"/>
          </a:xfrm>
        </p:spPr>
        <p:txBody>
          <a:bodyPr>
            <a:normAutofit/>
          </a:bodyPr>
          <a:lstStyle/>
          <a:p>
            <a:r>
              <a:rPr lang="en-GB" sz="3500" dirty="0">
                <a:solidFill>
                  <a:srgbClr val="FFFFFF"/>
                </a:solidFill>
              </a:rPr>
              <a:t>Tacit challenging</a:t>
            </a:r>
          </a:p>
        </p:txBody>
      </p:sp>
      <p:sp>
        <p:nvSpPr>
          <p:cNvPr id="3" name="Content Placeholder 2">
            <a:extLst>
              <a:ext uri="{FF2B5EF4-FFF2-40B4-BE49-F238E27FC236}">
                <a16:creationId xmlns:a16="http://schemas.microsoft.com/office/drawing/2014/main" id="{40BBB797-13EC-403C-BDB7-DCE15D36C546}"/>
              </a:ext>
            </a:extLst>
          </p:cNvPr>
          <p:cNvSpPr>
            <a:spLocks noGrp="1"/>
          </p:cNvSpPr>
          <p:nvPr>
            <p:ph idx="1"/>
          </p:nvPr>
        </p:nvSpPr>
        <p:spPr>
          <a:xfrm>
            <a:off x="884419" y="3092970"/>
            <a:ext cx="7375161" cy="2693976"/>
          </a:xfrm>
        </p:spPr>
        <p:txBody>
          <a:bodyPr>
            <a:normAutofit fontScale="92500" lnSpcReduction="10000"/>
          </a:bodyPr>
          <a:lstStyle/>
          <a:p>
            <a:r>
              <a:rPr lang="en-GB" dirty="0">
                <a:solidFill>
                  <a:srgbClr val="000000"/>
                </a:solidFill>
              </a:rPr>
              <a:t>Clients can also often find it hard to be in the presence of a loving, supportive, compassionate therapist. </a:t>
            </a:r>
          </a:p>
          <a:p>
            <a:r>
              <a:rPr lang="en-GB" dirty="0">
                <a:solidFill>
                  <a:srgbClr val="000000"/>
                </a:solidFill>
              </a:rPr>
              <a:t>The potential power and nourishment of the therapeutic relationship can itself be hard to take. </a:t>
            </a:r>
          </a:p>
          <a:p>
            <a:endParaRPr lang="en-GB" sz="1700" dirty="0">
              <a:solidFill>
                <a:srgbClr val="000000"/>
              </a:solidFill>
            </a:endParaRPr>
          </a:p>
        </p:txBody>
      </p:sp>
    </p:spTree>
    <p:extLst>
      <p:ext uri="{BB962C8B-B14F-4D97-AF65-F5344CB8AC3E}">
        <p14:creationId xmlns:p14="http://schemas.microsoft.com/office/powerpoint/2010/main" val="362395040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So what?</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74998" y="1439232"/>
            <a:ext cx="7394004" cy="5141119"/>
          </a:xfrm>
        </p:spPr>
      </p:pic>
    </p:spTree>
    <p:extLst>
      <p:ext uri="{BB962C8B-B14F-4D97-AF65-F5344CB8AC3E}">
        <p14:creationId xmlns:p14="http://schemas.microsoft.com/office/powerpoint/2010/main" val="123230918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Your reflections on the counselling session also form part of client assessment</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772816"/>
            <a:ext cx="9144000" cy="5085184"/>
          </a:xfrm>
        </p:spPr>
      </p:pic>
    </p:spTree>
    <p:extLst>
      <p:ext uri="{BB962C8B-B14F-4D97-AF65-F5344CB8AC3E}">
        <p14:creationId xmlns:p14="http://schemas.microsoft.com/office/powerpoint/2010/main" val="116774450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Any questions …</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07504" y="1700808"/>
            <a:ext cx="9036496" cy="4968552"/>
          </a:xfrm>
        </p:spPr>
      </p:pic>
    </p:spTree>
    <p:extLst>
      <p:ext uri="{BB962C8B-B14F-4D97-AF65-F5344CB8AC3E}">
        <p14:creationId xmlns:p14="http://schemas.microsoft.com/office/powerpoint/2010/main" val="346542811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5B19E342-86A0-4312-8C43-374DB8376568}"/>
              </a:ext>
            </a:extLst>
          </p:cNvPr>
          <p:cNvSpPr>
            <a:spLocks noGrp="1"/>
          </p:cNvSpPr>
          <p:nvPr>
            <p:ph type="title"/>
          </p:nvPr>
        </p:nvSpPr>
        <p:spPr>
          <a:xfrm>
            <a:off x="678657" y="2415322"/>
            <a:ext cx="2588798" cy="2399869"/>
          </a:xfrm>
        </p:spPr>
        <p:txBody>
          <a:bodyPr>
            <a:normAutofit/>
          </a:bodyPr>
          <a:lstStyle/>
          <a:p>
            <a:r>
              <a:rPr lang="en-GB" sz="3500" dirty="0">
                <a:solidFill>
                  <a:srgbClr val="FFFFFF"/>
                </a:solidFill>
              </a:rPr>
              <a:t>Have we met the aims of this lesson:</a:t>
            </a:r>
          </a:p>
        </p:txBody>
      </p:sp>
      <p:sp>
        <p:nvSpPr>
          <p:cNvPr id="3" name="Content Placeholder 2">
            <a:extLst>
              <a:ext uri="{FF2B5EF4-FFF2-40B4-BE49-F238E27FC236}">
                <a16:creationId xmlns:a16="http://schemas.microsoft.com/office/drawing/2014/main" id="{ADAD7F59-21FF-47A4-8D9B-FB9C4C122E09}"/>
              </a:ext>
            </a:extLst>
          </p:cNvPr>
          <p:cNvSpPr>
            <a:spLocks noGrp="1"/>
          </p:cNvSpPr>
          <p:nvPr>
            <p:ph idx="1"/>
          </p:nvPr>
        </p:nvSpPr>
        <p:spPr>
          <a:xfrm>
            <a:off x="3840480" y="804672"/>
            <a:ext cx="4711446" cy="5248656"/>
          </a:xfrm>
        </p:spPr>
        <p:txBody>
          <a:bodyPr anchor="ctr">
            <a:normAutofit/>
          </a:bodyPr>
          <a:lstStyle/>
          <a:p>
            <a:r>
              <a:rPr lang="en-GB" sz="4000" dirty="0"/>
              <a:t>To recap on client assessment and sensitive challenge</a:t>
            </a:r>
          </a:p>
          <a:p>
            <a:r>
              <a:rPr lang="en-GB" sz="4000" dirty="0"/>
              <a:t>Skills practice</a:t>
            </a:r>
          </a:p>
          <a:p>
            <a:endParaRPr lang="en-GB" sz="1700" dirty="0"/>
          </a:p>
        </p:txBody>
      </p:sp>
    </p:spTree>
    <p:extLst>
      <p:ext uri="{BB962C8B-B14F-4D97-AF65-F5344CB8AC3E}">
        <p14:creationId xmlns:p14="http://schemas.microsoft.com/office/powerpoint/2010/main" val="65990790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84867EAF-AE1D-4322-9DE8-383AE3F7B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 y="452373"/>
            <a:ext cx="4766055" cy="600075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21" name="Picture 20">
            <a:extLst>
              <a:ext uri="{FF2B5EF4-FFF2-40B4-BE49-F238E27FC236}">
                <a16:creationId xmlns:a16="http://schemas.microsoft.com/office/drawing/2014/main" id="{40676238-7F95-4EEB-836A-7D23927873A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14286"/>
          <a:stretch/>
        </p:blipFill>
        <p:spPr>
          <a:xfrm>
            <a:off x="0" y="387398"/>
            <a:ext cx="9144000" cy="6083203"/>
          </a:xfrm>
          <a:prstGeom prst="rect">
            <a:avLst/>
          </a:prstGeom>
        </p:spPr>
      </p:pic>
      <p:sp>
        <p:nvSpPr>
          <p:cNvPr id="2" name="Title 1">
            <a:extLst>
              <a:ext uri="{FF2B5EF4-FFF2-40B4-BE49-F238E27FC236}">
                <a16:creationId xmlns:a16="http://schemas.microsoft.com/office/drawing/2014/main" id="{2BABD52D-52F2-4E31-B57B-6C2172B7CEEC}"/>
              </a:ext>
            </a:extLst>
          </p:cNvPr>
          <p:cNvSpPr>
            <a:spLocks noGrp="1"/>
          </p:cNvSpPr>
          <p:nvPr>
            <p:ph type="title"/>
          </p:nvPr>
        </p:nvSpPr>
        <p:spPr>
          <a:xfrm>
            <a:off x="544543" y="3198526"/>
            <a:ext cx="3200796" cy="1563200"/>
          </a:xfrm>
        </p:spPr>
        <p:txBody>
          <a:bodyPr vert="horz" lIns="91440" tIns="45720" rIns="91440" bIns="45720" rtlCol="0" anchor="t">
            <a:normAutofit/>
          </a:bodyPr>
          <a:lstStyle/>
          <a:p>
            <a:pPr algn="l">
              <a:lnSpc>
                <a:spcPct val="90000"/>
              </a:lnSpc>
            </a:pPr>
            <a:r>
              <a:rPr lang="en-US" sz="3300" kern="1200">
                <a:solidFill>
                  <a:srgbClr val="FFFFFF"/>
                </a:solidFill>
                <a:latin typeface="+mj-lt"/>
                <a:ea typeface="+mj-ea"/>
                <a:cs typeface="+mj-cs"/>
              </a:rPr>
              <a:t>TRIAD WORK</a:t>
            </a:r>
          </a:p>
        </p:txBody>
      </p:sp>
      <p:pic>
        <p:nvPicPr>
          <p:cNvPr id="5" name="Content Placeholder 4" descr="A group of people in a room&#10;&#10;Description automatically generated">
            <a:extLst>
              <a:ext uri="{FF2B5EF4-FFF2-40B4-BE49-F238E27FC236}">
                <a16:creationId xmlns:a16="http://schemas.microsoft.com/office/drawing/2014/main" id="{C059ADEE-E691-4389-A369-4D92FBC0A45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075818" y="2120618"/>
            <a:ext cx="3762989" cy="2894606"/>
          </a:xfrm>
          <a:prstGeom prst="rect">
            <a:avLst/>
          </a:prstGeom>
          <a:ln w="9525">
            <a:noFill/>
          </a:ln>
        </p:spPr>
      </p:pic>
    </p:spTree>
    <p:extLst>
      <p:ext uri="{BB962C8B-B14F-4D97-AF65-F5344CB8AC3E}">
        <p14:creationId xmlns:p14="http://schemas.microsoft.com/office/powerpoint/2010/main" val="426869419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t>CLOSING ROUND</a:t>
            </a:r>
            <a:r>
              <a:rPr lang="en-GB" dirty="0"/>
              <a:t>….</a:t>
            </a:r>
          </a:p>
        </p:txBody>
      </p:sp>
      <p:pic>
        <p:nvPicPr>
          <p:cNvPr id="8" name="Content Placeholder 7"/>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600200"/>
            <a:ext cx="9144000" cy="5257800"/>
          </a:xfrm>
          <a:prstGeom prst="rect">
            <a:avLst/>
          </a:prstGeom>
        </p:spPr>
      </p:pic>
    </p:spTree>
    <p:extLst>
      <p:ext uri="{BB962C8B-B14F-4D97-AF65-F5344CB8AC3E}">
        <p14:creationId xmlns:p14="http://schemas.microsoft.com/office/powerpoint/2010/main" val="1873431680"/>
      </p:ext>
    </p:extLst>
  </p:cSld>
  <p:clrMapOvr>
    <a:masterClrMapping/>
  </p:clrMapOvr>
</p:sld>
</file>

<file path=ppt/theme/theme1.xml><?xml version="1.0" encoding="utf-8"?>
<a:theme xmlns:a="http://schemas.openxmlformats.org/drawingml/2006/main" name="Office Theme">
  <a:themeElements>
    <a:clrScheme name="Custom 8">
      <a:dk1>
        <a:sysClr val="windowText" lastClr="000000"/>
      </a:dk1>
      <a:lt1>
        <a:sysClr val="window" lastClr="FFFFFF"/>
      </a:lt1>
      <a:dk2>
        <a:srgbClr val="455F51"/>
      </a:dk2>
      <a:lt2>
        <a:srgbClr val="678A26"/>
      </a:lt2>
      <a:accent1>
        <a:srgbClr val="678A26"/>
      </a:accent1>
      <a:accent2>
        <a:srgbClr val="678A26"/>
      </a:accent2>
      <a:accent3>
        <a:srgbClr val="678A26"/>
      </a:accent3>
      <a:accent4>
        <a:srgbClr val="029676"/>
      </a:accent4>
      <a:accent5>
        <a:srgbClr val="4AB5C4"/>
      </a:accent5>
      <a:accent6>
        <a:srgbClr val="0989B1"/>
      </a:accent6>
      <a:hlink>
        <a:srgbClr val="6B9F25"/>
      </a:hlink>
      <a:folHlink>
        <a:srgbClr val="BA6906"/>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TotalTime>
  <Words>1198</Words>
  <Application>Microsoft Office PowerPoint</Application>
  <PresentationFormat>On-screen Show (4:3)</PresentationFormat>
  <Paragraphs>150</Paragraphs>
  <Slides>46</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46</vt:i4>
      </vt:variant>
    </vt:vector>
  </HeadingPairs>
  <TitlesOfParts>
    <vt:vector size="52" baseType="lpstr">
      <vt:lpstr>&amp;quot</vt:lpstr>
      <vt:lpstr>Abadi</vt:lpstr>
      <vt:lpstr>Arial</vt:lpstr>
      <vt:lpstr>Calibri</vt:lpstr>
      <vt:lpstr>Open Sans</vt:lpstr>
      <vt:lpstr>Office Theme</vt:lpstr>
      <vt:lpstr> Recap on client assessment </vt:lpstr>
      <vt:lpstr>OPENING ROUND….</vt:lpstr>
      <vt:lpstr>Aim of this lesson:</vt:lpstr>
      <vt:lpstr>What do we mean by ‘Client assessment?’</vt:lpstr>
      <vt:lpstr>Client assessment</vt:lpstr>
      <vt:lpstr>Client assessment</vt:lpstr>
      <vt:lpstr>Client assessment</vt:lpstr>
      <vt:lpstr>Client assessment </vt:lpstr>
      <vt:lpstr>Client assessment</vt:lpstr>
      <vt:lpstr>Check out information on Moodle:</vt:lpstr>
      <vt:lpstr>As well as assessment processes though, remember that</vt:lpstr>
      <vt:lpstr>‘Small talk’ can yield big discoveries</vt:lpstr>
      <vt:lpstr>‘Small talk’ can yield big discoveries</vt:lpstr>
      <vt:lpstr>‘Small talk’ can yield big discoveries</vt:lpstr>
      <vt:lpstr>‘Small talk’ can yield big discoveries</vt:lpstr>
      <vt:lpstr>‘Small talk’ can yield big discoveries</vt:lpstr>
      <vt:lpstr>Discussion point:</vt:lpstr>
      <vt:lpstr>Awareness:</vt:lpstr>
      <vt:lpstr>The client’s concept of assessment….</vt:lpstr>
      <vt:lpstr>The client’s concept of assessment….</vt:lpstr>
      <vt:lpstr>Manage expectations</vt:lpstr>
      <vt:lpstr>Say it straight  … … … </vt:lpstr>
      <vt:lpstr>Use analogy … … …</vt:lpstr>
      <vt:lpstr>Remember … … …</vt:lpstr>
      <vt:lpstr>Assessment in the counselling room, starts with the clients first impression of you and your first impression of the client    Introducing yourself…..</vt:lpstr>
      <vt:lpstr>Recap on sensitive challenge</vt:lpstr>
      <vt:lpstr>Recap on sensitive challenge</vt:lpstr>
      <vt:lpstr>      Discussion:</vt:lpstr>
      <vt:lpstr> We are considering four styles of challenge:  robust-confrontative;  analytic-strategic;  gentle-empathic;  tacit</vt:lpstr>
      <vt:lpstr>PowerPoint Presentation</vt:lpstr>
      <vt:lpstr>Robust-confrontative challenging</vt:lpstr>
      <vt:lpstr>Robust-confrontative challenging </vt:lpstr>
      <vt:lpstr>Robust-confrontative challenging</vt:lpstr>
      <vt:lpstr>Analytic-strategic challenging</vt:lpstr>
      <vt:lpstr>Analytic-strategic challenging</vt:lpstr>
      <vt:lpstr>Gentle-empathic challenging</vt:lpstr>
      <vt:lpstr>Gentle-empathic challenging</vt:lpstr>
      <vt:lpstr>Gentle-empathic challenging</vt:lpstr>
      <vt:lpstr>Tacit challenging </vt:lpstr>
      <vt:lpstr>Tacit challenging</vt:lpstr>
      <vt:lpstr>So what?</vt:lpstr>
      <vt:lpstr>Your reflections on the counselling session also form part of client assessment</vt:lpstr>
      <vt:lpstr>Any questions …</vt:lpstr>
      <vt:lpstr>Have we met the aims of this lesson:</vt:lpstr>
      <vt:lpstr>TRIAD WORK</vt:lpstr>
      <vt:lpstr>CLOSING ROUND….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Recap on client assessment </dc:title>
  <dc:creator>Beverly Cole</dc:creator>
  <cp:lastModifiedBy>Beverly Cole</cp:lastModifiedBy>
  <cp:revision>4</cp:revision>
  <dcterms:created xsi:type="dcterms:W3CDTF">2019-10-26T09:35:03Z</dcterms:created>
  <dcterms:modified xsi:type="dcterms:W3CDTF">2019-10-26T13:18:20Z</dcterms:modified>
</cp:coreProperties>
</file>