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4" r:id="rId2"/>
  </p:sldMasterIdLst>
  <p:sldIdLst>
    <p:sldId id="256" r:id="rId3"/>
    <p:sldId id="257" r:id="rId4"/>
    <p:sldId id="312"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 id="281" r:id="rId29"/>
    <p:sldId id="282" r:id="rId30"/>
    <p:sldId id="283" r:id="rId31"/>
    <p:sldId id="284" r:id="rId32"/>
    <p:sldId id="285" r:id="rId33"/>
    <p:sldId id="286" r:id="rId34"/>
    <p:sldId id="287" r:id="rId35"/>
    <p:sldId id="288" r:id="rId36"/>
    <p:sldId id="289" r:id="rId37"/>
    <p:sldId id="290" r:id="rId38"/>
    <p:sldId id="291" r:id="rId39"/>
    <p:sldId id="292" r:id="rId40"/>
    <p:sldId id="293" r:id="rId41"/>
    <p:sldId id="294" r:id="rId42"/>
    <p:sldId id="295" r:id="rId43"/>
    <p:sldId id="296" r:id="rId44"/>
    <p:sldId id="297" r:id="rId45"/>
    <p:sldId id="298" r:id="rId46"/>
    <p:sldId id="299" r:id="rId47"/>
    <p:sldId id="300" r:id="rId48"/>
    <p:sldId id="301" r:id="rId49"/>
    <p:sldId id="302" r:id="rId50"/>
    <p:sldId id="303" r:id="rId51"/>
    <p:sldId id="304" r:id="rId52"/>
    <p:sldId id="305" r:id="rId53"/>
    <p:sldId id="306" r:id="rId54"/>
    <p:sldId id="307" r:id="rId55"/>
    <p:sldId id="308" r:id="rId56"/>
    <p:sldId id="309" r:id="rId57"/>
    <p:sldId id="310" r:id="rId58"/>
    <p:sldId id="311" r:id="rId5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7" autoAdjust="0"/>
    <p:restoredTop sz="94660"/>
  </p:normalViewPr>
  <p:slideViewPr>
    <p:cSldViewPr>
      <p:cViewPr varScale="1">
        <p:scale>
          <a:sx n="114" d="100"/>
          <a:sy n="114" d="100"/>
        </p:scale>
        <p:origin x="1560"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5" Type="http://schemas.openxmlformats.org/officeDocument/2006/relationships/slide" Target="slides/slide3.xml"/><Relationship Id="rId61" Type="http://schemas.openxmlformats.org/officeDocument/2006/relationships/viewProps" Target="viewProps.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18/10/2023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18/10/2023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18/10/2023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18/10/2023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18/10/2023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18/10/2023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18/10/2023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18/10/2023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18/10/2023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18/10/2023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18/10/2023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cSld name="1_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557869" y="2122312"/>
            <a:ext cx="2939521" cy="820208"/>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p:cNvSpPr>
            <a:spLocks noGrp="1"/>
          </p:cNvSpPr>
          <p:nvPr>
            <p:ph type="body" sz="quarter" idx="3"/>
          </p:nvPr>
        </p:nvSpPr>
        <p:spPr>
          <a:xfrm>
            <a:off x="4910669" y="2122311"/>
            <a:ext cx="2944368" cy="822960"/>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DB754299-2F03-48D5-BC0F-0D963E895BBB}" type="datetimeFigureOut">
              <a:rPr lang="en-US" smtClean="0"/>
              <a:t>10/18/2023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40F57E9-0FAB-4EBF-B2C4-76A5E04FAAF2}" type="slidenum">
              <a:rPr lang="en-US" smtClean="0"/>
              <a:t>‹#›</a:t>
            </a:fld>
            <a:endParaRPr lang="en-US"/>
          </a:p>
        </p:txBody>
      </p:sp>
      <p:sp>
        <p:nvSpPr>
          <p:cNvPr id="11" name="Content Placeholder 10"/>
          <p:cNvSpPr>
            <a:spLocks noGrp="1"/>
          </p:cNvSpPr>
          <p:nvPr>
            <p:ph sz="quarter" idx="13"/>
          </p:nvPr>
        </p:nvSpPr>
        <p:spPr>
          <a:xfrm>
            <a:off x="1298448" y="2944368"/>
            <a:ext cx="3227832" cy="2779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12"/>
          <p:cNvSpPr>
            <a:spLocks noGrp="1"/>
          </p:cNvSpPr>
          <p:nvPr>
            <p:ph sz="quarter" idx="14"/>
          </p:nvPr>
        </p:nvSpPr>
        <p:spPr>
          <a:xfrm>
            <a:off x="4645151" y="2944813"/>
            <a:ext cx="3227832" cy="2779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836044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18/10/2023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18/10/2023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18/10/2023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image" Target="../media/image2.png"/><Relationship Id="rId5" Type="http://schemas.openxmlformats.org/officeDocument/2006/relationships/theme" Target="../theme/theme2.xml"/><Relationship Id="rId4"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18/10/2023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cstate="email">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18/10/2023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60" r:id="rId1"/>
    <p:sldLayoutId id="2147483663" r:id="rId2"/>
    <p:sldLayoutId id="2147483662" r:id="rId3"/>
    <p:sldLayoutId id="2147483661" r:id="rId4"/>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hyperlink" Target="https://www.legislation.gov.uk/ukpga/2010/15/section/9" TargetMode="Externa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hyperlink" Target="https://www-jstor-org.ezproxy.uwtsd.ac.uk/stable/43671181?seq=1#metadata_info_tab_contents" TargetMode="Externa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hyperlink" Target="002%20Paraphrasing%20exercise.docx" TargetMode="External"/><Relationship Id="rId2" Type="http://schemas.openxmlformats.org/officeDocument/2006/relationships/image" Target="../media/image8.png"/><Relationship Id="rId1" Type="http://schemas.openxmlformats.org/officeDocument/2006/relationships/slideLayout" Target="../slideLayouts/slideLayout15.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slideLayout" Target="../slideLayouts/slideLayout13.xml"/><Relationship Id="rId6" Type="http://schemas.openxmlformats.org/officeDocument/2006/relationships/image" Target="../media/image14.jpg"/><Relationship Id="rId5" Type="http://schemas.openxmlformats.org/officeDocument/2006/relationships/image" Target="../media/image13.jpg"/><Relationship Id="rId4" Type="http://schemas.openxmlformats.org/officeDocument/2006/relationships/image" Target="../media/image12.jpg"/></Relationships>
</file>

<file path=ppt/slides/_rels/slide13.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g"/><Relationship Id="rId1" Type="http://schemas.openxmlformats.org/officeDocument/2006/relationships/slideLayout" Target="../slideLayouts/slideLayout13.xml"/><Relationship Id="rId6" Type="http://schemas.openxmlformats.org/officeDocument/2006/relationships/image" Target="../media/image19.jpg"/><Relationship Id="rId5" Type="http://schemas.openxmlformats.org/officeDocument/2006/relationships/image" Target="../media/image18.jpg"/><Relationship Id="rId4" Type="http://schemas.openxmlformats.org/officeDocument/2006/relationships/image" Target="../media/image17.jpg"/></Relationships>
</file>

<file path=ppt/slides/_rels/slide14.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20.jpg"/><Relationship Id="rId1" Type="http://schemas.openxmlformats.org/officeDocument/2006/relationships/slideLayout" Target="../slideLayouts/slideLayout13.xml"/><Relationship Id="rId6" Type="http://schemas.openxmlformats.org/officeDocument/2006/relationships/image" Target="../media/image24.jpg"/><Relationship Id="rId5" Type="http://schemas.openxmlformats.org/officeDocument/2006/relationships/image" Target="../media/image23.jpg"/><Relationship Id="rId4" Type="http://schemas.openxmlformats.org/officeDocument/2006/relationships/image" Target="../media/image22.jpg"/></Relationships>
</file>

<file path=ppt/slides/_rels/slide15.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image" Target="../media/image25.jpg"/><Relationship Id="rId1" Type="http://schemas.openxmlformats.org/officeDocument/2006/relationships/slideLayout" Target="../slideLayouts/slideLayout13.xml"/><Relationship Id="rId6" Type="http://schemas.openxmlformats.org/officeDocument/2006/relationships/image" Target="../media/image29.jpg"/><Relationship Id="rId5" Type="http://schemas.openxmlformats.org/officeDocument/2006/relationships/image" Target="../media/image28.jpg"/><Relationship Id="rId4" Type="http://schemas.openxmlformats.org/officeDocument/2006/relationships/image" Target="../media/image27.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pn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png"/><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hyperlink" Target="https://www.youtube.com/watch?v=2Jx0TljOmo8" TargetMode="External"/><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hyperlink" Target="http://www.un.org/en/events/culturaldiversityday/" TargetMode="External"/><Relationship Id="rId1" Type="http://schemas.openxmlformats.org/officeDocument/2006/relationships/slideLayout" Target="../slideLayouts/slideLayout15.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23528" y="332656"/>
            <a:ext cx="2232248" cy="2520280"/>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 name="Rectangle 4"/>
          <p:cNvSpPr/>
          <p:nvPr/>
        </p:nvSpPr>
        <p:spPr>
          <a:xfrm>
            <a:off x="5241866" y="309870"/>
            <a:ext cx="2138446" cy="1440160"/>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6" name="Rectangle 5"/>
          <p:cNvSpPr/>
          <p:nvPr/>
        </p:nvSpPr>
        <p:spPr>
          <a:xfrm>
            <a:off x="2627784" y="332656"/>
            <a:ext cx="864096" cy="1440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6588224" y="1916832"/>
            <a:ext cx="2232248" cy="187220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3635896" y="332656"/>
            <a:ext cx="1154218" cy="72008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Rectangle 8"/>
          <p:cNvSpPr/>
          <p:nvPr/>
        </p:nvSpPr>
        <p:spPr>
          <a:xfrm>
            <a:off x="1115616" y="2996952"/>
            <a:ext cx="3062430" cy="1584176"/>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0" name="Rectangle 9"/>
          <p:cNvSpPr/>
          <p:nvPr/>
        </p:nvSpPr>
        <p:spPr>
          <a:xfrm>
            <a:off x="4375023" y="2359708"/>
            <a:ext cx="1277097" cy="111851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4" name="Rectangle 13"/>
          <p:cNvSpPr/>
          <p:nvPr/>
        </p:nvSpPr>
        <p:spPr>
          <a:xfrm>
            <a:off x="2627784" y="1844824"/>
            <a:ext cx="1584176" cy="1008112"/>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355976" y="3645024"/>
            <a:ext cx="2016224" cy="936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323528" y="4797152"/>
            <a:ext cx="8496944" cy="461665"/>
          </a:xfrm>
          <a:prstGeom prst="rect">
            <a:avLst/>
          </a:prstGeom>
          <a:noFill/>
        </p:spPr>
        <p:txBody>
          <a:bodyPr wrap="square" rtlCol="0">
            <a:spAutoFit/>
          </a:bodyPr>
          <a:lstStyle/>
          <a:p>
            <a:r>
              <a:rPr lang="en-GB" sz="2400" b="1" dirty="0"/>
              <a:t>ECSO5001: Diversity &amp; Difference in a Modern World</a:t>
            </a:r>
          </a:p>
        </p:txBody>
      </p:sp>
      <p:sp>
        <p:nvSpPr>
          <p:cNvPr id="18" name="TextBox 17"/>
          <p:cNvSpPr txBox="1"/>
          <p:nvPr/>
        </p:nvSpPr>
        <p:spPr>
          <a:xfrm>
            <a:off x="323528" y="5366385"/>
            <a:ext cx="8496944" cy="461665"/>
          </a:xfrm>
          <a:prstGeom prst="rect">
            <a:avLst/>
          </a:prstGeom>
          <a:noFill/>
        </p:spPr>
        <p:txBody>
          <a:bodyPr wrap="square" rtlCol="0">
            <a:spAutoFit/>
          </a:bodyPr>
          <a:lstStyle/>
          <a:p>
            <a:r>
              <a:rPr lang="en-GB" sz="2400" b="1" dirty="0"/>
              <a:t>Theme 8: Nationality, Race &amp; Ethnicity </a:t>
            </a:r>
          </a:p>
        </p:txBody>
      </p:sp>
      <p:sp>
        <p:nvSpPr>
          <p:cNvPr id="20" name="Rectangle 19"/>
          <p:cNvSpPr/>
          <p:nvPr/>
        </p:nvSpPr>
        <p:spPr>
          <a:xfrm>
            <a:off x="6588224" y="3861048"/>
            <a:ext cx="2232248" cy="72008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2" name="Rectangle 21"/>
          <p:cNvSpPr/>
          <p:nvPr/>
        </p:nvSpPr>
        <p:spPr>
          <a:xfrm>
            <a:off x="323528" y="2996952"/>
            <a:ext cx="648072" cy="15841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p:nvSpPr>
        <p:spPr>
          <a:xfrm>
            <a:off x="7668344" y="332656"/>
            <a:ext cx="1152128" cy="144016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486708" y="3095002"/>
            <a:ext cx="2320245" cy="1388076"/>
          </a:xfrm>
          <a:prstGeom prst="rect">
            <a:avLst/>
          </a:prstGeom>
        </p:spPr>
      </p:pic>
      <p:pic>
        <p:nvPicPr>
          <p:cNvPr id="3" name="Picture 2"/>
          <p:cNvPicPr>
            <a:picLocks noChangeAspect="1"/>
          </p:cNvPicPr>
          <p:nvPr/>
        </p:nvPicPr>
        <p:blipFill>
          <a:blip r:embed="rId3"/>
          <a:stretch>
            <a:fillRect/>
          </a:stretch>
        </p:blipFill>
        <p:spPr>
          <a:xfrm>
            <a:off x="6724878" y="2203991"/>
            <a:ext cx="1958939" cy="1303585"/>
          </a:xfrm>
          <a:prstGeom prst="rect">
            <a:avLst/>
          </a:prstGeom>
        </p:spPr>
      </p:pic>
      <p:pic>
        <p:nvPicPr>
          <p:cNvPr id="11" name="Picture 10"/>
          <p:cNvPicPr>
            <a:picLocks noChangeAspect="1"/>
          </p:cNvPicPr>
          <p:nvPr/>
        </p:nvPicPr>
        <p:blipFill>
          <a:blip r:embed="rId4"/>
          <a:stretch>
            <a:fillRect/>
          </a:stretch>
        </p:blipFill>
        <p:spPr>
          <a:xfrm>
            <a:off x="5641208" y="554022"/>
            <a:ext cx="1461984" cy="972884"/>
          </a:xfrm>
          <a:prstGeom prst="rect">
            <a:avLst/>
          </a:prstGeom>
        </p:spPr>
      </p:pic>
      <p:pic>
        <p:nvPicPr>
          <p:cNvPr id="12" name="Picture 11"/>
          <p:cNvPicPr>
            <a:picLocks noChangeAspect="1"/>
          </p:cNvPicPr>
          <p:nvPr/>
        </p:nvPicPr>
        <p:blipFill>
          <a:blip r:embed="rId5"/>
          <a:stretch>
            <a:fillRect/>
          </a:stretch>
        </p:blipFill>
        <p:spPr>
          <a:xfrm>
            <a:off x="2718839" y="1969360"/>
            <a:ext cx="1394098" cy="780695"/>
          </a:xfrm>
          <a:prstGeom prst="rect">
            <a:avLst/>
          </a:prstGeom>
        </p:spPr>
      </p:pic>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60648"/>
            <a:ext cx="8229600" cy="1143000"/>
          </a:xfrm>
        </p:spPr>
        <p:txBody>
          <a:bodyPr/>
          <a:lstStyle/>
          <a:p>
            <a:r>
              <a:rPr lang="en-GB" b="1" dirty="0"/>
              <a:t>Nationality, Race and Ethnicity</a:t>
            </a:r>
          </a:p>
        </p:txBody>
      </p:sp>
      <p:sp>
        <p:nvSpPr>
          <p:cNvPr id="3" name="TextBox 2"/>
          <p:cNvSpPr txBox="1"/>
          <p:nvPr/>
        </p:nvSpPr>
        <p:spPr>
          <a:xfrm>
            <a:off x="971600" y="1844824"/>
            <a:ext cx="7272808" cy="3539430"/>
          </a:xfrm>
          <a:prstGeom prst="rect">
            <a:avLst/>
          </a:prstGeom>
          <a:noFill/>
        </p:spPr>
        <p:txBody>
          <a:bodyPr wrap="square" rtlCol="0">
            <a:spAutoFit/>
          </a:bodyPr>
          <a:lstStyle/>
          <a:p>
            <a:pPr algn="ctr"/>
            <a:r>
              <a:rPr lang="en-GB" sz="2800" i="1" dirty="0"/>
              <a:t>Before we move on to look at these ways in which we group people take a moment to think about these three phrases.</a:t>
            </a:r>
          </a:p>
          <a:p>
            <a:pPr algn="ctr"/>
            <a:endParaRPr lang="en-GB" sz="2800" i="1" dirty="0"/>
          </a:p>
          <a:p>
            <a:pPr algn="ctr"/>
            <a:r>
              <a:rPr lang="en-GB" sz="2800" i="1" dirty="0"/>
              <a:t>What do they mean to you?</a:t>
            </a:r>
          </a:p>
          <a:p>
            <a:pPr algn="ctr"/>
            <a:r>
              <a:rPr lang="en-GB" sz="2800" i="1" dirty="0"/>
              <a:t>Are they the same?</a:t>
            </a:r>
          </a:p>
          <a:p>
            <a:pPr algn="ctr"/>
            <a:r>
              <a:rPr lang="en-GB" sz="2800" i="1" dirty="0"/>
              <a:t>How have you heard them used?</a:t>
            </a:r>
          </a:p>
          <a:p>
            <a:pPr algn="ctr"/>
            <a:endParaRPr lang="en-GB" sz="2800" i="1"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87624" y="5115593"/>
            <a:ext cx="604435" cy="604435"/>
          </a:xfrm>
          <a:prstGeom prst="rect">
            <a:avLst/>
          </a:prstGeom>
        </p:spPr>
      </p:pic>
      <p:sp>
        <p:nvSpPr>
          <p:cNvPr id="5" name="TextBox 4"/>
          <p:cNvSpPr txBox="1"/>
          <p:nvPr/>
        </p:nvSpPr>
        <p:spPr>
          <a:xfrm>
            <a:off x="1792059" y="5199588"/>
            <a:ext cx="6812389" cy="369332"/>
          </a:xfrm>
          <a:prstGeom prst="rect">
            <a:avLst/>
          </a:prstGeom>
          <a:noFill/>
        </p:spPr>
        <p:txBody>
          <a:bodyPr wrap="square" rtlCol="0">
            <a:spAutoFit/>
          </a:bodyPr>
          <a:lstStyle/>
          <a:p>
            <a:r>
              <a:rPr lang="en-GB" dirty="0"/>
              <a:t>Guided Study Activity: First thoughts on nationality, race and ethnicity</a:t>
            </a:r>
          </a:p>
        </p:txBody>
      </p:sp>
    </p:spTree>
    <p:extLst>
      <p:ext uri="{BB962C8B-B14F-4D97-AF65-F5344CB8AC3E}">
        <p14:creationId xmlns:p14="http://schemas.microsoft.com/office/powerpoint/2010/main" val="2646700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6699" y="93484"/>
            <a:ext cx="8229600" cy="720080"/>
          </a:xfrm>
        </p:spPr>
        <p:txBody>
          <a:bodyPr>
            <a:normAutofit fontScale="90000"/>
          </a:bodyPr>
          <a:lstStyle/>
          <a:p>
            <a:r>
              <a:rPr lang="en-GB" b="1" dirty="0"/>
              <a:t>Nationality, Race and Ethnicity</a:t>
            </a:r>
          </a:p>
        </p:txBody>
      </p:sp>
      <p:sp>
        <p:nvSpPr>
          <p:cNvPr id="3" name="TextBox 2"/>
          <p:cNvSpPr txBox="1"/>
          <p:nvPr/>
        </p:nvSpPr>
        <p:spPr>
          <a:xfrm>
            <a:off x="376699" y="1331476"/>
            <a:ext cx="8640960" cy="4662815"/>
          </a:xfrm>
          <a:prstGeom prst="rect">
            <a:avLst/>
          </a:prstGeom>
          <a:noFill/>
        </p:spPr>
        <p:txBody>
          <a:bodyPr wrap="square" rtlCol="0">
            <a:spAutoFit/>
          </a:bodyPr>
          <a:lstStyle/>
          <a:p>
            <a:pPr algn="ctr">
              <a:spcBef>
                <a:spcPts val="600"/>
              </a:spcBef>
            </a:pPr>
            <a:r>
              <a:rPr lang="en-GB" b="1" i="1" dirty="0"/>
              <a:t>Race</a:t>
            </a:r>
          </a:p>
          <a:p>
            <a:pPr>
              <a:spcBef>
                <a:spcPts val="600"/>
              </a:spcBef>
            </a:pPr>
            <a:r>
              <a:rPr lang="en-GB" i="1" dirty="0"/>
              <a:t>(1)Race includes—</a:t>
            </a:r>
          </a:p>
          <a:p>
            <a:pPr>
              <a:spcBef>
                <a:spcPts val="600"/>
              </a:spcBef>
            </a:pPr>
            <a:r>
              <a:rPr lang="en-GB" i="1" dirty="0"/>
              <a:t>(a)colour;</a:t>
            </a:r>
          </a:p>
          <a:p>
            <a:pPr>
              <a:spcBef>
                <a:spcPts val="600"/>
              </a:spcBef>
            </a:pPr>
            <a:r>
              <a:rPr lang="en-GB" i="1" dirty="0"/>
              <a:t>(b)nationality;</a:t>
            </a:r>
          </a:p>
          <a:p>
            <a:pPr>
              <a:spcBef>
                <a:spcPts val="600"/>
              </a:spcBef>
            </a:pPr>
            <a:r>
              <a:rPr lang="en-GB" i="1" dirty="0"/>
              <a:t>(c)ethnic or national origins.</a:t>
            </a:r>
          </a:p>
          <a:p>
            <a:pPr>
              <a:spcBef>
                <a:spcPts val="600"/>
              </a:spcBef>
            </a:pPr>
            <a:r>
              <a:rPr lang="en-GB" i="1" dirty="0"/>
              <a:t>(2)In relation to the protected characteristic of race—</a:t>
            </a:r>
          </a:p>
          <a:p>
            <a:pPr>
              <a:spcBef>
                <a:spcPts val="600"/>
              </a:spcBef>
            </a:pPr>
            <a:r>
              <a:rPr lang="en-GB" i="1" dirty="0"/>
              <a:t>(a)a reference to a person who has a particular protected characteristic is a reference to a person of a particular racial group;</a:t>
            </a:r>
          </a:p>
          <a:p>
            <a:pPr>
              <a:spcBef>
                <a:spcPts val="600"/>
              </a:spcBef>
            </a:pPr>
            <a:r>
              <a:rPr lang="en-GB" i="1" dirty="0"/>
              <a:t>(b)a reference to persons who share a protected characteristic is a reference to persons of the same racial group.</a:t>
            </a:r>
          </a:p>
          <a:p>
            <a:pPr>
              <a:spcBef>
                <a:spcPts val="600"/>
              </a:spcBef>
            </a:pPr>
            <a:r>
              <a:rPr lang="en-GB" i="1" dirty="0"/>
              <a:t>(3)A racial group is a group of persons defined by reference to race; and a reference to a person's racial group is a reference to a racial group into which the person falls.</a:t>
            </a:r>
          </a:p>
          <a:p>
            <a:pPr>
              <a:spcBef>
                <a:spcPts val="600"/>
              </a:spcBef>
            </a:pPr>
            <a:r>
              <a:rPr lang="en-GB" i="1" dirty="0"/>
              <a:t>(4)The fact that a racial group comprises two or more distinct racial groups does not prevent it from constituting a particular racial group.</a:t>
            </a:r>
          </a:p>
        </p:txBody>
      </p:sp>
      <p:sp>
        <p:nvSpPr>
          <p:cNvPr id="5" name="TextBox 4"/>
          <p:cNvSpPr txBox="1"/>
          <p:nvPr/>
        </p:nvSpPr>
        <p:spPr>
          <a:xfrm>
            <a:off x="1979712" y="6220647"/>
            <a:ext cx="6812389" cy="369332"/>
          </a:xfrm>
          <a:prstGeom prst="rect">
            <a:avLst/>
          </a:prstGeom>
          <a:noFill/>
        </p:spPr>
        <p:txBody>
          <a:bodyPr wrap="square" rtlCol="0">
            <a:spAutoFit/>
          </a:bodyPr>
          <a:lstStyle/>
          <a:p>
            <a:pPr algn="r"/>
            <a:r>
              <a:rPr lang="en-GB" dirty="0"/>
              <a:t>(</a:t>
            </a:r>
            <a:r>
              <a:rPr lang="en-GB" dirty="0">
                <a:hlinkClick r:id="rId2"/>
              </a:rPr>
              <a:t>Equality Act, 2010, Pt 2. Ch.1 Section 9 (1)-(4)</a:t>
            </a:r>
            <a:endParaRPr lang="en-GB" dirty="0"/>
          </a:p>
        </p:txBody>
      </p:sp>
      <p:sp>
        <p:nvSpPr>
          <p:cNvPr id="6" name="TextBox 5">
            <a:extLst>
              <a:ext uri="{FF2B5EF4-FFF2-40B4-BE49-F238E27FC236}">
                <a16:creationId xmlns:a16="http://schemas.microsoft.com/office/drawing/2014/main" id="{94237FFB-199C-7C65-47DD-DB8F56C3D063}"/>
              </a:ext>
            </a:extLst>
          </p:cNvPr>
          <p:cNvSpPr txBox="1"/>
          <p:nvPr/>
        </p:nvSpPr>
        <p:spPr>
          <a:xfrm>
            <a:off x="251520" y="903300"/>
            <a:ext cx="7920880" cy="461665"/>
          </a:xfrm>
          <a:prstGeom prst="rect">
            <a:avLst/>
          </a:prstGeom>
          <a:noFill/>
        </p:spPr>
        <p:txBody>
          <a:bodyPr wrap="square" rtlCol="0">
            <a:spAutoFit/>
          </a:bodyPr>
          <a:lstStyle/>
          <a:p>
            <a:r>
              <a:rPr lang="en-GB" sz="2400" b="1" dirty="0"/>
              <a:t>Even the Legislation (e.g. the Equality Act) can be confusing</a:t>
            </a:r>
          </a:p>
        </p:txBody>
      </p:sp>
    </p:spTree>
    <p:extLst>
      <p:ext uri="{BB962C8B-B14F-4D97-AF65-F5344CB8AC3E}">
        <p14:creationId xmlns:p14="http://schemas.microsoft.com/office/powerpoint/2010/main" val="1965210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9377" y="116633"/>
            <a:ext cx="6965245" cy="792088"/>
          </a:xfrm>
        </p:spPr>
        <p:txBody>
          <a:bodyPr/>
          <a:lstStyle/>
          <a:p>
            <a:r>
              <a:rPr lang="en-GB" b="1" dirty="0"/>
              <a:t>Definition of Nation</a:t>
            </a:r>
          </a:p>
        </p:txBody>
      </p:sp>
      <p:sp>
        <p:nvSpPr>
          <p:cNvPr id="3" name="Content Placeholder 2"/>
          <p:cNvSpPr>
            <a:spLocks noGrp="1"/>
          </p:cNvSpPr>
          <p:nvPr>
            <p:ph idx="1"/>
          </p:nvPr>
        </p:nvSpPr>
        <p:spPr>
          <a:xfrm>
            <a:off x="457200" y="2348880"/>
            <a:ext cx="8229600" cy="3847158"/>
          </a:xfrm>
        </p:spPr>
        <p:txBody>
          <a:bodyPr>
            <a:normAutofit/>
          </a:bodyPr>
          <a:lstStyle/>
          <a:p>
            <a:r>
              <a:rPr lang="en-GB" sz="2800" dirty="0"/>
              <a:t>A historic territory or homeland</a:t>
            </a:r>
          </a:p>
          <a:p>
            <a:r>
              <a:rPr lang="en-GB" sz="2800" dirty="0"/>
              <a:t>Common historical memories</a:t>
            </a:r>
          </a:p>
          <a:p>
            <a:r>
              <a:rPr lang="en-GB" sz="2800" dirty="0"/>
              <a:t>A common culture</a:t>
            </a:r>
          </a:p>
          <a:p>
            <a:r>
              <a:rPr lang="en-GB" sz="2800" dirty="0"/>
              <a:t>A common (political) destiny and, relatedly,</a:t>
            </a:r>
          </a:p>
          <a:p>
            <a:r>
              <a:rPr lang="en-GB" sz="2800" dirty="0"/>
              <a:t>A desire for at least some degree of social and/or political self-determination</a:t>
            </a:r>
          </a:p>
          <a:p>
            <a:pPr marL="365760" lvl="1" indent="0" algn="r">
              <a:buNone/>
            </a:pPr>
            <a:r>
              <a:rPr lang="en-GB" dirty="0"/>
              <a:t>(</a:t>
            </a:r>
            <a:r>
              <a:rPr lang="en-GB" dirty="0" err="1"/>
              <a:t>Guibernau</a:t>
            </a:r>
            <a:r>
              <a:rPr lang="en-GB" dirty="0"/>
              <a:t>, 1996</a:t>
            </a:r>
            <a:r>
              <a:rPr lang="en-GB" i="1" dirty="0"/>
              <a:t> cited in </a:t>
            </a:r>
            <a:r>
              <a:rPr lang="en-GB" dirty="0"/>
              <a:t> May, 2012: 57)</a:t>
            </a:r>
          </a:p>
        </p:txBody>
      </p:sp>
      <p:sp>
        <p:nvSpPr>
          <p:cNvPr id="4" name="TextBox 3">
            <a:extLst>
              <a:ext uri="{FF2B5EF4-FFF2-40B4-BE49-F238E27FC236}">
                <a16:creationId xmlns:a16="http://schemas.microsoft.com/office/drawing/2014/main" id="{72B2C96C-E4ED-4EE0-99B0-5E9FD11604C5}"/>
              </a:ext>
            </a:extLst>
          </p:cNvPr>
          <p:cNvSpPr txBox="1"/>
          <p:nvPr/>
        </p:nvSpPr>
        <p:spPr>
          <a:xfrm>
            <a:off x="611560" y="1124744"/>
            <a:ext cx="7443062" cy="954107"/>
          </a:xfrm>
          <a:prstGeom prst="rect">
            <a:avLst/>
          </a:prstGeom>
          <a:noFill/>
        </p:spPr>
        <p:txBody>
          <a:bodyPr wrap="square" rtlCol="0">
            <a:spAutoFit/>
          </a:bodyPr>
          <a:lstStyle/>
          <a:p>
            <a:r>
              <a:rPr lang="en-GB" sz="2800" dirty="0"/>
              <a:t>A country, a kingdom, a political state</a:t>
            </a:r>
          </a:p>
          <a:p>
            <a:pPr algn="r"/>
            <a:r>
              <a:rPr lang="en-GB" sz="2800" dirty="0"/>
              <a:t>(Shorter Oxford English Dictionary, 2009)</a:t>
            </a:r>
          </a:p>
        </p:txBody>
      </p:sp>
    </p:spTree>
    <p:extLst>
      <p:ext uri="{BB962C8B-B14F-4D97-AF65-F5344CB8AC3E}">
        <p14:creationId xmlns:p14="http://schemas.microsoft.com/office/powerpoint/2010/main" val="3126751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92490"/>
            <a:ext cx="8229600" cy="720080"/>
          </a:xfrm>
        </p:spPr>
        <p:txBody>
          <a:bodyPr>
            <a:normAutofit fontScale="90000"/>
          </a:bodyPr>
          <a:lstStyle/>
          <a:p>
            <a:r>
              <a:rPr lang="en-GB" b="1" dirty="0"/>
              <a:t>Nationalism</a:t>
            </a:r>
          </a:p>
        </p:txBody>
      </p:sp>
      <p:sp>
        <p:nvSpPr>
          <p:cNvPr id="3" name="Content Placeholder 2"/>
          <p:cNvSpPr>
            <a:spLocks noGrp="1"/>
          </p:cNvSpPr>
          <p:nvPr>
            <p:ph idx="1"/>
          </p:nvPr>
        </p:nvSpPr>
        <p:spPr>
          <a:xfrm>
            <a:off x="2555776" y="5854405"/>
            <a:ext cx="6152441" cy="412605"/>
          </a:xfrm>
        </p:spPr>
        <p:txBody>
          <a:bodyPr>
            <a:noAutofit/>
          </a:bodyPr>
          <a:lstStyle/>
          <a:p>
            <a:pPr marL="0" indent="0" algn="r">
              <a:buNone/>
            </a:pPr>
            <a:r>
              <a:rPr lang="en-GB" sz="2000" dirty="0"/>
              <a:t>(</a:t>
            </a:r>
            <a:r>
              <a:rPr lang="en-GB" sz="2000" dirty="0" err="1"/>
              <a:t>Breuilly</a:t>
            </a:r>
            <a:r>
              <a:rPr lang="en-GB" sz="2000" dirty="0"/>
              <a:t>, 1993 &amp; Smith, 1994 </a:t>
            </a:r>
            <a:r>
              <a:rPr lang="en-GB" sz="2000" i="1" dirty="0"/>
              <a:t>cited in </a:t>
            </a:r>
            <a:r>
              <a:rPr lang="en-GB" sz="2000" dirty="0"/>
              <a:t> May, 2012: 58)</a:t>
            </a:r>
          </a:p>
          <a:p>
            <a:pPr marL="0" indent="0">
              <a:buNone/>
            </a:pPr>
            <a:endParaRPr lang="en-GB" sz="2000" dirty="0"/>
          </a:p>
        </p:txBody>
      </p:sp>
      <p:sp>
        <p:nvSpPr>
          <p:cNvPr id="4" name="TextBox 3">
            <a:extLst>
              <a:ext uri="{FF2B5EF4-FFF2-40B4-BE49-F238E27FC236}">
                <a16:creationId xmlns:a16="http://schemas.microsoft.com/office/drawing/2014/main" id="{1A5827C9-B4A9-4422-8FF5-D3090B86B232}"/>
              </a:ext>
            </a:extLst>
          </p:cNvPr>
          <p:cNvSpPr txBox="1"/>
          <p:nvPr/>
        </p:nvSpPr>
        <p:spPr>
          <a:xfrm>
            <a:off x="683568" y="1451480"/>
            <a:ext cx="7056785" cy="3416320"/>
          </a:xfrm>
          <a:prstGeom prst="rect">
            <a:avLst/>
          </a:prstGeom>
          <a:noFill/>
        </p:spPr>
        <p:txBody>
          <a:bodyPr wrap="square" rtlCol="0">
            <a:spAutoFit/>
          </a:bodyPr>
          <a:lstStyle/>
          <a:p>
            <a:pPr marL="457200" indent="-457200">
              <a:spcBef>
                <a:spcPts val="600"/>
              </a:spcBef>
              <a:buFont typeface="Arial" panose="020B0604020202020204" pitchFamily="34" charset="0"/>
              <a:buChar char="•"/>
            </a:pPr>
            <a:r>
              <a:rPr lang="en-GB" sz="2800" dirty="0"/>
              <a:t>The world is divided into nations</a:t>
            </a:r>
          </a:p>
          <a:p>
            <a:pPr marL="457200" indent="-457200">
              <a:spcBef>
                <a:spcPts val="600"/>
              </a:spcBef>
              <a:buFont typeface="Arial" panose="020B0604020202020204" pitchFamily="34" charset="0"/>
              <a:buChar char="•"/>
            </a:pPr>
            <a:r>
              <a:rPr lang="en-GB" sz="2800" dirty="0"/>
              <a:t>Each nation has its own identity and destiny</a:t>
            </a:r>
          </a:p>
          <a:p>
            <a:pPr marL="457200" indent="-457200">
              <a:spcBef>
                <a:spcPts val="600"/>
              </a:spcBef>
              <a:buFont typeface="Arial" panose="020B0604020202020204" pitchFamily="34" charset="0"/>
              <a:buChar char="•"/>
            </a:pPr>
            <a:r>
              <a:rPr lang="en-GB" sz="2800" dirty="0"/>
              <a:t>The nation is the sole source of political power</a:t>
            </a:r>
          </a:p>
          <a:p>
            <a:pPr marL="457200" indent="-457200">
              <a:spcBef>
                <a:spcPts val="600"/>
              </a:spcBef>
              <a:buFont typeface="Arial" panose="020B0604020202020204" pitchFamily="34" charset="0"/>
              <a:buChar char="•"/>
            </a:pPr>
            <a:r>
              <a:rPr lang="en-GB" sz="2800" dirty="0"/>
              <a:t>Every person  needs to belong to a nation to be truly free</a:t>
            </a:r>
          </a:p>
          <a:p>
            <a:pPr marL="457200" indent="-457200">
              <a:spcBef>
                <a:spcPts val="600"/>
              </a:spcBef>
              <a:buFont typeface="Arial" panose="020B0604020202020204" pitchFamily="34" charset="0"/>
              <a:buChar char="•"/>
            </a:pPr>
            <a:r>
              <a:rPr lang="en-GB" sz="2800" dirty="0"/>
              <a:t>Loyalty to the nation is pre-eminent</a:t>
            </a:r>
          </a:p>
        </p:txBody>
      </p:sp>
      <p:sp>
        <p:nvSpPr>
          <p:cNvPr id="5" name="TextBox 4">
            <a:extLst>
              <a:ext uri="{FF2B5EF4-FFF2-40B4-BE49-F238E27FC236}">
                <a16:creationId xmlns:a16="http://schemas.microsoft.com/office/drawing/2014/main" id="{C8CA8484-C616-4B97-9C1D-5C89EA33BE5B}"/>
              </a:ext>
            </a:extLst>
          </p:cNvPr>
          <p:cNvSpPr txBox="1"/>
          <p:nvPr/>
        </p:nvSpPr>
        <p:spPr>
          <a:xfrm>
            <a:off x="251520" y="829724"/>
            <a:ext cx="6408712" cy="523220"/>
          </a:xfrm>
          <a:prstGeom prst="rect">
            <a:avLst/>
          </a:prstGeom>
          <a:noFill/>
        </p:spPr>
        <p:txBody>
          <a:bodyPr wrap="square" rtlCol="0">
            <a:spAutoFit/>
          </a:bodyPr>
          <a:lstStyle/>
          <a:p>
            <a:r>
              <a:rPr lang="en-GB" sz="2800" b="1" dirty="0"/>
              <a:t>The ‘logic’ of nationalism runs as follows;</a:t>
            </a:r>
          </a:p>
        </p:txBody>
      </p:sp>
    </p:spTree>
    <p:extLst>
      <p:ext uri="{BB962C8B-B14F-4D97-AF65-F5344CB8AC3E}">
        <p14:creationId xmlns:p14="http://schemas.microsoft.com/office/powerpoint/2010/main" val="2250492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4421" y="116632"/>
            <a:ext cx="8229600" cy="706090"/>
          </a:xfrm>
        </p:spPr>
        <p:txBody>
          <a:bodyPr>
            <a:normAutofit fontScale="90000"/>
          </a:bodyPr>
          <a:lstStyle/>
          <a:p>
            <a:r>
              <a:rPr lang="en-GB" b="1" dirty="0"/>
              <a:t>Nationalism</a:t>
            </a:r>
          </a:p>
        </p:txBody>
      </p:sp>
      <p:sp>
        <p:nvSpPr>
          <p:cNvPr id="3" name="Content Placeholder 2"/>
          <p:cNvSpPr>
            <a:spLocks noGrp="1"/>
          </p:cNvSpPr>
          <p:nvPr>
            <p:ph idx="1"/>
          </p:nvPr>
        </p:nvSpPr>
        <p:spPr>
          <a:xfrm>
            <a:off x="269573" y="1187042"/>
            <a:ext cx="8579296" cy="2575717"/>
          </a:xfrm>
        </p:spPr>
        <p:txBody>
          <a:bodyPr>
            <a:noAutofit/>
          </a:bodyPr>
          <a:lstStyle/>
          <a:p>
            <a:r>
              <a:rPr lang="en-GB" sz="2800" dirty="0"/>
              <a:t>Nations must be as politically independent as possible</a:t>
            </a:r>
          </a:p>
          <a:p>
            <a:r>
              <a:rPr lang="en-GB" sz="2800" dirty="0"/>
              <a:t>Political autonomy or at least some degree of self-determination </a:t>
            </a:r>
            <a:r>
              <a:rPr lang="en-GB" dirty="0"/>
              <a:t>is a central tenant of nationalism</a:t>
            </a:r>
          </a:p>
          <a:p>
            <a:r>
              <a:rPr lang="en-GB" sz="2800" dirty="0"/>
              <a:t>To maintain peace and justice in the world, nations must be both;</a:t>
            </a:r>
            <a:endParaRPr lang="en-GB" dirty="0"/>
          </a:p>
        </p:txBody>
      </p:sp>
      <p:sp>
        <p:nvSpPr>
          <p:cNvPr id="4" name="TextBox 3">
            <a:extLst>
              <a:ext uri="{FF2B5EF4-FFF2-40B4-BE49-F238E27FC236}">
                <a16:creationId xmlns:a16="http://schemas.microsoft.com/office/drawing/2014/main" id="{66CF8EB7-8D01-45EF-A0AD-47C4A636DE26}"/>
              </a:ext>
            </a:extLst>
          </p:cNvPr>
          <p:cNvSpPr txBox="1"/>
          <p:nvPr/>
        </p:nvSpPr>
        <p:spPr>
          <a:xfrm>
            <a:off x="1691680" y="3793320"/>
            <a:ext cx="4536504"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Sufficiently free, and </a:t>
            </a:r>
          </a:p>
          <a:p>
            <a:pPr marL="457200" indent="-457200">
              <a:buFont typeface="Arial" panose="020B0604020202020204" pitchFamily="34" charset="0"/>
              <a:buChar char="•"/>
            </a:pPr>
            <a:r>
              <a:rPr lang="en-GB" sz="2800" dirty="0"/>
              <a:t>Sufficiently secure </a:t>
            </a:r>
          </a:p>
        </p:txBody>
      </p:sp>
      <p:sp>
        <p:nvSpPr>
          <p:cNvPr id="5" name="TextBox 4">
            <a:extLst>
              <a:ext uri="{FF2B5EF4-FFF2-40B4-BE49-F238E27FC236}">
                <a16:creationId xmlns:a16="http://schemas.microsoft.com/office/drawing/2014/main" id="{28B78460-8F3E-4406-A0A0-7DFCE12D5ED0}"/>
              </a:ext>
            </a:extLst>
          </p:cNvPr>
          <p:cNvSpPr txBox="1"/>
          <p:nvPr/>
        </p:nvSpPr>
        <p:spPr>
          <a:xfrm>
            <a:off x="444421" y="4777988"/>
            <a:ext cx="8579296"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In order to pursue what is in their national interest</a:t>
            </a:r>
          </a:p>
        </p:txBody>
      </p:sp>
      <p:sp>
        <p:nvSpPr>
          <p:cNvPr id="6" name="TextBox 5">
            <a:extLst>
              <a:ext uri="{FF2B5EF4-FFF2-40B4-BE49-F238E27FC236}">
                <a16:creationId xmlns:a16="http://schemas.microsoft.com/office/drawing/2014/main" id="{ACEAE2D4-BCB8-4848-A897-8DDE688A1A47}"/>
              </a:ext>
            </a:extLst>
          </p:cNvPr>
          <p:cNvSpPr txBox="1"/>
          <p:nvPr/>
        </p:nvSpPr>
        <p:spPr>
          <a:xfrm>
            <a:off x="2639414" y="6025002"/>
            <a:ext cx="6221085" cy="400110"/>
          </a:xfrm>
          <a:prstGeom prst="rect">
            <a:avLst/>
          </a:prstGeom>
          <a:noFill/>
        </p:spPr>
        <p:txBody>
          <a:bodyPr wrap="square" rtlCol="0">
            <a:spAutoFit/>
          </a:bodyPr>
          <a:lstStyle/>
          <a:p>
            <a:r>
              <a:rPr lang="en-GB" sz="2000" dirty="0"/>
              <a:t>(</a:t>
            </a:r>
            <a:r>
              <a:rPr lang="en-GB" sz="2000" dirty="0" err="1"/>
              <a:t>Breuilly</a:t>
            </a:r>
            <a:r>
              <a:rPr lang="en-GB" sz="2000" dirty="0"/>
              <a:t>, 1993 &amp; Smith, 1994 cited in  May, 2012: 58)</a:t>
            </a:r>
          </a:p>
        </p:txBody>
      </p:sp>
    </p:spTree>
    <p:extLst>
      <p:ext uri="{BB962C8B-B14F-4D97-AF65-F5344CB8AC3E}">
        <p14:creationId xmlns:p14="http://schemas.microsoft.com/office/powerpoint/2010/main" val="514975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5" grpId="0"/>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17261-2735-4BBF-951C-4B5B1A54E53C}"/>
              </a:ext>
            </a:extLst>
          </p:cNvPr>
          <p:cNvSpPr>
            <a:spLocks noGrp="1"/>
          </p:cNvSpPr>
          <p:nvPr>
            <p:ph type="title"/>
          </p:nvPr>
        </p:nvSpPr>
        <p:spPr>
          <a:xfrm>
            <a:off x="355508" y="168660"/>
            <a:ext cx="8229600" cy="850106"/>
          </a:xfrm>
        </p:spPr>
        <p:txBody>
          <a:bodyPr/>
          <a:lstStyle/>
          <a:p>
            <a:r>
              <a:rPr lang="en-GB" b="1" dirty="0"/>
              <a:t>Definitions of race</a:t>
            </a:r>
          </a:p>
        </p:txBody>
      </p:sp>
      <p:sp>
        <p:nvSpPr>
          <p:cNvPr id="3" name="TextBox 2">
            <a:extLst>
              <a:ext uri="{FF2B5EF4-FFF2-40B4-BE49-F238E27FC236}">
                <a16:creationId xmlns:a16="http://schemas.microsoft.com/office/drawing/2014/main" id="{4AC4CCFD-BA1F-4EFF-AC45-54F14F2AB101}"/>
              </a:ext>
            </a:extLst>
          </p:cNvPr>
          <p:cNvSpPr txBox="1"/>
          <p:nvPr/>
        </p:nvSpPr>
        <p:spPr>
          <a:xfrm>
            <a:off x="323528" y="1196752"/>
            <a:ext cx="8229600" cy="1200329"/>
          </a:xfrm>
          <a:prstGeom prst="rect">
            <a:avLst/>
          </a:prstGeom>
          <a:noFill/>
        </p:spPr>
        <p:txBody>
          <a:bodyPr wrap="square" rtlCol="0">
            <a:spAutoFit/>
          </a:bodyPr>
          <a:lstStyle/>
          <a:p>
            <a:r>
              <a:rPr lang="en-GB" sz="3600" dirty="0"/>
              <a:t>‘A group or set, especially of people, having a common feature or features.’</a:t>
            </a:r>
          </a:p>
        </p:txBody>
      </p:sp>
      <p:sp>
        <p:nvSpPr>
          <p:cNvPr id="4" name="TextBox 3">
            <a:extLst>
              <a:ext uri="{FF2B5EF4-FFF2-40B4-BE49-F238E27FC236}">
                <a16:creationId xmlns:a16="http://schemas.microsoft.com/office/drawing/2014/main" id="{F44ADC0F-A426-4E85-B70E-AA8DB65F7CC2}"/>
              </a:ext>
            </a:extLst>
          </p:cNvPr>
          <p:cNvSpPr txBox="1"/>
          <p:nvPr/>
        </p:nvSpPr>
        <p:spPr>
          <a:xfrm>
            <a:off x="350234" y="2780928"/>
            <a:ext cx="8229600" cy="2308324"/>
          </a:xfrm>
          <a:prstGeom prst="rect">
            <a:avLst/>
          </a:prstGeom>
          <a:noFill/>
        </p:spPr>
        <p:txBody>
          <a:bodyPr wrap="square" rtlCol="0">
            <a:spAutoFit/>
          </a:bodyPr>
          <a:lstStyle/>
          <a:p>
            <a:r>
              <a:rPr lang="en-GB" sz="3600" dirty="0"/>
              <a:t>‘A tribe, nation, or people, regarded as of common stock […] having in common distinct physical features or ethnic background’. </a:t>
            </a:r>
          </a:p>
        </p:txBody>
      </p:sp>
      <p:sp>
        <p:nvSpPr>
          <p:cNvPr id="5" name="TextBox 4">
            <a:extLst>
              <a:ext uri="{FF2B5EF4-FFF2-40B4-BE49-F238E27FC236}">
                <a16:creationId xmlns:a16="http://schemas.microsoft.com/office/drawing/2014/main" id="{3113F59C-1C9C-4E5C-A51B-E9C1F182B71F}"/>
              </a:ext>
            </a:extLst>
          </p:cNvPr>
          <p:cNvSpPr txBox="1"/>
          <p:nvPr/>
        </p:nvSpPr>
        <p:spPr>
          <a:xfrm>
            <a:off x="2915816" y="5445224"/>
            <a:ext cx="5904656" cy="461665"/>
          </a:xfrm>
          <a:prstGeom prst="rect">
            <a:avLst/>
          </a:prstGeom>
          <a:noFill/>
        </p:spPr>
        <p:txBody>
          <a:bodyPr wrap="square" rtlCol="0">
            <a:spAutoFit/>
          </a:bodyPr>
          <a:lstStyle/>
          <a:p>
            <a:r>
              <a:rPr lang="en-GB" sz="2400" dirty="0"/>
              <a:t>(Shorter Oxford English Dictionary, 2009)</a:t>
            </a:r>
          </a:p>
        </p:txBody>
      </p:sp>
    </p:spTree>
    <p:extLst>
      <p:ext uri="{BB962C8B-B14F-4D97-AF65-F5344CB8AC3E}">
        <p14:creationId xmlns:p14="http://schemas.microsoft.com/office/powerpoint/2010/main" val="825284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b="1" dirty="0"/>
              <a:t>The problem of defining ‘race’.</a:t>
            </a:r>
          </a:p>
        </p:txBody>
      </p:sp>
      <p:sp>
        <p:nvSpPr>
          <p:cNvPr id="3" name="TextBox 2"/>
          <p:cNvSpPr txBox="1"/>
          <p:nvPr/>
        </p:nvSpPr>
        <p:spPr>
          <a:xfrm>
            <a:off x="251520" y="1268760"/>
            <a:ext cx="8496944" cy="4124206"/>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800" dirty="0"/>
              <a:t>The placing of the term ‘race’ in inverted commas is now seen by some sociologists as a useful way of indicating that this manner of categorizing individuals and population groups is not based on any biologically valid distinctions between the genetic make-up of differently identified ‘races’. </a:t>
            </a:r>
          </a:p>
          <a:p>
            <a:pPr marL="285750" indent="-285750">
              <a:spcBef>
                <a:spcPts val="600"/>
              </a:spcBef>
              <a:spcAft>
                <a:spcPts val="600"/>
              </a:spcAft>
              <a:buFont typeface="Arial" panose="020B0604020202020204" pitchFamily="34" charset="0"/>
              <a:buChar char="•"/>
            </a:pPr>
            <a:r>
              <a:rPr lang="en-GB" sz="2800" dirty="0"/>
              <a:t>Racial categorization is frequently (though not always) based on </a:t>
            </a:r>
            <a:r>
              <a:rPr lang="en-GB" sz="2800" u="sng" dirty="0"/>
              <a:t>phenotypical</a:t>
            </a:r>
            <a:r>
              <a:rPr lang="en-GB" sz="2800" dirty="0"/>
              <a:t> differences; that is, differences of facial characteristics, skin colour, and so forth. </a:t>
            </a:r>
          </a:p>
        </p:txBody>
      </p:sp>
      <p:sp>
        <p:nvSpPr>
          <p:cNvPr id="4" name="TextBox 3"/>
          <p:cNvSpPr txBox="1"/>
          <p:nvPr/>
        </p:nvSpPr>
        <p:spPr>
          <a:xfrm>
            <a:off x="6156176" y="6237312"/>
            <a:ext cx="2448272" cy="369332"/>
          </a:xfrm>
          <a:prstGeom prst="rect">
            <a:avLst/>
          </a:prstGeom>
          <a:noFill/>
        </p:spPr>
        <p:txBody>
          <a:bodyPr wrap="square" rtlCol="0">
            <a:spAutoFit/>
          </a:bodyPr>
          <a:lstStyle/>
          <a:p>
            <a:r>
              <a:rPr lang="en-GB" dirty="0"/>
              <a:t>(Scott &amp; Marshall 2009)</a:t>
            </a:r>
          </a:p>
        </p:txBody>
      </p:sp>
    </p:spTree>
    <p:extLst>
      <p:ext uri="{BB962C8B-B14F-4D97-AF65-F5344CB8AC3E}">
        <p14:creationId xmlns:p14="http://schemas.microsoft.com/office/powerpoint/2010/main" val="875762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b="1" dirty="0"/>
              <a:t>The problem of defining ‘race’.</a:t>
            </a:r>
          </a:p>
        </p:txBody>
      </p:sp>
      <p:sp>
        <p:nvSpPr>
          <p:cNvPr id="3" name="TextBox 2"/>
          <p:cNvSpPr txBox="1"/>
          <p:nvPr/>
        </p:nvSpPr>
        <p:spPr>
          <a:xfrm>
            <a:off x="191299" y="1772816"/>
            <a:ext cx="8496944" cy="2985433"/>
          </a:xfrm>
          <a:prstGeom prst="rect">
            <a:avLst/>
          </a:prstGeom>
          <a:noFill/>
        </p:spPr>
        <p:txBody>
          <a:bodyPr wrap="square" rtlCol="0">
            <a:spAutoFit/>
          </a:bodyPr>
          <a:lstStyle/>
          <a:p>
            <a:pPr marL="285750" indent="-285750">
              <a:spcBef>
                <a:spcPts val="1200"/>
              </a:spcBef>
              <a:spcAft>
                <a:spcPts val="1200"/>
              </a:spcAft>
              <a:buFont typeface="Arial" panose="020B0604020202020204" pitchFamily="34" charset="0"/>
              <a:buChar char="•"/>
            </a:pPr>
            <a:r>
              <a:rPr lang="en-GB" sz="2800" dirty="0"/>
              <a:t>But these do not correlate with </a:t>
            </a:r>
            <a:r>
              <a:rPr lang="en-GB" sz="2800" u="sng" dirty="0"/>
              <a:t>genotypical</a:t>
            </a:r>
            <a:r>
              <a:rPr lang="en-GB" sz="2800" dirty="0"/>
              <a:t> differences (differences in genetic makeup). </a:t>
            </a:r>
          </a:p>
          <a:p>
            <a:pPr marL="285750" indent="-285750">
              <a:spcBef>
                <a:spcPts val="1200"/>
              </a:spcBef>
              <a:spcAft>
                <a:spcPts val="1200"/>
              </a:spcAft>
              <a:buFont typeface="Arial" panose="020B0604020202020204" pitchFamily="34" charset="0"/>
              <a:buChar char="•"/>
            </a:pPr>
            <a:r>
              <a:rPr lang="en-GB" sz="2800" dirty="0"/>
              <a:t>Nor, reputable scientific opinion now agrees, are there innate differences of personality, intelligence, and so forth, between populations categorized on either of these bases. </a:t>
            </a:r>
          </a:p>
        </p:txBody>
      </p:sp>
      <p:sp>
        <p:nvSpPr>
          <p:cNvPr id="4" name="TextBox 3"/>
          <p:cNvSpPr txBox="1"/>
          <p:nvPr/>
        </p:nvSpPr>
        <p:spPr>
          <a:xfrm>
            <a:off x="6156176" y="5805264"/>
            <a:ext cx="2448272" cy="369332"/>
          </a:xfrm>
          <a:prstGeom prst="rect">
            <a:avLst/>
          </a:prstGeom>
          <a:noFill/>
        </p:spPr>
        <p:txBody>
          <a:bodyPr wrap="square" rtlCol="0">
            <a:spAutoFit/>
          </a:bodyPr>
          <a:lstStyle/>
          <a:p>
            <a:r>
              <a:rPr lang="en-GB" dirty="0"/>
              <a:t>(Scott &amp; Marshall 2009)</a:t>
            </a:r>
          </a:p>
        </p:txBody>
      </p:sp>
      <p:sp>
        <p:nvSpPr>
          <p:cNvPr id="5" name="TextBox 4"/>
          <p:cNvSpPr txBox="1"/>
          <p:nvPr/>
        </p:nvSpPr>
        <p:spPr>
          <a:xfrm>
            <a:off x="3203848" y="6237312"/>
            <a:ext cx="5313777" cy="369332"/>
          </a:xfrm>
          <a:prstGeom prst="rect">
            <a:avLst/>
          </a:prstGeom>
          <a:noFill/>
        </p:spPr>
        <p:txBody>
          <a:bodyPr wrap="square" rtlCol="0">
            <a:spAutoFit/>
          </a:bodyPr>
          <a:lstStyle/>
          <a:p>
            <a:pPr algn="r"/>
            <a:r>
              <a:rPr lang="en-GB" dirty="0"/>
              <a:t>(See for example: </a:t>
            </a:r>
            <a:r>
              <a:rPr lang="en-GB" dirty="0">
                <a:hlinkClick r:id="rId2"/>
              </a:rPr>
              <a:t>M’charek </a:t>
            </a:r>
            <a:r>
              <a:rPr lang="en-GB" i="1" dirty="0">
                <a:hlinkClick r:id="rId2"/>
              </a:rPr>
              <a:t>et al</a:t>
            </a:r>
            <a:r>
              <a:rPr lang="en-GB" dirty="0">
                <a:hlinkClick r:id="rId2"/>
              </a:rPr>
              <a:t> 2014</a:t>
            </a:r>
            <a:r>
              <a:rPr lang="en-GB" dirty="0"/>
              <a:t>)</a:t>
            </a:r>
          </a:p>
        </p:txBody>
      </p:sp>
    </p:spTree>
    <p:extLst>
      <p:ext uri="{BB962C8B-B14F-4D97-AF65-F5344CB8AC3E}">
        <p14:creationId xmlns:p14="http://schemas.microsoft.com/office/powerpoint/2010/main" val="1202943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b="1" dirty="0"/>
              <a:t>The problem of defining ‘race’.</a:t>
            </a:r>
          </a:p>
        </p:txBody>
      </p:sp>
      <p:sp>
        <p:nvSpPr>
          <p:cNvPr id="3" name="TextBox 2"/>
          <p:cNvSpPr txBox="1"/>
          <p:nvPr/>
        </p:nvSpPr>
        <p:spPr>
          <a:xfrm>
            <a:off x="221972" y="1484784"/>
            <a:ext cx="8496944" cy="2677656"/>
          </a:xfrm>
          <a:prstGeom prst="rect">
            <a:avLst/>
          </a:prstGeom>
          <a:noFill/>
        </p:spPr>
        <p:txBody>
          <a:bodyPr wrap="square" rtlCol="0">
            <a:spAutoFit/>
          </a:bodyPr>
          <a:lstStyle/>
          <a:p>
            <a:pPr marL="285750" indent="-285750">
              <a:buFont typeface="Arial" panose="020B0604020202020204" pitchFamily="34" charset="0"/>
              <a:buChar char="•"/>
            </a:pPr>
            <a:r>
              <a:rPr lang="en-GB" sz="2800" dirty="0"/>
              <a:t>‘The sociology of race is largely concerned with examining the causes and consequences of the socially constructed division of social groups according to their so-called race, regardless of whether this is legitimated by reference to any of the above factors, or none of them (as, for example, in the case of </a:t>
            </a:r>
            <a:r>
              <a:rPr lang="en-GB" sz="2800" dirty="0" err="1"/>
              <a:t>anti-semitism</a:t>
            </a:r>
            <a:r>
              <a:rPr lang="en-GB" sz="2800" dirty="0"/>
              <a:t>)’.</a:t>
            </a:r>
          </a:p>
        </p:txBody>
      </p:sp>
      <p:sp>
        <p:nvSpPr>
          <p:cNvPr id="4" name="TextBox 3"/>
          <p:cNvSpPr txBox="1"/>
          <p:nvPr/>
        </p:nvSpPr>
        <p:spPr>
          <a:xfrm>
            <a:off x="6156176" y="6237312"/>
            <a:ext cx="2448272" cy="369332"/>
          </a:xfrm>
          <a:prstGeom prst="rect">
            <a:avLst/>
          </a:prstGeom>
          <a:noFill/>
        </p:spPr>
        <p:txBody>
          <a:bodyPr wrap="square" rtlCol="0">
            <a:spAutoFit/>
          </a:bodyPr>
          <a:lstStyle/>
          <a:p>
            <a:r>
              <a:rPr lang="en-GB" dirty="0"/>
              <a:t>(Scott &amp; Marshall 2009)</a:t>
            </a:r>
          </a:p>
        </p:txBody>
      </p:sp>
      <p:pic>
        <p:nvPicPr>
          <p:cNvPr id="6" name="Picture 5">
            <a:extLst>
              <a:ext uri="{FF2B5EF4-FFF2-40B4-BE49-F238E27FC236}">
                <a16:creationId xmlns:a16="http://schemas.microsoft.com/office/drawing/2014/main" id="{3F24E795-663D-46BC-A882-71F2B6A68FA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195736" y="4430972"/>
            <a:ext cx="638801" cy="638801"/>
          </a:xfrm>
          <a:prstGeom prst="rect">
            <a:avLst/>
          </a:prstGeom>
        </p:spPr>
      </p:pic>
      <p:sp>
        <p:nvSpPr>
          <p:cNvPr id="7" name="TextBox 6">
            <a:extLst>
              <a:ext uri="{FF2B5EF4-FFF2-40B4-BE49-F238E27FC236}">
                <a16:creationId xmlns:a16="http://schemas.microsoft.com/office/drawing/2014/main" id="{1F23D427-4A24-4A0D-8749-A89F92FB8CE7}"/>
              </a:ext>
            </a:extLst>
          </p:cNvPr>
          <p:cNvSpPr txBox="1"/>
          <p:nvPr/>
        </p:nvSpPr>
        <p:spPr>
          <a:xfrm>
            <a:off x="3059832" y="4522480"/>
            <a:ext cx="5328592" cy="369332"/>
          </a:xfrm>
          <a:prstGeom prst="rect">
            <a:avLst/>
          </a:prstGeom>
          <a:noFill/>
        </p:spPr>
        <p:txBody>
          <a:bodyPr wrap="square" rtlCol="0">
            <a:spAutoFit/>
          </a:bodyPr>
          <a:lstStyle/>
          <a:p>
            <a:r>
              <a:rPr lang="en-GB" dirty="0"/>
              <a:t>Paraphrasing: What is this quote telling us</a:t>
            </a:r>
          </a:p>
        </p:txBody>
      </p:sp>
      <p:pic>
        <p:nvPicPr>
          <p:cNvPr id="9" name="Picture 8">
            <a:hlinkClick r:id="rId3" action="ppaction://hlinkfile"/>
            <a:extLst>
              <a:ext uri="{FF2B5EF4-FFF2-40B4-BE49-F238E27FC236}">
                <a16:creationId xmlns:a16="http://schemas.microsoft.com/office/drawing/2014/main" id="{137DA396-F843-4637-8BCA-F98FF0EE3FB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195735" y="5305991"/>
            <a:ext cx="638801" cy="638801"/>
          </a:xfrm>
          <a:prstGeom prst="rect">
            <a:avLst/>
          </a:prstGeom>
        </p:spPr>
      </p:pic>
      <p:sp>
        <p:nvSpPr>
          <p:cNvPr id="14" name="TextBox 13">
            <a:extLst>
              <a:ext uri="{FF2B5EF4-FFF2-40B4-BE49-F238E27FC236}">
                <a16:creationId xmlns:a16="http://schemas.microsoft.com/office/drawing/2014/main" id="{2F5242CF-D43A-4A55-B2D6-AF15FA4A30CD}"/>
              </a:ext>
            </a:extLst>
          </p:cNvPr>
          <p:cNvSpPr txBox="1"/>
          <p:nvPr/>
        </p:nvSpPr>
        <p:spPr>
          <a:xfrm>
            <a:off x="3059832" y="5435932"/>
            <a:ext cx="5328592" cy="369332"/>
          </a:xfrm>
          <a:prstGeom prst="rect">
            <a:avLst/>
          </a:prstGeom>
          <a:noFill/>
        </p:spPr>
        <p:txBody>
          <a:bodyPr wrap="square" rtlCol="0">
            <a:spAutoFit/>
          </a:bodyPr>
          <a:lstStyle/>
          <a:p>
            <a:r>
              <a:rPr lang="en-GB" dirty="0"/>
              <a:t>Guided study activity: Paraphrasing</a:t>
            </a:r>
          </a:p>
        </p:txBody>
      </p:sp>
    </p:spTree>
    <p:extLst>
      <p:ext uri="{BB962C8B-B14F-4D97-AF65-F5344CB8AC3E}">
        <p14:creationId xmlns:p14="http://schemas.microsoft.com/office/powerpoint/2010/main" val="2893512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9"/>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P spid="1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7180" y="0"/>
            <a:ext cx="8229600" cy="850106"/>
          </a:xfrm>
        </p:spPr>
        <p:txBody>
          <a:bodyPr/>
          <a:lstStyle/>
          <a:p>
            <a:r>
              <a:rPr lang="en-GB" b="1" dirty="0"/>
              <a:t>The Reality of ‘Race’</a:t>
            </a:r>
          </a:p>
        </p:txBody>
      </p:sp>
      <p:sp>
        <p:nvSpPr>
          <p:cNvPr id="3" name="Content Placeholder 2"/>
          <p:cNvSpPr>
            <a:spLocks noGrp="1"/>
          </p:cNvSpPr>
          <p:nvPr>
            <p:ph idx="1"/>
          </p:nvPr>
        </p:nvSpPr>
        <p:spPr>
          <a:xfrm>
            <a:off x="288336" y="980728"/>
            <a:ext cx="8507288" cy="4525963"/>
          </a:xfrm>
        </p:spPr>
        <p:txBody>
          <a:bodyPr>
            <a:normAutofit fontScale="92500" lnSpcReduction="10000"/>
          </a:bodyPr>
          <a:lstStyle/>
          <a:p>
            <a:r>
              <a:rPr lang="en-GB" dirty="0"/>
              <a:t>It is argued that the big difference among human groups are the result of culture</a:t>
            </a:r>
          </a:p>
          <a:p>
            <a:r>
              <a:rPr lang="en-GB" dirty="0"/>
              <a:t>NOT biological inheritance or race</a:t>
            </a:r>
          </a:p>
          <a:p>
            <a:r>
              <a:rPr lang="en-GB" dirty="0"/>
              <a:t>All human beings belong to the same species and the biological features essential to human life are common to us all</a:t>
            </a:r>
          </a:p>
          <a:p>
            <a:r>
              <a:rPr lang="en-GB" dirty="0"/>
              <a:t>Yet in spite of this truth and wisdom Racism remains a major hindrance to successful intercultural communication </a:t>
            </a:r>
          </a:p>
          <a:p>
            <a:pPr marL="365760" lvl="1" indent="0" algn="r">
              <a:buNone/>
            </a:pPr>
            <a:r>
              <a:rPr lang="en-GB" sz="2400" dirty="0"/>
              <a:t>(Samovar, 2010: 178)</a:t>
            </a:r>
          </a:p>
        </p:txBody>
      </p:sp>
    </p:spTree>
    <p:extLst>
      <p:ext uri="{BB962C8B-B14F-4D97-AF65-F5344CB8AC3E}">
        <p14:creationId xmlns:p14="http://schemas.microsoft.com/office/powerpoint/2010/main" val="2808767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5A516-B6E0-4D43-9EDF-25FF173D446F}"/>
              </a:ext>
            </a:extLst>
          </p:cNvPr>
          <p:cNvSpPr txBox="1">
            <a:spLocks/>
          </p:cNvSpPr>
          <p:nvPr/>
        </p:nvSpPr>
        <p:spPr>
          <a:xfrm>
            <a:off x="427180" y="0"/>
            <a:ext cx="8229600" cy="764704"/>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b="1" dirty="0"/>
              <a:t>Phenotype, genotype, species &amp; ‘race’</a:t>
            </a:r>
          </a:p>
        </p:txBody>
      </p:sp>
      <p:pic>
        <p:nvPicPr>
          <p:cNvPr id="6" name="Picture 5" descr="A parrot sitting on top of a wooden fence&#10;&#10;Description automatically generated">
            <a:extLst>
              <a:ext uri="{FF2B5EF4-FFF2-40B4-BE49-F238E27FC236}">
                <a16:creationId xmlns:a16="http://schemas.microsoft.com/office/drawing/2014/main" id="{7AB7404A-D9BA-4637-85CB-4F37D83BAA2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7180" y="836712"/>
            <a:ext cx="2085975" cy="2190750"/>
          </a:xfrm>
          <a:prstGeom prst="rect">
            <a:avLst/>
          </a:prstGeom>
        </p:spPr>
      </p:pic>
      <p:pic>
        <p:nvPicPr>
          <p:cNvPr id="8" name="Picture 7" descr="A bird sitting on top of a body of water&#10;&#10;Description automatically generated">
            <a:extLst>
              <a:ext uri="{FF2B5EF4-FFF2-40B4-BE49-F238E27FC236}">
                <a16:creationId xmlns:a16="http://schemas.microsoft.com/office/drawing/2014/main" id="{8D83E124-3B5F-4FCD-AC79-AC8FDA67F60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35696" y="1932087"/>
            <a:ext cx="2857500" cy="1600200"/>
          </a:xfrm>
          <a:prstGeom prst="rect">
            <a:avLst/>
          </a:prstGeom>
        </p:spPr>
      </p:pic>
      <p:pic>
        <p:nvPicPr>
          <p:cNvPr id="10" name="Picture 9" descr="A bird sitting on top of a white fence&#10;&#10;Description automatically generated">
            <a:extLst>
              <a:ext uri="{FF2B5EF4-FFF2-40B4-BE49-F238E27FC236}">
                <a16:creationId xmlns:a16="http://schemas.microsoft.com/office/drawing/2014/main" id="{4E055C19-BFD6-4AFA-8254-19A9E243094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76625" y="2559605"/>
            <a:ext cx="2190750" cy="2085975"/>
          </a:xfrm>
          <a:prstGeom prst="rect">
            <a:avLst/>
          </a:prstGeom>
        </p:spPr>
      </p:pic>
      <p:pic>
        <p:nvPicPr>
          <p:cNvPr id="12" name="Picture 11" descr="A close up of a bird&#10;&#10;Description automatically generated">
            <a:extLst>
              <a:ext uri="{FF2B5EF4-FFF2-40B4-BE49-F238E27FC236}">
                <a16:creationId xmlns:a16="http://schemas.microsoft.com/office/drawing/2014/main" id="{A867587D-9E23-44A4-AAB6-D064E339963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541980" y="3429000"/>
            <a:ext cx="2219325" cy="2066925"/>
          </a:xfrm>
          <a:prstGeom prst="rect">
            <a:avLst/>
          </a:prstGeom>
        </p:spPr>
      </p:pic>
      <p:pic>
        <p:nvPicPr>
          <p:cNvPr id="14" name="Picture 13" descr="A bird standing on a sidewalk&#10;&#10;Description automatically generated">
            <a:extLst>
              <a:ext uri="{FF2B5EF4-FFF2-40B4-BE49-F238E27FC236}">
                <a16:creationId xmlns:a16="http://schemas.microsoft.com/office/drawing/2014/main" id="{A25FED33-05E0-40DE-9427-F13C375CD50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508104" y="4810464"/>
            <a:ext cx="2847975" cy="1600200"/>
          </a:xfrm>
          <a:prstGeom prst="rect">
            <a:avLst/>
          </a:prstGeom>
        </p:spPr>
      </p:pic>
    </p:spTree>
    <p:extLst>
      <p:ext uri="{BB962C8B-B14F-4D97-AF65-F5344CB8AC3E}">
        <p14:creationId xmlns:p14="http://schemas.microsoft.com/office/powerpoint/2010/main" val="2965426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5A516-B6E0-4D43-9EDF-25FF173D446F}"/>
              </a:ext>
            </a:extLst>
          </p:cNvPr>
          <p:cNvSpPr txBox="1">
            <a:spLocks/>
          </p:cNvSpPr>
          <p:nvPr/>
        </p:nvSpPr>
        <p:spPr>
          <a:xfrm>
            <a:off x="427180" y="0"/>
            <a:ext cx="8229600" cy="764704"/>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b="1" dirty="0"/>
              <a:t>Phenotype, genotype, species &amp; ‘race’</a:t>
            </a:r>
          </a:p>
        </p:txBody>
      </p:sp>
      <p:pic>
        <p:nvPicPr>
          <p:cNvPr id="10" name="Picture 9" descr="A cat sitting on top of a wooden table&#10;&#10;Description automatically generated">
            <a:extLst>
              <a:ext uri="{FF2B5EF4-FFF2-40B4-BE49-F238E27FC236}">
                <a16:creationId xmlns:a16="http://schemas.microsoft.com/office/drawing/2014/main" id="{7306D881-EDCF-49E5-9614-3EE4E3EEAC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7180" y="980728"/>
            <a:ext cx="2143125" cy="2143125"/>
          </a:xfrm>
          <a:prstGeom prst="rect">
            <a:avLst/>
          </a:prstGeom>
        </p:spPr>
      </p:pic>
      <p:pic>
        <p:nvPicPr>
          <p:cNvPr id="12" name="Picture 11" descr="A cat sitting on top of a dirt field&#10;&#10;Description automatically generated">
            <a:extLst>
              <a:ext uri="{FF2B5EF4-FFF2-40B4-BE49-F238E27FC236}">
                <a16:creationId xmlns:a16="http://schemas.microsoft.com/office/drawing/2014/main" id="{FE1B099E-B253-4969-B43F-A2F0786CE2D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43608" y="1844824"/>
            <a:ext cx="4255305" cy="1584176"/>
          </a:xfrm>
          <a:prstGeom prst="rect">
            <a:avLst/>
          </a:prstGeom>
        </p:spPr>
      </p:pic>
      <p:pic>
        <p:nvPicPr>
          <p:cNvPr id="14" name="Picture 13" descr="A cat that is looking at the camera&#10;&#10;Description automatically generated">
            <a:extLst>
              <a:ext uri="{FF2B5EF4-FFF2-40B4-BE49-F238E27FC236}">
                <a16:creationId xmlns:a16="http://schemas.microsoft.com/office/drawing/2014/main" id="{9A5F7A38-8728-4372-8F2E-1AB36F5D2B7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00437" y="2362200"/>
            <a:ext cx="2143125" cy="2133600"/>
          </a:xfrm>
          <a:prstGeom prst="rect">
            <a:avLst/>
          </a:prstGeom>
        </p:spPr>
      </p:pic>
      <p:pic>
        <p:nvPicPr>
          <p:cNvPr id="18" name="Picture 17" descr="A cat sitting in front of a window&#10;&#10;Description automatically generated">
            <a:extLst>
              <a:ext uri="{FF2B5EF4-FFF2-40B4-BE49-F238E27FC236}">
                <a16:creationId xmlns:a16="http://schemas.microsoft.com/office/drawing/2014/main" id="{C550C47B-5207-43D2-BE30-213F62DDB60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329112" y="3408919"/>
            <a:ext cx="2628900" cy="1743075"/>
          </a:xfrm>
          <a:prstGeom prst="rect">
            <a:avLst/>
          </a:prstGeom>
        </p:spPr>
      </p:pic>
      <p:pic>
        <p:nvPicPr>
          <p:cNvPr id="20" name="Picture 19" descr="A cat with its mouth open&#10;&#10;Description automatically generated">
            <a:extLst>
              <a:ext uri="{FF2B5EF4-FFF2-40B4-BE49-F238E27FC236}">
                <a16:creationId xmlns:a16="http://schemas.microsoft.com/office/drawing/2014/main" id="{EE487A69-3F52-4E27-A6F3-AD95F1B2778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796136" y="4455638"/>
            <a:ext cx="2619375" cy="1743075"/>
          </a:xfrm>
          <a:prstGeom prst="rect">
            <a:avLst/>
          </a:prstGeom>
        </p:spPr>
      </p:pic>
    </p:spTree>
    <p:extLst>
      <p:ext uri="{BB962C8B-B14F-4D97-AF65-F5344CB8AC3E}">
        <p14:creationId xmlns:p14="http://schemas.microsoft.com/office/powerpoint/2010/main" val="4194023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5A516-B6E0-4D43-9EDF-25FF173D446F}"/>
              </a:ext>
            </a:extLst>
          </p:cNvPr>
          <p:cNvSpPr txBox="1">
            <a:spLocks/>
          </p:cNvSpPr>
          <p:nvPr/>
        </p:nvSpPr>
        <p:spPr>
          <a:xfrm>
            <a:off x="427180" y="0"/>
            <a:ext cx="8229600" cy="764704"/>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b="1" dirty="0"/>
              <a:t>Phenotype, genotype, species &amp; ‘race’</a:t>
            </a:r>
          </a:p>
        </p:txBody>
      </p:sp>
      <p:pic>
        <p:nvPicPr>
          <p:cNvPr id="4" name="Picture 3" descr="A brown and white dog looking at the camera&#10;&#10;Description automatically generated">
            <a:extLst>
              <a:ext uri="{FF2B5EF4-FFF2-40B4-BE49-F238E27FC236}">
                <a16:creationId xmlns:a16="http://schemas.microsoft.com/office/drawing/2014/main" id="{1C429CB4-DA80-4883-AE13-7F48EF5FECE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1560" y="980728"/>
            <a:ext cx="2552700" cy="1790700"/>
          </a:xfrm>
          <a:prstGeom prst="rect">
            <a:avLst/>
          </a:prstGeom>
        </p:spPr>
      </p:pic>
      <p:pic>
        <p:nvPicPr>
          <p:cNvPr id="6" name="Picture 5" descr="A large brown dog lying on top of a grass covered field&#10;&#10;Description automatically generated">
            <a:extLst>
              <a:ext uri="{FF2B5EF4-FFF2-40B4-BE49-F238E27FC236}">
                <a16:creationId xmlns:a16="http://schemas.microsoft.com/office/drawing/2014/main" id="{B0067A8F-7834-420A-81EF-0ACB39997EC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16172" y="1793252"/>
            <a:ext cx="2619375" cy="1743075"/>
          </a:xfrm>
          <a:prstGeom prst="rect">
            <a:avLst/>
          </a:prstGeom>
        </p:spPr>
      </p:pic>
      <p:pic>
        <p:nvPicPr>
          <p:cNvPr id="8" name="Picture 7" descr="A brown and white dog looking at the camera&#10;&#10;Description automatically generated">
            <a:extLst>
              <a:ext uri="{FF2B5EF4-FFF2-40B4-BE49-F238E27FC236}">
                <a16:creationId xmlns:a16="http://schemas.microsoft.com/office/drawing/2014/main" id="{41FED8FF-35A2-463B-B913-F24E2DF5B6F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62312" y="2557462"/>
            <a:ext cx="2619375" cy="1743075"/>
          </a:xfrm>
          <a:prstGeom prst="rect">
            <a:avLst/>
          </a:prstGeom>
        </p:spPr>
      </p:pic>
      <p:pic>
        <p:nvPicPr>
          <p:cNvPr id="10" name="Picture 9" descr="A close up of a dog&#10;&#10;Description automatically generated">
            <a:extLst>
              <a:ext uri="{FF2B5EF4-FFF2-40B4-BE49-F238E27FC236}">
                <a16:creationId xmlns:a16="http://schemas.microsoft.com/office/drawing/2014/main" id="{F6C03DFE-CD23-45AB-80A5-E9A82B7EE24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355976" y="3369297"/>
            <a:ext cx="2695575" cy="1695450"/>
          </a:xfrm>
          <a:prstGeom prst="rect">
            <a:avLst/>
          </a:prstGeom>
        </p:spPr>
      </p:pic>
      <p:pic>
        <p:nvPicPr>
          <p:cNvPr id="12" name="Picture 11" descr="A brown and white dog looking at the camera&#10;&#10;Description automatically generated">
            <a:extLst>
              <a:ext uri="{FF2B5EF4-FFF2-40B4-BE49-F238E27FC236}">
                <a16:creationId xmlns:a16="http://schemas.microsoft.com/office/drawing/2014/main" id="{374BBCD7-CBB9-4A9A-8437-DBF0F2DCA63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156176" y="4300537"/>
            <a:ext cx="2619375" cy="1743075"/>
          </a:xfrm>
          <a:prstGeom prst="rect">
            <a:avLst/>
          </a:prstGeom>
        </p:spPr>
      </p:pic>
    </p:spTree>
    <p:extLst>
      <p:ext uri="{BB962C8B-B14F-4D97-AF65-F5344CB8AC3E}">
        <p14:creationId xmlns:p14="http://schemas.microsoft.com/office/powerpoint/2010/main" val="1382947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5A516-B6E0-4D43-9EDF-25FF173D446F}"/>
              </a:ext>
            </a:extLst>
          </p:cNvPr>
          <p:cNvSpPr txBox="1">
            <a:spLocks/>
          </p:cNvSpPr>
          <p:nvPr/>
        </p:nvSpPr>
        <p:spPr>
          <a:xfrm>
            <a:off x="427180" y="0"/>
            <a:ext cx="8229600" cy="764704"/>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b="1" dirty="0"/>
              <a:t>Phenotype, genotype, species &amp; ‘race’</a:t>
            </a:r>
          </a:p>
        </p:txBody>
      </p:sp>
      <p:pic>
        <p:nvPicPr>
          <p:cNvPr id="4" name="Picture 3" descr="A person smiling for the camera&#10;&#10;Description automatically generated">
            <a:extLst>
              <a:ext uri="{FF2B5EF4-FFF2-40B4-BE49-F238E27FC236}">
                <a16:creationId xmlns:a16="http://schemas.microsoft.com/office/drawing/2014/main" id="{C3F08175-1F62-4AA9-B730-A4CF5A580C9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1560" y="980728"/>
            <a:ext cx="2619375" cy="1743075"/>
          </a:xfrm>
          <a:prstGeom prst="rect">
            <a:avLst/>
          </a:prstGeom>
        </p:spPr>
      </p:pic>
      <p:pic>
        <p:nvPicPr>
          <p:cNvPr id="6" name="Picture 5" descr="A close up of a person&#10;&#10;Description automatically generated">
            <a:extLst>
              <a:ext uri="{FF2B5EF4-FFF2-40B4-BE49-F238E27FC236}">
                <a16:creationId xmlns:a16="http://schemas.microsoft.com/office/drawing/2014/main" id="{F7DEFDD4-0528-4805-862E-CFCD711276A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06947" y="1852265"/>
            <a:ext cx="2847975" cy="1600200"/>
          </a:xfrm>
          <a:prstGeom prst="rect">
            <a:avLst/>
          </a:prstGeom>
        </p:spPr>
      </p:pic>
      <p:pic>
        <p:nvPicPr>
          <p:cNvPr id="8" name="Picture 7" descr="A person smiling for the camera&#10;&#10;Description automatically generated">
            <a:extLst>
              <a:ext uri="{FF2B5EF4-FFF2-40B4-BE49-F238E27FC236}">
                <a16:creationId xmlns:a16="http://schemas.microsoft.com/office/drawing/2014/main" id="{D2EBAD3E-203D-4D1E-A80F-CF2EA3331FB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148012" y="2628900"/>
            <a:ext cx="2847975" cy="1600200"/>
          </a:xfrm>
          <a:prstGeom prst="rect">
            <a:avLst/>
          </a:prstGeom>
        </p:spPr>
      </p:pic>
      <p:pic>
        <p:nvPicPr>
          <p:cNvPr id="10" name="Picture 9" descr="A person smiling for the camera&#10;&#10;Description automatically generated">
            <a:extLst>
              <a:ext uri="{FF2B5EF4-FFF2-40B4-BE49-F238E27FC236}">
                <a16:creationId xmlns:a16="http://schemas.microsoft.com/office/drawing/2014/main" id="{9043D5CB-6B8E-4AAE-A5E9-0A5ED72D134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211960" y="3262660"/>
            <a:ext cx="2619375" cy="1743075"/>
          </a:xfrm>
          <a:prstGeom prst="rect">
            <a:avLst/>
          </a:prstGeom>
        </p:spPr>
      </p:pic>
      <p:pic>
        <p:nvPicPr>
          <p:cNvPr id="14" name="Picture 13" descr="A person smiling for the camera&#10;&#10;Description automatically generated">
            <a:extLst>
              <a:ext uri="{FF2B5EF4-FFF2-40B4-BE49-F238E27FC236}">
                <a16:creationId xmlns:a16="http://schemas.microsoft.com/office/drawing/2014/main" id="{BE1754C1-4C1B-4134-9777-7202DBCCE84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521647" y="4106611"/>
            <a:ext cx="2619375" cy="1743075"/>
          </a:xfrm>
          <a:prstGeom prst="rect">
            <a:avLst/>
          </a:prstGeom>
        </p:spPr>
      </p:pic>
    </p:spTree>
    <p:extLst>
      <p:ext uri="{BB962C8B-B14F-4D97-AF65-F5344CB8AC3E}">
        <p14:creationId xmlns:p14="http://schemas.microsoft.com/office/powerpoint/2010/main" val="452030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5A516-B6E0-4D43-9EDF-25FF173D446F}"/>
              </a:ext>
            </a:extLst>
          </p:cNvPr>
          <p:cNvSpPr txBox="1">
            <a:spLocks/>
          </p:cNvSpPr>
          <p:nvPr/>
        </p:nvSpPr>
        <p:spPr>
          <a:xfrm>
            <a:off x="427180" y="0"/>
            <a:ext cx="8229600" cy="764704"/>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b="1" dirty="0"/>
              <a:t>Definition of Species</a:t>
            </a:r>
          </a:p>
        </p:txBody>
      </p:sp>
      <p:sp>
        <p:nvSpPr>
          <p:cNvPr id="3" name="TextBox 2"/>
          <p:cNvSpPr txBox="1"/>
          <p:nvPr/>
        </p:nvSpPr>
        <p:spPr>
          <a:xfrm>
            <a:off x="251520" y="1052736"/>
            <a:ext cx="8321284" cy="4401205"/>
          </a:xfrm>
          <a:prstGeom prst="rect">
            <a:avLst/>
          </a:prstGeom>
          <a:noFill/>
        </p:spPr>
        <p:txBody>
          <a:bodyPr wrap="square" rtlCol="0">
            <a:spAutoFit/>
          </a:bodyPr>
          <a:lstStyle/>
          <a:p>
            <a:pPr marL="457200" indent="-457200">
              <a:buFont typeface="Arial" panose="020B0604020202020204" pitchFamily="34" charset="0"/>
              <a:buChar char="•"/>
            </a:pPr>
            <a:r>
              <a:rPr lang="en-GB" sz="2800" dirty="0"/>
              <a:t>‘A group of organisms that resemble each other more than they resemble members of other groups and cannot be subdivided into two or more species’. </a:t>
            </a:r>
          </a:p>
          <a:p>
            <a:pPr marL="457200" indent="-457200">
              <a:buFont typeface="Arial" panose="020B0604020202020204" pitchFamily="34" charset="0"/>
              <a:buChar char="•"/>
            </a:pPr>
            <a:r>
              <a:rPr lang="en-GB" sz="2800" dirty="0"/>
              <a:t>‘The precise definition of what constitutes a species differs depending on which species concept is applied’. </a:t>
            </a:r>
          </a:p>
          <a:p>
            <a:pPr marL="457200" indent="-457200">
              <a:buFont typeface="Arial" panose="020B0604020202020204" pitchFamily="34" charset="0"/>
              <a:buChar char="•"/>
            </a:pPr>
            <a:r>
              <a:rPr lang="en-GB" sz="2800" dirty="0"/>
              <a:t>However, ‘according to the biological species concept, a species comprises a group of individuals that can usually breed among themselves and produce fertile offspring’</a:t>
            </a:r>
          </a:p>
        </p:txBody>
      </p:sp>
      <p:sp>
        <p:nvSpPr>
          <p:cNvPr id="5" name="TextBox 4"/>
          <p:cNvSpPr txBox="1"/>
          <p:nvPr/>
        </p:nvSpPr>
        <p:spPr>
          <a:xfrm>
            <a:off x="5980516" y="6165304"/>
            <a:ext cx="2592288" cy="400110"/>
          </a:xfrm>
          <a:prstGeom prst="rect">
            <a:avLst/>
          </a:prstGeom>
          <a:noFill/>
        </p:spPr>
        <p:txBody>
          <a:bodyPr wrap="square" rtlCol="0">
            <a:spAutoFit/>
          </a:bodyPr>
          <a:lstStyle/>
          <a:p>
            <a:pPr algn="r"/>
            <a:r>
              <a:rPr lang="en-GB" sz="2000" dirty="0"/>
              <a:t>(Hine, 2019)</a:t>
            </a:r>
          </a:p>
        </p:txBody>
      </p:sp>
    </p:spTree>
    <p:extLst>
      <p:ext uri="{BB962C8B-B14F-4D97-AF65-F5344CB8AC3E}">
        <p14:creationId xmlns:p14="http://schemas.microsoft.com/office/powerpoint/2010/main" val="191171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b="1" dirty="0"/>
              <a:t>Definition of Racism</a:t>
            </a:r>
          </a:p>
        </p:txBody>
      </p:sp>
      <p:sp>
        <p:nvSpPr>
          <p:cNvPr id="3" name="Content Placeholder 2"/>
          <p:cNvSpPr>
            <a:spLocks noGrp="1"/>
          </p:cNvSpPr>
          <p:nvPr>
            <p:ph idx="1"/>
          </p:nvPr>
        </p:nvSpPr>
        <p:spPr>
          <a:xfrm>
            <a:off x="457200" y="1166018"/>
            <a:ext cx="8229600" cy="4525963"/>
          </a:xfrm>
        </p:spPr>
        <p:txBody>
          <a:bodyPr>
            <a:normAutofit lnSpcReduction="10000"/>
          </a:bodyPr>
          <a:lstStyle/>
          <a:p>
            <a:r>
              <a:rPr lang="en-GB" dirty="0"/>
              <a:t>Racism is the belief in the inherent superiority of a particular race</a:t>
            </a:r>
          </a:p>
          <a:p>
            <a:r>
              <a:rPr lang="en-GB" dirty="0"/>
              <a:t>It denies the basic equality of humankind and correlates ability with physical composition</a:t>
            </a:r>
          </a:p>
          <a:p>
            <a:r>
              <a:rPr lang="en-GB" dirty="0"/>
              <a:t>Thus, it assumes that success or failure in any societal endeavour will depend upon genetic endowment rather than environment and access to opportunity </a:t>
            </a:r>
          </a:p>
          <a:p>
            <a:pPr marL="0" indent="0" algn="r">
              <a:buNone/>
            </a:pPr>
            <a:r>
              <a:rPr lang="en-GB" dirty="0"/>
              <a:t>(Samovar, 2010: 176)</a:t>
            </a:r>
          </a:p>
        </p:txBody>
      </p:sp>
    </p:spTree>
    <p:extLst>
      <p:ext uri="{BB962C8B-B14F-4D97-AF65-F5344CB8AC3E}">
        <p14:creationId xmlns:p14="http://schemas.microsoft.com/office/powerpoint/2010/main" val="399832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Personal Racism</a:t>
            </a:r>
          </a:p>
        </p:txBody>
      </p:sp>
      <p:sp>
        <p:nvSpPr>
          <p:cNvPr id="3" name="Content Placeholder 2"/>
          <p:cNvSpPr>
            <a:spLocks noGrp="1"/>
          </p:cNvSpPr>
          <p:nvPr>
            <p:ph idx="1"/>
          </p:nvPr>
        </p:nvSpPr>
        <p:spPr>
          <a:xfrm>
            <a:off x="457200" y="2276872"/>
            <a:ext cx="8229600" cy="2980928"/>
          </a:xfrm>
        </p:spPr>
        <p:txBody>
          <a:bodyPr/>
          <a:lstStyle/>
          <a:p>
            <a:r>
              <a:rPr lang="en-GB" dirty="0"/>
              <a:t>Consists of racist acts, beliefs, attitudes, and behaviours on the part of the individual person</a:t>
            </a:r>
          </a:p>
          <a:p>
            <a:endParaRPr lang="en-GB" dirty="0"/>
          </a:p>
          <a:p>
            <a:pPr marL="0" indent="0" algn="r">
              <a:buNone/>
            </a:pPr>
            <a:r>
              <a:rPr lang="en-GB" dirty="0"/>
              <a:t>(Samovar, 2010: 176)</a:t>
            </a:r>
          </a:p>
          <a:p>
            <a:endParaRPr lang="en-GB" dirty="0"/>
          </a:p>
        </p:txBody>
      </p:sp>
    </p:spTree>
    <p:extLst>
      <p:ext uri="{BB962C8B-B14F-4D97-AF65-F5344CB8AC3E}">
        <p14:creationId xmlns:p14="http://schemas.microsoft.com/office/powerpoint/2010/main" val="1103855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Institutional Racism</a:t>
            </a:r>
          </a:p>
        </p:txBody>
      </p:sp>
      <p:sp>
        <p:nvSpPr>
          <p:cNvPr id="3" name="Content Placeholder 2"/>
          <p:cNvSpPr>
            <a:spLocks noGrp="1"/>
          </p:cNvSpPr>
          <p:nvPr>
            <p:ph idx="1"/>
          </p:nvPr>
        </p:nvSpPr>
        <p:spPr/>
        <p:txBody>
          <a:bodyPr/>
          <a:lstStyle/>
          <a:p>
            <a:r>
              <a:rPr lang="en-GB" dirty="0"/>
              <a:t>Racial </a:t>
            </a:r>
            <a:r>
              <a:rPr lang="en-GB" dirty="0" err="1"/>
              <a:t>inferiorisng</a:t>
            </a:r>
            <a:r>
              <a:rPr lang="en-GB" dirty="0"/>
              <a:t> or antipathy perpetrated by specific social institutions such as schools, corporations, hospitals, or the criminal justice system as a totality</a:t>
            </a:r>
          </a:p>
          <a:p>
            <a:r>
              <a:rPr lang="en-GB" dirty="0"/>
              <a:t>It can be intentional or unintentional</a:t>
            </a:r>
          </a:p>
          <a:p>
            <a:r>
              <a:rPr lang="en-GB" dirty="0"/>
              <a:t>In either case is has a detrimental effect on specific groups and society as a whole</a:t>
            </a:r>
          </a:p>
          <a:p>
            <a:pPr marL="0" indent="0" algn="r">
              <a:buNone/>
            </a:pPr>
            <a:r>
              <a:rPr lang="en-GB" sz="2400" dirty="0"/>
              <a:t>(Samovar, 2010: 176)</a:t>
            </a:r>
          </a:p>
          <a:p>
            <a:pPr lvl="1"/>
            <a:endParaRPr lang="en-GB" dirty="0"/>
          </a:p>
        </p:txBody>
      </p:sp>
    </p:spTree>
    <p:extLst>
      <p:ext uri="{BB962C8B-B14F-4D97-AF65-F5344CB8AC3E}">
        <p14:creationId xmlns:p14="http://schemas.microsoft.com/office/powerpoint/2010/main" val="3726093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Avoiding Racism</a:t>
            </a:r>
          </a:p>
        </p:txBody>
      </p:sp>
      <p:sp>
        <p:nvSpPr>
          <p:cNvPr id="3" name="Content Placeholder 2"/>
          <p:cNvSpPr>
            <a:spLocks noGrp="1"/>
          </p:cNvSpPr>
          <p:nvPr>
            <p:ph idx="1"/>
          </p:nvPr>
        </p:nvSpPr>
        <p:spPr/>
        <p:txBody>
          <a:bodyPr/>
          <a:lstStyle/>
          <a:p>
            <a:pPr marL="457200" indent="-457200">
              <a:buFont typeface="+mj-lt"/>
              <a:buAutoNum type="arabicPeriod"/>
            </a:pPr>
            <a:r>
              <a:rPr lang="en-GB" dirty="0"/>
              <a:t>Be honest with ourselves as to any racist views</a:t>
            </a:r>
          </a:p>
          <a:p>
            <a:pPr marL="457200" indent="-457200">
              <a:buFont typeface="+mj-lt"/>
              <a:buAutoNum type="arabicPeriod"/>
            </a:pPr>
            <a:r>
              <a:rPr lang="en-GB" dirty="0"/>
              <a:t>Object to racist jokes and insults whenever you hear them</a:t>
            </a:r>
          </a:p>
          <a:p>
            <a:pPr marL="457200" indent="-457200">
              <a:buFont typeface="+mj-lt"/>
              <a:buAutoNum type="arabicPeriod"/>
            </a:pPr>
            <a:r>
              <a:rPr lang="en-GB" dirty="0"/>
              <a:t>Respect freedom for all</a:t>
            </a:r>
          </a:p>
          <a:p>
            <a:pPr marL="457200" indent="-457200">
              <a:buFont typeface="+mj-lt"/>
              <a:buAutoNum type="arabicPeriod"/>
            </a:pPr>
            <a:r>
              <a:rPr lang="en-GB" dirty="0"/>
              <a:t>Examine the historical roots of racism</a:t>
            </a:r>
          </a:p>
          <a:p>
            <a:pPr marL="457200" indent="-457200">
              <a:buFont typeface="+mj-lt"/>
              <a:buAutoNum type="arabicPeriod"/>
            </a:pPr>
            <a:endParaRPr lang="en-GB" dirty="0"/>
          </a:p>
          <a:p>
            <a:pPr marL="0" indent="0" algn="r">
              <a:buNone/>
            </a:pPr>
            <a:r>
              <a:rPr lang="en-GB" dirty="0"/>
              <a:t>(Samovar, 2010: 176)</a:t>
            </a:r>
          </a:p>
          <a:p>
            <a:pPr marL="457200" indent="-457200">
              <a:buFont typeface="+mj-lt"/>
              <a:buAutoNum type="arabicPeriod"/>
            </a:pPr>
            <a:endParaRPr lang="en-GB" dirty="0"/>
          </a:p>
          <a:p>
            <a:pPr marL="822960" lvl="1" indent="-457200">
              <a:buFont typeface="+mj-lt"/>
              <a:buAutoNum type="arabicPeriod"/>
            </a:pPr>
            <a:endParaRPr lang="en-GB" dirty="0"/>
          </a:p>
          <a:p>
            <a:endParaRPr lang="en-GB" dirty="0"/>
          </a:p>
        </p:txBody>
      </p:sp>
    </p:spTree>
    <p:extLst>
      <p:ext uri="{BB962C8B-B14F-4D97-AF65-F5344CB8AC3E}">
        <p14:creationId xmlns:p14="http://schemas.microsoft.com/office/powerpoint/2010/main" val="21524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60337"/>
            <a:ext cx="8229600" cy="1143000"/>
          </a:xfrm>
        </p:spPr>
        <p:txBody>
          <a:bodyPr/>
          <a:lstStyle/>
          <a:p>
            <a:r>
              <a:rPr lang="en-GB" b="1" dirty="0"/>
              <a:t>Early Socialisation</a:t>
            </a:r>
          </a:p>
        </p:txBody>
      </p:sp>
      <p:sp>
        <p:nvSpPr>
          <p:cNvPr id="3" name="Content Placeholder 2"/>
          <p:cNvSpPr>
            <a:spLocks noGrp="1"/>
          </p:cNvSpPr>
          <p:nvPr>
            <p:ph idx="1"/>
          </p:nvPr>
        </p:nvSpPr>
        <p:spPr>
          <a:xfrm>
            <a:off x="457200" y="2010544"/>
            <a:ext cx="8229600" cy="2836912"/>
          </a:xfrm>
        </p:spPr>
        <p:txBody>
          <a:bodyPr>
            <a:normAutofit/>
          </a:bodyPr>
          <a:lstStyle/>
          <a:p>
            <a:r>
              <a:rPr lang="en-GB" dirty="0"/>
              <a:t>Racism, stereotyping, prejudice are prevalent as they are learned early in life</a:t>
            </a:r>
          </a:p>
          <a:p>
            <a:r>
              <a:rPr lang="en-GB" dirty="0"/>
              <a:t>Learnt in the same way as culture</a:t>
            </a:r>
          </a:p>
          <a:p>
            <a:r>
              <a:rPr lang="en-GB" dirty="0"/>
              <a:t>Become part of our way of seeing the world</a:t>
            </a:r>
          </a:p>
          <a:p>
            <a:pPr marL="0" indent="0" algn="r">
              <a:buNone/>
            </a:pPr>
            <a:r>
              <a:rPr lang="en-GB" dirty="0"/>
              <a:t>(Samovar, 2010: 176)</a:t>
            </a:r>
          </a:p>
          <a:p>
            <a:endParaRPr lang="en-GB" dirty="0"/>
          </a:p>
        </p:txBody>
      </p:sp>
    </p:spTree>
    <p:extLst>
      <p:ext uri="{BB962C8B-B14F-4D97-AF65-F5344CB8AC3E}">
        <p14:creationId xmlns:p14="http://schemas.microsoft.com/office/powerpoint/2010/main" val="1819185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3D923-BEB2-4443-BAA4-D839ADE57D4F}"/>
              </a:ext>
            </a:extLst>
          </p:cNvPr>
          <p:cNvSpPr txBox="1">
            <a:spLocks/>
          </p:cNvSpPr>
          <p:nvPr/>
        </p:nvSpPr>
        <p:spPr>
          <a:xfrm>
            <a:off x="323528" y="160337"/>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a:t>Definition of Ethnicity </a:t>
            </a:r>
            <a:endParaRPr lang="en-GB" b="1" dirty="0"/>
          </a:p>
        </p:txBody>
      </p:sp>
      <p:sp>
        <p:nvSpPr>
          <p:cNvPr id="3" name="TextBox 2">
            <a:extLst>
              <a:ext uri="{FF2B5EF4-FFF2-40B4-BE49-F238E27FC236}">
                <a16:creationId xmlns:a16="http://schemas.microsoft.com/office/drawing/2014/main" id="{C234D0BC-9062-4431-9D0F-CEAD2B63F428}"/>
              </a:ext>
            </a:extLst>
          </p:cNvPr>
          <p:cNvSpPr txBox="1"/>
          <p:nvPr/>
        </p:nvSpPr>
        <p:spPr>
          <a:xfrm>
            <a:off x="755576" y="1844824"/>
            <a:ext cx="7560840" cy="1200329"/>
          </a:xfrm>
          <a:prstGeom prst="rect">
            <a:avLst/>
          </a:prstGeom>
          <a:noFill/>
        </p:spPr>
        <p:txBody>
          <a:bodyPr wrap="square" rtlCol="0">
            <a:spAutoFit/>
          </a:bodyPr>
          <a:lstStyle/>
          <a:p>
            <a:r>
              <a:rPr lang="en-GB" sz="3600" dirty="0"/>
              <a:t>‘Ethnic character; the fact or sense of belonging to a particular ethnic group’ </a:t>
            </a:r>
          </a:p>
        </p:txBody>
      </p:sp>
      <p:sp>
        <p:nvSpPr>
          <p:cNvPr id="4" name="TextBox 3">
            <a:extLst>
              <a:ext uri="{FF2B5EF4-FFF2-40B4-BE49-F238E27FC236}">
                <a16:creationId xmlns:a16="http://schemas.microsoft.com/office/drawing/2014/main" id="{F4B25535-2E6B-4969-9722-35C931DA8529}"/>
              </a:ext>
            </a:extLst>
          </p:cNvPr>
          <p:cNvSpPr txBox="1"/>
          <p:nvPr/>
        </p:nvSpPr>
        <p:spPr>
          <a:xfrm>
            <a:off x="3347864" y="3452665"/>
            <a:ext cx="5349280" cy="461665"/>
          </a:xfrm>
          <a:prstGeom prst="rect">
            <a:avLst/>
          </a:prstGeom>
          <a:noFill/>
        </p:spPr>
        <p:txBody>
          <a:bodyPr wrap="square" rtlCol="0">
            <a:spAutoFit/>
          </a:bodyPr>
          <a:lstStyle/>
          <a:p>
            <a:r>
              <a:rPr lang="en-GB" sz="2400" dirty="0"/>
              <a:t>(Shorter Oxford English Dictionary, 2009)</a:t>
            </a:r>
          </a:p>
        </p:txBody>
      </p:sp>
      <p:sp>
        <p:nvSpPr>
          <p:cNvPr id="5" name="TextBox 4">
            <a:extLst>
              <a:ext uri="{FF2B5EF4-FFF2-40B4-BE49-F238E27FC236}">
                <a16:creationId xmlns:a16="http://schemas.microsoft.com/office/drawing/2014/main" id="{C9F74CED-4322-4DEB-97E1-10D6406AA0A2}"/>
              </a:ext>
            </a:extLst>
          </p:cNvPr>
          <p:cNvSpPr txBox="1"/>
          <p:nvPr/>
        </p:nvSpPr>
        <p:spPr>
          <a:xfrm>
            <a:off x="1547664" y="4437112"/>
            <a:ext cx="6768752" cy="523220"/>
          </a:xfrm>
          <a:prstGeom prst="rect">
            <a:avLst/>
          </a:prstGeom>
          <a:noFill/>
        </p:spPr>
        <p:txBody>
          <a:bodyPr wrap="square" rtlCol="0">
            <a:spAutoFit/>
          </a:bodyPr>
          <a:lstStyle/>
          <a:p>
            <a:pPr algn="ctr"/>
            <a:r>
              <a:rPr lang="en-GB" sz="2800" i="1" dirty="0"/>
              <a:t>But what do they mean by ethnic group?</a:t>
            </a:r>
          </a:p>
        </p:txBody>
      </p:sp>
      <p:pic>
        <p:nvPicPr>
          <p:cNvPr id="7" name="Picture 6">
            <a:extLst>
              <a:ext uri="{FF2B5EF4-FFF2-40B4-BE49-F238E27FC236}">
                <a16:creationId xmlns:a16="http://schemas.microsoft.com/office/drawing/2014/main" id="{32E57D66-8A84-4E54-9EC8-AFA9AF0DB73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83968" y="5194481"/>
            <a:ext cx="926833" cy="926833"/>
          </a:xfrm>
          <a:prstGeom prst="rect">
            <a:avLst/>
          </a:prstGeom>
        </p:spPr>
      </p:pic>
    </p:spTree>
    <p:extLst>
      <p:ext uri="{BB962C8B-B14F-4D97-AF65-F5344CB8AC3E}">
        <p14:creationId xmlns:p14="http://schemas.microsoft.com/office/powerpoint/2010/main" val="1777895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63293"/>
            <a:ext cx="8229600" cy="748383"/>
          </a:xfrm>
        </p:spPr>
        <p:txBody>
          <a:bodyPr>
            <a:normAutofit fontScale="90000"/>
          </a:bodyPr>
          <a:lstStyle/>
          <a:p>
            <a:r>
              <a:rPr lang="en-GB" b="1" dirty="0"/>
              <a:t>Definition of Ethnicity </a:t>
            </a:r>
          </a:p>
        </p:txBody>
      </p:sp>
      <p:sp>
        <p:nvSpPr>
          <p:cNvPr id="3" name="Content Placeholder 2"/>
          <p:cNvSpPr>
            <a:spLocks noGrp="1"/>
          </p:cNvSpPr>
          <p:nvPr>
            <p:ph idx="1"/>
          </p:nvPr>
        </p:nvSpPr>
        <p:spPr/>
        <p:txBody>
          <a:bodyPr>
            <a:normAutofit/>
          </a:bodyPr>
          <a:lstStyle/>
          <a:p>
            <a:pPr marL="822960" lvl="1" indent="-457200">
              <a:buFont typeface="+mj-lt"/>
              <a:buAutoNum type="arabicPeriod"/>
            </a:pPr>
            <a:r>
              <a:rPr lang="en-GB" dirty="0"/>
              <a:t>A group which is largely self-perpetuating</a:t>
            </a:r>
          </a:p>
          <a:p>
            <a:pPr marL="822960" lvl="1" indent="-457200">
              <a:buFont typeface="+mj-lt"/>
              <a:buAutoNum type="arabicPeriod"/>
            </a:pPr>
            <a:r>
              <a:rPr lang="en-GB" dirty="0"/>
              <a:t>A group which shares fundamental cultural values</a:t>
            </a:r>
          </a:p>
          <a:p>
            <a:pPr marL="822960" lvl="1" indent="-457200">
              <a:buFont typeface="+mj-lt"/>
              <a:buAutoNum type="arabicPeriod"/>
            </a:pPr>
            <a:r>
              <a:rPr lang="en-GB" dirty="0"/>
              <a:t>A group which makes up a field of communication and interaction</a:t>
            </a:r>
          </a:p>
          <a:p>
            <a:pPr marL="822960" lvl="1" indent="-457200">
              <a:buFont typeface="+mj-lt"/>
              <a:buAutoNum type="arabicPeriod"/>
            </a:pPr>
            <a:r>
              <a:rPr lang="en-GB" dirty="0"/>
              <a:t>A group which has a membership which identifies itself and is identified by others as constituting a category distinguishable from other categories of the same order (i.e. other ethnic groups)</a:t>
            </a:r>
          </a:p>
          <a:p>
            <a:pPr marL="365760" lvl="1" indent="0" algn="r">
              <a:buNone/>
            </a:pPr>
            <a:r>
              <a:rPr lang="en-GB" dirty="0"/>
              <a:t>(Barth </a:t>
            </a:r>
            <a:r>
              <a:rPr lang="en-GB" i="1" dirty="0"/>
              <a:t>cited in </a:t>
            </a:r>
            <a:r>
              <a:rPr lang="en-GB" dirty="0"/>
              <a:t>Fenton, 2010: 91)</a:t>
            </a:r>
          </a:p>
        </p:txBody>
      </p:sp>
      <p:sp>
        <p:nvSpPr>
          <p:cNvPr id="4" name="TextBox 3">
            <a:extLst>
              <a:ext uri="{FF2B5EF4-FFF2-40B4-BE49-F238E27FC236}">
                <a16:creationId xmlns:a16="http://schemas.microsoft.com/office/drawing/2014/main" id="{8CA97818-BE66-4336-8DFB-5BCFF8F03848}"/>
              </a:ext>
            </a:extLst>
          </p:cNvPr>
          <p:cNvSpPr txBox="1"/>
          <p:nvPr/>
        </p:nvSpPr>
        <p:spPr>
          <a:xfrm>
            <a:off x="107504" y="909902"/>
            <a:ext cx="7488832" cy="523220"/>
          </a:xfrm>
          <a:prstGeom prst="rect">
            <a:avLst/>
          </a:prstGeom>
          <a:noFill/>
        </p:spPr>
        <p:txBody>
          <a:bodyPr wrap="square" rtlCol="0">
            <a:spAutoFit/>
          </a:bodyPr>
          <a:lstStyle/>
          <a:p>
            <a:r>
              <a:rPr lang="en-GB" sz="2800" b="1" dirty="0"/>
              <a:t>Anthropologists define ethnic groups as:</a:t>
            </a:r>
          </a:p>
        </p:txBody>
      </p:sp>
    </p:spTree>
    <p:extLst>
      <p:ext uri="{BB962C8B-B14F-4D97-AF65-F5344CB8AC3E}">
        <p14:creationId xmlns:p14="http://schemas.microsoft.com/office/powerpoint/2010/main" val="2626404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9361"/>
            <a:ext cx="8784976" cy="1143000"/>
          </a:xfrm>
        </p:spPr>
        <p:txBody>
          <a:bodyPr>
            <a:noAutofit/>
          </a:bodyPr>
          <a:lstStyle/>
          <a:p>
            <a:r>
              <a:rPr lang="en-GB" sz="3600" b="1" dirty="0"/>
              <a:t>Emergence &amp; Persistence of Ethnicity</a:t>
            </a:r>
          </a:p>
        </p:txBody>
      </p:sp>
      <p:sp>
        <p:nvSpPr>
          <p:cNvPr id="3" name="Content Placeholder 2"/>
          <p:cNvSpPr>
            <a:spLocks noGrp="1"/>
          </p:cNvSpPr>
          <p:nvPr>
            <p:ph idx="1"/>
          </p:nvPr>
        </p:nvSpPr>
        <p:spPr>
          <a:xfrm>
            <a:off x="3697761" y="5865543"/>
            <a:ext cx="4595530" cy="523221"/>
          </a:xfrm>
        </p:spPr>
        <p:txBody>
          <a:bodyPr>
            <a:normAutofit/>
          </a:bodyPr>
          <a:lstStyle/>
          <a:p>
            <a:pPr marL="365760" lvl="1" indent="0" algn="r">
              <a:buNone/>
            </a:pPr>
            <a:r>
              <a:rPr lang="en-GB" sz="2400" dirty="0"/>
              <a:t>(Barth </a:t>
            </a:r>
            <a:r>
              <a:rPr lang="en-GB" sz="2400" i="1" dirty="0"/>
              <a:t>cited in </a:t>
            </a:r>
            <a:r>
              <a:rPr lang="en-GB" sz="2400" dirty="0"/>
              <a:t>Fenton, 2010: 91)</a:t>
            </a:r>
          </a:p>
        </p:txBody>
      </p:sp>
      <p:sp>
        <p:nvSpPr>
          <p:cNvPr id="4" name="TextBox 3">
            <a:extLst>
              <a:ext uri="{FF2B5EF4-FFF2-40B4-BE49-F238E27FC236}">
                <a16:creationId xmlns:a16="http://schemas.microsoft.com/office/drawing/2014/main" id="{8AA41D81-0125-45B0-B778-EDBCB247DFEA}"/>
              </a:ext>
            </a:extLst>
          </p:cNvPr>
          <p:cNvSpPr txBox="1"/>
          <p:nvPr/>
        </p:nvSpPr>
        <p:spPr>
          <a:xfrm>
            <a:off x="282352" y="1056852"/>
            <a:ext cx="7859216" cy="954107"/>
          </a:xfrm>
          <a:prstGeom prst="rect">
            <a:avLst/>
          </a:prstGeom>
          <a:noFill/>
        </p:spPr>
        <p:txBody>
          <a:bodyPr wrap="square" rtlCol="0">
            <a:spAutoFit/>
          </a:bodyPr>
          <a:lstStyle/>
          <a:p>
            <a:r>
              <a:rPr lang="en-GB" sz="2800" b="1" dirty="0"/>
              <a:t>To understand what constitutes ethnicity we need to answer two interrelated questions:</a:t>
            </a:r>
          </a:p>
        </p:txBody>
      </p:sp>
      <p:sp>
        <p:nvSpPr>
          <p:cNvPr id="5" name="TextBox 4">
            <a:extLst>
              <a:ext uri="{FF2B5EF4-FFF2-40B4-BE49-F238E27FC236}">
                <a16:creationId xmlns:a16="http://schemas.microsoft.com/office/drawing/2014/main" id="{FE31B1DF-8E31-4A84-BA3A-2D5D0939B368}"/>
              </a:ext>
            </a:extLst>
          </p:cNvPr>
          <p:cNvSpPr txBox="1"/>
          <p:nvPr/>
        </p:nvSpPr>
        <p:spPr>
          <a:xfrm>
            <a:off x="600403" y="2030574"/>
            <a:ext cx="6768752" cy="523220"/>
          </a:xfrm>
          <a:prstGeom prst="rect">
            <a:avLst/>
          </a:prstGeom>
          <a:noFill/>
        </p:spPr>
        <p:txBody>
          <a:bodyPr wrap="square" rtlCol="0">
            <a:spAutoFit/>
          </a:bodyPr>
          <a:lstStyle/>
          <a:p>
            <a:r>
              <a:rPr lang="en-GB" sz="2800" dirty="0"/>
              <a:t>What is the nature of ethnicity?</a:t>
            </a:r>
          </a:p>
        </p:txBody>
      </p:sp>
      <p:sp>
        <p:nvSpPr>
          <p:cNvPr id="6" name="TextBox 5">
            <a:extLst>
              <a:ext uri="{FF2B5EF4-FFF2-40B4-BE49-F238E27FC236}">
                <a16:creationId xmlns:a16="http://schemas.microsoft.com/office/drawing/2014/main" id="{36A30176-0714-42F3-813E-12E75E9F71E0}"/>
              </a:ext>
            </a:extLst>
          </p:cNvPr>
          <p:cNvSpPr txBox="1"/>
          <p:nvPr/>
        </p:nvSpPr>
        <p:spPr>
          <a:xfrm>
            <a:off x="1331640" y="2659666"/>
            <a:ext cx="6958609"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i.e. is ethnicity that which is inherited or something that is constructed?</a:t>
            </a:r>
          </a:p>
        </p:txBody>
      </p:sp>
      <p:sp>
        <p:nvSpPr>
          <p:cNvPr id="7" name="TextBox 6">
            <a:extLst>
              <a:ext uri="{FF2B5EF4-FFF2-40B4-BE49-F238E27FC236}">
                <a16:creationId xmlns:a16="http://schemas.microsoft.com/office/drawing/2014/main" id="{DAB7B8F0-CEEC-4C52-962A-5384D2D040E3}"/>
              </a:ext>
            </a:extLst>
          </p:cNvPr>
          <p:cNvSpPr txBox="1"/>
          <p:nvPr/>
        </p:nvSpPr>
        <p:spPr>
          <a:xfrm>
            <a:off x="611560" y="3709943"/>
            <a:ext cx="6768752" cy="954107"/>
          </a:xfrm>
          <a:prstGeom prst="rect">
            <a:avLst/>
          </a:prstGeom>
          <a:noFill/>
        </p:spPr>
        <p:txBody>
          <a:bodyPr wrap="square" rtlCol="0">
            <a:spAutoFit/>
          </a:bodyPr>
          <a:lstStyle/>
          <a:p>
            <a:r>
              <a:rPr lang="en-GB" sz="2800" dirty="0"/>
              <a:t>What determines ethnic affiliation or identification?</a:t>
            </a:r>
          </a:p>
        </p:txBody>
      </p:sp>
      <p:sp>
        <p:nvSpPr>
          <p:cNvPr id="8" name="TextBox 7">
            <a:extLst>
              <a:ext uri="{FF2B5EF4-FFF2-40B4-BE49-F238E27FC236}">
                <a16:creationId xmlns:a16="http://schemas.microsoft.com/office/drawing/2014/main" id="{2734609B-CD3C-4A8B-BA00-86D782FF942E}"/>
              </a:ext>
            </a:extLst>
          </p:cNvPr>
          <p:cNvSpPr txBox="1"/>
          <p:nvPr/>
        </p:nvSpPr>
        <p:spPr>
          <a:xfrm>
            <a:off x="1331640" y="4751688"/>
            <a:ext cx="6958609"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What makes a person choose to live their ethnic identity?</a:t>
            </a:r>
          </a:p>
        </p:txBody>
      </p:sp>
    </p:spTree>
    <p:extLst>
      <p:ext uri="{BB962C8B-B14F-4D97-AF65-F5344CB8AC3E}">
        <p14:creationId xmlns:p14="http://schemas.microsoft.com/office/powerpoint/2010/main" val="735154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P spid="7" grpId="0"/>
      <p:bldP spid="8"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6691D-96B7-48AA-9E1F-29F71C0243E7}"/>
              </a:ext>
            </a:extLst>
          </p:cNvPr>
          <p:cNvSpPr>
            <a:spLocks noGrp="1"/>
          </p:cNvSpPr>
          <p:nvPr>
            <p:ph type="title"/>
          </p:nvPr>
        </p:nvSpPr>
        <p:spPr>
          <a:xfrm>
            <a:off x="457200" y="188640"/>
            <a:ext cx="8229600" cy="778098"/>
          </a:xfrm>
        </p:spPr>
        <p:txBody>
          <a:bodyPr>
            <a:normAutofit/>
          </a:bodyPr>
          <a:lstStyle/>
          <a:p>
            <a:r>
              <a:rPr lang="en-GB" sz="4000" b="1" dirty="0"/>
              <a:t>Nation, Race and Ethnicity</a:t>
            </a:r>
          </a:p>
        </p:txBody>
      </p:sp>
      <p:sp>
        <p:nvSpPr>
          <p:cNvPr id="3" name="TextBox 2">
            <a:extLst>
              <a:ext uri="{FF2B5EF4-FFF2-40B4-BE49-F238E27FC236}">
                <a16:creationId xmlns:a16="http://schemas.microsoft.com/office/drawing/2014/main" id="{6A86F11E-BEDE-41E4-8C16-F8FDB849A584}"/>
              </a:ext>
            </a:extLst>
          </p:cNvPr>
          <p:cNvSpPr txBox="1"/>
          <p:nvPr/>
        </p:nvSpPr>
        <p:spPr>
          <a:xfrm>
            <a:off x="683568" y="1772816"/>
            <a:ext cx="7632848" cy="954107"/>
          </a:xfrm>
          <a:prstGeom prst="rect">
            <a:avLst/>
          </a:prstGeom>
          <a:noFill/>
        </p:spPr>
        <p:txBody>
          <a:bodyPr wrap="square" rtlCol="0">
            <a:spAutoFit/>
          </a:bodyPr>
          <a:lstStyle/>
          <a:p>
            <a:pPr algn="ctr"/>
            <a:r>
              <a:rPr lang="en-GB" sz="2800" i="1" dirty="0"/>
              <a:t>What are your thoughts about the following questions?</a:t>
            </a:r>
          </a:p>
        </p:txBody>
      </p:sp>
      <p:pic>
        <p:nvPicPr>
          <p:cNvPr id="5" name="Picture 4">
            <a:extLst>
              <a:ext uri="{FF2B5EF4-FFF2-40B4-BE49-F238E27FC236}">
                <a16:creationId xmlns:a16="http://schemas.microsoft.com/office/drawing/2014/main" id="{8FDE08CC-9EE6-444C-B055-C289E111508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43808" y="868189"/>
            <a:ext cx="1003176" cy="1003176"/>
          </a:xfrm>
          <a:prstGeom prst="rect">
            <a:avLst/>
          </a:prstGeom>
        </p:spPr>
      </p:pic>
      <p:sp>
        <p:nvSpPr>
          <p:cNvPr id="6" name="TextBox 5">
            <a:extLst>
              <a:ext uri="{FF2B5EF4-FFF2-40B4-BE49-F238E27FC236}">
                <a16:creationId xmlns:a16="http://schemas.microsoft.com/office/drawing/2014/main" id="{2BDB9111-F282-408B-A41D-68F5039CB96A}"/>
              </a:ext>
            </a:extLst>
          </p:cNvPr>
          <p:cNvSpPr txBox="1"/>
          <p:nvPr/>
        </p:nvSpPr>
        <p:spPr>
          <a:xfrm>
            <a:off x="3846984" y="1124744"/>
            <a:ext cx="3101280" cy="523220"/>
          </a:xfrm>
          <a:prstGeom prst="rect">
            <a:avLst/>
          </a:prstGeom>
          <a:noFill/>
        </p:spPr>
        <p:txBody>
          <a:bodyPr wrap="square" rtlCol="0">
            <a:spAutoFit/>
          </a:bodyPr>
          <a:lstStyle/>
          <a:p>
            <a:r>
              <a:rPr lang="en-GB" sz="2800" dirty="0"/>
              <a:t>What do you think?</a:t>
            </a:r>
          </a:p>
        </p:txBody>
      </p:sp>
      <p:pic>
        <p:nvPicPr>
          <p:cNvPr id="10" name="Picture 9">
            <a:extLst>
              <a:ext uri="{FF2B5EF4-FFF2-40B4-BE49-F238E27FC236}">
                <a16:creationId xmlns:a16="http://schemas.microsoft.com/office/drawing/2014/main" id="{2BD82228-9064-45FE-A64A-97AB2C41893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041416" y="2757619"/>
            <a:ext cx="1061167" cy="703569"/>
          </a:xfrm>
          <a:prstGeom prst="rect">
            <a:avLst/>
          </a:prstGeom>
        </p:spPr>
      </p:pic>
      <p:sp>
        <p:nvSpPr>
          <p:cNvPr id="11" name="TextBox 10">
            <a:extLst>
              <a:ext uri="{FF2B5EF4-FFF2-40B4-BE49-F238E27FC236}">
                <a16:creationId xmlns:a16="http://schemas.microsoft.com/office/drawing/2014/main" id="{84EF9F3A-1779-4E6C-B86F-1EB5C84C07A0}"/>
              </a:ext>
            </a:extLst>
          </p:cNvPr>
          <p:cNvSpPr txBox="1"/>
          <p:nvPr/>
        </p:nvSpPr>
        <p:spPr>
          <a:xfrm>
            <a:off x="1259632" y="3789040"/>
            <a:ext cx="6912768" cy="523220"/>
          </a:xfrm>
          <a:prstGeom prst="rect">
            <a:avLst/>
          </a:prstGeom>
          <a:noFill/>
        </p:spPr>
        <p:txBody>
          <a:bodyPr wrap="square" rtlCol="0">
            <a:spAutoFit/>
          </a:bodyPr>
          <a:lstStyle/>
          <a:p>
            <a:pPr algn="ctr"/>
            <a:r>
              <a:rPr lang="en-GB" sz="2800" i="1" dirty="0"/>
              <a:t>Is Wales a NATION?</a:t>
            </a:r>
          </a:p>
        </p:txBody>
      </p:sp>
      <p:sp>
        <p:nvSpPr>
          <p:cNvPr id="12" name="TextBox 11">
            <a:extLst>
              <a:ext uri="{FF2B5EF4-FFF2-40B4-BE49-F238E27FC236}">
                <a16:creationId xmlns:a16="http://schemas.microsoft.com/office/drawing/2014/main" id="{3D9F343A-54D5-400A-85E0-C5D1636F7654}"/>
              </a:ext>
            </a:extLst>
          </p:cNvPr>
          <p:cNvSpPr txBox="1"/>
          <p:nvPr/>
        </p:nvSpPr>
        <p:spPr>
          <a:xfrm>
            <a:off x="1259632" y="4414095"/>
            <a:ext cx="6912768" cy="523220"/>
          </a:xfrm>
          <a:prstGeom prst="rect">
            <a:avLst/>
          </a:prstGeom>
          <a:noFill/>
        </p:spPr>
        <p:txBody>
          <a:bodyPr wrap="square" rtlCol="0">
            <a:spAutoFit/>
          </a:bodyPr>
          <a:lstStyle/>
          <a:p>
            <a:pPr algn="ctr"/>
            <a:r>
              <a:rPr lang="en-GB" sz="2800" i="1" dirty="0"/>
              <a:t>Are the Welsh a separate RACE?</a:t>
            </a:r>
          </a:p>
        </p:txBody>
      </p:sp>
      <p:sp>
        <p:nvSpPr>
          <p:cNvPr id="13" name="TextBox 12">
            <a:extLst>
              <a:ext uri="{FF2B5EF4-FFF2-40B4-BE49-F238E27FC236}">
                <a16:creationId xmlns:a16="http://schemas.microsoft.com/office/drawing/2014/main" id="{C3F87148-1A73-4619-B503-8B89ED6EEC95}"/>
              </a:ext>
            </a:extLst>
          </p:cNvPr>
          <p:cNvSpPr txBox="1"/>
          <p:nvPr/>
        </p:nvSpPr>
        <p:spPr>
          <a:xfrm>
            <a:off x="1245433" y="5039150"/>
            <a:ext cx="6912768" cy="523220"/>
          </a:xfrm>
          <a:prstGeom prst="rect">
            <a:avLst/>
          </a:prstGeom>
          <a:noFill/>
        </p:spPr>
        <p:txBody>
          <a:bodyPr wrap="square" rtlCol="0">
            <a:spAutoFit/>
          </a:bodyPr>
          <a:lstStyle/>
          <a:p>
            <a:pPr algn="ctr"/>
            <a:r>
              <a:rPr lang="en-GB" sz="2800" i="1" dirty="0"/>
              <a:t>Are the Welsh a separate ETHNIC GROUP?</a:t>
            </a:r>
          </a:p>
        </p:txBody>
      </p:sp>
    </p:spTree>
    <p:extLst>
      <p:ext uri="{BB962C8B-B14F-4D97-AF65-F5344CB8AC3E}">
        <p14:creationId xmlns:p14="http://schemas.microsoft.com/office/powerpoint/2010/main" val="689458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1"/>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11" grpId="0"/>
      <p:bldP spid="12" grpId="0"/>
      <p:bldP spid="13"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6691D-96B7-48AA-9E1F-29F71C0243E7}"/>
              </a:ext>
            </a:extLst>
          </p:cNvPr>
          <p:cNvSpPr>
            <a:spLocks noGrp="1"/>
          </p:cNvSpPr>
          <p:nvPr>
            <p:ph type="title"/>
          </p:nvPr>
        </p:nvSpPr>
        <p:spPr>
          <a:xfrm>
            <a:off x="457200" y="188640"/>
            <a:ext cx="8229600" cy="778098"/>
          </a:xfrm>
        </p:spPr>
        <p:txBody>
          <a:bodyPr>
            <a:normAutofit/>
          </a:bodyPr>
          <a:lstStyle/>
          <a:p>
            <a:r>
              <a:rPr lang="en-GB" sz="4000" b="1" dirty="0"/>
              <a:t>Nation, Race and Ethnicity</a:t>
            </a:r>
          </a:p>
        </p:txBody>
      </p:sp>
      <p:sp>
        <p:nvSpPr>
          <p:cNvPr id="3" name="TextBox 2">
            <a:extLst>
              <a:ext uri="{FF2B5EF4-FFF2-40B4-BE49-F238E27FC236}">
                <a16:creationId xmlns:a16="http://schemas.microsoft.com/office/drawing/2014/main" id="{6A86F11E-BEDE-41E4-8C16-F8FDB849A584}"/>
              </a:ext>
            </a:extLst>
          </p:cNvPr>
          <p:cNvSpPr txBox="1"/>
          <p:nvPr/>
        </p:nvSpPr>
        <p:spPr>
          <a:xfrm>
            <a:off x="683568" y="1772816"/>
            <a:ext cx="7632848" cy="954107"/>
          </a:xfrm>
          <a:prstGeom prst="rect">
            <a:avLst/>
          </a:prstGeom>
          <a:noFill/>
        </p:spPr>
        <p:txBody>
          <a:bodyPr wrap="square" rtlCol="0">
            <a:spAutoFit/>
          </a:bodyPr>
          <a:lstStyle/>
          <a:p>
            <a:pPr algn="ctr"/>
            <a:r>
              <a:rPr lang="en-GB" sz="2800" i="1" dirty="0"/>
              <a:t>What are your thoughts about the following questions?</a:t>
            </a:r>
          </a:p>
        </p:txBody>
      </p:sp>
      <p:pic>
        <p:nvPicPr>
          <p:cNvPr id="5" name="Picture 4">
            <a:extLst>
              <a:ext uri="{FF2B5EF4-FFF2-40B4-BE49-F238E27FC236}">
                <a16:creationId xmlns:a16="http://schemas.microsoft.com/office/drawing/2014/main" id="{8FDE08CC-9EE6-444C-B055-C289E111508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43808" y="868189"/>
            <a:ext cx="1003176" cy="1003176"/>
          </a:xfrm>
          <a:prstGeom prst="rect">
            <a:avLst/>
          </a:prstGeom>
        </p:spPr>
      </p:pic>
      <p:sp>
        <p:nvSpPr>
          <p:cNvPr id="6" name="TextBox 5">
            <a:extLst>
              <a:ext uri="{FF2B5EF4-FFF2-40B4-BE49-F238E27FC236}">
                <a16:creationId xmlns:a16="http://schemas.microsoft.com/office/drawing/2014/main" id="{2BDB9111-F282-408B-A41D-68F5039CB96A}"/>
              </a:ext>
            </a:extLst>
          </p:cNvPr>
          <p:cNvSpPr txBox="1"/>
          <p:nvPr/>
        </p:nvSpPr>
        <p:spPr>
          <a:xfrm>
            <a:off x="3846984" y="1124744"/>
            <a:ext cx="3101280" cy="523220"/>
          </a:xfrm>
          <a:prstGeom prst="rect">
            <a:avLst/>
          </a:prstGeom>
          <a:noFill/>
        </p:spPr>
        <p:txBody>
          <a:bodyPr wrap="square" rtlCol="0">
            <a:spAutoFit/>
          </a:bodyPr>
          <a:lstStyle/>
          <a:p>
            <a:r>
              <a:rPr lang="en-GB" sz="2800" dirty="0"/>
              <a:t>What do you think?</a:t>
            </a:r>
          </a:p>
        </p:txBody>
      </p:sp>
      <p:pic>
        <p:nvPicPr>
          <p:cNvPr id="10" name="Picture 9">
            <a:extLst>
              <a:ext uri="{FF2B5EF4-FFF2-40B4-BE49-F238E27FC236}">
                <a16:creationId xmlns:a16="http://schemas.microsoft.com/office/drawing/2014/main" id="{2BD82228-9064-45FE-A64A-97AB2C41893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041416" y="2699022"/>
            <a:ext cx="1061167" cy="703569"/>
          </a:xfrm>
          <a:prstGeom prst="rect">
            <a:avLst/>
          </a:prstGeom>
        </p:spPr>
      </p:pic>
      <p:sp>
        <p:nvSpPr>
          <p:cNvPr id="11" name="TextBox 10">
            <a:extLst>
              <a:ext uri="{FF2B5EF4-FFF2-40B4-BE49-F238E27FC236}">
                <a16:creationId xmlns:a16="http://schemas.microsoft.com/office/drawing/2014/main" id="{84EF9F3A-1779-4E6C-B86F-1EB5C84C07A0}"/>
              </a:ext>
            </a:extLst>
          </p:cNvPr>
          <p:cNvSpPr txBox="1"/>
          <p:nvPr/>
        </p:nvSpPr>
        <p:spPr>
          <a:xfrm>
            <a:off x="1225977" y="3497474"/>
            <a:ext cx="6912768" cy="954107"/>
          </a:xfrm>
          <a:prstGeom prst="rect">
            <a:avLst/>
          </a:prstGeom>
          <a:noFill/>
        </p:spPr>
        <p:txBody>
          <a:bodyPr wrap="square" rtlCol="0">
            <a:spAutoFit/>
          </a:bodyPr>
          <a:lstStyle/>
          <a:p>
            <a:pPr algn="ctr"/>
            <a:r>
              <a:rPr lang="en-GB" sz="2800" i="1" dirty="0"/>
              <a:t>If a person moves to Wales can they ever be considered to be Welsh??</a:t>
            </a:r>
          </a:p>
        </p:txBody>
      </p:sp>
      <p:sp>
        <p:nvSpPr>
          <p:cNvPr id="13" name="TextBox 12">
            <a:extLst>
              <a:ext uri="{FF2B5EF4-FFF2-40B4-BE49-F238E27FC236}">
                <a16:creationId xmlns:a16="http://schemas.microsoft.com/office/drawing/2014/main" id="{C3F87148-1A73-4619-B503-8B89ED6EEC95}"/>
              </a:ext>
            </a:extLst>
          </p:cNvPr>
          <p:cNvSpPr txBox="1"/>
          <p:nvPr/>
        </p:nvSpPr>
        <p:spPr>
          <a:xfrm>
            <a:off x="1187624" y="4540950"/>
            <a:ext cx="6912768" cy="523220"/>
          </a:xfrm>
          <a:prstGeom prst="rect">
            <a:avLst/>
          </a:prstGeom>
          <a:noFill/>
        </p:spPr>
        <p:txBody>
          <a:bodyPr wrap="square" rtlCol="0">
            <a:spAutoFit/>
          </a:bodyPr>
          <a:lstStyle/>
          <a:p>
            <a:pPr algn="ctr"/>
            <a:r>
              <a:rPr lang="en-GB" sz="2800" i="1" dirty="0"/>
              <a:t>In anyone born in Wales immediately Welsh?</a:t>
            </a:r>
          </a:p>
        </p:txBody>
      </p:sp>
      <p:sp>
        <p:nvSpPr>
          <p:cNvPr id="14" name="TextBox 13">
            <a:extLst>
              <a:ext uri="{FF2B5EF4-FFF2-40B4-BE49-F238E27FC236}">
                <a16:creationId xmlns:a16="http://schemas.microsoft.com/office/drawing/2014/main" id="{C3F87148-1A73-4619-B503-8B89ED6EEC95}"/>
              </a:ext>
            </a:extLst>
          </p:cNvPr>
          <p:cNvSpPr txBox="1"/>
          <p:nvPr/>
        </p:nvSpPr>
        <p:spPr>
          <a:xfrm>
            <a:off x="1187624" y="5373216"/>
            <a:ext cx="6912768" cy="523220"/>
          </a:xfrm>
          <a:prstGeom prst="rect">
            <a:avLst/>
          </a:prstGeom>
          <a:noFill/>
        </p:spPr>
        <p:txBody>
          <a:bodyPr wrap="square" rtlCol="0">
            <a:spAutoFit/>
          </a:bodyPr>
          <a:lstStyle/>
          <a:p>
            <a:pPr algn="ctr"/>
            <a:r>
              <a:rPr lang="en-GB" sz="2800" i="1" dirty="0"/>
              <a:t>What is it that makes a person Welsh?</a:t>
            </a:r>
          </a:p>
        </p:txBody>
      </p:sp>
    </p:spTree>
    <p:extLst>
      <p:ext uri="{BB962C8B-B14F-4D97-AF65-F5344CB8AC3E}">
        <p14:creationId xmlns:p14="http://schemas.microsoft.com/office/powerpoint/2010/main" val="725379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1"/>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11" grpId="0"/>
      <p:bldP spid="13" grpId="0"/>
      <p:bldP spid="14"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2927" y="188640"/>
            <a:ext cx="8229600" cy="850106"/>
          </a:xfrm>
        </p:spPr>
        <p:txBody>
          <a:bodyPr>
            <a:noAutofit/>
          </a:bodyPr>
          <a:lstStyle/>
          <a:p>
            <a:r>
              <a:rPr lang="en-GB" sz="4000" b="1" dirty="0"/>
              <a:t>Ancestry or Physical Attributes?</a:t>
            </a:r>
          </a:p>
        </p:txBody>
      </p:sp>
      <p:sp>
        <p:nvSpPr>
          <p:cNvPr id="3" name="Content Placeholder 2"/>
          <p:cNvSpPr>
            <a:spLocks noGrp="1"/>
          </p:cNvSpPr>
          <p:nvPr>
            <p:ph idx="1"/>
          </p:nvPr>
        </p:nvSpPr>
        <p:spPr>
          <a:xfrm>
            <a:off x="457200" y="1268760"/>
            <a:ext cx="8229600" cy="4525963"/>
          </a:xfrm>
        </p:spPr>
        <p:txBody>
          <a:bodyPr>
            <a:normAutofit lnSpcReduction="10000"/>
          </a:bodyPr>
          <a:lstStyle/>
          <a:p>
            <a:pPr marL="514350" indent="-457200"/>
            <a:r>
              <a:rPr lang="en-GB" dirty="0"/>
              <a:t>What is your ethnicity?</a:t>
            </a:r>
          </a:p>
          <a:p>
            <a:pPr marL="514350" indent="-457200"/>
            <a:r>
              <a:rPr lang="en-GB" sz="2800" dirty="0"/>
              <a:t>Other than a list of categories: white, black, Hispanic etc.</a:t>
            </a:r>
          </a:p>
          <a:p>
            <a:r>
              <a:rPr lang="en-GB" sz="2800" dirty="0"/>
              <a:t>What does the Question really mean?</a:t>
            </a:r>
          </a:p>
          <a:p>
            <a:r>
              <a:rPr lang="en-GB" dirty="0"/>
              <a:t>What is your ethnic group membership?</a:t>
            </a:r>
          </a:p>
          <a:p>
            <a:r>
              <a:rPr lang="en-GB" dirty="0"/>
              <a:t>Which ethnic group are you affiliated with?</a:t>
            </a:r>
          </a:p>
          <a:p>
            <a:r>
              <a:rPr lang="en-GB" dirty="0"/>
              <a:t>Which ethnic group do you identify yourself with?</a:t>
            </a:r>
          </a:p>
          <a:p>
            <a:pPr marL="365760" lvl="1" indent="0" algn="r">
              <a:buNone/>
            </a:pPr>
            <a:r>
              <a:rPr lang="en-GB" dirty="0"/>
              <a:t>(Barth </a:t>
            </a:r>
            <a:r>
              <a:rPr lang="en-GB" i="1" dirty="0"/>
              <a:t>cited in </a:t>
            </a:r>
            <a:r>
              <a:rPr lang="en-GB" dirty="0"/>
              <a:t>Fenton, 2010: 91)</a:t>
            </a:r>
          </a:p>
          <a:p>
            <a:pPr lvl="1"/>
            <a:endParaRPr lang="en-GB" dirty="0"/>
          </a:p>
          <a:p>
            <a:pPr lvl="1"/>
            <a:endParaRPr lang="en-GB" dirty="0"/>
          </a:p>
        </p:txBody>
      </p:sp>
    </p:spTree>
    <p:extLst>
      <p:ext uri="{BB962C8B-B14F-4D97-AF65-F5344CB8AC3E}">
        <p14:creationId xmlns:p14="http://schemas.microsoft.com/office/powerpoint/2010/main" val="2633216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464" y="0"/>
            <a:ext cx="8229600" cy="1143000"/>
          </a:xfrm>
        </p:spPr>
        <p:txBody>
          <a:bodyPr/>
          <a:lstStyle/>
          <a:p>
            <a:r>
              <a:rPr lang="en-GB" b="1" dirty="0"/>
              <a:t>Ethnocentrism</a:t>
            </a:r>
          </a:p>
        </p:txBody>
      </p:sp>
      <p:sp>
        <p:nvSpPr>
          <p:cNvPr id="3" name="Content Placeholder 2"/>
          <p:cNvSpPr>
            <a:spLocks noGrp="1"/>
          </p:cNvSpPr>
          <p:nvPr>
            <p:ph idx="1"/>
          </p:nvPr>
        </p:nvSpPr>
        <p:spPr>
          <a:xfrm>
            <a:off x="457200" y="1168287"/>
            <a:ext cx="8229600" cy="4525963"/>
          </a:xfrm>
        </p:spPr>
        <p:txBody>
          <a:bodyPr>
            <a:normAutofit lnSpcReduction="10000"/>
          </a:bodyPr>
          <a:lstStyle/>
          <a:p>
            <a:r>
              <a:rPr lang="en-GB" dirty="0"/>
              <a:t>Ethnocentrism is the notion that one’s own ethnic culture is superior to any other</a:t>
            </a:r>
          </a:p>
          <a:p>
            <a:r>
              <a:rPr lang="en-GB" dirty="0"/>
              <a:t>It is the idea that other cultures should be measured by the degree to which they live up to our cultural standards</a:t>
            </a:r>
          </a:p>
          <a:p>
            <a:r>
              <a:rPr lang="en-GB" dirty="0"/>
              <a:t>We are ethnocentric when we view other cultures through the narrow lens of our own culture or social position</a:t>
            </a:r>
          </a:p>
          <a:p>
            <a:pPr marL="0" indent="0" algn="r">
              <a:buNone/>
            </a:pPr>
            <a:r>
              <a:rPr lang="en-GB" sz="2000" dirty="0"/>
              <a:t>(Samovar, 2010: 178-179)</a:t>
            </a:r>
          </a:p>
        </p:txBody>
      </p:sp>
    </p:spTree>
    <p:extLst>
      <p:ext uri="{BB962C8B-B14F-4D97-AF65-F5344CB8AC3E}">
        <p14:creationId xmlns:p14="http://schemas.microsoft.com/office/powerpoint/2010/main" val="72715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Theoretical Perspectives on Ethnicity</a:t>
            </a:r>
          </a:p>
        </p:txBody>
      </p:sp>
      <p:sp>
        <p:nvSpPr>
          <p:cNvPr id="3" name="Content Placeholder 2"/>
          <p:cNvSpPr>
            <a:spLocks noGrp="1"/>
          </p:cNvSpPr>
          <p:nvPr>
            <p:ph idx="1"/>
          </p:nvPr>
        </p:nvSpPr>
        <p:spPr>
          <a:xfrm>
            <a:off x="2051720" y="2060848"/>
            <a:ext cx="5626968" cy="2088232"/>
          </a:xfrm>
        </p:spPr>
        <p:txBody>
          <a:bodyPr>
            <a:normAutofit/>
          </a:bodyPr>
          <a:lstStyle/>
          <a:p>
            <a:pPr marL="457200" indent="-457200">
              <a:buFont typeface="+mj-lt"/>
              <a:buAutoNum type="arabicPeriod"/>
            </a:pPr>
            <a:r>
              <a:rPr lang="en-GB" sz="3600" dirty="0" err="1"/>
              <a:t>Primordialism</a:t>
            </a:r>
            <a:endParaRPr lang="en-GB" sz="3600" dirty="0"/>
          </a:p>
          <a:p>
            <a:pPr marL="457200" indent="-457200">
              <a:buFont typeface="+mj-lt"/>
              <a:buAutoNum type="arabicPeriod"/>
            </a:pPr>
            <a:r>
              <a:rPr lang="en-GB" sz="3600" dirty="0"/>
              <a:t>Constructionism</a:t>
            </a:r>
          </a:p>
          <a:p>
            <a:pPr marL="457200" indent="-457200">
              <a:buFont typeface="+mj-lt"/>
              <a:buAutoNum type="arabicPeriod"/>
            </a:pPr>
            <a:r>
              <a:rPr lang="en-GB" sz="3600" dirty="0"/>
              <a:t>Instrumentalism </a:t>
            </a:r>
          </a:p>
        </p:txBody>
      </p:sp>
      <p:sp>
        <p:nvSpPr>
          <p:cNvPr id="4" name="TextBox 3">
            <a:extLst>
              <a:ext uri="{FF2B5EF4-FFF2-40B4-BE49-F238E27FC236}">
                <a16:creationId xmlns:a16="http://schemas.microsoft.com/office/drawing/2014/main" id="{4F3874A3-0A6E-4B30-A5DB-48FD7E5BC017}"/>
              </a:ext>
            </a:extLst>
          </p:cNvPr>
          <p:cNvSpPr txBox="1"/>
          <p:nvPr/>
        </p:nvSpPr>
        <p:spPr>
          <a:xfrm>
            <a:off x="4875312" y="4238441"/>
            <a:ext cx="3816424" cy="523220"/>
          </a:xfrm>
          <a:prstGeom prst="rect">
            <a:avLst/>
          </a:prstGeom>
          <a:noFill/>
        </p:spPr>
        <p:txBody>
          <a:bodyPr wrap="square" rtlCol="0">
            <a:spAutoFit/>
          </a:bodyPr>
          <a:lstStyle/>
          <a:p>
            <a:r>
              <a:rPr lang="en-GB" sz="2800" dirty="0"/>
              <a:t>(Yang, 2000: 42)</a:t>
            </a:r>
          </a:p>
        </p:txBody>
      </p:sp>
    </p:spTree>
    <p:extLst>
      <p:ext uri="{BB962C8B-B14F-4D97-AF65-F5344CB8AC3E}">
        <p14:creationId xmlns:p14="http://schemas.microsoft.com/office/powerpoint/2010/main" val="311602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2244" y="160337"/>
            <a:ext cx="8229600" cy="1143000"/>
          </a:xfrm>
        </p:spPr>
        <p:txBody>
          <a:bodyPr/>
          <a:lstStyle/>
          <a:p>
            <a:r>
              <a:rPr lang="en-GB" b="1" dirty="0"/>
              <a:t>Primordialists</a:t>
            </a:r>
          </a:p>
        </p:txBody>
      </p:sp>
      <p:sp>
        <p:nvSpPr>
          <p:cNvPr id="3" name="Content Placeholder 2"/>
          <p:cNvSpPr>
            <a:spLocks noGrp="1"/>
          </p:cNvSpPr>
          <p:nvPr>
            <p:ph idx="1"/>
          </p:nvPr>
        </p:nvSpPr>
        <p:spPr>
          <a:xfrm>
            <a:off x="4860032" y="5805264"/>
            <a:ext cx="3189040" cy="476503"/>
          </a:xfrm>
        </p:spPr>
        <p:txBody>
          <a:bodyPr>
            <a:noAutofit/>
          </a:bodyPr>
          <a:lstStyle/>
          <a:p>
            <a:pPr marL="365760" lvl="1" indent="0" algn="r">
              <a:buNone/>
            </a:pPr>
            <a:r>
              <a:rPr lang="en-GB" sz="2400" dirty="0"/>
              <a:t>(Yang, 2000: 42)</a:t>
            </a:r>
          </a:p>
        </p:txBody>
      </p:sp>
      <p:sp>
        <p:nvSpPr>
          <p:cNvPr id="4" name="TextBox 3">
            <a:extLst>
              <a:ext uri="{FF2B5EF4-FFF2-40B4-BE49-F238E27FC236}">
                <a16:creationId xmlns:a16="http://schemas.microsoft.com/office/drawing/2014/main" id="{8E117F8A-BFC2-4C1C-A632-D862FDEC22C5}"/>
              </a:ext>
            </a:extLst>
          </p:cNvPr>
          <p:cNvSpPr txBox="1"/>
          <p:nvPr/>
        </p:nvSpPr>
        <p:spPr>
          <a:xfrm>
            <a:off x="422244" y="1303337"/>
            <a:ext cx="8229600" cy="3970318"/>
          </a:xfrm>
          <a:prstGeom prst="rect">
            <a:avLst/>
          </a:prstGeom>
          <a:noFill/>
        </p:spPr>
        <p:txBody>
          <a:bodyPr wrap="square" rtlCol="0">
            <a:spAutoFit/>
          </a:bodyPr>
          <a:lstStyle/>
          <a:p>
            <a:pPr marL="457200" indent="-457200">
              <a:buFont typeface="Arial" panose="020B0604020202020204" pitchFamily="34" charset="0"/>
              <a:buChar char="•"/>
            </a:pPr>
            <a:r>
              <a:rPr lang="en-GB" sz="2800" dirty="0"/>
              <a:t>Ethnicity is an ascribed identity or assigned status that is somehow ‘given’ to us</a:t>
            </a:r>
          </a:p>
          <a:p>
            <a:pPr marL="457200" indent="-457200">
              <a:buFont typeface="Arial" panose="020B0604020202020204" pitchFamily="34" charset="0"/>
              <a:buChar char="•"/>
            </a:pPr>
            <a:r>
              <a:rPr lang="en-GB" sz="2800" dirty="0"/>
              <a:t>It is sometimes inherited from one’s ancestors</a:t>
            </a:r>
          </a:p>
          <a:p>
            <a:pPr marL="457200" indent="-457200">
              <a:buFont typeface="Arial" panose="020B0604020202020204" pitchFamily="34" charset="0"/>
              <a:buChar char="•"/>
            </a:pPr>
            <a:r>
              <a:rPr lang="en-GB" sz="2800" dirty="0"/>
              <a:t>E.g. if your forebears are Chinese then you will have inherited physical and cultural characteristics from them</a:t>
            </a:r>
          </a:p>
          <a:p>
            <a:pPr marL="457200" indent="-457200">
              <a:buFont typeface="Arial" panose="020B0604020202020204" pitchFamily="34" charset="0"/>
              <a:buChar char="•"/>
            </a:pPr>
            <a:r>
              <a:rPr lang="en-GB" sz="2800" dirty="0"/>
              <a:t>Thus, from a primordialist perspective, ethnicity is a ‘very deeply rooted, primal bond to one’s ancestral bloodline’</a:t>
            </a:r>
          </a:p>
        </p:txBody>
      </p:sp>
    </p:spTree>
    <p:extLst>
      <p:ext uri="{BB962C8B-B14F-4D97-AF65-F5344CB8AC3E}">
        <p14:creationId xmlns:p14="http://schemas.microsoft.com/office/powerpoint/2010/main" val="1736830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3474" y="160337"/>
            <a:ext cx="8229600" cy="1143000"/>
          </a:xfrm>
        </p:spPr>
        <p:txBody>
          <a:bodyPr/>
          <a:lstStyle/>
          <a:p>
            <a:r>
              <a:rPr lang="en-GB" b="1" dirty="0"/>
              <a:t>Primordialists</a:t>
            </a:r>
          </a:p>
        </p:txBody>
      </p:sp>
      <p:sp>
        <p:nvSpPr>
          <p:cNvPr id="3" name="Content Placeholder 2"/>
          <p:cNvSpPr>
            <a:spLocks noGrp="1"/>
          </p:cNvSpPr>
          <p:nvPr>
            <p:ph idx="1"/>
          </p:nvPr>
        </p:nvSpPr>
        <p:spPr>
          <a:xfrm>
            <a:off x="457200" y="1600201"/>
            <a:ext cx="8229600" cy="3701008"/>
          </a:xfrm>
        </p:spPr>
        <p:txBody>
          <a:bodyPr>
            <a:normAutofit/>
          </a:bodyPr>
          <a:lstStyle/>
          <a:p>
            <a:r>
              <a:rPr lang="en-GB" dirty="0"/>
              <a:t>Therefore a common ancestry determines ethnicity</a:t>
            </a:r>
          </a:p>
          <a:p>
            <a:r>
              <a:rPr lang="en-GB" dirty="0"/>
              <a:t>People belong to an ethnic group because members of that group all share common biological and cultural origins</a:t>
            </a:r>
          </a:p>
          <a:p>
            <a:pPr lvl="1"/>
            <a:endParaRPr lang="en-GB" dirty="0"/>
          </a:p>
          <a:p>
            <a:pPr marL="365760" lvl="1" indent="0" algn="r">
              <a:buNone/>
            </a:pPr>
            <a:r>
              <a:rPr lang="en-GB" sz="2400" dirty="0"/>
              <a:t>(Yang, 2000: 42)</a:t>
            </a:r>
          </a:p>
          <a:p>
            <a:pPr lvl="1"/>
            <a:endParaRPr lang="en-GB" dirty="0"/>
          </a:p>
        </p:txBody>
      </p:sp>
    </p:spTree>
    <p:extLst>
      <p:ext uri="{BB962C8B-B14F-4D97-AF65-F5344CB8AC3E}">
        <p14:creationId xmlns:p14="http://schemas.microsoft.com/office/powerpoint/2010/main" val="1985501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Primordialists</a:t>
            </a:r>
          </a:p>
        </p:txBody>
      </p:sp>
      <p:sp>
        <p:nvSpPr>
          <p:cNvPr id="3" name="Content Placeholder 2"/>
          <p:cNvSpPr>
            <a:spLocks noGrp="1"/>
          </p:cNvSpPr>
          <p:nvPr>
            <p:ph idx="1"/>
          </p:nvPr>
        </p:nvSpPr>
        <p:spPr>
          <a:xfrm>
            <a:off x="323528" y="1620065"/>
            <a:ext cx="8229600" cy="1795338"/>
          </a:xfrm>
        </p:spPr>
        <p:txBody>
          <a:bodyPr>
            <a:noAutofit/>
          </a:bodyPr>
          <a:lstStyle/>
          <a:p>
            <a:pPr>
              <a:spcBef>
                <a:spcPts val="1200"/>
              </a:spcBef>
              <a:spcAft>
                <a:spcPts val="1200"/>
              </a:spcAft>
            </a:pPr>
            <a:r>
              <a:rPr lang="en-GB" sz="2800" dirty="0"/>
              <a:t>The arguments put forward by this school of thought stress the role of primordial factors, lineage and cultural ties in determining ethnicity</a:t>
            </a:r>
          </a:p>
          <a:p>
            <a:pPr>
              <a:spcBef>
                <a:spcPts val="1200"/>
              </a:spcBef>
              <a:spcAft>
                <a:spcPts val="1200"/>
              </a:spcAft>
            </a:pPr>
            <a:r>
              <a:rPr lang="en-GB" sz="2800" dirty="0"/>
              <a:t>These bonds will give rise to and sustain ethnicity i.e. if you follow this school of thought your ethnicity is innate – it cannot change even over generations</a:t>
            </a:r>
          </a:p>
          <a:p>
            <a:pPr marL="685800" lvl="2" indent="0" algn="r">
              <a:spcBef>
                <a:spcPts val="1200"/>
              </a:spcBef>
              <a:spcAft>
                <a:spcPts val="1200"/>
              </a:spcAft>
              <a:buNone/>
            </a:pPr>
            <a:r>
              <a:rPr lang="en-GB" sz="1800" dirty="0"/>
              <a:t>(Geertz, 1973; Isaacs, 1975; van den </a:t>
            </a:r>
            <a:r>
              <a:rPr lang="en-GB" sz="1800" dirty="0" err="1"/>
              <a:t>Berghe</a:t>
            </a:r>
            <a:r>
              <a:rPr lang="en-GB" sz="1800" dirty="0"/>
              <a:t>, 1981 </a:t>
            </a:r>
            <a:r>
              <a:rPr lang="en-GB" sz="1800" i="1" dirty="0"/>
              <a:t>cited in </a:t>
            </a:r>
            <a:r>
              <a:rPr lang="en-GB" sz="1800" dirty="0"/>
              <a:t>Yang, 2000: 42)</a:t>
            </a:r>
          </a:p>
        </p:txBody>
      </p:sp>
    </p:spTree>
    <p:extLst>
      <p:ext uri="{BB962C8B-B14F-4D97-AF65-F5344CB8AC3E}">
        <p14:creationId xmlns:p14="http://schemas.microsoft.com/office/powerpoint/2010/main" val="3036478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34550"/>
            <a:ext cx="8229600" cy="1143000"/>
          </a:xfrm>
        </p:spPr>
        <p:txBody>
          <a:bodyPr/>
          <a:lstStyle/>
          <a:p>
            <a:r>
              <a:rPr lang="en-GB" b="1" dirty="0"/>
              <a:t>Primordialists</a:t>
            </a:r>
          </a:p>
        </p:txBody>
      </p:sp>
      <p:sp>
        <p:nvSpPr>
          <p:cNvPr id="4" name="TextBox 3">
            <a:extLst>
              <a:ext uri="{FF2B5EF4-FFF2-40B4-BE49-F238E27FC236}">
                <a16:creationId xmlns:a16="http://schemas.microsoft.com/office/drawing/2014/main" id="{4EA66B11-3607-4F46-910E-329DB43B0AE3}"/>
              </a:ext>
            </a:extLst>
          </p:cNvPr>
          <p:cNvSpPr txBox="1"/>
          <p:nvPr/>
        </p:nvSpPr>
        <p:spPr>
          <a:xfrm>
            <a:off x="467544" y="1177550"/>
            <a:ext cx="5112568" cy="523220"/>
          </a:xfrm>
          <a:prstGeom prst="rect">
            <a:avLst/>
          </a:prstGeom>
          <a:noFill/>
        </p:spPr>
        <p:txBody>
          <a:bodyPr wrap="square" rtlCol="0">
            <a:spAutoFit/>
          </a:bodyPr>
          <a:lstStyle/>
          <a:p>
            <a:r>
              <a:rPr lang="en-GB" sz="2800" b="1" dirty="0"/>
              <a:t>Tend to focus on:</a:t>
            </a:r>
          </a:p>
        </p:txBody>
      </p:sp>
      <p:sp>
        <p:nvSpPr>
          <p:cNvPr id="5" name="TextBox 4">
            <a:extLst>
              <a:ext uri="{FF2B5EF4-FFF2-40B4-BE49-F238E27FC236}">
                <a16:creationId xmlns:a16="http://schemas.microsoft.com/office/drawing/2014/main" id="{E010A6D4-B75D-4ED6-9B56-0CD953D505AC}"/>
              </a:ext>
            </a:extLst>
          </p:cNvPr>
          <p:cNvSpPr txBox="1"/>
          <p:nvPr/>
        </p:nvSpPr>
        <p:spPr>
          <a:xfrm>
            <a:off x="1187624" y="1700770"/>
            <a:ext cx="6348906"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a:t>Ancient beginnings</a:t>
            </a:r>
          </a:p>
          <a:p>
            <a:pPr marL="342900" indent="-342900">
              <a:buFont typeface="Arial" panose="020B0604020202020204" pitchFamily="34" charset="0"/>
              <a:buChar char="•"/>
            </a:pPr>
            <a:r>
              <a:rPr lang="en-GB" sz="2400" dirty="0"/>
              <a:t>Evolution of an ethnic group over time</a:t>
            </a:r>
          </a:p>
          <a:p>
            <a:pPr marL="342900" indent="-342900">
              <a:buFont typeface="Arial" panose="020B0604020202020204" pitchFamily="34" charset="0"/>
              <a:buChar char="•"/>
            </a:pPr>
            <a:r>
              <a:rPr lang="en-GB" sz="2400" dirty="0"/>
              <a:t>And see ethnicity as a natural state of being</a:t>
            </a:r>
          </a:p>
        </p:txBody>
      </p:sp>
      <p:sp>
        <p:nvSpPr>
          <p:cNvPr id="6" name="TextBox 5">
            <a:extLst>
              <a:ext uri="{FF2B5EF4-FFF2-40B4-BE49-F238E27FC236}">
                <a16:creationId xmlns:a16="http://schemas.microsoft.com/office/drawing/2014/main" id="{3AED3288-9AAE-4A2C-83C0-AC8A74407524}"/>
              </a:ext>
            </a:extLst>
          </p:cNvPr>
          <p:cNvSpPr txBox="1"/>
          <p:nvPr/>
        </p:nvSpPr>
        <p:spPr>
          <a:xfrm>
            <a:off x="346380" y="2877982"/>
            <a:ext cx="7731159" cy="523220"/>
          </a:xfrm>
          <a:prstGeom prst="rect">
            <a:avLst/>
          </a:prstGeom>
          <a:noFill/>
        </p:spPr>
        <p:txBody>
          <a:bodyPr wrap="square" rtlCol="0">
            <a:spAutoFit/>
          </a:bodyPr>
          <a:lstStyle/>
          <a:p>
            <a:r>
              <a:rPr lang="en-GB" sz="2800" b="1" dirty="0"/>
              <a:t>Some Primordialists view ethnicity as defined as;</a:t>
            </a:r>
          </a:p>
        </p:txBody>
      </p:sp>
      <p:sp>
        <p:nvSpPr>
          <p:cNvPr id="7" name="TextBox 6">
            <a:extLst>
              <a:ext uri="{FF2B5EF4-FFF2-40B4-BE49-F238E27FC236}">
                <a16:creationId xmlns:a16="http://schemas.microsoft.com/office/drawing/2014/main" id="{6AED7510-1B13-4504-9A11-F220E9BB9AEA}"/>
              </a:ext>
            </a:extLst>
          </p:cNvPr>
          <p:cNvSpPr txBox="1"/>
          <p:nvPr/>
        </p:nvSpPr>
        <p:spPr>
          <a:xfrm>
            <a:off x="1187624" y="3401202"/>
            <a:ext cx="6348906"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a:t>Defined by or intimately connected with</a:t>
            </a:r>
          </a:p>
          <a:p>
            <a:pPr marL="342900" indent="-342900">
              <a:buFont typeface="Arial" panose="020B0604020202020204" pitchFamily="34" charset="0"/>
              <a:buChar char="•"/>
            </a:pPr>
            <a:r>
              <a:rPr lang="en-GB" sz="2400" dirty="0"/>
              <a:t>Blood ties</a:t>
            </a:r>
          </a:p>
          <a:p>
            <a:pPr marL="342900" indent="-342900">
              <a:buFont typeface="Arial" panose="020B0604020202020204" pitchFamily="34" charset="0"/>
              <a:buChar char="•"/>
            </a:pPr>
            <a:r>
              <a:rPr lang="en-GB" sz="2400" dirty="0"/>
              <a:t>Or Kinship</a:t>
            </a:r>
          </a:p>
        </p:txBody>
      </p:sp>
      <p:sp>
        <p:nvSpPr>
          <p:cNvPr id="8" name="TextBox 7">
            <a:extLst>
              <a:ext uri="{FF2B5EF4-FFF2-40B4-BE49-F238E27FC236}">
                <a16:creationId xmlns:a16="http://schemas.microsoft.com/office/drawing/2014/main" id="{5CBD869C-0A72-4D77-A75D-896620BF8838}"/>
              </a:ext>
            </a:extLst>
          </p:cNvPr>
          <p:cNvSpPr txBox="1"/>
          <p:nvPr/>
        </p:nvSpPr>
        <p:spPr>
          <a:xfrm>
            <a:off x="369233" y="4585771"/>
            <a:ext cx="7731159" cy="523220"/>
          </a:xfrm>
          <a:prstGeom prst="rect">
            <a:avLst/>
          </a:prstGeom>
          <a:noFill/>
        </p:spPr>
        <p:txBody>
          <a:bodyPr wrap="square" rtlCol="0">
            <a:spAutoFit/>
          </a:bodyPr>
          <a:lstStyle/>
          <a:p>
            <a:r>
              <a:rPr lang="en-GB" sz="2800" b="1" dirty="0"/>
              <a:t>Primordialism assumes that ethnic identity is;</a:t>
            </a:r>
          </a:p>
        </p:txBody>
      </p:sp>
      <p:sp>
        <p:nvSpPr>
          <p:cNvPr id="9" name="TextBox 8">
            <a:extLst>
              <a:ext uri="{FF2B5EF4-FFF2-40B4-BE49-F238E27FC236}">
                <a16:creationId xmlns:a16="http://schemas.microsoft.com/office/drawing/2014/main" id="{0626F178-66FC-4192-AD88-E43AB14A15BF}"/>
              </a:ext>
            </a:extLst>
          </p:cNvPr>
          <p:cNvSpPr txBox="1"/>
          <p:nvPr/>
        </p:nvSpPr>
        <p:spPr>
          <a:xfrm>
            <a:off x="1210477" y="5108991"/>
            <a:ext cx="6348906"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Fixed at birth</a:t>
            </a:r>
          </a:p>
          <a:p>
            <a:pPr marL="342900" indent="-342900">
              <a:buFont typeface="Arial" panose="020B0604020202020204" pitchFamily="34" charset="0"/>
              <a:buChar char="•"/>
            </a:pPr>
            <a:r>
              <a:rPr lang="en-GB" sz="2400" dirty="0"/>
              <a:t>And cannot change</a:t>
            </a:r>
          </a:p>
        </p:txBody>
      </p:sp>
      <p:sp>
        <p:nvSpPr>
          <p:cNvPr id="12" name="TextBox 11">
            <a:extLst>
              <a:ext uri="{FF2B5EF4-FFF2-40B4-BE49-F238E27FC236}">
                <a16:creationId xmlns:a16="http://schemas.microsoft.com/office/drawing/2014/main" id="{7B9B0A80-BE17-4C99-B8B9-AFD483D30DC7}"/>
              </a:ext>
            </a:extLst>
          </p:cNvPr>
          <p:cNvSpPr txBox="1"/>
          <p:nvPr/>
        </p:nvSpPr>
        <p:spPr>
          <a:xfrm>
            <a:off x="2699792" y="6237312"/>
            <a:ext cx="6348906" cy="923330"/>
          </a:xfrm>
          <a:prstGeom prst="rect">
            <a:avLst/>
          </a:prstGeom>
          <a:noFill/>
        </p:spPr>
        <p:txBody>
          <a:bodyPr wrap="square" rtlCol="0">
            <a:spAutoFit/>
          </a:bodyPr>
          <a:lstStyle/>
          <a:p>
            <a:r>
              <a:rPr lang="nl-NL" dirty="0"/>
              <a:t>(Geertz, 1973; Isaacs, 1975; van den Berghe, 1981 cited in Yang, 2000: 42)</a:t>
            </a:r>
          </a:p>
          <a:p>
            <a:endParaRPr lang="en-GB" dirty="0"/>
          </a:p>
        </p:txBody>
      </p:sp>
    </p:spTree>
    <p:extLst>
      <p:ext uri="{BB962C8B-B14F-4D97-AF65-F5344CB8AC3E}">
        <p14:creationId xmlns:p14="http://schemas.microsoft.com/office/powerpoint/2010/main" val="3236044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8"/>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P spid="6" grpId="0"/>
      <p:bldP spid="7" grpId="0" build="p"/>
      <p:bldP spid="8" grpId="0"/>
      <p:bldP spid="9" grpId="0" build="p"/>
      <p:bldP spid="12"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Primordialists</a:t>
            </a:r>
          </a:p>
        </p:txBody>
      </p:sp>
      <p:sp>
        <p:nvSpPr>
          <p:cNvPr id="3" name="Content Placeholder 2"/>
          <p:cNvSpPr>
            <a:spLocks noGrp="1"/>
          </p:cNvSpPr>
          <p:nvPr>
            <p:ph idx="1"/>
          </p:nvPr>
        </p:nvSpPr>
        <p:spPr/>
        <p:txBody>
          <a:bodyPr/>
          <a:lstStyle/>
          <a:p>
            <a:r>
              <a:rPr lang="en-GB" dirty="0"/>
              <a:t>Socio-biologists attempt to use</a:t>
            </a:r>
          </a:p>
          <a:p>
            <a:pPr lvl="1"/>
            <a:r>
              <a:rPr lang="en-GB" dirty="0"/>
              <a:t>Scientific approaches</a:t>
            </a:r>
          </a:p>
          <a:p>
            <a:pPr lvl="1"/>
            <a:r>
              <a:rPr lang="en-GB" dirty="0"/>
              <a:t>Such as Darwinian and natural selection</a:t>
            </a:r>
          </a:p>
          <a:p>
            <a:pPr lvl="1"/>
            <a:r>
              <a:rPr lang="en-GB" dirty="0"/>
              <a:t>Evolutionary biology</a:t>
            </a:r>
          </a:p>
          <a:p>
            <a:pPr lvl="1"/>
            <a:r>
              <a:rPr lang="en-GB" dirty="0"/>
              <a:t>Genetics</a:t>
            </a:r>
          </a:p>
          <a:p>
            <a:pPr lvl="1"/>
            <a:endParaRPr lang="en-GB" dirty="0"/>
          </a:p>
          <a:p>
            <a:r>
              <a:rPr lang="en-GB" dirty="0"/>
              <a:t>To explain social behaviour</a:t>
            </a:r>
          </a:p>
          <a:p>
            <a:pPr marL="0" lvl="1" indent="0" algn="r">
              <a:buNone/>
            </a:pPr>
            <a:r>
              <a:rPr lang="en-GB" dirty="0"/>
              <a:t>(</a:t>
            </a:r>
            <a:r>
              <a:rPr lang="en-GB" dirty="0" err="1"/>
              <a:t>Joireman</a:t>
            </a:r>
            <a:r>
              <a:rPr lang="en-GB" dirty="0"/>
              <a:t>, 2003: 34)</a:t>
            </a:r>
          </a:p>
          <a:p>
            <a:endParaRPr lang="en-GB" dirty="0"/>
          </a:p>
        </p:txBody>
      </p:sp>
    </p:spTree>
    <p:extLst>
      <p:ext uri="{BB962C8B-B14F-4D97-AF65-F5344CB8AC3E}">
        <p14:creationId xmlns:p14="http://schemas.microsoft.com/office/powerpoint/2010/main" val="68316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Rwandan Genocide</a:t>
            </a:r>
          </a:p>
        </p:txBody>
      </p:sp>
      <p:sp>
        <p:nvSpPr>
          <p:cNvPr id="3" name="Content Placeholder 2"/>
          <p:cNvSpPr>
            <a:spLocks noGrp="1"/>
          </p:cNvSpPr>
          <p:nvPr>
            <p:ph idx="1"/>
          </p:nvPr>
        </p:nvSpPr>
        <p:spPr/>
        <p:txBody>
          <a:bodyPr>
            <a:normAutofit lnSpcReduction="10000"/>
          </a:bodyPr>
          <a:lstStyle/>
          <a:p>
            <a:r>
              <a:rPr lang="en-GB" dirty="0"/>
              <a:t>In 1994 the majority Hutu population in Rwanda organised themselves and in the course of two months proceeded to murder 800,000 Tutsi people living among them – the overwhelming majority of the Tutsi population</a:t>
            </a:r>
          </a:p>
          <a:p>
            <a:r>
              <a:rPr lang="en-GB" dirty="0"/>
              <a:t>The genocide was conducted in a methodical way, often through the leadership of the local town governments</a:t>
            </a:r>
          </a:p>
          <a:p>
            <a:pPr marL="365760" lvl="1" indent="0" algn="r">
              <a:buNone/>
            </a:pPr>
            <a:r>
              <a:rPr lang="en-GB" dirty="0"/>
              <a:t>(</a:t>
            </a:r>
            <a:r>
              <a:rPr lang="en-GB" dirty="0" err="1"/>
              <a:t>Joireman</a:t>
            </a:r>
            <a:r>
              <a:rPr lang="en-GB" dirty="0"/>
              <a:t>, 2003: 34)</a:t>
            </a:r>
          </a:p>
          <a:p>
            <a:pPr lvl="1"/>
            <a:endParaRPr lang="en-GB" dirty="0"/>
          </a:p>
        </p:txBody>
      </p:sp>
    </p:spTree>
    <p:extLst>
      <p:ext uri="{BB962C8B-B14F-4D97-AF65-F5344CB8AC3E}">
        <p14:creationId xmlns:p14="http://schemas.microsoft.com/office/powerpoint/2010/main" val="3579212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8A5F51C6-CD12-486E-9AF3-422240945EBB}"/>
              </a:ext>
            </a:extLst>
          </p:cNvPr>
          <p:cNvSpPr txBox="1">
            <a:spLocks/>
          </p:cNvSpPr>
          <p:nvPr/>
        </p:nvSpPr>
        <p:spPr>
          <a:xfrm>
            <a:off x="323528" y="10750"/>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The Rwandan Genocide</a:t>
            </a:r>
          </a:p>
        </p:txBody>
      </p:sp>
      <p:pic>
        <p:nvPicPr>
          <p:cNvPr id="5" name="Picture 4">
            <a:hlinkClick r:id="rId2"/>
            <a:extLst>
              <a:ext uri="{FF2B5EF4-FFF2-40B4-BE49-F238E27FC236}">
                <a16:creationId xmlns:a16="http://schemas.microsoft.com/office/drawing/2014/main" id="{56CE4CE6-37C4-4F5B-AEE2-68A35DDEF23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03848" y="2391760"/>
            <a:ext cx="1966714" cy="2074479"/>
          </a:xfrm>
          <a:prstGeom prst="rect">
            <a:avLst/>
          </a:prstGeom>
        </p:spPr>
      </p:pic>
    </p:spTree>
    <p:extLst>
      <p:ext uri="{BB962C8B-B14F-4D97-AF65-F5344CB8AC3E}">
        <p14:creationId xmlns:p14="http://schemas.microsoft.com/office/powerpoint/2010/main" val="273612692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Rwandan Genocide</a:t>
            </a:r>
          </a:p>
        </p:txBody>
      </p:sp>
      <p:sp>
        <p:nvSpPr>
          <p:cNvPr id="3" name="Content Placeholder 2"/>
          <p:cNvSpPr>
            <a:spLocks noGrp="1"/>
          </p:cNvSpPr>
          <p:nvPr>
            <p:ph idx="1"/>
          </p:nvPr>
        </p:nvSpPr>
        <p:spPr/>
        <p:txBody>
          <a:bodyPr>
            <a:normAutofit fontScale="92500" lnSpcReduction="20000"/>
          </a:bodyPr>
          <a:lstStyle/>
          <a:p>
            <a:r>
              <a:rPr lang="en-GB" dirty="0"/>
              <a:t>Hutus were encouraged to kill their </a:t>
            </a:r>
            <a:r>
              <a:rPr lang="en-GB" u="sng" dirty="0"/>
              <a:t>ethnic</a:t>
            </a:r>
            <a:r>
              <a:rPr lang="en-GB" dirty="0"/>
              <a:t> Tutsi neighbours as a collective action for the public good</a:t>
            </a:r>
          </a:p>
          <a:p>
            <a:r>
              <a:rPr lang="en-GB" dirty="0"/>
              <a:t>The underlying causes of this violence were differences between the two ethnic groups that were both ancient and sustained</a:t>
            </a:r>
          </a:p>
          <a:p>
            <a:r>
              <a:rPr lang="en-GB" i="1" dirty="0">
                <a:solidFill>
                  <a:srgbClr val="FF0000"/>
                </a:solidFill>
              </a:rPr>
              <a:t>Primordialist perspective: The Hutus and Tutsis in Rwanda were unable to live together in peace because their inherent ethnic identifies set them at odds with each other</a:t>
            </a:r>
          </a:p>
          <a:p>
            <a:pPr marL="0" lvl="1" indent="0" algn="r">
              <a:buNone/>
            </a:pPr>
            <a:r>
              <a:rPr lang="en-GB" dirty="0"/>
              <a:t>(</a:t>
            </a:r>
            <a:r>
              <a:rPr lang="en-GB" dirty="0" err="1"/>
              <a:t>Joireman</a:t>
            </a:r>
            <a:r>
              <a:rPr lang="en-GB" dirty="0"/>
              <a:t>, 2003: 34)</a:t>
            </a:r>
          </a:p>
          <a:p>
            <a:endParaRPr lang="en-GB" dirty="0"/>
          </a:p>
        </p:txBody>
      </p:sp>
    </p:spTree>
    <p:extLst>
      <p:ext uri="{BB962C8B-B14F-4D97-AF65-F5344CB8AC3E}">
        <p14:creationId xmlns:p14="http://schemas.microsoft.com/office/powerpoint/2010/main" val="104277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Primordialists</a:t>
            </a:r>
          </a:p>
        </p:txBody>
      </p:sp>
      <p:sp>
        <p:nvSpPr>
          <p:cNvPr id="3" name="Content Placeholder 2"/>
          <p:cNvSpPr>
            <a:spLocks noGrp="1"/>
          </p:cNvSpPr>
          <p:nvPr>
            <p:ph idx="1"/>
          </p:nvPr>
        </p:nvSpPr>
        <p:spPr/>
        <p:txBody>
          <a:bodyPr/>
          <a:lstStyle/>
          <a:p>
            <a:r>
              <a:rPr lang="en-GB" dirty="0"/>
              <a:t>This type of explanation of the Rwandan genocide</a:t>
            </a:r>
          </a:p>
          <a:p>
            <a:pPr lvl="1"/>
            <a:r>
              <a:rPr lang="en-GB" dirty="0"/>
              <a:t>one of the most notable and clear examples of ethnic based violence observed in recent times </a:t>
            </a:r>
          </a:p>
          <a:p>
            <a:pPr lvl="1"/>
            <a:r>
              <a:rPr lang="en-GB" dirty="0"/>
              <a:t>is considered as a primordial justification (i.e. the clear ethnic differences were what caused the </a:t>
            </a:r>
            <a:r>
              <a:rPr lang="en-GB" dirty="0" err="1"/>
              <a:t>genoside</a:t>
            </a:r>
            <a:r>
              <a:rPr lang="en-GB" dirty="0"/>
              <a:t>)</a:t>
            </a:r>
          </a:p>
          <a:p>
            <a:pPr lvl="1"/>
            <a:endParaRPr lang="en-GB" dirty="0"/>
          </a:p>
          <a:p>
            <a:pPr marL="365760" lvl="1" indent="0" algn="r">
              <a:buNone/>
            </a:pPr>
            <a:r>
              <a:rPr lang="en-GB" dirty="0"/>
              <a:t>(</a:t>
            </a:r>
            <a:r>
              <a:rPr lang="en-GB" dirty="0" err="1"/>
              <a:t>Joireman</a:t>
            </a:r>
            <a:r>
              <a:rPr lang="en-GB" dirty="0"/>
              <a:t>, 2003: 34)</a:t>
            </a:r>
          </a:p>
          <a:p>
            <a:pPr marL="365760" lvl="1" indent="0">
              <a:buNone/>
            </a:pPr>
            <a:endParaRPr lang="en-GB" dirty="0"/>
          </a:p>
        </p:txBody>
      </p:sp>
    </p:spTree>
    <p:extLst>
      <p:ext uri="{BB962C8B-B14F-4D97-AF65-F5344CB8AC3E}">
        <p14:creationId xmlns:p14="http://schemas.microsoft.com/office/powerpoint/2010/main" val="2088694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Social Constructionism</a:t>
            </a:r>
          </a:p>
        </p:txBody>
      </p:sp>
      <p:sp>
        <p:nvSpPr>
          <p:cNvPr id="3" name="Content Placeholder 2"/>
          <p:cNvSpPr>
            <a:spLocks noGrp="1"/>
          </p:cNvSpPr>
          <p:nvPr>
            <p:ph idx="1"/>
          </p:nvPr>
        </p:nvSpPr>
        <p:spPr/>
        <p:txBody>
          <a:bodyPr>
            <a:normAutofit/>
          </a:bodyPr>
          <a:lstStyle/>
          <a:p>
            <a:r>
              <a:rPr lang="en-GB" dirty="0"/>
              <a:t>Social constructivism</a:t>
            </a:r>
          </a:p>
          <a:p>
            <a:pPr lvl="1"/>
            <a:r>
              <a:rPr lang="en-GB" dirty="0"/>
              <a:t>Theoretical school of ethnicity</a:t>
            </a:r>
          </a:p>
          <a:p>
            <a:pPr lvl="1"/>
            <a:r>
              <a:rPr lang="en-GB" dirty="0"/>
              <a:t>Focuses on the fluid nature of ethnic identities</a:t>
            </a:r>
          </a:p>
          <a:p>
            <a:pPr lvl="1"/>
            <a:r>
              <a:rPr lang="en-GB" dirty="0"/>
              <a:t>It does identify the role of political and economic factors in moulding ethnicity</a:t>
            </a:r>
          </a:p>
          <a:p>
            <a:pPr lvl="1"/>
            <a:endParaRPr lang="en-GB" dirty="0"/>
          </a:p>
          <a:p>
            <a:pPr marL="365760" lvl="1" indent="0" algn="r">
              <a:buNone/>
            </a:pPr>
            <a:r>
              <a:rPr lang="en-GB" dirty="0"/>
              <a:t>(</a:t>
            </a:r>
            <a:r>
              <a:rPr lang="en-GB" dirty="0" err="1"/>
              <a:t>Joireman</a:t>
            </a:r>
            <a:r>
              <a:rPr lang="en-GB" dirty="0"/>
              <a:t>, 2003: 34)</a:t>
            </a:r>
          </a:p>
          <a:p>
            <a:pPr lvl="1"/>
            <a:endParaRPr lang="en-GB" dirty="0"/>
          </a:p>
        </p:txBody>
      </p:sp>
    </p:spTree>
    <p:extLst>
      <p:ext uri="{BB962C8B-B14F-4D97-AF65-F5344CB8AC3E}">
        <p14:creationId xmlns:p14="http://schemas.microsoft.com/office/powerpoint/2010/main" val="896417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Social Constructionism</a:t>
            </a:r>
          </a:p>
        </p:txBody>
      </p:sp>
      <p:sp>
        <p:nvSpPr>
          <p:cNvPr id="3" name="Content Placeholder 2"/>
          <p:cNvSpPr>
            <a:spLocks noGrp="1"/>
          </p:cNvSpPr>
          <p:nvPr>
            <p:ph idx="1"/>
          </p:nvPr>
        </p:nvSpPr>
        <p:spPr/>
        <p:txBody>
          <a:bodyPr>
            <a:normAutofit/>
          </a:bodyPr>
          <a:lstStyle/>
          <a:p>
            <a:r>
              <a:rPr lang="en-GB" dirty="0"/>
              <a:t>However</a:t>
            </a:r>
          </a:p>
          <a:p>
            <a:pPr lvl="1"/>
            <a:r>
              <a:rPr lang="en-GB" dirty="0"/>
              <a:t>It addresses the origins of ethnic groups in shared</a:t>
            </a:r>
          </a:p>
          <a:p>
            <a:pPr lvl="2"/>
            <a:r>
              <a:rPr lang="en-GB" dirty="0"/>
              <a:t>Language</a:t>
            </a:r>
          </a:p>
          <a:p>
            <a:pPr lvl="2"/>
            <a:r>
              <a:rPr lang="en-GB" dirty="0"/>
              <a:t>Religion</a:t>
            </a:r>
          </a:p>
          <a:p>
            <a:pPr lvl="2"/>
            <a:r>
              <a:rPr lang="en-GB" dirty="0"/>
              <a:t>And/or physical characteristics</a:t>
            </a:r>
          </a:p>
          <a:p>
            <a:pPr lvl="2"/>
            <a:r>
              <a:rPr lang="en-GB" dirty="0"/>
              <a:t>Create a set of identities from which one can choose </a:t>
            </a:r>
          </a:p>
          <a:p>
            <a:pPr marL="365760" lvl="1" indent="0" algn="r">
              <a:buNone/>
            </a:pPr>
            <a:r>
              <a:rPr lang="en-GB" dirty="0"/>
              <a:t>(</a:t>
            </a:r>
            <a:r>
              <a:rPr lang="en-GB" dirty="0" err="1"/>
              <a:t>Joireman</a:t>
            </a:r>
            <a:r>
              <a:rPr lang="en-GB" dirty="0"/>
              <a:t>, 2003: 54)</a:t>
            </a:r>
          </a:p>
          <a:p>
            <a:endParaRPr lang="en-GB" dirty="0"/>
          </a:p>
        </p:txBody>
      </p:sp>
    </p:spTree>
    <p:extLst>
      <p:ext uri="{BB962C8B-B14F-4D97-AF65-F5344CB8AC3E}">
        <p14:creationId xmlns:p14="http://schemas.microsoft.com/office/powerpoint/2010/main" val="94074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Social Constructionism</a:t>
            </a:r>
          </a:p>
        </p:txBody>
      </p:sp>
      <p:sp>
        <p:nvSpPr>
          <p:cNvPr id="3" name="Content Placeholder 2"/>
          <p:cNvSpPr>
            <a:spLocks noGrp="1"/>
          </p:cNvSpPr>
          <p:nvPr>
            <p:ph idx="1"/>
          </p:nvPr>
        </p:nvSpPr>
        <p:spPr/>
        <p:txBody>
          <a:bodyPr>
            <a:normAutofit/>
          </a:bodyPr>
          <a:lstStyle/>
          <a:p>
            <a:r>
              <a:rPr lang="en-GB" dirty="0"/>
              <a:t>People choose an ethnic identity based on their identity set plus their own preferences</a:t>
            </a:r>
          </a:p>
          <a:p>
            <a:endParaRPr lang="en-GB" dirty="0"/>
          </a:p>
          <a:p>
            <a:r>
              <a:rPr lang="en-GB" dirty="0"/>
              <a:t>These are formed by</a:t>
            </a:r>
          </a:p>
          <a:p>
            <a:pPr lvl="1"/>
            <a:r>
              <a:rPr lang="en-GB" dirty="0"/>
              <a:t>Economic</a:t>
            </a:r>
          </a:p>
          <a:p>
            <a:pPr lvl="1"/>
            <a:r>
              <a:rPr lang="en-GB" dirty="0"/>
              <a:t>Political</a:t>
            </a:r>
          </a:p>
          <a:p>
            <a:pPr lvl="1"/>
            <a:r>
              <a:rPr lang="en-GB" dirty="0"/>
              <a:t>and even social conditions</a:t>
            </a:r>
          </a:p>
          <a:p>
            <a:pPr marL="365760" lvl="1" indent="0" algn="r">
              <a:buNone/>
            </a:pPr>
            <a:r>
              <a:rPr lang="en-GB" dirty="0"/>
              <a:t>(</a:t>
            </a:r>
            <a:r>
              <a:rPr lang="en-GB" dirty="0" err="1"/>
              <a:t>Joireman</a:t>
            </a:r>
            <a:r>
              <a:rPr lang="en-GB" dirty="0"/>
              <a:t>, 2003: 54)</a:t>
            </a:r>
          </a:p>
          <a:p>
            <a:endParaRPr lang="en-GB" dirty="0"/>
          </a:p>
        </p:txBody>
      </p:sp>
    </p:spTree>
    <p:extLst>
      <p:ext uri="{BB962C8B-B14F-4D97-AF65-F5344CB8AC3E}">
        <p14:creationId xmlns:p14="http://schemas.microsoft.com/office/powerpoint/2010/main" val="2734922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Social Constructivism</a:t>
            </a:r>
          </a:p>
        </p:txBody>
      </p:sp>
      <p:sp>
        <p:nvSpPr>
          <p:cNvPr id="3" name="Content Placeholder 2"/>
          <p:cNvSpPr>
            <a:spLocks noGrp="1"/>
          </p:cNvSpPr>
          <p:nvPr>
            <p:ph idx="1"/>
          </p:nvPr>
        </p:nvSpPr>
        <p:spPr/>
        <p:txBody>
          <a:bodyPr/>
          <a:lstStyle/>
          <a:p>
            <a:r>
              <a:rPr lang="en-GB" dirty="0"/>
              <a:t>Is more concerned with </a:t>
            </a:r>
          </a:p>
          <a:p>
            <a:pPr lvl="1"/>
            <a:r>
              <a:rPr lang="en-GB" dirty="0"/>
              <a:t>the emergence and disappearance of ethnic groups and movement</a:t>
            </a:r>
          </a:p>
          <a:p>
            <a:pPr lvl="1"/>
            <a:endParaRPr lang="en-GB" dirty="0"/>
          </a:p>
          <a:p>
            <a:pPr marL="365760" lvl="1" indent="0" algn="r">
              <a:buNone/>
            </a:pPr>
            <a:r>
              <a:rPr lang="en-GB" dirty="0"/>
              <a:t>(</a:t>
            </a:r>
            <a:r>
              <a:rPr lang="en-GB" dirty="0" err="1"/>
              <a:t>Joireman</a:t>
            </a:r>
            <a:r>
              <a:rPr lang="en-GB" dirty="0"/>
              <a:t>, 2003: 34)</a:t>
            </a:r>
          </a:p>
          <a:p>
            <a:pPr lvl="1"/>
            <a:endParaRPr lang="en-GB" dirty="0"/>
          </a:p>
          <a:p>
            <a:endParaRPr lang="en-GB" dirty="0"/>
          </a:p>
        </p:txBody>
      </p:sp>
    </p:spTree>
    <p:extLst>
      <p:ext uri="{BB962C8B-B14F-4D97-AF65-F5344CB8AC3E}">
        <p14:creationId xmlns:p14="http://schemas.microsoft.com/office/powerpoint/2010/main" val="2866279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Rwandan Genocide</a:t>
            </a:r>
          </a:p>
        </p:txBody>
      </p:sp>
      <p:sp>
        <p:nvSpPr>
          <p:cNvPr id="3" name="Content Placeholder 2"/>
          <p:cNvSpPr>
            <a:spLocks noGrp="1"/>
          </p:cNvSpPr>
          <p:nvPr>
            <p:ph idx="1"/>
          </p:nvPr>
        </p:nvSpPr>
        <p:spPr/>
        <p:txBody>
          <a:bodyPr>
            <a:normAutofit lnSpcReduction="10000"/>
          </a:bodyPr>
          <a:lstStyle/>
          <a:p>
            <a:r>
              <a:rPr lang="en-GB" dirty="0"/>
              <a:t>In 1994 800,000 Tutsis were killed in Rwanda</a:t>
            </a:r>
          </a:p>
          <a:p>
            <a:r>
              <a:rPr lang="en-GB" dirty="0"/>
              <a:t>They were killed by Hutu people who desired to end the dominant role that Tutsis had played in the government and armed forces of Rwanda</a:t>
            </a:r>
          </a:p>
          <a:p>
            <a:r>
              <a:rPr lang="en-GB" dirty="0"/>
              <a:t>Moderate Hutus who opposed the violence or were involved in political alliances with the Tutsis were also killed</a:t>
            </a:r>
          </a:p>
          <a:p>
            <a:pPr marL="365760" lvl="1" indent="0" algn="r">
              <a:buNone/>
            </a:pPr>
            <a:r>
              <a:rPr lang="en-GB" dirty="0"/>
              <a:t>(</a:t>
            </a:r>
            <a:r>
              <a:rPr lang="en-GB" dirty="0" err="1"/>
              <a:t>Joireman</a:t>
            </a:r>
            <a:r>
              <a:rPr lang="en-GB" dirty="0"/>
              <a:t>, 2003: 34)</a:t>
            </a:r>
          </a:p>
        </p:txBody>
      </p:sp>
    </p:spTree>
    <p:extLst>
      <p:ext uri="{BB962C8B-B14F-4D97-AF65-F5344CB8AC3E}">
        <p14:creationId xmlns:p14="http://schemas.microsoft.com/office/powerpoint/2010/main" val="1723817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Rwandan Genocide</a:t>
            </a:r>
          </a:p>
        </p:txBody>
      </p:sp>
      <p:sp>
        <p:nvSpPr>
          <p:cNvPr id="3" name="Content Placeholder 2"/>
          <p:cNvSpPr>
            <a:spLocks noGrp="1"/>
          </p:cNvSpPr>
          <p:nvPr>
            <p:ph idx="1"/>
          </p:nvPr>
        </p:nvSpPr>
        <p:spPr>
          <a:xfrm>
            <a:off x="251520" y="1484784"/>
            <a:ext cx="8568952" cy="4763616"/>
          </a:xfrm>
        </p:spPr>
        <p:txBody>
          <a:bodyPr>
            <a:normAutofit fontScale="85000" lnSpcReduction="20000"/>
          </a:bodyPr>
          <a:lstStyle/>
          <a:p>
            <a:r>
              <a:rPr lang="en-GB" dirty="0"/>
              <a:t>The reasons behind the genocide were the struggle for political power coupled with a desire for revenge on the Tutsi who had been favoured in terms of educational opportunities and political leadership during the colonial era</a:t>
            </a:r>
          </a:p>
          <a:p>
            <a:r>
              <a:rPr lang="en-GB" dirty="0"/>
              <a:t>This favoured position of the Tutsi was based on German and Belgian beliefs in the superiority of the generally taller and lighter skinned Tutsi</a:t>
            </a:r>
          </a:p>
          <a:p>
            <a:r>
              <a:rPr lang="en-GB" i="1" dirty="0">
                <a:solidFill>
                  <a:srgbClr val="FF0000"/>
                </a:solidFill>
              </a:rPr>
              <a:t>Social constructionist explanation: Thus, in the case of Rwanda the ethnic violence that developed referenced an earlier era in which ethnicity was both constructed and manipulated to divide and conquer the country</a:t>
            </a:r>
          </a:p>
          <a:p>
            <a:pPr marL="365760" lvl="1" indent="0" algn="r">
              <a:buNone/>
            </a:pPr>
            <a:r>
              <a:rPr lang="en-GB" dirty="0"/>
              <a:t>(</a:t>
            </a:r>
            <a:r>
              <a:rPr lang="en-GB" dirty="0" err="1"/>
              <a:t>Joireman</a:t>
            </a:r>
            <a:r>
              <a:rPr lang="en-GB" dirty="0"/>
              <a:t>, 2003: 34)</a:t>
            </a:r>
          </a:p>
        </p:txBody>
      </p:sp>
    </p:spTree>
    <p:extLst>
      <p:ext uri="{BB962C8B-B14F-4D97-AF65-F5344CB8AC3E}">
        <p14:creationId xmlns:p14="http://schemas.microsoft.com/office/powerpoint/2010/main" val="28564253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b="1" dirty="0"/>
              <a:t>Social Constructionism:</a:t>
            </a:r>
            <a:br>
              <a:rPr lang="en-GB" sz="3200" b="1" dirty="0"/>
            </a:br>
            <a:r>
              <a:rPr lang="en-GB" sz="3200" b="1" dirty="0"/>
              <a:t>The Formation of Ethnic Identity</a:t>
            </a:r>
          </a:p>
        </p:txBody>
      </p:sp>
      <p:sp>
        <p:nvSpPr>
          <p:cNvPr id="4" name="Text Placeholder 3"/>
          <p:cNvSpPr>
            <a:spLocks noGrp="1"/>
          </p:cNvSpPr>
          <p:nvPr>
            <p:ph type="body" idx="1"/>
          </p:nvPr>
        </p:nvSpPr>
        <p:spPr>
          <a:xfrm>
            <a:off x="1178667" y="2313530"/>
            <a:ext cx="2939521" cy="820208"/>
          </a:xfrm>
        </p:spPr>
        <p:txBody>
          <a:bodyPr>
            <a:normAutofit/>
          </a:bodyPr>
          <a:lstStyle/>
          <a:p>
            <a:r>
              <a:rPr lang="en-GB" sz="2800" dirty="0"/>
              <a:t>Ascribed Traits</a:t>
            </a:r>
          </a:p>
        </p:txBody>
      </p:sp>
      <p:sp>
        <p:nvSpPr>
          <p:cNvPr id="5" name="Text Placeholder 4"/>
          <p:cNvSpPr>
            <a:spLocks noGrp="1"/>
          </p:cNvSpPr>
          <p:nvPr>
            <p:ph type="body" sz="quarter" idx="3"/>
          </p:nvPr>
        </p:nvSpPr>
        <p:spPr>
          <a:xfrm>
            <a:off x="4788024" y="2392348"/>
            <a:ext cx="2944368" cy="822960"/>
          </a:xfrm>
        </p:spPr>
        <p:txBody>
          <a:bodyPr>
            <a:normAutofit/>
          </a:bodyPr>
          <a:lstStyle/>
          <a:p>
            <a:r>
              <a:rPr lang="en-GB" sz="2800" dirty="0"/>
              <a:t>Social Inputs</a:t>
            </a:r>
          </a:p>
        </p:txBody>
      </p:sp>
      <p:sp>
        <p:nvSpPr>
          <p:cNvPr id="6" name="Content Placeholder 5"/>
          <p:cNvSpPr>
            <a:spLocks noGrp="1"/>
          </p:cNvSpPr>
          <p:nvPr>
            <p:ph sz="quarter" idx="13"/>
          </p:nvPr>
        </p:nvSpPr>
        <p:spPr>
          <a:xfrm>
            <a:off x="1241810" y="3346726"/>
            <a:ext cx="3227832" cy="2779776"/>
          </a:xfrm>
        </p:spPr>
        <p:txBody>
          <a:bodyPr>
            <a:normAutofit/>
          </a:bodyPr>
          <a:lstStyle/>
          <a:p>
            <a:r>
              <a:rPr lang="en-GB" sz="2800" dirty="0"/>
              <a:t>Appearance</a:t>
            </a:r>
          </a:p>
          <a:p>
            <a:r>
              <a:rPr lang="en-GB" sz="2800" dirty="0"/>
              <a:t>Place of birth</a:t>
            </a:r>
          </a:p>
          <a:p>
            <a:r>
              <a:rPr lang="en-GB" sz="2800" dirty="0"/>
              <a:t>Language </a:t>
            </a:r>
          </a:p>
        </p:txBody>
      </p:sp>
      <p:sp>
        <p:nvSpPr>
          <p:cNvPr id="7" name="Content Placeholder 6"/>
          <p:cNvSpPr>
            <a:spLocks noGrp="1"/>
          </p:cNvSpPr>
          <p:nvPr>
            <p:ph sz="quarter" idx="14"/>
          </p:nvPr>
        </p:nvSpPr>
        <p:spPr>
          <a:xfrm>
            <a:off x="4907627" y="3458793"/>
            <a:ext cx="3736849" cy="2779776"/>
          </a:xfrm>
        </p:spPr>
        <p:txBody>
          <a:bodyPr>
            <a:normAutofit fontScale="77500" lnSpcReduction="20000"/>
          </a:bodyPr>
          <a:lstStyle/>
          <a:p>
            <a:r>
              <a:rPr lang="en-GB" dirty="0"/>
              <a:t>Ancestral myths</a:t>
            </a:r>
          </a:p>
          <a:p>
            <a:r>
              <a:rPr lang="en-GB" dirty="0"/>
              <a:t>Subjective beliefs</a:t>
            </a:r>
          </a:p>
          <a:p>
            <a:r>
              <a:rPr lang="en-GB" dirty="0"/>
              <a:t>Political power of group</a:t>
            </a:r>
          </a:p>
          <a:p>
            <a:r>
              <a:rPr lang="en-GB" dirty="0"/>
              <a:t>Economics</a:t>
            </a:r>
          </a:p>
          <a:p>
            <a:r>
              <a:rPr lang="en-GB" dirty="0"/>
              <a:t>Religion</a:t>
            </a:r>
          </a:p>
          <a:p>
            <a:r>
              <a:rPr lang="en-GB" dirty="0"/>
              <a:t>Language </a:t>
            </a:r>
          </a:p>
          <a:p>
            <a:pPr marL="365760" lvl="1" indent="0" algn="r">
              <a:buNone/>
            </a:pPr>
            <a:r>
              <a:rPr lang="en-GB" dirty="0"/>
              <a:t>(</a:t>
            </a:r>
            <a:r>
              <a:rPr lang="en-GB" dirty="0" err="1"/>
              <a:t>Joireman</a:t>
            </a:r>
            <a:r>
              <a:rPr lang="en-GB" dirty="0"/>
              <a:t>, 2003: 34)</a:t>
            </a:r>
          </a:p>
        </p:txBody>
      </p:sp>
      <p:sp>
        <p:nvSpPr>
          <p:cNvPr id="8" name="TextBox 7"/>
          <p:cNvSpPr txBox="1"/>
          <p:nvPr/>
        </p:nvSpPr>
        <p:spPr>
          <a:xfrm>
            <a:off x="685799" y="1659722"/>
            <a:ext cx="7696200" cy="523220"/>
          </a:xfrm>
          <a:prstGeom prst="rect">
            <a:avLst/>
          </a:prstGeom>
          <a:noFill/>
        </p:spPr>
        <p:txBody>
          <a:bodyPr wrap="square" rtlCol="0">
            <a:spAutoFit/>
          </a:bodyPr>
          <a:lstStyle/>
          <a:p>
            <a:pPr algn="ctr"/>
            <a:r>
              <a:rPr lang="en-GB" sz="2800" b="1" dirty="0">
                <a:solidFill>
                  <a:srgbClr val="FF0000"/>
                </a:solidFill>
              </a:rPr>
              <a:t>Ascribed Traits + Social Inputs = Ethnic Identity </a:t>
            </a:r>
          </a:p>
        </p:txBody>
      </p:sp>
    </p:spTree>
    <p:extLst>
      <p:ext uri="{BB962C8B-B14F-4D97-AF65-F5344CB8AC3E}">
        <p14:creationId xmlns:p14="http://schemas.microsoft.com/office/powerpoint/2010/main" val="3781996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7">
                                            <p:txEl>
                                              <p:pRg st="5" end="5"/>
                                            </p:txEl>
                                          </p:spTgt>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build="p"/>
      <p:bldP spid="7" grpId="0" build="p"/>
      <p:bldP spid="8"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Instrumentalists</a:t>
            </a:r>
          </a:p>
        </p:txBody>
      </p:sp>
      <p:sp>
        <p:nvSpPr>
          <p:cNvPr id="3" name="Content Placeholder 2"/>
          <p:cNvSpPr>
            <a:spLocks noGrp="1"/>
          </p:cNvSpPr>
          <p:nvPr>
            <p:ph idx="1"/>
          </p:nvPr>
        </p:nvSpPr>
        <p:spPr/>
        <p:txBody>
          <a:bodyPr>
            <a:normAutofit fontScale="92500" lnSpcReduction="20000"/>
          </a:bodyPr>
          <a:lstStyle/>
          <a:p>
            <a:r>
              <a:rPr lang="en-GB" dirty="0"/>
              <a:t>Ethnicity as  the means to some specific political end</a:t>
            </a:r>
          </a:p>
          <a:p>
            <a:pPr lvl="1"/>
            <a:r>
              <a:rPr lang="en-GB" dirty="0"/>
              <a:t>It is focused on the goals for ethnic groups rather than the origins</a:t>
            </a:r>
          </a:p>
          <a:p>
            <a:r>
              <a:rPr lang="en-GB" dirty="0"/>
              <a:t>Instrumentalists believe ethnicity is changeable</a:t>
            </a:r>
          </a:p>
          <a:p>
            <a:pPr lvl="1"/>
            <a:r>
              <a:rPr lang="en-GB" dirty="0"/>
              <a:t>It is </a:t>
            </a:r>
            <a:r>
              <a:rPr lang="en-GB" b="1" u="sng" dirty="0"/>
              <a:t>NOT</a:t>
            </a:r>
            <a:r>
              <a:rPr lang="en-GB" dirty="0"/>
              <a:t> a characteristic acquired at birth and consistent over time</a:t>
            </a:r>
          </a:p>
          <a:p>
            <a:pPr lvl="1"/>
            <a:r>
              <a:rPr lang="en-GB" dirty="0"/>
              <a:t>Ethnic identities may be important at some times and in some circumstances and completely absent at other times</a:t>
            </a:r>
          </a:p>
          <a:p>
            <a:pPr marL="365760" lvl="1" indent="0" algn="r">
              <a:buNone/>
            </a:pPr>
            <a:r>
              <a:rPr lang="en-GB" dirty="0"/>
              <a:t>(</a:t>
            </a:r>
            <a:r>
              <a:rPr lang="en-GB" dirty="0" err="1"/>
              <a:t>Joireman</a:t>
            </a:r>
            <a:r>
              <a:rPr lang="en-GB" dirty="0"/>
              <a:t>, 2003: 54)</a:t>
            </a:r>
          </a:p>
          <a:p>
            <a:pPr lvl="1"/>
            <a:endParaRPr lang="en-GB" dirty="0"/>
          </a:p>
        </p:txBody>
      </p:sp>
    </p:spTree>
    <p:extLst>
      <p:ext uri="{BB962C8B-B14F-4D97-AF65-F5344CB8AC3E}">
        <p14:creationId xmlns:p14="http://schemas.microsoft.com/office/powerpoint/2010/main" val="832061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Instrumentalism</a:t>
            </a:r>
            <a:br>
              <a:rPr lang="en-GB" b="1" dirty="0"/>
            </a:br>
            <a:r>
              <a:rPr lang="en-GB" b="1" dirty="0"/>
              <a:t>&amp; Politics</a:t>
            </a:r>
          </a:p>
        </p:txBody>
      </p:sp>
      <p:sp>
        <p:nvSpPr>
          <p:cNvPr id="3" name="Content Placeholder 2"/>
          <p:cNvSpPr>
            <a:spLocks noGrp="1"/>
          </p:cNvSpPr>
          <p:nvPr>
            <p:ph idx="1"/>
          </p:nvPr>
        </p:nvSpPr>
        <p:spPr/>
        <p:txBody>
          <a:bodyPr/>
          <a:lstStyle/>
          <a:p>
            <a:r>
              <a:rPr lang="en-GB" dirty="0"/>
              <a:t>Instrumentalism is a belief that</a:t>
            </a:r>
          </a:p>
          <a:p>
            <a:pPr lvl="1"/>
            <a:r>
              <a:rPr lang="en-GB" dirty="0"/>
              <a:t>Ethnic identities develop and nationalism ensues in the pursuit of particular political goals</a:t>
            </a:r>
          </a:p>
          <a:p>
            <a:r>
              <a:rPr lang="en-GB" dirty="0"/>
              <a:t>Thus they believe that ethnicity is manipulated and used by elites to achieve political goals or some form of political mobilization </a:t>
            </a:r>
          </a:p>
          <a:p>
            <a:pPr marL="0" lvl="1" indent="0" algn="r">
              <a:buNone/>
            </a:pPr>
            <a:r>
              <a:rPr lang="en-GB" dirty="0"/>
              <a:t>(</a:t>
            </a:r>
            <a:r>
              <a:rPr lang="en-GB" dirty="0" err="1"/>
              <a:t>Joireman</a:t>
            </a:r>
            <a:r>
              <a:rPr lang="en-GB" dirty="0"/>
              <a:t>, 2003 : 54)</a:t>
            </a:r>
          </a:p>
          <a:p>
            <a:endParaRPr lang="en-GB" dirty="0"/>
          </a:p>
        </p:txBody>
      </p:sp>
    </p:spTree>
    <p:extLst>
      <p:ext uri="{BB962C8B-B14F-4D97-AF65-F5344CB8AC3E}">
        <p14:creationId xmlns:p14="http://schemas.microsoft.com/office/powerpoint/2010/main" val="569796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2319"/>
            <a:ext cx="8229600" cy="706090"/>
          </a:xfrm>
        </p:spPr>
        <p:txBody>
          <a:bodyPr>
            <a:normAutofit fontScale="90000"/>
          </a:bodyPr>
          <a:lstStyle/>
          <a:p>
            <a:r>
              <a:rPr lang="en-GB" b="1" dirty="0"/>
              <a:t>Instrumentalists</a:t>
            </a:r>
          </a:p>
        </p:txBody>
      </p:sp>
      <p:sp>
        <p:nvSpPr>
          <p:cNvPr id="3" name="Content Placeholder 2"/>
          <p:cNvSpPr>
            <a:spLocks noGrp="1"/>
          </p:cNvSpPr>
          <p:nvPr>
            <p:ph idx="1"/>
          </p:nvPr>
        </p:nvSpPr>
        <p:spPr>
          <a:xfrm>
            <a:off x="683568" y="980728"/>
            <a:ext cx="8229600" cy="4691607"/>
          </a:xfrm>
        </p:spPr>
        <p:txBody>
          <a:bodyPr>
            <a:noAutofit/>
          </a:bodyPr>
          <a:lstStyle/>
          <a:p>
            <a:r>
              <a:rPr lang="en-GB" sz="2400" dirty="0"/>
              <a:t>There is an acknowledgement that </a:t>
            </a:r>
          </a:p>
          <a:p>
            <a:pPr lvl="1"/>
            <a:r>
              <a:rPr lang="en-GB" sz="2400" dirty="0"/>
              <a:t>object markers of ethnicity such as </a:t>
            </a:r>
          </a:p>
          <a:p>
            <a:pPr lvl="2"/>
            <a:r>
              <a:rPr lang="en-GB" dirty="0"/>
              <a:t>Symbols</a:t>
            </a:r>
          </a:p>
          <a:p>
            <a:pPr lvl="2"/>
            <a:r>
              <a:rPr lang="en-GB" dirty="0"/>
              <a:t>Customs</a:t>
            </a:r>
          </a:p>
          <a:p>
            <a:pPr lvl="2"/>
            <a:r>
              <a:rPr lang="en-GB" dirty="0"/>
              <a:t>Language </a:t>
            </a:r>
          </a:p>
          <a:p>
            <a:pPr lvl="2"/>
            <a:r>
              <a:rPr lang="en-GB" dirty="0"/>
              <a:t>or even appears</a:t>
            </a:r>
            <a:endParaRPr lang="en-GB" sz="2400" dirty="0"/>
          </a:p>
          <a:p>
            <a:r>
              <a:rPr lang="en-GB" sz="2400" dirty="0"/>
              <a:t>But focuses on </a:t>
            </a:r>
          </a:p>
          <a:p>
            <a:pPr lvl="1"/>
            <a:r>
              <a:rPr lang="en-GB" sz="2400" dirty="0"/>
              <a:t>behaviours rather than </a:t>
            </a:r>
          </a:p>
          <a:p>
            <a:pPr lvl="1"/>
            <a:r>
              <a:rPr lang="en-GB" sz="2400" dirty="0"/>
              <a:t>appearance as defining an ethnic group</a:t>
            </a:r>
          </a:p>
          <a:p>
            <a:r>
              <a:rPr lang="en-GB" sz="2400" dirty="0"/>
              <a:t>We can define a person’s ethnic identity</a:t>
            </a:r>
          </a:p>
          <a:p>
            <a:pPr lvl="1"/>
            <a:r>
              <a:rPr lang="en-GB" sz="2400" dirty="0"/>
              <a:t>by examining their actions and choices</a:t>
            </a:r>
          </a:p>
          <a:p>
            <a:pPr marL="0" lvl="1" indent="0" algn="r">
              <a:buNone/>
            </a:pPr>
            <a:r>
              <a:rPr lang="en-GB" sz="2400" dirty="0"/>
              <a:t>(</a:t>
            </a:r>
            <a:r>
              <a:rPr lang="en-GB" sz="2400" dirty="0" err="1"/>
              <a:t>Joireman</a:t>
            </a:r>
            <a:r>
              <a:rPr lang="en-GB" sz="2400" dirty="0"/>
              <a:t>, 2003: 34)</a:t>
            </a:r>
          </a:p>
          <a:p>
            <a:endParaRPr lang="en-GB" sz="2400" dirty="0"/>
          </a:p>
        </p:txBody>
      </p:sp>
    </p:spTree>
    <p:extLst>
      <p:ext uri="{BB962C8B-B14F-4D97-AF65-F5344CB8AC3E}">
        <p14:creationId xmlns:p14="http://schemas.microsoft.com/office/powerpoint/2010/main" val="2558496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Rwandan Genocide</a:t>
            </a:r>
          </a:p>
        </p:txBody>
      </p:sp>
      <p:sp>
        <p:nvSpPr>
          <p:cNvPr id="3" name="Content Placeholder 2"/>
          <p:cNvSpPr>
            <a:spLocks noGrp="1"/>
          </p:cNvSpPr>
          <p:nvPr>
            <p:ph idx="1"/>
          </p:nvPr>
        </p:nvSpPr>
        <p:spPr/>
        <p:txBody>
          <a:bodyPr>
            <a:normAutofit fontScale="85000" lnSpcReduction="20000"/>
          </a:bodyPr>
          <a:lstStyle/>
          <a:p>
            <a:r>
              <a:rPr lang="en-GB" dirty="0"/>
              <a:t>When Rwanda became independent in 1962, power was supposed to change hands from the Belgium colonial administration to the hands of an indigenous government composed mostly of Hutus, the group that comprised the majority of the population.</a:t>
            </a:r>
          </a:p>
          <a:p>
            <a:r>
              <a:rPr lang="en-GB" dirty="0"/>
              <a:t>This peaceful transfer of power was blocked by the minority Tutsi groups in the Rwandan population (about 15%) who wanted to retain control of positions they had long held under the colonial administration as the favoured ethnic group</a:t>
            </a:r>
          </a:p>
          <a:p>
            <a:endParaRPr lang="en-GB" dirty="0"/>
          </a:p>
          <a:p>
            <a:pPr marL="365760" lvl="1" indent="0" algn="r">
              <a:buNone/>
            </a:pPr>
            <a:r>
              <a:rPr lang="en-GB" dirty="0"/>
              <a:t>(</a:t>
            </a:r>
            <a:r>
              <a:rPr lang="en-GB" dirty="0" err="1"/>
              <a:t>Joireman</a:t>
            </a:r>
            <a:r>
              <a:rPr lang="en-GB" dirty="0"/>
              <a:t>, 2003: 34)</a:t>
            </a:r>
          </a:p>
        </p:txBody>
      </p:sp>
    </p:spTree>
    <p:extLst>
      <p:ext uri="{BB962C8B-B14F-4D97-AF65-F5344CB8AC3E}">
        <p14:creationId xmlns:p14="http://schemas.microsoft.com/office/powerpoint/2010/main" val="3996082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Rwandan Genocide</a:t>
            </a:r>
          </a:p>
        </p:txBody>
      </p:sp>
      <p:sp>
        <p:nvSpPr>
          <p:cNvPr id="3" name="Content Placeholder 2"/>
          <p:cNvSpPr>
            <a:spLocks noGrp="1"/>
          </p:cNvSpPr>
          <p:nvPr>
            <p:ph idx="1"/>
          </p:nvPr>
        </p:nvSpPr>
        <p:spPr/>
        <p:txBody>
          <a:bodyPr>
            <a:normAutofit fontScale="85000" lnSpcReduction="10000"/>
          </a:bodyPr>
          <a:lstStyle/>
          <a:p>
            <a:r>
              <a:rPr lang="en-GB" dirty="0"/>
              <a:t>Civil war broke out, forcing many Tutsis to flee the country into neighbouring Congo and Uganda as refugees</a:t>
            </a:r>
          </a:p>
          <a:p>
            <a:r>
              <a:rPr lang="en-GB" dirty="0"/>
              <a:t>The Hutu took over the government and remained in power until 1994, challenged by armed Tutsi opposition movements from the early 1990s forward</a:t>
            </a:r>
          </a:p>
          <a:p>
            <a:r>
              <a:rPr lang="en-GB" dirty="0"/>
              <a:t>Violence broke out between Hutus and Tutsis in 1973, when the Tutsis were expelled from universities and public jobs because they exceeded ethnic quotas which had been set</a:t>
            </a:r>
          </a:p>
          <a:p>
            <a:pPr marL="365760" lvl="1" indent="0" algn="r">
              <a:buNone/>
            </a:pPr>
            <a:r>
              <a:rPr lang="en-GB" dirty="0"/>
              <a:t>(</a:t>
            </a:r>
            <a:r>
              <a:rPr lang="en-GB" dirty="0" err="1"/>
              <a:t>Joireman</a:t>
            </a:r>
            <a:r>
              <a:rPr lang="en-GB" dirty="0"/>
              <a:t>, 2003: 34)</a:t>
            </a:r>
          </a:p>
        </p:txBody>
      </p:sp>
    </p:spTree>
    <p:extLst>
      <p:ext uri="{BB962C8B-B14F-4D97-AF65-F5344CB8AC3E}">
        <p14:creationId xmlns:p14="http://schemas.microsoft.com/office/powerpoint/2010/main" val="3690523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Rwandan Genocide</a:t>
            </a:r>
          </a:p>
        </p:txBody>
      </p:sp>
      <p:sp>
        <p:nvSpPr>
          <p:cNvPr id="3" name="Content Placeholder 2"/>
          <p:cNvSpPr>
            <a:spLocks noGrp="1"/>
          </p:cNvSpPr>
          <p:nvPr>
            <p:ph idx="1"/>
          </p:nvPr>
        </p:nvSpPr>
        <p:spPr/>
        <p:txBody>
          <a:bodyPr>
            <a:normAutofit fontScale="85000" lnSpcReduction="10000"/>
          </a:bodyPr>
          <a:lstStyle/>
          <a:p>
            <a:r>
              <a:rPr lang="en-GB" dirty="0"/>
              <a:t>As a result of the restrictive quotas and the violence more Tutsi left Rwanda</a:t>
            </a:r>
          </a:p>
          <a:p>
            <a:r>
              <a:rPr lang="en-GB" dirty="0"/>
              <a:t>In 1994, the Hutu people, led by members of the media and their own local governments, killed 800,000 Tutsi Rwandans and moderate Hutus over 100 days; </a:t>
            </a:r>
          </a:p>
          <a:p>
            <a:r>
              <a:rPr lang="en-GB" dirty="0"/>
              <a:t>Most of the killing was done with machetes in local communities by community members.</a:t>
            </a:r>
          </a:p>
          <a:p>
            <a:r>
              <a:rPr lang="en-GB" i="1" dirty="0">
                <a:solidFill>
                  <a:srgbClr val="FF0000"/>
                </a:solidFill>
              </a:rPr>
              <a:t>Instrumentalist perspective: The Hutus were led into the genocide violence by a desire to retain power and control of Rwanda</a:t>
            </a:r>
          </a:p>
          <a:p>
            <a:pPr marL="365760" lvl="1" indent="0" algn="r">
              <a:buNone/>
            </a:pPr>
            <a:r>
              <a:rPr lang="en-GB" dirty="0"/>
              <a:t>(</a:t>
            </a:r>
            <a:r>
              <a:rPr lang="en-GB" dirty="0" err="1"/>
              <a:t>Joireman</a:t>
            </a:r>
            <a:r>
              <a:rPr lang="en-GB" dirty="0"/>
              <a:t>, 2003: 34)</a:t>
            </a:r>
          </a:p>
        </p:txBody>
      </p:sp>
    </p:spTree>
    <p:extLst>
      <p:ext uri="{BB962C8B-B14F-4D97-AF65-F5344CB8AC3E}">
        <p14:creationId xmlns:p14="http://schemas.microsoft.com/office/powerpoint/2010/main" val="6684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Instrumentalists Explanation</a:t>
            </a:r>
          </a:p>
        </p:txBody>
      </p:sp>
      <p:sp>
        <p:nvSpPr>
          <p:cNvPr id="3" name="Content Placeholder 2"/>
          <p:cNvSpPr>
            <a:spLocks noGrp="1"/>
          </p:cNvSpPr>
          <p:nvPr>
            <p:ph idx="1"/>
          </p:nvPr>
        </p:nvSpPr>
        <p:spPr>
          <a:xfrm>
            <a:off x="611560" y="1556792"/>
            <a:ext cx="7776864" cy="3976743"/>
          </a:xfrm>
        </p:spPr>
        <p:txBody>
          <a:bodyPr>
            <a:noAutofit/>
          </a:bodyPr>
          <a:lstStyle/>
          <a:p>
            <a:r>
              <a:rPr lang="en-GB" sz="2800" dirty="0"/>
              <a:t>Some would argue that the behaviour of the Hutus illustrates the instrumentalist theory of ethnicity</a:t>
            </a:r>
          </a:p>
          <a:p>
            <a:r>
              <a:rPr lang="en-GB" sz="2800" dirty="0"/>
              <a:t>Instrumentalism is a belief that </a:t>
            </a:r>
          </a:p>
          <a:p>
            <a:pPr lvl="1"/>
            <a:r>
              <a:rPr lang="en-GB" dirty="0"/>
              <a:t>ethnic identities develop </a:t>
            </a:r>
          </a:p>
          <a:p>
            <a:pPr lvl="2"/>
            <a:r>
              <a:rPr lang="en-GB" sz="2800" dirty="0"/>
              <a:t>and </a:t>
            </a:r>
          </a:p>
          <a:p>
            <a:pPr lvl="1"/>
            <a:r>
              <a:rPr lang="en-GB" dirty="0"/>
              <a:t>nationalism ensues </a:t>
            </a:r>
          </a:p>
          <a:p>
            <a:pPr lvl="2"/>
            <a:r>
              <a:rPr lang="en-GB" sz="2800" dirty="0"/>
              <a:t>in the pursuit of particular political goals</a:t>
            </a:r>
          </a:p>
          <a:p>
            <a:pPr marL="365760" lvl="1" indent="0" algn="r">
              <a:buNone/>
            </a:pPr>
            <a:r>
              <a:rPr lang="en-GB" dirty="0"/>
              <a:t>(</a:t>
            </a:r>
            <a:r>
              <a:rPr lang="en-GB" dirty="0" err="1"/>
              <a:t>Joireman</a:t>
            </a:r>
            <a:r>
              <a:rPr lang="en-GB" dirty="0"/>
              <a:t>, 2003: 34)</a:t>
            </a:r>
          </a:p>
        </p:txBody>
      </p:sp>
    </p:spTree>
    <p:extLst>
      <p:ext uri="{BB962C8B-B14F-4D97-AF65-F5344CB8AC3E}">
        <p14:creationId xmlns:p14="http://schemas.microsoft.com/office/powerpoint/2010/main" val="2342242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57200" y="274638"/>
            <a:ext cx="8229600" cy="1143000"/>
          </a:xfrm>
          <a:prstGeom prst="rect">
            <a:avLst/>
          </a:prstGeom>
        </p:spPr>
        <p:txBody>
          <a:bodyP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Multi-culturalism: What does it mean?</a:t>
            </a:r>
          </a:p>
        </p:txBody>
      </p:sp>
      <p:sp>
        <p:nvSpPr>
          <p:cNvPr id="3" name="TextBox 2"/>
          <p:cNvSpPr txBox="1"/>
          <p:nvPr/>
        </p:nvSpPr>
        <p:spPr>
          <a:xfrm>
            <a:off x="395536" y="1556792"/>
            <a:ext cx="8208912" cy="4047262"/>
          </a:xfrm>
          <a:prstGeom prst="rect">
            <a:avLst/>
          </a:prstGeom>
          <a:noFill/>
        </p:spPr>
        <p:txBody>
          <a:bodyPr wrap="square" rtlCol="0">
            <a:spAutoFit/>
          </a:bodyPr>
          <a:lstStyle/>
          <a:p>
            <a:pPr marL="285750" indent="-285750">
              <a:buFont typeface="Arial" panose="020B0604020202020204" pitchFamily="34" charset="0"/>
              <a:buChar char="•"/>
            </a:pPr>
            <a:r>
              <a:rPr lang="en-GB" sz="2800" dirty="0"/>
              <a:t>The </a:t>
            </a:r>
            <a:r>
              <a:rPr lang="en-GB" sz="2800" b="1" dirty="0"/>
              <a:t>demographic-descriptive </a:t>
            </a:r>
            <a:r>
              <a:rPr lang="en-GB" sz="2800" dirty="0"/>
              <a:t>usage occurs where 'multicultural' is used to refer to the existence of ethnically or racially diverse segments in the population of a society or State. </a:t>
            </a:r>
          </a:p>
          <a:p>
            <a:pPr marL="285750" indent="-285750">
              <a:spcBef>
                <a:spcPts val="600"/>
              </a:spcBef>
              <a:spcAft>
                <a:spcPts val="600"/>
              </a:spcAft>
              <a:buFont typeface="Arial" panose="020B0604020202020204" pitchFamily="34" charset="0"/>
              <a:buChar char="•"/>
            </a:pPr>
            <a:r>
              <a:rPr lang="en-GB" sz="2800" dirty="0"/>
              <a:t>It represents a perception that such differences have some social significance-primarily because of perceived cultural differences though these are frequently associated with forms of structural differentiation.</a:t>
            </a:r>
          </a:p>
        </p:txBody>
      </p:sp>
    </p:spTree>
    <p:extLst>
      <p:ext uri="{BB962C8B-B14F-4D97-AF65-F5344CB8AC3E}">
        <p14:creationId xmlns:p14="http://schemas.microsoft.com/office/powerpoint/2010/main" val="42447998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57200" y="274638"/>
            <a:ext cx="8229600" cy="1143000"/>
          </a:xfrm>
          <a:prstGeom prst="rect">
            <a:avLst/>
          </a:prstGeom>
        </p:spPr>
        <p:txBody>
          <a:bodyP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Multi-culturalism: What does it mean?</a:t>
            </a:r>
          </a:p>
        </p:txBody>
      </p:sp>
      <p:sp>
        <p:nvSpPr>
          <p:cNvPr id="3" name="TextBox 2"/>
          <p:cNvSpPr txBox="1"/>
          <p:nvPr/>
        </p:nvSpPr>
        <p:spPr>
          <a:xfrm>
            <a:off x="251520" y="1268760"/>
            <a:ext cx="8568952" cy="4231928"/>
          </a:xfrm>
          <a:prstGeom prst="rect">
            <a:avLst/>
          </a:prstGeom>
          <a:noFill/>
        </p:spPr>
        <p:txBody>
          <a:bodyPr wrap="square" rtlCol="0">
            <a:spAutoFit/>
          </a:bodyPr>
          <a:lstStyle/>
          <a:p>
            <a:pPr marL="285750" indent="-285750">
              <a:buFont typeface="Arial" panose="020B0604020202020204" pitchFamily="34" charset="0"/>
              <a:buChar char="•"/>
            </a:pPr>
            <a:r>
              <a:rPr lang="en-GB" sz="2400" dirty="0"/>
              <a:t>The </a:t>
            </a:r>
            <a:r>
              <a:rPr lang="en-GB" sz="2400" b="1" dirty="0"/>
              <a:t>ideological-normative</a:t>
            </a:r>
            <a:r>
              <a:rPr lang="en-GB" sz="2400" dirty="0"/>
              <a:t> usage of multiculturalism is that which generates the greatest level of debate since it constitutes a slogan and model for political action based on sociological theorising and ethical-philosophical consideration about the place of those with culturally distinct identities in contemporary society. </a:t>
            </a:r>
          </a:p>
          <a:p>
            <a:pPr marL="285750" indent="-285750">
              <a:spcBef>
                <a:spcPts val="600"/>
              </a:spcBef>
              <a:buFont typeface="Arial" panose="020B0604020202020204" pitchFamily="34" charset="0"/>
              <a:buChar char="•"/>
            </a:pPr>
            <a:r>
              <a:rPr lang="en-GB" sz="2400" dirty="0"/>
              <a:t>Multiculturalism emphasises that acknowledging the existence of ethnic diversity and ensuring the rights of individuals to retain their culture should go hand in hand with enjoying full access to, participation in, and adherence to, constitutional principles and commonly shared values prevailing in the society.</a:t>
            </a:r>
          </a:p>
        </p:txBody>
      </p:sp>
    </p:spTree>
    <p:extLst>
      <p:ext uri="{BB962C8B-B14F-4D97-AF65-F5344CB8AC3E}">
        <p14:creationId xmlns:p14="http://schemas.microsoft.com/office/powerpoint/2010/main" val="57255881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57200" y="274638"/>
            <a:ext cx="8229600" cy="1143000"/>
          </a:xfrm>
          <a:prstGeom prst="rect">
            <a:avLst/>
          </a:prstGeom>
        </p:spPr>
        <p:txBody>
          <a:bodyP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Multi-culturalism: What does it mean?</a:t>
            </a:r>
          </a:p>
        </p:txBody>
      </p:sp>
      <p:sp>
        <p:nvSpPr>
          <p:cNvPr id="3" name="TextBox 2"/>
          <p:cNvSpPr txBox="1"/>
          <p:nvPr/>
        </p:nvSpPr>
        <p:spPr>
          <a:xfrm>
            <a:off x="431288" y="1772816"/>
            <a:ext cx="7704856" cy="3939540"/>
          </a:xfrm>
          <a:prstGeom prst="rect">
            <a:avLst/>
          </a:prstGeom>
          <a:noFill/>
        </p:spPr>
        <p:txBody>
          <a:bodyPr wrap="square" rtlCol="0">
            <a:spAutoFit/>
          </a:bodyPr>
          <a:lstStyle/>
          <a:p>
            <a:pPr marL="285750" indent="-285750">
              <a:spcBef>
                <a:spcPts val="600"/>
              </a:spcBef>
              <a:buFont typeface="Arial" panose="020B0604020202020204" pitchFamily="34" charset="0"/>
              <a:buChar char="•"/>
            </a:pPr>
            <a:r>
              <a:rPr lang="en-GB" sz="2400" dirty="0"/>
              <a:t>In the </a:t>
            </a:r>
            <a:r>
              <a:rPr lang="en-GB" sz="2400" b="1" dirty="0"/>
              <a:t>programmatic-political</a:t>
            </a:r>
            <a:r>
              <a:rPr lang="en-GB" sz="2400" dirty="0"/>
              <a:t> usage 'multiculturalism' refers to specific types of programs and policy initiatives designed to respond to and manage ethnic diversity. </a:t>
            </a:r>
          </a:p>
          <a:p>
            <a:pPr marL="285750" indent="-285750">
              <a:spcBef>
                <a:spcPts val="600"/>
              </a:spcBef>
              <a:buFont typeface="Arial" panose="020B0604020202020204" pitchFamily="34" charset="0"/>
              <a:buChar char="•"/>
            </a:pPr>
            <a:r>
              <a:rPr lang="en-GB" sz="2400" dirty="0"/>
              <a:t>It was in this usage that 'multiculturalism' first gained currency after it was recommended in the 1965 Report of the Royal Commission on Bilingualism and Biculturalism. T</a:t>
            </a:r>
          </a:p>
          <a:p>
            <a:pPr marL="285750" indent="-285750">
              <a:spcBef>
                <a:spcPts val="600"/>
              </a:spcBef>
              <a:buFont typeface="Arial" panose="020B0604020202020204" pitchFamily="34" charset="0"/>
              <a:buChar char="•"/>
            </a:pPr>
            <a:r>
              <a:rPr lang="en-GB" sz="2400" dirty="0"/>
              <a:t>This Report recommended that multiculturalism replace the bicultural policy based on the British and French Charter groups around whom policies for ethnic diversity in Canadian society had been organised for over a century.</a:t>
            </a:r>
          </a:p>
        </p:txBody>
      </p:sp>
    </p:spTree>
    <p:extLst>
      <p:ext uri="{BB962C8B-B14F-4D97-AF65-F5344CB8AC3E}">
        <p14:creationId xmlns:p14="http://schemas.microsoft.com/office/powerpoint/2010/main" val="351620270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Multi-culturalism: A Positive Approach</a:t>
            </a:r>
          </a:p>
        </p:txBody>
      </p:sp>
      <p:pic>
        <p:nvPicPr>
          <p:cNvPr id="3" name="Picture 2">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71825" y="2028825"/>
            <a:ext cx="2800350" cy="2800350"/>
          </a:xfrm>
          <a:prstGeom prst="rect">
            <a:avLst/>
          </a:prstGeom>
        </p:spPr>
      </p:pic>
    </p:spTree>
    <p:extLst>
      <p:ext uri="{BB962C8B-B14F-4D97-AF65-F5344CB8AC3E}">
        <p14:creationId xmlns:p14="http://schemas.microsoft.com/office/powerpoint/2010/main" val="112782032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 List</a:t>
            </a:r>
          </a:p>
        </p:txBody>
      </p:sp>
      <p:sp>
        <p:nvSpPr>
          <p:cNvPr id="3" name="Content Placeholder 2"/>
          <p:cNvSpPr>
            <a:spLocks noGrp="1"/>
          </p:cNvSpPr>
          <p:nvPr>
            <p:ph idx="1"/>
          </p:nvPr>
        </p:nvSpPr>
        <p:spPr>
          <a:xfrm>
            <a:off x="395536" y="1417638"/>
            <a:ext cx="8568952" cy="3976743"/>
          </a:xfrm>
        </p:spPr>
        <p:txBody>
          <a:bodyPr>
            <a:normAutofit fontScale="77500" lnSpcReduction="20000"/>
          </a:bodyPr>
          <a:lstStyle/>
          <a:p>
            <a:r>
              <a:rPr lang="en-GB" dirty="0"/>
              <a:t>Fenton S (2010) </a:t>
            </a:r>
            <a:r>
              <a:rPr lang="en-GB" i="1" dirty="0"/>
              <a:t>Ethnicity, </a:t>
            </a:r>
            <a:r>
              <a:rPr lang="en-GB" dirty="0"/>
              <a:t> Cambridge: Polity Press.</a:t>
            </a:r>
          </a:p>
          <a:p>
            <a:r>
              <a:rPr lang="en-GB" dirty="0"/>
              <a:t>May S (2012) </a:t>
            </a:r>
            <a:r>
              <a:rPr lang="en-GB" i="1" dirty="0"/>
              <a:t>Language and Minority Rights: Ethnicity, Nationalism and the Politics of Language, </a:t>
            </a:r>
            <a:r>
              <a:rPr lang="en-GB" dirty="0"/>
              <a:t>London: Routledge.</a:t>
            </a:r>
          </a:p>
          <a:p>
            <a:r>
              <a:rPr lang="en-GB" dirty="0"/>
              <a:t>Samovar LA, Porter RE &amp; McDaniel ER (2010)</a:t>
            </a:r>
            <a:r>
              <a:rPr lang="en-GB" i="1" dirty="0"/>
              <a:t> Communication Between Cultures, </a:t>
            </a:r>
            <a:r>
              <a:rPr lang="en-GB" dirty="0"/>
              <a:t>Boston, MA: Wadsworth.</a:t>
            </a:r>
          </a:p>
          <a:p>
            <a:r>
              <a:rPr lang="en-GB" dirty="0"/>
              <a:t>Scott, J. and Marshall, G. (2009) A </a:t>
            </a:r>
            <a:r>
              <a:rPr lang="en-GB" i="1" dirty="0"/>
              <a:t>Dictionary of Sociology</a:t>
            </a:r>
            <a:r>
              <a:rPr lang="en-GB" dirty="0"/>
              <a:t> Oxford: OUP</a:t>
            </a:r>
          </a:p>
          <a:p>
            <a:r>
              <a:rPr lang="en-GB" dirty="0"/>
              <a:t>Yang PQ (2000) </a:t>
            </a:r>
            <a:r>
              <a:rPr lang="en-GB" i="1" dirty="0"/>
              <a:t>Ethnic Studies: </a:t>
            </a:r>
            <a:r>
              <a:rPr lang="en-GB" dirty="0"/>
              <a:t>Issues and Approaches, </a:t>
            </a:r>
            <a:r>
              <a:rPr lang="en-GB" i="1" dirty="0"/>
              <a:t> </a:t>
            </a:r>
            <a:r>
              <a:rPr lang="en-GB" dirty="0"/>
              <a:t>New York: State University of New York.</a:t>
            </a:r>
          </a:p>
          <a:p>
            <a:endParaRPr lang="en-GB" dirty="0"/>
          </a:p>
          <a:p>
            <a:endParaRPr lang="en-GB" i="1" dirty="0"/>
          </a:p>
        </p:txBody>
      </p:sp>
    </p:spTree>
    <p:extLst>
      <p:ext uri="{BB962C8B-B14F-4D97-AF65-F5344CB8AC3E}">
        <p14:creationId xmlns:p14="http://schemas.microsoft.com/office/powerpoint/2010/main" val="3778295799"/>
      </p:ext>
    </p:extLst>
  </p:cSld>
  <p:clrMapOvr>
    <a:masterClrMapping/>
  </p:clrMapOvr>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Template (lectures)</Template>
  <TotalTime>246</TotalTime>
  <Words>3233</Words>
  <Application>Microsoft Office PowerPoint</Application>
  <PresentationFormat>On-screen Show (4:3)</PresentationFormat>
  <Paragraphs>326</Paragraphs>
  <Slides>57</Slides>
  <Notes>0</Notes>
  <HiddenSlides>0</HiddenSlides>
  <MMClips>0</MMClips>
  <ScaleCrop>false</ScaleCrop>
  <HeadingPairs>
    <vt:vector size="6" baseType="variant">
      <vt:variant>
        <vt:lpstr>Fonts Used</vt:lpstr>
      </vt:variant>
      <vt:variant>
        <vt:i4>2</vt:i4>
      </vt:variant>
      <vt:variant>
        <vt:lpstr>Theme</vt:lpstr>
      </vt:variant>
      <vt:variant>
        <vt:i4>2</vt:i4>
      </vt:variant>
      <vt:variant>
        <vt:lpstr>Slide Titles</vt:lpstr>
      </vt:variant>
      <vt:variant>
        <vt:i4>57</vt:i4>
      </vt:variant>
    </vt:vector>
  </HeadingPairs>
  <TitlesOfParts>
    <vt:vector size="61" baseType="lpstr">
      <vt:lpstr>Arial</vt:lpstr>
      <vt:lpstr>Calibri</vt:lpstr>
      <vt:lpstr>UWTSD blue background</vt:lpstr>
      <vt:lpstr>UWTSD blue background</vt:lpstr>
      <vt:lpstr>PowerPoint Presentation</vt:lpstr>
      <vt:lpstr>Nationality, Race and Ethnicity</vt:lpstr>
      <vt:lpstr>Nationality, Race and Ethnicity</vt:lpstr>
      <vt:lpstr>Definition of Nation</vt:lpstr>
      <vt:lpstr>Nationalism</vt:lpstr>
      <vt:lpstr>Nationalism</vt:lpstr>
      <vt:lpstr>Definitions of race</vt:lpstr>
      <vt:lpstr>The problem of defining ‘race’.</vt:lpstr>
      <vt:lpstr>The problem of defining ‘race’.</vt:lpstr>
      <vt:lpstr>The problem of defining ‘race’.</vt:lpstr>
      <vt:lpstr>The Reality of ‘Race’</vt:lpstr>
      <vt:lpstr>PowerPoint Presentation</vt:lpstr>
      <vt:lpstr>PowerPoint Presentation</vt:lpstr>
      <vt:lpstr>PowerPoint Presentation</vt:lpstr>
      <vt:lpstr>PowerPoint Presentation</vt:lpstr>
      <vt:lpstr>PowerPoint Presentation</vt:lpstr>
      <vt:lpstr>Definition of Racism</vt:lpstr>
      <vt:lpstr>Personal Racism</vt:lpstr>
      <vt:lpstr>Institutional Racism</vt:lpstr>
      <vt:lpstr>Avoiding Racism</vt:lpstr>
      <vt:lpstr>Early Socialisation</vt:lpstr>
      <vt:lpstr>PowerPoint Presentation</vt:lpstr>
      <vt:lpstr>Definition of Ethnicity </vt:lpstr>
      <vt:lpstr>Emergence &amp; Persistence of Ethnicity</vt:lpstr>
      <vt:lpstr>Nation, Race and Ethnicity</vt:lpstr>
      <vt:lpstr>Nation, Race and Ethnicity</vt:lpstr>
      <vt:lpstr>Ancestry or Physical Attributes?</vt:lpstr>
      <vt:lpstr>Ethnocentrism</vt:lpstr>
      <vt:lpstr>Theoretical Perspectives on Ethnicity</vt:lpstr>
      <vt:lpstr>Primordialists</vt:lpstr>
      <vt:lpstr>Primordialists</vt:lpstr>
      <vt:lpstr>Primordialists</vt:lpstr>
      <vt:lpstr>Primordialists</vt:lpstr>
      <vt:lpstr>Primordialists</vt:lpstr>
      <vt:lpstr>The Rwandan Genocide</vt:lpstr>
      <vt:lpstr>PowerPoint Presentation</vt:lpstr>
      <vt:lpstr>The Rwandan Genocide</vt:lpstr>
      <vt:lpstr>Primordialists</vt:lpstr>
      <vt:lpstr>Social Constructionism</vt:lpstr>
      <vt:lpstr>Social Constructionism</vt:lpstr>
      <vt:lpstr>Social Constructionism</vt:lpstr>
      <vt:lpstr>Social Constructivism</vt:lpstr>
      <vt:lpstr>The Rwandan Genocide</vt:lpstr>
      <vt:lpstr>The Rwandan Genocide</vt:lpstr>
      <vt:lpstr>Social Constructionism: The Formation of Ethnic Identity</vt:lpstr>
      <vt:lpstr>Instrumentalists</vt:lpstr>
      <vt:lpstr>Instrumentalism &amp; Politics</vt:lpstr>
      <vt:lpstr>Instrumentalists</vt:lpstr>
      <vt:lpstr>The Rwandan Genocide</vt:lpstr>
      <vt:lpstr>The Rwandan Genocide</vt:lpstr>
      <vt:lpstr>The Rwandan Genocide</vt:lpstr>
      <vt:lpstr>Instrumentalists Explanation</vt:lpstr>
      <vt:lpstr>PowerPoint Presentation</vt:lpstr>
      <vt:lpstr>PowerPoint Presentation</vt:lpstr>
      <vt:lpstr>PowerPoint Presentation</vt:lpstr>
      <vt:lpstr>Multi-culturalism: A Positive Approach</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15</cp:revision>
  <dcterms:created xsi:type="dcterms:W3CDTF">2021-02-09T14:04:40Z</dcterms:created>
  <dcterms:modified xsi:type="dcterms:W3CDTF">2023-10-18T09:56:09Z</dcterms:modified>
</cp:coreProperties>
</file>