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sldIdLst>
    <p:sldId id="256" r:id="rId2"/>
    <p:sldId id="260" r:id="rId3"/>
    <p:sldId id="261" r:id="rId4"/>
    <p:sldId id="262" r:id="rId5"/>
    <p:sldId id="331" r:id="rId6"/>
    <p:sldId id="257" r:id="rId7"/>
    <p:sldId id="264" r:id="rId8"/>
    <p:sldId id="265" r:id="rId9"/>
    <p:sldId id="266" r:id="rId10"/>
    <p:sldId id="268" r:id="rId11"/>
    <p:sldId id="270" r:id="rId12"/>
    <p:sldId id="272" r:id="rId13"/>
    <p:sldId id="273" r:id="rId14"/>
    <p:sldId id="276" r:id="rId15"/>
    <p:sldId id="277" r:id="rId16"/>
    <p:sldId id="279" r:id="rId17"/>
    <p:sldId id="281" r:id="rId18"/>
    <p:sldId id="284" r:id="rId19"/>
    <p:sldId id="282" r:id="rId20"/>
    <p:sldId id="283" r:id="rId21"/>
    <p:sldId id="286" r:id="rId22"/>
    <p:sldId id="287" r:id="rId23"/>
    <p:sldId id="288" r:id="rId24"/>
    <p:sldId id="289" r:id="rId25"/>
    <p:sldId id="293" r:id="rId26"/>
    <p:sldId id="295" r:id="rId27"/>
    <p:sldId id="296" r:id="rId28"/>
    <p:sldId id="297" r:id="rId29"/>
    <p:sldId id="298" r:id="rId30"/>
    <p:sldId id="301" r:id="rId31"/>
    <p:sldId id="304" r:id="rId32"/>
    <p:sldId id="306" r:id="rId33"/>
    <p:sldId id="312" r:id="rId34"/>
    <p:sldId id="313" r:id="rId35"/>
    <p:sldId id="317" r:id="rId36"/>
    <p:sldId id="320" r:id="rId37"/>
    <p:sldId id="324" r:id="rId38"/>
    <p:sldId id="325" r:id="rId39"/>
    <p:sldId id="322" r:id="rId40"/>
    <p:sldId id="326" r:id="rId41"/>
    <p:sldId id="327" r:id="rId42"/>
    <p:sldId id="328" r:id="rId43"/>
    <p:sldId id="329" r:id="rId44"/>
    <p:sldId id="330" r:id="rId45"/>
    <p:sldId id="316" r:id="rId46"/>
    <p:sldId id="285" r:id="rId47"/>
    <p:sldId id="259" r:id="rId48"/>
    <p:sldId id="263" r:id="rId49"/>
    <p:sldId id="267" r:id="rId50"/>
    <p:sldId id="274" r:id="rId51"/>
    <p:sldId id="275" r:id="rId52"/>
    <p:sldId id="291" r:id="rId53"/>
    <p:sldId id="299" r:id="rId54"/>
  </p:sldIdLst>
  <p:sldSz cx="12192000" cy="6858000"/>
  <p:notesSz cx="9945688"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sorterViewPr>
    <p:cViewPr varScale="1">
      <p:scale>
        <a:sx n="100" d="100"/>
        <a:sy n="100" d="100"/>
      </p:scale>
      <p:origin x="0" y="-2205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11/6/2018</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11/6/2018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11/6/2018</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11/6/2018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11/6/2018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11/6/2018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11/6/2018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11/6/2018</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11/6/2018</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11/6/2018</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32.jp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34.jpg"/><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32.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image" Target="../media/image43.JPG"/><Relationship Id="rId1" Type="http://schemas.openxmlformats.org/officeDocument/2006/relationships/slideLayout" Target="../slideLayouts/slideLayout7.xml"/><Relationship Id="rId4" Type="http://schemas.openxmlformats.org/officeDocument/2006/relationships/image" Target="../media/image45.JPG"/></Relationships>
</file>

<file path=ppt/slides/_rels/slide37.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50.jp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8268F-0AED-4652-A0B6-9A14B8C35265}"/>
              </a:ext>
            </a:extLst>
          </p:cNvPr>
          <p:cNvSpPr>
            <a:spLocks noGrp="1"/>
          </p:cNvSpPr>
          <p:nvPr>
            <p:ph type="ctrTitle"/>
          </p:nvPr>
        </p:nvSpPr>
        <p:spPr>
          <a:xfrm>
            <a:off x="1325217" y="1934817"/>
            <a:ext cx="9475305" cy="2266122"/>
          </a:xfrm>
        </p:spPr>
        <p:txBody>
          <a:bodyPr/>
          <a:lstStyle/>
          <a:p>
            <a:r>
              <a:rPr lang="en-GB" sz="4800" dirty="0">
                <a:latin typeface="Times New Roman" panose="02020603050405020304" pitchFamily="18" charset="0"/>
                <a:cs typeface="Times New Roman" panose="02020603050405020304" pitchFamily="18" charset="0"/>
              </a:rPr>
              <a:t>a critical reflection of my</a:t>
            </a:r>
            <a:br>
              <a:rPr lang="en-GB" sz="4800" dirty="0">
                <a:latin typeface="Times New Roman" panose="02020603050405020304" pitchFamily="18" charset="0"/>
                <a:cs typeface="Times New Roman" panose="02020603050405020304" pitchFamily="18" charset="0"/>
              </a:rPr>
            </a:br>
            <a:r>
              <a:rPr lang="en-GB" sz="4800" dirty="0">
                <a:latin typeface="Times New Roman" panose="02020603050405020304" pitchFamily="18" charset="0"/>
                <a:cs typeface="Times New Roman" panose="02020603050405020304" pitchFamily="18" charset="0"/>
              </a:rPr>
              <a:t> personal &amp; professional development</a:t>
            </a:r>
            <a:r>
              <a:rPr lang="en-GB" dirty="0">
                <a:latin typeface="Times New Roman" panose="02020603050405020304" pitchFamily="18" charset="0"/>
                <a:cs typeface="Times New Roman" panose="02020603050405020304" pitchFamily="18" charset="0"/>
              </a:rPr>
              <a:t> </a:t>
            </a:r>
          </a:p>
        </p:txBody>
      </p:sp>
      <p:sp>
        <p:nvSpPr>
          <p:cNvPr id="3" name="Subtitle 2">
            <a:extLst>
              <a:ext uri="{FF2B5EF4-FFF2-40B4-BE49-F238E27FC236}">
                <a16:creationId xmlns:a16="http://schemas.microsoft.com/office/drawing/2014/main" id="{87653EAC-E562-40A4-BC0A-F39DD5619DF9}"/>
              </a:ext>
            </a:extLst>
          </p:cNvPr>
          <p:cNvSpPr>
            <a:spLocks noGrp="1"/>
          </p:cNvSpPr>
          <p:nvPr>
            <p:ph type="subTitle" idx="1"/>
          </p:nvPr>
        </p:nvSpPr>
        <p:spPr>
          <a:xfrm>
            <a:off x="1562100" y="4505739"/>
            <a:ext cx="9070848" cy="954157"/>
          </a:xfrm>
        </p:spPr>
        <p:txBody>
          <a:bodyPr>
            <a:normAutofit fontScale="92500" lnSpcReduction="10000"/>
          </a:bodyPr>
          <a:lstStyle/>
          <a:p>
            <a:r>
              <a:rPr lang="en-GB" dirty="0">
                <a:latin typeface="Times New Roman" panose="02020603050405020304" pitchFamily="18" charset="0"/>
                <a:cs typeface="Times New Roman" panose="02020603050405020304" pitchFamily="18" charset="0"/>
              </a:rPr>
              <a:t>BY JEREMY BAINBRIDGE.</a:t>
            </a:r>
          </a:p>
          <a:p>
            <a:r>
              <a:rPr lang="en-GB" dirty="0">
                <a:latin typeface="Times New Roman" panose="02020603050405020304" pitchFamily="18" charset="0"/>
                <a:cs typeface="Times New Roman" panose="02020603050405020304" pitchFamily="18" charset="0"/>
              </a:rPr>
              <a:t> STUDENT NUMBER1808881</a:t>
            </a:r>
          </a:p>
          <a:p>
            <a:r>
              <a:rPr lang="en-GB" dirty="0">
                <a:latin typeface="Times New Roman" panose="02020603050405020304" pitchFamily="18" charset="0"/>
                <a:cs typeface="Times New Roman" panose="02020603050405020304" pitchFamily="18" charset="0"/>
              </a:rPr>
              <a:t>MODULE CODE: M6X01442.</a:t>
            </a:r>
          </a:p>
          <a:p>
            <a:r>
              <a:rPr lang="en-GB" dirty="0">
                <a:latin typeface="Times New Roman" panose="02020603050405020304" pitchFamily="18" charset="0"/>
                <a:cs typeface="Times New Roman" panose="02020603050405020304" pitchFamily="18" charset="0"/>
              </a:rPr>
              <a:t> SUBMISSION DATE: 6</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NOVEMBER 2018</a:t>
            </a:r>
          </a:p>
        </p:txBody>
      </p:sp>
    </p:spTree>
    <p:extLst>
      <p:ext uri="{BB962C8B-B14F-4D97-AF65-F5344CB8AC3E}">
        <p14:creationId xmlns:p14="http://schemas.microsoft.com/office/powerpoint/2010/main" val="42691559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E836F08-B97A-4710-B681-5AD3C8FE6616}"/>
              </a:ext>
            </a:extLst>
          </p:cNvPr>
          <p:cNvSpPr>
            <a:spLocks noGrp="1"/>
          </p:cNvSpPr>
          <p:nvPr>
            <p:ph type="title"/>
          </p:nvPr>
        </p:nvSpPr>
        <p:spPr>
          <a:xfrm>
            <a:off x="9223513" y="683017"/>
            <a:ext cx="2571452" cy="5002166"/>
          </a:xfrm>
        </p:spPr>
        <p:txBody>
          <a:bodyPr/>
          <a:lstStyle/>
          <a:p>
            <a:pPr algn="ctr"/>
            <a:r>
              <a:rPr lang="en-GB" sz="4800" dirty="0">
                <a:latin typeface="Times New Roman" panose="02020603050405020304" pitchFamily="18" charset="0"/>
                <a:cs typeface="Times New Roman" panose="02020603050405020304" pitchFamily="18" charset="0"/>
              </a:rPr>
              <a:t>WHAT MAKES ME, THE MAN I AM TODAY</a:t>
            </a:r>
          </a:p>
        </p:txBody>
      </p:sp>
    </p:spTree>
    <p:extLst>
      <p:ext uri="{BB962C8B-B14F-4D97-AF65-F5344CB8AC3E}">
        <p14:creationId xmlns:p14="http://schemas.microsoft.com/office/powerpoint/2010/main" val="14887347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4B966B8-63F2-4D65-A499-4A27A3BA9A83}"/>
              </a:ext>
            </a:extLst>
          </p:cNvPr>
          <p:cNvSpPr>
            <a:spLocks noGrp="1"/>
          </p:cNvSpPr>
          <p:nvPr>
            <p:ph type="title"/>
          </p:nvPr>
        </p:nvSpPr>
        <p:spPr>
          <a:xfrm>
            <a:off x="1066800" y="642594"/>
            <a:ext cx="10058400" cy="2311978"/>
          </a:xfrm>
        </p:spPr>
        <p:txBody>
          <a:bodyPr>
            <a:normAutofit fontScale="90000"/>
          </a:bodyPr>
          <a:lstStyle/>
          <a:p>
            <a:pPr algn="ctr"/>
            <a:r>
              <a:rPr lang="en-GB" dirty="0">
                <a:latin typeface="Times New Roman" panose="02020603050405020304" pitchFamily="18" charset="0"/>
                <a:cs typeface="Times New Roman" panose="02020603050405020304" pitchFamily="18" charset="0"/>
              </a:rPr>
              <a:t>MY THOUGHTS…</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INFLUENCE MY BELIEFS,</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 MY ATTITUDES,</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 MY MOTIVATION, MY ACTIONS, etc…</a:t>
            </a:r>
          </a:p>
        </p:txBody>
      </p:sp>
      <p:pic>
        <p:nvPicPr>
          <p:cNvPr id="10" name="Picture 9">
            <a:extLst>
              <a:ext uri="{FF2B5EF4-FFF2-40B4-BE49-F238E27FC236}">
                <a16:creationId xmlns:a16="http://schemas.microsoft.com/office/drawing/2014/main" id="{FA035E3F-0304-466B-A951-3F0C07801362}"/>
              </a:ext>
            </a:extLst>
          </p:cNvPr>
          <p:cNvPicPr>
            <a:picLocks noChangeAspect="1"/>
          </p:cNvPicPr>
          <p:nvPr/>
        </p:nvPicPr>
        <p:blipFill>
          <a:blip r:embed="rId2"/>
          <a:stretch>
            <a:fillRect/>
          </a:stretch>
        </p:blipFill>
        <p:spPr>
          <a:xfrm>
            <a:off x="3207957" y="2954572"/>
            <a:ext cx="5524500" cy="3048000"/>
          </a:xfrm>
          <a:prstGeom prst="rect">
            <a:avLst/>
          </a:prstGeom>
        </p:spPr>
      </p:pic>
    </p:spTree>
    <p:extLst>
      <p:ext uri="{BB962C8B-B14F-4D97-AF65-F5344CB8AC3E}">
        <p14:creationId xmlns:p14="http://schemas.microsoft.com/office/powerpoint/2010/main" val="28408145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D7D58B0-8AD9-4DB4-B2B6-167019411199}"/>
              </a:ext>
            </a:extLst>
          </p:cNvPr>
          <p:cNvSpPr>
            <a:spLocks noGrp="1"/>
          </p:cNvSpPr>
          <p:nvPr>
            <p:ph type="title"/>
          </p:nvPr>
        </p:nvSpPr>
        <p:spPr/>
        <p:txBody>
          <a:bodyPr>
            <a:noAutofit/>
          </a:bodyPr>
          <a:lstStyle/>
          <a:p>
            <a:r>
              <a:rPr lang="en-GB" dirty="0">
                <a:latin typeface="Times New Roman" panose="02020603050405020304" pitchFamily="18" charset="0"/>
                <a:cs typeface="Times New Roman" panose="02020603050405020304" pitchFamily="18" charset="0"/>
              </a:rPr>
              <a:t>WHAT INFLUENCES MY THOUGHTS?</a:t>
            </a:r>
          </a:p>
        </p:txBody>
      </p:sp>
      <p:sp>
        <p:nvSpPr>
          <p:cNvPr id="16" name="Content Placeholder 15">
            <a:extLst>
              <a:ext uri="{FF2B5EF4-FFF2-40B4-BE49-F238E27FC236}">
                <a16:creationId xmlns:a16="http://schemas.microsoft.com/office/drawing/2014/main" id="{085F262E-CB1B-4B32-9EA8-296E6C55D799}"/>
              </a:ext>
            </a:extLst>
          </p:cNvPr>
          <p:cNvSpPr>
            <a:spLocks noGrp="1"/>
          </p:cNvSpPr>
          <p:nvPr>
            <p:ph sz="half" idx="2"/>
          </p:nvPr>
        </p:nvSpPr>
        <p:spPr>
          <a:xfrm>
            <a:off x="7849771" y="1612231"/>
            <a:ext cx="3530991" cy="4603175"/>
          </a:xfrm>
        </p:spPr>
        <p:txBody>
          <a:bodyPr>
            <a:normAutofit/>
          </a:bodyPr>
          <a:lstStyle/>
          <a:p>
            <a:r>
              <a:rPr lang="en-GB" sz="4000" dirty="0">
                <a:latin typeface="Times New Roman" panose="02020603050405020304" pitchFamily="18" charset="0"/>
                <a:cs typeface="Times New Roman" panose="02020603050405020304" pitchFamily="18" charset="0"/>
              </a:rPr>
              <a:t> NATURE</a:t>
            </a:r>
          </a:p>
          <a:p>
            <a:pPr marL="0" indent="0">
              <a:buNone/>
            </a:pPr>
            <a:r>
              <a:rPr lang="en-GB" sz="4000" dirty="0">
                <a:latin typeface="Times New Roman" panose="02020603050405020304" pitchFamily="18" charset="0"/>
                <a:cs typeface="Times New Roman" panose="02020603050405020304" pitchFamily="18" charset="0"/>
              </a:rPr>
              <a:t> VS </a:t>
            </a:r>
          </a:p>
          <a:p>
            <a:pPr marL="0" indent="0">
              <a:buNone/>
            </a:pPr>
            <a:r>
              <a:rPr lang="en-GB" sz="4000" dirty="0">
                <a:latin typeface="Times New Roman" panose="02020603050405020304" pitchFamily="18" charset="0"/>
                <a:cs typeface="Times New Roman" panose="02020603050405020304" pitchFamily="18" charset="0"/>
              </a:rPr>
              <a:t> NURTURE.</a:t>
            </a:r>
          </a:p>
          <a:p>
            <a:r>
              <a:rPr lang="en-GB" sz="4000" dirty="0">
                <a:latin typeface="Times New Roman" panose="02020603050405020304" pitchFamily="18" charset="0"/>
                <a:cs typeface="Times New Roman" panose="02020603050405020304" pitchFamily="18" charset="0"/>
              </a:rPr>
              <a:t> GENETICS    VS EXPERIENCE</a:t>
            </a:r>
          </a:p>
        </p:txBody>
      </p:sp>
      <p:pic>
        <p:nvPicPr>
          <p:cNvPr id="19" name="Content Placeholder 18">
            <a:extLst>
              <a:ext uri="{FF2B5EF4-FFF2-40B4-BE49-F238E27FC236}">
                <a16:creationId xmlns:a16="http://schemas.microsoft.com/office/drawing/2014/main" id="{06C522CE-852C-4B15-B2AB-6899102B8C60}"/>
              </a:ext>
            </a:extLst>
          </p:cNvPr>
          <p:cNvPicPr>
            <a:picLocks noGrp="1" noChangeAspect="1"/>
          </p:cNvPicPr>
          <p:nvPr>
            <p:ph sz="half" idx="1"/>
          </p:nvPr>
        </p:nvPicPr>
        <p:blipFill>
          <a:blip r:embed="rId2"/>
          <a:stretch>
            <a:fillRect/>
          </a:stretch>
        </p:blipFill>
        <p:spPr>
          <a:xfrm>
            <a:off x="1066799" y="2014194"/>
            <a:ext cx="6276535" cy="4305438"/>
          </a:xfrm>
        </p:spPr>
      </p:pic>
    </p:spTree>
    <p:extLst>
      <p:ext uri="{BB962C8B-B14F-4D97-AF65-F5344CB8AC3E}">
        <p14:creationId xmlns:p14="http://schemas.microsoft.com/office/powerpoint/2010/main" val="31595611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3F653-06FB-4B16-8A16-94C9DB2C8FEE}"/>
              </a:ext>
            </a:extLst>
          </p:cNvPr>
          <p:cNvSpPr>
            <a:spLocks noGrp="1"/>
          </p:cNvSpPr>
          <p:nvPr>
            <p:ph type="title"/>
          </p:nvPr>
        </p:nvSpPr>
        <p:spPr>
          <a:xfrm>
            <a:off x="1066800" y="642593"/>
            <a:ext cx="10058400" cy="3823389"/>
          </a:xfrm>
        </p:spPr>
        <p:txBody>
          <a:bodyPr>
            <a:normAutofit/>
          </a:bodyPr>
          <a:lstStyle/>
          <a:p>
            <a:pPr algn="ctr"/>
            <a:r>
              <a:rPr lang="en-GB" dirty="0">
                <a:latin typeface="Times New Roman" panose="02020603050405020304" pitchFamily="18" charset="0"/>
                <a:cs typeface="Times New Roman" panose="02020603050405020304" pitchFamily="18" charset="0"/>
              </a:rPr>
              <a:t>IS THERE A SONG, A POEM, OR PIECE OF ART THAT SIGNIFIES MY THOUGHTS..?</a:t>
            </a:r>
          </a:p>
        </p:txBody>
      </p:sp>
    </p:spTree>
    <p:extLst>
      <p:ext uri="{BB962C8B-B14F-4D97-AF65-F5344CB8AC3E}">
        <p14:creationId xmlns:p14="http://schemas.microsoft.com/office/powerpoint/2010/main" val="30243456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2933E08-F9AB-474C-91F9-1C5A4C93E774}"/>
              </a:ext>
            </a:extLst>
          </p:cNvPr>
          <p:cNvPicPr>
            <a:picLocks noGrp="1" noChangeAspect="1"/>
          </p:cNvPicPr>
          <p:nvPr>
            <p:ph idx="1"/>
          </p:nvPr>
        </p:nvPicPr>
        <p:blipFill>
          <a:blip r:embed="rId2"/>
          <a:stretch>
            <a:fillRect/>
          </a:stretch>
        </p:blipFill>
        <p:spPr>
          <a:xfrm>
            <a:off x="2278965" y="532319"/>
            <a:ext cx="7863612" cy="5793362"/>
          </a:xfrm>
        </p:spPr>
      </p:pic>
    </p:spTree>
    <p:extLst>
      <p:ext uri="{BB962C8B-B14F-4D97-AF65-F5344CB8AC3E}">
        <p14:creationId xmlns:p14="http://schemas.microsoft.com/office/powerpoint/2010/main" val="27763259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54C630A-0D33-4372-9EF4-5306AA99967B}"/>
              </a:ext>
            </a:extLst>
          </p:cNvPr>
          <p:cNvPicPr>
            <a:picLocks noChangeAspect="1"/>
          </p:cNvPicPr>
          <p:nvPr/>
        </p:nvPicPr>
        <p:blipFill>
          <a:blip r:embed="rId2"/>
          <a:stretch>
            <a:fillRect/>
          </a:stretch>
        </p:blipFill>
        <p:spPr>
          <a:xfrm>
            <a:off x="703386" y="891299"/>
            <a:ext cx="10870662" cy="5115606"/>
          </a:xfrm>
          <a:prstGeom prst="rect">
            <a:avLst/>
          </a:prstGeom>
        </p:spPr>
      </p:pic>
    </p:spTree>
    <p:extLst>
      <p:ext uri="{BB962C8B-B14F-4D97-AF65-F5344CB8AC3E}">
        <p14:creationId xmlns:p14="http://schemas.microsoft.com/office/powerpoint/2010/main" val="4119659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FA58D5-9EA7-4A88-ACFB-23F5F93B6003}"/>
              </a:ext>
            </a:extLst>
          </p:cNvPr>
          <p:cNvPicPr>
            <a:picLocks noChangeAspect="1"/>
          </p:cNvPicPr>
          <p:nvPr/>
        </p:nvPicPr>
        <p:blipFill>
          <a:blip r:embed="rId2"/>
          <a:stretch>
            <a:fillRect/>
          </a:stretch>
        </p:blipFill>
        <p:spPr>
          <a:xfrm>
            <a:off x="2630658" y="827826"/>
            <a:ext cx="7146388" cy="5364261"/>
          </a:xfrm>
          <a:prstGeom prst="rect">
            <a:avLst/>
          </a:prstGeom>
        </p:spPr>
      </p:pic>
    </p:spTree>
    <p:extLst>
      <p:ext uri="{BB962C8B-B14F-4D97-AF65-F5344CB8AC3E}">
        <p14:creationId xmlns:p14="http://schemas.microsoft.com/office/powerpoint/2010/main" val="20531715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01FB3-5354-4C6A-9802-457F07C5DC52}"/>
              </a:ext>
            </a:extLst>
          </p:cNvPr>
          <p:cNvSpPr>
            <a:spLocks noGrp="1"/>
          </p:cNvSpPr>
          <p:nvPr>
            <p:ph type="title"/>
          </p:nvPr>
        </p:nvSpPr>
        <p:spPr>
          <a:xfrm>
            <a:off x="1066800" y="642594"/>
            <a:ext cx="10058400" cy="4843806"/>
          </a:xfrm>
        </p:spPr>
        <p:txBody>
          <a:bodyPr>
            <a:normAutofit/>
          </a:bodyPr>
          <a:lstStyle/>
          <a:p>
            <a:pPr algn="ctr"/>
            <a:r>
              <a:rPr lang="en-GB" b="1" dirty="0">
                <a:solidFill>
                  <a:schemeClr val="accent2">
                    <a:lumMod val="75000"/>
                  </a:schemeClr>
                </a:solidFill>
                <a:latin typeface="Times New Roman" panose="02020603050405020304" pitchFamily="18" charset="0"/>
                <a:cs typeface="Times New Roman" panose="02020603050405020304" pitchFamily="18" charset="0"/>
              </a:rPr>
              <a:t>ONCE UPON A TIME…</a:t>
            </a:r>
            <a:br>
              <a:rPr lang="en-GB" b="1" dirty="0">
                <a:solidFill>
                  <a:schemeClr val="accent2">
                    <a:lumMod val="75000"/>
                  </a:schemeClr>
                </a:solidFill>
                <a:latin typeface="Times New Roman" panose="02020603050405020304" pitchFamily="18" charset="0"/>
                <a:cs typeface="Times New Roman" panose="02020603050405020304" pitchFamily="18" charset="0"/>
              </a:rPr>
            </a:br>
            <a:br>
              <a:rPr lang="en-GB" b="1" dirty="0">
                <a:solidFill>
                  <a:schemeClr val="accent2">
                    <a:lumMod val="75000"/>
                  </a:schemeClr>
                </a:solidFill>
                <a:latin typeface="Times New Roman" panose="02020603050405020304" pitchFamily="18" charset="0"/>
                <a:cs typeface="Times New Roman" panose="02020603050405020304" pitchFamily="18" charset="0"/>
              </a:rPr>
            </a:br>
            <a:br>
              <a:rPr lang="en-GB" b="1" dirty="0">
                <a:solidFill>
                  <a:schemeClr val="accent2">
                    <a:lumMod val="75000"/>
                  </a:schemeClr>
                </a:solidFill>
                <a:latin typeface="Times New Roman" panose="02020603050405020304" pitchFamily="18" charset="0"/>
                <a:cs typeface="Times New Roman" panose="02020603050405020304" pitchFamily="18" charset="0"/>
              </a:rPr>
            </a:br>
            <a:br>
              <a:rPr lang="en-GB" b="1" dirty="0">
                <a:solidFill>
                  <a:schemeClr val="accent2">
                    <a:lumMod val="75000"/>
                  </a:schemeClr>
                </a:solidFill>
                <a:latin typeface="Times New Roman" panose="02020603050405020304" pitchFamily="18" charset="0"/>
                <a:cs typeface="Times New Roman" panose="02020603050405020304" pitchFamily="18" charset="0"/>
              </a:rPr>
            </a:br>
            <a:r>
              <a:rPr lang="en-GB" b="1" dirty="0">
                <a:solidFill>
                  <a:schemeClr val="accent2">
                    <a:lumMod val="75000"/>
                  </a:schemeClr>
                </a:solidFill>
                <a:latin typeface="Times New Roman" panose="02020603050405020304" pitchFamily="18" charset="0"/>
                <a:cs typeface="Times New Roman" panose="02020603050405020304" pitchFamily="18" charset="0"/>
              </a:rPr>
              <a:t>A LONG TIME AGO…</a:t>
            </a:r>
          </a:p>
        </p:txBody>
      </p:sp>
    </p:spTree>
    <p:extLst>
      <p:ext uri="{BB962C8B-B14F-4D97-AF65-F5344CB8AC3E}">
        <p14:creationId xmlns:p14="http://schemas.microsoft.com/office/powerpoint/2010/main" val="42166505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C173068-B1FC-4F38-97D8-0B09C9CF868A}"/>
              </a:ext>
            </a:extLst>
          </p:cNvPr>
          <p:cNvSpPr>
            <a:spLocks noGrp="1"/>
          </p:cNvSpPr>
          <p:nvPr>
            <p:ph type="title"/>
          </p:nvPr>
        </p:nvSpPr>
        <p:spPr/>
        <p:txBody>
          <a:bodyPr>
            <a:normAutofit/>
          </a:bodyPr>
          <a:lstStyle/>
          <a:p>
            <a:pPr algn="ctr"/>
            <a:r>
              <a:rPr lang="en-GB" dirty="0">
                <a:latin typeface="Times New Roman" panose="02020603050405020304" pitchFamily="18" charset="0"/>
                <a:cs typeface="Times New Roman" panose="02020603050405020304" pitchFamily="18" charset="0"/>
              </a:rPr>
              <a:t>4.5 BILLION YEARS AGO</a:t>
            </a:r>
          </a:p>
        </p:txBody>
      </p:sp>
      <p:pic>
        <p:nvPicPr>
          <p:cNvPr id="6" name="Content Placeholder 5">
            <a:extLst>
              <a:ext uri="{FF2B5EF4-FFF2-40B4-BE49-F238E27FC236}">
                <a16:creationId xmlns:a16="http://schemas.microsoft.com/office/drawing/2014/main" id="{08704BEB-48D7-42D6-B003-9D6191676D75}"/>
              </a:ext>
            </a:extLst>
          </p:cNvPr>
          <p:cNvPicPr>
            <a:picLocks noGrp="1" noChangeAspect="1"/>
          </p:cNvPicPr>
          <p:nvPr>
            <p:ph idx="1"/>
          </p:nvPr>
        </p:nvPicPr>
        <p:blipFill>
          <a:blip r:embed="rId2"/>
          <a:stretch>
            <a:fillRect/>
          </a:stretch>
        </p:blipFill>
        <p:spPr>
          <a:xfrm>
            <a:off x="2047759" y="2014193"/>
            <a:ext cx="7705691" cy="4330335"/>
          </a:xfrm>
        </p:spPr>
      </p:pic>
    </p:spTree>
    <p:extLst>
      <p:ext uri="{BB962C8B-B14F-4D97-AF65-F5344CB8AC3E}">
        <p14:creationId xmlns:p14="http://schemas.microsoft.com/office/powerpoint/2010/main" val="17387309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7768ADE-5ED7-4CA0-BB15-F400E15F7CEE}"/>
              </a:ext>
            </a:extLst>
          </p:cNvPr>
          <p:cNvPicPr>
            <a:picLocks noGrp="1" noChangeAspect="1"/>
          </p:cNvPicPr>
          <p:nvPr>
            <p:ph idx="1"/>
          </p:nvPr>
        </p:nvPicPr>
        <p:blipFill>
          <a:blip r:embed="rId2"/>
          <a:stretch>
            <a:fillRect/>
          </a:stretch>
        </p:blipFill>
        <p:spPr>
          <a:xfrm>
            <a:off x="3291840" y="365761"/>
            <a:ext cx="7017008" cy="6169120"/>
          </a:xfrm>
        </p:spPr>
      </p:pic>
    </p:spTree>
    <p:extLst>
      <p:ext uri="{BB962C8B-B14F-4D97-AF65-F5344CB8AC3E}">
        <p14:creationId xmlns:p14="http://schemas.microsoft.com/office/powerpoint/2010/main" val="15589360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2B898-58F1-41D4-BC0E-51F4D2132FDE}"/>
              </a:ext>
            </a:extLst>
          </p:cNvPr>
          <p:cNvSpPr>
            <a:spLocks noGrp="1"/>
          </p:cNvSpPr>
          <p:nvPr>
            <p:ph type="title"/>
          </p:nvPr>
        </p:nvSpPr>
        <p:spPr/>
        <p:txBody>
          <a:bodyPr>
            <a:normAutofit fontScale="90000"/>
          </a:bodyPr>
          <a:lstStyle/>
          <a:p>
            <a:r>
              <a:rPr lang="en-GB" dirty="0"/>
              <a:t>CHARLES DARWIN.</a:t>
            </a:r>
            <a:br>
              <a:rPr lang="en-GB" dirty="0"/>
            </a:br>
            <a:r>
              <a:rPr lang="en-GB" dirty="0"/>
              <a:t>Evolution via natural selection</a:t>
            </a:r>
          </a:p>
        </p:txBody>
      </p:sp>
      <p:pic>
        <p:nvPicPr>
          <p:cNvPr id="6" name="Content Placeholder 5">
            <a:extLst>
              <a:ext uri="{FF2B5EF4-FFF2-40B4-BE49-F238E27FC236}">
                <a16:creationId xmlns:a16="http://schemas.microsoft.com/office/drawing/2014/main" id="{31D0A0AE-A4CA-4297-BB28-F6977DA8C2B7}"/>
              </a:ext>
            </a:extLst>
          </p:cNvPr>
          <p:cNvPicPr>
            <a:picLocks noGrp="1" noChangeAspect="1"/>
          </p:cNvPicPr>
          <p:nvPr>
            <p:ph sz="half" idx="1"/>
          </p:nvPr>
        </p:nvPicPr>
        <p:blipFill>
          <a:blip r:embed="rId2"/>
          <a:stretch>
            <a:fillRect/>
          </a:stretch>
        </p:blipFill>
        <p:spPr>
          <a:xfrm>
            <a:off x="1066800" y="2125345"/>
            <a:ext cx="2642401" cy="3748087"/>
          </a:xfrm>
        </p:spPr>
      </p:pic>
      <p:pic>
        <p:nvPicPr>
          <p:cNvPr id="8" name="Content Placeholder 7">
            <a:extLst>
              <a:ext uri="{FF2B5EF4-FFF2-40B4-BE49-F238E27FC236}">
                <a16:creationId xmlns:a16="http://schemas.microsoft.com/office/drawing/2014/main" id="{BCD46899-1D6B-4E7F-B578-4DB3247D5B9D}"/>
              </a:ext>
            </a:extLst>
          </p:cNvPr>
          <p:cNvPicPr>
            <a:picLocks noGrp="1" noChangeAspect="1"/>
          </p:cNvPicPr>
          <p:nvPr>
            <p:ph sz="half" idx="2"/>
          </p:nvPr>
        </p:nvPicPr>
        <p:blipFill>
          <a:blip r:embed="rId3"/>
          <a:stretch>
            <a:fillRect/>
          </a:stretch>
        </p:blipFill>
        <p:spPr>
          <a:xfrm>
            <a:off x="4389120" y="2062675"/>
            <a:ext cx="6736080" cy="4408463"/>
          </a:xfrm>
        </p:spPr>
      </p:pic>
    </p:spTree>
    <p:extLst>
      <p:ext uri="{BB962C8B-B14F-4D97-AF65-F5344CB8AC3E}">
        <p14:creationId xmlns:p14="http://schemas.microsoft.com/office/powerpoint/2010/main" val="20866501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A980B8A-5AF2-464B-BBCC-5F8C4634A260}"/>
              </a:ext>
            </a:extLst>
          </p:cNvPr>
          <p:cNvSpPr>
            <a:spLocks noGrp="1"/>
          </p:cNvSpPr>
          <p:nvPr>
            <p:ph type="title"/>
          </p:nvPr>
        </p:nvSpPr>
        <p:spPr>
          <a:xfrm>
            <a:off x="1066800" y="642594"/>
            <a:ext cx="10058400" cy="918920"/>
          </a:xfrm>
        </p:spPr>
        <p:txBody>
          <a:bodyPr/>
          <a:lstStyle/>
          <a:p>
            <a:r>
              <a:rPr lang="en-GB" dirty="0">
                <a:latin typeface="Times New Roman" panose="02020603050405020304" pitchFamily="18" charset="0"/>
                <a:cs typeface="Times New Roman" panose="02020603050405020304" pitchFamily="18" charset="0"/>
              </a:rPr>
              <a:t>THE EVOLUTION OF MAN: </a:t>
            </a:r>
          </a:p>
        </p:txBody>
      </p:sp>
      <p:sp>
        <p:nvSpPr>
          <p:cNvPr id="9" name="Content Placeholder 8">
            <a:extLst>
              <a:ext uri="{FF2B5EF4-FFF2-40B4-BE49-F238E27FC236}">
                <a16:creationId xmlns:a16="http://schemas.microsoft.com/office/drawing/2014/main" id="{618811AE-610E-4B31-9E6E-55432CAD9190}"/>
              </a:ext>
            </a:extLst>
          </p:cNvPr>
          <p:cNvSpPr>
            <a:spLocks noGrp="1"/>
          </p:cNvSpPr>
          <p:nvPr>
            <p:ph sz="half" idx="1"/>
          </p:nvPr>
        </p:nvSpPr>
        <p:spPr/>
        <p:txBody>
          <a:bodyPr/>
          <a:lstStyle/>
          <a:p>
            <a:endParaRPr lang="en-GB" dirty="0"/>
          </a:p>
        </p:txBody>
      </p:sp>
      <p:pic>
        <p:nvPicPr>
          <p:cNvPr id="7" name="Picture 6">
            <a:extLst>
              <a:ext uri="{FF2B5EF4-FFF2-40B4-BE49-F238E27FC236}">
                <a16:creationId xmlns:a16="http://schemas.microsoft.com/office/drawing/2014/main" id="{917ADF51-0BDB-4E45-A1B8-E328CD808219}"/>
              </a:ext>
            </a:extLst>
          </p:cNvPr>
          <p:cNvPicPr>
            <a:picLocks noChangeAspect="1"/>
          </p:cNvPicPr>
          <p:nvPr/>
        </p:nvPicPr>
        <p:blipFill>
          <a:blip r:embed="rId2"/>
          <a:stretch>
            <a:fillRect/>
          </a:stretch>
        </p:blipFill>
        <p:spPr>
          <a:xfrm>
            <a:off x="1066799" y="1561514"/>
            <a:ext cx="5179255" cy="4933877"/>
          </a:xfrm>
          <a:prstGeom prst="rect">
            <a:avLst/>
          </a:prstGeom>
        </p:spPr>
      </p:pic>
      <p:pic>
        <p:nvPicPr>
          <p:cNvPr id="15" name="Content Placeholder 14">
            <a:extLst>
              <a:ext uri="{FF2B5EF4-FFF2-40B4-BE49-F238E27FC236}">
                <a16:creationId xmlns:a16="http://schemas.microsoft.com/office/drawing/2014/main" id="{86D54E68-CB52-4455-9C56-AFE3472BDFFE}"/>
              </a:ext>
            </a:extLst>
          </p:cNvPr>
          <p:cNvPicPr>
            <a:picLocks noGrp="1" noChangeAspect="1"/>
          </p:cNvPicPr>
          <p:nvPr>
            <p:ph sz="half" idx="2"/>
          </p:nvPr>
        </p:nvPicPr>
        <p:blipFill>
          <a:blip r:embed="rId3"/>
          <a:stretch>
            <a:fillRect/>
          </a:stretch>
        </p:blipFill>
        <p:spPr>
          <a:xfrm>
            <a:off x="6963508" y="1561514"/>
            <a:ext cx="3596386" cy="4795182"/>
          </a:xfrm>
        </p:spPr>
      </p:pic>
    </p:spTree>
    <p:extLst>
      <p:ext uri="{BB962C8B-B14F-4D97-AF65-F5344CB8AC3E}">
        <p14:creationId xmlns:p14="http://schemas.microsoft.com/office/powerpoint/2010/main" val="269334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F3770-1A2D-475C-8D13-6C7FD2BDD07A}"/>
              </a:ext>
            </a:extLst>
          </p:cNvPr>
          <p:cNvSpPr>
            <a:spLocks noGrp="1"/>
          </p:cNvSpPr>
          <p:nvPr>
            <p:ph type="title"/>
          </p:nvPr>
        </p:nvSpPr>
        <p:spPr/>
        <p:txBody>
          <a:bodyPr/>
          <a:lstStyle/>
          <a:p>
            <a:endParaRPr lang="en-GB" dirty="0"/>
          </a:p>
        </p:txBody>
      </p:sp>
      <p:pic>
        <p:nvPicPr>
          <p:cNvPr id="9" name="Content Placeholder 8">
            <a:extLst>
              <a:ext uri="{FF2B5EF4-FFF2-40B4-BE49-F238E27FC236}">
                <a16:creationId xmlns:a16="http://schemas.microsoft.com/office/drawing/2014/main" id="{630152E3-9438-4CC7-8A50-52B628FDB41B}"/>
              </a:ext>
            </a:extLst>
          </p:cNvPr>
          <p:cNvPicPr>
            <a:picLocks noGrp="1" noChangeAspect="1"/>
          </p:cNvPicPr>
          <p:nvPr>
            <p:ph sz="half" idx="1"/>
          </p:nvPr>
        </p:nvPicPr>
        <p:blipFill>
          <a:blip r:embed="rId2"/>
          <a:stretch>
            <a:fillRect/>
          </a:stretch>
        </p:blipFill>
        <p:spPr>
          <a:xfrm>
            <a:off x="3207646" y="2103438"/>
            <a:ext cx="3203170" cy="3748087"/>
          </a:xfrm>
        </p:spPr>
      </p:pic>
      <p:pic>
        <p:nvPicPr>
          <p:cNvPr id="11" name="Content Placeholder 10">
            <a:extLst>
              <a:ext uri="{FF2B5EF4-FFF2-40B4-BE49-F238E27FC236}">
                <a16:creationId xmlns:a16="http://schemas.microsoft.com/office/drawing/2014/main" id="{B13CCCE4-9ED4-49D8-BEAB-ABDD365FCFFC}"/>
              </a:ext>
            </a:extLst>
          </p:cNvPr>
          <p:cNvPicPr>
            <a:picLocks noGrp="1" noChangeAspect="1"/>
          </p:cNvPicPr>
          <p:nvPr>
            <p:ph sz="half" idx="2"/>
          </p:nvPr>
        </p:nvPicPr>
        <p:blipFill>
          <a:blip r:embed="rId3"/>
          <a:stretch>
            <a:fillRect/>
          </a:stretch>
        </p:blipFill>
        <p:spPr>
          <a:xfrm>
            <a:off x="7382770" y="2103438"/>
            <a:ext cx="2141494" cy="3748087"/>
          </a:xfrm>
        </p:spPr>
      </p:pic>
    </p:spTree>
    <p:extLst>
      <p:ext uri="{BB962C8B-B14F-4D97-AF65-F5344CB8AC3E}">
        <p14:creationId xmlns:p14="http://schemas.microsoft.com/office/powerpoint/2010/main" val="17781145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55962120-D92E-49B7-9997-3EB49BBFE981}"/>
              </a:ext>
            </a:extLst>
          </p:cNvPr>
          <p:cNvPicPr>
            <a:picLocks noGrp="1" noChangeAspect="1"/>
          </p:cNvPicPr>
          <p:nvPr>
            <p:ph sz="half" idx="1"/>
          </p:nvPr>
        </p:nvPicPr>
        <p:blipFill>
          <a:blip r:embed="rId2"/>
          <a:stretch>
            <a:fillRect/>
          </a:stretch>
        </p:blipFill>
        <p:spPr>
          <a:xfrm>
            <a:off x="4237395" y="1009674"/>
            <a:ext cx="3961143" cy="4838651"/>
          </a:xfrm>
        </p:spPr>
      </p:pic>
    </p:spTree>
    <p:extLst>
      <p:ext uri="{BB962C8B-B14F-4D97-AF65-F5344CB8AC3E}">
        <p14:creationId xmlns:p14="http://schemas.microsoft.com/office/powerpoint/2010/main" val="32225222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206D960-8A5E-4A60-BCE2-5E9C22C9D022}"/>
              </a:ext>
            </a:extLst>
          </p:cNvPr>
          <p:cNvPicPr>
            <a:picLocks noChangeAspect="1"/>
          </p:cNvPicPr>
          <p:nvPr/>
        </p:nvPicPr>
        <p:blipFill>
          <a:blip r:embed="rId2"/>
          <a:stretch>
            <a:fillRect/>
          </a:stretch>
        </p:blipFill>
        <p:spPr>
          <a:xfrm>
            <a:off x="4093698" y="422031"/>
            <a:ext cx="4094955" cy="5884107"/>
          </a:xfrm>
          <a:prstGeom prst="rect">
            <a:avLst/>
          </a:prstGeom>
        </p:spPr>
      </p:pic>
    </p:spTree>
    <p:extLst>
      <p:ext uri="{BB962C8B-B14F-4D97-AF65-F5344CB8AC3E}">
        <p14:creationId xmlns:p14="http://schemas.microsoft.com/office/powerpoint/2010/main" val="661723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6A99E52-A3AE-43DB-9004-B6273C3CFD0A}"/>
              </a:ext>
            </a:extLst>
          </p:cNvPr>
          <p:cNvPicPr>
            <a:picLocks noChangeAspect="1"/>
          </p:cNvPicPr>
          <p:nvPr/>
        </p:nvPicPr>
        <p:blipFill>
          <a:blip r:embed="rId2"/>
          <a:stretch>
            <a:fillRect/>
          </a:stretch>
        </p:blipFill>
        <p:spPr>
          <a:xfrm>
            <a:off x="3938954" y="520982"/>
            <a:ext cx="4346918" cy="5860290"/>
          </a:xfrm>
          <a:prstGeom prst="rect">
            <a:avLst/>
          </a:prstGeom>
        </p:spPr>
      </p:pic>
    </p:spTree>
    <p:extLst>
      <p:ext uri="{BB962C8B-B14F-4D97-AF65-F5344CB8AC3E}">
        <p14:creationId xmlns:p14="http://schemas.microsoft.com/office/powerpoint/2010/main" val="5637648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A557A-AF91-493B-A3A9-697B553FACDD}"/>
              </a:ext>
            </a:extLst>
          </p:cNvPr>
          <p:cNvSpPr>
            <a:spLocks noGrp="1"/>
          </p:cNvSpPr>
          <p:nvPr>
            <p:ph type="title"/>
          </p:nvPr>
        </p:nvSpPr>
        <p:spPr>
          <a:xfrm>
            <a:off x="1066800" y="642593"/>
            <a:ext cx="10058400" cy="4790797"/>
          </a:xfrm>
        </p:spPr>
        <p:txBody>
          <a:bodyPr>
            <a:normAutofit/>
          </a:bodyPr>
          <a:lstStyle/>
          <a:p>
            <a:pPr algn="ctr"/>
            <a:r>
              <a:rPr lang="en-GB" dirty="0">
                <a:latin typeface="Times New Roman" panose="02020603050405020304" pitchFamily="18" charset="0"/>
                <a:cs typeface="Times New Roman" panose="02020603050405020304" pitchFamily="18" charset="0"/>
              </a:rPr>
              <a:t>NURTURE.</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ENVIRONMENTAL FACTORS,</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EPISODES THAT INFLUENECE</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 MY BEING.</a:t>
            </a:r>
          </a:p>
        </p:txBody>
      </p:sp>
    </p:spTree>
    <p:extLst>
      <p:ext uri="{BB962C8B-B14F-4D97-AF65-F5344CB8AC3E}">
        <p14:creationId xmlns:p14="http://schemas.microsoft.com/office/powerpoint/2010/main" val="42895605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CC85989-D1A5-406C-AC6D-999B86CB142C}"/>
              </a:ext>
            </a:extLst>
          </p:cNvPr>
          <p:cNvPicPr>
            <a:picLocks noChangeAspect="1"/>
          </p:cNvPicPr>
          <p:nvPr/>
        </p:nvPicPr>
        <p:blipFill>
          <a:blip r:embed="rId2"/>
          <a:stretch>
            <a:fillRect/>
          </a:stretch>
        </p:blipFill>
        <p:spPr>
          <a:xfrm>
            <a:off x="4178106" y="505986"/>
            <a:ext cx="3826412" cy="5831735"/>
          </a:xfrm>
          <a:prstGeom prst="rect">
            <a:avLst/>
          </a:prstGeom>
        </p:spPr>
      </p:pic>
    </p:spTree>
    <p:extLst>
      <p:ext uri="{BB962C8B-B14F-4D97-AF65-F5344CB8AC3E}">
        <p14:creationId xmlns:p14="http://schemas.microsoft.com/office/powerpoint/2010/main" val="19588570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F6FCFEC-A369-48E3-8A4E-53962A533CAA}"/>
              </a:ext>
            </a:extLst>
          </p:cNvPr>
          <p:cNvPicPr>
            <a:picLocks noChangeAspect="1"/>
          </p:cNvPicPr>
          <p:nvPr/>
        </p:nvPicPr>
        <p:blipFill>
          <a:blip r:embed="rId2"/>
          <a:stretch>
            <a:fillRect/>
          </a:stretch>
        </p:blipFill>
        <p:spPr>
          <a:xfrm>
            <a:off x="4149969" y="443284"/>
            <a:ext cx="3882991" cy="5957516"/>
          </a:xfrm>
          <a:prstGeom prst="rect">
            <a:avLst/>
          </a:prstGeom>
        </p:spPr>
      </p:pic>
    </p:spTree>
    <p:extLst>
      <p:ext uri="{BB962C8B-B14F-4D97-AF65-F5344CB8AC3E}">
        <p14:creationId xmlns:p14="http://schemas.microsoft.com/office/powerpoint/2010/main" val="10931313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C768BC9-D7E2-4B3E-AF30-BFC3519DF40F}"/>
              </a:ext>
            </a:extLst>
          </p:cNvPr>
          <p:cNvPicPr>
            <a:picLocks noChangeAspect="1"/>
          </p:cNvPicPr>
          <p:nvPr/>
        </p:nvPicPr>
        <p:blipFill>
          <a:blip r:embed="rId2"/>
          <a:stretch>
            <a:fillRect/>
          </a:stretch>
        </p:blipFill>
        <p:spPr>
          <a:xfrm>
            <a:off x="1780564" y="1083212"/>
            <a:ext cx="8728002" cy="4744374"/>
          </a:xfrm>
          <a:prstGeom prst="rect">
            <a:avLst/>
          </a:prstGeom>
        </p:spPr>
      </p:pic>
    </p:spTree>
    <p:extLst>
      <p:ext uri="{BB962C8B-B14F-4D97-AF65-F5344CB8AC3E}">
        <p14:creationId xmlns:p14="http://schemas.microsoft.com/office/powerpoint/2010/main" val="11827891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7AFE540-12CB-4F65-830B-D34C5F1387F5}"/>
              </a:ext>
            </a:extLst>
          </p:cNvPr>
          <p:cNvPicPr>
            <a:picLocks noChangeAspect="1"/>
          </p:cNvPicPr>
          <p:nvPr/>
        </p:nvPicPr>
        <p:blipFill>
          <a:blip r:embed="rId2"/>
          <a:stretch>
            <a:fillRect/>
          </a:stretch>
        </p:blipFill>
        <p:spPr>
          <a:xfrm>
            <a:off x="1871003" y="899768"/>
            <a:ext cx="8272804" cy="4952392"/>
          </a:xfrm>
          <a:prstGeom prst="rect">
            <a:avLst/>
          </a:prstGeom>
        </p:spPr>
      </p:pic>
    </p:spTree>
    <p:extLst>
      <p:ext uri="{BB962C8B-B14F-4D97-AF65-F5344CB8AC3E}">
        <p14:creationId xmlns:p14="http://schemas.microsoft.com/office/powerpoint/2010/main" val="15662284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5856FEF-BD57-440F-B47E-960F914DB7C0}"/>
              </a:ext>
            </a:extLst>
          </p:cNvPr>
          <p:cNvPicPr>
            <a:picLocks noChangeAspect="1"/>
          </p:cNvPicPr>
          <p:nvPr/>
        </p:nvPicPr>
        <p:blipFill>
          <a:blip r:embed="rId2"/>
          <a:stretch>
            <a:fillRect/>
          </a:stretch>
        </p:blipFill>
        <p:spPr>
          <a:xfrm>
            <a:off x="3995225" y="439250"/>
            <a:ext cx="4149969" cy="5906089"/>
          </a:xfrm>
          <a:prstGeom prst="rect">
            <a:avLst/>
          </a:prstGeom>
        </p:spPr>
      </p:pic>
    </p:spTree>
    <p:extLst>
      <p:ext uri="{BB962C8B-B14F-4D97-AF65-F5344CB8AC3E}">
        <p14:creationId xmlns:p14="http://schemas.microsoft.com/office/powerpoint/2010/main" val="2895534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4BBF5FEC-FEEA-47A2-B35B-95BD81FDE0CA}"/>
              </a:ext>
            </a:extLst>
          </p:cNvPr>
          <p:cNvPicPr>
            <a:picLocks noGrp="1" noChangeAspect="1"/>
          </p:cNvPicPr>
          <p:nvPr>
            <p:ph sz="half" idx="2"/>
          </p:nvPr>
        </p:nvPicPr>
        <p:blipFill>
          <a:blip r:embed="rId2"/>
          <a:stretch>
            <a:fillRect/>
          </a:stretch>
        </p:blipFill>
        <p:spPr>
          <a:xfrm>
            <a:off x="7788071" y="416659"/>
            <a:ext cx="3915639" cy="6050401"/>
          </a:xfrm>
        </p:spPr>
      </p:pic>
      <p:pic>
        <p:nvPicPr>
          <p:cNvPr id="3" name="Content Placeholder 2">
            <a:extLst>
              <a:ext uri="{FF2B5EF4-FFF2-40B4-BE49-F238E27FC236}">
                <a16:creationId xmlns:a16="http://schemas.microsoft.com/office/drawing/2014/main" id="{2C8FD955-C28F-4527-86C9-04BD89030089}"/>
              </a:ext>
            </a:extLst>
          </p:cNvPr>
          <p:cNvPicPr>
            <a:picLocks noGrp="1" noChangeAspect="1"/>
          </p:cNvPicPr>
          <p:nvPr>
            <p:ph sz="half" idx="1"/>
          </p:nvPr>
        </p:nvPicPr>
        <p:blipFill>
          <a:blip r:embed="rId3"/>
          <a:stretch>
            <a:fillRect/>
          </a:stretch>
        </p:blipFill>
        <p:spPr>
          <a:xfrm>
            <a:off x="331001" y="348113"/>
            <a:ext cx="4916457" cy="6050401"/>
          </a:xfrm>
          <a:prstGeom prst="rect">
            <a:avLst/>
          </a:prstGeom>
        </p:spPr>
      </p:pic>
    </p:spTree>
    <p:extLst>
      <p:ext uri="{BB962C8B-B14F-4D97-AF65-F5344CB8AC3E}">
        <p14:creationId xmlns:p14="http://schemas.microsoft.com/office/powerpoint/2010/main" val="42595298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27D60544-74AD-41BE-B259-3B797624DCF1}"/>
              </a:ext>
            </a:extLst>
          </p:cNvPr>
          <p:cNvPicPr>
            <a:picLocks noGrp="1" noChangeAspect="1"/>
          </p:cNvPicPr>
          <p:nvPr>
            <p:ph sz="half" idx="2"/>
          </p:nvPr>
        </p:nvPicPr>
        <p:blipFill>
          <a:blip r:embed="rId2"/>
          <a:stretch>
            <a:fillRect/>
          </a:stretch>
        </p:blipFill>
        <p:spPr>
          <a:xfrm>
            <a:off x="6601911" y="1561514"/>
            <a:ext cx="4912583" cy="4290011"/>
          </a:xfrm>
        </p:spPr>
      </p:pic>
      <p:pic>
        <p:nvPicPr>
          <p:cNvPr id="11" name="Content Placeholder 10">
            <a:extLst>
              <a:ext uri="{FF2B5EF4-FFF2-40B4-BE49-F238E27FC236}">
                <a16:creationId xmlns:a16="http://schemas.microsoft.com/office/drawing/2014/main" id="{740195E5-55BD-4664-84F4-4A73B44CB1F7}"/>
              </a:ext>
            </a:extLst>
          </p:cNvPr>
          <p:cNvPicPr>
            <a:picLocks noGrp="1" noChangeAspect="1"/>
          </p:cNvPicPr>
          <p:nvPr>
            <p:ph sz="half" idx="1"/>
          </p:nvPr>
        </p:nvPicPr>
        <p:blipFill>
          <a:blip r:embed="rId3"/>
          <a:stretch>
            <a:fillRect/>
          </a:stretch>
        </p:blipFill>
        <p:spPr>
          <a:xfrm>
            <a:off x="495600" y="1576504"/>
            <a:ext cx="5235590" cy="4290011"/>
          </a:xfrm>
        </p:spPr>
      </p:pic>
    </p:spTree>
    <p:extLst>
      <p:ext uri="{BB962C8B-B14F-4D97-AF65-F5344CB8AC3E}">
        <p14:creationId xmlns:p14="http://schemas.microsoft.com/office/powerpoint/2010/main" val="36645453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169C308-5865-42A6-8CD2-8DA2505EA5D2}"/>
              </a:ext>
            </a:extLst>
          </p:cNvPr>
          <p:cNvPicPr>
            <a:picLocks noChangeAspect="1"/>
          </p:cNvPicPr>
          <p:nvPr/>
        </p:nvPicPr>
        <p:blipFill>
          <a:blip r:embed="rId2"/>
          <a:stretch>
            <a:fillRect/>
          </a:stretch>
        </p:blipFill>
        <p:spPr>
          <a:xfrm>
            <a:off x="1223889" y="465362"/>
            <a:ext cx="9678573" cy="5887343"/>
          </a:xfrm>
          <a:prstGeom prst="rect">
            <a:avLst/>
          </a:prstGeom>
        </p:spPr>
      </p:pic>
    </p:spTree>
    <p:extLst>
      <p:ext uri="{BB962C8B-B14F-4D97-AF65-F5344CB8AC3E}">
        <p14:creationId xmlns:p14="http://schemas.microsoft.com/office/powerpoint/2010/main" val="2485409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37B95E6-C399-4B60-8574-FC5FBFAC71E1}"/>
              </a:ext>
            </a:extLst>
          </p:cNvPr>
          <p:cNvPicPr>
            <a:picLocks noChangeAspect="1"/>
          </p:cNvPicPr>
          <p:nvPr/>
        </p:nvPicPr>
        <p:blipFill>
          <a:blip r:embed="rId2"/>
          <a:stretch>
            <a:fillRect/>
          </a:stretch>
        </p:blipFill>
        <p:spPr>
          <a:xfrm>
            <a:off x="1856935" y="691270"/>
            <a:ext cx="8361354" cy="5400041"/>
          </a:xfrm>
          <a:prstGeom prst="rect">
            <a:avLst/>
          </a:prstGeom>
        </p:spPr>
      </p:pic>
    </p:spTree>
    <p:extLst>
      <p:ext uri="{BB962C8B-B14F-4D97-AF65-F5344CB8AC3E}">
        <p14:creationId xmlns:p14="http://schemas.microsoft.com/office/powerpoint/2010/main" val="15472133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19AA1C0-EB4B-438C-8B82-91E6DAF7B3ED}"/>
              </a:ext>
            </a:extLst>
          </p:cNvPr>
          <p:cNvPicPr>
            <a:picLocks noChangeAspect="1"/>
          </p:cNvPicPr>
          <p:nvPr/>
        </p:nvPicPr>
        <p:blipFill>
          <a:blip r:embed="rId2"/>
          <a:stretch>
            <a:fillRect/>
          </a:stretch>
        </p:blipFill>
        <p:spPr>
          <a:xfrm>
            <a:off x="1886162" y="872196"/>
            <a:ext cx="8317959" cy="5176911"/>
          </a:xfrm>
          <a:prstGeom prst="rect">
            <a:avLst/>
          </a:prstGeom>
        </p:spPr>
      </p:pic>
    </p:spTree>
    <p:extLst>
      <p:ext uri="{BB962C8B-B14F-4D97-AF65-F5344CB8AC3E}">
        <p14:creationId xmlns:p14="http://schemas.microsoft.com/office/powerpoint/2010/main" val="17109323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AB7EA76-4561-4C8B-BEB3-120D0CF22630}"/>
              </a:ext>
            </a:extLst>
          </p:cNvPr>
          <p:cNvPicPr>
            <a:picLocks noChangeAspect="1"/>
          </p:cNvPicPr>
          <p:nvPr/>
        </p:nvPicPr>
        <p:blipFill>
          <a:blip r:embed="rId2"/>
          <a:stretch>
            <a:fillRect/>
          </a:stretch>
        </p:blipFill>
        <p:spPr>
          <a:xfrm>
            <a:off x="1243012" y="600075"/>
            <a:ext cx="9705975" cy="5657850"/>
          </a:xfrm>
          <a:prstGeom prst="rect">
            <a:avLst/>
          </a:prstGeom>
        </p:spPr>
      </p:pic>
    </p:spTree>
    <p:extLst>
      <p:ext uri="{BB962C8B-B14F-4D97-AF65-F5344CB8AC3E}">
        <p14:creationId xmlns:p14="http://schemas.microsoft.com/office/powerpoint/2010/main" val="11363641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5502E4CD-28F9-49FF-B51C-36B9A5E2A58E}"/>
              </a:ext>
            </a:extLst>
          </p:cNvPr>
          <p:cNvPicPr>
            <a:picLocks noGrp="1" noChangeAspect="1"/>
          </p:cNvPicPr>
          <p:nvPr>
            <p:ph sz="half" idx="1"/>
          </p:nvPr>
        </p:nvPicPr>
        <p:blipFill>
          <a:blip r:embed="rId2"/>
          <a:stretch>
            <a:fillRect/>
          </a:stretch>
        </p:blipFill>
        <p:spPr>
          <a:xfrm>
            <a:off x="1040106" y="1783720"/>
            <a:ext cx="5144989" cy="3863505"/>
          </a:xfrm>
        </p:spPr>
      </p:pic>
      <p:pic>
        <p:nvPicPr>
          <p:cNvPr id="8" name="Content Placeholder 7">
            <a:extLst>
              <a:ext uri="{FF2B5EF4-FFF2-40B4-BE49-F238E27FC236}">
                <a16:creationId xmlns:a16="http://schemas.microsoft.com/office/drawing/2014/main" id="{8ABAAC5E-6D93-4695-A5E2-1687A841E7B3}"/>
              </a:ext>
            </a:extLst>
          </p:cNvPr>
          <p:cNvPicPr>
            <a:picLocks noGrp="1" noChangeAspect="1"/>
          </p:cNvPicPr>
          <p:nvPr>
            <p:ph sz="half" idx="2"/>
          </p:nvPr>
        </p:nvPicPr>
        <p:blipFill>
          <a:blip r:embed="rId3"/>
          <a:stretch>
            <a:fillRect/>
          </a:stretch>
        </p:blipFill>
        <p:spPr>
          <a:xfrm>
            <a:off x="7309573" y="1738492"/>
            <a:ext cx="3156789" cy="4113033"/>
          </a:xfrm>
        </p:spPr>
      </p:pic>
    </p:spTree>
    <p:extLst>
      <p:ext uri="{BB962C8B-B14F-4D97-AF65-F5344CB8AC3E}">
        <p14:creationId xmlns:p14="http://schemas.microsoft.com/office/powerpoint/2010/main" val="40593828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76199EC-0D96-42CA-94E1-9AA46FE79BAF}"/>
              </a:ext>
            </a:extLst>
          </p:cNvPr>
          <p:cNvPicPr>
            <a:picLocks noChangeAspect="1"/>
          </p:cNvPicPr>
          <p:nvPr/>
        </p:nvPicPr>
        <p:blipFill>
          <a:blip r:embed="rId2"/>
          <a:stretch>
            <a:fillRect/>
          </a:stretch>
        </p:blipFill>
        <p:spPr>
          <a:xfrm>
            <a:off x="710397" y="1022480"/>
            <a:ext cx="2721659" cy="4813039"/>
          </a:xfrm>
          <a:prstGeom prst="rect">
            <a:avLst/>
          </a:prstGeom>
        </p:spPr>
      </p:pic>
      <p:pic>
        <p:nvPicPr>
          <p:cNvPr id="5" name="Picture 4">
            <a:extLst>
              <a:ext uri="{FF2B5EF4-FFF2-40B4-BE49-F238E27FC236}">
                <a16:creationId xmlns:a16="http://schemas.microsoft.com/office/drawing/2014/main" id="{7AB3F30C-27A9-454E-BE0D-B4811B341C06}"/>
              </a:ext>
            </a:extLst>
          </p:cNvPr>
          <p:cNvPicPr>
            <a:picLocks noChangeAspect="1"/>
          </p:cNvPicPr>
          <p:nvPr/>
        </p:nvPicPr>
        <p:blipFill>
          <a:blip r:embed="rId3"/>
          <a:stretch>
            <a:fillRect/>
          </a:stretch>
        </p:blipFill>
        <p:spPr>
          <a:xfrm>
            <a:off x="8774269" y="1022480"/>
            <a:ext cx="2707334" cy="4813039"/>
          </a:xfrm>
          <a:prstGeom prst="rect">
            <a:avLst/>
          </a:prstGeom>
        </p:spPr>
      </p:pic>
      <p:pic>
        <p:nvPicPr>
          <p:cNvPr id="8" name="Picture 7">
            <a:extLst>
              <a:ext uri="{FF2B5EF4-FFF2-40B4-BE49-F238E27FC236}">
                <a16:creationId xmlns:a16="http://schemas.microsoft.com/office/drawing/2014/main" id="{1C3681FD-BB76-459A-896E-83D903D6C25C}"/>
              </a:ext>
            </a:extLst>
          </p:cNvPr>
          <p:cNvPicPr>
            <a:picLocks noChangeAspect="1"/>
          </p:cNvPicPr>
          <p:nvPr/>
        </p:nvPicPr>
        <p:blipFill>
          <a:blip r:embed="rId4"/>
          <a:stretch>
            <a:fillRect/>
          </a:stretch>
        </p:blipFill>
        <p:spPr>
          <a:xfrm>
            <a:off x="3837483" y="960328"/>
            <a:ext cx="4460174" cy="4875191"/>
          </a:xfrm>
          <a:prstGeom prst="rect">
            <a:avLst/>
          </a:prstGeom>
        </p:spPr>
      </p:pic>
    </p:spTree>
    <p:extLst>
      <p:ext uri="{BB962C8B-B14F-4D97-AF65-F5344CB8AC3E}">
        <p14:creationId xmlns:p14="http://schemas.microsoft.com/office/powerpoint/2010/main" val="23500028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38F3099-FC82-48DD-BAF1-98E8700EBE9C}"/>
              </a:ext>
            </a:extLst>
          </p:cNvPr>
          <p:cNvPicPr>
            <a:picLocks noChangeAspect="1"/>
          </p:cNvPicPr>
          <p:nvPr/>
        </p:nvPicPr>
        <p:blipFill>
          <a:blip r:embed="rId2"/>
          <a:stretch>
            <a:fillRect/>
          </a:stretch>
        </p:blipFill>
        <p:spPr>
          <a:xfrm>
            <a:off x="2883877" y="533154"/>
            <a:ext cx="6246055" cy="5631048"/>
          </a:xfrm>
          <a:prstGeom prst="rect">
            <a:avLst/>
          </a:prstGeom>
        </p:spPr>
      </p:pic>
    </p:spTree>
    <p:extLst>
      <p:ext uri="{BB962C8B-B14F-4D97-AF65-F5344CB8AC3E}">
        <p14:creationId xmlns:p14="http://schemas.microsoft.com/office/powerpoint/2010/main" val="42198650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6DAB2CD-A629-4421-84DE-A7BA9E5E7B22}"/>
              </a:ext>
            </a:extLst>
          </p:cNvPr>
          <p:cNvPicPr>
            <a:picLocks noChangeAspect="1"/>
          </p:cNvPicPr>
          <p:nvPr/>
        </p:nvPicPr>
        <p:blipFill>
          <a:blip r:embed="rId2"/>
          <a:stretch>
            <a:fillRect/>
          </a:stretch>
        </p:blipFill>
        <p:spPr>
          <a:xfrm>
            <a:off x="1427975" y="1231201"/>
            <a:ext cx="3005588" cy="4395597"/>
          </a:xfrm>
          <a:prstGeom prst="rect">
            <a:avLst/>
          </a:prstGeom>
        </p:spPr>
      </p:pic>
      <p:pic>
        <p:nvPicPr>
          <p:cNvPr id="4" name="Picture 3">
            <a:extLst>
              <a:ext uri="{FF2B5EF4-FFF2-40B4-BE49-F238E27FC236}">
                <a16:creationId xmlns:a16="http://schemas.microsoft.com/office/drawing/2014/main" id="{400DCAA2-4058-41A3-A9D7-63D6613E6DB6}"/>
              </a:ext>
            </a:extLst>
          </p:cNvPr>
          <p:cNvPicPr>
            <a:picLocks noChangeAspect="1"/>
          </p:cNvPicPr>
          <p:nvPr/>
        </p:nvPicPr>
        <p:blipFill>
          <a:blip r:embed="rId3"/>
          <a:stretch>
            <a:fillRect/>
          </a:stretch>
        </p:blipFill>
        <p:spPr>
          <a:xfrm>
            <a:off x="5022166" y="1231201"/>
            <a:ext cx="4777841" cy="4423106"/>
          </a:xfrm>
          <a:prstGeom prst="rect">
            <a:avLst/>
          </a:prstGeom>
        </p:spPr>
      </p:pic>
    </p:spTree>
    <p:extLst>
      <p:ext uri="{BB962C8B-B14F-4D97-AF65-F5344CB8AC3E}">
        <p14:creationId xmlns:p14="http://schemas.microsoft.com/office/powerpoint/2010/main" val="5669632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FBD5AD-930B-4010-ACD6-4B1A6B2A81BA}"/>
              </a:ext>
            </a:extLst>
          </p:cNvPr>
          <p:cNvPicPr>
            <a:picLocks noChangeAspect="1"/>
          </p:cNvPicPr>
          <p:nvPr/>
        </p:nvPicPr>
        <p:blipFill>
          <a:blip r:embed="rId2"/>
          <a:stretch>
            <a:fillRect/>
          </a:stretch>
        </p:blipFill>
        <p:spPr>
          <a:xfrm>
            <a:off x="3702027" y="256580"/>
            <a:ext cx="4021136" cy="6313031"/>
          </a:xfrm>
          <a:prstGeom prst="rect">
            <a:avLst/>
          </a:prstGeom>
        </p:spPr>
      </p:pic>
    </p:spTree>
    <p:extLst>
      <p:ext uri="{BB962C8B-B14F-4D97-AF65-F5344CB8AC3E}">
        <p14:creationId xmlns:p14="http://schemas.microsoft.com/office/powerpoint/2010/main" val="258742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CBB5A7D-5C91-44BC-934E-88F27E0AAEF4}"/>
              </a:ext>
            </a:extLst>
          </p:cNvPr>
          <p:cNvPicPr>
            <a:picLocks noChangeAspect="1"/>
          </p:cNvPicPr>
          <p:nvPr/>
        </p:nvPicPr>
        <p:blipFill>
          <a:blip r:embed="rId2"/>
          <a:stretch>
            <a:fillRect/>
          </a:stretch>
        </p:blipFill>
        <p:spPr>
          <a:xfrm>
            <a:off x="1097280" y="587693"/>
            <a:ext cx="4681122" cy="6038190"/>
          </a:xfrm>
          <a:prstGeom prst="rect">
            <a:avLst/>
          </a:prstGeom>
        </p:spPr>
      </p:pic>
      <p:pic>
        <p:nvPicPr>
          <p:cNvPr id="4" name="Picture 3">
            <a:extLst>
              <a:ext uri="{FF2B5EF4-FFF2-40B4-BE49-F238E27FC236}">
                <a16:creationId xmlns:a16="http://schemas.microsoft.com/office/drawing/2014/main" id="{E09DA256-A10A-46B5-87CD-B717913E18E6}"/>
              </a:ext>
            </a:extLst>
          </p:cNvPr>
          <p:cNvPicPr>
            <a:picLocks noChangeAspect="1"/>
          </p:cNvPicPr>
          <p:nvPr/>
        </p:nvPicPr>
        <p:blipFill>
          <a:blip r:embed="rId3"/>
          <a:stretch>
            <a:fillRect/>
          </a:stretch>
        </p:blipFill>
        <p:spPr>
          <a:xfrm rot="16200000">
            <a:off x="6128483" y="1338312"/>
            <a:ext cx="6004949" cy="4503712"/>
          </a:xfrm>
          <a:prstGeom prst="rect">
            <a:avLst/>
          </a:prstGeom>
        </p:spPr>
      </p:pic>
    </p:spTree>
    <p:extLst>
      <p:ext uri="{BB962C8B-B14F-4D97-AF65-F5344CB8AC3E}">
        <p14:creationId xmlns:p14="http://schemas.microsoft.com/office/powerpoint/2010/main" val="42288556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DBFA8C0-3814-4EBA-8504-3100FDFBC26D}"/>
              </a:ext>
            </a:extLst>
          </p:cNvPr>
          <p:cNvPicPr>
            <a:picLocks noChangeAspect="1"/>
          </p:cNvPicPr>
          <p:nvPr/>
        </p:nvPicPr>
        <p:blipFill>
          <a:blip r:embed="rId2"/>
          <a:stretch>
            <a:fillRect/>
          </a:stretch>
        </p:blipFill>
        <p:spPr>
          <a:xfrm>
            <a:off x="548640" y="1063669"/>
            <a:ext cx="3502856" cy="4730661"/>
          </a:xfrm>
          <a:prstGeom prst="rect">
            <a:avLst/>
          </a:prstGeom>
        </p:spPr>
      </p:pic>
      <p:pic>
        <p:nvPicPr>
          <p:cNvPr id="5" name="Picture 4">
            <a:extLst>
              <a:ext uri="{FF2B5EF4-FFF2-40B4-BE49-F238E27FC236}">
                <a16:creationId xmlns:a16="http://schemas.microsoft.com/office/drawing/2014/main" id="{E34189BC-DB26-469D-8F9A-1632814F65B1}"/>
              </a:ext>
            </a:extLst>
          </p:cNvPr>
          <p:cNvPicPr>
            <a:picLocks noChangeAspect="1"/>
          </p:cNvPicPr>
          <p:nvPr/>
        </p:nvPicPr>
        <p:blipFill>
          <a:blip r:embed="rId3"/>
          <a:stretch>
            <a:fillRect/>
          </a:stretch>
        </p:blipFill>
        <p:spPr>
          <a:xfrm>
            <a:off x="4330951" y="1086431"/>
            <a:ext cx="2971187" cy="4730661"/>
          </a:xfrm>
          <a:prstGeom prst="rect">
            <a:avLst/>
          </a:prstGeom>
        </p:spPr>
      </p:pic>
      <p:pic>
        <p:nvPicPr>
          <p:cNvPr id="7" name="Picture 6">
            <a:extLst>
              <a:ext uri="{FF2B5EF4-FFF2-40B4-BE49-F238E27FC236}">
                <a16:creationId xmlns:a16="http://schemas.microsoft.com/office/drawing/2014/main" id="{368585B3-FCC9-4461-9889-F4624F5C0671}"/>
              </a:ext>
            </a:extLst>
          </p:cNvPr>
          <p:cNvPicPr>
            <a:picLocks noChangeAspect="1"/>
          </p:cNvPicPr>
          <p:nvPr/>
        </p:nvPicPr>
        <p:blipFill>
          <a:blip r:embed="rId4"/>
          <a:stretch>
            <a:fillRect/>
          </a:stretch>
        </p:blipFill>
        <p:spPr>
          <a:xfrm>
            <a:off x="7581593" y="1063668"/>
            <a:ext cx="4305806" cy="4776188"/>
          </a:xfrm>
          <a:prstGeom prst="rect">
            <a:avLst/>
          </a:prstGeom>
        </p:spPr>
      </p:pic>
    </p:spTree>
    <p:extLst>
      <p:ext uri="{BB962C8B-B14F-4D97-AF65-F5344CB8AC3E}">
        <p14:creationId xmlns:p14="http://schemas.microsoft.com/office/powerpoint/2010/main" val="36068240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E5A93CA-E50C-4452-8216-C05ECE3DD6A8}"/>
              </a:ext>
            </a:extLst>
          </p:cNvPr>
          <p:cNvPicPr>
            <a:picLocks noChangeAspect="1"/>
          </p:cNvPicPr>
          <p:nvPr/>
        </p:nvPicPr>
        <p:blipFill>
          <a:blip r:embed="rId2"/>
          <a:stretch>
            <a:fillRect/>
          </a:stretch>
        </p:blipFill>
        <p:spPr>
          <a:xfrm>
            <a:off x="4005930" y="436098"/>
            <a:ext cx="4194873" cy="6006905"/>
          </a:xfrm>
          <a:prstGeom prst="rect">
            <a:avLst/>
          </a:prstGeom>
        </p:spPr>
      </p:pic>
    </p:spTree>
    <p:extLst>
      <p:ext uri="{BB962C8B-B14F-4D97-AF65-F5344CB8AC3E}">
        <p14:creationId xmlns:p14="http://schemas.microsoft.com/office/powerpoint/2010/main" val="198036540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C31D997-D962-49A9-953F-B397155872E9}"/>
              </a:ext>
            </a:extLst>
          </p:cNvPr>
          <p:cNvPicPr>
            <a:picLocks noChangeAspect="1"/>
          </p:cNvPicPr>
          <p:nvPr/>
        </p:nvPicPr>
        <p:blipFill>
          <a:blip r:embed="rId2"/>
          <a:stretch>
            <a:fillRect/>
          </a:stretch>
        </p:blipFill>
        <p:spPr>
          <a:xfrm>
            <a:off x="3756074" y="454194"/>
            <a:ext cx="4670474" cy="5937689"/>
          </a:xfrm>
          <a:prstGeom prst="rect">
            <a:avLst/>
          </a:prstGeom>
        </p:spPr>
      </p:pic>
    </p:spTree>
    <p:extLst>
      <p:ext uri="{BB962C8B-B14F-4D97-AF65-F5344CB8AC3E}">
        <p14:creationId xmlns:p14="http://schemas.microsoft.com/office/powerpoint/2010/main" val="26538651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1E60AB-E3AE-4C38-8341-1AB567E01AD5}"/>
              </a:ext>
            </a:extLst>
          </p:cNvPr>
          <p:cNvPicPr>
            <a:picLocks noChangeAspect="1"/>
          </p:cNvPicPr>
          <p:nvPr/>
        </p:nvPicPr>
        <p:blipFill>
          <a:blip r:embed="rId2"/>
          <a:stretch>
            <a:fillRect/>
          </a:stretch>
        </p:blipFill>
        <p:spPr>
          <a:xfrm>
            <a:off x="2912012" y="612687"/>
            <a:ext cx="6344530" cy="5611888"/>
          </a:xfrm>
          <a:prstGeom prst="rect">
            <a:avLst/>
          </a:prstGeom>
        </p:spPr>
      </p:pic>
    </p:spTree>
    <p:extLst>
      <p:ext uri="{BB962C8B-B14F-4D97-AF65-F5344CB8AC3E}">
        <p14:creationId xmlns:p14="http://schemas.microsoft.com/office/powerpoint/2010/main" val="330256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6568AE9-90A2-4E0D-A922-C218C5D26AD9}"/>
              </a:ext>
            </a:extLst>
          </p:cNvPr>
          <p:cNvSpPr/>
          <p:nvPr/>
        </p:nvSpPr>
        <p:spPr>
          <a:xfrm>
            <a:off x="1974574" y="940904"/>
            <a:ext cx="7938052" cy="1446550"/>
          </a:xfrm>
          <a:prstGeom prst="rect">
            <a:avLst/>
          </a:prstGeom>
        </p:spPr>
        <p:txBody>
          <a:bodyPr wrap="square">
            <a:spAutoFit/>
          </a:bodyPr>
          <a:lstStyle/>
          <a:p>
            <a:pPr algn="ctr"/>
            <a:r>
              <a:rPr lang="en-GB" sz="4400" dirty="0">
                <a:latin typeface="Times New Roman" panose="02020603050405020304" pitchFamily="18" charset="0"/>
                <a:cs typeface="Times New Roman" panose="02020603050405020304" pitchFamily="18" charset="0"/>
              </a:rPr>
              <a:t>WHAT MAKES ME</a:t>
            </a:r>
          </a:p>
          <a:p>
            <a:pPr algn="ctr"/>
            <a:r>
              <a:rPr lang="en-GB" sz="4400" dirty="0">
                <a:latin typeface="Times New Roman" panose="02020603050405020304" pitchFamily="18" charset="0"/>
                <a:cs typeface="Times New Roman" panose="02020603050405020304" pitchFamily="18" charset="0"/>
              </a:rPr>
              <a:t> THE MAN I AM TODAY</a:t>
            </a:r>
            <a:endParaRPr lang="en-GB" sz="4400" dirty="0"/>
          </a:p>
        </p:txBody>
      </p:sp>
    </p:spTree>
    <p:extLst>
      <p:ext uri="{BB962C8B-B14F-4D97-AF65-F5344CB8AC3E}">
        <p14:creationId xmlns:p14="http://schemas.microsoft.com/office/powerpoint/2010/main" val="32174067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438DD-08A5-4ECF-83E7-62E5D1C959BE}"/>
              </a:ext>
            </a:extLst>
          </p:cNvPr>
          <p:cNvSpPr>
            <a:spLocks noGrp="1"/>
          </p:cNvSpPr>
          <p:nvPr>
            <p:ph type="title"/>
          </p:nvPr>
        </p:nvSpPr>
        <p:spPr>
          <a:xfrm>
            <a:off x="1066800" y="359764"/>
            <a:ext cx="10058400" cy="794479"/>
          </a:xfrm>
        </p:spPr>
        <p:txBody>
          <a:bodyPr>
            <a:normAutofit/>
          </a:bodyPr>
          <a:lstStyle/>
          <a:p>
            <a:r>
              <a:rPr lang="en-GB" sz="4400" dirty="0">
                <a:latin typeface="Times New Roman" panose="02020603050405020304" pitchFamily="18" charset="0"/>
                <a:cs typeface="Times New Roman" panose="02020603050405020304" pitchFamily="18" charset="0"/>
              </a:rPr>
              <a:t>GENETIC FACTORS</a:t>
            </a:r>
          </a:p>
        </p:txBody>
      </p:sp>
      <p:sp>
        <p:nvSpPr>
          <p:cNvPr id="3" name="Content Placeholder 2">
            <a:extLst>
              <a:ext uri="{FF2B5EF4-FFF2-40B4-BE49-F238E27FC236}">
                <a16:creationId xmlns:a16="http://schemas.microsoft.com/office/drawing/2014/main" id="{5E46E5C0-D775-41FA-8567-E0E56DAF3E14}"/>
              </a:ext>
            </a:extLst>
          </p:cNvPr>
          <p:cNvSpPr>
            <a:spLocks noGrp="1"/>
          </p:cNvSpPr>
          <p:nvPr>
            <p:ph idx="1"/>
          </p:nvPr>
        </p:nvSpPr>
        <p:spPr>
          <a:xfrm>
            <a:off x="590843" y="1154243"/>
            <a:ext cx="11197883" cy="5343993"/>
          </a:xfrm>
        </p:spPr>
        <p:txBody>
          <a:bodyPr>
            <a:noAutofit/>
          </a:bodyPr>
          <a:lstStyle/>
          <a:p>
            <a:r>
              <a:rPr lang="en-GB" dirty="0">
                <a:latin typeface="Times New Roman" panose="02020603050405020304" pitchFamily="18" charset="0"/>
                <a:cs typeface="Times New Roman" panose="02020603050405020304" pitchFamily="18" charset="0"/>
              </a:rPr>
              <a:t>GENETIC POTENTIAL?</a:t>
            </a:r>
          </a:p>
          <a:p>
            <a:r>
              <a:rPr lang="en-GB" dirty="0">
                <a:latin typeface="Times New Roman" panose="02020603050405020304" pitchFamily="18" charset="0"/>
                <a:cs typeface="Times New Roman" panose="02020603050405020304" pitchFamily="18" charset="0"/>
              </a:rPr>
              <a:t>I BELIEVE: </a:t>
            </a:r>
          </a:p>
          <a:p>
            <a:pPr lvl="2"/>
            <a:r>
              <a:rPr lang="en-GB" sz="1800" dirty="0">
                <a:latin typeface="Times New Roman" panose="02020603050405020304" pitchFamily="18" charset="0"/>
                <a:cs typeface="Times New Roman" panose="02020603050405020304" pitchFamily="18" charset="0"/>
              </a:rPr>
              <a:t>EACH PERSONS STRENGTHS AND WEAKNESSES, LIKE A HUGE GRAPHIC EQUALISER, WITH AN ALMOST INFINITE SET OF BUILT IN ‘FREQUENCIES’.</a:t>
            </a:r>
          </a:p>
          <a:p>
            <a:pPr lvl="2"/>
            <a:r>
              <a:rPr lang="en-GB" sz="1800" dirty="0">
                <a:latin typeface="Times New Roman" panose="02020603050405020304" pitchFamily="18" charset="0"/>
                <a:cs typeface="Times New Roman" panose="02020603050405020304" pitchFamily="18" charset="0"/>
              </a:rPr>
              <a:t>THESE DIFFERENCES DO NOT MAKE SOME MORE INFERIOR NOR SUPERIOR TO OTHERS – THEY ARE SIMPLY GENETIC VARIATIONS THAT MOTIVATE A CERTAIN BEHAVIOUR. IF NOT STIMULATED BY ENVIRONMENTAL FACTORS SOME POTENTIALS WILL NEVER BE REALISED</a:t>
            </a:r>
          </a:p>
          <a:p>
            <a:pPr lvl="2"/>
            <a:r>
              <a:rPr lang="en-GB" sz="1800" dirty="0">
                <a:latin typeface="Times New Roman" panose="02020603050405020304" pitchFamily="18" charset="0"/>
                <a:cs typeface="Times New Roman" panose="02020603050405020304" pitchFamily="18" charset="0"/>
              </a:rPr>
              <a:t>EACH INDIVIDUAL IS THE SUM AMOUNT OF MILLIONS OF YEARS EVOLUTION.</a:t>
            </a:r>
          </a:p>
          <a:p>
            <a:pPr lvl="2"/>
            <a:r>
              <a:rPr lang="en-GB" sz="1800" dirty="0">
                <a:latin typeface="Times New Roman" panose="02020603050405020304" pitchFamily="18" charset="0"/>
                <a:cs typeface="Times New Roman" panose="02020603050405020304" pitchFamily="18" charset="0"/>
              </a:rPr>
              <a:t>EACH INDIVIDUAL IS THE PEAK OF A CHAIN OF SUCCESSFUL PARENTS, WHO SURVIVED TO PASS ON THEIR GENES.</a:t>
            </a:r>
          </a:p>
          <a:p>
            <a:pPr lvl="2"/>
            <a:r>
              <a:rPr lang="en-GB" sz="1800" dirty="0">
                <a:latin typeface="Times New Roman" panose="02020603050405020304" pitchFamily="18" charset="0"/>
                <a:cs typeface="Times New Roman" panose="02020603050405020304" pitchFamily="18" charset="0"/>
              </a:rPr>
              <a:t>WE ALL HAVE A COMMON ANCESTOR, THE DAY MITOCHONDRIA FORMED A SYMBIOTIC RELATIONSHIP ALMOST 3.5 BILLION YEARS AGO</a:t>
            </a:r>
          </a:p>
          <a:p>
            <a:pPr lvl="3"/>
            <a:r>
              <a:rPr lang="en-GB" sz="1800" dirty="0">
                <a:latin typeface="Times New Roman" panose="02020603050405020304" pitchFamily="18" charset="0"/>
                <a:cs typeface="Times New Roman" panose="02020603050405020304" pitchFamily="18" charset="0"/>
              </a:rPr>
              <a:t>THEREFORE – REGARDLESS OF OUR CULTURAL DIFFERENCES, WE ARE ALL RELATED, WE ARE ALL THE SAME, WE ARE ALL FAMILY, </a:t>
            </a:r>
          </a:p>
          <a:p>
            <a:pPr lvl="3"/>
            <a:r>
              <a:rPr lang="en-GB" sz="1800" dirty="0">
                <a:latin typeface="Times New Roman" panose="02020603050405020304" pitchFamily="18" charset="0"/>
                <a:cs typeface="Times New Roman" panose="02020603050405020304" pitchFamily="18" charset="0"/>
              </a:rPr>
              <a:t>AND; WE ARE ALL STARDUST!</a:t>
            </a:r>
          </a:p>
        </p:txBody>
      </p:sp>
    </p:spTree>
    <p:extLst>
      <p:ext uri="{BB962C8B-B14F-4D97-AF65-F5344CB8AC3E}">
        <p14:creationId xmlns:p14="http://schemas.microsoft.com/office/powerpoint/2010/main" val="366997061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C5418-DBC8-48F4-BEF8-8E65E6CC359D}"/>
              </a:ext>
            </a:extLst>
          </p:cNvPr>
          <p:cNvSpPr>
            <a:spLocks noGrp="1"/>
          </p:cNvSpPr>
          <p:nvPr>
            <p:ph type="title"/>
          </p:nvPr>
        </p:nvSpPr>
        <p:spPr>
          <a:xfrm>
            <a:off x="1066800" y="642594"/>
            <a:ext cx="10058400" cy="764175"/>
          </a:xfrm>
        </p:spPr>
        <p:txBody>
          <a:bodyPr>
            <a:normAutofit/>
          </a:bodyPr>
          <a:lstStyle/>
          <a:p>
            <a:r>
              <a:rPr lang="en-GB" sz="4000" dirty="0">
                <a:latin typeface="Times New Roman" panose="02020603050405020304" pitchFamily="18" charset="0"/>
                <a:cs typeface="Times New Roman" panose="02020603050405020304" pitchFamily="18" charset="0"/>
              </a:rPr>
              <a:t>ENVIRONMENTAL FACTORS</a:t>
            </a:r>
          </a:p>
        </p:txBody>
      </p:sp>
      <p:sp>
        <p:nvSpPr>
          <p:cNvPr id="3" name="Content Placeholder 2">
            <a:extLst>
              <a:ext uri="{FF2B5EF4-FFF2-40B4-BE49-F238E27FC236}">
                <a16:creationId xmlns:a16="http://schemas.microsoft.com/office/drawing/2014/main" id="{FFFA6A52-6763-4F6A-A7DA-D4EBFD99624D}"/>
              </a:ext>
            </a:extLst>
          </p:cNvPr>
          <p:cNvSpPr>
            <a:spLocks noGrp="1"/>
          </p:cNvSpPr>
          <p:nvPr>
            <p:ph idx="1"/>
          </p:nvPr>
        </p:nvSpPr>
        <p:spPr>
          <a:xfrm>
            <a:off x="1066800" y="1406769"/>
            <a:ext cx="10058400" cy="4628271"/>
          </a:xfrm>
        </p:spPr>
        <p:txBody>
          <a:bodyPr>
            <a:normAutofit/>
          </a:bodyPr>
          <a:lstStyle/>
          <a:p>
            <a:r>
              <a:rPr lang="en-GB" sz="2000" dirty="0">
                <a:latin typeface="Times New Roman" panose="02020603050405020304" pitchFamily="18" charset="0"/>
                <a:cs typeface="Times New Roman" panose="02020603050405020304" pitchFamily="18" charset="0"/>
              </a:rPr>
              <a:t>I BELIEVE:</a:t>
            </a:r>
          </a:p>
          <a:p>
            <a:pPr lvl="1"/>
            <a:r>
              <a:rPr lang="en-GB" sz="1800" i="1" dirty="0">
                <a:latin typeface="Times New Roman" panose="02020603050405020304" pitchFamily="18" charset="0"/>
                <a:cs typeface="Times New Roman" panose="02020603050405020304" pitchFamily="18" charset="0"/>
              </a:rPr>
              <a:t>TABULA RASA </a:t>
            </a:r>
            <a:r>
              <a:rPr lang="en-GB" sz="1800" dirty="0">
                <a:latin typeface="Times New Roman" panose="02020603050405020304" pitchFamily="18" charset="0"/>
                <a:cs typeface="Times New Roman" panose="02020603050405020304" pitchFamily="18" charset="0"/>
              </a:rPr>
              <a:t>(BLANK SLATE) ?</a:t>
            </a:r>
          </a:p>
          <a:p>
            <a:pPr lvl="1"/>
            <a:r>
              <a:rPr lang="en-GB" sz="1800" dirty="0">
                <a:latin typeface="Times New Roman" panose="02020603050405020304" pitchFamily="18" charset="0"/>
                <a:cs typeface="Times New Roman" panose="02020603050405020304" pitchFamily="18" charset="0"/>
              </a:rPr>
              <a:t>ENVIRONMENTAL FACTORS SHAPE OUR BEHAVIOUR.</a:t>
            </a:r>
          </a:p>
          <a:p>
            <a:pPr lvl="1"/>
            <a:r>
              <a:rPr lang="en-GB" sz="1800" dirty="0">
                <a:latin typeface="Times New Roman" panose="02020603050405020304" pitchFamily="18" charset="0"/>
                <a:cs typeface="Times New Roman" panose="02020603050405020304" pitchFamily="18" charset="0"/>
              </a:rPr>
              <a:t>WE LEARN BELIEFS AND FEARS FROM OUR EXPERIENCES.</a:t>
            </a:r>
          </a:p>
          <a:p>
            <a:pPr lvl="1"/>
            <a:r>
              <a:rPr lang="en-GB" sz="1800" dirty="0">
                <a:latin typeface="Times New Roman" panose="02020603050405020304" pitchFamily="18" charset="0"/>
                <a:cs typeface="Times New Roman" panose="02020603050405020304" pitchFamily="18" charset="0"/>
              </a:rPr>
              <a:t>THE MIND IS LAZY – BUILDING AND MAINTAINING REINFFORCED PATHWAYS, CONNECTED TO MECHENISMS LOCKED DEEP WITHIN OUR SURVIVAL INSTINCTS.</a:t>
            </a:r>
          </a:p>
          <a:p>
            <a:pPr lvl="1"/>
            <a:r>
              <a:rPr lang="en-GB" sz="1800" dirty="0">
                <a:latin typeface="Times New Roman" panose="02020603050405020304" pitchFamily="18" charset="0"/>
                <a:cs typeface="Times New Roman" panose="02020603050405020304" pitchFamily="18" charset="0"/>
              </a:rPr>
              <a:t>FEAR IS A PRIME MOTIVATOR.</a:t>
            </a:r>
          </a:p>
          <a:p>
            <a:pPr lvl="1"/>
            <a:r>
              <a:rPr lang="en-GB" sz="1800" dirty="0">
                <a:latin typeface="Times New Roman" panose="02020603050405020304" pitchFamily="18" charset="0"/>
                <a:cs typeface="Times New Roman" panose="02020603050405020304" pitchFamily="18" charset="0"/>
              </a:rPr>
              <a:t>FEAR AND ANXIETY CAN LEAD TO PANIC ATTACKS, CAUSING CONFIDENCE TO DISAPPEAR, THE EGO TO BE CRUSHED, TO A STATE OF AGOROPHOBIA, AND ALLOW DEPRESSION TO TAKE HOLD IN A DOWNWARD SPIRAL OF SUFFERING – THIS CAN BE TOTALLY DISABLING, AND ‘SOUL DESTROYING’.</a:t>
            </a:r>
          </a:p>
          <a:p>
            <a:pPr lvl="1"/>
            <a:r>
              <a:rPr lang="en-GB" sz="1800" dirty="0">
                <a:latin typeface="Times New Roman" panose="02020603050405020304" pitchFamily="18" charset="0"/>
                <a:cs typeface="Times New Roman" panose="02020603050405020304" pitchFamily="18" charset="0"/>
              </a:rPr>
              <a:t>SURVIVING IN A ‘BUBBLE’IS EXISTING, BUT TO EXIST RULED BY FEAR, IS NOT LIVING.</a:t>
            </a:r>
          </a:p>
          <a:p>
            <a:pPr lvl="1"/>
            <a:r>
              <a:rPr lang="en-GB" sz="1800" dirty="0">
                <a:latin typeface="Times New Roman" panose="02020603050405020304" pitchFamily="18" charset="0"/>
                <a:cs typeface="Times New Roman" panose="02020603050405020304" pitchFamily="18" charset="0"/>
              </a:rPr>
              <a:t>WE ALL HAVE IT WITHIN OURSELVES TO CHALLENGE SUCH DEMONS.</a:t>
            </a:r>
          </a:p>
          <a:p>
            <a:pPr lvl="1"/>
            <a:r>
              <a:rPr lang="en-GB" sz="1800" dirty="0">
                <a:latin typeface="Times New Roman" panose="02020603050405020304" pitchFamily="18" charset="0"/>
                <a:cs typeface="Times New Roman" panose="02020603050405020304" pitchFamily="18" charset="0"/>
              </a:rPr>
              <a:t>THE HARDEST PATHS TO FOLLOW LEAD TO THE MOST BEAUTIFUL VIEWS.</a:t>
            </a:r>
          </a:p>
        </p:txBody>
      </p:sp>
    </p:spTree>
    <p:extLst>
      <p:ext uri="{BB962C8B-B14F-4D97-AF65-F5344CB8AC3E}">
        <p14:creationId xmlns:p14="http://schemas.microsoft.com/office/powerpoint/2010/main" val="257526009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7D82E-1A6E-4455-95BD-D25FDF507A6C}"/>
              </a:ext>
            </a:extLst>
          </p:cNvPr>
          <p:cNvSpPr>
            <a:spLocks noGrp="1"/>
          </p:cNvSpPr>
          <p:nvPr>
            <p:ph type="title"/>
          </p:nvPr>
        </p:nvSpPr>
        <p:spPr>
          <a:xfrm>
            <a:off x="1066800" y="374754"/>
            <a:ext cx="10058400" cy="1244184"/>
          </a:xfrm>
        </p:spPr>
        <p:txBody>
          <a:bodyPr>
            <a:normAutofit/>
          </a:bodyPr>
          <a:lstStyle/>
          <a:p>
            <a:pPr algn="ctr"/>
            <a:r>
              <a:rPr lang="en-GB" dirty="0"/>
              <a:t> </a:t>
            </a:r>
            <a:r>
              <a:rPr lang="en-GB" sz="3600" cap="all" spc="-100" dirty="0">
                <a:solidFill>
                  <a:prstClr val="black">
                    <a:lumMod val="85000"/>
                    <a:lumOff val="15000"/>
                  </a:prstClr>
                </a:solidFill>
                <a:latin typeface="Times New Roman" panose="02020603050405020304" pitchFamily="18" charset="0"/>
                <a:cs typeface="Times New Roman" panose="02020603050405020304" pitchFamily="18" charset="0"/>
              </a:rPr>
              <a:t>a critical reflection of my</a:t>
            </a:r>
            <a:br>
              <a:rPr lang="en-GB" sz="3600" cap="all" spc="-100" dirty="0">
                <a:solidFill>
                  <a:prstClr val="black">
                    <a:lumMod val="85000"/>
                    <a:lumOff val="15000"/>
                  </a:prstClr>
                </a:solidFill>
                <a:latin typeface="Times New Roman" panose="02020603050405020304" pitchFamily="18" charset="0"/>
                <a:cs typeface="Times New Roman" panose="02020603050405020304" pitchFamily="18" charset="0"/>
              </a:rPr>
            </a:br>
            <a:r>
              <a:rPr lang="en-GB" sz="3600" cap="all" spc="-100" dirty="0">
                <a:solidFill>
                  <a:prstClr val="black">
                    <a:lumMod val="85000"/>
                    <a:lumOff val="15000"/>
                  </a:prstClr>
                </a:solidFill>
                <a:latin typeface="Times New Roman" panose="02020603050405020304" pitchFamily="18" charset="0"/>
                <a:cs typeface="Times New Roman" panose="02020603050405020304" pitchFamily="18" charset="0"/>
              </a:rPr>
              <a:t> personal &amp; professional development?</a:t>
            </a:r>
            <a:endParaRPr lang="en-GB" sz="3600" dirty="0"/>
          </a:p>
        </p:txBody>
      </p:sp>
      <p:sp>
        <p:nvSpPr>
          <p:cNvPr id="3" name="Content Placeholder 2">
            <a:extLst>
              <a:ext uri="{FF2B5EF4-FFF2-40B4-BE49-F238E27FC236}">
                <a16:creationId xmlns:a16="http://schemas.microsoft.com/office/drawing/2014/main" id="{55AC7A58-1880-472F-A8DC-CC1711FFC94E}"/>
              </a:ext>
            </a:extLst>
          </p:cNvPr>
          <p:cNvSpPr>
            <a:spLocks noGrp="1"/>
          </p:cNvSpPr>
          <p:nvPr>
            <p:ph idx="1"/>
          </p:nvPr>
        </p:nvSpPr>
        <p:spPr>
          <a:xfrm>
            <a:off x="1484026" y="1618938"/>
            <a:ext cx="9289991" cy="4661941"/>
          </a:xfrm>
        </p:spPr>
        <p:txBody>
          <a:bodyPr>
            <a:normAutofit/>
          </a:bodyPr>
          <a:lstStyle/>
          <a:p>
            <a:r>
              <a:rPr lang="en-GB" dirty="0">
                <a:latin typeface="Times New Roman" panose="02020603050405020304" pitchFamily="18" charset="0"/>
                <a:cs typeface="Times New Roman" panose="02020603050405020304" pitchFamily="18" charset="0"/>
              </a:rPr>
              <a:t>MY EXPERIENCES HAVE SHAPED MY BELIEFS, MY BELIEFS INFLUENCE MY THOUGHTS.</a:t>
            </a:r>
          </a:p>
          <a:p>
            <a:r>
              <a:rPr lang="en-GB" dirty="0">
                <a:latin typeface="Times New Roman" panose="02020603050405020304" pitchFamily="18" charset="0"/>
                <a:cs typeface="Times New Roman" panose="02020603050405020304" pitchFamily="18" charset="0"/>
              </a:rPr>
              <a:t>THE ENHANCEMENT OF MY THOUGHTS SHAPE MY DEVELOPMENT, THE MANNER IN WHICH I CONDUCT MYSELF,</a:t>
            </a:r>
          </a:p>
          <a:p>
            <a:r>
              <a:rPr lang="en-GB" dirty="0">
                <a:latin typeface="Times New Roman" panose="02020603050405020304" pitchFamily="18" charset="0"/>
                <a:cs typeface="Times New Roman" panose="02020603050405020304" pitchFamily="18" charset="0"/>
              </a:rPr>
              <a:t>THE EMPATHY I HAVE FOR OTHERS, THE WAY I SEE EVERY INDIVIDUAL (INCLUDING MYSELF) AS A CHILD, A CHILD WITH MORE SOPHISTICATED AND WELL DEVELOPED SOCIAL AND PROFESSIONAL STRATEGIES, BUT CHILDREN NONE-THE-LESS.</a:t>
            </a:r>
          </a:p>
          <a:p>
            <a:pPr lvl="1"/>
            <a:endParaRPr lang="en-GB" dirty="0">
              <a:latin typeface="Times New Roman" panose="02020603050405020304" pitchFamily="18" charset="0"/>
              <a:cs typeface="Times New Roman" panose="02020603050405020304" pitchFamily="18" charset="0"/>
            </a:endParaRPr>
          </a:p>
          <a:p>
            <a:endParaRPr lang="en-GB" dirty="0"/>
          </a:p>
          <a:p>
            <a:endParaRPr lang="en-GB" dirty="0"/>
          </a:p>
        </p:txBody>
      </p:sp>
    </p:spTree>
    <p:extLst>
      <p:ext uri="{BB962C8B-B14F-4D97-AF65-F5344CB8AC3E}">
        <p14:creationId xmlns:p14="http://schemas.microsoft.com/office/powerpoint/2010/main" val="344847304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0B4F58-AFCD-445E-BB93-9B8AEDF4772E}"/>
              </a:ext>
            </a:extLst>
          </p:cNvPr>
          <p:cNvSpPr>
            <a:spLocks noGrp="1"/>
          </p:cNvSpPr>
          <p:nvPr>
            <p:ph idx="1"/>
          </p:nvPr>
        </p:nvSpPr>
        <p:spPr>
          <a:xfrm>
            <a:off x="1066800" y="659567"/>
            <a:ext cx="10058400" cy="5375473"/>
          </a:xfrm>
        </p:spPr>
        <p:txBody>
          <a:bodyPr>
            <a:normAutofit lnSpcReduction="10000"/>
          </a:bodyPr>
          <a:lstStyle/>
          <a:p>
            <a:r>
              <a:rPr lang="en-GB" dirty="0">
                <a:latin typeface="Times New Roman" panose="02020603050405020304" pitchFamily="18" charset="0"/>
                <a:cs typeface="Times New Roman" panose="02020603050405020304" pitchFamily="18" charset="0"/>
              </a:rPr>
              <a:t>CONCLUSION:</a:t>
            </a:r>
          </a:p>
          <a:p>
            <a:pPr lvl="1"/>
            <a:r>
              <a:rPr lang="en-GB" dirty="0">
                <a:latin typeface="Times New Roman" panose="02020603050405020304" pitchFamily="18" charset="0"/>
                <a:cs typeface="Times New Roman" panose="02020603050405020304" pitchFamily="18" charset="0"/>
              </a:rPr>
              <a:t>EXAMPLE: </a:t>
            </a:r>
          </a:p>
          <a:p>
            <a:pPr lvl="1"/>
            <a:r>
              <a:rPr lang="en-GB" dirty="0">
                <a:latin typeface="Times New Roman" panose="02020603050405020304" pitchFamily="18" charset="0"/>
                <a:cs typeface="Times New Roman" panose="02020603050405020304" pitchFamily="18" charset="0"/>
              </a:rPr>
              <a:t>THE GENETIC POTENTIAL TO BE A FATHER. </a:t>
            </a:r>
          </a:p>
          <a:p>
            <a:pPr lvl="1"/>
            <a:r>
              <a:rPr lang="en-GB" dirty="0">
                <a:latin typeface="Times New Roman" panose="02020603050405020304" pitchFamily="18" charset="0"/>
                <a:cs typeface="Times New Roman" panose="02020603050405020304" pitchFamily="18" charset="0"/>
              </a:rPr>
              <a:t>MY EXPERIENCES MOTIVATE ME TO BE THE BEST FATHER I CAN BE.</a:t>
            </a:r>
          </a:p>
          <a:p>
            <a:pPr lvl="2"/>
            <a:r>
              <a:rPr lang="en-GB" dirty="0">
                <a:latin typeface="Times New Roman" panose="02020603050405020304" pitchFamily="18" charset="0"/>
                <a:cs typeface="Times New Roman" panose="02020603050405020304" pitchFamily="18" charset="0"/>
              </a:rPr>
              <a:t>WITHOUT CONSCIOUS EFFORT, BECAUSE IT IS MY BELIEF, SUBCONSCIOUSLY ‘WIRED IN’ I PROVIDE, PROTECT AND MAKE EFFORTS TO SUPPORT MY DAUGHTER, ‘AN AUTOMATIC STATE OF MIND’.</a:t>
            </a:r>
          </a:p>
          <a:p>
            <a:pPr lvl="2"/>
            <a:r>
              <a:rPr lang="en-GB" dirty="0">
                <a:latin typeface="Times New Roman" panose="02020603050405020304" pitchFamily="18" charset="0"/>
                <a:cs typeface="Times New Roman" panose="02020603050405020304" pitchFamily="18" charset="0"/>
              </a:rPr>
              <a:t>SIMILARLY, YET INVERSELY:</a:t>
            </a:r>
          </a:p>
          <a:p>
            <a:pPr lvl="1"/>
            <a:r>
              <a:rPr lang="en-GB" dirty="0">
                <a:latin typeface="Times New Roman" panose="02020603050405020304" pitchFamily="18" charset="0"/>
                <a:cs typeface="Times New Roman" panose="02020603050405020304" pitchFamily="18" charset="0"/>
              </a:rPr>
              <a:t>I HAVE EXPERIENCED FEAR. A MISTAKEN BELIEF THAT I WILL DIE (CAUSED BY VARIOUS ENVIRONMENTAL FACTORS – AND PERHAPS SOME GENETIC POTENTIALS).</a:t>
            </a:r>
          </a:p>
          <a:p>
            <a:pPr lvl="1"/>
            <a:r>
              <a:rPr lang="en-GB" dirty="0">
                <a:latin typeface="Times New Roman" panose="02020603050405020304" pitchFamily="18" charset="0"/>
                <a:cs typeface="Times New Roman" panose="02020603050405020304" pitchFamily="18" charset="0"/>
              </a:rPr>
              <a:t>I HAVE FACED THAT FEAR, CHALLENGED THE INATE BELIEFS, DESPITE THE NEURAL PATHWAYS BEING STRONG WELL-USED ‘MOTORWAYS’, I CHOSE TO TAKE THE DIFFICULT ALMOST IMPOSSIBLE INDISTINGUISHABLE TRACK, THROUGH THE DARK, AND CONQUORED THE FEAR. I HAVE FOUGHT THE ‘AUTOMATIC STATE OF MIND’, AND I AM A BETTER MAN FOR IT, PERHAPS CLOSER TO AN ENLIGHTENED SENSE OF MY INNER-SELF, CLOSER TO UNDERSTANDING MYSELF, THAT ONLY BATTLING AND WINNING AGAINST YOUR OWN PRIMAL FEARS CAN PROVIDE?  IT HAS CHANGED ME FOREVER, FOR THE BETTER!</a:t>
            </a:r>
          </a:p>
          <a:p>
            <a:pPr lvl="1"/>
            <a:r>
              <a:rPr lang="en-GB" dirty="0">
                <a:latin typeface="Times New Roman" panose="02020603050405020304" pitchFamily="18" charset="0"/>
                <a:cs typeface="Times New Roman" panose="02020603050405020304" pitchFamily="18" charset="0"/>
              </a:rPr>
              <a:t>THIS SENSE OF DEVELOPMENT FILTERS INTO EVERY STRATA OF MY LIFE, PERSONAL AND PROFESSIONAL.</a:t>
            </a:r>
          </a:p>
          <a:p>
            <a:pPr lvl="1"/>
            <a:r>
              <a:rPr lang="en-GB" dirty="0">
                <a:latin typeface="Times New Roman" panose="02020603050405020304" pitchFamily="18" charset="0"/>
                <a:cs typeface="Times New Roman" panose="02020603050405020304" pitchFamily="18" charset="0"/>
              </a:rPr>
              <a:t>I HOPE THIS DEVELOPMENT WILL ONE DAY,(THROUGH HELP AND GUIDANCE FROM PEOPLE LIKE YOU)  ENABLE ME TO PROVIDE SUPPORT FOR THOSE IN NEED.</a:t>
            </a:r>
          </a:p>
          <a:p>
            <a:endParaRPr lang="en-GB" dirty="0"/>
          </a:p>
        </p:txBody>
      </p:sp>
    </p:spTree>
    <p:extLst>
      <p:ext uri="{BB962C8B-B14F-4D97-AF65-F5344CB8AC3E}">
        <p14:creationId xmlns:p14="http://schemas.microsoft.com/office/powerpoint/2010/main" val="210258946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D747E1A-FA8A-455E-B1E3-3B8DF79475C3}"/>
              </a:ext>
            </a:extLst>
          </p:cNvPr>
          <p:cNvPicPr>
            <a:picLocks noChangeAspect="1"/>
          </p:cNvPicPr>
          <p:nvPr/>
        </p:nvPicPr>
        <p:blipFill>
          <a:blip r:embed="rId2"/>
          <a:stretch>
            <a:fillRect/>
          </a:stretch>
        </p:blipFill>
        <p:spPr>
          <a:xfrm>
            <a:off x="3924886" y="979868"/>
            <a:ext cx="4593561" cy="5181781"/>
          </a:xfrm>
          <a:prstGeom prst="rect">
            <a:avLst/>
          </a:prstGeom>
        </p:spPr>
      </p:pic>
    </p:spTree>
    <p:extLst>
      <p:ext uri="{BB962C8B-B14F-4D97-AF65-F5344CB8AC3E}">
        <p14:creationId xmlns:p14="http://schemas.microsoft.com/office/powerpoint/2010/main" val="40213796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500B87C-75A5-431D-BC15-2CD5C049A379}"/>
              </a:ext>
            </a:extLst>
          </p:cNvPr>
          <p:cNvPicPr>
            <a:picLocks noChangeAspect="1"/>
          </p:cNvPicPr>
          <p:nvPr/>
        </p:nvPicPr>
        <p:blipFill>
          <a:blip r:embed="rId2"/>
          <a:stretch>
            <a:fillRect/>
          </a:stretch>
        </p:blipFill>
        <p:spPr>
          <a:xfrm>
            <a:off x="4262511" y="410534"/>
            <a:ext cx="3664267" cy="6032469"/>
          </a:xfrm>
          <a:prstGeom prst="rect">
            <a:avLst/>
          </a:prstGeom>
        </p:spPr>
      </p:pic>
    </p:spTree>
    <p:extLst>
      <p:ext uri="{BB962C8B-B14F-4D97-AF65-F5344CB8AC3E}">
        <p14:creationId xmlns:p14="http://schemas.microsoft.com/office/powerpoint/2010/main" val="298619802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5B963-D3A4-4EC0-9782-15447F5B546C}"/>
              </a:ext>
            </a:extLst>
          </p:cNvPr>
          <p:cNvSpPr>
            <a:spLocks noGrp="1"/>
          </p:cNvSpPr>
          <p:nvPr>
            <p:ph type="title"/>
          </p:nvPr>
        </p:nvSpPr>
        <p:spPr>
          <a:xfrm>
            <a:off x="1066800" y="642594"/>
            <a:ext cx="10058400" cy="748884"/>
          </a:xfrm>
        </p:spPr>
        <p:txBody>
          <a:bodyPr>
            <a:normAutofit/>
          </a:bodyPr>
          <a:lstStyle/>
          <a:p>
            <a:r>
              <a:rPr lang="en-GB" sz="3600"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D25CB84F-E098-4A36-9FC6-4AF2D0A2226B}"/>
              </a:ext>
            </a:extLst>
          </p:cNvPr>
          <p:cNvSpPr>
            <a:spLocks noGrp="1"/>
          </p:cNvSpPr>
          <p:nvPr>
            <p:ph idx="1"/>
          </p:nvPr>
        </p:nvSpPr>
        <p:spPr>
          <a:xfrm>
            <a:off x="1066800" y="1391478"/>
            <a:ext cx="10058400" cy="4643562"/>
          </a:xfrm>
        </p:spPr>
        <p:txBody>
          <a:bodyPr>
            <a:normAutofit fontScale="85000" lnSpcReduction="20000"/>
          </a:bodyPr>
          <a:lstStyle/>
          <a:p>
            <a:r>
              <a:rPr lang="en-GB" dirty="0">
                <a:latin typeface="Times New Roman" panose="02020603050405020304" pitchFamily="18" charset="0"/>
                <a:cs typeface="Times New Roman" panose="02020603050405020304" pitchFamily="18" charset="0"/>
              </a:rPr>
              <a:t>JEREMY BAINBRIDGE (2016) PICTURE OF MYSELF AND MY DAUGHTER, Jpeg, PHOTO TAKEN 21</a:t>
            </a:r>
            <a:r>
              <a:rPr lang="en-GB" baseline="30000" dirty="0">
                <a:latin typeface="Times New Roman" panose="02020603050405020304" pitchFamily="18" charset="0"/>
                <a:cs typeface="Times New Roman" panose="02020603050405020304" pitchFamily="18" charset="0"/>
              </a:rPr>
              <a:t>ST</a:t>
            </a:r>
            <a:r>
              <a:rPr lang="en-GB" dirty="0">
                <a:latin typeface="Times New Roman" panose="02020603050405020304" pitchFamily="18" charset="0"/>
                <a:cs typeface="Times New Roman" panose="02020603050405020304" pitchFamily="18" charset="0"/>
              </a:rPr>
              <a:t> OCTOBER 2017. </a:t>
            </a:r>
          </a:p>
          <a:p>
            <a:r>
              <a:rPr lang="en-GB" dirty="0">
                <a:latin typeface="Times New Roman" panose="02020603050405020304" pitchFamily="18" charset="0"/>
                <a:cs typeface="Times New Roman" panose="02020603050405020304" pitchFamily="18" charset="0"/>
              </a:rPr>
              <a:t>IMAGE BY DAVID RENEKE.COM. THE UNIVERSE CAN BECOME A BRAIN, Jpeg, ACCESSED 30</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OCTOBER 2018. {https://www.bing.com/images/search?view=detailV2&amp;ccid=XCZtneng&amp;id=885A9B9A37A8A814E90AAF44339D86D26D2A75F4&amp;thid=OIP.XCZtnenglat2HX01Xo2HNwHaEF&amp;mediaurl=http%3a%2f%2fwww.davidreneke.com%2fwp-content%2fuploads%2f2016%2f11%2fBrain-580x320.jpg&amp;exph=320&amp;expw=580&amp;q=The+Universe+Can+Become+a+Brain&amp;simid=608026196183680001&amp;selectedIndex=4&amp;ajaxhist=0}</a:t>
            </a:r>
          </a:p>
          <a:p>
            <a:r>
              <a:rPr lang="en-GB" dirty="0">
                <a:latin typeface="Times New Roman" panose="02020603050405020304" pitchFamily="18" charset="0"/>
                <a:cs typeface="Times New Roman" panose="02020603050405020304" pitchFamily="18" charset="0"/>
              </a:rPr>
              <a:t>IMAGE BY SLIDE PLAYER.COM, SIR FRANCIS GALTON,(1822-1911) FOUNDER OF THE EUGENICS THEORY, Jpeg, ACCESSED 30</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OCTOBER 2018. https://www.bing.com/images/search?view=detailV2&amp;ccid=sdgosXUv&amp;id=0BBCFEC975C84B2E77A4523E0AD9BCEEEA977544&amp;thid=OIP.sdgosXUvq0iygPGas3FjEgHaFj&amp;mediaurl=http%3a%2f%2fslideplayer.com%2f4380050%2f14%2fimages%2f14%2fSir%2bFrancis%2bGalton%2bevolutionary%2b1822-1911%2bEnglish%2bPsychometrician%252F.jpg&amp;exph=720&amp;expw=960&amp;q=francis+galton+nature+vs+nurture&amp;simid=608047404746932843&amp;selectedIndex=1&amp;ajaxhist=0</a:t>
            </a:r>
          </a:p>
          <a:p>
            <a:r>
              <a:rPr lang="en-GB" dirty="0">
                <a:latin typeface="Times New Roman" panose="02020603050405020304" pitchFamily="18" charset="0"/>
                <a:cs typeface="Times New Roman" panose="02020603050405020304" pitchFamily="18" charset="0"/>
              </a:rPr>
              <a:t>ROGERS AND HAMMERSTEIN(1965) THE SOUND OF MUSIC, PICTURE FEATURING JULIE ANDREWS, Jpeg, ACCESSED 30</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OCTOBER 2018. {https://www.bing.com/images/search?view=detailV2&amp;ccid=tzDnOnJr&amp;id=F0251DC84B5933B272B08595D27A4AC7EEB3D974&amp;thid=OIP.tzDnOnJrnguAHAbY2DuJLwEsDd&amp;mediaurl=https%3a%2f%2fi.imgflip.com%2ft38xt.jpg&amp;exph=347&amp;expw=471&amp;q=Sound+of+Music+Meme+Blank&amp;simid=608051128517002692&amp;selectedIndex=0&amp;ajaxhist=0}</a:t>
            </a:r>
          </a:p>
        </p:txBody>
      </p:sp>
    </p:spTree>
    <p:extLst>
      <p:ext uri="{BB962C8B-B14F-4D97-AF65-F5344CB8AC3E}">
        <p14:creationId xmlns:p14="http://schemas.microsoft.com/office/powerpoint/2010/main" val="279122155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F158E-F696-44CE-A9B0-E910F7675C9C}"/>
              </a:ext>
            </a:extLst>
          </p:cNvPr>
          <p:cNvSpPr>
            <a:spLocks noGrp="1"/>
          </p:cNvSpPr>
          <p:nvPr>
            <p:ph type="title"/>
          </p:nvPr>
        </p:nvSpPr>
        <p:spPr>
          <a:xfrm>
            <a:off x="1066800" y="642594"/>
            <a:ext cx="10058400" cy="736040"/>
          </a:xfrm>
        </p:spPr>
        <p:txBody>
          <a:bodyPr>
            <a:normAutofit fontScale="90000"/>
          </a:bodyPr>
          <a:lstStyle/>
          <a:p>
            <a:r>
              <a:rPr lang="en-GB" sz="4000" dirty="0">
                <a:latin typeface="Times New Roman" panose="02020603050405020304" pitchFamily="18" charset="0"/>
                <a:cs typeface="Times New Roman" panose="02020603050405020304" pitchFamily="18" charset="0"/>
              </a:rPr>
              <a:t>REFERENCES CONTINUED</a:t>
            </a:r>
            <a:r>
              <a:rPr lang="en-GB" dirty="0"/>
              <a:t>:</a:t>
            </a:r>
          </a:p>
        </p:txBody>
      </p:sp>
      <p:sp>
        <p:nvSpPr>
          <p:cNvPr id="3" name="Content Placeholder 2">
            <a:extLst>
              <a:ext uri="{FF2B5EF4-FFF2-40B4-BE49-F238E27FC236}">
                <a16:creationId xmlns:a16="http://schemas.microsoft.com/office/drawing/2014/main" id="{9F893CEB-7E02-4746-8300-5924F661928C}"/>
              </a:ext>
            </a:extLst>
          </p:cNvPr>
          <p:cNvSpPr>
            <a:spLocks noGrp="1"/>
          </p:cNvSpPr>
          <p:nvPr>
            <p:ph idx="1"/>
          </p:nvPr>
        </p:nvSpPr>
        <p:spPr>
          <a:xfrm>
            <a:off x="1066800" y="1378634"/>
            <a:ext cx="10058400" cy="4656406"/>
          </a:xfrm>
        </p:spPr>
        <p:txBody>
          <a:bodyPr>
            <a:normAutofit fontScale="85000" lnSpcReduction="10000"/>
          </a:bodyPr>
          <a:lstStyle/>
          <a:p>
            <a:r>
              <a:rPr lang="en-GB" dirty="0">
                <a:latin typeface="Times New Roman" panose="02020603050405020304" pitchFamily="18" charset="0"/>
                <a:cs typeface="Times New Roman" panose="02020603050405020304" pitchFamily="18" charset="0"/>
              </a:rPr>
              <a:t>IMAGE BY AZQUOTES.COM, DYLAN THOMAS (1914-1953) QUOTE “LIFE ALWAYS HAS A SECOND CHANCE, IT’S CALLED TOMMORROW”. ACCESSED 30</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OCTOBER 2018 {https://www.bing.com/images/search?view=detailV2&amp;ccid=UAdpiVap&amp;id=092BE0FCC2F0317D956462EFAACFBD53E2136922&amp;thid=OIP.UAdpiVap2CwZoc-R62nnywHaDf&amp;mediaurl=http%3a%2f%2fwww.azquotes.com%2fpicture-quotes%2fquote-life-always-offers-you-a-second-chance-is-called-tomorrow-dylan-thomas-146-10-72.jpg&amp;exph=400&amp;expw=850&amp;q=Dylan+Thomas+Quotes&amp;simid=608000310440233823&amp;selectedIndex=12&amp;ajaxhist=0}</a:t>
            </a:r>
          </a:p>
          <a:p>
            <a:r>
              <a:rPr lang="en-GB" dirty="0">
                <a:latin typeface="Times New Roman" panose="02020603050405020304" pitchFamily="18" charset="0"/>
                <a:cs typeface="Times New Roman" panose="02020603050405020304" pitchFamily="18" charset="0"/>
              </a:rPr>
              <a:t>IMAGE BY FIVETHIRTYEIGHT.COM, BOB ROSS(1942-1995)THE JOY OF PAINTING, U.S.T.V.SERIES. ACCESSED 30</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OCTOBER 2018. {https://www.bing.com/images/search?view=detailV2&amp;ccid=IN5SLO%2bG&amp;id=684E7EA59834E9412C3B86D8DEB568C23E7A40C2&amp;thid=OIP.IN5SLO-GL-J1qiaQ6qHr7wHaFj&amp;mediaurl=http%3a%2f%2fespnfivethirtyeight.files.wordpress.com%2f2014%2f04%2fbob-ross-2.jpg&amp;exph=900&amp;expw=1199&amp;q=AMERICAN+TV+ARTIST&amp;simid=607990449200434777&amp;selectedIndex=0&amp;ajaxhist=0}</a:t>
            </a:r>
          </a:p>
          <a:p>
            <a:r>
              <a:rPr lang="en-GB" dirty="0">
                <a:latin typeface="Times New Roman" panose="02020603050405020304" pitchFamily="18" charset="0"/>
                <a:cs typeface="Times New Roman" panose="02020603050405020304" pitchFamily="18" charset="0"/>
              </a:rPr>
              <a:t>IMAGE BY REGENTS-EARTHSCIENCE.COM, FORMATION OF THE EARTH – ARTISTS IMPRETITION OF THE EARTH4.5BILLION YEARS AGO. ACCESSED 30</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OCTOBER 2018. {https://www.bing.com/images/search?view=detailV2&amp;ccid=HGWN%2f2ek&amp;id=BEB863082B9255DC5C5EEA2439D179EA4BB8B537&amp;thid=OIP.HGWN_2ekkmOQ84pl6g8SBQHaEK&amp;mediaurl=https%3a%2f%2fwww.regents-earthscience.com%2fuploads%2f2%2f2%2f8%2f7%2f22878562%2f_5665410.jpg&amp;exph=526&amp;expw=936&amp;q=Earth+4.5+Billion+Years+Ago&amp;simid=607992691180046380&amp;selectedIndex=7&amp;ajaxhist=0}</a:t>
            </a:r>
          </a:p>
          <a:p>
            <a:endParaRPr lang="en-GB" dirty="0"/>
          </a:p>
        </p:txBody>
      </p:sp>
    </p:spTree>
    <p:extLst>
      <p:ext uri="{BB962C8B-B14F-4D97-AF65-F5344CB8AC3E}">
        <p14:creationId xmlns:p14="http://schemas.microsoft.com/office/powerpoint/2010/main" val="100627848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B1E4B-DFB4-459D-AE8B-F3BF1DA9A009}"/>
              </a:ext>
            </a:extLst>
          </p:cNvPr>
          <p:cNvSpPr>
            <a:spLocks noGrp="1"/>
          </p:cNvSpPr>
          <p:nvPr>
            <p:ph type="title"/>
          </p:nvPr>
        </p:nvSpPr>
        <p:spPr>
          <a:xfrm>
            <a:off x="1066800" y="642595"/>
            <a:ext cx="10058400" cy="695876"/>
          </a:xfrm>
        </p:spPr>
        <p:txBody>
          <a:bodyPr/>
          <a:lstStyle/>
          <a:p>
            <a:r>
              <a:rPr lang="en-GB" sz="3600" dirty="0">
                <a:solidFill>
                  <a:prstClr val="black">
                    <a:lumMod val="85000"/>
                    <a:lumOff val="15000"/>
                  </a:prstClr>
                </a:solidFill>
                <a:latin typeface="Times New Roman" panose="02020603050405020304" pitchFamily="18" charset="0"/>
                <a:cs typeface="Times New Roman" panose="02020603050405020304" pitchFamily="18" charset="0"/>
              </a:rPr>
              <a:t>REFERENCES CONTINUED</a:t>
            </a:r>
            <a:r>
              <a:rPr lang="en-GB" sz="4300" dirty="0">
                <a:solidFill>
                  <a:prstClr val="black">
                    <a:lumMod val="85000"/>
                    <a:lumOff val="15000"/>
                  </a:prstClr>
                </a:solidFill>
              </a:rPr>
              <a:t>:</a:t>
            </a:r>
            <a:endParaRPr lang="en-GB" dirty="0"/>
          </a:p>
        </p:txBody>
      </p:sp>
      <p:sp>
        <p:nvSpPr>
          <p:cNvPr id="3" name="Content Placeholder 2">
            <a:extLst>
              <a:ext uri="{FF2B5EF4-FFF2-40B4-BE49-F238E27FC236}">
                <a16:creationId xmlns:a16="http://schemas.microsoft.com/office/drawing/2014/main" id="{39237142-3CE5-4610-A6CE-446C9C88A067}"/>
              </a:ext>
            </a:extLst>
          </p:cNvPr>
          <p:cNvSpPr>
            <a:spLocks noGrp="1"/>
          </p:cNvSpPr>
          <p:nvPr>
            <p:ph idx="1"/>
          </p:nvPr>
        </p:nvSpPr>
        <p:spPr>
          <a:xfrm>
            <a:off x="1066800" y="1338471"/>
            <a:ext cx="10058400" cy="4696569"/>
          </a:xfrm>
        </p:spPr>
        <p:txBody>
          <a:bodyPr>
            <a:normAutofit fontScale="70000" lnSpcReduction="20000"/>
          </a:bodyPr>
          <a:lstStyle/>
          <a:p>
            <a:r>
              <a:rPr lang="en-GB" dirty="0">
                <a:latin typeface="Times New Roman" panose="02020603050405020304" pitchFamily="18" charset="0"/>
                <a:cs typeface="Times New Roman" panose="02020603050405020304" pitchFamily="18" charset="0"/>
              </a:rPr>
              <a:t>IMAGE BY ECOCHICCAYMAN.COM, POLAR BEARS ON THIN ICE, ACCESSED 30</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OCTOBER 2018. {https://www.bing.com/images/search?view=detailV2&amp;ccid=rXl0KPvf&amp;id=31F8A7E2F933AD2FA3E366714D78CE78C2E56F7F&amp;thid=OIP.rXl0KPvfFMYgUDJU3prhPgHaDt&amp;mediaurl=https%3a%2f%2fecochiccayman.files.wordpress.com%2f2015%2f02%2fo-polar-bear-family-facebook.jpg&amp;exph=1000&amp;expw=2000&amp;q=POLAR+BEAR&amp;simid=608012589824606963&amp;selectedIndex=0&amp;ajaxhist=0</a:t>
            </a:r>
          </a:p>
          <a:p>
            <a:r>
              <a:rPr lang="en-GB" dirty="0">
                <a:latin typeface="Times New Roman" panose="02020603050405020304" pitchFamily="18" charset="0"/>
                <a:cs typeface="Times New Roman" panose="02020603050405020304" pitchFamily="18" charset="0"/>
              </a:rPr>
              <a:t>IMAGE BY FRANCISTAPON.COM, THE HISTORY OF EARTH IN TWELVE HOURS, ACCESSED 30</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OCTOBER 2018 {https://francistapon.com/images/travels/cdt/History-Earth.jpg}</a:t>
            </a:r>
          </a:p>
          <a:p>
            <a:r>
              <a:rPr lang="en-GB" dirty="0">
                <a:latin typeface="Times New Roman" panose="02020603050405020304" pitchFamily="18" charset="0"/>
                <a:cs typeface="Times New Roman" panose="02020603050405020304" pitchFamily="18" charset="0"/>
              </a:rPr>
              <a:t> IMAGE FROM WIKIPEDIA, MITOCHONDRIA, ARTISTS IMPRESSION, ACCESSED 30</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OCTOBER 2018. {https://en.wikipedia.org/wiki/Mitochondrion#History}</a:t>
            </a:r>
          </a:p>
          <a:p>
            <a:r>
              <a:rPr lang="en-GB" dirty="0">
                <a:latin typeface="Times New Roman" panose="02020603050405020304" pitchFamily="18" charset="0"/>
                <a:cs typeface="Times New Roman" panose="02020603050405020304" pitchFamily="18" charset="0"/>
              </a:rPr>
              <a:t>IMAGE FROM WIKIPEDIA, CHARLES DARWIN (1809-1902) ACCESSED 30</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OCTOBER 2018. {https://en.wikipedia.org/wiki/Charles_Darwin}</a:t>
            </a:r>
          </a:p>
          <a:p>
            <a:r>
              <a:rPr lang="en-GB" dirty="0">
                <a:latin typeface="Times New Roman" panose="02020603050405020304" pitchFamily="18" charset="0"/>
                <a:cs typeface="Times New Roman" panose="02020603050405020304" pitchFamily="18" charset="0"/>
              </a:rPr>
              <a:t>IMAGE FROM SLIDEPLAYER.COM, RADIATED ADAPTATION OF FINCHES ON THE GALAPOGOES ISLAND ACCESSED 30</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OCTOBER 2018 {https://www.bing.com/images/</a:t>
            </a:r>
            <a:r>
              <a:rPr lang="en-GB" dirty="0" err="1">
                <a:latin typeface="Times New Roman" panose="02020603050405020304" pitchFamily="18" charset="0"/>
                <a:cs typeface="Times New Roman" panose="02020603050405020304" pitchFamily="18" charset="0"/>
              </a:rPr>
              <a:t>search?view</a:t>
            </a:r>
            <a:r>
              <a:rPr lang="en-GB" dirty="0">
                <a:latin typeface="Times New Roman" panose="02020603050405020304" pitchFamily="18" charset="0"/>
                <a:cs typeface="Times New Roman" panose="02020603050405020304" pitchFamily="18" charset="0"/>
              </a:rPr>
              <a:t>=detailV2&amp;ccid=j%2b3wMk3i&amp;id=96035566DAB35FD747F5D4FD9B3EE1B7264E68B1&amp;thid=OIP.j-3wMk3i54YTdoKbtHXKbAHaFj&amp;mediaurl=https%3a%2f%2fslideplayer.com%2fslide%2f4486971%2f14%2fimages%2f17%2fAdaptive%2bRadiation%2bThe%2bclassic%2badaptive%2bradiation%2bexample%2binvolves%2bthe%2bfinches%2bof%2bthe%2bGalapagos%2bIslands..jpg&amp;exph=720&amp;expw=960&amp;q=</a:t>
            </a:r>
            <a:r>
              <a:rPr lang="en-GB" dirty="0" err="1">
                <a:latin typeface="Times New Roman" panose="02020603050405020304" pitchFamily="18" charset="0"/>
                <a:cs typeface="Times New Roman" panose="02020603050405020304" pitchFamily="18" charset="0"/>
              </a:rPr>
              <a:t>Adaptive+Radiation+Finches&amp;simid</a:t>
            </a:r>
            <a:r>
              <a:rPr lang="en-GB" dirty="0">
                <a:latin typeface="Times New Roman" panose="02020603050405020304" pitchFamily="18" charset="0"/>
                <a:cs typeface="Times New Roman" panose="02020603050405020304" pitchFamily="18" charset="0"/>
              </a:rPr>
              <a:t>=608014866125229500&amp;selectedIndex=11&amp;ajaxhist=0</a:t>
            </a:r>
          </a:p>
          <a:p>
            <a:r>
              <a:rPr lang="en-GB" dirty="0">
                <a:latin typeface="Times New Roman" panose="02020603050405020304" pitchFamily="18" charset="0"/>
                <a:cs typeface="Times New Roman" panose="02020603050405020304" pitchFamily="18" charset="0"/>
              </a:rPr>
              <a:t>IMAGE FROM PINTREST.COM, EVOLUTION OF MAN, ARTISTS IMPRESSION – TIMELINE, ACCESSED 30</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OCTOBER 2018 {https://www.bing.com/images/search?view=detailV2&amp;ccid=OIOuWd3r&amp;id=BD15B3F7A395700BBA302EA8BAE2E122238A93D6&amp;thid=OIP.OIOuWd3rpnuFqhc0-ljCMwHaGW&amp;mediaurl=https%3a%2f%2fs-media-cache-ak0.pinimg.com%2f736x%2f3c%2fef%2fc8%2f3cefc8408cb375b63ef1427672e3fe1e.jpg&amp;exph=443&amp;expw=516&amp;q=Evolution+of+Man+Timeline&amp;simid=608050604528569593&amp;selectedIndex=6&amp;ajaxhist=0}</a:t>
            </a:r>
          </a:p>
          <a:p>
            <a:endParaRPr lang="en-GB" dirty="0"/>
          </a:p>
          <a:p>
            <a:endParaRPr lang="en-GB" dirty="0"/>
          </a:p>
        </p:txBody>
      </p:sp>
    </p:spTree>
    <p:extLst>
      <p:ext uri="{BB962C8B-B14F-4D97-AF65-F5344CB8AC3E}">
        <p14:creationId xmlns:p14="http://schemas.microsoft.com/office/powerpoint/2010/main" val="351737159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25E61-32DF-402E-A933-8030F8A5D87D}"/>
              </a:ext>
            </a:extLst>
          </p:cNvPr>
          <p:cNvSpPr>
            <a:spLocks noGrp="1"/>
          </p:cNvSpPr>
          <p:nvPr>
            <p:ph type="title"/>
          </p:nvPr>
        </p:nvSpPr>
        <p:spPr>
          <a:xfrm>
            <a:off x="1066800" y="642594"/>
            <a:ext cx="10058400" cy="669371"/>
          </a:xfrm>
        </p:spPr>
        <p:txBody>
          <a:bodyPr>
            <a:normAutofit fontScale="90000"/>
          </a:bodyPr>
          <a:lstStyle/>
          <a:p>
            <a:r>
              <a:rPr lang="en-GB" sz="3600" dirty="0">
                <a:solidFill>
                  <a:prstClr val="black">
                    <a:lumMod val="85000"/>
                    <a:lumOff val="15000"/>
                  </a:prstClr>
                </a:solidFill>
                <a:latin typeface="Times New Roman" panose="02020603050405020304" pitchFamily="18" charset="0"/>
                <a:cs typeface="Times New Roman" panose="02020603050405020304" pitchFamily="18" charset="0"/>
              </a:rPr>
              <a:t>REFERENCES CONTINUED</a:t>
            </a:r>
            <a:r>
              <a:rPr lang="en-GB" sz="4300" dirty="0">
                <a:solidFill>
                  <a:prstClr val="black">
                    <a:lumMod val="85000"/>
                    <a:lumOff val="15000"/>
                  </a:prstClr>
                </a:solidFill>
              </a:rPr>
              <a:t>:</a:t>
            </a:r>
            <a:endParaRPr lang="en-GB" dirty="0"/>
          </a:p>
        </p:txBody>
      </p:sp>
      <p:sp>
        <p:nvSpPr>
          <p:cNvPr id="3" name="Content Placeholder 2">
            <a:extLst>
              <a:ext uri="{FF2B5EF4-FFF2-40B4-BE49-F238E27FC236}">
                <a16:creationId xmlns:a16="http://schemas.microsoft.com/office/drawing/2014/main" id="{AAE60089-3CB6-4D5A-A5AE-0DD69CD66D76}"/>
              </a:ext>
            </a:extLst>
          </p:cNvPr>
          <p:cNvSpPr>
            <a:spLocks noGrp="1"/>
          </p:cNvSpPr>
          <p:nvPr>
            <p:ph idx="1"/>
          </p:nvPr>
        </p:nvSpPr>
        <p:spPr>
          <a:xfrm>
            <a:off x="1066800" y="1311965"/>
            <a:ext cx="10058400" cy="4723075"/>
          </a:xfrm>
        </p:spPr>
        <p:txBody>
          <a:bodyPr/>
          <a:lstStyle/>
          <a:p>
            <a:pPr lvl="0">
              <a:buClr>
                <a:prstClr val="black">
                  <a:lumMod val="85000"/>
                  <a:lumOff val="15000"/>
                </a:prstClr>
              </a:buClr>
            </a:pPr>
            <a:r>
              <a:rPr lang="en-GB" sz="1400" dirty="0">
                <a:solidFill>
                  <a:prstClr val="black"/>
                </a:solidFill>
                <a:latin typeface="Times New Roman" panose="02020603050405020304" pitchFamily="18" charset="0"/>
                <a:cs typeface="Times New Roman" panose="02020603050405020304" pitchFamily="18" charset="0"/>
              </a:rPr>
              <a:t>IMAGE FROM PINTREST.COM, EVOLUTION OF MAN, ARTISTS IMPRESSION – TIMELINE, ACCESSED 30</a:t>
            </a:r>
            <a:r>
              <a:rPr lang="en-GB" sz="1400" baseline="30000" dirty="0">
                <a:solidFill>
                  <a:prstClr val="black"/>
                </a:solidFill>
                <a:latin typeface="Times New Roman" panose="02020603050405020304" pitchFamily="18" charset="0"/>
                <a:cs typeface="Times New Roman" panose="02020603050405020304" pitchFamily="18" charset="0"/>
              </a:rPr>
              <a:t>TH</a:t>
            </a:r>
            <a:r>
              <a:rPr lang="en-GB" sz="1400" dirty="0">
                <a:solidFill>
                  <a:prstClr val="black"/>
                </a:solidFill>
                <a:latin typeface="Times New Roman" panose="02020603050405020304" pitchFamily="18" charset="0"/>
                <a:cs typeface="Times New Roman" panose="02020603050405020304" pitchFamily="18" charset="0"/>
              </a:rPr>
              <a:t> OCTOBER 2018 {https://www.bing.com/images/search?view=detailV2&amp;ccid=OIOuWd3r&amp;id=BD15B3F7A395700BBA302EA8BAE2E122238A93D6&amp;thid=OIP.OIOuWd3rpnuFqhc0-ljCMwHaGW&amp;mediaurl=https%3a%2f%2fs-media-cache-ak0.pinimg.com%2f736x%2f3c%2fef%2fc8%2f3cefc8408cb375b63ef1427672e3fe1e.jpg&amp;exph=443&amp;expw=516&amp;q=Evolution+of+Man+Timeline&amp;simid=608050604528569593&amp;selectedIndex=6&amp;ajaxhist=0}</a:t>
            </a:r>
          </a:p>
          <a:p>
            <a:r>
              <a:rPr lang="en-GB" sz="1400" dirty="0">
                <a:latin typeface="Times New Roman" panose="02020603050405020304" pitchFamily="18" charset="0"/>
                <a:cs typeface="Times New Roman" panose="02020603050405020304" pitchFamily="18" charset="0"/>
              </a:rPr>
              <a:t>PHOTO BY JEREMY BAINBRIDGE, OF MYSELF, ‘SELFIE’. PHOTO TAKEN 30TH OCTOBER 2018</a:t>
            </a:r>
          </a:p>
          <a:p>
            <a:r>
              <a:rPr lang="en-GB" sz="1400" dirty="0">
                <a:latin typeface="Times New Roman" panose="02020603050405020304" pitchFamily="18" charset="0"/>
                <a:cs typeface="Times New Roman" panose="02020603050405020304" pitchFamily="18" charset="0"/>
              </a:rPr>
              <a:t>X3 PHOTOS OF JUDITH MARGARET BAINBRIDGE (NEE THORNTON). PHOTOGRAPHER UNKNOWN, KEPT WITHIN AUTHORS ARCHIVE, UPLOADED TO PERSONAL COMPUTER 30</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OCTOBER 2018</a:t>
            </a:r>
          </a:p>
          <a:p>
            <a:r>
              <a:rPr lang="en-GB" sz="1400" dirty="0">
                <a:latin typeface="Times New Roman" panose="02020603050405020304" pitchFamily="18" charset="0"/>
                <a:cs typeface="Times New Roman" panose="02020603050405020304" pitchFamily="18" charset="0"/>
              </a:rPr>
              <a:t>PHOTO BY JEREMY BAINBRIDGE, OF JOHN BRIAN BAINBRIDGE (BRIAN). PHOTO TAKEN 2013. KEPT WITHIN AUTHORS ARCHIVE, UPLOADED TO PERSONAL COMPUTER 30</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OCTOBER 2018.</a:t>
            </a:r>
          </a:p>
          <a:p>
            <a:pPr lvl="0">
              <a:buClr>
                <a:prstClr val="black">
                  <a:lumMod val="85000"/>
                  <a:lumOff val="15000"/>
                </a:prstClr>
              </a:buClr>
            </a:pPr>
            <a:r>
              <a:rPr lang="en-GB" sz="1400" dirty="0">
                <a:latin typeface="Times New Roman" panose="02020603050405020304" pitchFamily="18" charset="0"/>
                <a:cs typeface="Times New Roman" panose="02020603050405020304" pitchFamily="18" charset="0"/>
              </a:rPr>
              <a:t>PHOTO OF ELSIE BAINBRIDGE AND JACK BAINBRIDGE (MY FATHERS PARENTS), PHOTOGRAPHER UNKNOWN, </a:t>
            </a:r>
            <a:r>
              <a:rPr lang="en-GB" sz="1400" dirty="0">
                <a:solidFill>
                  <a:prstClr val="black"/>
                </a:solidFill>
                <a:latin typeface="Times New Roman" panose="02020603050405020304" pitchFamily="18" charset="0"/>
                <a:cs typeface="Times New Roman" panose="02020603050405020304" pitchFamily="18" charset="0"/>
              </a:rPr>
              <a:t>, KEPT WITHIN AUTHORS ARCHIVE, UPLOADED TO PERSONAL COMPUTER 30</a:t>
            </a:r>
            <a:r>
              <a:rPr lang="en-GB" sz="1400" baseline="30000" dirty="0">
                <a:solidFill>
                  <a:prstClr val="black"/>
                </a:solidFill>
                <a:latin typeface="Times New Roman" panose="02020603050405020304" pitchFamily="18" charset="0"/>
                <a:cs typeface="Times New Roman" panose="02020603050405020304" pitchFamily="18" charset="0"/>
              </a:rPr>
              <a:t>TH</a:t>
            </a:r>
            <a:r>
              <a:rPr lang="en-GB" sz="1400" dirty="0">
                <a:solidFill>
                  <a:prstClr val="black"/>
                </a:solidFill>
                <a:latin typeface="Times New Roman" panose="02020603050405020304" pitchFamily="18" charset="0"/>
                <a:cs typeface="Times New Roman" panose="02020603050405020304" pitchFamily="18" charset="0"/>
              </a:rPr>
              <a:t> OCTOBER 2018.</a:t>
            </a:r>
          </a:p>
          <a:p>
            <a:pPr>
              <a:buClr>
                <a:prstClr val="black">
                  <a:lumMod val="85000"/>
                  <a:lumOff val="15000"/>
                </a:prstClr>
              </a:buClr>
            </a:pPr>
            <a:r>
              <a:rPr lang="en-GB" sz="1400" dirty="0">
                <a:solidFill>
                  <a:prstClr val="black"/>
                </a:solidFill>
                <a:latin typeface="Times New Roman" panose="02020603050405020304" pitchFamily="18" charset="0"/>
                <a:cs typeface="Times New Roman" panose="02020603050405020304" pitchFamily="18" charset="0"/>
              </a:rPr>
              <a:t>PHOTO OF MYSELF, APPROXIMATELY 6 YEARS OLD, PHOTOGRAPHER UNKNOWN. KEPT WITHIN AUTHORS ARCHIVE, UPLOADED TO PERSONAL COMPUTER 30</a:t>
            </a:r>
            <a:r>
              <a:rPr lang="en-GB" sz="1400" baseline="30000" dirty="0">
                <a:solidFill>
                  <a:prstClr val="black"/>
                </a:solidFill>
                <a:latin typeface="Times New Roman" panose="02020603050405020304" pitchFamily="18" charset="0"/>
                <a:cs typeface="Times New Roman" panose="02020603050405020304" pitchFamily="18" charset="0"/>
              </a:rPr>
              <a:t>TH</a:t>
            </a:r>
            <a:r>
              <a:rPr lang="en-GB" sz="1400" dirty="0">
                <a:solidFill>
                  <a:prstClr val="black"/>
                </a:solidFill>
                <a:latin typeface="Times New Roman" panose="02020603050405020304" pitchFamily="18" charset="0"/>
                <a:cs typeface="Times New Roman" panose="02020603050405020304" pitchFamily="18" charset="0"/>
              </a:rPr>
              <a:t> OCTOBER 2018.</a:t>
            </a:r>
          </a:p>
          <a:p>
            <a:pPr>
              <a:buClr>
                <a:prstClr val="black">
                  <a:lumMod val="85000"/>
                  <a:lumOff val="15000"/>
                </a:prstClr>
              </a:buClr>
            </a:pPr>
            <a:r>
              <a:rPr lang="en-GB" sz="1400" dirty="0">
                <a:solidFill>
                  <a:prstClr val="black"/>
                </a:solidFill>
                <a:latin typeface="Times New Roman" panose="02020603050405020304" pitchFamily="18" charset="0"/>
                <a:cs typeface="Times New Roman" panose="02020603050405020304" pitchFamily="18" charset="0"/>
              </a:rPr>
              <a:t>PHOTO OF MY SISTER AND I, APPROXIMATELY 5 YEARS OLD, PHOTOGRAPHER UNKNOWN. KEPT WITHIN AUTHORS ARCHIVE, UPLOADED TO PERSONAL COMPUTER 30</a:t>
            </a:r>
            <a:r>
              <a:rPr lang="en-GB" sz="1400" baseline="30000" dirty="0">
                <a:solidFill>
                  <a:prstClr val="black"/>
                </a:solidFill>
                <a:latin typeface="Times New Roman" panose="02020603050405020304" pitchFamily="18" charset="0"/>
                <a:cs typeface="Times New Roman" panose="02020603050405020304" pitchFamily="18" charset="0"/>
              </a:rPr>
              <a:t>TH</a:t>
            </a:r>
            <a:r>
              <a:rPr lang="en-GB" sz="1400" dirty="0">
                <a:solidFill>
                  <a:prstClr val="black"/>
                </a:solidFill>
                <a:latin typeface="Times New Roman" panose="02020603050405020304" pitchFamily="18" charset="0"/>
                <a:cs typeface="Times New Roman" panose="02020603050405020304" pitchFamily="18" charset="0"/>
              </a:rPr>
              <a:t> OCTOBER 2018.</a:t>
            </a:r>
          </a:p>
          <a:p>
            <a:pPr>
              <a:buClr>
                <a:prstClr val="black">
                  <a:lumMod val="85000"/>
                  <a:lumOff val="15000"/>
                </a:prstClr>
              </a:buClr>
            </a:pPr>
            <a:endParaRPr lang="en-GB" sz="1400" dirty="0">
              <a:solidFill>
                <a:prstClr val="black"/>
              </a:solidFill>
              <a:latin typeface="Times New Roman" panose="02020603050405020304" pitchFamily="18" charset="0"/>
              <a:cs typeface="Times New Roman" panose="02020603050405020304" pitchFamily="18" charset="0"/>
            </a:endParaRPr>
          </a:p>
          <a:p>
            <a:pPr marL="0" indent="0">
              <a:buClr>
                <a:prstClr val="black">
                  <a:lumMod val="85000"/>
                  <a:lumOff val="15000"/>
                </a:prstClr>
              </a:buClr>
              <a:buNone/>
            </a:pPr>
            <a:endParaRPr lang="en-GB" sz="1400" dirty="0">
              <a:solidFill>
                <a:prstClr val="black"/>
              </a:solidFill>
              <a:latin typeface="Times New Roman" panose="02020603050405020304" pitchFamily="18" charset="0"/>
              <a:cs typeface="Times New Roman" panose="02020603050405020304" pitchFamily="18" charset="0"/>
            </a:endParaRPr>
          </a:p>
          <a:p>
            <a:pPr lvl="0">
              <a:buClr>
                <a:prstClr val="black">
                  <a:lumMod val="85000"/>
                  <a:lumOff val="15000"/>
                </a:prstClr>
              </a:buClr>
            </a:pPr>
            <a:endParaRPr lang="en-GB" sz="1400" dirty="0">
              <a:solidFill>
                <a:prstClr val="black"/>
              </a:solidFill>
              <a:latin typeface="Times New Roman" panose="02020603050405020304" pitchFamily="18" charset="0"/>
              <a:cs typeface="Times New Roman" panose="02020603050405020304" pitchFamily="18" charset="0"/>
            </a:endParaRPr>
          </a:p>
          <a:p>
            <a:endParaRPr lang="en-GB" sz="1400" dirty="0">
              <a:latin typeface="Times New Roman" panose="02020603050405020304" pitchFamily="18" charset="0"/>
              <a:cs typeface="Times New Roman" panose="02020603050405020304" pitchFamily="18" charset="0"/>
            </a:endParaRPr>
          </a:p>
          <a:p>
            <a:endParaRPr lang="en-GB" sz="1400"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13833825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1057C-E752-4E33-82EC-0CA369B99842}"/>
              </a:ext>
            </a:extLst>
          </p:cNvPr>
          <p:cNvSpPr>
            <a:spLocks noGrp="1"/>
          </p:cNvSpPr>
          <p:nvPr>
            <p:ph type="title"/>
          </p:nvPr>
        </p:nvSpPr>
        <p:spPr>
          <a:xfrm>
            <a:off x="1066800" y="642594"/>
            <a:ext cx="10058400" cy="815145"/>
          </a:xfrm>
        </p:spPr>
        <p:txBody>
          <a:bodyPr/>
          <a:lstStyle/>
          <a:p>
            <a:r>
              <a:rPr lang="en-GB" sz="3600" dirty="0">
                <a:solidFill>
                  <a:prstClr val="black">
                    <a:lumMod val="85000"/>
                    <a:lumOff val="15000"/>
                  </a:prstClr>
                </a:solidFill>
                <a:latin typeface="Times New Roman" panose="02020603050405020304" pitchFamily="18" charset="0"/>
                <a:cs typeface="Times New Roman" panose="02020603050405020304" pitchFamily="18" charset="0"/>
              </a:rPr>
              <a:t>REFERENCES CONTINUED</a:t>
            </a:r>
            <a:r>
              <a:rPr lang="en-GB" sz="4300" dirty="0">
                <a:solidFill>
                  <a:prstClr val="black">
                    <a:lumMod val="85000"/>
                    <a:lumOff val="15000"/>
                  </a:prstClr>
                </a:solidFill>
                <a:latin typeface="Times New Roman" panose="02020603050405020304" pitchFamily="18"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AEB4E98-EBC0-4B55-BD0A-B44C06868194}"/>
              </a:ext>
            </a:extLst>
          </p:cNvPr>
          <p:cNvSpPr>
            <a:spLocks noGrp="1"/>
          </p:cNvSpPr>
          <p:nvPr>
            <p:ph idx="1"/>
          </p:nvPr>
        </p:nvSpPr>
        <p:spPr>
          <a:xfrm>
            <a:off x="1066800" y="1457739"/>
            <a:ext cx="10058400" cy="4577301"/>
          </a:xfrm>
        </p:spPr>
        <p:txBody>
          <a:bodyPr>
            <a:normAutofit fontScale="85000" lnSpcReduction="10000"/>
          </a:bodyPr>
          <a:lstStyle/>
          <a:p>
            <a:pPr lvl="0">
              <a:buClr>
                <a:prstClr val="black">
                  <a:lumMod val="85000"/>
                  <a:lumOff val="15000"/>
                </a:prstClr>
              </a:buClr>
            </a:pPr>
            <a:r>
              <a:rPr lang="en-GB" sz="1400" dirty="0">
                <a:solidFill>
                  <a:prstClr val="black"/>
                </a:solidFill>
                <a:latin typeface="Times New Roman" panose="02020603050405020304" pitchFamily="18" charset="0"/>
                <a:cs typeface="Times New Roman" panose="02020603050405020304" pitchFamily="18" charset="0"/>
              </a:rPr>
              <a:t>PHOTO OF MY MOTHER, MY SISTER AND I, APPROXIMATELY 5 YEARS OLD, PHOTOGRAPHER MR. BRIAN BAINBRIDGE. KEPT WITHIN AUTHORS ARCHIVE, UPLOADED TO PERSONAL COMPUTER 30</a:t>
            </a:r>
            <a:r>
              <a:rPr lang="en-GB" sz="1400" baseline="30000" dirty="0">
                <a:solidFill>
                  <a:prstClr val="black"/>
                </a:solidFill>
                <a:latin typeface="Times New Roman" panose="02020603050405020304" pitchFamily="18" charset="0"/>
                <a:cs typeface="Times New Roman" panose="02020603050405020304" pitchFamily="18" charset="0"/>
              </a:rPr>
              <a:t>TH</a:t>
            </a:r>
            <a:r>
              <a:rPr lang="en-GB" sz="1400" dirty="0">
                <a:solidFill>
                  <a:prstClr val="black"/>
                </a:solidFill>
                <a:latin typeface="Times New Roman" panose="02020603050405020304" pitchFamily="18" charset="0"/>
                <a:cs typeface="Times New Roman" panose="02020603050405020304" pitchFamily="18" charset="0"/>
              </a:rPr>
              <a:t> OCTOBER 2018.</a:t>
            </a:r>
          </a:p>
          <a:p>
            <a:pPr lvl="0">
              <a:buClr>
                <a:prstClr val="black">
                  <a:lumMod val="85000"/>
                  <a:lumOff val="15000"/>
                </a:prstClr>
              </a:buClr>
            </a:pPr>
            <a:r>
              <a:rPr lang="en-GB" sz="1400" dirty="0">
                <a:solidFill>
                  <a:prstClr val="black"/>
                </a:solidFill>
                <a:latin typeface="Times New Roman" panose="02020603050405020304" pitchFamily="18" charset="0"/>
                <a:cs typeface="Times New Roman" panose="02020603050405020304" pitchFamily="18" charset="0"/>
              </a:rPr>
              <a:t>IMAGE FROM GOOGLE MAPS, LYDFORD ON FOSSE, SOMERSET, ACCESSED 30</a:t>
            </a:r>
            <a:r>
              <a:rPr lang="en-GB" sz="1400" baseline="30000" dirty="0">
                <a:solidFill>
                  <a:prstClr val="black"/>
                </a:solidFill>
                <a:latin typeface="Times New Roman" panose="02020603050405020304" pitchFamily="18" charset="0"/>
                <a:cs typeface="Times New Roman" panose="02020603050405020304" pitchFamily="18" charset="0"/>
              </a:rPr>
              <a:t>TH</a:t>
            </a:r>
            <a:r>
              <a:rPr lang="en-GB" sz="1400" dirty="0">
                <a:solidFill>
                  <a:prstClr val="black"/>
                </a:solidFill>
                <a:latin typeface="Times New Roman" panose="02020603050405020304" pitchFamily="18" charset="0"/>
                <a:cs typeface="Times New Roman" panose="02020603050405020304" pitchFamily="18" charset="0"/>
              </a:rPr>
              <a:t> OCTOBER 2018 {https://www.bing.com/maps?osid=f86eacd6-108f-4aae-b4ff-a818be27a638&amp;cp=51.095695~-2.603454&amp;lvl=16&amp;style=h&amp;v=2&amp;sV=2&amp;form=S00027}</a:t>
            </a:r>
          </a:p>
          <a:p>
            <a:pPr lvl="0">
              <a:buClr>
                <a:prstClr val="black">
                  <a:lumMod val="85000"/>
                  <a:lumOff val="15000"/>
                </a:prstClr>
              </a:buClr>
            </a:pPr>
            <a:r>
              <a:rPr lang="en-GB" sz="1400" dirty="0">
                <a:solidFill>
                  <a:prstClr val="black"/>
                </a:solidFill>
                <a:latin typeface="Times New Roman" panose="02020603050405020304" pitchFamily="18" charset="0"/>
                <a:cs typeface="Times New Roman" panose="02020603050405020304" pitchFamily="18" charset="0"/>
              </a:rPr>
              <a:t>IMAGE FROM GOOGLE MAPS, BRADWELL GROVE, OXFORDSHIRE, ACCESSED 30</a:t>
            </a:r>
            <a:r>
              <a:rPr lang="en-GB" sz="1400" baseline="30000" dirty="0">
                <a:solidFill>
                  <a:prstClr val="black"/>
                </a:solidFill>
                <a:latin typeface="Times New Roman" panose="02020603050405020304" pitchFamily="18" charset="0"/>
                <a:cs typeface="Times New Roman" panose="02020603050405020304" pitchFamily="18" charset="0"/>
              </a:rPr>
              <a:t>TH</a:t>
            </a:r>
            <a:r>
              <a:rPr lang="en-GB" sz="1400" dirty="0">
                <a:solidFill>
                  <a:prstClr val="black"/>
                </a:solidFill>
                <a:latin typeface="Times New Roman" panose="02020603050405020304" pitchFamily="18" charset="0"/>
                <a:cs typeface="Times New Roman" panose="02020603050405020304" pitchFamily="18" charset="0"/>
              </a:rPr>
              <a:t> OCTOBER 2018 {https://www.bing.com/maps?osid=351ec927-be9e-4a61-83b9-12c8b371e5f5&amp;cp=51.771645~-1.664917&amp;lvl=14&amp;style=h&amp;imgid=4bc4ad83-9ac7-4383-ba4a-ed0d2857b3e9&amp;v=2&amp;sV=2&amp;form=S00027}</a:t>
            </a:r>
          </a:p>
          <a:p>
            <a:pPr>
              <a:buClr>
                <a:prstClr val="black">
                  <a:lumMod val="85000"/>
                  <a:lumOff val="15000"/>
                </a:prstClr>
              </a:buClr>
            </a:pPr>
            <a:r>
              <a:rPr lang="en-GB" sz="1400" dirty="0">
                <a:solidFill>
                  <a:prstClr val="black"/>
                </a:solidFill>
                <a:latin typeface="Times New Roman" panose="02020603050405020304" pitchFamily="18" charset="0"/>
                <a:cs typeface="Times New Roman" panose="02020603050405020304" pitchFamily="18" charset="0"/>
              </a:rPr>
              <a:t>PHOTO OF 2267 BRIZE NORTON SQUADRON SUMMER CAMP AT RAF SWANTON MORLEY 1985. PHOTOGRAPHER UNKNOWN. KEPT WITHIN AUTHORS ARCHIVE, UPLOADED TO PERSONAL COMPUTER 30</a:t>
            </a:r>
            <a:r>
              <a:rPr lang="en-GB" sz="1400" baseline="30000" dirty="0">
                <a:solidFill>
                  <a:prstClr val="black"/>
                </a:solidFill>
                <a:latin typeface="Times New Roman" panose="02020603050405020304" pitchFamily="18" charset="0"/>
                <a:cs typeface="Times New Roman" panose="02020603050405020304" pitchFamily="18" charset="0"/>
              </a:rPr>
              <a:t>TH</a:t>
            </a:r>
            <a:r>
              <a:rPr lang="en-GB" sz="1400" dirty="0">
                <a:solidFill>
                  <a:prstClr val="black"/>
                </a:solidFill>
                <a:latin typeface="Times New Roman" panose="02020603050405020304" pitchFamily="18" charset="0"/>
                <a:cs typeface="Times New Roman" panose="02020603050405020304" pitchFamily="18" charset="0"/>
              </a:rPr>
              <a:t> OCTOBER 2018.</a:t>
            </a:r>
          </a:p>
          <a:p>
            <a:pPr>
              <a:buClr>
                <a:prstClr val="black">
                  <a:lumMod val="85000"/>
                  <a:lumOff val="15000"/>
                </a:prstClr>
              </a:buClr>
            </a:pPr>
            <a:r>
              <a:rPr lang="en-GB" sz="1400" dirty="0">
                <a:solidFill>
                  <a:prstClr val="black"/>
                </a:solidFill>
                <a:latin typeface="Times New Roman" panose="02020603050405020304" pitchFamily="18" charset="0"/>
                <a:cs typeface="Times New Roman" panose="02020603050405020304" pitchFamily="18" charset="0"/>
              </a:rPr>
              <a:t>PHOTO OF MEMBERS OF BZN SQUADRON AIR CADETS AT NIJMEGAN TRAIN STATION NETHERLANDS, 1986, PHOTOGRAPHER Flt Lt GILL, KEPT WITHIN AUTHORS ARCHIVE, UPLOADED TO PERSONAL COMPUTER 30</a:t>
            </a:r>
            <a:r>
              <a:rPr lang="en-GB" sz="1400" baseline="30000" dirty="0">
                <a:solidFill>
                  <a:prstClr val="black"/>
                </a:solidFill>
                <a:latin typeface="Times New Roman" panose="02020603050405020304" pitchFamily="18" charset="0"/>
                <a:cs typeface="Times New Roman" panose="02020603050405020304" pitchFamily="18" charset="0"/>
              </a:rPr>
              <a:t>TH</a:t>
            </a:r>
            <a:r>
              <a:rPr lang="en-GB" sz="1400" dirty="0">
                <a:solidFill>
                  <a:prstClr val="black"/>
                </a:solidFill>
                <a:latin typeface="Times New Roman" panose="02020603050405020304" pitchFamily="18" charset="0"/>
                <a:cs typeface="Times New Roman" panose="02020603050405020304" pitchFamily="18" charset="0"/>
              </a:rPr>
              <a:t> OCTOBER 2018.</a:t>
            </a:r>
          </a:p>
          <a:p>
            <a:pPr lvl="0">
              <a:buClr>
                <a:prstClr val="black">
                  <a:lumMod val="85000"/>
                  <a:lumOff val="15000"/>
                </a:prstClr>
              </a:buClr>
            </a:pPr>
            <a:r>
              <a:rPr lang="en-GB" sz="1400" dirty="0">
                <a:solidFill>
                  <a:prstClr val="black"/>
                </a:solidFill>
                <a:latin typeface="Times New Roman" panose="02020603050405020304" pitchFamily="18" charset="0"/>
                <a:cs typeface="Times New Roman" panose="02020603050405020304" pitchFamily="18" charset="0"/>
              </a:rPr>
              <a:t>PHOTO OF MY PARENTS ON MY PASSINGOUT PARADE, BROOKWOOD BARRACKS, SURREY, 13</a:t>
            </a:r>
            <a:r>
              <a:rPr lang="en-GB" sz="1400" baseline="30000" dirty="0">
                <a:solidFill>
                  <a:prstClr val="black"/>
                </a:solidFill>
                <a:latin typeface="Times New Roman" panose="02020603050405020304" pitchFamily="18" charset="0"/>
                <a:cs typeface="Times New Roman" panose="02020603050405020304" pitchFamily="18" charset="0"/>
              </a:rPr>
              <a:t>TH</a:t>
            </a:r>
            <a:r>
              <a:rPr lang="en-GB" sz="1400" dirty="0">
                <a:solidFill>
                  <a:prstClr val="black"/>
                </a:solidFill>
                <a:latin typeface="Times New Roman" panose="02020603050405020304" pitchFamily="18" charset="0"/>
                <a:cs typeface="Times New Roman" panose="02020603050405020304" pitchFamily="18" charset="0"/>
              </a:rPr>
              <a:t> OCTOBER 1989. KEPT WITHIN AUTHORS ARCHIVE, UPLOADED TO PERSONAL COMPUTER 30</a:t>
            </a:r>
            <a:r>
              <a:rPr lang="en-GB" sz="1400" baseline="30000" dirty="0">
                <a:solidFill>
                  <a:prstClr val="black"/>
                </a:solidFill>
                <a:latin typeface="Times New Roman" panose="02020603050405020304" pitchFamily="18" charset="0"/>
                <a:cs typeface="Times New Roman" panose="02020603050405020304" pitchFamily="18" charset="0"/>
              </a:rPr>
              <a:t>TH</a:t>
            </a:r>
            <a:r>
              <a:rPr lang="en-GB" sz="1400" dirty="0">
                <a:solidFill>
                  <a:prstClr val="black"/>
                </a:solidFill>
                <a:latin typeface="Times New Roman" panose="02020603050405020304" pitchFamily="18" charset="0"/>
                <a:cs typeface="Times New Roman" panose="02020603050405020304" pitchFamily="18" charset="0"/>
              </a:rPr>
              <a:t> OCTOBER 2018.</a:t>
            </a:r>
          </a:p>
          <a:p>
            <a:pPr lvl="0">
              <a:buClr>
                <a:prstClr val="black">
                  <a:lumMod val="85000"/>
                  <a:lumOff val="15000"/>
                </a:prstClr>
              </a:buClr>
            </a:pPr>
            <a:r>
              <a:rPr lang="en-GB" sz="1400" dirty="0">
                <a:solidFill>
                  <a:prstClr val="black"/>
                </a:solidFill>
                <a:latin typeface="Times New Roman" panose="02020603050405020304" pitchFamily="18" charset="0"/>
                <a:cs typeface="Times New Roman" panose="02020603050405020304" pitchFamily="18" charset="0"/>
              </a:rPr>
              <a:t>PHOTO OF MEMBERS OF 4 PLATOON, 2</a:t>
            </a:r>
            <a:r>
              <a:rPr lang="en-GB" sz="1400" baseline="30000" dirty="0">
                <a:solidFill>
                  <a:prstClr val="black"/>
                </a:solidFill>
                <a:latin typeface="Times New Roman" panose="02020603050405020304" pitchFamily="18" charset="0"/>
                <a:cs typeface="Times New Roman" panose="02020603050405020304" pitchFamily="18" charset="0"/>
              </a:rPr>
              <a:t>ND</a:t>
            </a:r>
            <a:r>
              <a:rPr lang="en-GB" sz="1400" dirty="0">
                <a:solidFill>
                  <a:prstClr val="black"/>
                </a:solidFill>
                <a:latin typeface="Times New Roman" panose="02020603050405020304" pitchFamily="18" charset="0"/>
                <a:cs typeface="Times New Roman" panose="02020603050405020304" pitchFamily="18" charset="0"/>
              </a:rPr>
              <a:t> BATTALION GRENADIER GUARDS, JANUARY 1990, PHOTOGRAPHER UNKNOWN, .KEPT WITHIN AUTHORS ARCHIVE, UPLOADED TO PERSONAL COMPUTER 30</a:t>
            </a:r>
            <a:r>
              <a:rPr lang="en-GB" sz="1400" baseline="30000" dirty="0">
                <a:solidFill>
                  <a:prstClr val="black"/>
                </a:solidFill>
                <a:latin typeface="Times New Roman" panose="02020603050405020304" pitchFamily="18" charset="0"/>
                <a:cs typeface="Times New Roman" panose="02020603050405020304" pitchFamily="18" charset="0"/>
              </a:rPr>
              <a:t>TH</a:t>
            </a:r>
            <a:r>
              <a:rPr lang="en-GB" sz="1400" dirty="0">
                <a:solidFill>
                  <a:prstClr val="black"/>
                </a:solidFill>
                <a:latin typeface="Times New Roman" panose="02020603050405020304" pitchFamily="18" charset="0"/>
                <a:cs typeface="Times New Roman" panose="02020603050405020304" pitchFamily="18" charset="0"/>
              </a:rPr>
              <a:t> OCTOBER 2018.</a:t>
            </a:r>
          </a:p>
          <a:p>
            <a:pPr lvl="0">
              <a:buClr>
                <a:prstClr val="black">
                  <a:lumMod val="85000"/>
                  <a:lumOff val="15000"/>
                </a:prstClr>
              </a:buClr>
            </a:pPr>
            <a:r>
              <a:rPr lang="en-GB" sz="1400" dirty="0">
                <a:solidFill>
                  <a:prstClr val="black"/>
                </a:solidFill>
                <a:latin typeface="Times New Roman" panose="02020603050405020304" pitchFamily="18" charset="0"/>
                <a:cs typeface="Times New Roman" panose="02020603050405020304" pitchFamily="18" charset="0"/>
              </a:rPr>
              <a:t>PHOTO OF MYSELF IN PORT STANLEY, FALKLAND ISLANDS, OCTOBER 1990. PHOTOGRAPHER UNKNOWN, .KEPT WITHIN AUTHORS ARCHIVE, UPLOADED TO PERSONAL COMPUTER 30</a:t>
            </a:r>
            <a:r>
              <a:rPr lang="en-GB" sz="1400" baseline="30000" dirty="0">
                <a:solidFill>
                  <a:prstClr val="black"/>
                </a:solidFill>
                <a:latin typeface="Times New Roman" panose="02020603050405020304" pitchFamily="18" charset="0"/>
                <a:cs typeface="Times New Roman" panose="02020603050405020304" pitchFamily="18" charset="0"/>
              </a:rPr>
              <a:t>TH</a:t>
            </a:r>
            <a:r>
              <a:rPr lang="en-GB" sz="1400" dirty="0">
                <a:solidFill>
                  <a:prstClr val="black"/>
                </a:solidFill>
                <a:latin typeface="Times New Roman" panose="02020603050405020304" pitchFamily="18" charset="0"/>
                <a:cs typeface="Times New Roman" panose="02020603050405020304" pitchFamily="18" charset="0"/>
              </a:rPr>
              <a:t> OCTOBER 2018.</a:t>
            </a:r>
          </a:p>
          <a:p>
            <a:pPr lvl="0">
              <a:buClr>
                <a:prstClr val="black">
                  <a:lumMod val="85000"/>
                  <a:lumOff val="15000"/>
                </a:prstClr>
              </a:buClr>
            </a:pPr>
            <a:r>
              <a:rPr lang="en-GB" sz="1400" dirty="0">
                <a:solidFill>
                  <a:prstClr val="black"/>
                </a:solidFill>
                <a:latin typeface="Times New Roman" panose="02020603050405020304" pitchFamily="18" charset="0"/>
                <a:cs typeface="Times New Roman" panose="02020603050405020304" pitchFamily="18" charset="0"/>
              </a:rPr>
              <a:t>PHOTO OF MYSELF ON EXCERSICE ONION SKIN, FALKLAND ISLANDS, PRE-SECTION ATTACK, PHOTOGRAPHER UNKNOWN, .KEPT WITHIN AUTHORS ARCHIVE, UPLOADED TO PERSONAL COMPUTER 30</a:t>
            </a:r>
            <a:r>
              <a:rPr lang="en-GB" sz="1400" baseline="30000" dirty="0">
                <a:solidFill>
                  <a:prstClr val="black"/>
                </a:solidFill>
                <a:latin typeface="Times New Roman" panose="02020603050405020304" pitchFamily="18" charset="0"/>
                <a:cs typeface="Times New Roman" panose="02020603050405020304" pitchFamily="18" charset="0"/>
              </a:rPr>
              <a:t>TH</a:t>
            </a:r>
            <a:r>
              <a:rPr lang="en-GB" sz="1400" dirty="0">
                <a:solidFill>
                  <a:prstClr val="black"/>
                </a:solidFill>
                <a:latin typeface="Times New Roman" panose="02020603050405020304" pitchFamily="18" charset="0"/>
                <a:cs typeface="Times New Roman" panose="02020603050405020304" pitchFamily="18" charset="0"/>
              </a:rPr>
              <a:t> OCTOBER 2018.</a:t>
            </a:r>
          </a:p>
          <a:p>
            <a:pPr lvl="0">
              <a:buClr>
                <a:prstClr val="black">
                  <a:lumMod val="85000"/>
                  <a:lumOff val="15000"/>
                </a:prstClr>
              </a:buClr>
            </a:pPr>
            <a:r>
              <a:rPr lang="en-GB" sz="1400" dirty="0">
                <a:solidFill>
                  <a:prstClr val="black"/>
                </a:solidFill>
                <a:latin typeface="Times New Roman" panose="02020603050405020304" pitchFamily="18" charset="0"/>
                <a:cs typeface="Times New Roman" panose="02020603050405020304" pitchFamily="18" charset="0"/>
              </a:rPr>
              <a:t>PHOTO OF MYSELF AND LCpl COOPER, ON EXCERSICE UPLAND GOOSE, CANADA, PRE-S.F. PHOTOGRAPHER UNKNOWN, .KEPT WITHIN AUTHORS ARCHIVE, UPLOADED TO PERSONAL COMPUTER 30</a:t>
            </a:r>
            <a:r>
              <a:rPr lang="en-GB" sz="1400" baseline="30000" dirty="0">
                <a:solidFill>
                  <a:prstClr val="black"/>
                </a:solidFill>
                <a:latin typeface="Times New Roman" panose="02020603050405020304" pitchFamily="18" charset="0"/>
                <a:cs typeface="Times New Roman" panose="02020603050405020304" pitchFamily="18" charset="0"/>
              </a:rPr>
              <a:t>TH</a:t>
            </a:r>
            <a:r>
              <a:rPr lang="en-GB" sz="1400" dirty="0">
                <a:solidFill>
                  <a:prstClr val="black"/>
                </a:solidFill>
                <a:latin typeface="Times New Roman" panose="02020603050405020304" pitchFamily="18" charset="0"/>
                <a:cs typeface="Times New Roman" panose="02020603050405020304" pitchFamily="18" charset="0"/>
              </a:rPr>
              <a:t> OCTOBER 2018.</a:t>
            </a:r>
          </a:p>
          <a:p>
            <a:pPr lvl="0">
              <a:buClr>
                <a:prstClr val="black">
                  <a:lumMod val="85000"/>
                  <a:lumOff val="15000"/>
                </a:prstClr>
              </a:buClr>
            </a:pPr>
            <a:endParaRPr lang="en-GB" sz="1400" dirty="0">
              <a:solidFill>
                <a:prstClr val="black"/>
              </a:solidFill>
              <a:latin typeface="Times New Roman" panose="02020603050405020304" pitchFamily="18" charset="0"/>
              <a:cs typeface="Times New Roman" panose="02020603050405020304" pitchFamily="18" charset="0"/>
            </a:endParaRPr>
          </a:p>
          <a:p>
            <a:pPr lvl="0">
              <a:buClr>
                <a:prstClr val="black">
                  <a:lumMod val="85000"/>
                  <a:lumOff val="15000"/>
                </a:prstClr>
              </a:buClr>
            </a:pPr>
            <a:endParaRPr lang="en-GB" sz="1400" dirty="0">
              <a:solidFill>
                <a:prstClr val="black"/>
              </a:solidFill>
              <a:latin typeface="Times New Roman" panose="02020603050405020304" pitchFamily="18" charset="0"/>
              <a:cs typeface="Times New Roman" panose="02020603050405020304" pitchFamily="18" charset="0"/>
            </a:endParaRPr>
          </a:p>
          <a:p>
            <a:pPr lvl="0">
              <a:buClr>
                <a:prstClr val="black">
                  <a:lumMod val="85000"/>
                  <a:lumOff val="15000"/>
                </a:prstClr>
              </a:buClr>
            </a:pPr>
            <a:endParaRPr lang="en-GB" sz="1400" dirty="0">
              <a:solidFill>
                <a:prstClr val="black"/>
              </a:solidFill>
              <a:latin typeface="Times New Roman" panose="02020603050405020304" pitchFamily="18" charset="0"/>
              <a:cs typeface="Times New Roman" panose="02020603050405020304" pitchFamily="18" charset="0"/>
            </a:endParaRPr>
          </a:p>
          <a:p>
            <a:pPr lvl="0">
              <a:buClr>
                <a:prstClr val="black">
                  <a:lumMod val="85000"/>
                  <a:lumOff val="15000"/>
                </a:prstClr>
              </a:buClr>
            </a:pPr>
            <a:endParaRPr lang="en-GB" sz="1400" dirty="0">
              <a:solidFill>
                <a:prstClr val="black"/>
              </a:solidFill>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78626094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1FAAC-D553-4D03-97B0-20960704F280}"/>
              </a:ext>
            </a:extLst>
          </p:cNvPr>
          <p:cNvSpPr>
            <a:spLocks noGrp="1"/>
          </p:cNvSpPr>
          <p:nvPr>
            <p:ph type="title"/>
          </p:nvPr>
        </p:nvSpPr>
        <p:spPr>
          <a:xfrm>
            <a:off x="1066800" y="642594"/>
            <a:ext cx="10058400" cy="848581"/>
          </a:xfrm>
        </p:spPr>
        <p:txBody>
          <a:bodyPr>
            <a:normAutofit/>
          </a:bodyPr>
          <a:lstStyle/>
          <a:p>
            <a:r>
              <a:rPr lang="en-GB" sz="3600" dirty="0">
                <a:solidFill>
                  <a:prstClr val="black">
                    <a:lumMod val="85000"/>
                    <a:lumOff val="15000"/>
                  </a:prstClr>
                </a:solidFill>
                <a:latin typeface="Times New Roman" panose="02020603050405020304" pitchFamily="18" charset="0"/>
                <a:cs typeface="Times New Roman" panose="02020603050405020304" pitchFamily="18" charset="0"/>
              </a:rPr>
              <a:t>REFERENCES CONTINUED:</a:t>
            </a:r>
            <a:endParaRPr lang="en-GB" sz="3600" dirty="0"/>
          </a:p>
        </p:txBody>
      </p:sp>
      <p:sp>
        <p:nvSpPr>
          <p:cNvPr id="3" name="Content Placeholder 2">
            <a:extLst>
              <a:ext uri="{FF2B5EF4-FFF2-40B4-BE49-F238E27FC236}">
                <a16:creationId xmlns:a16="http://schemas.microsoft.com/office/drawing/2014/main" id="{3DFB0C03-A183-4625-BC6F-0BE072E010A1}"/>
              </a:ext>
            </a:extLst>
          </p:cNvPr>
          <p:cNvSpPr>
            <a:spLocks noGrp="1"/>
          </p:cNvSpPr>
          <p:nvPr>
            <p:ph idx="1"/>
          </p:nvPr>
        </p:nvSpPr>
        <p:spPr>
          <a:xfrm>
            <a:off x="1066800" y="1491175"/>
            <a:ext cx="10058400" cy="4965896"/>
          </a:xfrm>
        </p:spPr>
        <p:txBody>
          <a:bodyPr>
            <a:normAutofit/>
          </a:bodyPr>
          <a:lstStyle/>
          <a:p>
            <a:r>
              <a:rPr lang="en-GB" sz="1400" dirty="0">
                <a:latin typeface="Times New Roman" panose="02020603050405020304" pitchFamily="18" charset="0"/>
                <a:cs typeface="Times New Roman" panose="02020603050405020304" pitchFamily="18" charset="0"/>
              </a:rPr>
              <a:t>PHOTOGRAPH OF R.N. LYNX HELICOPTER, FROM H.M.S.CASTLE. PHOTO TAKEN BY AUTHOR, 1991</a:t>
            </a:r>
            <a:r>
              <a:rPr lang="en-GB" sz="1400" dirty="0">
                <a:solidFill>
                  <a:prstClr val="black"/>
                </a:solidFill>
                <a:latin typeface="Times New Roman" panose="02020603050405020304" pitchFamily="18" charset="0"/>
                <a:cs typeface="Times New Roman" panose="02020603050405020304" pitchFamily="18" charset="0"/>
              </a:rPr>
              <a:t>. KEPT WITHIN AUTHORS ARCHIVE, UPLOADED TO PERSONAL COMPUTER 30</a:t>
            </a:r>
            <a:r>
              <a:rPr lang="en-GB" sz="1400" baseline="30000" dirty="0">
                <a:solidFill>
                  <a:prstClr val="black"/>
                </a:solidFill>
                <a:latin typeface="Times New Roman" panose="02020603050405020304" pitchFamily="18" charset="0"/>
                <a:cs typeface="Times New Roman" panose="02020603050405020304" pitchFamily="18" charset="0"/>
              </a:rPr>
              <a:t>TH</a:t>
            </a:r>
            <a:r>
              <a:rPr lang="en-GB" sz="1400" dirty="0">
                <a:solidFill>
                  <a:prstClr val="black"/>
                </a:solidFill>
                <a:latin typeface="Times New Roman" panose="02020603050405020304" pitchFamily="18" charset="0"/>
                <a:cs typeface="Times New Roman" panose="02020603050405020304" pitchFamily="18" charset="0"/>
              </a:rPr>
              <a:t> OCTOBER 2018.</a:t>
            </a:r>
          </a:p>
          <a:p>
            <a:r>
              <a:rPr lang="en-GB" sz="1400" dirty="0">
                <a:latin typeface="Times New Roman" panose="02020603050405020304" pitchFamily="18" charset="0"/>
                <a:cs typeface="Times New Roman" panose="02020603050405020304" pitchFamily="18" charset="0"/>
              </a:rPr>
              <a:t>PHOTOGRAPH OF CHILD WEARING T-SHIRT WITH IMAGE OF AYATOLLAH KHOMEINI, 1991, KEPT WITHIN AUTHORS ARCHIVE, UPLOADED TO PERSONAL COMPUTER 30</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OCTOBER 2018.</a:t>
            </a:r>
          </a:p>
          <a:p>
            <a:r>
              <a:rPr lang="en-GB" sz="1400" dirty="0">
                <a:latin typeface="Times New Roman" panose="02020603050405020304" pitchFamily="18" charset="0"/>
                <a:cs typeface="Times New Roman" panose="02020603050405020304" pitchFamily="18" charset="0"/>
              </a:rPr>
              <a:t>MEMBERS OF 4 PLATOON, 2</a:t>
            </a:r>
            <a:r>
              <a:rPr lang="en-GB" sz="1400" baseline="30000" dirty="0">
                <a:latin typeface="Times New Roman" panose="02020603050405020304" pitchFamily="18" charset="0"/>
                <a:cs typeface="Times New Roman" panose="02020603050405020304" pitchFamily="18" charset="0"/>
              </a:rPr>
              <a:t>ND</a:t>
            </a:r>
            <a:r>
              <a:rPr lang="en-GB" sz="1400" dirty="0">
                <a:latin typeface="Times New Roman" panose="02020603050405020304" pitchFamily="18" charset="0"/>
                <a:cs typeface="Times New Roman" panose="02020603050405020304" pitchFamily="18" charset="0"/>
              </a:rPr>
              <a:t> BATTALION GRENADIER GUARDS ON </a:t>
            </a:r>
            <a:r>
              <a:rPr lang="en-GB" sz="1400" dirty="0" err="1">
                <a:latin typeface="Times New Roman" panose="02020603050405020304" pitchFamily="18" charset="0"/>
                <a:cs typeface="Times New Roman" panose="02020603050405020304" pitchFamily="18" charset="0"/>
              </a:rPr>
              <a:t>RnR</a:t>
            </a:r>
            <a:r>
              <a:rPr lang="en-GB" sz="1400" dirty="0">
                <a:latin typeface="Times New Roman" panose="02020603050405020304" pitchFamily="18" charset="0"/>
                <a:cs typeface="Times New Roman" panose="02020603050405020304" pitchFamily="18" charset="0"/>
              </a:rPr>
              <a:t> IN ALBERTA, CANADA. PHOTOGRAPHER UNKNOWN, KEPT WITHIN AUTHORS ARCHIVE, UPLOADED TO PERSONAL COMPUTER 30</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OCTOBER 2018.</a:t>
            </a:r>
          </a:p>
          <a:p>
            <a:r>
              <a:rPr lang="en-GB" sz="1400" dirty="0">
                <a:latin typeface="Times New Roman" panose="02020603050405020304" pitchFamily="18" charset="0"/>
                <a:cs typeface="Times New Roman" panose="02020603050405020304" pitchFamily="18" charset="0"/>
              </a:rPr>
              <a:t>PHOTOGRAPH OF MYSELF IN THE ANNAPURNA RANGE, NEPALESE HIMALYAYA, 1991. PHOTOGRAPHER UNKNOWN, KEPT WITHIN AUTHORS ARCHIVE, UPLOADED TO PERSONAL COMPUTER 30</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OCTOBER 2018.</a:t>
            </a:r>
          </a:p>
          <a:p>
            <a:r>
              <a:rPr lang="en-GB" sz="1400" dirty="0">
                <a:latin typeface="Times New Roman" panose="02020603050405020304" pitchFamily="18" charset="0"/>
                <a:cs typeface="Times New Roman" panose="02020603050405020304" pitchFamily="18" charset="0"/>
              </a:rPr>
              <a:t>PHOTO OF MY UNIVERSITY MATES, DAN BOAKES, CRAIG CAMPBELL, MYSELF, ROB OGILVIE, TOM SHARIFI, PHOTOGRAPH TAKEN BY ‘RACHEL’. 2001, KEPT WITHIN AUTHORS ARCHIVE, UPLOADED TO PERSONAL COMPUTER 30</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OCTOBER 2018.</a:t>
            </a:r>
          </a:p>
          <a:p>
            <a:r>
              <a:rPr lang="en-GB" sz="1400" dirty="0">
                <a:latin typeface="Times New Roman" panose="02020603050405020304" pitchFamily="18" charset="0"/>
                <a:cs typeface="Times New Roman" panose="02020603050405020304" pitchFamily="18" charset="0"/>
              </a:rPr>
              <a:t>PHOTO OF MYSELF IN CEVENNE NATIONAL PARK, FRANCE, 2001, POTO TAKEN BY MYSELF USING TIMER MODE, KEPT WITHIN AUTHORS ARCHIVE, UPLOADED TO PERSONAL COMPUTER 30</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OCTOBER 2018.</a:t>
            </a:r>
          </a:p>
          <a:p>
            <a:r>
              <a:rPr lang="en-GB" sz="1400" dirty="0">
                <a:latin typeface="Times New Roman" panose="02020603050405020304" pitchFamily="18" charset="0"/>
                <a:cs typeface="Times New Roman" panose="02020603050405020304" pitchFamily="18" charset="0"/>
              </a:rPr>
              <a:t>IMAGE BY ECHOMON.CO.UK, RESULT FROM GOOGLE SEARCH “DARK”, IMAGE ACCESSED 30</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OCTOBER 2018 {https://www.bing.com/images/search?q=DARK&amp;FORM=HDRSC2}</a:t>
            </a:r>
          </a:p>
          <a:p>
            <a:r>
              <a:rPr lang="en-GB" sz="1400" dirty="0">
                <a:latin typeface="Times New Roman" panose="02020603050405020304" pitchFamily="18" charset="0"/>
                <a:cs typeface="Times New Roman" panose="02020603050405020304" pitchFamily="18" charset="0"/>
              </a:rPr>
              <a:t>PHOTO OF MYSELF WITH GIRAFFE, AT COTSWOLD WILDLIFE PARK, 2003. PHOTO TAKEN BY MYSELF AS ‘SELFIE’, KEPT WITHIN AUTHORS ARCHIVE, UPLOADED TO PERSONAL COMPUTER 30</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OCTOBER 2018.</a:t>
            </a:r>
          </a:p>
          <a:p>
            <a:endParaRPr lang="en-GB" sz="1400" dirty="0">
              <a:latin typeface="Times New Roman" panose="02020603050405020304" pitchFamily="18" charset="0"/>
              <a:cs typeface="Times New Roman" panose="02020603050405020304" pitchFamily="18" charset="0"/>
            </a:endParaRPr>
          </a:p>
          <a:p>
            <a:endParaRPr lang="en-GB" sz="1400" dirty="0">
              <a:latin typeface="Times New Roman" panose="02020603050405020304" pitchFamily="18" charset="0"/>
              <a:cs typeface="Times New Roman" panose="02020603050405020304" pitchFamily="18" charset="0"/>
            </a:endParaRPr>
          </a:p>
          <a:p>
            <a:pPr marL="0" indent="0">
              <a:buNone/>
            </a:pPr>
            <a:endParaRPr lang="en-GB" sz="1400"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1587767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6C8C6-A467-4E15-9113-8E1882157A49}"/>
              </a:ext>
            </a:extLst>
          </p:cNvPr>
          <p:cNvSpPr>
            <a:spLocks noGrp="1"/>
          </p:cNvSpPr>
          <p:nvPr>
            <p:ph type="title"/>
          </p:nvPr>
        </p:nvSpPr>
        <p:spPr>
          <a:xfrm>
            <a:off x="1066800" y="642594"/>
            <a:ext cx="10058400" cy="918920"/>
          </a:xfrm>
        </p:spPr>
        <p:txBody>
          <a:bodyPr/>
          <a:lstStyle/>
          <a:p>
            <a:r>
              <a:rPr lang="en-GB" sz="3600" dirty="0">
                <a:solidFill>
                  <a:prstClr val="black">
                    <a:lumMod val="85000"/>
                    <a:lumOff val="15000"/>
                  </a:prstClr>
                </a:solidFill>
                <a:latin typeface="Times New Roman" panose="02020603050405020304" pitchFamily="18" charset="0"/>
                <a:cs typeface="Times New Roman" panose="02020603050405020304" pitchFamily="18" charset="0"/>
              </a:rPr>
              <a:t>REFERENCES CONTINUED</a:t>
            </a:r>
            <a:r>
              <a:rPr lang="en-GB" sz="6000" dirty="0">
                <a:solidFill>
                  <a:prstClr val="black">
                    <a:lumMod val="85000"/>
                    <a:lumOff val="15000"/>
                  </a:prstClr>
                </a:solidFill>
                <a:latin typeface="Times New Roman" panose="02020603050405020304" pitchFamily="18" charset="0"/>
                <a:cs typeface="Times New Roman" panose="02020603050405020304" pitchFamily="18" charset="0"/>
              </a:rPr>
              <a:t>:</a:t>
            </a:r>
            <a:endParaRPr lang="en-GB" dirty="0"/>
          </a:p>
        </p:txBody>
      </p:sp>
      <p:sp>
        <p:nvSpPr>
          <p:cNvPr id="3" name="Content Placeholder 2">
            <a:extLst>
              <a:ext uri="{FF2B5EF4-FFF2-40B4-BE49-F238E27FC236}">
                <a16:creationId xmlns:a16="http://schemas.microsoft.com/office/drawing/2014/main" id="{63810897-23C5-47FF-96A3-5FAD6DBA5B09}"/>
              </a:ext>
            </a:extLst>
          </p:cNvPr>
          <p:cNvSpPr>
            <a:spLocks noGrp="1"/>
          </p:cNvSpPr>
          <p:nvPr>
            <p:ph idx="1"/>
          </p:nvPr>
        </p:nvSpPr>
        <p:spPr>
          <a:xfrm>
            <a:off x="1066800" y="1561514"/>
            <a:ext cx="10058400" cy="4473526"/>
          </a:xfrm>
        </p:spPr>
        <p:txBody>
          <a:bodyPr/>
          <a:lstStyle/>
          <a:p>
            <a:endParaRPr lang="en-GB" dirty="0"/>
          </a:p>
          <a:p>
            <a:r>
              <a:rPr lang="en-GB" sz="1400" dirty="0">
                <a:latin typeface="Times New Roman" panose="02020603050405020304" pitchFamily="18" charset="0"/>
                <a:cs typeface="Times New Roman" panose="02020603050405020304" pitchFamily="18" charset="0"/>
              </a:rPr>
              <a:t>SLIDE 34 TO SLIDE 57, VARIOUS PHOTOGRAPHS OF MY FAMILY, FEATURING MY WIFE, MONIKA BAINBRIDGE, MY DAUGHTER, JAGODA BAINBRIDGE AND MYSELF, JEREMY BAINBRIDGE.  ALL PHOTOGRAPHS TAKEN BY MYSELF. BETWEEN JUNE 2014 TO OCTOBER 2018. KEPT WITHIN AUTHORS ARCHIVE, UPLOADED TO PERSONAL COMPUTER 30</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OCTOBER 2018.</a:t>
            </a:r>
          </a:p>
          <a:p>
            <a:r>
              <a:rPr lang="en-GB" sz="1400" dirty="0">
                <a:latin typeface="Times New Roman" panose="02020603050405020304" pitchFamily="18" charset="0"/>
                <a:cs typeface="Times New Roman" panose="02020603050405020304" pitchFamily="18" charset="0"/>
              </a:rPr>
              <a:t>PHOTOGRAPH OF PUSZEK (“POOSHEK”), THE FAMILY DOG, BORN 13</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AUGUST 2018.  PHOTOGRAPH TAKEN BY MYSELF.  KEPT WITHIN AUTHORS ARCHIVE, UPLOADED TO PERSONAL COMPUTER 30</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OCTOBER 2018.</a:t>
            </a:r>
          </a:p>
          <a:p>
            <a:r>
              <a:rPr lang="en-GB" sz="1400" dirty="0">
                <a:solidFill>
                  <a:prstClr val="black"/>
                </a:solidFill>
                <a:latin typeface="Times New Roman" panose="02020603050405020304" pitchFamily="18" charset="0"/>
                <a:cs typeface="Times New Roman" panose="02020603050405020304" pitchFamily="18" charset="0"/>
              </a:rPr>
              <a:t>GOOGLE SEARCH “HOW TO REFERENCE AN IMAGE HARVARD”, ACCESSED 30</a:t>
            </a:r>
            <a:r>
              <a:rPr lang="en-GB" sz="1400" baseline="30000" dirty="0">
                <a:solidFill>
                  <a:prstClr val="black"/>
                </a:solidFill>
                <a:latin typeface="Times New Roman" panose="02020603050405020304" pitchFamily="18" charset="0"/>
                <a:cs typeface="Times New Roman" panose="02020603050405020304" pitchFamily="18" charset="0"/>
              </a:rPr>
              <a:t>TH</a:t>
            </a:r>
            <a:r>
              <a:rPr lang="en-GB" sz="1400" dirty="0">
                <a:solidFill>
                  <a:prstClr val="black"/>
                </a:solidFill>
                <a:latin typeface="Times New Roman" panose="02020603050405020304" pitchFamily="18" charset="0"/>
                <a:cs typeface="Times New Roman" panose="02020603050405020304" pitchFamily="18" charset="0"/>
              </a:rPr>
              <a:t> OCTOBER 2018. {https://www.google.co.uk/</a:t>
            </a:r>
            <a:r>
              <a:rPr lang="en-GB" sz="1400" dirty="0" err="1">
                <a:solidFill>
                  <a:prstClr val="black"/>
                </a:solidFill>
                <a:latin typeface="Times New Roman" panose="02020603050405020304" pitchFamily="18" charset="0"/>
                <a:cs typeface="Times New Roman" panose="02020603050405020304" pitchFamily="18" charset="0"/>
              </a:rPr>
              <a:t>search?source</a:t>
            </a:r>
            <a:r>
              <a:rPr lang="en-GB" sz="1400" dirty="0">
                <a:solidFill>
                  <a:prstClr val="black"/>
                </a:solidFill>
                <a:latin typeface="Times New Roman" panose="02020603050405020304" pitchFamily="18" charset="0"/>
                <a:cs typeface="Times New Roman" panose="02020603050405020304" pitchFamily="18" charset="0"/>
              </a:rPr>
              <a:t>=</a:t>
            </a:r>
            <a:r>
              <a:rPr lang="en-GB" sz="1400" dirty="0" err="1">
                <a:solidFill>
                  <a:prstClr val="black"/>
                </a:solidFill>
                <a:latin typeface="Times New Roman" panose="02020603050405020304" pitchFamily="18" charset="0"/>
                <a:cs typeface="Times New Roman" panose="02020603050405020304" pitchFamily="18" charset="0"/>
              </a:rPr>
              <a:t>hp&amp;ei</a:t>
            </a:r>
            <a:r>
              <a:rPr lang="en-GB" sz="1400" dirty="0">
                <a:solidFill>
                  <a:prstClr val="black"/>
                </a:solidFill>
                <a:latin typeface="Times New Roman" panose="02020603050405020304" pitchFamily="18" charset="0"/>
                <a:cs typeface="Times New Roman" panose="02020603050405020304" pitchFamily="18" charset="0"/>
              </a:rPr>
              <a:t>=6obgW_D2IceagAb5h4XoCg&amp;q=</a:t>
            </a:r>
            <a:r>
              <a:rPr lang="en-GB" sz="1400" dirty="0" err="1">
                <a:solidFill>
                  <a:prstClr val="black"/>
                </a:solidFill>
                <a:latin typeface="Times New Roman" panose="02020603050405020304" pitchFamily="18" charset="0"/>
                <a:cs typeface="Times New Roman" panose="02020603050405020304" pitchFamily="18" charset="0"/>
              </a:rPr>
              <a:t>HOW+TO+REFERENCE+AN+IMAGE+HARVARD&amp;oq</a:t>
            </a:r>
            <a:r>
              <a:rPr lang="en-GB" sz="1400" dirty="0">
                <a:solidFill>
                  <a:prstClr val="black"/>
                </a:solidFill>
                <a:latin typeface="Times New Roman" panose="02020603050405020304" pitchFamily="18" charset="0"/>
                <a:cs typeface="Times New Roman" panose="02020603050405020304" pitchFamily="18" charset="0"/>
              </a:rPr>
              <a:t>=</a:t>
            </a:r>
            <a:r>
              <a:rPr lang="en-GB" sz="1400" dirty="0" err="1">
                <a:solidFill>
                  <a:prstClr val="black"/>
                </a:solidFill>
                <a:latin typeface="Times New Roman" panose="02020603050405020304" pitchFamily="18" charset="0"/>
                <a:cs typeface="Times New Roman" panose="02020603050405020304" pitchFamily="18" charset="0"/>
              </a:rPr>
              <a:t>HOW+TO+REFERENCE+AN+IMAGE+HARVARD&amp;gs_l</a:t>
            </a:r>
            <a:r>
              <a:rPr lang="en-GB" sz="1400" dirty="0">
                <a:solidFill>
                  <a:prstClr val="black"/>
                </a:solidFill>
                <a:latin typeface="Times New Roman" panose="02020603050405020304" pitchFamily="18" charset="0"/>
                <a:cs typeface="Times New Roman" panose="02020603050405020304" pitchFamily="18" charset="0"/>
              </a:rPr>
              <a:t>=psy-ab.3..0l2j0i22i30k1l8.6930.21284.0.22633.33.24.0.9.9.0.234.2276.15j7j1.23.0....0...1c.1.64.psy-ab..1.32.2369...0i131k1j0i3k1.0.ceveY3Bk26I}</a:t>
            </a:r>
          </a:p>
          <a:p>
            <a:endParaRPr lang="en-GB" dirty="0"/>
          </a:p>
        </p:txBody>
      </p:sp>
    </p:spTree>
    <p:extLst>
      <p:ext uri="{BB962C8B-B14F-4D97-AF65-F5344CB8AC3E}">
        <p14:creationId xmlns:p14="http://schemas.microsoft.com/office/powerpoint/2010/main" val="12243655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
  <TotalTime>684</TotalTime>
  <Words>2892</Words>
  <Application>Microsoft Office PowerPoint</Application>
  <PresentationFormat>Widescreen</PresentationFormat>
  <Paragraphs>118</Paragraphs>
  <Slides>53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53</vt:i4>
      </vt:variant>
    </vt:vector>
  </HeadingPairs>
  <TitlesOfParts>
    <vt:vector size="57" baseType="lpstr">
      <vt:lpstr>Century Gothic</vt:lpstr>
      <vt:lpstr>Garamond</vt:lpstr>
      <vt:lpstr>Times New Roman</vt:lpstr>
      <vt:lpstr>Savon</vt:lpstr>
      <vt:lpstr>a critical reflection of my  personal &amp; professional development </vt:lpstr>
      <vt:lpstr>WHAT MAKES ME, THE MAN I AM TODAY</vt:lpstr>
      <vt:lpstr>MY THOUGHTS… INFLUENCE MY BELIEFS,  MY ATTITUDES,  MY MOTIVATION, MY ACTIONS, etc…</vt:lpstr>
      <vt:lpstr>WHAT INFLUENCES MY THOUGHTS?</vt:lpstr>
      <vt:lpstr>IS THERE A SONG, A POEM, OR PIECE OF ART THAT SIGNIFIES MY THOUGHTS..?</vt:lpstr>
      <vt:lpstr>PowerPoint Presentation</vt:lpstr>
      <vt:lpstr>PowerPoint Presentation</vt:lpstr>
      <vt:lpstr>PowerPoint Presentation</vt:lpstr>
      <vt:lpstr>ONCE UPON A TIME…    A LONG TIME AGO…</vt:lpstr>
      <vt:lpstr>4.5 BILLION YEARS AGO</vt:lpstr>
      <vt:lpstr>PowerPoint Presentation</vt:lpstr>
      <vt:lpstr>CHARLES DARWIN. Evolution via natural selection</vt:lpstr>
      <vt:lpstr>THE EVOLUTION OF MAN: </vt:lpstr>
      <vt:lpstr>PowerPoint Presentation</vt:lpstr>
      <vt:lpstr>PowerPoint Presentation</vt:lpstr>
      <vt:lpstr>PowerPoint Presentation</vt:lpstr>
      <vt:lpstr>PowerPoint Presentation</vt:lpstr>
      <vt:lpstr>NURTURE. ENVIRONMENTAL FACTORS, EPISODES THAT INFLUENECE  MY BEING.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GENETIC FACTORS</vt:lpstr>
      <vt:lpstr>ENVIRONMENTAL FACTORS</vt:lpstr>
      <vt:lpstr> a critical reflection of my  personal &amp; professional development?</vt:lpstr>
      <vt:lpstr>PowerPoint Presentation</vt:lpstr>
      <vt:lpstr>PowerPoint Presentation</vt:lpstr>
      <vt:lpstr>PowerPoint Presentation</vt:lpstr>
      <vt:lpstr>REFERENCES:</vt:lpstr>
      <vt:lpstr>REFERENCES CONTINUED:</vt:lpstr>
      <vt:lpstr>REFERENCES CONTINUED:</vt:lpstr>
      <vt:lpstr>REFERENCES CONTINUED:</vt:lpstr>
      <vt:lpstr>REFERENCES CONTINUED:</vt:lpstr>
      <vt:lpstr>REFERENCES CONTINUED:</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reflection of my  persoanal &amp; professional development</dc:title>
  <dc:creator>jeremy bainbridge</dc:creator>
  <cp:lastModifiedBy>jeremy bainbridge</cp:lastModifiedBy>
  <cp:revision>67</cp:revision>
  <cp:lastPrinted>2018-11-05T23:49:54Z</cp:lastPrinted>
  <dcterms:created xsi:type="dcterms:W3CDTF">2018-11-05T10:56:18Z</dcterms:created>
  <dcterms:modified xsi:type="dcterms:W3CDTF">2018-11-06T10:40:06Z</dcterms:modified>
</cp:coreProperties>
</file>