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Calibri" panose="020F0502020204030204" pitchFamily="34" charset="0"/>
      <p:regular r:id="rId17"/>
      <p:bold r:id="rId18"/>
      <p:italic r:id="rId19"/>
      <p:boldItalic r:id="rId20"/>
    </p:embeddedFont>
    <p:embeddedFont>
      <p:font typeface="Nunito"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8" d="100"/>
          <a:sy n="88" d="100"/>
        </p:scale>
        <p:origin x="-876" y="-96"/>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font" Target="fonts/font5.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8.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7.fntdata"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6.fntdata"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220c962ec3c_0_7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220c962ec3c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Marketing management plays an important role to generate business profitability in the contemporary globalized business world. A large number of business organizations follow different marketing strategies for maintaining sustainability and increasing the value of the business. The present discussion is about the marketing strategies of Unilever Plc, a leading supermarket chain in the UK.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20c962ec3c_0_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20c962ec3c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Effective Communication power and the ability to innovative thinking are the most important required skills for marketing management. Besides, adaptability and analytical skill are also important to get an optimum output of any marketing strategy. On the other hand, a large number of organizations require employees with proper problem-solving skills as the complexity is increasing rapidly in the contemporary globalized business world.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20c962ec3c_0_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220c962ec3c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highlight>
                  <a:srgbClr val="FFFFFF"/>
                </a:highlight>
              </a:rPr>
              <a:t>Cognitive skill is important for achieving the team goal and making proper interpretation of data for running the business. Intellectual skill is required for the identification of any challenges and overcoming them in an efficient way. The ability to pay attention to the employee is also important to notice all the valuable discussions during business meetings.</a:t>
            </a:r>
            <a:endParaRPr>
              <a:solidFill>
                <a:schemeClr val="dk1"/>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endParaRPr b="1">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220c962ec3c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220c962ec3c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a:solidFill>
                  <a:schemeClr val="dk1"/>
                </a:solidFill>
                <a:highlight>
                  <a:srgbClr val="FFFFFF"/>
                </a:highlight>
              </a:rPr>
              <a:t>The above-mentioned skills are directly inclined to marketing management which can help individuals to divide the workload of a department or a team to reach targets in a more direct way. These practice skills are often provided during the training of freshers, or large organizations often hire employees based on these skills and experience. The usefulness of these skills also helps to improve the quality of work within the respective organization which is considered a positive outcome for employees and employers.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220c962ec3c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220c962ec3c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a:solidFill>
                  <a:schemeClr val="dk1"/>
                </a:solidFill>
                <a:highlight>
                  <a:srgbClr val="FFFFFF"/>
                </a:highlight>
              </a:rPr>
              <a:t>The skills that have been explained above are some of the most used and significant transferable skills of marketing management which have helped individuals or teams to perform subsequently with a positive attitude. This has also assisted to earn the trust of the company and respective clients which has helped the Unilever organization to grow in the business market with ease. These transferable skills have been used by the company to approach the consumer market with more proliferation towards the revenue generation of the company.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220c962ec3c_0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220c962ec3c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a:solidFill>
                  <a:schemeClr val="dk1"/>
                </a:solidFill>
              </a:rPr>
              <a:t>The above analysis provides a clear justification regarding the success of the company and how the corporation has developed its marketing strategies over the years. The market penetration, product development, market development, and diversification strategies under the wing of marketing management have transformed the company into a global consumable organization that is utilized by millions of customers on a daily basis.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220c962ec3c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220c962ec3c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a:solidFill>
                  <a:schemeClr val="dk1"/>
                </a:solidFill>
              </a:rPr>
              <a:t>The above-mentioned figure clearly states the growth of the company over the years and how it has accomplished itself in the market. The increasing profit of the company’s financial background can justify the advertising and marketing strategies of the organization which helps to understand the underlying approach of the company to its targeted customer base. The mentioned strategies and factors have assisted the company to become of the most robust businesses in the world, practically dominating the consumer sector of daily essentials throughout the world.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20c962ec3c_0_1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220c962ec3c_0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444444"/>
                </a:solidFill>
              </a:rPr>
              <a:t>Unilever deals with 190 countries across the world and the organization deals with a large number of consumers worldwide. The organization has a huge product range, which makes it unique. The management of the organization focuses on Research and Development for cutting-edge products for emphasizing consumer preferences. On the other hand, the organization faces a strong competitive market and the products can be easily replaced by its competitors. </a:t>
            </a:r>
            <a:endParaRPr>
              <a:solidFill>
                <a:srgbClr val="444444"/>
              </a:solidFill>
            </a:endParaRPr>
          </a:p>
          <a:p>
            <a:pPr marL="0" lvl="0" indent="0" algn="just" rtl="0">
              <a:lnSpc>
                <a:spcPct val="127500"/>
              </a:lnSpc>
              <a:spcBef>
                <a:spcPts val="0"/>
              </a:spcBef>
              <a:spcAft>
                <a:spcPts val="0"/>
              </a:spcAft>
              <a:buClr>
                <a:schemeClr val="dk1"/>
              </a:buClr>
              <a:buSzPts val="1100"/>
              <a:buFont typeface="Arial"/>
              <a:buNone/>
            </a:pPr>
            <a:endParaRPr>
              <a:solidFill>
                <a:srgbClr val="444444"/>
              </a:solidFill>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220c962ec3c_0_1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 name="Google Shape;184;g220c962ec3c_0_1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Due to globalization, customers focus on different shopping styles which is a big opportunity for Unilever Plc to attract a large number of customers. After covid 19 pandemic, people became health conscious. Therefore, sustainable products gain immense popularity in the international market. However, the global economic crisis may affect the profitability of Unilever Plc and it is a big threat to the organization.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220c962ec3c_0_1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220c962ec3c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a:solidFill>
                  <a:schemeClr val="dk1"/>
                </a:solidFill>
              </a:rPr>
              <a:t>The explained recommendations can help the company to fulfill the dream of the organization to provide customers with more options of diverse products. These records are specifically targeted for the future development of the company in the economic sector while also contributing to the sustainability of the environment and ecosystem. These recommendations can assist the company to anticipate the rate of future growth and take action accordingly for positive outcomes and the generation of revenues.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20c962ec3c_0_1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220c962ec3c_0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a:solidFill>
                  <a:schemeClr val="dk1"/>
                </a:solidFill>
              </a:rPr>
              <a:t>The assignment has provided a depth analysis of marketing strategies and management and how corporations have been utilizing certain skills of professionals in the business area. This information has supported the literature review findings of the assignment and has provided a clear justification for the chosen topic. The assignment has also assisted to understand how marketing is managed in the bigger corporation on an industrial level and how the customer base is approached in recent times.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220c962ec3c_0_13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220c962ec3c_0_1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220c962ec3c_0_49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220c962ec3c_0_4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8" Type="http://schemas.openxmlformats.org/officeDocument/2006/relationships/hyperlink" Target="https://www.unilever.com/investors/" TargetMode="External" /><Relationship Id="rId13" Type="http://schemas.openxmlformats.org/officeDocument/2006/relationships/hyperlink" Target="https://doi.org/10.1002/tie.22276" TargetMode="External" /><Relationship Id="rId3" Type="http://schemas.openxmlformats.org/officeDocument/2006/relationships/hyperlink" Target="https://www.unilever.com/" TargetMode="External" /><Relationship Id="rId7" Type="http://schemas.openxmlformats.org/officeDocument/2006/relationships/hyperlink" Target="https://www.unilever.com/investors/results-presentations/overview-full-year-2022/" TargetMode="External" /><Relationship Id="rId12" Type="http://schemas.openxmlformats.org/officeDocument/2006/relationships/hyperlink" Target="https://doi.org/10.1016/j.bushor.2021.12.004" TargetMode="External" /><Relationship Id="rId2" Type="http://schemas.openxmlformats.org/officeDocument/2006/relationships/notesSlide" Target="../notesSlides/notesSlide13.xml" /><Relationship Id="rId1" Type="http://schemas.openxmlformats.org/officeDocument/2006/relationships/slideLayout" Target="../slideLayouts/slideLayout3.xml" /><Relationship Id="rId6" Type="http://schemas.openxmlformats.org/officeDocument/2006/relationships/hyperlink" Target="https://doi.org/10.1016/j.jbusres.2022.01.094" TargetMode="External" /><Relationship Id="rId11" Type="http://schemas.openxmlformats.org/officeDocument/2006/relationships/hyperlink" Target="https://doi.org/10.3390/su15021299" TargetMode="External" /><Relationship Id="rId5" Type="http://schemas.openxmlformats.org/officeDocument/2006/relationships/hyperlink" Target="https://doi.org/10.1016/j.jbusres.2023.113662" TargetMode="External" /><Relationship Id="rId10" Type="http://schemas.openxmlformats.org/officeDocument/2006/relationships/hyperlink" Target="https://www.unilever.com/files/91ad891b-a5cd-4a79-823d-83b82b31615a/ir-q4-2022-full-announcement.pdf" TargetMode="External" /><Relationship Id="rId4" Type="http://schemas.openxmlformats.org/officeDocument/2006/relationships/hyperlink" Target="https://doi.org/10.1016/j.resourpol.2022.103199" TargetMode="External" /><Relationship Id="rId9" Type="http://schemas.openxmlformats.org/officeDocument/2006/relationships/hyperlink" Target="https://www.unilever.com/investors/annual-report-and-accounts/" TargetMode="External" /><Relationship Id="rId14" Type="http://schemas.openxmlformats.org/officeDocument/2006/relationships/hyperlink" Target="https://doi.org/10.1016/j.ijresmar.2019.08.002" TargetMode="Externa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SzPts val="990"/>
              <a:buNone/>
            </a:pPr>
            <a:r>
              <a:rPr lang="en-GB" sz="2620" b="1" dirty="0">
                <a:latin typeface="Arial"/>
                <a:ea typeface="Arial"/>
                <a:cs typeface="Arial"/>
                <a:sym typeface="Arial"/>
              </a:rPr>
              <a:t>Marketing Management</a:t>
            </a:r>
            <a:endParaRPr sz="2620" b="1" dirty="0">
              <a:latin typeface="Arial"/>
              <a:ea typeface="Arial"/>
              <a:cs typeface="Arial"/>
              <a:sym typeface="Arial"/>
            </a:endParaRPr>
          </a:p>
          <a:p>
            <a:pPr marL="0" lvl="0" indent="0" algn="ctr" rtl="0">
              <a:spcBef>
                <a:spcPts val="0"/>
              </a:spcBef>
              <a:spcAft>
                <a:spcPts val="0"/>
              </a:spcAft>
              <a:buSzPts val="990"/>
              <a:buNone/>
            </a:pPr>
            <a:r>
              <a:rPr lang="en-GB" sz="2620" b="1" dirty="0">
                <a:latin typeface="Arial"/>
                <a:ea typeface="Arial"/>
                <a:cs typeface="Arial"/>
                <a:sym typeface="Arial"/>
              </a:rPr>
              <a:t>Module Code: LCMB7001</a:t>
            </a:r>
            <a:endParaRPr sz="2620" b="1" dirty="0">
              <a:latin typeface="Arial"/>
              <a:ea typeface="Arial"/>
              <a:cs typeface="Arial"/>
              <a:sym typeface="Arial"/>
            </a:endParaRPr>
          </a:p>
          <a:p>
            <a:pPr marL="0" lvl="0" indent="0" algn="ctr" rtl="0">
              <a:spcBef>
                <a:spcPts val="0"/>
              </a:spcBef>
              <a:spcAft>
                <a:spcPts val="0"/>
              </a:spcAft>
              <a:buSzPts val="990"/>
              <a:buNone/>
            </a:pPr>
            <a:r>
              <a:rPr lang="en-GB" sz="2620" b="1" dirty="0">
                <a:latin typeface="Arial"/>
                <a:ea typeface="Arial"/>
                <a:cs typeface="Arial"/>
                <a:sym typeface="Arial"/>
              </a:rPr>
              <a:t>Student Name:</a:t>
            </a:r>
            <a:r>
              <a:rPr lang="en-US" sz="2620" b="1" dirty="0">
                <a:latin typeface="Arial"/>
                <a:ea typeface="Arial"/>
                <a:cs typeface="Arial"/>
                <a:sym typeface="Arial"/>
              </a:rPr>
              <a:t>NIVEDITHA MOHAN</a:t>
            </a:r>
            <a:endParaRPr sz="2620" b="1" dirty="0">
              <a:latin typeface="Arial"/>
              <a:ea typeface="Arial"/>
              <a:cs typeface="Arial"/>
              <a:sym typeface="Arial"/>
            </a:endParaRPr>
          </a:p>
          <a:p>
            <a:pPr marL="0" lvl="0" indent="0" algn="ctr" rtl="0">
              <a:spcBef>
                <a:spcPts val="0"/>
              </a:spcBef>
              <a:spcAft>
                <a:spcPts val="0"/>
              </a:spcAft>
              <a:buSzPts val="990"/>
              <a:buNone/>
            </a:pPr>
            <a:r>
              <a:rPr lang="en-GB" sz="2620" b="1" dirty="0">
                <a:latin typeface="Arial"/>
                <a:ea typeface="Arial"/>
                <a:cs typeface="Arial"/>
                <a:sym typeface="Arial"/>
              </a:rPr>
              <a:t>Student ID:</a:t>
            </a:r>
            <a:r>
              <a:rPr lang="en-US" sz="2620" b="1" dirty="0">
                <a:latin typeface="Arial"/>
                <a:ea typeface="Arial"/>
                <a:cs typeface="Arial"/>
                <a:sym typeface="Arial"/>
              </a:rPr>
              <a:t>2218283</a:t>
            </a:r>
            <a:r>
              <a:rPr lang="en-GB" sz="2620" b="1" dirty="0">
                <a:latin typeface="Arial"/>
                <a:ea typeface="Arial"/>
                <a:cs typeface="Arial"/>
                <a:sym typeface="Arial"/>
              </a:rPr>
              <a:t> </a:t>
            </a:r>
            <a:endParaRPr sz="2620" b="1" dirty="0">
              <a:latin typeface="Arial"/>
              <a:ea typeface="Arial"/>
              <a:cs typeface="Arial"/>
              <a:sym typeface="Arial"/>
            </a:endParaRPr>
          </a:p>
        </p:txBody>
      </p:sp>
      <p:pic>
        <p:nvPicPr>
          <p:cNvPr id="129" name="Google Shape;129;p13" descr="Discover University of Wales Trinity Saint David"/>
          <p:cNvPicPr preferRelativeResize="0"/>
          <p:nvPr/>
        </p:nvPicPr>
        <p:blipFill>
          <a:blip r:embed="rId3">
            <a:alphaModFix/>
          </a:blip>
          <a:stretch>
            <a:fillRect/>
          </a:stretch>
        </p:blipFill>
        <p:spPr>
          <a:xfrm>
            <a:off x="3667125" y="405980"/>
            <a:ext cx="1809750" cy="7239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4"/>
          <p:cNvSpPr txBox="1">
            <a:spLocks noGrp="1"/>
          </p:cNvSpPr>
          <p:nvPr>
            <p:ph type="title"/>
          </p:nvPr>
        </p:nvSpPr>
        <p:spPr>
          <a:xfrm>
            <a:off x="471900" y="738725"/>
            <a:ext cx="8222100" cy="478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2400" b="1">
                <a:latin typeface="Arial"/>
                <a:ea typeface="Arial"/>
                <a:cs typeface="Arial"/>
                <a:sym typeface="Arial"/>
              </a:rPr>
              <a:t>Introduction</a:t>
            </a:r>
            <a:endParaRPr sz="2400" b="1">
              <a:latin typeface="Arial"/>
              <a:ea typeface="Arial"/>
              <a:cs typeface="Arial"/>
              <a:sym typeface="Arial"/>
            </a:endParaRPr>
          </a:p>
        </p:txBody>
      </p:sp>
      <p:sp>
        <p:nvSpPr>
          <p:cNvPr id="135" name="Google Shape;135;p14"/>
          <p:cNvSpPr txBox="1">
            <a:spLocks noGrp="1"/>
          </p:cNvSpPr>
          <p:nvPr>
            <p:ph type="body" idx="1"/>
          </p:nvPr>
        </p:nvSpPr>
        <p:spPr>
          <a:xfrm>
            <a:off x="819150" y="1580125"/>
            <a:ext cx="7505700" cy="1290000"/>
          </a:xfrm>
          <a:prstGeom prst="rect">
            <a:avLst/>
          </a:prstGeom>
        </p:spPr>
        <p:txBody>
          <a:bodyPr spcFirstLastPara="1" wrap="square" lIns="91425" tIns="91425" rIns="91425" bIns="91425" anchor="t" anchorCtr="0">
            <a:normAutofit/>
          </a:bodyPr>
          <a:lstStyle/>
          <a:p>
            <a:pPr marL="457200" lvl="0" indent="-298450" algn="just" rtl="0">
              <a:lnSpc>
                <a:spcPct val="150000"/>
              </a:lnSpc>
              <a:spcBef>
                <a:spcPts val="0"/>
              </a:spcBef>
              <a:spcAft>
                <a:spcPts val="0"/>
              </a:spcAft>
              <a:buClr>
                <a:srgbClr val="000000"/>
              </a:buClr>
              <a:buSzPts val="1100"/>
              <a:buFont typeface="Arial"/>
              <a:buChar char="●"/>
            </a:pPr>
            <a:r>
              <a:rPr lang="en-GB" sz="1100">
                <a:solidFill>
                  <a:srgbClr val="000000"/>
                </a:solidFill>
                <a:highlight>
                  <a:srgbClr val="FFFFFF"/>
                </a:highlight>
                <a:latin typeface="Arial"/>
                <a:ea typeface="Arial"/>
                <a:cs typeface="Arial"/>
                <a:sym typeface="Arial"/>
              </a:rPr>
              <a:t>According to the opinion of  </a:t>
            </a:r>
            <a:r>
              <a:rPr lang="en-GB" sz="1100">
                <a:solidFill>
                  <a:srgbClr val="222222"/>
                </a:solidFill>
                <a:highlight>
                  <a:srgbClr val="FFFFFF"/>
                </a:highlight>
                <a:latin typeface="Arial"/>
                <a:ea typeface="Arial"/>
                <a:cs typeface="Arial"/>
                <a:sym typeface="Arial"/>
              </a:rPr>
              <a:t>Behl </a:t>
            </a:r>
            <a:r>
              <a:rPr lang="en-GB" sz="1100" i="1">
                <a:solidFill>
                  <a:srgbClr val="222222"/>
                </a:solidFill>
                <a:highlight>
                  <a:srgbClr val="FFFFFF"/>
                </a:highlight>
                <a:latin typeface="Arial"/>
                <a:ea typeface="Arial"/>
                <a:cs typeface="Arial"/>
                <a:sym typeface="Arial"/>
              </a:rPr>
              <a:t>et al.</a:t>
            </a:r>
            <a:r>
              <a:rPr lang="en-GB" sz="1100">
                <a:solidFill>
                  <a:srgbClr val="222222"/>
                </a:solidFill>
                <a:highlight>
                  <a:srgbClr val="FFFFFF"/>
                </a:highlight>
                <a:latin typeface="Arial"/>
                <a:ea typeface="Arial"/>
                <a:cs typeface="Arial"/>
                <a:sym typeface="Arial"/>
              </a:rPr>
              <a:t> (2023</a:t>
            </a:r>
            <a:r>
              <a:rPr lang="en-GB" sz="1200">
                <a:solidFill>
                  <a:srgbClr val="000000"/>
                </a:solidFill>
                <a:highlight>
                  <a:srgbClr val="FFFFFF"/>
                </a:highlight>
                <a:latin typeface="Arial"/>
                <a:ea typeface="Arial"/>
                <a:cs typeface="Arial"/>
                <a:sym typeface="Arial"/>
              </a:rPr>
              <a:t>) </a:t>
            </a:r>
            <a:r>
              <a:rPr lang="en-GB" sz="1100">
                <a:solidFill>
                  <a:srgbClr val="000000"/>
                </a:solidFill>
                <a:latin typeface="Arial"/>
                <a:ea typeface="Arial"/>
                <a:cs typeface="Arial"/>
                <a:sym typeface="Arial"/>
              </a:rPr>
              <a:t>Marketing management plays a significant role in generating business profitability in the contemporary globalized business world.</a:t>
            </a:r>
            <a:endParaRPr sz="1100">
              <a:solidFill>
                <a:srgbClr val="000000"/>
              </a:solidFill>
              <a:latin typeface="Arial"/>
              <a:ea typeface="Arial"/>
              <a:cs typeface="Arial"/>
              <a:sym typeface="Arial"/>
            </a:endParaRPr>
          </a:p>
          <a:p>
            <a:pPr marL="457200" lvl="0" indent="-298450" algn="just"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Unilever Plc follows unique marketing strategies for developing the business and maintaining sustainability.</a:t>
            </a:r>
            <a:endParaRPr sz="1100">
              <a:solidFill>
                <a:srgbClr val="000000"/>
              </a:solidFill>
              <a:latin typeface="Arial"/>
              <a:ea typeface="Arial"/>
              <a:cs typeface="Arial"/>
              <a:sym typeface="Arial"/>
            </a:endParaRPr>
          </a:p>
          <a:p>
            <a:pPr marL="457200" lvl="0" indent="-298450" algn="just"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SWOT analysis helps to describe the strength, opportunities, threats, and weaknesses of the organization.</a:t>
            </a:r>
            <a:endParaRPr sz="1100">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36" name="Google Shape;136;p14"/>
          <p:cNvPicPr preferRelativeResize="0"/>
          <p:nvPr/>
        </p:nvPicPr>
        <p:blipFill>
          <a:blip r:embed="rId3">
            <a:alphaModFix/>
          </a:blip>
          <a:stretch>
            <a:fillRect/>
          </a:stretch>
        </p:blipFill>
        <p:spPr>
          <a:xfrm>
            <a:off x="2063850" y="2676550"/>
            <a:ext cx="4724275" cy="20726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5"/>
          <p:cNvSpPr txBox="1">
            <a:spLocks noGrp="1"/>
          </p:cNvSpPr>
          <p:nvPr>
            <p:ph type="title"/>
          </p:nvPr>
        </p:nvSpPr>
        <p:spPr>
          <a:xfrm>
            <a:off x="819150" y="435350"/>
            <a:ext cx="7505700" cy="9675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400" b="1">
                <a:highlight>
                  <a:schemeClr val="dk1"/>
                </a:highlight>
                <a:latin typeface="Arial"/>
                <a:ea typeface="Arial"/>
                <a:cs typeface="Arial"/>
                <a:sym typeface="Arial"/>
              </a:rPr>
              <a:t>Required Knowledge and Understanding skill for Marketing Management</a:t>
            </a:r>
            <a:endParaRPr sz="2400">
              <a:highlight>
                <a:schemeClr val="dk1"/>
              </a:highlight>
            </a:endParaRPr>
          </a:p>
        </p:txBody>
      </p:sp>
      <p:sp>
        <p:nvSpPr>
          <p:cNvPr id="142" name="Google Shape;142;p15"/>
          <p:cNvSpPr txBox="1">
            <a:spLocks noGrp="1"/>
          </p:cNvSpPr>
          <p:nvPr>
            <p:ph type="body" idx="1"/>
          </p:nvPr>
        </p:nvSpPr>
        <p:spPr>
          <a:xfrm>
            <a:off x="819150" y="1547875"/>
            <a:ext cx="7505700" cy="1757400"/>
          </a:xfrm>
          <a:prstGeom prst="rect">
            <a:avLst/>
          </a:prstGeom>
        </p:spPr>
        <p:txBody>
          <a:bodyPr spcFirstLastPara="1" wrap="square" lIns="91425" tIns="91425" rIns="91425" bIns="91425" anchor="t" anchorCtr="0">
            <a:normAutofit/>
          </a:bodyPr>
          <a:lstStyle/>
          <a:p>
            <a:pPr marL="457200" lvl="0" indent="-298450" algn="just" rtl="0">
              <a:lnSpc>
                <a:spcPct val="150000"/>
              </a:lnSpc>
              <a:spcBef>
                <a:spcPts val="0"/>
              </a:spcBef>
              <a:spcAft>
                <a:spcPts val="0"/>
              </a:spcAft>
              <a:buClr>
                <a:srgbClr val="000000"/>
              </a:buClr>
              <a:buSzPts val="1100"/>
              <a:buFont typeface="Arial"/>
              <a:buChar char="●"/>
            </a:pPr>
            <a:r>
              <a:rPr lang="en-GB" sz="1100">
                <a:solidFill>
                  <a:srgbClr val="000000"/>
                </a:solidFill>
                <a:highlight>
                  <a:srgbClr val="FFFFFF"/>
                </a:highlight>
                <a:latin typeface="Arial"/>
                <a:ea typeface="Arial"/>
                <a:cs typeface="Arial"/>
                <a:sym typeface="Arial"/>
              </a:rPr>
              <a:t>According to the opinion of  </a:t>
            </a:r>
            <a:r>
              <a:rPr lang="en-GB" sz="1100">
                <a:solidFill>
                  <a:srgbClr val="222222"/>
                </a:solidFill>
                <a:highlight>
                  <a:srgbClr val="FFFFFF"/>
                </a:highlight>
                <a:latin typeface="Arial"/>
                <a:ea typeface="Arial"/>
                <a:cs typeface="Arial"/>
                <a:sym typeface="Arial"/>
              </a:rPr>
              <a:t>Beliaeva (2022</a:t>
            </a:r>
            <a:r>
              <a:rPr lang="en-GB" sz="1200">
                <a:solidFill>
                  <a:srgbClr val="000000"/>
                </a:solidFill>
                <a:highlight>
                  <a:srgbClr val="FFFFFF"/>
                </a:highlight>
                <a:latin typeface="Arial"/>
                <a:ea typeface="Arial"/>
                <a:cs typeface="Arial"/>
                <a:sym typeface="Arial"/>
              </a:rPr>
              <a:t>)</a:t>
            </a:r>
            <a:r>
              <a:rPr lang="en-GB" sz="1100">
                <a:solidFill>
                  <a:srgbClr val="000000"/>
                </a:solidFill>
                <a:highlight>
                  <a:srgbClr val="FFFFFF"/>
                </a:highlight>
                <a:latin typeface="Arial"/>
                <a:ea typeface="Arial"/>
                <a:cs typeface="Arial"/>
                <a:sym typeface="Arial"/>
              </a:rPr>
              <a:t> </a:t>
            </a:r>
            <a:r>
              <a:rPr lang="en-GB" sz="1100">
                <a:solidFill>
                  <a:srgbClr val="000000"/>
                </a:solidFill>
                <a:latin typeface="Arial"/>
                <a:ea typeface="Arial"/>
                <a:cs typeface="Arial"/>
                <a:sym typeface="Arial"/>
              </a:rPr>
              <a:t>effective Communication power and the ability to innovative thinking are the most required skills for marketing management.</a:t>
            </a:r>
            <a:endParaRPr sz="1100">
              <a:solidFill>
                <a:srgbClr val="000000"/>
              </a:solidFill>
              <a:latin typeface="Arial"/>
              <a:ea typeface="Arial"/>
              <a:cs typeface="Arial"/>
              <a:sym typeface="Arial"/>
            </a:endParaRPr>
          </a:p>
          <a:p>
            <a:pPr marL="457200" lvl="0" indent="-298450" algn="just"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Unilever Plc focuses on improving the adaptability and analytical skill of employees. The organization provides training to the employee for developing their potential.</a:t>
            </a:r>
            <a:endParaRPr sz="1100">
              <a:solidFill>
                <a:srgbClr val="000000"/>
              </a:solidFill>
              <a:latin typeface="Arial"/>
              <a:ea typeface="Arial"/>
              <a:cs typeface="Arial"/>
              <a:sym typeface="Arial"/>
            </a:endParaRPr>
          </a:p>
          <a:p>
            <a:pPr marL="457200" lvl="0" indent="-298450" algn="just"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Problem-solving skill of the employees is also very important to enable the organization to overcome any complex situation. </a:t>
            </a:r>
            <a:endParaRPr sz="1100">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43" name="Google Shape;143;p15"/>
          <p:cNvPicPr preferRelativeResize="0"/>
          <p:nvPr/>
        </p:nvPicPr>
        <p:blipFill>
          <a:blip r:embed="rId3">
            <a:alphaModFix/>
          </a:blip>
          <a:stretch>
            <a:fillRect/>
          </a:stretch>
        </p:blipFill>
        <p:spPr>
          <a:xfrm>
            <a:off x="1628500" y="2999025"/>
            <a:ext cx="5788450" cy="18865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6"/>
          <p:cNvSpPr txBox="1">
            <a:spLocks noGrp="1"/>
          </p:cNvSpPr>
          <p:nvPr>
            <p:ph type="title"/>
          </p:nvPr>
        </p:nvSpPr>
        <p:spPr>
          <a:xfrm>
            <a:off x="819150" y="467600"/>
            <a:ext cx="7505700" cy="8706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400" b="1">
                <a:latin typeface="Arial"/>
                <a:ea typeface="Arial"/>
                <a:cs typeface="Arial"/>
                <a:sym typeface="Arial"/>
              </a:rPr>
              <a:t>Importance of Cognitive and Intellectual skill for Marketing management</a:t>
            </a:r>
            <a:endParaRPr sz="2400"/>
          </a:p>
        </p:txBody>
      </p:sp>
      <p:sp>
        <p:nvSpPr>
          <p:cNvPr id="149" name="Google Shape;149;p16"/>
          <p:cNvSpPr txBox="1">
            <a:spLocks noGrp="1"/>
          </p:cNvSpPr>
          <p:nvPr>
            <p:ph type="body" idx="1"/>
          </p:nvPr>
        </p:nvSpPr>
        <p:spPr>
          <a:xfrm>
            <a:off x="819150" y="1435025"/>
            <a:ext cx="7505700" cy="1499400"/>
          </a:xfrm>
          <a:prstGeom prst="rect">
            <a:avLst/>
          </a:prstGeom>
        </p:spPr>
        <p:txBody>
          <a:bodyPr spcFirstLastPara="1" wrap="square" lIns="91425" tIns="91425" rIns="91425" bIns="91425" anchor="t" anchorCtr="0">
            <a:normAutofit/>
          </a:bodyPr>
          <a:lstStyle/>
          <a:p>
            <a:pPr marL="457200" lvl="0" indent="-287972" algn="just" rtl="0">
              <a:lnSpc>
                <a:spcPct val="150000"/>
              </a:lnSpc>
              <a:spcBef>
                <a:spcPts val="0"/>
              </a:spcBef>
              <a:spcAft>
                <a:spcPts val="0"/>
              </a:spcAft>
              <a:buClr>
                <a:srgbClr val="000000"/>
              </a:buClr>
              <a:buSzPct val="100000"/>
              <a:buFont typeface="Arial"/>
              <a:buChar char="●"/>
            </a:pPr>
            <a:r>
              <a:rPr lang="en-GB" sz="1100">
                <a:solidFill>
                  <a:srgbClr val="000000"/>
                </a:solidFill>
                <a:highlight>
                  <a:srgbClr val="FFFFFF"/>
                </a:highlight>
                <a:latin typeface="Arial"/>
                <a:ea typeface="Arial"/>
                <a:cs typeface="Arial"/>
                <a:sym typeface="Arial"/>
              </a:rPr>
              <a:t>According to the opinion of </a:t>
            </a:r>
            <a:r>
              <a:rPr lang="en-GB" sz="1200">
                <a:solidFill>
                  <a:srgbClr val="000000"/>
                </a:solidFill>
                <a:highlight>
                  <a:srgbClr val="FFFFFF"/>
                </a:highlight>
                <a:latin typeface="Arial"/>
                <a:ea typeface="Arial"/>
                <a:cs typeface="Arial"/>
                <a:sym typeface="Arial"/>
              </a:rPr>
              <a:t> </a:t>
            </a:r>
            <a:r>
              <a:rPr lang="en-GB" sz="1100">
                <a:solidFill>
                  <a:srgbClr val="222222"/>
                </a:solidFill>
                <a:highlight>
                  <a:srgbClr val="FFFFFF"/>
                </a:highlight>
                <a:latin typeface="Arial"/>
                <a:ea typeface="Arial"/>
                <a:cs typeface="Arial"/>
                <a:sym typeface="Arial"/>
              </a:rPr>
              <a:t>Behl </a:t>
            </a:r>
            <a:r>
              <a:rPr lang="en-GB" sz="1100" i="1">
                <a:solidFill>
                  <a:srgbClr val="222222"/>
                </a:solidFill>
                <a:highlight>
                  <a:srgbClr val="FFFFFF"/>
                </a:highlight>
                <a:latin typeface="Arial"/>
                <a:ea typeface="Arial"/>
                <a:cs typeface="Arial"/>
                <a:sym typeface="Arial"/>
              </a:rPr>
              <a:t>et al.</a:t>
            </a:r>
            <a:r>
              <a:rPr lang="en-GB" sz="1100">
                <a:solidFill>
                  <a:srgbClr val="222222"/>
                </a:solidFill>
                <a:highlight>
                  <a:srgbClr val="FFFFFF"/>
                </a:highlight>
                <a:latin typeface="Arial"/>
                <a:ea typeface="Arial"/>
                <a:cs typeface="Arial"/>
                <a:sym typeface="Arial"/>
              </a:rPr>
              <a:t> (2023</a:t>
            </a:r>
            <a:r>
              <a:rPr lang="en-GB" sz="1200">
                <a:solidFill>
                  <a:srgbClr val="000000"/>
                </a:solidFill>
                <a:highlight>
                  <a:srgbClr val="FFFFFF"/>
                </a:highlight>
                <a:latin typeface="Arial"/>
                <a:ea typeface="Arial"/>
                <a:cs typeface="Arial"/>
                <a:sym typeface="Arial"/>
              </a:rPr>
              <a:t>)</a:t>
            </a:r>
            <a:r>
              <a:rPr lang="en-GB" sz="1100">
                <a:solidFill>
                  <a:srgbClr val="000000"/>
                </a:solidFill>
                <a:highlight>
                  <a:srgbClr val="FFFFFF"/>
                </a:highlight>
                <a:latin typeface="Arial"/>
                <a:ea typeface="Arial"/>
                <a:cs typeface="Arial"/>
                <a:sym typeface="Arial"/>
              </a:rPr>
              <a:t> cognitive skill is important for remembering the team goal and interpreting data for running the business.</a:t>
            </a:r>
            <a:endParaRPr sz="1100">
              <a:solidFill>
                <a:srgbClr val="000000"/>
              </a:solidFill>
              <a:highlight>
                <a:srgbClr val="FFFFFF"/>
              </a:highlight>
              <a:latin typeface="Arial"/>
              <a:ea typeface="Arial"/>
              <a:cs typeface="Arial"/>
              <a:sym typeface="Arial"/>
            </a:endParaRPr>
          </a:p>
          <a:p>
            <a:pPr marL="457200" lvl="0" indent="-287972" algn="just" rtl="0">
              <a:lnSpc>
                <a:spcPct val="150000"/>
              </a:lnSpc>
              <a:spcBef>
                <a:spcPts val="0"/>
              </a:spcBef>
              <a:spcAft>
                <a:spcPts val="0"/>
              </a:spcAft>
              <a:buClr>
                <a:srgbClr val="000000"/>
              </a:buClr>
              <a:buSzPct val="100000"/>
              <a:buFont typeface="Arial"/>
              <a:buChar char="●"/>
            </a:pPr>
            <a:r>
              <a:rPr lang="en-GB" sz="1100">
                <a:solidFill>
                  <a:srgbClr val="000000"/>
                </a:solidFill>
                <a:highlight>
                  <a:srgbClr val="FFFFFF"/>
                </a:highlight>
                <a:latin typeface="Arial"/>
                <a:ea typeface="Arial"/>
                <a:cs typeface="Arial"/>
                <a:sym typeface="Arial"/>
              </a:rPr>
              <a:t>Intellectual skill is required for the identification of any challenges and overcoming them in an efficient way.</a:t>
            </a:r>
            <a:endParaRPr sz="1100">
              <a:solidFill>
                <a:srgbClr val="000000"/>
              </a:solidFill>
              <a:highlight>
                <a:srgbClr val="FFFFFF"/>
              </a:highlight>
              <a:latin typeface="Arial"/>
              <a:ea typeface="Arial"/>
              <a:cs typeface="Arial"/>
              <a:sym typeface="Arial"/>
            </a:endParaRPr>
          </a:p>
          <a:p>
            <a:pPr marL="457200" lvl="0" indent="-287972" algn="just" rtl="0">
              <a:lnSpc>
                <a:spcPct val="150000"/>
              </a:lnSpc>
              <a:spcBef>
                <a:spcPts val="0"/>
              </a:spcBef>
              <a:spcAft>
                <a:spcPts val="0"/>
              </a:spcAft>
              <a:buClr>
                <a:srgbClr val="000000"/>
              </a:buClr>
              <a:buSzPct val="100000"/>
              <a:buFont typeface="Arial"/>
              <a:buChar char="●"/>
            </a:pPr>
            <a:r>
              <a:rPr lang="en-GB" sz="1100">
                <a:solidFill>
                  <a:srgbClr val="000000"/>
                </a:solidFill>
                <a:highlight>
                  <a:srgbClr val="FFFFFF"/>
                </a:highlight>
                <a:latin typeface="Arial"/>
                <a:ea typeface="Arial"/>
                <a:cs typeface="Arial"/>
                <a:sym typeface="Arial"/>
              </a:rPr>
              <a:t>The ability to pay attention to the employee is also important to notice all the valuable discussions during business meetings. </a:t>
            </a:r>
            <a:endParaRPr sz="110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1100" b="1">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50" name="Google Shape;150;p16"/>
          <p:cNvPicPr preferRelativeResize="0"/>
          <p:nvPr/>
        </p:nvPicPr>
        <p:blipFill>
          <a:blip r:embed="rId3">
            <a:alphaModFix/>
          </a:blip>
          <a:stretch>
            <a:fillRect/>
          </a:stretch>
        </p:blipFill>
        <p:spPr>
          <a:xfrm>
            <a:off x="1934850" y="2651500"/>
            <a:ext cx="4756525" cy="22985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400" b="1">
                <a:latin typeface="Arial"/>
                <a:ea typeface="Arial"/>
                <a:cs typeface="Arial"/>
                <a:sym typeface="Arial"/>
              </a:rPr>
              <a:t>Significance of Practical skill for enhancing the quality of Marketing Management</a:t>
            </a:r>
            <a:endParaRPr sz="2400"/>
          </a:p>
        </p:txBody>
      </p:sp>
      <p:sp>
        <p:nvSpPr>
          <p:cNvPr id="156" name="Google Shape;156;p17"/>
          <p:cNvSpPr txBox="1">
            <a:spLocks noGrp="1"/>
          </p:cNvSpPr>
          <p:nvPr>
            <p:ph type="body" idx="1"/>
          </p:nvPr>
        </p:nvSpPr>
        <p:spPr>
          <a:xfrm>
            <a:off x="819150" y="1990725"/>
            <a:ext cx="3753000" cy="2448000"/>
          </a:xfrm>
          <a:prstGeom prst="rect">
            <a:avLst/>
          </a:prstGeom>
        </p:spPr>
        <p:txBody>
          <a:bodyPr spcFirstLastPara="1" wrap="square" lIns="91425" tIns="91425" rIns="91425" bIns="91425" anchor="t" anchorCtr="0">
            <a:normAutofit lnSpcReduction="10000"/>
          </a:bodyPr>
          <a:lstStyle/>
          <a:p>
            <a:pPr marL="457200" lvl="0" indent="-285750" algn="just" rtl="0">
              <a:lnSpc>
                <a:spcPct val="150000"/>
              </a:lnSpc>
              <a:spcBef>
                <a:spcPts val="1200"/>
              </a:spcBef>
              <a:spcAft>
                <a:spcPts val="0"/>
              </a:spcAft>
              <a:buClr>
                <a:srgbClr val="000000"/>
              </a:buClr>
              <a:buSzPts val="900"/>
              <a:buFont typeface="Arial"/>
              <a:buChar char="●"/>
            </a:pPr>
            <a:r>
              <a:rPr lang="en-GB" sz="900">
                <a:solidFill>
                  <a:srgbClr val="000000"/>
                </a:solidFill>
                <a:highlight>
                  <a:srgbClr val="FFFFFF"/>
                </a:highlight>
                <a:latin typeface="Arial"/>
                <a:ea typeface="Arial"/>
                <a:cs typeface="Arial"/>
                <a:sym typeface="Arial"/>
              </a:rPr>
              <a:t>According to </a:t>
            </a:r>
            <a:r>
              <a:rPr lang="en-GB" sz="900">
                <a:solidFill>
                  <a:srgbClr val="222222"/>
                </a:solidFill>
                <a:highlight>
                  <a:srgbClr val="FFFFFF"/>
                </a:highlight>
                <a:latin typeface="Arial"/>
                <a:ea typeface="Arial"/>
                <a:cs typeface="Arial"/>
                <a:sym typeface="Arial"/>
              </a:rPr>
              <a:t>Ferreira, Robertson and Pitt </a:t>
            </a:r>
            <a:r>
              <a:rPr lang="en-GB" sz="900">
                <a:solidFill>
                  <a:srgbClr val="000000"/>
                </a:solidFill>
                <a:highlight>
                  <a:srgbClr val="FFFFFF"/>
                </a:highlight>
                <a:latin typeface="Arial"/>
                <a:ea typeface="Arial"/>
                <a:cs typeface="Arial"/>
                <a:sym typeface="Arial"/>
              </a:rPr>
              <a:t>(2023), practical skills such as communication, problem-solving, adaptation, interpersonal relationships, and data analysis in some cases are effective practical marketing management skills.</a:t>
            </a:r>
            <a:endParaRPr sz="900">
              <a:solidFill>
                <a:srgbClr val="000000"/>
              </a:solidFill>
              <a:highlight>
                <a:srgbClr val="FFFFFF"/>
              </a:highlight>
              <a:latin typeface="Arial"/>
              <a:ea typeface="Arial"/>
              <a:cs typeface="Arial"/>
              <a:sym typeface="Arial"/>
            </a:endParaRPr>
          </a:p>
          <a:p>
            <a:pPr marL="457200" lvl="0" indent="-285750" algn="just" rtl="0">
              <a:lnSpc>
                <a:spcPct val="150000"/>
              </a:lnSpc>
              <a:spcBef>
                <a:spcPts val="0"/>
              </a:spcBef>
              <a:spcAft>
                <a:spcPts val="0"/>
              </a:spcAft>
              <a:buClr>
                <a:srgbClr val="000000"/>
              </a:buClr>
              <a:buSzPts val="900"/>
              <a:buFont typeface="Arial"/>
              <a:buChar char="●"/>
            </a:pPr>
            <a:r>
              <a:rPr lang="en-GB" sz="900">
                <a:solidFill>
                  <a:srgbClr val="000000"/>
                </a:solidFill>
                <a:highlight>
                  <a:srgbClr val="FFFFFF"/>
                </a:highlight>
                <a:latin typeface="Arial"/>
                <a:ea typeface="Arial"/>
                <a:cs typeface="Arial"/>
                <a:sym typeface="Arial"/>
              </a:rPr>
              <a:t>As per </a:t>
            </a:r>
            <a:r>
              <a:rPr lang="en-GB" sz="900">
                <a:solidFill>
                  <a:srgbClr val="222222"/>
                </a:solidFill>
                <a:highlight>
                  <a:srgbClr val="FFFFFF"/>
                </a:highlight>
                <a:latin typeface="Arial"/>
                <a:ea typeface="Arial"/>
                <a:cs typeface="Arial"/>
                <a:sym typeface="Arial"/>
              </a:rPr>
              <a:t>Rust (2020</a:t>
            </a:r>
            <a:r>
              <a:rPr lang="en-GB" sz="900">
                <a:solidFill>
                  <a:srgbClr val="000000"/>
                </a:solidFill>
                <a:highlight>
                  <a:srgbClr val="FFFFFF"/>
                </a:highlight>
                <a:latin typeface="Arial"/>
                <a:ea typeface="Arial"/>
                <a:cs typeface="Arial"/>
                <a:sym typeface="Arial"/>
              </a:rPr>
              <a:t>), these skills can help an executive to solve crucial problems along with the cooperation of the specific marketing team or department that can help originations to grow further in the business market with an anticipation of a positive future.</a:t>
            </a:r>
            <a:endParaRPr sz="900">
              <a:solidFill>
                <a:srgbClr val="000000"/>
              </a:solidFill>
              <a:highlight>
                <a:srgbClr val="FFFFFF"/>
              </a:highlight>
              <a:latin typeface="Arial"/>
              <a:ea typeface="Arial"/>
              <a:cs typeface="Arial"/>
              <a:sym typeface="Arial"/>
            </a:endParaRPr>
          </a:p>
          <a:p>
            <a:pPr marL="457200" lvl="0" indent="-285750" algn="just" rtl="0">
              <a:lnSpc>
                <a:spcPct val="150000"/>
              </a:lnSpc>
              <a:spcBef>
                <a:spcPts val="0"/>
              </a:spcBef>
              <a:spcAft>
                <a:spcPts val="0"/>
              </a:spcAft>
              <a:buClr>
                <a:srgbClr val="000000"/>
              </a:buClr>
              <a:buSzPts val="900"/>
              <a:buFont typeface="Arial"/>
              <a:buChar char="●"/>
            </a:pPr>
            <a:r>
              <a:rPr lang="en-GB" sz="900">
                <a:solidFill>
                  <a:srgbClr val="000000"/>
                </a:solidFill>
                <a:highlight>
                  <a:srgbClr val="FFFFFF"/>
                </a:highlight>
                <a:latin typeface="Arial"/>
                <a:ea typeface="Arial"/>
                <a:cs typeface="Arial"/>
                <a:sym typeface="Arial"/>
              </a:rPr>
              <a:t>It has been established that practicing marketing skills has also enhanced the working environment subsequently. </a:t>
            </a:r>
            <a:endParaRPr sz="1100"/>
          </a:p>
        </p:txBody>
      </p:sp>
      <p:pic>
        <p:nvPicPr>
          <p:cNvPr id="4" name="Picture 3" descr="960x0.jpg"/>
          <p:cNvPicPr>
            <a:picLocks noChangeAspect="1"/>
          </p:cNvPicPr>
          <p:nvPr/>
        </p:nvPicPr>
        <p:blipFill>
          <a:blip r:embed="rId3"/>
          <a:stretch>
            <a:fillRect/>
          </a:stretch>
        </p:blipFill>
        <p:spPr>
          <a:xfrm>
            <a:off x="5273477" y="2307772"/>
            <a:ext cx="2916171" cy="19431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8"/>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lnSpc>
                <a:spcPct val="115000"/>
              </a:lnSpc>
              <a:spcBef>
                <a:spcPts val="0"/>
              </a:spcBef>
              <a:spcAft>
                <a:spcPts val="0"/>
              </a:spcAft>
              <a:buNone/>
            </a:pPr>
            <a:r>
              <a:rPr lang="en-GB" sz="2400" b="1">
                <a:latin typeface="Arial"/>
                <a:ea typeface="Arial"/>
                <a:cs typeface="Arial"/>
                <a:sym typeface="Arial"/>
              </a:rPr>
              <a:t>Transferable skills for Life and Professional Practice </a:t>
            </a:r>
            <a:endParaRPr sz="2400"/>
          </a:p>
        </p:txBody>
      </p:sp>
      <p:sp>
        <p:nvSpPr>
          <p:cNvPr id="162" name="Google Shape;162;p18"/>
          <p:cNvSpPr txBox="1">
            <a:spLocks noGrp="1"/>
          </p:cNvSpPr>
          <p:nvPr>
            <p:ph type="body" idx="1"/>
          </p:nvPr>
        </p:nvSpPr>
        <p:spPr>
          <a:xfrm>
            <a:off x="819150" y="1990725"/>
            <a:ext cx="3753000" cy="2448000"/>
          </a:xfrm>
          <a:prstGeom prst="rect">
            <a:avLst/>
          </a:prstGeom>
        </p:spPr>
        <p:txBody>
          <a:bodyPr spcFirstLastPara="1" wrap="square" lIns="91425" tIns="91425" rIns="91425" bIns="91425" anchor="t" anchorCtr="0">
            <a:normAutofit fontScale="92500" lnSpcReduction="10000"/>
          </a:bodyPr>
          <a:lstStyle/>
          <a:p>
            <a:pPr marL="457200" lvl="0" indent="-281463" algn="just" rtl="0">
              <a:lnSpc>
                <a:spcPct val="150000"/>
              </a:lnSpc>
              <a:spcBef>
                <a:spcPts val="1200"/>
              </a:spcBef>
              <a:spcAft>
                <a:spcPts val="0"/>
              </a:spcAft>
              <a:buClr>
                <a:srgbClr val="000000"/>
              </a:buClr>
              <a:buSzPct val="100000"/>
              <a:buFont typeface="Arial"/>
              <a:buChar char="●"/>
            </a:pPr>
            <a:r>
              <a:rPr lang="en-GB" sz="900">
                <a:solidFill>
                  <a:srgbClr val="000000"/>
                </a:solidFill>
                <a:highlight>
                  <a:srgbClr val="FFFFFF"/>
                </a:highlight>
                <a:latin typeface="Arial"/>
                <a:ea typeface="Arial"/>
                <a:cs typeface="Arial"/>
                <a:sym typeface="Arial"/>
              </a:rPr>
              <a:t>According to </a:t>
            </a:r>
            <a:r>
              <a:rPr lang="en-GB" sz="900">
                <a:solidFill>
                  <a:srgbClr val="222222"/>
                </a:solidFill>
                <a:highlight>
                  <a:srgbClr val="FFFFFF"/>
                </a:highlight>
                <a:latin typeface="Arial"/>
                <a:ea typeface="Arial"/>
                <a:cs typeface="Arial"/>
                <a:sym typeface="Arial"/>
              </a:rPr>
              <a:t>Rust (2020</a:t>
            </a:r>
            <a:r>
              <a:rPr lang="en-GB" sz="900">
                <a:solidFill>
                  <a:srgbClr val="000000"/>
                </a:solidFill>
                <a:highlight>
                  <a:srgbClr val="FFFFFF"/>
                </a:highlight>
                <a:latin typeface="Arial"/>
                <a:ea typeface="Arial"/>
                <a:cs typeface="Arial"/>
                <a:sym typeface="Arial"/>
              </a:rPr>
              <a:t>), transferable skills in marketing management are primarily based on cognitive thinking and processing which can assist an employee to learn more efficiently.</a:t>
            </a:r>
            <a:endParaRPr sz="900">
              <a:solidFill>
                <a:srgbClr val="000000"/>
              </a:solidFill>
              <a:highlight>
                <a:srgbClr val="FFFFFF"/>
              </a:highlight>
              <a:latin typeface="Arial"/>
              <a:ea typeface="Arial"/>
              <a:cs typeface="Arial"/>
              <a:sym typeface="Arial"/>
            </a:endParaRPr>
          </a:p>
          <a:p>
            <a:pPr marL="457200" lvl="0" indent="-281463" algn="just" rtl="0">
              <a:lnSpc>
                <a:spcPct val="150000"/>
              </a:lnSpc>
              <a:spcBef>
                <a:spcPts val="0"/>
              </a:spcBef>
              <a:spcAft>
                <a:spcPts val="0"/>
              </a:spcAft>
              <a:buClr>
                <a:srgbClr val="000000"/>
              </a:buClr>
              <a:buSzPct val="100000"/>
              <a:buFont typeface="Arial"/>
              <a:buChar char="●"/>
            </a:pPr>
            <a:r>
              <a:rPr lang="en-GB" sz="900">
                <a:solidFill>
                  <a:srgbClr val="000000"/>
                </a:solidFill>
                <a:highlight>
                  <a:srgbClr val="FFFFFF"/>
                </a:highlight>
                <a:latin typeface="Arial"/>
                <a:ea typeface="Arial"/>
                <a:cs typeface="Arial"/>
                <a:sym typeface="Arial"/>
              </a:rPr>
              <a:t>According to </a:t>
            </a:r>
            <a:r>
              <a:rPr lang="en-GB" sz="900">
                <a:solidFill>
                  <a:srgbClr val="222222"/>
                </a:solidFill>
                <a:highlight>
                  <a:srgbClr val="FFFFFF"/>
                </a:highlight>
                <a:latin typeface="Arial"/>
                <a:ea typeface="Arial"/>
                <a:cs typeface="Arial"/>
                <a:sym typeface="Arial"/>
              </a:rPr>
              <a:t>Jia, Zhang and Han </a:t>
            </a:r>
            <a:r>
              <a:rPr lang="en-GB" sz="900">
                <a:solidFill>
                  <a:srgbClr val="000000"/>
                </a:solidFill>
                <a:highlight>
                  <a:srgbClr val="FFFFFF"/>
                </a:highlight>
                <a:latin typeface="Arial"/>
                <a:ea typeface="Arial"/>
                <a:cs typeface="Arial"/>
                <a:sym typeface="Arial"/>
              </a:rPr>
              <a:t>(2023), some of these transferable skills are, recognizing verbal communication, comprehensive thinking process, evaluation of opinions and decisions, empathizing with others, speaking effectively, persuasiveness, assertiveness with customers, managing others, goal setting, planning, networking, information sharing, and many more.</a:t>
            </a:r>
            <a:endParaRPr sz="900">
              <a:solidFill>
                <a:srgbClr val="000000"/>
              </a:solidFill>
              <a:highlight>
                <a:srgbClr val="FFFFFF"/>
              </a:highlight>
              <a:latin typeface="Arial"/>
              <a:ea typeface="Arial"/>
              <a:cs typeface="Arial"/>
              <a:sym typeface="Arial"/>
            </a:endParaRPr>
          </a:p>
          <a:p>
            <a:pPr marL="457200" lvl="0" indent="-281463" algn="just" rtl="0">
              <a:lnSpc>
                <a:spcPct val="150000"/>
              </a:lnSpc>
              <a:spcBef>
                <a:spcPts val="0"/>
              </a:spcBef>
              <a:spcAft>
                <a:spcPts val="0"/>
              </a:spcAft>
              <a:buClr>
                <a:srgbClr val="000000"/>
              </a:buClr>
              <a:buSzPct val="100000"/>
              <a:buFont typeface="Arial"/>
              <a:buChar char="●"/>
            </a:pPr>
            <a:r>
              <a:rPr lang="en-GB" sz="900">
                <a:solidFill>
                  <a:srgbClr val="000000"/>
                </a:solidFill>
                <a:highlight>
                  <a:srgbClr val="FFFFFF"/>
                </a:highlight>
                <a:latin typeface="Arial"/>
                <a:ea typeface="Arial"/>
                <a:cs typeface="Arial"/>
                <a:sym typeface="Arial"/>
              </a:rPr>
              <a:t>These skills can help the marketing management team or individual to reach the targets of the respective organization with efficiency and clarification (</a:t>
            </a:r>
            <a:r>
              <a:rPr lang="en-GB" sz="900">
                <a:solidFill>
                  <a:srgbClr val="222222"/>
                </a:solidFill>
                <a:highlight>
                  <a:srgbClr val="FFFFFF"/>
                </a:highlight>
                <a:latin typeface="Arial"/>
                <a:ea typeface="Arial"/>
                <a:cs typeface="Arial"/>
                <a:sym typeface="Arial"/>
              </a:rPr>
              <a:t>Chohan and Paschen, 2023</a:t>
            </a:r>
            <a:r>
              <a:rPr lang="en-GB" sz="900">
                <a:solidFill>
                  <a:srgbClr val="000000"/>
                </a:solidFill>
                <a:highlight>
                  <a:srgbClr val="FFFFFF"/>
                </a:highlight>
                <a:latin typeface="Arial"/>
                <a:ea typeface="Arial"/>
                <a:cs typeface="Arial"/>
                <a:sym typeface="Arial"/>
              </a:rPr>
              <a:t>). </a:t>
            </a:r>
            <a:endParaRPr sz="1100"/>
          </a:p>
        </p:txBody>
      </p:sp>
      <p:pic>
        <p:nvPicPr>
          <p:cNvPr id="4" name="Picture 3" descr="marketing-skills.jpg"/>
          <p:cNvPicPr>
            <a:picLocks noChangeAspect="1"/>
          </p:cNvPicPr>
          <p:nvPr/>
        </p:nvPicPr>
        <p:blipFill>
          <a:blip r:embed="rId3"/>
          <a:stretch>
            <a:fillRect/>
          </a:stretch>
        </p:blipFill>
        <p:spPr>
          <a:xfrm>
            <a:off x="5078039" y="1948542"/>
            <a:ext cx="3307828" cy="220435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9"/>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400" b="1">
                <a:latin typeface="Arial"/>
                <a:ea typeface="Arial"/>
                <a:cs typeface="Arial"/>
                <a:sym typeface="Arial"/>
              </a:rPr>
              <a:t>Ansoff matrix theory for analysis of market potential of Unilever Plc</a:t>
            </a:r>
            <a:endParaRPr sz="2400"/>
          </a:p>
        </p:txBody>
      </p:sp>
      <p:sp>
        <p:nvSpPr>
          <p:cNvPr id="168" name="Google Shape;168;p19"/>
          <p:cNvSpPr txBox="1">
            <a:spLocks noGrp="1"/>
          </p:cNvSpPr>
          <p:nvPr>
            <p:ph type="body" idx="1"/>
          </p:nvPr>
        </p:nvSpPr>
        <p:spPr>
          <a:xfrm>
            <a:off x="819150" y="1990725"/>
            <a:ext cx="3753000" cy="2448000"/>
          </a:xfrm>
          <a:prstGeom prst="rect">
            <a:avLst/>
          </a:prstGeom>
        </p:spPr>
        <p:txBody>
          <a:bodyPr spcFirstLastPara="1" wrap="square" lIns="91425" tIns="91425" rIns="91425" bIns="91425" anchor="t" anchorCtr="0">
            <a:normAutofit fontScale="92500" lnSpcReduction="20000"/>
          </a:bodyPr>
          <a:lstStyle/>
          <a:p>
            <a:pPr marL="457200" lvl="0" indent="-281463" algn="just" rtl="0">
              <a:lnSpc>
                <a:spcPct val="130000"/>
              </a:lnSpc>
              <a:spcBef>
                <a:spcPts val="1200"/>
              </a:spcBef>
              <a:spcAft>
                <a:spcPts val="0"/>
              </a:spcAft>
              <a:buClr>
                <a:srgbClr val="000000"/>
              </a:buClr>
              <a:buSzPct val="100000"/>
              <a:buFont typeface="Arial"/>
              <a:buChar char="●"/>
            </a:pPr>
            <a:r>
              <a:rPr lang="en-GB" sz="900">
                <a:solidFill>
                  <a:srgbClr val="000000"/>
                </a:solidFill>
                <a:highlight>
                  <a:srgbClr val="FFFFFF"/>
                </a:highlight>
                <a:latin typeface="Arial"/>
                <a:ea typeface="Arial"/>
                <a:cs typeface="Arial"/>
                <a:sym typeface="Arial"/>
              </a:rPr>
              <a:t>If a corporation introduces a new commodity to a specific economy, this somehow distributes the item intending to gain pricing power (unilever.com, 2023). Currently, 2.6 billion people worldwide use goods from Unilever every day, demonstrating the company's global reach.</a:t>
            </a:r>
            <a:endParaRPr sz="900">
              <a:solidFill>
                <a:srgbClr val="000000"/>
              </a:solidFill>
              <a:highlight>
                <a:srgbClr val="FFFFFF"/>
              </a:highlight>
              <a:latin typeface="Arial"/>
              <a:ea typeface="Arial"/>
              <a:cs typeface="Arial"/>
              <a:sym typeface="Arial"/>
            </a:endParaRPr>
          </a:p>
          <a:p>
            <a:pPr marL="457200" lvl="0" indent="-281463" algn="just" rtl="0">
              <a:lnSpc>
                <a:spcPct val="130000"/>
              </a:lnSpc>
              <a:spcBef>
                <a:spcPts val="0"/>
              </a:spcBef>
              <a:spcAft>
                <a:spcPts val="0"/>
              </a:spcAft>
              <a:buClr>
                <a:srgbClr val="000000"/>
              </a:buClr>
              <a:buSzPct val="100000"/>
              <a:buFont typeface="Arial"/>
              <a:buChar char="●"/>
            </a:pPr>
            <a:r>
              <a:rPr lang="en-GB" sz="900">
                <a:solidFill>
                  <a:srgbClr val="000000"/>
                </a:solidFill>
                <a:highlight>
                  <a:srgbClr val="FFFFFF"/>
                </a:highlight>
                <a:latin typeface="Arial"/>
                <a:ea typeface="Arial"/>
                <a:cs typeface="Arial"/>
                <a:sym typeface="Arial"/>
              </a:rPr>
              <a:t>Unilever is aware of how critical it's becoming to continuously develop its merchandise collection to target a broader demographic (</a:t>
            </a:r>
            <a:r>
              <a:rPr lang="en-GB" sz="900">
                <a:solidFill>
                  <a:srgbClr val="222222"/>
                </a:solidFill>
                <a:highlight>
                  <a:srgbClr val="FFFFFF"/>
                </a:highlight>
                <a:latin typeface="Arial"/>
                <a:ea typeface="Arial"/>
                <a:cs typeface="Arial"/>
                <a:sym typeface="Arial"/>
              </a:rPr>
              <a:t>Jia, Zhang and Han, 2023</a:t>
            </a:r>
            <a:r>
              <a:rPr lang="en-GB" sz="900">
                <a:solidFill>
                  <a:srgbClr val="000000"/>
                </a:solidFill>
                <a:highlight>
                  <a:srgbClr val="FFFFFF"/>
                </a:highlight>
                <a:latin typeface="Arial"/>
                <a:ea typeface="Arial"/>
                <a:cs typeface="Arial"/>
                <a:sym typeface="Arial"/>
              </a:rPr>
              <a:t>).</a:t>
            </a:r>
            <a:endParaRPr sz="900">
              <a:solidFill>
                <a:srgbClr val="000000"/>
              </a:solidFill>
              <a:highlight>
                <a:srgbClr val="FFFFFF"/>
              </a:highlight>
              <a:latin typeface="Arial"/>
              <a:ea typeface="Arial"/>
              <a:cs typeface="Arial"/>
              <a:sym typeface="Arial"/>
            </a:endParaRPr>
          </a:p>
          <a:p>
            <a:pPr marL="457200" lvl="0" indent="-281463" algn="just" rtl="0">
              <a:lnSpc>
                <a:spcPct val="130000"/>
              </a:lnSpc>
              <a:spcBef>
                <a:spcPts val="0"/>
              </a:spcBef>
              <a:spcAft>
                <a:spcPts val="0"/>
              </a:spcAft>
              <a:buClr>
                <a:srgbClr val="000000"/>
              </a:buClr>
              <a:buSzPct val="100000"/>
              <a:buFont typeface="Arial"/>
              <a:buChar char="●"/>
            </a:pPr>
            <a:r>
              <a:rPr lang="en-GB" sz="900">
                <a:solidFill>
                  <a:srgbClr val="000000"/>
                </a:solidFill>
                <a:highlight>
                  <a:srgbClr val="FFFFFF"/>
                </a:highlight>
                <a:latin typeface="Arial"/>
                <a:ea typeface="Arial"/>
                <a:cs typeface="Arial"/>
                <a:sym typeface="Arial"/>
              </a:rPr>
              <a:t>This corporation expanded to America and Asia to further establish fresh sectors because its ongoing achievement throughout European nations failed to fulfill its need for economic enlargement (</a:t>
            </a:r>
            <a:r>
              <a:rPr lang="en-GB" sz="900">
                <a:solidFill>
                  <a:srgbClr val="222222"/>
                </a:solidFill>
                <a:highlight>
                  <a:srgbClr val="FFFFFF"/>
                </a:highlight>
                <a:latin typeface="Arial"/>
                <a:ea typeface="Arial"/>
                <a:cs typeface="Arial"/>
                <a:sym typeface="Arial"/>
              </a:rPr>
              <a:t>Chohan and Paschen, 2023</a:t>
            </a:r>
            <a:r>
              <a:rPr lang="en-GB" sz="900">
                <a:solidFill>
                  <a:srgbClr val="000000"/>
                </a:solidFill>
                <a:highlight>
                  <a:srgbClr val="FFFFFF"/>
                </a:highlight>
                <a:latin typeface="Arial"/>
                <a:ea typeface="Arial"/>
                <a:cs typeface="Arial"/>
                <a:sym typeface="Arial"/>
              </a:rPr>
              <a:t>).</a:t>
            </a:r>
            <a:endParaRPr sz="900">
              <a:solidFill>
                <a:srgbClr val="000000"/>
              </a:solidFill>
              <a:highlight>
                <a:srgbClr val="FFFFFF"/>
              </a:highlight>
              <a:latin typeface="Arial"/>
              <a:ea typeface="Arial"/>
              <a:cs typeface="Arial"/>
              <a:sym typeface="Arial"/>
            </a:endParaRPr>
          </a:p>
          <a:p>
            <a:pPr marL="457200" lvl="0" indent="-281463" algn="just" rtl="0">
              <a:lnSpc>
                <a:spcPct val="130000"/>
              </a:lnSpc>
              <a:spcBef>
                <a:spcPts val="0"/>
              </a:spcBef>
              <a:spcAft>
                <a:spcPts val="0"/>
              </a:spcAft>
              <a:buClr>
                <a:srgbClr val="000000"/>
              </a:buClr>
              <a:buSzPct val="100000"/>
              <a:buFont typeface="Arial"/>
              <a:buChar char="●"/>
            </a:pPr>
            <a:r>
              <a:rPr lang="en-GB" sz="900">
                <a:solidFill>
                  <a:srgbClr val="000000"/>
                </a:solidFill>
                <a:highlight>
                  <a:srgbClr val="FFFFFF"/>
                </a:highlight>
                <a:latin typeface="Arial"/>
                <a:ea typeface="Arial"/>
                <a:cs typeface="Arial"/>
                <a:sym typeface="Arial"/>
              </a:rPr>
              <a:t>According to </a:t>
            </a:r>
            <a:r>
              <a:rPr lang="en-GB" sz="900">
                <a:solidFill>
                  <a:srgbClr val="222222"/>
                </a:solidFill>
                <a:highlight>
                  <a:srgbClr val="FFFFFF"/>
                </a:highlight>
                <a:latin typeface="Arial"/>
                <a:ea typeface="Arial"/>
                <a:cs typeface="Arial"/>
                <a:sym typeface="Arial"/>
              </a:rPr>
              <a:t>Ferreira, Robertson and Pitt </a:t>
            </a:r>
            <a:r>
              <a:rPr lang="en-GB" sz="900">
                <a:solidFill>
                  <a:srgbClr val="000000"/>
                </a:solidFill>
                <a:highlight>
                  <a:srgbClr val="FFFFFF"/>
                </a:highlight>
                <a:latin typeface="Arial"/>
                <a:ea typeface="Arial"/>
                <a:cs typeface="Arial"/>
                <a:sym typeface="Arial"/>
              </a:rPr>
              <a:t>(2023), both purchases, as well as administration among several branches, have been generally accomplished to provide a corporation with outsourcing. </a:t>
            </a:r>
            <a:endParaRPr sz="1100"/>
          </a:p>
        </p:txBody>
      </p:sp>
      <p:pic>
        <p:nvPicPr>
          <p:cNvPr id="4" name="image1.png"/>
          <p:cNvPicPr/>
          <p:nvPr/>
        </p:nvPicPr>
        <p:blipFill>
          <a:blip r:embed="rId3"/>
          <a:srcRect/>
          <a:stretch>
            <a:fillRect/>
          </a:stretch>
        </p:blipFill>
        <p:spPr>
          <a:xfrm>
            <a:off x="4648880" y="1817914"/>
            <a:ext cx="4016149" cy="2779939"/>
          </a:xfrm>
          <a:prstGeom prst="rect">
            <a:avLst/>
          </a:prstGeo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0"/>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400" b="1">
                <a:latin typeface="Arial"/>
                <a:ea typeface="Arial"/>
                <a:cs typeface="Arial"/>
                <a:sym typeface="Arial"/>
              </a:rPr>
              <a:t>Ansoff matrix theory for analysis of market potential of Unilever Plc (contd.)</a:t>
            </a:r>
            <a:endParaRPr sz="2400"/>
          </a:p>
        </p:txBody>
      </p:sp>
      <p:sp>
        <p:nvSpPr>
          <p:cNvPr id="174" name="Google Shape;174;p20"/>
          <p:cNvSpPr txBox="1">
            <a:spLocks noGrp="1"/>
          </p:cNvSpPr>
          <p:nvPr>
            <p:ph type="body" idx="1"/>
          </p:nvPr>
        </p:nvSpPr>
        <p:spPr>
          <a:xfrm>
            <a:off x="819150" y="1990725"/>
            <a:ext cx="3753000" cy="2448000"/>
          </a:xfrm>
          <a:prstGeom prst="rect">
            <a:avLst/>
          </a:prstGeom>
        </p:spPr>
        <p:txBody>
          <a:bodyPr spcFirstLastPara="1" wrap="square" lIns="91425" tIns="91425" rIns="91425" bIns="91425" anchor="t" anchorCtr="0">
            <a:normAutofit fontScale="70000" lnSpcReduction="20000"/>
          </a:bodyPr>
          <a:lstStyle/>
          <a:p>
            <a:pPr marL="457200" lvl="0" indent="-282733" algn="just" rtl="0">
              <a:lnSpc>
                <a:spcPct val="150000"/>
              </a:lnSpc>
              <a:spcBef>
                <a:spcPts val="1200"/>
              </a:spcBef>
              <a:spcAft>
                <a:spcPts val="0"/>
              </a:spcAft>
              <a:buClr>
                <a:srgbClr val="000000"/>
              </a:buClr>
              <a:buSzPct val="100000"/>
              <a:buFont typeface="Arial"/>
              <a:buChar char="●"/>
            </a:pPr>
            <a:r>
              <a:rPr lang="en-GB" sz="1100" dirty="0">
                <a:solidFill>
                  <a:srgbClr val="000000"/>
                </a:solidFill>
                <a:highlight>
                  <a:srgbClr val="FFFFFF"/>
                </a:highlight>
                <a:latin typeface="Arial"/>
                <a:ea typeface="Arial"/>
                <a:cs typeface="Arial"/>
                <a:sym typeface="Arial"/>
              </a:rPr>
              <a:t>The market penetration strategy of the company under the clarification of marketing management has gained the organization over 60.1 billion in 2022 which has an increase of 14.5% compared to 2021 (unilever.com, 2023).</a:t>
            </a:r>
            <a:endParaRPr sz="1100">
              <a:solidFill>
                <a:srgbClr val="000000"/>
              </a:solidFill>
              <a:highlight>
                <a:srgbClr val="FFFFFF"/>
              </a:highlight>
              <a:latin typeface="Arial"/>
              <a:ea typeface="Arial"/>
              <a:cs typeface="Arial"/>
              <a:sym typeface="Arial"/>
            </a:endParaRPr>
          </a:p>
          <a:p>
            <a:pPr marL="457200" lvl="0" indent="-282733" algn="just" rtl="0">
              <a:lnSpc>
                <a:spcPct val="150000"/>
              </a:lnSpc>
              <a:spcBef>
                <a:spcPts val="0"/>
              </a:spcBef>
              <a:spcAft>
                <a:spcPts val="0"/>
              </a:spcAft>
              <a:buClr>
                <a:srgbClr val="000000"/>
              </a:buClr>
              <a:buSzPct val="100000"/>
              <a:buFont typeface="Arial"/>
              <a:buChar char="●"/>
            </a:pPr>
            <a:r>
              <a:rPr lang="en-GB" sz="1100" dirty="0">
                <a:solidFill>
                  <a:srgbClr val="000000"/>
                </a:solidFill>
                <a:highlight>
                  <a:srgbClr val="FFFFFF"/>
                </a:highlight>
                <a:latin typeface="Arial"/>
                <a:ea typeface="Arial"/>
                <a:cs typeface="Arial"/>
                <a:sym typeface="Arial"/>
              </a:rPr>
              <a:t>The product development strategy of the company has taken the net profit of the corporation up to 8.052 billion which is considered a 12.51% increase in profit percentage compared to 2021 (unilever.com, 2023).</a:t>
            </a:r>
            <a:endParaRPr sz="1100">
              <a:solidFill>
                <a:srgbClr val="000000"/>
              </a:solidFill>
              <a:highlight>
                <a:srgbClr val="FFFFFF"/>
              </a:highlight>
              <a:latin typeface="Arial"/>
              <a:ea typeface="Arial"/>
              <a:cs typeface="Arial"/>
              <a:sym typeface="Arial"/>
            </a:endParaRPr>
          </a:p>
          <a:p>
            <a:pPr marL="457200" lvl="0" indent="-282733" algn="just" rtl="0">
              <a:lnSpc>
                <a:spcPct val="150000"/>
              </a:lnSpc>
              <a:spcBef>
                <a:spcPts val="0"/>
              </a:spcBef>
              <a:spcAft>
                <a:spcPts val="0"/>
              </a:spcAft>
              <a:buClr>
                <a:srgbClr val="000000"/>
              </a:buClr>
              <a:buSzPct val="100000"/>
              <a:buFont typeface="Arial"/>
              <a:buChar char="●"/>
            </a:pPr>
            <a:r>
              <a:rPr lang="en-GB" sz="1100" dirty="0">
                <a:solidFill>
                  <a:srgbClr val="000000"/>
                </a:solidFill>
                <a:highlight>
                  <a:srgbClr val="FFFFFF"/>
                </a:highlight>
                <a:latin typeface="Arial"/>
                <a:ea typeface="Arial"/>
                <a:cs typeface="Arial"/>
                <a:sym typeface="Arial"/>
              </a:rPr>
              <a:t>The market development and diversification strategy of the company assisted the company to increase the underlying profit to 9.7 billion, and simultaneously the sales growth of the company by 9.0% and price growth by 11.3% in 2022 (unilever.com, 2023). </a:t>
            </a:r>
            <a:endParaRPr/>
          </a:p>
        </p:txBody>
      </p:sp>
      <p:pic>
        <p:nvPicPr>
          <p:cNvPr id="4" name="image2.png"/>
          <p:cNvPicPr/>
          <p:nvPr/>
        </p:nvPicPr>
        <p:blipFill>
          <a:blip r:embed="rId3"/>
          <a:srcRect/>
          <a:stretch>
            <a:fillRect/>
          </a:stretch>
        </p:blipFill>
        <p:spPr>
          <a:xfrm>
            <a:off x="4626429" y="2286001"/>
            <a:ext cx="4093028" cy="1729921"/>
          </a:xfrm>
          <a:prstGeom prst="rect">
            <a:avLst/>
          </a:prstGeo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1"/>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15000"/>
              </a:lnSpc>
              <a:spcBef>
                <a:spcPts val="0"/>
              </a:spcBef>
              <a:spcAft>
                <a:spcPts val="0"/>
              </a:spcAft>
              <a:buNone/>
            </a:pPr>
            <a:r>
              <a:rPr lang="en-GB" sz="2400" b="1">
                <a:latin typeface="Arial"/>
                <a:ea typeface="Arial"/>
                <a:cs typeface="Arial"/>
                <a:sym typeface="Arial"/>
              </a:rPr>
              <a:t>SWOT Analysis</a:t>
            </a:r>
            <a:endParaRPr sz="2400"/>
          </a:p>
        </p:txBody>
      </p:sp>
      <p:sp>
        <p:nvSpPr>
          <p:cNvPr id="180" name="Google Shape;180;p21"/>
          <p:cNvSpPr txBox="1">
            <a:spLocks noGrp="1"/>
          </p:cNvSpPr>
          <p:nvPr>
            <p:ph type="body" idx="1"/>
          </p:nvPr>
        </p:nvSpPr>
        <p:spPr>
          <a:xfrm>
            <a:off x="819150" y="1660750"/>
            <a:ext cx="7505700" cy="1741500"/>
          </a:xfrm>
          <a:prstGeom prst="rect">
            <a:avLst/>
          </a:prstGeom>
        </p:spPr>
        <p:txBody>
          <a:bodyPr spcFirstLastPara="1" wrap="square" lIns="91425" tIns="91425" rIns="91425" bIns="91425" anchor="t" anchorCtr="0">
            <a:normAutofit/>
          </a:bodyPr>
          <a:lstStyle/>
          <a:p>
            <a:pPr marL="457200" lvl="0" indent="-311150" algn="just" rtl="0">
              <a:lnSpc>
                <a:spcPct val="127500"/>
              </a:lnSpc>
              <a:spcBef>
                <a:spcPts val="0"/>
              </a:spcBef>
              <a:spcAft>
                <a:spcPts val="0"/>
              </a:spcAft>
              <a:buClr>
                <a:srgbClr val="000000"/>
              </a:buClr>
              <a:buSzPts val="1300"/>
              <a:buFont typeface="Arial"/>
              <a:buChar char="●"/>
            </a:pPr>
            <a:r>
              <a:rPr lang="en-GB" sz="1100">
                <a:solidFill>
                  <a:srgbClr val="444444"/>
                </a:solidFill>
                <a:latin typeface="Arial"/>
                <a:ea typeface="Arial"/>
                <a:cs typeface="Arial"/>
                <a:sym typeface="Arial"/>
              </a:rPr>
              <a:t>Unilever deals with 190 countries across the world and the organization deals with a large number of consumers worldwide (unilever, 2023). </a:t>
            </a:r>
            <a:endParaRPr sz="1100">
              <a:solidFill>
                <a:srgbClr val="444444"/>
              </a:solidFill>
              <a:latin typeface="Arial"/>
              <a:ea typeface="Arial"/>
              <a:cs typeface="Arial"/>
              <a:sym typeface="Arial"/>
            </a:endParaRPr>
          </a:p>
          <a:p>
            <a:pPr marL="457200" lvl="0" indent="-298450" algn="just" rtl="0">
              <a:lnSpc>
                <a:spcPct val="127500"/>
              </a:lnSpc>
              <a:spcBef>
                <a:spcPts val="0"/>
              </a:spcBef>
              <a:spcAft>
                <a:spcPts val="0"/>
              </a:spcAft>
              <a:buClr>
                <a:srgbClr val="444444"/>
              </a:buClr>
              <a:buSzPts val="1100"/>
              <a:buFont typeface="Arial"/>
              <a:buChar char="●"/>
            </a:pPr>
            <a:r>
              <a:rPr lang="en-GB" sz="1100">
                <a:solidFill>
                  <a:srgbClr val="444444"/>
                </a:solidFill>
                <a:latin typeface="Arial"/>
                <a:ea typeface="Arial"/>
                <a:cs typeface="Arial"/>
                <a:sym typeface="Arial"/>
              </a:rPr>
              <a:t>The organization produces a large number of various products in the international market. </a:t>
            </a:r>
            <a:endParaRPr sz="1100">
              <a:solidFill>
                <a:srgbClr val="444444"/>
              </a:solidFill>
              <a:latin typeface="Arial"/>
              <a:ea typeface="Arial"/>
              <a:cs typeface="Arial"/>
              <a:sym typeface="Arial"/>
            </a:endParaRPr>
          </a:p>
          <a:p>
            <a:pPr marL="457200" lvl="0" indent="-298450" algn="just" rtl="0">
              <a:lnSpc>
                <a:spcPct val="127500"/>
              </a:lnSpc>
              <a:spcBef>
                <a:spcPts val="0"/>
              </a:spcBef>
              <a:spcAft>
                <a:spcPts val="0"/>
              </a:spcAft>
              <a:buClr>
                <a:srgbClr val="444444"/>
              </a:buClr>
              <a:buSzPts val="1100"/>
              <a:buFont typeface="Arial"/>
              <a:buChar char="●"/>
            </a:pPr>
            <a:r>
              <a:rPr lang="en-GB" sz="1100">
                <a:solidFill>
                  <a:srgbClr val="444444"/>
                </a:solidFill>
                <a:latin typeface="Arial"/>
                <a:ea typeface="Arial"/>
                <a:cs typeface="Arial"/>
                <a:sym typeface="Arial"/>
              </a:rPr>
              <a:t>On the other hand, the organization faces a strong competitive market and the products can be easily replaced by its competitors. </a:t>
            </a:r>
            <a:endParaRPr sz="1100">
              <a:solidFill>
                <a:srgbClr val="444444"/>
              </a:solidFill>
              <a:latin typeface="Arial"/>
              <a:ea typeface="Arial"/>
              <a:cs typeface="Arial"/>
              <a:sym typeface="Arial"/>
            </a:endParaRPr>
          </a:p>
          <a:p>
            <a:pPr marL="0" lvl="0" indent="0" algn="l" rtl="0">
              <a:spcBef>
                <a:spcPts val="0"/>
              </a:spcBef>
              <a:spcAft>
                <a:spcPts val="1200"/>
              </a:spcAft>
              <a:buNone/>
            </a:pPr>
            <a:endParaRPr/>
          </a:p>
        </p:txBody>
      </p:sp>
      <p:pic>
        <p:nvPicPr>
          <p:cNvPr id="181" name="Google Shape;181;p21"/>
          <p:cNvPicPr preferRelativeResize="0"/>
          <p:nvPr/>
        </p:nvPicPr>
        <p:blipFill>
          <a:blip r:embed="rId3">
            <a:alphaModFix/>
          </a:blip>
          <a:stretch>
            <a:fillRect/>
          </a:stretch>
        </p:blipFill>
        <p:spPr>
          <a:xfrm>
            <a:off x="1619250" y="3289250"/>
            <a:ext cx="6210300" cy="16124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22"/>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15000"/>
              </a:lnSpc>
              <a:spcBef>
                <a:spcPts val="0"/>
              </a:spcBef>
              <a:spcAft>
                <a:spcPts val="0"/>
              </a:spcAft>
              <a:buNone/>
            </a:pPr>
            <a:r>
              <a:rPr lang="en-GB" sz="2400" b="1">
                <a:latin typeface="Arial"/>
                <a:ea typeface="Arial"/>
                <a:cs typeface="Arial"/>
                <a:sym typeface="Arial"/>
              </a:rPr>
              <a:t>SWOT Analysis (contd.)</a:t>
            </a:r>
            <a:endParaRPr sz="2400"/>
          </a:p>
        </p:txBody>
      </p:sp>
      <p:sp>
        <p:nvSpPr>
          <p:cNvPr id="187" name="Google Shape;187;p22"/>
          <p:cNvSpPr txBox="1">
            <a:spLocks noGrp="1"/>
          </p:cNvSpPr>
          <p:nvPr>
            <p:ph type="body" idx="1"/>
          </p:nvPr>
        </p:nvSpPr>
        <p:spPr>
          <a:xfrm>
            <a:off x="819150" y="1990725"/>
            <a:ext cx="7505700" cy="1379100"/>
          </a:xfrm>
          <a:prstGeom prst="rect">
            <a:avLst/>
          </a:prstGeom>
        </p:spPr>
        <p:txBody>
          <a:bodyPr spcFirstLastPara="1" wrap="square" lIns="91425" tIns="91425" rIns="91425" bIns="91425" anchor="t" anchorCtr="0">
            <a:normAutofit/>
          </a:bodyPr>
          <a:lstStyle/>
          <a:p>
            <a:pPr marL="457200" lvl="0" indent="-298450" algn="just"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In the contemporary globalized world, customers focus on different shopping styles which is a big opportunity for Unilever Plc to attract a large number of customers </a:t>
            </a:r>
            <a:r>
              <a:rPr lang="en-GB" sz="1100">
                <a:solidFill>
                  <a:srgbClr val="444444"/>
                </a:solidFill>
                <a:latin typeface="Arial"/>
                <a:ea typeface="Arial"/>
                <a:cs typeface="Arial"/>
                <a:sym typeface="Arial"/>
              </a:rPr>
              <a:t> (unilever, 2023)</a:t>
            </a:r>
            <a:r>
              <a:rPr lang="en-GB" sz="1100">
                <a:solidFill>
                  <a:srgbClr val="000000"/>
                </a:solidFill>
                <a:latin typeface="Arial"/>
                <a:ea typeface="Arial"/>
                <a:cs typeface="Arial"/>
                <a:sym typeface="Arial"/>
              </a:rPr>
              <a:t>.</a:t>
            </a:r>
            <a:endParaRPr sz="1100">
              <a:solidFill>
                <a:srgbClr val="000000"/>
              </a:solidFill>
              <a:latin typeface="Arial"/>
              <a:ea typeface="Arial"/>
              <a:cs typeface="Arial"/>
              <a:sym typeface="Arial"/>
            </a:endParaRPr>
          </a:p>
          <a:p>
            <a:pPr marL="457200" lvl="0" indent="-298450" algn="just"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Producing sustainable products of Unilever Plc gained immense popularity in the international market.</a:t>
            </a:r>
            <a:endParaRPr sz="1100">
              <a:solidFill>
                <a:srgbClr val="000000"/>
              </a:solidFill>
              <a:latin typeface="Arial"/>
              <a:ea typeface="Arial"/>
              <a:cs typeface="Arial"/>
              <a:sym typeface="Arial"/>
            </a:endParaRPr>
          </a:p>
          <a:p>
            <a:pPr marL="457200" lvl="0" indent="-298450" algn="just"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The organization faces challenges due to the global economic crisis (</a:t>
            </a:r>
            <a:r>
              <a:rPr lang="en-GB" sz="1100">
                <a:solidFill>
                  <a:srgbClr val="222222"/>
                </a:solidFill>
                <a:highlight>
                  <a:srgbClr val="FFFFFF"/>
                </a:highlight>
                <a:latin typeface="Arial"/>
                <a:ea typeface="Arial"/>
                <a:cs typeface="Arial"/>
                <a:sym typeface="Arial"/>
              </a:rPr>
              <a:t>Younis, Shah and Yousaf, 2023</a:t>
            </a:r>
            <a:r>
              <a:rPr lang="en-GB" sz="1100">
                <a:solidFill>
                  <a:srgbClr val="000000"/>
                </a:solidFill>
                <a:latin typeface="Arial"/>
                <a:ea typeface="Arial"/>
                <a:cs typeface="Arial"/>
                <a:sym typeface="Arial"/>
              </a:rPr>
              <a:t>).</a:t>
            </a:r>
            <a:endParaRPr sz="1100">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88" name="Google Shape;188;p22"/>
          <p:cNvPicPr preferRelativeResize="0"/>
          <p:nvPr/>
        </p:nvPicPr>
        <p:blipFill>
          <a:blip r:embed="rId3">
            <a:alphaModFix/>
          </a:blip>
          <a:stretch>
            <a:fillRect/>
          </a:stretch>
        </p:blipFill>
        <p:spPr>
          <a:xfrm>
            <a:off x="1566875" y="3200075"/>
            <a:ext cx="6010275" cy="13791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23"/>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15000"/>
              </a:lnSpc>
              <a:spcBef>
                <a:spcPts val="0"/>
              </a:spcBef>
              <a:spcAft>
                <a:spcPts val="0"/>
              </a:spcAft>
              <a:buNone/>
            </a:pPr>
            <a:r>
              <a:rPr lang="en-GB" sz="2400" b="1">
                <a:latin typeface="Arial"/>
                <a:ea typeface="Arial"/>
                <a:cs typeface="Arial"/>
                <a:sym typeface="Arial"/>
              </a:rPr>
              <a:t>Recommendation</a:t>
            </a:r>
            <a:endParaRPr sz="2400"/>
          </a:p>
        </p:txBody>
      </p:sp>
      <p:sp>
        <p:nvSpPr>
          <p:cNvPr id="194" name="Google Shape;194;p23"/>
          <p:cNvSpPr txBox="1">
            <a:spLocks noGrp="1"/>
          </p:cNvSpPr>
          <p:nvPr>
            <p:ph type="body" idx="1"/>
          </p:nvPr>
        </p:nvSpPr>
        <p:spPr>
          <a:xfrm>
            <a:off x="819150" y="1635050"/>
            <a:ext cx="7505700" cy="2448000"/>
          </a:xfrm>
          <a:prstGeom prst="rect">
            <a:avLst/>
          </a:prstGeom>
        </p:spPr>
        <p:txBody>
          <a:bodyPr spcFirstLastPara="1" wrap="square" lIns="91425" tIns="91425" rIns="91425" bIns="91425" anchor="t" anchorCtr="0">
            <a:noAutofit/>
          </a:bodyPr>
          <a:lstStyle/>
          <a:p>
            <a:pPr marL="457200" lvl="0" indent="-311150" algn="just" rtl="0">
              <a:lnSpc>
                <a:spcPct val="150000"/>
              </a:lnSpc>
              <a:spcBef>
                <a:spcPts val="1200"/>
              </a:spcBef>
              <a:spcAft>
                <a:spcPts val="0"/>
              </a:spcAft>
              <a:buClr>
                <a:srgbClr val="000000"/>
              </a:buClr>
              <a:buSzPts val="1300"/>
              <a:buFont typeface="Arial"/>
              <a:buChar char="●"/>
            </a:pPr>
            <a:r>
              <a:rPr lang="en-GB">
                <a:solidFill>
                  <a:srgbClr val="000000"/>
                </a:solidFill>
                <a:highlight>
                  <a:srgbClr val="FFFFFF"/>
                </a:highlight>
                <a:latin typeface="Arial"/>
                <a:ea typeface="Arial"/>
                <a:cs typeface="Arial"/>
                <a:sym typeface="Arial"/>
              </a:rPr>
              <a:t>The company should maintain a more robust and significant supply chain management with the implementation of digital technology</a:t>
            </a:r>
            <a:endParaRPr>
              <a:solidFill>
                <a:srgbClr val="000000"/>
              </a:solidFill>
              <a:highlight>
                <a:srgbClr val="FFFFFF"/>
              </a:highlight>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GB">
                <a:solidFill>
                  <a:srgbClr val="000000"/>
                </a:solidFill>
                <a:highlight>
                  <a:srgbClr val="FFFFFF"/>
                </a:highlight>
                <a:latin typeface="Arial"/>
                <a:ea typeface="Arial"/>
                <a:cs typeface="Arial"/>
                <a:sym typeface="Arial"/>
              </a:rPr>
              <a:t>The company should focus more on targeting the young generation through social media platforms rather than opting for traditional advertising.</a:t>
            </a:r>
            <a:endParaRPr>
              <a:solidFill>
                <a:srgbClr val="000000"/>
              </a:solidFill>
              <a:highlight>
                <a:srgbClr val="FFFFFF"/>
              </a:highlight>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GB">
                <a:solidFill>
                  <a:srgbClr val="000000"/>
                </a:solidFill>
                <a:highlight>
                  <a:srgbClr val="FFFFFF"/>
                </a:highlight>
                <a:latin typeface="Arial"/>
                <a:ea typeface="Arial"/>
                <a:cs typeface="Arial"/>
                <a:sym typeface="Arial"/>
              </a:rPr>
              <a:t>The company should also focus on marketing strategies and advertisement which is relatable to the youth of the world.</a:t>
            </a:r>
            <a:endParaRPr>
              <a:solidFill>
                <a:srgbClr val="000000"/>
              </a:solidFill>
              <a:highlight>
                <a:srgbClr val="FFFFFF"/>
              </a:highlight>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GB">
                <a:solidFill>
                  <a:srgbClr val="000000"/>
                </a:solidFill>
                <a:highlight>
                  <a:srgbClr val="FFFFFF"/>
                </a:highlight>
                <a:latin typeface="Arial"/>
                <a:ea typeface="Arial"/>
                <a:cs typeface="Arial"/>
                <a:sym typeface="Arial"/>
              </a:rPr>
              <a:t>The organization should also focus more on green supply chain management which can reduce the carbon footprint of the company and the emission of greenhouse gases into the atmosphere. </a:t>
            </a:r>
            <a:endParaRPr sz="15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15000"/>
              </a:lnSpc>
              <a:spcBef>
                <a:spcPts val="0"/>
              </a:spcBef>
              <a:spcAft>
                <a:spcPts val="0"/>
              </a:spcAft>
              <a:buNone/>
            </a:pPr>
            <a:r>
              <a:rPr lang="en-GB" sz="2400" b="1">
                <a:latin typeface="Arial"/>
                <a:ea typeface="Arial"/>
                <a:cs typeface="Arial"/>
                <a:sym typeface="Arial"/>
              </a:rPr>
              <a:t>Conclusion</a:t>
            </a:r>
            <a:endParaRPr sz="2400"/>
          </a:p>
        </p:txBody>
      </p:sp>
      <p:sp>
        <p:nvSpPr>
          <p:cNvPr id="200" name="Google Shape;200;p24"/>
          <p:cNvSpPr txBox="1">
            <a:spLocks noGrp="1"/>
          </p:cNvSpPr>
          <p:nvPr>
            <p:ph type="body" idx="1"/>
          </p:nvPr>
        </p:nvSpPr>
        <p:spPr>
          <a:xfrm>
            <a:off x="819150" y="1635050"/>
            <a:ext cx="7505700" cy="2448000"/>
          </a:xfrm>
          <a:prstGeom prst="rect">
            <a:avLst/>
          </a:prstGeom>
        </p:spPr>
        <p:txBody>
          <a:bodyPr spcFirstLastPara="1" wrap="square" lIns="91425" tIns="91425" rIns="91425" bIns="91425" anchor="t" anchorCtr="0">
            <a:noAutofit/>
          </a:bodyPr>
          <a:lstStyle/>
          <a:p>
            <a:pPr marL="457200" lvl="0" indent="-311150" algn="just" rtl="0">
              <a:lnSpc>
                <a:spcPct val="150000"/>
              </a:lnSpc>
              <a:spcBef>
                <a:spcPts val="1200"/>
              </a:spcBef>
              <a:spcAft>
                <a:spcPts val="0"/>
              </a:spcAft>
              <a:buClr>
                <a:srgbClr val="000000"/>
              </a:buClr>
              <a:buSzPts val="1300"/>
              <a:buFont typeface="Arial"/>
              <a:buChar char="●"/>
            </a:pPr>
            <a:r>
              <a:rPr lang="en-GB">
                <a:solidFill>
                  <a:srgbClr val="000000"/>
                </a:solidFill>
                <a:highlight>
                  <a:srgbClr val="FFFFFF"/>
                </a:highlight>
                <a:latin typeface="Arial"/>
                <a:ea typeface="Arial"/>
                <a:cs typeface="Arial"/>
                <a:sym typeface="Arial"/>
              </a:rPr>
              <a:t>This assignment has focused on marketing management and has taken a major corporation as an example to explain the various aspects of marketing</a:t>
            </a:r>
            <a:endParaRPr>
              <a:solidFill>
                <a:srgbClr val="000000"/>
              </a:solidFill>
              <a:highlight>
                <a:srgbClr val="FFFFFF"/>
              </a:highlight>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GB">
                <a:solidFill>
                  <a:srgbClr val="000000"/>
                </a:solidFill>
                <a:highlight>
                  <a:srgbClr val="FFFFFF"/>
                </a:highlight>
                <a:latin typeface="Arial"/>
                <a:ea typeface="Arial"/>
                <a:cs typeface="Arial"/>
                <a:sym typeface="Arial"/>
              </a:rPr>
              <a:t>Certain skills have been explained in a comprehensive way that discussed different marketing techniques.</a:t>
            </a:r>
            <a:endParaRPr>
              <a:solidFill>
                <a:srgbClr val="000000"/>
              </a:solidFill>
              <a:highlight>
                <a:srgbClr val="FFFFFF"/>
              </a:highlight>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GB">
                <a:solidFill>
                  <a:srgbClr val="000000"/>
                </a:solidFill>
                <a:highlight>
                  <a:srgbClr val="FFFFFF"/>
                </a:highlight>
                <a:latin typeface="Arial"/>
                <a:ea typeface="Arial"/>
                <a:cs typeface="Arial"/>
                <a:sym typeface="Arial"/>
              </a:rPr>
              <a:t>The discussion has also provided the financial earning of Unilever Plc as an example and the Ansoff Matrix Analysis has provided information on how marketing management has been used in the business sector over the years.</a:t>
            </a:r>
            <a:endParaRPr>
              <a:solidFill>
                <a:srgbClr val="000000"/>
              </a:solidFill>
              <a:highlight>
                <a:srgbClr val="FFFFFF"/>
              </a:highlight>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GB">
                <a:solidFill>
                  <a:srgbClr val="000000"/>
                </a:solidFill>
                <a:highlight>
                  <a:srgbClr val="FFFFFF"/>
                </a:highlight>
                <a:latin typeface="Arial"/>
                <a:ea typeface="Arial"/>
                <a:cs typeface="Arial"/>
                <a:sym typeface="Arial"/>
              </a:rPr>
              <a:t>A SWOT analysis has also been provided to describe the underlying description of marketing management through the example of Unilever. </a:t>
            </a:r>
            <a:endParaRPr sz="15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2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15000"/>
              </a:lnSpc>
              <a:spcBef>
                <a:spcPts val="0"/>
              </a:spcBef>
              <a:spcAft>
                <a:spcPts val="0"/>
              </a:spcAft>
              <a:buNone/>
            </a:pPr>
            <a:r>
              <a:rPr lang="en-GB" sz="2400" b="1">
                <a:latin typeface="Arial"/>
                <a:ea typeface="Arial"/>
                <a:cs typeface="Arial"/>
                <a:sym typeface="Arial"/>
              </a:rPr>
              <a:t>Reference</a:t>
            </a:r>
            <a:endParaRPr sz="2400"/>
          </a:p>
        </p:txBody>
      </p:sp>
      <p:sp>
        <p:nvSpPr>
          <p:cNvPr id="206" name="Google Shape;206;p25"/>
          <p:cNvSpPr txBox="1">
            <a:spLocks noGrp="1"/>
          </p:cNvSpPr>
          <p:nvPr>
            <p:ph type="body" idx="1"/>
          </p:nvPr>
        </p:nvSpPr>
        <p:spPr>
          <a:xfrm>
            <a:off x="819150" y="1450025"/>
            <a:ext cx="7505700" cy="2988600"/>
          </a:xfrm>
          <a:prstGeom prst="rect">
            <a:avLst/>
          </a:prstGeom>
        </p:spPr>
        <p:txBody>
          <a:bodyPr spcFirstLastPara="1" wrap="square" lIns="91425" tIns="91425" rIns="91425" bIns="91425" anchor="t" anchorCtr="0">
            <a:normAutofit fontScale="25000" lnSpcReduction="20000"/>
          </a:bodyPr>
          <a:lstStyle/>
          <a:p>
            <a:pPr marL="0" lvl="0" indent="0" algn="just" rtl="0">
              <a:lnSpc>
                <a:spcPct val="150000"/>
              </a:lnSpc>
              <a:spcBef>
                <a:spcPts val="1200"/>
              </a:spcBef>
              <a:spcAft>
                <a:spcPts val="0"/>
              </a:spcAft>
              <a:buNone/>
            </a:pPr>
            <a:r>
              <a:rPr lang="en-GB" sz="1900">
                <a:solidFill>
                  <a:srgbClr val="000000"/>
                </a:solidFill>
                <a:latin typeface="Arial"/>
                <a:ea typeface="Arial"/>
                <a:cs typeface="Arial"/>
                <a:sym typeface="Arial"/>
              </a:rPr>
              <a:t>unilever (2023) </a:t>
            </a:r>
            <a:r>
              <a:rPr lang="en-GB" sz="1900" i="1">
                <a:solidFill>
                  <a:srgbClr val="000000"/>
                </a:solidFill>
                <a:latin typeface="Arial"/>
                <a:ea typeface="Arial"/>
                <a:cs typeface="Arial"/>
                <a:sym typeface="Arial"/>
              </a:rPr>
              <a:t>Unilever Global: Making sustainable living commonplace</a:t>
            </a:r>
            <a:r>
              <a:rPr lang="en-GB" sz="1900">
                <a:solidFill>
                  <a:srgbClr val="000000"/>
                </a:solidFill>
                <a:latin typeface="Arial"/>
                <a:ea typeface="Arial"/>
                <a:cs typeface="Arial"/>
                <a:sym typeface="Arial"/>
              </a:rPr>
              <a:t>, </a:t>
            </a:r>
            <a:r>
              <a:rPr lang="en-GB" sz="1900" i="1">
                <a:solidFill>
                  <a:srgbClr val="000000"/>
                </a:solidFill>
                <a:latin typeface="Arial"/>
                <a:ea typeface="Arial"/>
                <a:cs typeface="Arial"/>
                <a:sym typeface="Arial"/>
              </a:rPr>
              <a:t>Unilever</a:t>
            </a:r>
            <a:r>
              <a:rPr lang="en-GB" sz="1900">
                <a:solidFill>
                  <a:srgbClr val="000000"/>
                </a:solidFill>
                <a:latin typeface="Arial"/>
                <a:ea typeface="Arial"/>
                <a:cs typeface="Arial"/>
                <a:sym typeface="Arial"/>
              </a:rPr>
              <a:t>. Unilever PLC. Available at: </a:t>
            </a:r>
            <a:r>
              <a:rPr lang="en-GB" sz="1900" u="sng">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https://www.unilever.com/</a:t>
            </a:r>
            <a:r>
              <a:rPr lang="en-GB" sz="1900">
                <a:solidFill>
                  <a:srgbClr val="000000"/>
                </a:solidFill>
                <a:latin typeface="Arial"/>
                <a:ea typeface="Arial"/>
                <a:cs typeface="Arial"/>
                <a:sym typeface="Arial"/>
              </a:rPr>
              <a:t>  (Accessed: March 20, 2023). </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222222"/>
                </a:solidFill>
                <a:highlight>
                  <a:srgbClr val="FFFFFF"/>
                </a:highlight>
                <a:latin typeface="Arial"/>
                <a:ea typeface="Arial"/>
                <a:cs typeface="Arial"/>
                <a:sym typeface="Arial"/>
              </a:rPr>
              <a:t>Younis, I., Shah, W.U. and Yousaf, I., 2023. Static and dynamic linkages between oil, gold and global equity markets in various crisis episodes: Evidence from the Wavelet TVP-VAR. </a:t>
            </a:r>
            <a:r>
              <a:rPr lang="en-GB" sz="1900" i="1">
                <a:solidFill>
                  <a:srgbClr val="222222"/>
                </a:solidFill>
                <a:highlight>
                  <a:srgbClr val="FFFFFF"/>
                </a:highlight>
                <a:latin typeface="Arial"/>
                <a:ea typeface="Arial"/>
                <a:cs typeface="Arial"/>
                <a:sym typeface="Arial"/>
              </a:rPr>
              <a:t>Resources Policy</a:t>
            </a:r>
            <a:r>
              <a:rPr lang="en-GB" sz="1900">
                <a:solidFill>
                  <a:srgbClr val="222222"/>
                </a:solidFill>
                <a:highlight>
                  <a:srgbClr val="FFFFFF"/>
                </a:highlight>
                <a:latin typeface="Arial"/>
                <a:ea typeface="Arial"/>
                <a:cs typeface="Arial"/>
                <a:sym typeface="Arial"/>
              </a:rPr>
              <a:t>, </a:t>
            </a:r>
            <a:r>
              <a:rPr lang="en-GB" sz="1900" i="1">
                <a:solidFill>
                  <a:srgbClr val="222222"/>
                </a:solidFill>
                <a:highlight>
                  <a:srgbClr val="FFFFFF"/>
                </a:highlight>
                <a:latin typeface="Arial"/>
                <a:ea typeface="Arial"/>
                <a:cs typeface="Arial"/>
                <a:sym typeface="Arial"/>
              </a:rPr>
              <a:t>80</a:t>
            </a:r>
            <a:r>
              <a:rPr lang="en-GB" sz="1900">
                <a:solidFill>
                  <a:srgbClr val="222222"/>
                </a:solidFill>
                <a:highlight>
                  <a:srgbClr val="FFFFFF"/>
                </a:highlight>
                <a:latin typeface="Arial"/>
                <a:ea typeface="Arial"/>
                <a:cs typeface="Arial"/>
                <a:sym typeface="Arial"/>
              </a:rPr>
              <a:t>, p.103199. </a:t>
            </a:r>
            <a:r>
              <a:rPr lang="en-GB" sz="1900">
                <a:solidFill>
                  <a:srgbClr val="000000"/>
                </a:solidFill>
                <a:latin typeface="Arial"/>
                <a:ea typeface="Arial"/>
                <a:cs typeface="Arial"/>
                <a:sym typeface="Arial"/>
              </a:rPr>
              <a:t> Available at:</a:t>
            </a:r>
            <a:r>
              <a:rPr lang="en-GB" sz="1900" u="sng">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https://doi.org/10.1016/j.resourpol.2022.103199</a:t>
            </a:r>
            <a:r>
              <a:rPr lang="en-GB" sz="1900">
                <a:solidFill>
                  <a:srgbClr val="000000"/>
                </a:solidFill>
                <a:latin typeface="Arial"/>
                <a:ea typeface="Arial"/>
                <a:cs typeface="Arial"/>
                <a:sym typeface="Arial"/>
              </a:rPr>
              <a:t> (Accessed: March 20, 2023). </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222222"/>
                </a:solidFill>
                <a:highlight>
                  <a:srgbClr val="FFFFFF"/>
                </a:highlight>
                <a:latin typeface="Arial"/>
                <a:ea typeface="Arial"/>
                <a:cs typeface="Arial"/>
                <a:sym typeface="Arial"/>
              </a:rPr>
              <a:t>Behl, A., Jayawardena, N., Nigam, A., Pereira, V., Shankar, A. and Jebarajakirthy, C., 2023. Investigating the revised international marketing strategies during COVID-19 based on resources and capabilities of the firms: A mixed method approach. </a:t>
            </a:r>
            <a:r>
              <a:rPr lang="en-GB" sz="1900" i="1">
                <a:solidFill>
                  <a:srgbClr val="222222"/>
                </a:solidFill>
                <a:highlight>
                  <a:srgbClr val="FFFFFF"/>
                </a:highlight>
                <a:latin typeface="Arial"/>
                <a:ea typeface="Arial"/>
                <a:cs typeface="Arial"/>
                <a:sym typeface="Arial"/>
              </a:rPr>
              <a:t>Journal of Business Research</a:t>
            </a:r>
            <a:r>
              <a:rPr lang="en-GB" sz="1900">
                <a:solidFill>
                  <a:srgbClr val="222222"/>
                </a:solidFill>
                <a:highlight>
                  <a:srgbClr val="FFFFFF"/>
                </a:highlight>
                <a:latin typeface="Arial"/>
                <a:ea typeface="Arial"/>
                <a:cs typeface="Arial"/>
                <a:sym typeface="Arial"/>
              </a:rPr>
              <a:t>, p.113662. </a:t>
            </a:r>
            <a:r>
              <a:rPr lang="en-GB" sz="1900">
                <a:solidFill>
                  <a:srgbClr val="000000"/>
                </a:solidFill>
                <a:latin typeface="Arial"/>
                <a:ea typeface="Arial"/>
                <a:cs typeface="Arial"/>
                <a:sym typeface="Arial"/>
              </a:rPr>
              <a:t>Available at:  </a:t>
            </a:r>
            <a:r>
              <a:rPr lang="en-GB" sz="1900" u="sng">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https://doi.org/10.1016/j.jbusres.2023.113662</a:t>
            </a:r>
            <a:r>
              <a:rPr lang="en-GB" sz="1900">
                <a:solidFill>
                  <a:srgbClr val="000000"/>
                </a:solidFill>
                <a:latin typeface="Arial"/>
                <a:ea typeface="Arial"/>
                <a:cs typeface="Arial"/>
                <a:sym typeface="Arial"/>
              </a:rPr>
              <a:t> (Accessed: March 20, 2023). </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222222"/>
                </a:solidFill>
                <a:highlight>
                  <a:srgbClr val="FFFFFF"/>
                </a:highlight>
                <a:latin typeface="Arial"/>
                <a:ea typeface="Arial"/>
                <a:cs typeface="Arial"/>
                <a:sym typeface="Arial"/>
              </a:rPr>
              <a:t>Beliaeva, T., Ferasso, M., Kraus, S. and Mahto, R.V., 2022. Marketing and family firms: Theoretical roots, research trajectories, and themes. </a:t>
            </a:r>
            <a:r>
              <a:rPr lang="en-GB" sz="1900" i="1">
                <a:solidFill>
                  <a:srgbClr val="222222"/>
                </a:solidFill>
                <a:highlight>
                  <a:srgbClr val="FFFFFF"/>
                </a:highlight>
                <a:latin typeface="Arial"/>
                <a:ea typeface="Arial"/>
                <a:cs typeface="Arial"/>
                <a:sym typeface="Arial"/>
              </a:rPr>
              <a:t>Journal of Business Research</a:t>
            </a:r>
            <a:r>
              <a:rPr lang="en-GB" sz="1900">
                <a:solidFill>
                  <a:srgbClr val="222222"/>
                </a:solidFill>
                <a:highlight>
                  <a:srgbClr val="FFFFFF"/>
                </a:highlight>
                <a:latin typeface="Arial"/>
                <a:ea typeface="Arial"/>
                <a:cs typeface="Arial"/>
                <a:sym typeface="Arial"/>
              </a:rPr>
              <a:t>, </a:t>
            </a:r>
            <a:r>
              <a:rPr lang="en-GB" sz="1900" i="1">
                <a:solidFill>
                  <a:srgbClr val="222222"/>
                </a:solidFill>
                <a:highlight>
                  <a:srgbClr val="FFFFFF"/>
                </a:highlight>
                <a:latin typeface="Arial"/>
                <a:ea typeface="Arial"/>
                <a:cs typeface="Arial"/>
                <a:sym typeface="Arial"/>
              </a:rPr>
              <a:t>144</a:t>
            </a:r>
            <a:r>
              <a:rPr lang="en-GB" sz="1900">
                <a:solidFill>
                  <a:srgbClr val="222222"/>
                </a:solidFill>
                <a:highlight>
                  <a:srgbClr val="FFFFFF"/>
                </a:highlight>
                <a:latin typeface="Arial"/>
                <a:ea typeface="Arial"/>
                <a:cs typeface="Arial"/>
                <a:sym typeface="Arial"/>
              </a:rPr>
              <a:t>, pp.66-79. </a:t>
            </a:r>
            <a:r>
              <a:rPr lang="en-GB" sz="1900">
                <a:solidFill>
                  <a:srgbClr val="000000"/>
                </a:solidFill>
                <a:latin typeface="Arial"/>
                <a:ea typeface="Arial"/>
                <a:cs typeface="Arial"/>
                <a:sym typeface="Arial"/>
              </a:rPr>
              <a:t>Available at: </a:t>
            </a:r>
            <a:r>
              <a:rPr lang="en-GB" sz="1900" u="sng">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https://doi.org/10.1016/j.jbusres.2022.01.094</a:t>
            </a:r>
            <a:r>
              <a:rPr lang="en-GB" sz="1900">
                <a:solidFill>
                  <a:srgbClr val="000000"/>
                </a:solidFill>
                <a:latin typeface="Arial"/>
                <a:ea typeface="Arial"/>
                <a:cs typeface="Arial"/>
                <a:sym typeface="Arial"/>
              </a:rPr>
              <a:t> (Accessed: March 20, 2023). </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000000"/>
                </a:solidFill>
                <a:latin typeface="Arial"/>
                <a:ea typeface="Arial"/>
                <a:cs typeface="Arial"/>
                <a:sym typeface="Arial"/>
              </a:rPr>
              <a:t>unilever.com (2023) </a:t>
            </a:r>
            <a:r>
              <a:rPr lang="en-GB" sz="1900" i="1">
                <a:solidFill>
                  <a:srgbClr val="000000"/>
                </a:solidFill>
                <a:latin typeface="Arial"/>
                <a:ea typeface="Arial"/>
                <a:cs typeface="Arial"/>
                <a:sym typeface="Arial"/>
              </a:rPr>
              <a:t>Investor relations full year results 2022</a:t>
            </a:r>
            <a:r>
              <a:rPr lang="en-GB" sz="1900">
                <a:solidFill>
                  <a:srgbClr val="000000"/>
                </a:solidFill>
                <a:latin typeface="Arial"/>
                <a:ea typeface="Arial"/>
                <a:cs typeface="Arial"/>
                <a:sym typeface="Arial"/>
              </a:rPr>
              <a:t>, </a:t>
            </a:r>
            <a:r>
              <a:rPr lang="en-GB" sz="1900" i="1">
                <a:solidFill>
                  <a:srgbClr val="000000"/>
                </a:solidFill>
                <a:latin typeface="Arial"/>
                <a:ea typeface="Arial"/>
                <a:cs typeface="Arial"/>
                <a:sym typeface="Arial"/>
              </a:rPr>
              <a:t>Unilever</a:t>
            </a:r>
            <a:r>
              <a:rPr lang="en-GB" sz="1900">
                <a:solidFill>
                  <a:srgbClr val="000000"/>
                </a:solidFill>
                <a:latin typeface="Arial"/>
                <a:ea typeface="Arial"/>
                <a:cs typeface="Arial"/>
                <a:sym typeface="Arial"/>
              </a:rPr>
              <a:t>. Unilever PLC. Available at:</a:t>
            </a:r>
            <a:r>
              <a:rPr lang="en-GB" sz="1900">
                <a:solidFill>
                  <a:srgbClr val="000000"/>
                </a:solidFill>
                <a:uFill>
                  <a:noFill/>
                </a:uFill>
                <a:latin typeface="Arial"/>
                <a:ea typeface="Arial"/>
                <a:cs typeface="Arial"/>
                <a:sym typeface="Arial"/>
                <a:hlinkClick r:id="rId7">
                  <a:extLst>
                    <a:ext uri="{A12FA001-AC4F-418D-AE19-62706E023703}">
                      <ahyp:hlinkClr xmlns:ahyp="http://schemas.microsoft.com/office/drawing/2018/hyperlinkcolor" val="tx"/>
                    </a:ext>
                  </a:extLst>
                </a:hlinkClick>
              </a:rPr>
              <a:t> </a:t>
            </a:r>
            <a:r>
              <a:rPr lang="en-GB" sz="1900" u="sng">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https://www.unilever.com/investors/results-presentations/overview-full-year-2022/</a:t>
            </a:r>
            <a:r>
              <a:rPr lang="en-GB" sz="1900">
                <a:solidFill>
                  <a:srgbClr val="000000"/>
                </a:solidFill>
                <a:latin typeface="Arial"/>
                <a:ea typeface="Arial"/>
                <a:cs typeface="Arial"/>
                <a:sym typeface="Arial"/>
              </a:rPr>
              <a:t> (Accessed: March 20, 2023).</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000000"/>
                </a:solidFill>
                <a:latin typeface="Arial"/>
                <a:ea typeface="Arial"/>
                <a:cs typeface="Arial"/>
                <a:sym typeface="Arial"/>
              </a:rPr>
              <a:t>unilever.com (2023) </a:t>
            </a:r>
            <a:r>
              <a:rPr lang="en-GB" sz="1900" i="1">
                <a:solidFill>
                  <a:srgbClr val="000000"/>
                </a:solidFill>
                <a:latin typeface="Arial"/>
                <a:ea typeface="Arial"/>
                <a:cs typeface="Arial"/>
                <a:sym typeface="Arial"/>
              </a:rPr>
              <a:t>Investors: Unilever Global Company website</a:t>
            </a:r>
            <a:r>
              <a:rPr lang="en-GB" sz="1900">
                <a:solidFill>
                  <a:srgbClr val="000000"/>
                </a:solidFill>
                <a:latin typeface="Arial"/>
                <a:ea typeface="Arial"/>
                <a:cs typeface="Arial"/>
                <a:sym typeface="Arial"/>
              </a:rPr>
              <a:t>, </a:t>
            </a:r>
            <a:r>
              <a:rPr lang="en-GB" sz="1900" i="1">
                <a:solidFill>
                  <a:srgbClr val="000000"/>
                </a:solidFill>
                <a:latin typeface="Arial"/>
                <a:ea typeface="Arial"/>
                <a:cs typeface="Arial"/>
                <a:sym typeface="Arial"/>
              </a:rPr>
              <a:t>Unilever</a:t>
            </a:r>
            <a:r>
              <a:rPr lang="en-GB" sz="1900">
                <a:solidFill>
                  <a:srgbClr val="000000"/>
                </a:solidFill>
                <a:latin typeface="Arial"/>
                <a:ea typeface="Arial"/>
                <a:cs typeface="Arial"/>
                <a:sym typeface="Arial"/>
              </a:rPr>
              <a:t>. Unilever PLC. Available at:</a:t>
            </a:r>
            <a:r>
              <a:rPr lang="en-GB" sz="1900">
                <a:solidFill>
                  <a:srgbClr val="000000"/>
                </a:solidFill>
                <a:uFill>
                  <a:noFill/>
                </a:uFill>
                <a:latin typeface="Arial"/>
                <a:ea typeface="Arial"/>
                <a:cs typeface="Arial"/>
                <a:sym typeface="Arial"/>
                <a:hlinkClick r:id="rId8">
                  <a:extLst>
                    <a:ext uri="{A12FA001-AC4F-418D-AE19-62706E023703}">
                      <ahyp:hlinkClr xmlns:ahyp="http://schemas.microsoft.com/office/drawing/2018/hyperlinkcolor" val="tx"/>
                    </a:ext>
                  </a:extLst>
                </a:hlinkClick>
              </a:rPr>
              <a:t> </a:t>
            </a:r>
            <a:r>
              <a:rPr lang="en-GB" sz="1900" u="sng">
                <a:solidFill>
                  <a:srgbClr val="1155CC"/>
                </a:solidFill>
                <a:latin typeface="Arial"/>
                <a:ea typeface="Arial"/>
                <a:cs typeface="Arial"/>
                <a:sym typeface="Arial"/>
                <a:hlinkClick r:id="rId8">
                  <a:extLst>
                    <a:ext uri="{A12FA001-AC4F-418D-AE19-62706E023703}">
                      <ahyp:hlinkClr xmlns:ahyp="http://schemas.microsoft.com/office/drawing/2018/hyperlinkcolor" val="tx"/>
                    </a:ext>
                  </a:extLst>
                </a:hlinkClick>
              </a:rPr>
              <a:t>https://www.unilever.com/investors/</a:t>
            </a:r>
            <a:r>
              <a:rPr lang="en-GB" sz="1900">
                <a:solidFill>
                  <a:srgbClr val="000000"/>
                </a:solidFill>
                <a:latin typeface="Arial"/>
                <a:ea typeface="Arial"/>
                <a:cs typeface="Arial"/>
                <a:sym typeface="Arial"/>
              </a:rPr>
              <a:t> (Accessed: March 20, 2023).</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000000"/>
                </a:solidFill>
                <a:latin typeface="Arial"/>
                <a:ea typeface="Arial"/>
                <a:cs typeface="Arial"/>
                <a:sym typeface="Arial"/>
              </a:rPr>
              <a:t>unilever.com (2023) </a:t>
            </a:r>
            <a:r>
              <a:rPr lang="en-GB" sz="1900" i="1">
                <a:solidFill>
                  <a:srgbClr val="000000"/>
                </a:solidFill>
                <a:latin typeface="Arial"/>
                <a:ea typeface="Arial"/>
                <a:cs typeface="Arial"/>
                <a:sym typeface="Arial"/>
              </a:rPr>
              <a:t>Annual report and accounts 2022 highlights</a:t>
            </a:r>
            <a:r>
              <a:rPr lang="en-GB" sz="1900">
                <a:solidFill>
                  <a:srgbClr val="000000"/>
                </a:solidFill>
                <a:latin typeface="Arial"/>
                <a:ea typeface="Arial"/>
                <a:cs typeface="Arial"/>
                <a:sym typeface="Arial"/>
              </a:rPr>
              <a:t>, </a:t>
            </a:r>
            <a:r>
              <a:rPr lang="en-GB" sz="1900" i="1">
                <a:solidFill>
                  <a:srgbClr val="000000"/>
                </a:solidFill>
                <a:latin typeface="Arial"/>
                <a:ea typeface="Arial"/>
                <a:cs typeface="Arial"/>
                <a:sym typeface="Arial"/>
              </a:rPr>
              <a:t>Unilever</a:t>
            </a:r>
            <a:r>
              <a:rPr lang="en-GB" sz="1900">
                <a:solidFill>
                  <a:srgbClr val="000000"/>
                </a:solidFill>
                <a:latin typeface="Arial"/>
                <a:ea typeface="Arial"/>
                <a:cs typeface="Arial"/>
                <a:sym typeface="Arial"/>
              </a:rPr>
              <a:t>. Unilever PLC. Available at:</a:t>
            </a:r>
            <a:r>
              <a:rPr lang="en-GB" sz="1900">
                <a:solidFill>
                  <a:srgbClr val="000000"/>
                </a:solidFill>
                <a:uFill>
                  <a:noFill/>
                </a:uFill>
                <a:latin typeface="Arial"/>
                <a:ea typeface="Arial"/>
                <a:cs typeface="Arial"/>
                <a:sym typeface="Arial"/>
                <a:hlinkClick r:id="rId9">
                  <a:extLst>
                    <a:ext uri="{A12FA001-AC4F-418D-AE19-62706E023703}">
                      <ahyp:hlinkClr xmlns:ahyp="http://schemas.microsoft.com/office/drawing/2018/hyperlinkcolor" val="tx"/>
                    </a:ext>
                  </a:extLst>
                </a:hlinkClick>
              </a:rPr>
              <a:t> </a:t>
            </a:r>
            <a:r>
              <a:rPr lang="en-GB" sz="1900" u="sng">
                <a:solidFill>
                  <a:srgbClr val="1155CC"/>
                </a:solidFill>
                <a:latin typeface="Arial"/>
                <a:ea typeface="Arial"/>
                <a:cs typeface="Arial"/>
                <a:sym typeface="Arial"/>
                <a:hlinkClick r:id="rId9">
                  <a:extLst>
                    <a:ext uri="{A12FA001-AC4F-418D-AE19-62706E023703}">
                      <ahyp:hlinkClr xmlns:ahyp="http://schemas.microsoft.com/office/drawing/2018/hyperlinkcolor" val="tx"/>
                    </a:ext>
                  </a:extLst>
                </a:hlinkClick>
              </a:rPr>
              <a:t>https://www.unilever.com/investors/annual-report-and-accounts/</a:t>
            </a:r>
            <a:r>
              <a:rPr lang="en-GB" sz="1900">
                <a:solidFill>
                  <a:srgbClr val="000000"/>
                </a:solidFill>
                <a:latin typeface="Arial"/>
                <a:ea typeface="Arial"/>
                <a:cs typeface="Arial"/>
                <a:sym typeface="Arial"/>
              </a:rPr>
              <a:t> (Accessed: March 20, 2023).</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000000"/>
                </a:solidFill>
                <a:latin typeface="Arial"/>
                <a:ea typeface="Arial"/>
                <a:cs typeface="Arial"/>
                <a:sym typeface="Arial"/>
              </a:rPr>
              <a:t>unilever.com (2023) </a:t>
            </a:r>
            <a:r>
              <a:rPr lang="en-GB" sz="1900" i="1">
                <a:solidFill>
                  <a:srgbClr val="000000"/>
                </a:solidFill>
                <a:latin typeface="Arial"/>
                <a:ea typeface="Arial"/>
                <a:cs typeface="Arial"/>
                <a:sym typeface="Arial"/>
              </a:rPr>
              <a:t>Q4 and full year 2022 results full announcement - unilever.com</a:t>
            </a:r>
            <a:r>
              <a:rPr lang="en-GB" sz="1900">
                <a:solidFill>
                  <a:srgbClr val="000000"/>
                </a:solidFill>
                <a:latin typeface="Arial"/>
                <a:ea typeface="Arial"/>
                <a:cs typeface="Arial"/>
                <a:sym typeface="Arial"/>
              </a:rPr>
              <a:t>. Available at:</a:t>
            </a:r>
            <a:r>
              <a:rPr lang="en-GB" sz="1900">
                <a:solidFill>
                  <a:srgbClr val="000000"/>
                </a:solidFill>
                <a:uFill>
                  <a:noFill/>
                </a:uFill>
                <a:latin typeface="Arial"/>
                <a:ea typeface="Arial"/>
                <a:cs typeface="Arial"/>
                <a:sym typeface="Arial"/>
                <a:hlinkClick r:id="rId10">
                  <a:extLst>
                    <a:ext uri="{A12FA001-AC4F-418D-AE19-62706E023703}">
                      <ahyp:hlinkClr xmlns:ahyp="http://schemas.microsoft.com/office/drawing/2018/hyperlinkcolor" val="tx"/>
                    </a:ext>
                  </a:extLst>
                </a:hlinkClick>
              </a:rPr>
              <a:t> </a:t>
            </a:r>
            <a:r>
              <a:rPr lang="en-GB" sz="1900" u="sng">
                <a:solidFill>
                  <a:srgbClr val="1155CC"/>
                </a:solidFill>
                <a:latin typeface="Arial"/>
                <a:ea typeface="Arial"/>
                <a:cs typeface="Arial"/>
                <a:sym typeface="Arial"/>
                <a:hlinkClick r:id="rId10">
                  <a:extLst>
                    <a:ext uri="{A12FA001-AC4F-418D-AE19-62706E023703}">
                      <ahyp:hlinkClr xmlns:ahyp="http://schemas.microsoft.com/office/drawing/2018/hyperlinkcolor" val="tx"/>
                    </a:ext>
                  </a:extLst>
                </a:hlinkClick>
              </a:rPr>
              <a:t>https://www.unilever.com/files/91ad891b-a5cd-4a79-823d-83b82b31615a/ir-q4-2022-full-announcement.pdf</a:t>
            </a:r>
            <a:r>
              <a:rPr lang="en-GB" sz="1900">
                <a:solidFill>
                  <a:srgbClr val="000000"/>
                </a:solidFill>
                <a:latin typeface="Arial"/>
                <a:ea typeface="Arial"/>
                <a:cs typeface="Arial"/>
                <a:sym typeface="Arial"/>
              </a:rPr>
              <a:t> (Accessed: March 20, 2023).</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222222"/>
                </a:solidFill>
                <a:highlight>
                  <a:srgbClr val="FFFFFF"/>
                </a:highlight>
                <a:latin typeface="Arial"/>
                <a:ea typeface="Arial"/>
                <a:cs typeface="Arial"/>
                <a:sym typeface="Arial"/>
              </a:rPr>
              <a:t>Jia, D., Zhang, H. and Han, X., 2023. Construction of Enterprise Marketing Management System in Digital Economic Environment from the Perspective of Green Ecology. </a:t>
            </a:r>
            <a:r>
              <a:rPr lang="en-GB" sz="1900" i="1">
                <a:solidFill>
                  <a:srgbClr val="000000"/>
                </a:solidFill>
                <a:latin typeface="Arial"/>
                <a:ea typeface="Arial"/>
                <a:cs typeface="Arial"/>
                <a:sym typeface="Arial"/>
              </a:rPr>
              <a:t>Sustainability</a:t>
            </a:r>
            <a:r>
              <a:rPr lang="en-GB" sz="1900">
                <a:solidFill>
                  <a:srgbClr val="000000"/>
                </a:solidFill>
                <a:latin typeface="Arial"/>
                <a:ea typeface="Arial"/>
                <a:cs typeface="Arial"/>
                <a:sym typeface="Arial"/>
              </a:rPr>
              <a:t>, </a:t>
            </a:r>
            <a:r>
              <a:rPr lang="en-GB" sz="1900" i="1">
                <a:solidFill>
                  <a:srgbClr val="000000"/>
                </a:solidFill>
                <a:latin typeface="Arial"/>
                <a:ea typeface="Arial"/>
                <a:cs typeface="Arial"/>
                <a:sym typeface="Arial"/>
              </a:rPr>
              <a:t>15</a:t>
            </a:r>
            <a:r>
              <a:rPr lang="en-GB" sz="1900">
                <a:solidFill>
                  <a:srgbClr val="000000"/>
                </a:solidFill>
                <a:latin typeface="Arial"/>
                <a:ea typeface="Arial"/>
                <a:cs typeface="Arial"/>
                <a:sym typeface="Arial"/>
              </a:rPr>
              <a:t>(2), p.1299. Available at:</a:t>
            </a:r>
            <a:r>
              <a:rPr lang="en-GB" sz="1900">
                <a:solidFill>
                  <a:srgbClr val="000000"/>
                </a:solidFill>
                <a:uFill>
                  <a:noFill/>
                </a:uFill>
                <a:latin typeface="Arial"/>
                <a:ea typeface="Arial"/>
                <a:cs typeface="Arial"/>
                <a:sym typeface="Arial"/>
                <a:hlinkClick r:id="rId11">
                  <a:extLst>
                    <a:ext uri="{A12FA001-AC4F-418D-AE19-62706E023703}">
                      <ahyp:hlinkClr xmlns:ahyp="http://schemas.microsoft.com/office/drawing/2018/hyperlinkcolor" val="tx"/>
                    </a:ext>
                  </a:extLst>
                </a:hlinkClick>
              </a:rPr>
              <a:t> </a:t>
            </a:r>
            <a:r>
              <a:rPr lang="en-GB" sz="1900" u="sng">
                <a:solidFill>
                  <a:srgbClr val="1155CC"/>
                </a:solidFill>
                <a:highlight>
                  <a:srgbClr val="FFFFFF"/>
                </a:highlight>
                <a:latin typeface="Arial"/>
                <a:ea typeface="Arial"/>
                <a:cs typeface="Arial"/>
                <a:sym typeface="Arial"/>
                <a:hlinkClick r:id="rId11">
                  <a:extLst>
                    <a:ext uri="{A12FA001-AC4F-418D-AE19-62706E023703}">
                      <ahyp:hlinkClr xmlns:ahyp="http://schemas.microsoft.com/office/drawing/2018/hyperlinkcolor" val="tx"/>
                    </a:ext>
                  </a:extLst>
                </a:hlinkClick>
              </a:rPr>
              <a:t>https://doi.org/10.3390/su15021299</a:t>
            </a:r>
            <a:r>
              <a:rPr lang="en-GB" sz="1900">
                <a:solidFill>
                  <a:srgbClr val="222222"/>
                </a:solidFill>
                <a:highlight>
                  <a:srgbClr val="FFFFFF"/>
                </a:highlight>
                <a:latin typeface="Arial"/>
                <a:ea typeface="Arial"/>
                <a:cs typeface="Arial"/>
                <a:sym typeface="Arial"/>
              </a:rPr>
              <a:t> </a:t>
            </a:r>
            <a:r>
              <a:rPr lang="en-GB" sz="1900">
                <a:solidFill>
                  <a:srgbClr val="000000"/>
                </a:solidFill>
                <a:latin typeface="Arial"/>
                <a:ea typeface="Arial"/>
                <a:cs typeface="Arial"/>
                <a:sym typeface="Arial"/>
              </a:rPr>
              <a:t>(Accessed: March 20, 2023).</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222222"/>
                </a:solidFill>
                <a:highlight>
                  <a:srgbClr val="FFFFFF"/>
                </a:highlight>
                <a:latin typeface="Arial"/>
                <a:ea typeface="Arial"/>
                <a:cs typeface="Arial"/>
                <a:sym typeface="Arial"/>
              </a:rPr>
              <a:t>Chohan, R. and Paschen, J., 2023. NFT marketing: How marketers can use nonfungible tokens in their campaigns. </a:t>
            </a:r>
            <a:r>
              <a:rPr lang="en-GB" sz="1900" i="1">
                <a:solidFill>
                  <a:srgbClr val="000000"/>
                </a:solidFill>
                <a:latin typeface="Arial"/>
                <a:ea typeface="Arial"/>
                <a:cs typeface="Arial"/>
                <a:sym typeface="Arial"/>
              </a:rPr>
              <a:t>Business Horizons</a:t>
            </a:r>
            <a:r>
              <a:rPr lang="en-GB" sz="1900">
                <a:solidFill>
                  <a:srgbClr val="000000"/>
                </a:solidFill>
                <a:latin typeface="Arial"/>
                <a:ea typeface="Arial"/>
                <a:cs typeface="Arial"/>
                <a:sym typeface="Arial"/>
              </a:rPr>
              <a:t>, </a:t>
            </a:r>
            <a:r>
              <a:rPr lang="en-GB" sz="1900" i="1">
                <a:solidFill>
                  <a:srgbClr val="000000"/>
                </a:solidFill>
                <a:latin typeface="Arial"/>
                <a:ea typeface="Arial"/>
                <a:cs typeface="Arial"/>
                <a:sym typeface="Arial"/>
              </a:rPr>
              <a:t>66</a:t>
            </a:r>
            <a:r>
              <a:rPr lang="en-GB" sz="1900">
                <a:solidFill>
                  <a:srgbClr val="000000"/>
                </a:solidFill>
                <a:latin typeface="Arial"/>
                <a:ea typeface="Arial"/>
                <a:cs typeface="Arial"/>
                <a:sym typeface="Arial"/>
              </a:rPr>
              <a:t>(1), pp.43-50. Available at:</a:t>
            </a:r>
            <a:r>
              <a:rPr lang="en-GB" sz="1900">
                <a:solidFill>
                  <a:srgbClr val="000000"/>
                </a:solidFill>
                <a:uFill>
                  <a:noFill/>
                </a:uFill>
                <a:latin typeface="Arial"/>
                <a:ea typeface="Arial"/>
                <a:cs typeface="Arial"/>
                <a:sym typeface="Arial"/>
                <a:hlinkClick r:id="rId12">
                  <a:extLst>
                    <a:ext uri="{A12FA001-AC4F-418D-AE19-62706E023703}">
                      <ahyp:hlinkClr xmlns:ahyp="http://schemas.microsoft.com/office/drawing/2018/hyperlinkcolor" val="tx"/>
                    </a:ext>
                  </a:extLst>
                </a:hlinkClick>
              </a:rPr>
              <a:t> </a:t>
            </a:r>
            <a:r>
              <a:rPr lang="en-GB" sz="1900" u="sng">
                <a:solidFill>
                  <a:srgbClr val="1155CC"/>
                </a:solidFill>
                <a:highlight>
                  <a:srgbClr val="FFFFFF"/>
                </a:highlight>
                <a:latin typeface="Arial"/>
                <a:ea typeface="Arial"/>
                <a:cs typeface="Arial"/>
                <a:sym typeface="Arial"/>
                <a:hlinkClick r:id="rId12">
                  <a:extLst>
                    <a:ext uri="{A12FA001-AC4F-418D-AE19-62706E023703}">
                      <ahyp:hlinkClr xmlns:ahyp="http://schemas.microsoft.com/office/drawing/2018/hyperlinkcolor" val="tx"/>
                    </a:ext>
                  </a:extLst>
                </a:hlinkClick>
              </a:rPr>
              <a:t>https://doi.org/10.1016/j.bushor.2021.12.004</a:t>
            </a:r>
            <a:r>
              <a:rPr lang="en-GB" sz="1900">
                <a:solidFill>
                  <a:srgbClr val="222222"/>
                </a:solidFill>
                <a:highlight>
                  <a:srgbClr val="FFFFFF"/>
                </a:highlight>
                <a:latin typeface="Arial"/>
                <a:ea typeface="Arial"/>
                <a:cs typeface="Arial"/>
                <a:sym typeface="Arial"/>
              </a:rPr>
              <a:t> </a:t>
            </a:r>
            <a:r>
              <a:rPr lang="en-GB" sz="1900">
                <a:solidFill>
                  <a:srgbClr val="000000"/>
                </a:solidFill>
                <a:latin typeface="Arial"/>
                <a:ea typeface="Arial"/>
                <a:cs typeface="Arial"/>
                <a:sym typeface="Arial"/>
              </a:rPr>
              <a:t>(Accessed: March 20, 2023).</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222222"/>
                </a:solidFill>
                <a:highlight>
                  <a:srgbClr val="FFFFFF"/>
                </a:highlight>
                <a:latin typeface="Arial"/>
                <a:ea typeface="Arial"/>
                <a:cs typeface="Arial"/>
                <a:sym typeface="Arial"/>
              </a:rPr>
              <a:t>Ferreira, C., Robertson, J. and Pitt, L., 2023. Business (un) usual: Critical skills for the next normal. </a:t>
            </a:r>
            <a:r>
              <a:rPr lang="en-GB" sz="1900" i="1">
                <a:solidFill>
                  <a:srgbClr val="000000"/>
                </a:solidFill>
                <a:latin typeface="Arial"/>
                <a:ea typeface="Arial"/>
                <a:cs typeface="Arial"/>
                <a:sym typeface="Arial"/>
              </a:rPr>
              <a:t>Thunderbird International Business Review</a:t>
            </a:r>
            <a:r>
              <a:rPr lang="en-GB" sz="1900">
                <a:solidFill>
                  <a:srgbClr val="000000"/>
                </a:solidFill>
                <a:latin typeface="Arial"/>
                <a:ea typeface="Arial"/>
                <a:cs typeface="Arial"/>
                <a:sym typeface="Arial"/>
              </a:rPr>
              <a:t>, </a:t>
            </a:r>
            <a:r>
              <a:rPr lang="en-GB" sz="1900" i="1">
                <a:solidFill>
                  <a:srgbClr val="000000"/>
                </a:solidFill>
                <a:latin typeface="Arial"/>
                <a:ea typeface="Arial"/>
                <a:cs typeface="Arial"/>
                <a:sym typeface="Arial"/>
              </a:rPr>
              <a:t>65</a:t>
            </a:r>
            <a:r>
              <a:rPr lang="en-GB" sz="1900">
                <a:solidFill>
                  <a:srgbClr val="000000"/>
                </a:solidFill>
                <a:latin typeface="Arial"/>
                <a:ea typeface="Arial"/>
                <a:cs typeface="Arial"/>
                <a:sym typeface="Arial"/>
              </a:rPr>
              <a:t>(1), pp.39-47. Available at:</a:t>
            </a:r>
            <a:r>
              <a:rPr lang="en-GB" sz="1900">
                <a:solidFill>
                  <a:srgbClr val="000000"/>
                </a:solidFill>
                <a:uFill>
                  <a:noFill/>
                </a:uFill>
                <a:latin typeface="Arial"/>
                <a:ea typeface="Arial"/>
                <a:cs typeface="Arial"/>
                <a:sym typeface="Arial"/>
                <a:hlinkClick r:id="rId13">
                  <a:extLst>
                    <a:ext uri="{A12FA001-AC4F-418D-AE19-62706E023703}">
                      <ahyp:hlinkClr xmlns:ahyp="http://schemas.microsoft.com/office/drawing/2018/hyperlinkcolor" val="tx"/>
                    </a:ext>
                  </a:extLst>
                </a:hlinkClick>
              </a:rPr>
              <a:t> </a:t>
            </a:r>
            <a:r>
              <a:rPr lang="en-GB" sz="1900" u="sng">
                <a:solidFill>
                  <a:srgbClr val="1155CC"/>
                </a:solidFill>
                <a:highlight>
                  <a:srgbClr val="FFFFFF"/>
                </a:highlight>
                <a:latin typeface="Arial"/>
                <a:ea typeface="Arial"/>
                <a:cs typeface="Arial"/>
                <a:sym typeface="Arial"/>
                <a:hlinkClick r:id="rId13">
                  <a:extLst>
                    <a:ext uri="{A12FA001-AC4F-418D-AE19-62706E023703}">
                      <ahyp:hlinkClr xmlns:ahyp="http://schemas.microsoft.com/office/drawing/2018/hyperlinkcolor" val="tx"/>
                    </a:ext>
                  </a:extLst>
                </a:hlinkClick>
              </a:rPr>
              <a:t>https://doi.org/10.1002/tie.22276</a:t>
            </a:r>
            <a:r>
              <a:rPr lang="en-GB" sz="1900">
                <a:solidFill>
                  <a:srgbClr val="222222"/>
                </a:solidFill>
                <a:highlight>
                  <a:srgbClr val="FFFFFF"/>
                </a:highlight>
                <a:latin typeface="Arial"/>
                <a:ea typeface="Arial"/>
                <a:cs typeface="Arial"/>
                <a:sym typeface="Arial"/>
              </a:rPr>
              <a:t> </a:t>
            </a:r>
            <a:r>
              <a:rPr lang="en-GB" sz="1900">
                <a:solidFill>
                  <a:srgbClr val="000000"/>
                </a:solidFill>
                <a:latin typeface="Arial"/>
                <a:ea typeface="Arial"/>
                <a:cs typeface="Arial"/>
                <a:sym typeface="Arial"/>
              </a:rPr>
              <a:t>(Accessed: March 20, 2023).</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GB" sz="1900">
                <a:solidFill>
                  <a:srgbClr val="222222"/>
                </a:solidFill>
                <a:highlight>
                  <a:srgbClr val="FFFFFF"/>
                </a:highlight>
                <a:latin typeface="Arial"/>
                <a:ea typeface="Arial"/>
                <a:cs typeface="Arial"/>
                <a:sym typeface="Arial"/>
              </a:rPr>
              <a:t>Rust, R.T., 2020. The future of marketing. </a:t>
            </a:r>
            <a:r>
              <a:rPr lang="en-GB" sz="1900" i="1">
                <a:solidFill>
                  <a:srgbClr val="000000"/>
                </a:solidFill>
                <a:latin typeface="Arial"/>
                <a:ea typeface="Arial"/>
                <a:cs typeface="Arial"/>
                <a:sym typeface="Arial"/>
              </a:rPr>
              <a:t>International Journal of Research in Marketing</a:t>
            </a:r>
            <a:r>
              <a:rPr lang="en-GB" sz="1900">
                <a:solidFill>
                  <a:srgbClr val="000000"/>
                </a:solidFill>
                <a:latin typeface="Arial"/>
                <a:ea typeface="Arial"/>
                <a:cs typeface="Arial"/>
                <a:sym typeface="Arial"/>
              </a:rPr>
              <a:t>, </a:t>
            </a:r>
            <a:r>
              <a:rPr lang="en-GB" sz="1900" i="1">
                <a:solidFill>
                  <a:srgbClr val="000000"/>
                </a:solidFill>
                <a:latin typeface="Arial"/>
                <a:ea typeface="Arial"/>
                <a:cs typeface="Arial"/>
                <a:sym typeface="Arial"/>
              </a:rPr>
              <a:t>37</a:t>
            </a:r>
            <a:r>
              <a:rPr lang="en-GB" sz="1900">
                <a:solidFill>
                  <a:srgbClr val="000000"/>
                </a:solidFill>
                <a:latin typeface="Arial"/>
                <a:ea typeface="Arial"/>
                <a:cs typeface="Arial"/>
                <a:sym typeface="Arial"/>
              </a:rPr>
              <a:t>(1), pp.15-26. Available at:</a:t>
            </a:r>
            <a:r>
              <a:rPr lang="en-GB" sz="1900">
                <a:solidFill>
                  <a:srgbClr val="000000"/>
                </a:solidFill>
                <a:uFill>
                  <a:noFill/>
                </a:uFill>
                <a:latin typeface="Arial"/>
                <a:ea typeface="Arial"/>
                <a:cs typeface="Arial"/>
                <a:sym typeface="Arial"/>
                <a:hlinkClick r:id="rId14">
                  <a:extLst>
                    <a:ext uri="{A12FA001-AC4F-418D-AE19-62706E023703}">
                      <ahyp:hlinkClr xmlns:ahyp="http://schemas.microsoft.com/office/drawing/2018/hyperlinkcolor" val="tx"/>
                    </a:ext>
                  </a:extLst>
                </a:hlinkClick>
              </a:rPr>
              <a:t> </a:t>
            </a:r>
            <a:r>
              <a:rPr lang="en-GB" sz="1900" u="sng">
                <a:solidFill>
                  <a:srgbClr val="1155CC"/>
                </a:solidFill>
                <a:highlight>
                  <a:srgbClr val="FFFFFF"/>
                </a:highlight>
                <a:latin typeface="Arial"/>
                <a:ea typeface="Arial"/>
                <a:cs typeface="Arial"/>
                <a:sym typeface="Arial"/>
                <a:hlinkClick r:id="rId14">
                  <a:extLst>
                    <a:ext uri="{A12FA001-AC4F-418D-AE19-62706E023703}">
                      <ahyp:hlinkClr xmlns:ahyp="http://schemas.microsoft.com/office/drawing/2018/hyperlinkcolor" val="tx"/>
                    </a:ext>
                  </a:extLst>
                </a:hlinkClick>
              </a:rPr>
              <a:t>https://doi.org/10.1016/j.ijresmar.2019.08.002</a:t>
            </a:r>
            <a:r>
              <a:rPr lang="en-GB" sz="1900">
                <a:solidFill>
                  <a:srgbClr val="222222"/>
                </a:solidFill>
                <a:highlight>
                  <a:srgbClr val="FFFFFF"/>
                </a:highlight>
                <a:latin typeface="Arial"/>
                <a:ea typeface="Arial"/>
                <a:cs typeface="Arial"/>
                <a:sym typeface="Arial"/>
              </a:rPr>
              <a:t> </a:t>
            </a:r>
            <a:r>
              <a:rPr lang="en-GB" sz="1900">
                <a:solidFill>
                  <a:srgbClr val="000000"/>
                </a:solidFill>
                <a:latin typeface="Arial"/>
                <a:ea typeface="Arial"/>
                <a:cs typeface="Arial"/>
                <a:sym typeface="Arial"/>
              </a:rPr>
              <a:t>(Accessed: March 20, 2023).</a:t>
            </a:r>
            <a:endParaRPr sz="19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endParaRPr sz="1200">
              <a:solidFill>
                <a:srgbClr val="000000"/>
              </a:solidFill>
              <a:latin typeface="Arial"/>
              <a:ea typeface="Arial"/>
              <a:cs typeface="Arial"/>
              <a:sym typeface="Arial"/>
            </a:endParaRPr>
          </a:p>
          <a:p>
            <a:pPr marL="355600" lvl="0" indent="0" algn="just" rtl="0">
              <a:lnSpc>
                <a:spcPct val="150000"/>
              </a:lnSpc>
              <a:spcBef>
                <a:spcPts val="1200"/>
              </a:spcBef>
              <a:spcAft>
                <a:spcPts val="0"/>
              </a:spcAft>
              <a:buNone/>
            </a:pPr>
            <a:endParaRPr sz="1200">
              <a:solidFill>
                <a:srgbClr val="000000"/>
              </a:solidFill>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26"/>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p>
            <a:pPr marL="0" lvl="0" indent="0" algn="ctr" rtl="0">
              <a:spcBef>
                <a:spcPts val="0"/>
              </a:spcBef>
              <a:spcAft>
                <a:spcPts val="1200"/>
              </a:spcAft>
              <a:buNone/>
            </a:pPr>
            <a:r>
              <a:rPr lang="en-GB" sz="6200" b="1" i="1">
                <a:solidFill>
                  <a:schemeClr val="dk2"/>
                </a:solidFill>
                <a:latin typeface="Arial"/>
                <a:ea typeface="Arial"/>
                <a:cs typeface="Arial"/>
                <a:sym typeface="Arial"/>
              </a:rPr>
              <a:t>THANK YOU</a:t>
            </a:r>
            <a:endParaRPr sz="6200" b="1" i="1">
              <a:solidFill>
                <a:schemeClr val="dk2"/>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2407</Words>
  <Application>Microsoft Office PowerPoint</Application>
  <PresentationFormat>On-screen Show (16:9)</PresentationFormat>
  <Paragraphs>77</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Shift</vt:lpstr>
      <vt:lpstr>Marketing Management Module Code: LCMB7001 Student Name:NIVEDITHA MOHAN Student ID:2218283 </vt:lpstr>
      <vt:lpstr>Introduction</vt:lpstr>
      <vt:lpstr>Required Knowledge and Understanding skill for Marketing Management</vt:lpstr>
      <vt:lpstr>Importance of Cognitive and Intellectual skill for Marketing management</vt:lpstr>
      <vt:lpstr>Significance of Practical skill for enhancing the quality of Marketing Management</vt:lpstr>
      <vt:lpstr>Transferable skills for Life and Professional Practice </vt:lpstr>
      <vt:lpstr>Ansoff matrix theory for analysis of market potential of Unilever Plc</vt:lpstr>
      <vt:lpstr>Ansoff matrix theory for analysis of market potential of Unilever Plc (contd.)</vt:lpstr>
      <vt:lpstr>SWOT Analysis</vt:lpstr>
      <vt:lpstr>SWOT Analysis (contd.)</vt:lpstr>
      <vt:lpstr>Recommendation</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 Module Code: LCMB7001 Student Name:NIVEDITHA MOHAN Student ID:2218283 </dc:title>
  <cp:lastModifiedBy>Niveditha Mohan</cp:lastModifiedBy>
  <cp:revision>1</cp:revision>
  <dcterms:modified xsi:type="dcterms:W3CDTF">2023-03-21T08:34:46Z</dcterms:modified>
</cp:coreProperties>
</file>