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08" r:id="rId2"/>
  </p:sldMasterIdLst>
  <p:notesMasterIdLst>
    <p:notesMasterId r:id="rId45"/>
  </p:notesMasterIdLst>
  <p:sldIdLst>
    <p:sldId id="297" r:id="rId3"/>
    <p:sldId id="298" r:id="rId4"/>
    <p:sldId id="352" r:id="rId5"/>
    <p:sldId id="299" r:id="rId6"/>
    <p:sldId id="288" r:id="rId7"/>
    <p:sldId id="301" r:id="rId8"/>
    <p:sldId id="328" r:id="rId9"/>
    <p:sldId id="302" r:id="rId10"/>
    <p:sldId id="346" r:id="rId11"/>
    <p:sldId id="303" r:id="rId12"/>
    <p:sldId id="327" r:id="rId13"/>
    <p:sldId id="345" r:id="rId14"/>
    <p:sldId id="304" r:id="rId15"/>
    <p:sldId id="344" r:id="rId16"/>
    <p:sldId id="329" r:id="rId17"/>
    <p:sldId id="330" r:id="rId18"/>
    <p:sldId id="331" r:id="rId19"/>
    <p:sldId id="332" r:id="rId20"/>
    <p:sldId id="333" r:id="rId21"/>
    <p:sldId id="353" r:id="rId22"/>
    <p:sldId id="334" r:id="rId23"/>
    <p:sldId id="335" r:id="rId24"/>
    <p:sldId id="336" r:id="rId25"/>
    <p:sldId id="337" r:id="rId26"/>
    <p:sldId id="339" r:id="rId27"/>
    <p:sldId id="338" r:id="rId28"/>
    <p:sldId id="343" r:id="rId29"/>
    <p:sldId id="340" r:id="rId30"/>
    <p:sldId id="341" r:id="rId31"/>
    <p:sldId id="342" r:id="rId32"/>
    <p:sldId id="347" r:id="rId33"/>
    <p:sldId id="348" r:id="rId34"/>
    <p:sldId id="349" r:id="rId35"/>
    <p:sldId id="350" r:id="rId36"/>
    <p:sldId id="351" r:id="rId37"/>
    <p:sldId id="354" r:id="rId38"/>
    <p:sldId id="355" r:id="rId39"/>
    <p:sldId id="306" r:id="rId40"/>
    <p:sldId id="308" r:id="rId41"/>
    <p:sldId id="319" r:id="rId42"/>
    <p:sldId id="318" r:id="rId43"/>
    <p:sldId id="287" r:id="rId4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607" autoAdjust="0"/>
  </p:normalViewPr>
  <p:slideViewPr>
    <p:cSldViewPr snapToGrid="0" snapToObjects="1">
      <p:cViewPr varScale="1">
        <p:scale>
          <a:sx n="58" d="100"/>
          <a:sy n="58" d="100"/>
        </p:scale>
        <p:origin x="810" y="3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298CB02-22ED-E84B-B943-0D573E81AF36}" type="datetimeFigureOut">
              <a:rPr lang="en-US" smtClean="0"/>
              <a:pPr/>
              <a:t>11/23/2018</a:t>
            </a:fld>
            <a:endParaRPr lang="en-US"/>
          </a:p>
        </p:txBody>
      </p:sp>
      <p:sp>
        <p:nvSpPr>
          <p:cNvPr id="4" name="Slide Image Placeholder 3"/>
          <p:cNvSpPr>
            <a:spLocks noGrp="1" noRot="1" noChangeAspect="1"/>
          </p:cNvSpPr>
          <p:nvPr>
            <p:ph type="sldImg" idx="2"/>
          </p:nvPr>
        </p:nvSpPr>
        <p:spPr>
          <a:xfrm>
            <a:off x="895350" y="731838"/>
            <a:ext cx="4878388"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F6C2D03F-3102-9447-B771-F38B0444EFBF}" type="slidenum">
              <a:rPr lang="en-US" smtClean="0"/>
              <a:pPr/>
              <a:t>‹#›</a:t>
            </a:fld>
            <a:endParaRPr lang="en-US"/>
          </a:p>
        </p:txBody>
      </p:sp>
    </p:spTree>
    <p:extLst>
      <p:ext uri="{BB962C8B-B14F-4D97-AF65-F5344CB8AC3E}">
        <p14:creationId xmlns:p14="http://schemas.microsoft.com/office/powerpoint/2010/main" val="157331695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a:t>
            </a:fld>
            <a:endParaRPr lang="en-US"/>
          </a:p>
        </p:txBody>
      </p:sp>
    </p:spTree>
    <p:extLst>
      <p:ext uri="{BB962C8B-B14F-4D97-AF65-F5344CB8AC3E}">
        <p14:creationId xmlns:p14="http://schemas.microsoft.com/office/powerpoint/2010/main" val="17729505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solidFill>
                  <a:prstClr val="black"/>
                </a:solidFill>
              </a:rPr>
              <a:pPr/>
              <a:t>2</a:t>
            </a:fld>
            <a:endParaRPr lang="en-US">
              <a:solidFill>
                <a:prstClr val="black"/>
              </a:solidFill>
            </a:endParaRPr>
          </a:p>
        </p:txBody>
      </p:sp>
    </p:spTree>
    <p:extLst>
      <p:ext uri="{BB962C8B-B14F-4D97-AF65-F5344CB8AC3E}">
        <p14:creationId xmlns:p14="http://schemas.microsoft.com/office/powerpoint/2010/main" val="3806207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extLst>
      <p:ext uri="{BB962C8B-B14F-4D97-AF65-F5344CB8AC3E}">
        <p14:creationId xmlns:p14="http://schemas.microsoft.com/office/powerpoint/2010/main" val="2504432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95350" y="731838"/>
            <a:ext cx="4878388" cy="3657600"/>
          </a:xfrm>
        </p:spPr>
      </p:sp>
      <p:sp>
        <p:nvSpPr>
          <p:cNvPr id="3" name="Notes Placeholder 2"/>
          <p:cNvSpPr>
            <a:spLocks noGrp="1"/>
          </p:cNvSpPr>
          <p:nvPr>
            <p:ph type="body" idx="1"/>
          </p:nvPr>
        </p:nvSpPr>
        <p:spPr/>
        <p:txBody>
          <a:bodyPr>
            <a:normAutofit/>
          </a:bodyPr>
          <a:lstStyle/>
          <a:p>
            <a:endParaRPr lang="en-US" dirty="0" smtClean="0"/>
          </a:p>
        </p:txBody>
      </p:sp>
      <p:sp>
        <p:nvSpPr>
          <p:cNvPr id="4" name="Slide Number Placeholder 3"/>
          <p:cNvSpPr>
            <a:spLocks noGrp="1"/>
          </p:cNvSpPr>
          <p:nvPr>
            <p:ph type="sldNum" sz="quarter" idx="10"/>
          </p:nvPr>
        </p:nvSpPr>
        <p:spPr/>
        <p:txBody>
          <a:bodyPr/>
          <a:lstStyle/>
          <a:p>
            <a:fld id="{F6C2D03F-3102-9447-B771-F38B0444EFBF}" type="slidenum">
              <a:rPr lang="en-US" smtClean="0"/>
              <a:pPr/>
              <a:t>4</a:t>
            </a:fld>
            <a:endParaRPr lang="en-US"/>
          </a:p>
        </p:txBody>
      </p:sp>
    </p:spTree>
    <p:extLst>
      <p:ext uri="{BB962C8B-B14F-4D97-AF65-F5344CB8AC3E}">
        <p14:creationId xmlns:p14="http://schemas.microsoft.com/office/powerpoint/2010/main" val="3385427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Available</a:t>
            </a:r>
            <a:r>
              <a:rPr lang="en-GB" baseline="0" dirty="0" smtClean="0"/>
              <a:t> on Moodle</a:t>
            </a:r>
          </a:p>
          <a:p>
            <a:r>
              <a:rPr lang="en-GB" baseline="0" dirty="0" smtClean="0"/>
              <a:t>University in the Philippines</a:t>
            </a:r>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5</a:t>
            </a:fld>
            <a:endParaRPr lang="en-US"/>
          </a:p>
        </p:txBody>
      </p:sp>
    </p:spTree>
    <p:extLst>
      <p:ext uri="{BB962C8B-B14F-4D97-AF65-F5344CB8AC3E}">
        <p14:creationId xmlns:p14="http://schemas.microsoft.com/office/powerpoint/2010/main" val="2396774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endParaRPr lang="en-US" dirty="0" smtClean="0"/>
          </a:p>
          <a:p>
            <a:r>
              <a:rPr lang="en-US" dirty="0" smtClean="0"/>
              <a:t>1988 </a:t>
            </a:r>
            <a:r>
              <a:rPr lang="en-US" sz="1200" kern="1200" baseline="0" dirty="0" smtClean="0">
                <a:solidFill>
                  <a:schemeClr val="tx1"/>
                </a:solidFill>
                <a:latin typeface="+mn-lt"/>
                <a:ea typeface="+mn-ea"/>
                <a:cs typeface="+mn-cs"/>
              </a:rPr>
              <a:t>Welsh became a compulsory subject for all pupils in Wales at</a:t>
            </a:r>
          </a:p>
          <a:p>
            <a:r>
              <a:rPr lang="en-US" sz="1200" kern="1200" baseline="0" dirty="0" smtClean="0">
                <a:solidFill>
                  <a:schemeClr val="tx1"/>
                </a:solidFill>
                <a:latin typeface="+mn-lt"/>
                <a:ea typeface="+mn-ea"/>
                <a:cs typeface="+mn-cs"/>
              </a:rPr>
              <a:t>Key Stages 1, 2 and 3 (i.e. up to age 14) in 19902. In 19993 it</a:t>
            </a:r>
          </a:p>
          <a:p>
            <a:r>
              <a:rPr lang="en-US" sz="1200" kern="1200" baseline="0" dirty="0" smtClean="0">
                <a:solidFill>
                  <a:schemeClr val="tx1"/>
                </a:solidFill>
                <a:latin typeface="+mn-lt"/>
                <a:ea typeface="+mn-ea"/>
                <a:cs typeface="+mn-cs"/>
              </a:rPr>
              <a:t>became a compulsory subject at Key Stage 4; this meant that</a:t>
            </a:r>
          </a:p>
          <a:p>
            <a:r>
              <a:rPr lang="en-US" sz="1200" kern="1200" baseline="0" dirty="0" smtClean="0">
                <a:solidFill>
                  <a:schemeClr val="tx1"/>
                </a:solidFill>
                <a:latin typeface="+mn-lt"/>
                <a:ea typeface="+mn-ea"/>
                <a:cs typeface="+mn-cs"/>
              </a:rPr>
              <a:t>all pupils in Wales studied Welsh (either as a first or a second</a:t>
            </a:r>
          </a:p>
          <a:p>
            <a:r>
              <a:rPr lang="en-US" sz="1200" kern="1200" baseline="0" dirty="0" smtClean="0">
                <a:solidFill>
                  <a:schemeClr val="tx1"/>
                </a:solidFill>
                <a:latin typeface="+mn-lt"/>
                <a:ea typeface="+mn-ea"/>
                <a:cs typeface="+mn-cs"/>
              </a:rPr>
              <a:t>language) for 11 years, from the ages of 5 to 16. From 2008, the</a:t>
            </a:r>
          </a:p>
          <a:p>
            <a:r>
              <a:rPr lang="en-US" sz="1200" kern="1200" baseline="0" dirty="0" smtClean="0">
                <a:solidFill>
                  <a:schemeClr val="tx1"/>
                </a:solidFill>
                <a:latin typeface="+mn-lt"/>
                <a:ea typeface="+mn-ea"/>
                <a:cs typeface="+mn-cs"/>
              </a:rPr>
              <a:t>National Curriculum for 3- to 7-year-olds has been superseded</a:t>
            </a:r>
          </a:p>
          <a:p>
            <a:r>
              <a:rPr lang="en-US" sz="1200" kern="1200" baseline="0" dirty="0" smtClean="0">
                <a:solidFill>
                  <a:schemeClr val="tx1"/>
                </a:solidFill>
                <a:latin typeface="+mn-lt"/>
                <a:ea typeface="+mn-ea"/>
                <a:cs typeface="+mn-cs"/>
              </a:rPr>
              <a:t>by the Foundation Phase programme</a:t>
            </a:r>
            <a:endParaRPr lang="en-US" dirty="0" smtClean="0"/>
          </a:p>
          <a:p>
            <a:endParaRPr lang="en-US" dirty="0" smtClean="0"/>
          </a:p>
          <a:p>
            <a:endParaRPr lang="en-GB" sz="1200" kern="1200" dirty="0" smtClean="0">
              <a:solidFill>
                <a:schemeClr val="tx1"/>
              </a:solidFill>
              <a:latin typeface="+mn-lt"/>
              <a:ea typeface="+mn-ea"/>
              <a:cs typeface="+mn-cs"/>
            </a:endParaRPr>
          </a:p>
          <a:p>
            <a:endParaRPr lang="en-GB" dirty="0" smtClean="0"/>
          </a:p>
          <a:p>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6</a:t>
            </a:fld>
            <a:endParaRPr lang="en-US"/>
          </a:p>
        </p:txBody>
      </p:sp>
    </p:spTree>
    <p:extLst>
      <p:ext uri="{BB962C8B-B14F-4D97-AF65-F5344CB8AC3E}">
        <p14:creationId xmlns:p14="http://schemas.microsoft.com/office/powerpoint/2010/main" val="1521277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562,016 – </a:t>
            </a:r>
            <a:r>
              <a:rPr lang="en-GB" sz="1200" kern="1200" dirty="0" err="1" smtClean="0">
                <a:solidFill>
                  <a:schemeClr val="tx1"/>
                </a:solidFill>
                <a:latin typeface="+mn-lt"/>
                <a:ea typeface="+mn-ea"/>
                <a:cs typeface="+mn-cs"/>
              </a:rPr>
              <a:t>tua</a:t>
            </a:r>
            <a:r>
              <a:rPr lang="en-GB" sz="1200" kern="1200" dirty="0" smtClean="0">
                <a:solidFill>
                  <a:schemeClr val="tx1"/>
                </a:solidFill>
                <a:latin typeface="+mn-lt"/>
                <a:ea typeface="+mn-ea"/>
                <a:cs typeface="+mn-cs"/>
              </a:rPr>
              <a:t> 19%</a:t>
            </a:r>
          </a:p>
          <a:p>
            <a:endParaRPr lang="en-US" dirty="0" smtClean="0"/>
          </a:p>
          <a:p>
            <a:endParaRPr lang="en-US" dirty="0" smtClean="0"/>
          </a:p>
          <a:p>
            <a:r>
              <a:rPr lang="en-US" dirty="0" smtClean="0"/>
              <a:t>1988 </a:t>
            </a:r>
            <a:r>
              <a:rPr lang="en-US" sz="1200" kern="1200" baseline="0" dirty="0" smtClean="0">
                <a:solidFill>
                  <a:schemeClr val="tx1"/>
                </a:solidFill>
                <a:latin typeface="+mn-lt"/>
                <a:ea typeface="+mn-ea"/>
                <a:cs typeface="+mn-cs"/>
              </a:rPr>
              <a:t>Welsh became a compulsory subject for all pupils in Wales at</a:t>
            </a:r>
          </a:p>
          <a:p>
            <a:r>
              <a:rPr lang="en-US" sz="1200" kern="1200" baseline="0" dirty="0" smtClean="0">
                <a:solidFill>
                  <a:schemeClr val="tx1"/>
                </a:solidFill>
                <a:latin typeface="+mn-lt"/>
                <a:ea typeface="+mn-ea"/>
                <a:cs typeface="+mn-cs"/>
              </a:rPr>
              <a:t>Key Stages 1, 2 and 3 (i.e. up to age 14) in 19902. In 19993 it</a:t>
            </a:r>
          </a:p>
          <a:p>
            <a:r>
              <a:rPr lang="en-US" sz="1200" kern="1200" baseline="0" dirty="0" smtClean="0">
                <a:solidFill>
                  <a:schemeClr val="tx1"/>
                </a:solidFill>
                <a:latin typeface="+mn-lt"/>
                <a:ea typeface="+mn-ea"/>
                <a:cs typeface="+mn-cs"/>
              </a:rPr>
              <a:t>became a compulsory subject at Key Stage 4; this meant that</a:t>
            </a:r>
          </a:p>
          <a:p>
            <a:r>
              <a:rPr lang="en-US" sz="1200" kern="1200" baseline="0" dirty="0" smtClean="0">
                <a:solidFill>
                  <a:schemeClr val="tx1"/>
                </a:solidFill>
                <a:latin typeface="+mn-lt"/>
                <a:ea typeface="+mn-ea"/>
                <a:cs typeface="+mn-cs"/>
              </a:rPr>
              <a:t>all pupils in Wales studied Welsh (either as a first or a second</a:t>
            </a:r>
          </a:p>
          <a:p>
            <a:r>
              <a:rPr lang="en-US" sz="1200" kern="1200" baseline="0" dirty="0" smtClean="0">
                <a:solidFill>
                  <a:schemeClr val="tx1"/>
                </a:solidFill>
                <a:latin typeface="+mn-lt"/>
                <a:ea typeface="+mn-ea"/>
                <a:cs typeface="+mn-cs"/>
              </a:rPr>
              <a:t>language) for 11 years, from the ages of 5 to 16. From 2008, the</a:t>
            </a:r>
          </a:p>
          <a:p>
            <a:r>
              <a:rPr lang="en-US" sz="1200" kern="1200" baseline="0" dirty="0" smtClean="0">
                <a:solidFill>
                  <a:schemeClr val="tx1"/>
                </a:solidFill>
                <a:latin typeface="+mn-lt"/>
                <a:ea typeface="+mn-ea"/>
                <a:cs typeface="+mn-cs"/>
              </a:rPr>
              <a:t>National Curriculum for 3- to 7-year-olds has been superseded</a:t>
            </a:r>
          </a:p>
          <a:p>
            <a:r>
              <a:rPr lang="en-US" sz="1200" kern="1200" baseline="0" dirty="0" smtClean="0">
                <a:solidFill>
                  <a:schemeClr val="tx1"/>
                </a:solidFill>
                <a:latin typeface="+mn-lt"/>
                <a:ea typeface="+mn-ea"/>
                <a:cs typeface="+mn-cs"/>
              </a:rPr>
              <a:t>by the Foundation Phase programme</a:t>
            </a:r>
            <a:endParaRPr lang="en-US" dirty="0" smtClean="0"/>
          </a:p>
          <a:p>
            <a:endParaRPr lang="en-US" dirty="0" smtClean="0"/>
          </a:p>
          <a:p>
            <a:endParaRPr lang="en-GB" sz="1200" kern="1200" dirty="0" smtClean="0">
              <a:solidFill>
                <a:schemeClr val="tx1"/>
              </a:solidFill>
              <a:latin typeface="+mn-lt"/>
              <a:ea typeface="+mn-ea"/>
              <a:cs typeface="+mn-cs"/>
            </a:endParaRPr>
          </a:p>
          <a:p>
            <a:endParaRPr lang="en-GB" dirty="0" smtClean="0"/>
          </a:p>
          <a:p>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7</a:t>
            </a:fld>
            <a:endParaRPr lang="en-US"/>
          </a:p>
        </p:txBody>
      </p:sp>
    </p:spTree>
    <p:extLst>
      <p:ext uri="{BB962C8B-B14F-4D97-AF65-F5344CB8AC3E}">
        <p14:creationId xmlns:p14="http://schemas.microsoft.com/office/powerpoint/2010/main" val="3205937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8</a:t>
            </a:fld>
            <a:endParaRPr lang="en-US"/>
          </a:p>
        </p:txBody>
      </p:sp>
    </p:spTree>
    <p:extLst>
      <p:ext uri="{BB962C8B-B14F-4D97-AF65-F5344CB8AC3E}">
        <p14:creationId xmlns:p14="http://schemas.microsoft.com/office/powerpoint/2010/main" val="16289808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9</a:t>
            </a:fld>
            <a:endParaRPr lang="en-US"/>
          </a:p>
        </p:txBody>
      </p:sp>
    </p:spTree>
    <p:extLst>
      <p:ext uri="{BB962C8B-B14F-4D97-AF65-F5344CB8AC3E}">
        <p14:creationId xmlns:p14="http://schemas.microsoft.com/office/powerpoint/2010/main" val="22798562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baseline="0" dirty="0" smtClean="0">
                <a:solidFill>
                  <a:schemeClr val="tx1"/>
                </a:solidFill>
                <a:latin typeface="+mn-lt"/>
                <a:ea typeface="+mn-ea"/>
                <a:cs typeface="+mn-cs"/>
              </a:rPr>
              <a:t>• migration patterns from rural to urban areas in search of work. Rural depopulation was at its worst during the late 1920s and 1930s as unemployed land workers migrated</a:t>
            </a:r>
          </a:p>
          <a:p>
            <a:r>
              <a:rPr lang="en-US" sz="1200" kern="1200" baseline="0" dirty="0" smtClean="0">
                <a:solidFill>
                  <a:schemeClr val="tx1"/>
                </a:solidFill>
                <a:latin typeface="+mn-lt"/>
                <a:ea typeface="+mn-ea"/>
                <a:cs typeface="+mn-cs"/>
              </a:rPr>
              <a:t>in search of work, and has continued in parallel with the decline in the agriculture industry in Wales over the past seventy years;</a:t>
            </a:r>
          </a:p>
          <a:p>
            <a:r>
              <a:rPr lang="en-US" sz="1200" kern="1200" baseline="0" dirty="0" smtClean="0">
                <a:solidFill>
                  <a:schemeClr val="tx1"/>
                </a:solidFill>
                <a:latin typeface="+mn-lt"/>
                <a:ea typeface="+mn-ea"/>
                <a:cs typeface="+mn-cs"/>
              </a:rPr>
              <a:t>• inward migration of non-Welsh speakers to rural and urban areas which has increased within the last 30 or so years;</a:t>
            </a:r>
          </a:p>
          <a:p>
            <a:r>
              <a:rPr lang="en-US" sz="1200" kern="1200" baseline="0" dirty="0" smtClean="0">
                <a:solidFill>
                  <a:schemeClr val="tx1"/>
                </a:solidFill>
                <a:latin typeface="+mn-lt"/>
                <a:ea typeface="+mn-ea"/>
                <a:cs typeface="+mn-cs"/>
              </a:rPr>
              <a:t>• increased availability and popularity of English-language news and entertainment media;</a:t>
            </a:r>
          </a:p>
          <a:p>
            <a:r>
              <a:rPr lang="en-US" sz="1200" kern="1200" baseline="0" dirty="0" smtClean="0">
                <a:solidFill>
                  <a:schemeClr val="tx1"/>
                </a:solidFill>
                <a:latin typeface="+mn-lt"/>
                <a:ea typeface="+mn-ea"/>
                <a:cs typeface="+mn-cs"/>
              </a:rPr>
              <a:t>• a general </a:t>
            </a:r>
            <a:r>
              <a:rPr lang="en-US" sz="1200" kern="1200" baseline="0" dirty="0" err="1" smtClean="0">
                <a:solidFill>
                  <a:schemeClr val="tx1"/>
                </a:solidFill>
                <a:latin typeface="+mn-lt"/>
                <a:ea typeface="+mn-ea"/>
                <a:cs typeface="+mn-cs"/>
              </a:rPr>
              <a:t>secularisation</a:t>
            </a:r>
            <a:r>
              <a:rPr lang="en-US" sz="1200" kern="1200" baseline="0" dirty="0" smtClean="0">
                <a:solidFill>
                  <a:schemeClr val="tx1"/>
                </a:solidFill>
                <a:latin typeface="+mn-lt"/>
                <a:ea typeface="+mn-ea"/>
                <a:cs typeface="+mn-cs"/>
              </a:rPr>
              <a:t> of society, leading to a decline in chapel attendance on which so many traditional Welsh language activities were </a:t>
            </a:r>
            <a:r>
              <a:rPr lang="en-US" sz="1200" kern="1200" baseline="0" dirty="0" err="1" smtClean="0">
                <a:solidFill>
                  <a:schemeClr val="tx1"/>
                </a:solidFill>
                <a:latin typeface="+mn-lt"/>
                <a:ea typeface="+mn-ea"/>
                <a:cs typeface="+mn-cs"/>
              </a:rPr>
              <a:t>centred</a:t>
            </a:r>
            <a:r>
              <a:rPr lang="en-US" sz="1200" kern="1200" baseline="0" dirty="0" smtClean="0">
                <a:solidFill>
                  <a:schemeClr val="tx1"/>
                </a:solidFill>
                <a:latin typeface="+mn-lt"/>
                <a:ea typeface="+mn-ea"/>
                <a:cs typeface="+mn-cs"/>
              </a:rPr>
              <a:t>;</a:t>
            </a:r>
          </a:p>
          <a:p>
            <a:r>
              <a:rPr lang="en-US" sz="1200" kern="1200" baseline="0" dirty="0" smtClean="0">
                <a:solidFill>
                  <a:schemeClr val="tx1"/>
                </a:solidFill>
                <a:latin typeface="+mn-lt"/>
                <a:ea typeface="+mn-ea"/>
                <a:cs typeface="+mn-cs"/>
              </a:rPr>
              <a:t>• lack of support and often active discouragement within the education system;</a:t>
            </a:r>
          </a:p>
          <a:p>
            <a:r>
              <a:rPr lang="en-US" sz="1200" kern="1200" baseline="0" dirty="0" smtClean="0">
                <a:solidFill>
                  <a:schemeClr val="tx1"/>
                </a:solidFill>
                <a:latin typeface="+mn-lt"/>
                <a:ea typeface="+mn-ea"/>
                <a:cs typeface="+mn-cs"/>
              </a:rPr>
              <a:t>• low prestige of the language.</a:t>
            </a:r>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10</a:t>
            </a:fld>
            <a:endParaRPr lang="en-US"/>
          </a:p>
        </p:txBody>
      </p:sp>
    </p:spTree>
    <p:extLst>
      <p:ext uri="{BB962C8B-B14F-4D97-AF65-F5344CB8AC3E}">
        <p14:creationId xmlns:p14="http://schemas.microsoft.com/office/powerpoint/2010/main" val="1573039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UNESCO have a classification system to show how ‘in trouble’ a language is – 5 sections</a:t>
            </a:r>
          </a:p>
          <a:p>
            <a:endParaRPr lang="en-GB" dirty="0" smtClean="0"/>
          </a:p>
          <a:p>
            <a:r>
              <a:rPr lang="en-GB" dirty="0" smtClean="0"/>
              <a:t>2539</a:t>
            </a:r>
            <a:r>
              <a:rPr lang="en-GB" baseline="0" dirty="0" smtClean="0"/>
              <a:t> languages on the list</a:t>
            </a:r>
          </a:p>
          <a:p>
            <a:endParaRPr lang="en-GB" baseline="0" dirty="0" smtClean="0"/>
          </a:p>
          <a:p>
            <a:r>
              <a:rPr lang="en-GB" baseline="0" dirty="0" smtClean="0"/>
              <a:t>On this list Welsh – classified as ‘vulnerable’ – 750,000 speakers.  However, we do not have 750000 speakers…</a:t>
            </a:r>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11</a:t>
            </a:fld>
            <a:endParaRPr lang="en-US"/>
          </a:p>
        </p:txBody>
      </p:sp>
    </p:spTree>
    <p:extLst>
      <p:ext uri="{BB962C8B-B14F-4D97-AF65-F5344CB8AC3E}">
        <p14:creationId xmlns:p14="http://schemas.microsoft.com/office/powerpoint/2010/main" val="3003484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12</a:t>
            </a:fld>
            <a:endParaRPr lang="en-US"/>
          </a:p>
        </p:txBody>
      </p:sp>
    </p:spTree>
    <p:extLst>
      <p:ext uri="{BB962C8B-B14F-4D97-AF65-F5344CB8AC3E}">
        <p14:creationId xmlns:p14="http://schemas.microsoft.com/office/powerpoint/2010/main" val="3917981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smtClean="0"/>
          </a:p>
          <a:p>
            <a:r>
              <a:rPr lang="en-US" dirty="0" err="1" smtClean="0"/>
              <a:t>Miliwn</a:t>
            </a:r>
            <a:r>
              <a:rPr lang="en-US" dirty="0" smtClean="0"/>
              <a:t> </a:t>
            </a:r>
            <a:r>
              <a:rPr lang="en-US" dirty="0" err="1" smtClean="0"/>
              <a:t>o</a:t>
            </a:r>
            <a:r>
              <a:rPr lang="en-US" dirty="0" smtClean="0"/>
              <a:t> </a:t>
            </a:r>
            <a:r>
              <a:rPr lang="en-US" dirty="0" err="1" smtClean="0"/>
              <a:t>siaradwyr</a:t>
            </a:r>
            <a:endParaRPr lang="en-US" dirty="0" smtClean="0"/>
          </a:p>
          <a:p>
            <a:endParaRPr lang="en-GB" sz="1200" kern="1200" dirty="0" smtClean="0">
              <a:solidFill>
                <a:schemeClr val="tx1"/>
              </a:solidFill>
              <a:latin typeface="+mn-lt"/>
              <a:ea typeface="+mn-ea"/>
              <a:cs typeface="+mn-cs"/>
            </a:endParaRPr>
          </a:p>
          <a:p>
            <a:endParaRPr lang="en-GB" dirty="0" smtClean="0"/>
          </a:p>
          <a:p>
            <a:endParaRPr lang="en-US" dirty="0"/>
          </a:p>
        </p:txBody>
      </p:sp>
      <p:sp>
        <p:nvSpPr>
          <p:cNvPr id="4" name="Slide Number Placeholder 3"/>
          <p:cNvSpPr>
            <a:spLocks noGrp="1"/>
          </p:cNvSpPr>
          <p:nvPr>
            <p:ph type="sldNum" sz="quarter" idx="10"/>
          </p:nvPr>
        </p:nvSpPr>
        <p:spPr/>
        <p:txBody>
          <a:bodyPr/>
          <a:lstStyle/>
          <a:p>
            <a:fld id="{B825B8C5-89CA-A84B-BF42-F59D000E50DD}" type="slidenum">
              <a:rPr lang="en-US" smtClean="0"/>
              <a:pPr/>
              <a:t>13</a:t>
            </a:fld>
            <a:endParaRPr lang="en-US"/>
          </a:p>
        </p:txBody>
      </p:sp>
    </p:spTree>
    <p:extLst>
      <p:ext uri="{BB962C8B-B14F-4D97-AF65-F5344CB8AC3E}">
        <p14:creationId xmlns:p14="http://schemas.microsoft.com/office/powerpoint/2010/main" val="2536712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14</a:t>
            </a:fld>
            <a:endParaRPr lang="en-US"/>
          </a:p>
        </p:txBody>
      </p:sp>
    </p:spTree>
    <p:extLst>
      <p:ext uri="{BB962C8B-B14F-4D97-AF65-F5344CB8AC3E}">
        <p14:creationId xmlns:p14="http://schemas.microsoft.com/office/powerpoint/2010/main" val="884098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15</a:t>
            </a:fld>
            <a:endParaRPr lang="en-US"/>
          </a:p>
        </p:txBody>
      </p:sp>
    </p:spTree>
    <p:extLst>
      <p:ext uri="{BB962C8B-B14F-4D97-AF65-F5344CB8AC3E}">
        <p14:creationId xmlns:p14="http://schemas.microsoft.com/office/powerpoint/2010/main" val="3680719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16</a:t>
            </a:fld>
            <a:endParaRPr lang="en-US"/>
          </a:p>
        </p:txBody>
      </p:sp>
    </p:spTree>
    <p:extLst>
      <p:ext uri="{BB962C8B-B14F-4D97-AF65-F5344CB8AC3E}">
        <p14:creationId xmlns:p14="http://schemas.microsoft.com/office/powerpoint/2010/main" val="23322741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17</a:t>
            </a:fld>
            <a:endParaRPr lang="en-US"/>
          </a:p>
        </p:txBody>
      </p:sp>
    </p:spTree>
    <p:extLst>
      <p:ext uri="{BB962C8B-B14F-4D97-AF65-F5344CB8AC3E}">
        <p14:creationId xmlns:p14="http://schemas.microsoft.com/office/powerpoint/2010/main" val="1892162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18</a:t>
            </a:fld>
            <a:endParaRPr lang="en-US"/>
          </a:p>
        </p:txBody>
      </p:sp>
    </p:spTree>
    <p:extLst>
      <p:ext uri="{BB962C8B-B14F-4D97-AF65-F5344CB8AC3E}">
        <p14:creationId xmlns:p14="http://schemas.microsoft.com/office/powerpoint/2010/main" val="29429835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19</a:t>
            </a:fld>
            <a:endParaRPr lang="en-US"/>
          </a:p>
        </p:txBody>
      </p:sp>
    </p:spTree>
    <p:extLst>
      <p:ext uri="{BB962C8B-B14F-4D97-AF65-F5344CB8AC3E}">
        <p14:creationId xmlns:p14="http://schemas.microsoft.com/office/powerpoint/2010/main" val="32808169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20</a:t>
            </a:fld>
            <a:endParaRPr lang="en-US"/>
          </a:p>
        </p:txBody>
      </p:sp>
    </p:spTree>
    <p:extLst>
      <p:ext uri="{BB962C8B-B14F-4D97-AF65-F5344CB8AC3E}">
        <p14:creationId xmlns:p14="http://schemas.microsoft.com/office/powerpoint/2010/main" val="71376121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21</a:t>
            </a:fld>
            <a:endParaRPr lang="en-US"/>
          </a:p>
        </p:txBody>
      </p:sp>
    </p:spTree>
    <p:extLst>
      <p:ext uri="{BB962C8B-B14F-4D97-AF65-F5344CB8AC3E}">
        <p14:creationId xmlns:p14="http://schemas.microsoft.com/office/powerpoint/2010/main" val="22780833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smtClean="0"/>
              <a:t>Increase the proportion of each school year group receiving Welsh-medium education from 22 per cent (based on 7,700 seven-year-old learners in 2015/16) to 30 per cent (about 10,500 in each year group) by 2031, and then 40 per cent (about 14,000 in each year group) by 2050. </a:t>
            </a:r>
          </a:p>
        </p:txBody>
      </p:sp>
      <p:sp>
        <p:nvSpPr>
          <p:cNvPr id="4" name="Slide Number Placeholder 3"/>
          <p:cNvSpPr>
            <a:spLocks noGrp="1"/>
          </p:cNvSpPr>
          <p:nvPr>
            <p:ph type="sldNum" sz="quarter" idx="10"/>
          </p:nvPr>
        </p:nvSpPr>
        <p:spPr/>
        <p:txBody>
          <a:bodyPr/>
          <a:lstStyle/>
          <a:p>
            <a:fld id="{F6C2D03F-3102-9447-B771-F38B0444EFBF}" type="slidenum">
              <a:rPr lang="en-US" smtClean="0"/>
              <a:pPr/>
              <a:t>22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23</a:t>
            </a:fld>
            <a:endParaRPr lang="en-US"/>
          </a:p>
        </p:txBody>
      </p:sp>
    </p:spTree>
    <p:extLst>
      <p:ext uri="{BB962C8B-B14F-4D97-AF65-F5344CB8AC3E}">
        <p14:creationId xmlns:p14="http://schemas.microsoft.com/office/powerpoint/2010/main" val="37029833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24</a:t>
            </a:fld>
            <a:endParaRPr lang="en-US"/>
          </a:p>
        </p:txBody>
      </p:sp>
    </p:spTree>
    <p:extLst>
      <p:ext uri="{BB962C8B-B14F-4D97-AF65-F5344CB8AC3E}">
        <p14:creationId xmlns:p14="http://schemas.microsoft.com/office/powerpoint/2010/main" val="219473119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25</a:t>
            </a:fld>
            <a:endParaRPr lang="en-US"/>
          </a:p>
        </p:txBody>
      </p:sp>
    </p:spTree>
    <p:extLst>
      <p:ext uri="{BB962C8B-B14F-4D97-AF65-F5344CB8AC3E}">
        <p14:creationId xmlns:p14="http://schemas.microsoft.com/office/powerpoint/2010/main" val="40726681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26</a:t>
            </a:fld>
            <a:endParaRPr lang="en-US"/>
          </a:p>
        </p:txBody>
      </p:sp>
    </p:spTree>
    <p:extLst>
      <p:ext uri="{BB962C8B-B14F-4D97-AF65-F5344CB8AC3E}">
        <p14:creationId xmlns:p14="http://schemas.microsoft.com/office/powerpoint/2010/main" val="236357483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27</a:t>
            </a:fld>
            <a:endParaRPr lang="en-US"/>
          </a:p>
        </p:txBody>
      </p:sp>
    </p:spTree>
    <p:extLst>
      <p:ext uri="{BB962C8B-B14F-4D97-AF65-F5344CB8AC3E}">
        <p14:creationId xmlns:p14="http://schemas.microsoft.com/office/powerpoint/2010/main" val="13196392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28</a:t>
            </a:fld>
            <a:endParaRPr lang="en-US"/>
          </a:p>
        </p:txBody>
      </p:sp>
    </p:spTree>
    <p:extLst>
      <p:ext uri="{BB962C8B-B14F-4D97-AF65-F5344CB8AC3E}">
        <p14:creationId xmlns:p14="http://schemas.microsoft.com/office/powerpoint/2010/main" val="2307004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29</a:t>
            </a:fld>
            <a:endParaRPr lang="en-US"/>
          </a:p>
        </p:txBody>
      </p:sp>
    </p:spTree>
    <p:extLst>
      <p:ext uri="{BB962C8B-B14F-4D97-AF65-F5344CB8AC3E}">
        <p14:creationId xmlns:p14="http://schemas.microsoft.com/office/powerpoint/2010/main" val="14120445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30</a:t>
            </a:fld>
            <a:endParaRPr lang="en-US"/>
          </a:p>
        </p:txBody>
      </p:sp>
    </p:spTree>
    <p:extLst>
      <p:ext uri="{BB962C8B-B14F-4D97-AF65-F5344CB8AC3E}">
        <p14:creationId xmlns:p14="http://schemas.microsoft.com/office/powerpoint/2010/main" val="42892205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Projection: based on continuing the trends seen in the 2011 Census for Welsh speakers and demographic trends, no policy change. </a:t>
            </a:r>
          </a:p>
          <a:p>
            <a:r>
              <a:rPr lang="en-US" sz="1200" b="1" kern="1200" dirty="0" smtClean="0">
                <a:solidFill>
                  <a:schemeClr val="tx1"/>
                </a:solidFill>
                <a:latin typeface="+mn-lt"/>
                <a:ea typeface="+mn-ea"/>
                <a:cs typeface="+mn-cs"/>
              </a:rPr>
              <a:t>Trajectory to 1 million: based on policy changes that will be required to </a:t>
            </a:r>
            <a:r>
              <a:rPr lang="en-US" sz="1200" b="1" kern="1200" dirty="0" err="1" smtClean="0">
                <a:solidFill>
                  <a:schemeClr val="tx1"/>
                </a:solidFill>
                <a:latin typeface="+mn-lt"/>
                <a:ea typeface="+mn-ea"/>
                <a:cs typeface="+mn-cs"/>
              </a:rPr>
              <a:t>ful</a:t>
            </a:r>
            <a:r>
              <a:rPr lang="en-US" sz="1200" b="1" kern="1200" dirty="0" smtClean="0">
                <a:solidFill>
                  <a:schemeClr val="tx1"/>
                </a:solidFill>
                <a:latin typeface="+mn-lt"/>
                <a:ea typeface="+mn-ea"/>
                <a:cs typeface="+mn-cs"/>
              </a:rPr>
              <a:t> </a:t>
            </a:r>
            <a:r>
              <a:rPr lang="en-US" sz="1200" b="1" kern="1200" dirty="0" err="1" smtClean="0">
                <a:solidFill>
                  <a:schemeClr val="tx1"/>
                </a:solidFill>
                <a:latin typeface="+mn-lt"/>
                <a:ea typeface="+mn-ea"/>
                <a:cs typeface="+mn-cs"/>
              </a:rPr>
              <a:t>l</a:t>
            </a:r>
            <a:r>
              <a:rPr lang="en-US" sz="1200" b="1" kern="1200" dirty="0" smtClean="0">
                <a:solidFill>
                  <a:schemeClr val="tx1"/>
                </a:solidFill>
                <a:latin typeface="+mn-lt"/>
                <a:ea typeface="+mn-ea"/>
                <a:cs typeface="+mn-cs"/>
              </a:rPr>
              <a:t> the vision outlined in this strategy. </a:t>
            </a:r>
          </a:p>
          <a:p>
            <a:endParaRPr lang="en-US" sz="1200" b="1" kern="1200" dirty="0" smtClean="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a:t>
            </a:r>
            <a:r>
              <a:rPr lang="en-US" sz="1200" kern="1200" dirty="0" smtClean="0">
                <a:solidFill>
                  <a:schemeClr val="tx1"/>
                </a:solidFill>
                <a:latin typeface="+mn-lt"/>
                <a:ea typeface="+mn-ea"/>
                <a:cs typeface="+mn-cs"/>
              </a:rPr>
              <a:t>first </a:t>
            </a:r>
            <a:r>
              <a:rPr lang="en-US" sz="1200" kern="1200" dirty="0" smtClean="0">
                <a:solidFill>
                  <a:schemeClr val="tx1"/>
                </a:solidFill>
                <a:latin typeface="+mn-lt"/>
                <a:ea typeface="+mn-ea"/>
                <a:cs typeface="+mn-cs"/>
              </a:rPr>
              <a:t>four years will see very small gains. We anticipate that greater gains will be made towards the end of the </a:t>
            </a:r>
            <a:r>
              <a:rPr lang="en-US" sz="1200" kern="1200" dirty="0" smtClean="0">
                <a:solidFill>
                  <a:schemeClr val="tx1"/>
                </a:solidFill>
                <a:latin typeface="+mn-lt"/>
                <a:ea typeface="+mn-ea"/>
                <a:cs typeface="+mn-cs"/>
              </a:rPr>
              <a:t>first </a:t>
            </a:r>
            <a:r>
              <a:rPr lang="en-US" sz="1200" kern="1200" dirty="0" smtClean="0">
                <a:solidFill>
                  <a:schemeClr val="tx1"/>
                </a:solidFill>
                <a:latin typeface="+mn-lt"/>
                <a:ea typeface="+mn-ea"/>
                <a:cs typeface="+mn-cs"/>
              </a:rPr>
              <a:t>decade as we reach two of our transformational milestones: the expansion of Welsh-medium early years provision by 150 nursery groups and an increase in the proportion of each school year group receiving Welsh-medium education to 30 per cent by 2031. </a:t>
            </a:r>
            <a:endParaRPr lang="en-US" dirty="0" smtClean="0"/>
          </a:p>
          <a:p>
            <a:endParaRPr lang="en-US" sz="1200" b="1"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31</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32</a:t>
            </a:fld>
            <a:endParaRPr lang="en-US"/>
          </a:p>
        </p:txBody>
      </p:sp>
    </p:spTree>
    <p:extLst>
      <p:ext uri="{BB962C8B-B14F-4D97-AF65-F5344CB8AC3E}">
        <p14:creationId xmlns:p14="http://schemas.microsoft.com/office/powerpoint/2010/main" val="36498953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2017–21 </a:t>
            </a:r>
            <a:endParaRPr lang="en-US" dirty="0" smtClean="0"/>
          </a:p>
          <a:p>
            <a:r>
              <a:rPr lang="en-US" sz="1200" b="1" kern="1200" dirty="0" smtClean="0">
                <a:solidFill>
                  <a:schemeClr val="tx1"/>
                </a:solidFill>
                <a:latin typeface="+mn-lt"/>
                <a:ea typeface="+mn-ea"/>
                <a:cs typeface="+mn-cs"/>
              </a:rPr>
              <a:t>Education: </a:t>
            </a:r>
            <a:r>
              <a:rPr lang="en-US" sz="1200" kern="1200" dirty="0" smtClean="0">
                <a:solidFill>
                  <a:schemeClr val="tx1"/>
                </a:solidFill>
                <a:latin typeface="+mn-lt"/>
                <a:ea typeface="+mn-ea"/>
                <a:cs typeface="+mn-cs"/>
              </a:rPr>
              <a:t>it is envisaged that the current pattern in terms of the percentage of learners in Welsh-medium education, and the linguistic outcomes of learners in English-medium education, will remain fairly constant. </a:t>
            </a: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latin typeface="+mn-lt"/>
                <a:ea typeface="+mn-ea"/>
                <a:cs typeface="+mn-cs"/>
              </a:rPr>
              <a:t>2021–31 </a:t>
            </a: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latin typeface="+mn-lt"/>
                <a:ea typeface="+mn-ea"/>
                <a:cs typeface="+mn-cs"/>
              </a:rPr>
              <a:t>Education: </a:t>
            </a:r>
            <a:r>
              <a:rPr lang="en-US" sz="1200" kern="1200" dirty="0" smtClean="0">
                <a:solidFill>
                  <a:schemeClr val="tx1"/>
                </a:solidFill>
                <a:latin typeface="+mn-lt"/>
                <a:ea typeface="+mn-ea"/>
                <a:cs typeface="+mn-cs"/>
              </a:rPr>
              <a:t>it is envisaged that the percentage of learners in Welsh-medium education will increase gradually to 30 per cent by 2031. In addition, as a new Welsh-language curriculum is introduced, we can expect the Welsh language skills of learners already in the education system to improve gradually over this period. </a:t>
            </a:r>
            <a:endParaRPr lang="en-US" dirty="0" smtClean="0"/>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latin typeface="+mn-lt"/>
                <a:ea typeface="+mn-ea"/>
                <a:cs typeface="+mn-cs"/>
              </a:rPr>
              <a:t>2031–50 </a:t>
            </a: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latin typeface="+mn-lt"/>
                <a:ea typeface="+mn-ea"/>
                <a:cs typeface="+mn-cs"/>
              </a:rPr>
              <a:t>Education: </a:t>
            </a:r>
            <a:r>
              <a:rPr lang="en-US" sz="1200" kern="1200" dirty="0" smtClean="0">
                <a:solidFill>
                  <a:schemeClr val="tx1"/>
                </a:solidFill>
                <a:latin typeface="+mn-lt"/>
                <a:ea typeface="+mn-ea"/>
                <a:cs typeface="+mn-cs"/>
              </a:rPr>
              <a:t>at the start of this period the </a:t>
            </a:r>
            <a:r>
              <a:rPr lang="en-US" sz="1200" kern="1200" dirty="0" err="1" smtClean="0">
                <a:solidFill>
                  <a:schemeClr val="tx1"/>
                </a:solidFill>
                <a:latin typeface="+mn-lt"/>
                <a:ea typeface="+mn-ea"/>
                <a:cs typeface="+mn-cs"/>
              </a:rPr>
              <a:t>rst</a:t>
            </a:r>
            <a:r>
              <a:rPr lang="en-US" sz="1200" kern="1200" dirty="0" smtClean="0">
                <a:solidFill>
                  <a:schemeClr val="tx1"/>
                </a:solidFill>
                <a:latin typeface="+mn-lt"/>
                <a:ea typeface="+mn-ea"/>
                <a:cs typeface="+mn-cs"/>
              </a:rPr>
              <a:t> cohort who will have completed the new Welsh-language curriculum will be 16 years of age. It is envisaged that the percentage of learners in Welsh-medium education will increase gradually to 40 per cent by 2050. </a:t>
            </a:r>
            <a:endParaRPr lang="en-US" dirty="0" smtClean="0"/>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33</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34</a:t>
            </a:fld>
            <a:endParaRPr lang="en-US"/>
          </a:p>
        </p:txBody>
      </p:sp>
    </p:spTree>
    <p:extLst>
      <p:ext uri="{BB962C8B-B14F-4D97-AF65-F5344CB8AC3E}">
        <p14:creationId xmlns:p14="http://schemas.microsoft.com/office/powerpoint/2010/main" val="24639508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35</a:t>
            </a:fld>
            <a:endParaRPr lang="en-US"/>
          </a:p>
        </p:txBody>
      </p:sp>
    </p:spTree>
    <p:extLst>
      <p:ext uri="{BB962C8B-B14F-4D97-AF65-F5344CB8AC3E}">
        <p14:creationId xmlns:p14="http://schemas.microsoft.com/office/powerpoint/2010/main" val="25641351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36</a:t>
            </a:fld>
            <a:endParaRPr lang="en-US"/>
          </a:p>
        </p:txBody>
      </p:sp>
    </p:spTree>
    <p:extLst>
      <p:ext uri="{BB962C8B-B14F-4D97-AF65-F5344CB8AC3E}">
        <p14:creationId xmlns:p14="http://schemas.microsoft.com/office/powerpoint/2010/main" val="330485324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37</a:t>
            </a:fld>
            <a:endParaRPr lang="en-US"/>
          </a:p>
        </p:txBody>
      </p:sp>
    </p:spTree>
    <p:extLst>
      <p:ext uri="{BB962C8B-B14F-4D97-AF65-F5344CB8AC3E}">
        <p14:creationId xmlns:p14="http://schemas.microsoft.com/office/powerpoint/2010/main" val="13972797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http://gov.wales/docs/dcells/publications/150203-defining-schools-welsh-medium-en.pdf</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38</a:t>
            </a:fld>
            <a:endParaRPr lang="en-US"/>
          </a:p>
        </p:txBody>
      </p:sp>
    </p:spTree>
    <p:extLst>
      <p:ext uri="{BB962C8B-B14F-4D97-AF65-F5344CB8AC3E}">
        <p14:creationId xmlns:p14="http://schemas.microsoft.com/office/powerpoint/2010/main" val="38329267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39</a:t>
            </a:fld>
            <a:endParaRPr lang="en-US"/>
          </a:p>
        </p:txBody>
      </p:sp>
    </p:spTree>
    <p:extLst>
      <p:ext uri="{BB962C8B-B14F-4D97-AF65-F5344CB8AC3E}">
        <p14:creationId xmlns:p14="http://schemas.microsoft.com/office/powerpoint/2010/main" val="167033392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40</a:t>
            </a:fld>
            <a:endParaRPr lang="en-US"/>
          </a:p>
        </p:txBody>
      </p:sp>
    </p:spTree>
    <p:extLst>
      <p:ext uri="{BB962C8B-B14F-4D97-AF65-F5344CB8AC3E}">
        <p14:creationId xmlns:p14="http://schemas.microsoft.com/office/powerpoint/2010/main" val="65670913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825B8C5-89CA-A84B-BF42-F59D000E50DD}" type="slidenum">
              <a:rPr lang="en-US" smtClean="0"/>
              <a:pPr/>
              <a:t>41</a:t>
            </a:fld>
            <a:endParaRPr lang="en-US"/>
          </a:p>
        </p:txBody>
      </p:sp>
    </p:spTree>
    <p:extLst>
      <p:ext uri="{BB962C8B-B14F-4D97-AF65-F5344CB8AC3E}">
        <p14:creationId xmlns:p14="http://schemas.microsoft.com/office/powerpoint/2010/main" val="362444615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6C2D03F-3102-9447-B771-F38B0444EFBF}" type="slidenum">
              <a:rPr lang="en-US" smtClean="0"/>
              <a:pPr/>
              <a:t>42</a:t>
            </a:fld>
            <a:endParaRPr lang="en-US"/>
          </a:p>
        </p:txBody>
      </p:sp>
    </p:spTree>
    <p:extLst>
      <p:ext uri="{BB962C8B-B14F-4D97-AF65-F5344CB8AC3E}">
        <p14:creationId xmlns:p14="http://schemas.microsoft.com/office/powerpoint/2010/main" val="40966901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11/23/2018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ACFACB-D1FE-2B48-A677-3892B895BEBC}"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pPr/>
              <a:t>11/23/2018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pPr/>
              <a:t>11/23/2018</a:t>
            </a:fld>
            <a:endParaRPr lang="en-US"/>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pPr/>
              <a:t>‹#›</a:t>
            </a:fld>
            <a:endParaRPr lang="en-US"/>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11/23/2018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Title 8"/>
          <p:cNvSpPr>
            <a:spLocks noGrp="1"/>
          </p:cNvSpPr>
          <p:nvPr>
            <p:ph type="ctrTitle"/>
          </p:nvPr>
        </p:nvSpPr>
        <p:spPr>
          <a:xfrm>
            <a:off x="685800" y="175261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4"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11/23/2018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solidFill>
                <a:srgbClr val="2DA2BF">
                  <a:tint val="20000"/>
                </a:srgbClr>
              </a:solidFill>
            </a:endParaRPr>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extLst>
      <p:ext uri="{BB962C8B-B14F-4D97-AF65-F5344CB8AC3E}">
        <p14:creationId xmlns:p14="http://schemas.microsoft.com/office/powerpoint/2010/main" val="13114984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11/23/2018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15008409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white"/>
                </a:solidFill>
              </a:rPr>
              <a:pPr/>
              <a:t>11/23/2018</a:t>
            </a:fld>
            <a:endParaRPr lang="en-US">
              <a:solidFill>
                <a:prstClr val="white"/>
              </a:solidFill>
            </a:endParaRPr>
          </a:p>
        </p:txBody>
      </p:sp>
      <p:sp>
        <p:nvSpPr>
          <p:cNvPr id="5" name="Footer Placeholder 4"/>
          <p:cNvSpPr>
            <a:spLocks noGrp="1"/>
          </p:cNvSpPr>
          <p:nvPr>
            <p:ph type="ftr" sz="quarter" idx="11"/>
          </p:nvPr>
        </p:nvSpPr>
        <p:spPr/>
        <p:txBody>
          <a:bodyPr/>
          <a:lstStyle/>
          <a:p>
            <a:endParaRPr lang="en-US">
              <a:solidFill>
                <a:prstClr val="white"/>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336712227"/>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36"/>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solidFill>
                  <a:prstClr val="white"/>
                </a:solidFill>
              </a:rPr>
              <a:pPr/>
              <a:t>11/23/2018</a:t>
            </a:fld>
            <a:endParaRPr lang="en-US">
              <a:solidFill>
                <a:prstClr val="white"/>
              </a:solidFill>
            </a:endParaRPr>
          </a:p>
        </p:txBody>
      </p:sp>
      <p:sp>
        <p:nvSpPr>
          <p:cNvPr id="6" name="Footer Placeholder 5"/>
          <p:cNvSpPr>
            <a:spLocks noGrp="1"/>
          </p:cNvSpPr>
          <p:nvPr>
            <p:ph type="ftr" sz="quarter" idx="11"/>
          </p:nvPr>
        </p:nvSpPr>
        <p:spPr/>
        <p:txBody>
          <a:bodyPr/>
          <a:lstStyle/>
          <a:p>
            <a:endParaRPr lang="en-US">
              <a:solidFill>
                <a:prstClr val="white"/>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1073623935"/>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31"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30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30" y="144430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solidFill>
                  <a:prstClr val="black"/>
                </a:solidFill>
              </a:rPr>
              <a:pPr/>
              <a:t>11/23/2018</a:t>
            </a:fld>
            <a:endParaRPr lang="en-US">
              <a:solidFill>
                <a:prstClr val="black"/>
              </a:solidFill>
            </a:endParaRPr>
          </a:p>
        </p:txBody>
      </p:sp>
      <p:sp>
        <p:nvSpPr>
          <p:cNvPr id="8" name="Footer Placeholder 7"/>
          <p:cNvSpPr>
            <a:spLocks noGrp="1"/>
          </p:cNvSpPr>
          <p:nvPr>
            <p:ph type="ftr" sz="quarter" idx="11"/>
          </p:nvPr>
        </p:nvSpPr>
        <p:spPr/>
        <p:txBody>
          <a:bodyPr/>
          <a:lstStyle/>
          <a:p>
            <a:endParaRPr lang="en-US">
              <a:solidFill>
                <a:prstClr val="black"/>
              </a:solidFill>
            </a:endParaRPr>
          </a:p>
        </p:txBody>
      </p:sp>
      <p:sp>
        <p:nvSpPr>
          <p:cNvPr id="9" name="Slide Number Placeholder 8"/>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221322430"/>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solidFill>
                  <a:prstClr val="white"/>
                </a:solidFill>
              </a:rPr>
              <a:pPr/>
              <a:t>11/23/2018</a:t>
            </a:fld>
            <a:endParaRPr lang="en-US">
              <a:solidFill>
                <a:prstClr val="white"/>
              </a:solidFill>
            </a:endParaRPr>
          </a:p>
        </p:txBody>
      </p:sp>
      <p:sp>
        <p:nvSpPr>
          <p:cNvPr id="4" name="Footer Placeholder 3"/>
          <p:cNvSpPr>
            <a:spLocks noGrp="1"/>
          </p:cNvSpPr>
          <p:nvPr>
            <p:ph type="ftr" sz="quarter" idx="11"/>
          </p:nvPr>
        </p:nvSpPr>
        <p:spPr/>
        <p:txBody>
          <a:bodyPr/>
          <a:lstStyle/>
          <a:p>
            <a:endParaRPr lang="en-US">
              <a:solidFill>
                <a:prstClr val="white"/>
              </a:solidFill>
            </a:endParaRPr>
          </a:p>
        </p:txBody>
      </p:sp>
      <p:sp>
        <p:nvSpPr>
          <p:cNvPr id="5" name="Slide Number Placeholder 4"/>
          <p:cNvSpPr>
            <a:spLocks noGrp="1"/>
          </p:cNvSpPr>
          <p:nvPr>
            <p:ph type="sldNum" sz="quarter" idx="12"/>
          </p:nvPr>
        </p:nvSpPr>
        <p:spPr/>
        <p:txBody>
          <a:bodyPr/>
          <a:lstStyle/>
          <a:p>
            <a:fld id="{84ACFACB-D1FE-2B48-A677-3892B895BEBC}" type="slidenum">
              <a:rPr lang="en-US" smtClean="0">
                <a:solidFill>
                  <a:prstClr val="white"/>
                </a:solidFill>
              </a:rPr>
              <a:pPr/>
              <a:t>‹#›</a:t>
            </a:fld>
            <a:endParaRPr lang="en-US">
              <a:solidFill>
                <a:prstClr val="white"/>
              </a:solidFill>
            </a:endParaRPr>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extLst>
      <p:ext uri="{BB962C8B-B14F-4D97-AF65-F5344CB8AC3E}">
        <p14:creationId xmlns:p14="http://schemas.microsoft.com/office/powerpoint/2010/main" val="244670270"/>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solidFill>
                  <a:prstClr val="black"/>
                </a:solidFill>
              </a:rPr>
              <a:pPr/>
              <a:t>11/23/2018</a:t>
            </a:fld>
            <a:endParaRPr lang="en-US">
              <a:solidFill>
                <a:prstClr val="black"/>
              </a:solidFill>
            </a:endParaRPr>
          </a:p>
        </p:txBody>
      </p:sp>
      <p:sp>
        <p:nvSpPr>
          <p:cNvPr id="3" name="Footer Placeholder 2"/>
          <p:cNvSpPr>
            <a:spLocks noGrp="1"/>
          </p:cNvSpPr>
          <p:nvPr>
            <p:ph type="ftr" sz="quarter" idx="11"/>
          </p:nvPr>
        </p:nvSpPr>
        <p:spPr/>
        <p:txBody>
          <a:bodyPr/>
          <a:lstStyle/>
          <a:p>
            <a:endParaRPr lang="en-US">
              <a:solidFill>
                <a:prstClr val="black"/>
              </a:solidFill>
            </a:endParaRPr>
          </a:p>
        </p:txBody>
      </p:sp>
      <p:sp>
        <p:nvSpPr>
          <p:cNvPr id="4" name="Slide Number Placeholder 3"/>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9272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solidFill>
                  <a:prstClr val="black"/>
                </a:solidFill>
              </a:rPr>
              <a:pPr/>
              <a:t>11/23/2018</a:t>
            </a:fld>
            <a:endParaRPr lang="en-US">
              <a:solidFill>
                <a:prstClr val="black"/>
              </a:solidFill>
            </a:endParaRPr>
          </a:p>
        </p:txBody>
      </p:sp>
      <p:sp>
        <p:nvSpPr>
          <p:cNvPr id="6" name="Footer Placeholder 5"/>
          <p:cNvSpPr>
            <a:spLocks noGrp="1"/>
          </p:cNvSpPr>
          <p:nvPr>
            <p:ph type="ftr" sz="quarter" idx="11"/>
          </p:nvPr>
        </p:nvSpPr>
        <p:spPr/>
        <p:txBody>
          <a:bodyPr/>
          <a:lstStyle/>
          <a:p>
            <a:endParaRPr lang="en-US">
              <a:solidFill>
                <a:prstClr val="black"/>
              </a:solidFill>
            </a:endParaRPr>
          </a:p>
        </p:txBody>
      </p:sp>
      <p:sp>
        <p:nvSpPr>
          <p:cNvPr id="7" name="Slide Number Placeholder 6"/>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384743219"/>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solidFill>
                  <a:prstClr val="white"/>
                </a:solidFill>
              </a:rPr>
              <a:pPr/>
              <a:t>11/23/2018</a:t>
            </a:fld>
            <a:endParaRPr lang="en-US">
              <a:solidFill>
                <a:prstClr val="white"/>
              </a:solidFill>
            </a:endParaRPr>
          </a:p>
        </p:txBody>
      </p:sp>
      <p:sp>
        <p:nvSpPr>
          <p:cNvPr id="6" name="Footer Placeholder 5"/>
          <p:cNvSpPr>
            <a:spLocks noGrp="1"/>
          </p:cNvSpPr>
          <p:nvPr>
            <p:ph type="ftr" sz="quarter" idx="11"/>
          </p:nvPr>
        </p:nvSpPr>
        <p:spPr>
          <a:xfrm>
            <a:off x="4380077" y="6407954"/>
            <a:ext cx="2350681" cy="365125"/>
          </a:xfrm>
        </p:spPr>
        <p:txBody>
          <a:bodyPr/>
          <a:lstStyle>
            <a:lvl1pPr>
              <a:defRPr>
                <a:solidFill>
                  <a:schemeClr val="tx1"/>
                </a:solidFill>
              </a:defRPr>
            </a:lvl1pPr>
          </a:lstStyle>
          <a:p>
            <a:endParaRPr lang="en-US">
              <a:solidFill>
                <a:prstClr val="white"/>
              </a:solidFill>
            </a:endParaRP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solidFill>
                  <a:prstClr val="white"/>
                </a:solidFill>
              </a:rPr>
              <a:pPr/>
              <a:t>‹#›</a:t>
            </a:fld>
            <a:endParaRPr lang="en-US">
              <a:solidFill>
                <a:prstClr val="white"/>
              </a:solidFill>
            </a:endParaRPr>
          </a:p>
        </p:txBody>
      </p:sp>
      <p:sp>
        <p:nvSpPr>
          <p:cNvPr id="2" name="Title 1"/>
          <p:cNvSpPr>
            <a:spLocks noGrp="1"/>
          </p:cNvSpPr>
          <p:nvPr>
            <p:ph type="title"/>
          </p:nvPr>
        </p:nvSpPr>
        <p:spPr>
          <a:xfrm>
            <a:off x="228601"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9" name="Freeform 8"/>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white"/>
              </a:solidFill>
            </a:endParaRPr>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1" name="Straight Connector 10"/>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endParaRPr lang="en-US">
              <a:solidFill>
                <a:prstClr val="white"/>
              </a:solidFill>
            </a:endParaRPr>
          </a:p>
        </p:txBody>
      </p:sp>
    </p:spTree>
    <p:extLst>
      <p:ext uri="{BB962C8B-B14F-4D97-AF65-F5344CB8AC3E}">
        <p14:creationId xmlns:p14="http://schemas.microsoft.com/office/powerpoint/2010/main" val="440626188"/>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33"/>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11/23/2018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0909758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5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solidFill>
                  <a:prstClr val="black"/>
                </a:solidFill>
              </a:rPr>
              <a:pPr/>
              <a:t>11/23/2018</a:t>
            </a:fld>
            <a:endParaRPr lang="en-US">
              <a:solidFill>
                <a:prstClr val="black"/>
              </a:solidFill>
            </a:endParaRPr>
          </a:p>
        </p:txBody>
      </p:sp>
      <p:sp>
        <p:nvSpPr>
          <p:cNvPr id="5" name="Footer Placeholder 4"/>
          <p:cNvSpPr>
            <a:spLocks noGrp="1"/>
          </p:cNvSpPr>
          <p:nvPr>
            <p:ph type="ftr" sz="quarter" idx="11"/>
          </p:nvPr>
        </p:nvSpPr>
        <p:spPr/>
        <p:txBody>
          <a:bodyPr/>
          <a:lstStyle/>
          <a:p>
            <a:endParaRPr lang="en-US">
              <a:solidFill>
                <a:prstClr val="black"/>
              </a:solidFill>
            </a:endParaRPr>
          </a:p>
        </p:txBody>
      </p:sp>
      <p:sp>
        <p:nvSpPr>
          <p:cNvPr id="6" name="Slide Number Placeholder 5"/>
          <p:cNvSpPr>
            <a:spLocks noGrp="1"/>
          </p:cNvSpPr>
          <p:nvPr>
            <p:ph type="sldNum" sz="quarter" idx="12"/>
          </p:nvPr>
        </p:nvSpPr>
        <p:spPr/>
        <p:txBody>
          <a:body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984437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pPr/>
              <a:t>11/23/2018</a:t>
            </a:fld>
            <a:endParaRPr lang="en-US"/>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41" y="500200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2" name="Freeform 11"/>
          <p:cNvSpPr>
            <a:spLocks/>
          </p:cNvSpPr>
          <p:nvPr/>
        </p:nvSpPr>
        <p:spPr bwMode="auto">
          <a:xfrm>
            <a:off x="-53560"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lang="en-US">
              <a:solidFill>
                <a:prstClr val="black"/>
              </a:solidFill>
            </a:endParaRPr>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a:endParaRPr lang="en-US">
              <a:solidFill>
                <a:prstClr val="white"/>
              </a:solidFill>
            </a:endParaRPr>
          </a:p>
        </p:txBody>
      </p:sp>
      <p:cxnSp>
        <p:nvCxnSpPr>
          <p:cNvPr id="15" name="Straight Connector 14"/>
          <p:cNvCxnSpPr/>
          <p:nvPr/>
        </p:nvCxnSpPr>
        <p:spPr>
          <a:xfrm>
            <a:off x="-9237" y="578774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36"/>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solidFill>
                  <a:prstClr val="black"/>
                </a:solidFill>
              </a:rPr>
              <a:pPr/>
              <a:t>11/23/2018</a:t>
            </a:fld>
            <a:endParaRPr lang="en-US">
              <a:solidFill>
                <a:prstClr val="black"/>
              </a:solidFill>
            </a:endParaRPr>
          </a:p>
        </p:txBody>
      </p:sp>
      <p:sp>
        <p:nvSpPr>
          <p:cNvPr id="22" name="Footer Placeholder 21"/>
          <p:cNvSpPr>
            <a:spLocks noGrp="1"/>
          </p:cNvSpPr>
          <p:nvPr>
            <p:ph type="ftr" sz="quarter" idx="3"/>
          </p:nvPr>
        </p:nvSpPr>
        <p:spPr>
          <a:xfrm>
            <a:off x="4380077" y="640795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solidFill>
                <a:prstClr val="black"/>
              </a:solidFill>
            </a:endParaRPr>
          </a:p>
        </p:txBody>
      </p:sp>
      <p:sp>
        <p:nvSpPr>
          <p:cNvPr id="18" name="Slide Number Placeholder 17"/>
          <p:cNvSpPr>
            <a:spLocks noGrp="1"/>
          </p:cNvSpPr>
          <p:nvPr>
            <p:ph type="sldNum" sz="quarter" idx="4"/>
          </p:nvPr>
        </p:nvSpPr>
        <p:spPr>
          <a:xfrm>
            <a:off x="8647272" y="640795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525446315"/>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mailto:c.morgan@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mailto:natalie.griffiths@uwtsd.ac.uk" TargetMode="External"/><Relationship Id="rId4" Type="http://schemas.openxmlformats.org/officeDocument/2006/relationships/hyperlink" Target="mailto:d.b.thomas@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guardian.com/news/datablog/2011/apr/15/language-extinct-endangered"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f_qaRCf_BM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ECAD6006C</a:t>
            </a:r>
            <a:endParaRPr lang="en-US" dirty="0"/>
          </a:p>
        </p:txBody>
      </p:sp>
      <p:sp>
        <p:nvSpPr>
          <p:cNvPr id="3" name="Subtitle 2"/>
          <p:cNvSpPr>
            <a:spLocks noGrp="1"/>
          </p:cNvSpPr>
          <p:nvPr>
            <p:ph type="subTitle" idx="1"/>
          </p:nvPr>
        </p:nvSpPr>
        <p:spPr/>
        <p:txBody>
          <a:bodyPr/>
          <a:lstStyle/>
          <a:p>
            <a:r>
              <a:rPr lang="en-US" dirty="0" smtClean="0"/>
              <a:t>Yr Iaith </a:t>
            </a:r>
            <a:r>
              <a:rPr lang="en-US" dirty="0" err="1" smtClean="0"/>
              <a:t>ar</a:t>
            </a:r>
            <a:r>
              <a:rPr lang="en-US" dirty="0" smtClean="0"/>
              <a:t> </a:t>
            </a:r>
            <a:r>
              <a:rPr lang="en-US" dirty="0" err="1" smtClean="0"/>
              <a:t>Daith</a:t>
            </a:r>
            <a:r>
              <a:rPr lang="en-US" dirty="0" smtClean="0"/>
              <a:t> 3</a:t>
            </a:r>
            <a:endParaRPr lang="en-US" dirty="0"/>
          </a:p>
        </p:txBody>
      </p:sp>
      <p:pic>
        <p:nvPicPr>
          <p:cNvPr id="6" name="Picture 5" descr="TSD Logo.png"/>
          <p:cNvPicPr>
            <a:picLocks noChangeAspect="1"/>
          </p:cNvPicPr>
          <p:nvPr/>
        </p:nvPicPr>
        <p:blipFill>
          <a:blip r:embed="rId3"/>
          <a:stretch>
            <a:fillRect/>
          </a:stretch>
        </p:blipFill>
        <p:spPr>
          <a:xfrm>
            <a:off x="306208" y="292476"/>
            <a:ext cx="3810000" cy="1257300"/>
          </a:xfrm>
          <a:prstGeom prst="rect">
            <a:avLst/>
          </a:prstGeom>
        </p:spPr>
      </p:pic>
      <p:pic>
        <p:nvPicPr>
          <p:cNvPr id="5" name="Picture 4"/>
          <p:cNvPicPr>
            <a:picLocks noChangeAspect="1"/>
          </p:cNvPicPr>
          <p:nvPr/>
        </p:nvPicPr>
        <p:blipFill>
          <a:blip r:embed="rId4"/>
          <a:stretch>
            <a:fillRect/>
          </a:stretch>
        </p:blipFill>
        <p:spPr>
          <a:xfrm>
            <a:off x="306208" y="2347511"/>
            <a:ext cx="3302000" cy="2463800"/>
          </a:xfrm>
          <a:prstGeom prst="rect">
            <a:avLst/>
          </a:prstGeom>
        </p:spPr>
      </p:pic>
    </p:spTree>
    <p:extLst>
      <p:ext uri="{BB962C8B-B14F-4D97-AF65-F5344CB8AC3E}">
        <p14:creationId xmlns:p14="http://schemas.microsoft.com/office/powerpoint/2010/main" val="15735078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86153" y="1457032"/>
            <a:ext cx="8229600" cy="4525963"/>
          </a:xfrm>
        </p:spPr>
        <p:txBody>
          <a:bodyPr>
            <a:normAutofit/>
          </a:bodyPr>
          <a:lstStyle/>
          <a:p>
            <a:pPr marL="109728" indent="0" hangingPunct="0">
              <a:buNone/>
              <a:defRPr/>
            </a:pPr>
            <a:r>
              <a:rPr lang="en-GB" b="1" dirty="0" smtClean="0"/>
              <a:t>Catherine Morgan  </a:t>
            </a:r>
            <a:r>
              <a:rPr lang="en-GB" dirty="0" smtClean="0"/>
              <a:t>(</a:t>
            </a:r>
            <a:r>
              <a:rPr lang="en-GB" dirty="0" err="1" smtClean="0"/>
              <a:t>Cydlynydd</a:t>
            </a:r>
            <a:r>
              <a:rPr lang="en-GB" dirty="0" smtClean="0"/>
              <a:t> </a:t>
            </a:r>
            <a:r>
              <a:rPr lang="en-GB" dirty="0" err="1" smtClean="0"/>
              <a:t>y</a:t>
            </a:r>
            <a:r>
              <a:rPr lang="en-GB" dirty="0" smtClean="0"/>
              <a:t> </a:t>
            </a:r>
            <a:r>
              <a:rPr lang="en-GB" dirty="0" err="1" smtClean="0"/>
              <a:t>Modiwl</a:t>
            </a:r>
            <a:r>
              <a:rPr lang="en-GB" dirty="0" smtClean="0"/>
              <a:t>)</a:t>
            </a:r>
            <a:r>
              <a:rPr lang="en-GB" b="1" dirty="0" smtClean="0"/>
              <a:t>	</a:t>
            </a:r>
            <a:r>
              <a:rPr lang="en-GB" b="1" dirty="0"/>
              <a:t>	</a:t>
            </a:r>
            <a:endParaRPr lang="en-GB" b="1" dirty="0" smtClean="0"/>
          </a:p>
          <a:p>
            <a:pPr marL="109728" indent="0" hangingPunct="0">
              <a:buNone/>
              <a:defRPr/>
            </a:pPr>
            <a:r>
              <a:rPr lang="en-GB" u="sng" dirty="0" smtClean="0">
                <a:hlinkClick r:id="rId3"/>
              </a:rPr>
              <a:t>c.morgan@uwtsd.ac.uk</a:t>
            </a:r>
            <a:endParaRPr lang="en-GB" dirty="0"/>
          </a:p>
          <a:p>
            <a:pPr marL="109728" indent="0">
              <a:buNone/>
            </a:pPr>
            <a:r>
              <a:rPr lang="en-US" b="1" dirty="0" smtClean="0"/>
              <a:t>  </a:t>
            </a:r>
          </a:p>
          <a:p>
            <a:pPr marL="109728" indent="0">
              <a:buNone/>
            </a:pPr>
            <a:endParaRPr lang="en-US" b="1" dirty="0" smtClean="0"/>
          </a:p>
          <a:p>
            <a:pPr marL="109728" indent="0">
              <a:buNone/>
            </a:pPr>
            <a:r>
              <a:rPr lang="en-US" b="1" dirty="0" smtClean="0"/>
              <a:t>Diane Thomas</a:t>
            </a:r>
          </a:p>
          <a:p>
            <a:pPr marL="109728" indent="0">
              <a:buNone/>
            </a:pPr>
            <a:r>
              <a:rPr lang="en-US" b="1" dirty="0" smtClean="0">
                <a:hlinkClick r:id="rId4"/>
              </a:rPr>
              <a:t>d.b.thomas@uwtsd.ac.uk</a:t>
            </a:r>
            <a:endParaRPr lang="en-US" b="1" dirty="0" smtClean="0"/>
          </a:p>
          <a:p>
            <a:pPr marL="109728" indent="0">
              <a:buNone/>
            </a:pPr>
            <a:r>
              <a:rPr lang="en-GB" b="1" dirty="0"/>
              <a:t>Natalie Griffiths	                                 </a:t>
            </a:r>
            <a:r>
              <a:rPr lang="en-GB" u="sng" dirty="0">
                <a:hlinkClick r:id="rId5"/>
              </a:rPr>
              <a:t>natalie.griffiths@uwtsd.ac.uk</a:t>
            </a:r>
            <a:r>
              <a:rPr lang="en-GB" dirty="0"/>
              <a:t> </a:t>
            </a:r>
          </a:p>
          <a:p>
            <a:pPr marL="109728" indent="0">
              <a:buNone/>
            </a:pPr>
            <a:endParaRPr lang="en-US" b="1" dirty="0" smtClean="0"/>
          </a:p>
          <a:p>
            <a:pPr marL="109728" indent="0">
              <a:buNone/>
            </a:pPr>
            <a:endParaRPr lang="en-US" dirty="0"/>
          </a:p>
        </p:txBody>
      </p:sp>
      <p:sp>
        <p:nvSpPr>
          <p:cNvPr id="3" name="Title 2"/>
          <p:cNvSpPr>
            <a:spLocks noGrp="1"/>
          </p:cNvSpPr>
          <p:nvPr>
            <p:ph type="title"/>
          </p:nvPr>
        </p:nvSpPr>
        <p:spPr/>
        <p:txBody>
          <a:bodyPr/>
          <a:lstStyle/>
          <a:p>
            <a:r>
              <a:rPr lang="en-US" dirty="0" err="1" smtClean="0"/>
              <a:t>Cysylltiadau</a:t>
            </a:r>
            <a:r>
              <a:rPr lang="en-US" dirty="0" smtClean="0"/>
              <a:t> / Contacts</a:t>
            </a:r>
            <a:endParaRPr lang="en-US" dirty="0"/>
          </a:p>
        </p:txBody>
      </p:sp>
    </p:spTree>
    <p:extLst>
      <p:ext uri="{BB962C8B-B14F-4D97-AF65-F5344CB8AC3E}">
        <p14:creationId xmlns:p14="http://schemas.microsoft.com/office/powerpoint/2010/main" val="17292302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ranslation.jpg"/>
          <p:cNvPicPr>
            <a:picLocks noGrp="1" noChangeAspect="1"/>
          </p:cNvPicPr>
          <p:nvPr>
            <p:ph idx="1"/>
          </p:nvPr>
        </p:nvPicPr>
        <p:blipFill>
          <a:blip r:embed="rId3"/>
          <a:srcRect l="-10500" r="-10500"/>
          <a:stretch>
            <a:fillRect/>
          </a:stretch>
        </p:blipFill>
        <p:spPr/>
      </p:pic>
      <p:sp>
        <p:nvSpPr>
          <p:cNvPr id="3" name="Title 2"/>
          <p:cNvSpPr>
            <a:spLocks noGrp="1"/>
          </p:cNvSpPr>
          <p:nvPr>
            <p:ph type="title"/>
          </p:nvPr>
        </p:nvSpPr>
        <p:spPr/>
        <p:txBody>
          <a:bodyPr/>
          <a:lstStyle/>
          <a:p>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err="1" smtClean="0"/>
              <a:t>Aseiniad</a:t>
            </a:r>
            <a:r>
              <a:rPr lang="en-US" dirty="0" smtClean="0"/>
              <a:t> 1 - 40%</a:t>
            </a:r>
            <a:endParaRPr lang="en-US" dirty="0"/>
          </a:p>
        </p:txBody>
      </p:sp>
      <p:sp>
        <p:nvSpPr>
          <p:cNvPr id="10" name="Text Placeholder 9"/>
          <p:cNvSpPr>
            <a:spLocks noGrp="1"/>
          </p:cNvSpPr>
          <p:nvPr>
            <p:ph type="body" idx="1"/>
          </p:nvPr>
        </p:nvSpPr>
        <p:spPr/>
        <p:txBody>
          <a:bodyPr>
            <a:normAutofit fontScale="92500" lnSpcReduction="10000"/>
          </a:bodyPr>
          <a:lstStyle/>
          <a:p>
            <a:r>
              <a:rPr lang="en-GB" dirty="0" err="1" smtClean="0"/>
              <a:t>Cyflwyno</a:t>
            </a:r>
            <a:r>
              <a:rPr lang="en-GB" dirty="0" smtClean="0"/>
              <a:t> / Submission</a:t>
            </a:r>
          </a:p>
          <a:p>
            <a:r>
              <a:rPr lang="en-GB" dirty="0" smtClean="0"/>
              <a:t> 04/02/19, 23/59</a:t>
            </a:r>
            <a:endParaRPr lang="en-US" dirty="0"/>
          </a:p>
        </p:txBody>
      </p:sp>
      <p:sp>
        <p:nvSpPr>
          <p:cNvPr id="12" name="Text Placeholder 11"/>
          <p:cNvSpPr>
            <a:spLocks noGrp="1"/>
          </p:cNvSpPr>
          <p:nvPr>
            <p:ph type="body" sz="half" idx="3"/>
          </p:nvPr>
        </p:nvSpPr>
        <p:spPr/>
        <p:txBody>
          <a:bodyPr>
            <a:normAutofit fontScale="92500" lnSpcReduction="10000"/>
          </a:bodyPr>
          <a:lstStyle/>
          <a:p>
            <a:r>
              <a:rPr lang="en-GB" dirty="0" err="1" smtClean="0"/>
              <a:t>Dychwelyd</a:t>
            </a:r>
            <a:r>
              <a:rPr lang="en-GB" dirty="0" smtClean="0"/>
              <a:t> / </a:t>
            </a:r>
            <a:r>
              <a:rPr lang="en-GB" dirty="0" err="1" smtClean="0"/>
              <a:t>Handback</a:t>
            </a:r>
            <a:endParaRPr lang="en-GB" dirty="0" smtClean="0"/>
          </a:p>
          <a:p>
            <a:r>
              <a:rPr lang="en-US" dirty="0" smtClean="0"/>
              <a:t>04/03/19</a:t>
            </a:r>
            <a:endParaRPr lang="en-US" dirty="0"/>
          </a:p>
        </p:txBody>
      </p:sp>
      <p:sp>
        <p:nvSpPr>
          <p:cNvPr id="11" name="Content Placeholder 10"/>
          <p:cNvSpPr>
            <a:spLocks noGrp="1"/>
          </p:cNvSpPr>
          <p:nvPr>
            <p:ph sz="quarter" idx="2"/>
          </p:nvPr>
        </p:nvSpPr>
        <p:spPr/>
        <p:txBody>
          <a:bodyPr/>
          <a:lstStyle/>
          <a:p>
            <a:pPr marL="109728" indent="0">
              <a:buNone/>
            </a:pPr>
            <a:r>
              <a:rPr lang="en-US" dirty="0" err="1"/>
              <a:t>Ymateb</a:t>
            </a:r>
            <a:r>
              <a:rPr lang="en-US" dirty="0"/>
              <a:t> </a:t>
            </a:r>
            <a:r>
              <a:rPr lang="en-US" dirty="0" err="1"/>
              <a:t>yn</a:t>
            </a:r>
            <a:r>
              <a:rPr lang="en-US" dirty="0"/>
              <a:t> </a:t>
            </a:r>
            <a:r>
              <a:rPr lang="en-US" dirty="0" err="1"/>
              <a:t>feirniadol</a:t>
            </a:r>
            <a:r>
              <a:rPr lang="en-US" dirty="0"/>
              <a:t> </a:t>
            </a:r>
            <a:r>
              <a:rPr lang="en-US" dirty="0" err="1"/>
              <a:t>i</a:t>
            </a:r>
            <a:r>
              <a:rPr lang="en-US" dirty="0"/>
              <a:t> </a:t>
            </a:r>
            <a:r>
              <a:rPr lang="en-US" dirty="0" err="1"/>
              <a:t>erthygl</a:t>
            </a:r>
            <a:r>
              <a:rPr lang="en-US" dirty="0"/>
              <a:t>, </a:t>
            </a:r>
            <a:r>
              <a:rPr lang="en-US" dirty="0" err="1"/>
              <a:t>gan</a:t>
            </a:r>
            <a:r>
              <a:rPr lang="en-US" dirty="0"/>
              <a:t> </a:t>
            </a:r>
            <a:r>
              <a:rPr lang="en-US" dirty="0" err="1"/>
              <a:t>roi</a:t>
            </a:r>
            <a:r>
              <a:rPr lang="en-US" dirty="0"/>
              <a:t> </a:t>
            </a:r>
            <a:r>
              <a:rPr lang="en-US" dirty="0" err="1"/>
              <a:t>tystiolaeth</a:t>
            </a:r>
            <a:r>
              <a:rPr lang="en-US" dirty="0"/>
              <a:t> o </a:t>
            </a:r>
            <a:r>
              <a:rPr lang="en-US" dirty="0" err="1"/>
              <a:t>wybodaeth</a:t>
            </a:r>
            <a:r>
              <a:rPr lang="en-US" dirty="0"/>
              <a:t> a </a:t>
            </a:r>
            <a:r>
              <a:rPr lang="en-US" dirty="0" err="1"/>
              <a:t>dealltwriaeth</a:t>
            </a:r>
            <a:r>
              <a:rPr lang="en-US" dirty="0"/>
              <a:t> </a:t>
            </a:r>
            <a:r>
              <a:rPr lang="en-US" dirty="0" err="1"/>
              <a:t>gadarn</a:t>
            </a:r>
            <a:r>
              <a:rPr lang="en-US" dirty="0"/>
              <a:t> o </a:t>
            </a:r>
            <a:r>
              <a:rPr lang="en-US" dirty="0" err="1"/>
              <a:t>themâu</a:t>
            </a:r>
            <a:r>
              <a:rPr lang="en-US" dirty="0"/>
              <a:t> </a:t>
            </a:r>
            <a:r>
              <a:rPr lang="en-US" dirty="0" err="1"/>
              <a:t>sy’n</a:t>
            </a:r>
            <a:r>
              <a:rPr lang="en-US" dirty="0"/>
              <a:t> </a:t>
            </a:r>
            <a:r>
              <a:rPr lang="en-US" dirty="0" err="1"/>
              <a:t>gysylltiedig</a:t>
            </a:r>
            <a:r>
              <a:rPr lang="en-US" dirty="0"/>
              <a:t> ag </a:t>
            </a:r>
            <a:r>
              <a:rPr lang="en-US" dirty="0" err="1"/>
              <a:t>addysgu’r</a:t>
            </a:r>
            <a:r>
              <a:rPr lang="en-US" dirty="0"/>
              <a:t> </a:t>
            </a:r>
            <a:r>
              <a:rPr lang="en-US" dirty="0" err="1"/>
              <a:t>Gymraeg</a:t>
            </a:r>
            <a:r>
              <a:rPr lang="en-US" dirty="0"/>
              <a:t> </a:t>
            </a:r>
            <a:r>
              <a:rPr lang="en-US" dirty="0" err="1"/>
              <a:t>yn</a:t>
            </a:r>
            <a:r>
              <a:rPr lang="en-US" dirty="0"/>
              <a:t> y sector </a:t>
            </a:r>
            <a:r>
              <a:rPr lang="en-US" dirty="0" err="1"/>
              <a:t>cyfrwng</a:t>
            </a:r>
            <a:r>
              <a:rPr lang="en-US" dirty="0"/>
              <a:t> </a:t>
            </a:r>
            <a:r>
              <a:rPr lang="en-US" dirty="0" err="1"/>
              <a:t>Saesneg</a:t>
            </a:r>
            <a:r>
              <a:rPr lang="en-US" dirty="0"/>
              <a:t>.</a:t>
            </a:r>
          </a:p>
        </p:txBody>
      </p:sp>
      <p:sp>
        <p:nvSpPr>
          <p:cNvPr id="13" name="Content Placeholder 12"/>
          <p:cNvSpPr>
            <a:spLocks noGrp="1"/>
          </p:cNvSpPr>
          <p:nvPr>
            <p:ph sz="quarter" idx="4"/>
          </p:nvPr>
        </p:nvSpPr>
        <p:spPr/>
        <p:txBody>
          <a:bodyPr>
            <a:normAutofit/>
          </a:bodyPr>
          <a:lstStyle/>
          <a:p>
            <a:pPr marL="109728" indent="0">
              <a:buNone/>
            </a:pPr>
            <a:r>
              <a:rPr lang="en-US" dirty="0"/>
              <a:t>Critical response to an article that provides evidence of sound knowledge and understanding of themes related to the teaching of Welsh in the English-medium sector</a:t>
            </a:r>
          </a:p>
        </p:txBody>
      </p:sp>
    </p:spTree>
    <p:extLst>
      <p:ext uri="{BB962C8B-B14F-4D97-AF65-F5344CB8AC3E}">
        <p14:creationId xmlns:p14="http://schemas.microsoft.com/office/powerpoint/2010/main" val="23778157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Erthygl</a:t>
            </a:r>
            <a:r>
              <a:rPr lang="en-GB" dirty="0" smtClean="0"/>
              <a:t>               Article</a:t>
            </a:r>
            <a:endParaRPr lang="en-GB" dirty="0"/>
          </a:p>
        </p:txBody>
      </p:sp>
      <p:sp>
        <p:nvSpPr>
          <p:cNvPr id="3" name="Text Placeholder 2"/>
          <p:cNvSpPr>
            <a:spLocks noGrp="1"/>
          </p:cNvSpPr>
          <p:nvPr>
            <p:ph type="body" idx="1"/>
          </p:nvPr>
        </p:nvSpPr>
        <p:spPr/>
        <p:txBody>
          <a:bodyPr/>
          <a:lstStyle/>
          <a:p>
            <a:endParaRPr lang="en-GB"/>
          </a:p>
        </p:txBody>
      </p:sp>
      <p:sp>
        <p:nvSpPr>
          <p:cNvPr id="4" name="Text Placeholder 3"/>
          <p:cNvSpPr>
            <a:spLocks noGrp="1"/>
          </p:cNvSpPr>
          <p:nvPr>
            <p:ph type="body" sz="half" idx="3"/>
          </p:nvPr>
        </p:nvSpPr>
        <p:spPr/>
        <p:txBody>
          <a:bodyPr/>
          <a:lstStyle/>
          <a:p>
            <a:endParaRPr lang="en-GB"/>
          </a:p>
        </p:txBody>
      </p:sp>
      <p:sp>
        <p:nvSpPr>
          <p:cNvPr id="5" name="Content Placeholder 4"/>
          <p:cNvSpPr>
            <a:spLocks noGrp="1"/>
          </p:cNvSpPr>
          <p:nvPr>
            <p:ph sz="quarter" idx="2"/>
          </p:nvPr>
        </p:nvSpPr>
        <p:spPr/>
        <p:txBody>
          <a:bodyPr/>
          <a:lstStyle/>
          <a:p>
            <a:endParaRPr lang="en-GB" dirty="0"/>
          </a:p>
        </p:txBody>
      </p:sp>
      <p:sp>
        <p:nvSpPr>
          <p:cNvPr id="6" name="Content Placeholder 5"/>
          <p:cNvSpPr>
            <a:spLocks noGrp="1"/>
          </p:cNvSpPr>
          <p:nvPr>
            <p:ph sz="quarter" idx="4"/>
          </p:nvPr>
        </p:nvSpPr>
        <p:spPr/>
        <p:txBody>
          <a:bodyPr/>
          <a:lstStyle/>
          <a:p>
            <a:pPr marL="109728" indent="0">
              <a:buNone/>
            </a:pPr>
            <a:r>
              <a:rPr lang="sv-SE" dirty="0"/>
              <a:t>Allan B.I. Bernardo and Marianne Jennifer M. Gaerlan</a:t>
            </a:r>
            <a:endParaRPr lang="en-GB" dirty="0"/>
          </a:p>
          <a:p>
            <a:pPr marL="109728" indent="0">
              <a:buNone/>
            </a:pPr>
            <a:endParaRPr lang="en-GB" dirty="0"/>
          </a:p>
          <a:p>
            <a:pPr marL="109728" indent="0">
              <a:buNone/>
            </a:pPr>
            <a:r>
              <a:rPr lang="en-GB" dirty="0"/>
              <a:t>Non-Native English Students Learning </a:t>
            </a:r>
            <a:r>
              <a:rPr lang="en-GB" i="1" dirty="0"/>
              <a:t>in</a:t>
            </a:r>
          </a:p>
          <a:p>
            <a:pPr marL="109728" indent="0">
              <a:buNone/>
            </a:pPr>
            <a:r>
              <a:rPr lang="en-GB" dirty="0"/>
              <a:t>English: Reviewing and Reflecting on the Research</a:t>
            </a:r>
          </a:p>
          <a:p>
            <a:endParaRPr lang="en-GB" dirty="0"/>
          </a:p>
        </p:txBody>
      </p:sp>
      <p:pic>
        <p:nvPicPr>
          <p:cNvPr id="7" name="Picture 6"/>
          <p:cNvPicPr>
            <a:picLocks noChangeAspect="1"/>
          </p:cNvPicPr>
          <p:nvPr/>
        </p:nvPicPr>
        <p:blipFill>
          <a:blip r:embed="rId3"/>
          <a:stretch>
            <a:fillRect/>
          </a:stretch>
        </p:blipFill>
        <p:spPr>
          <a:xfrm>
            <a:off x="56064" y="364518"/>
            <a:ext cx="4515145" cy="4916930"/>
          </a:xfrm>
          <a:prstGeom prst="rect">
            <a:avLst/>
          </a:prstGeom>
        </p:spPr>
      </p:pic>
    </p:spTree>
    <p:extLst>
      <p:ext uri="{BB962C8B-B14F-4D97-AF65-F5344CB8AC3E}">
        <p14:creationId xmlns:p14="http://schemas.microsoft.com/office/powerpoint/2010/main" val="326412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Background information</a:t>
            </a:r>
            <a:endParaRPr lang="en-US" dirty="0"/>
          </a:p>
        </p:txBody>
      </p:sp>
      <p:sp>
        <p:nvSpPr>
          <p:cNvPr id="3" name="Content Placeholder 2"/>
          <p:cNvSpPr>
            <a:spLocks noGrp="1"/>
          </p:cNvSpPr>
          <p:nvPr>
            <p:ph idx="1"/>
          </p:nvPr>
        </p:nvSpPr>
        <p:spPr/>
        <p:txBody>
          <a:bodyPr>
            <a:normAutofit/>
          </a:bodyPr>
          <a:lstStyle/>
          <a:p>
            <a:endParaRPr lang="en-US" dirty="0" smtClean="0"/>
          </a:p>
          <a:p>
            <a:pPr>
              <a:buNone/>
            </a:pPr>
            <a:r>
              <a:rPr lang="en-US" sz="4800" dirty="0" smtClean="0"/>
              <a:t>	How many Welsh speakers are there in Wales? (according to the 2011 census)</a:t>
            </a:r>
          </a:p>
          <a:p>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0624812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endParaRPr lang="en-US" dirty="0" smtClean="0"/>
          </a:p>
          <a:p>
            <a:pPr marL="0" indent="0" defTabSz="457200">
              <a:spcBef>
                <a:spcPts val="0"/>
              </a:spcBef>
              <a:buClrTx/>
              <a:buSzTx/>
              <a:buNone/>
              <a:defRPr/>
            </a:pPr>
            <a:r>
              <a:rPr lang="en-US" sz="4800" dirty="0" smtClean="0"/>
              <a:t>	</a:t>
            </a:r>
            <a:r>
              <a:rPr lang="en-GB" sz="4800" dirty="0" smtClean="0"/>
              <a:t>562,016 </a:t>
            </a:r>
            <a:r>
              <a:rPr lang="en-GB" sz="4800" dirty="0"/>
              <a:t>– </a:t>
            </a:r>
            <a:r>
              <a:rPr lang="en-GB" sz="4800" dirty="0" smtClean="0"/>
              <a:t>around </a:t>
            </a:r>
            <a:r>
              <a:rPr lang="en-GB" sz="4800" dirty="0"/>
              <a:t>19%</a:t>
            </a:r>
          </a:p>
          <a:p>
            <a:endParaRPr lang="en-US" dirty="0" smtClean="0"/>
          </a:p>
          <a:p>
            <a:endParaRPr lang="en-US" dirty="0" smtClean="0"/>
          </a:p>
          <a:p>
            <a:r>
              <a:rPr lang="en-US" sz="4800" dirty="0" smtClean="0"/>
              <a:t>Where are they?</a:t>
            </a:r>
          </a:p>
          <a:p>
            <a:endParaRPr lang="en-US"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261458970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600" dirty="0" smtClean="0"/>
              <a:t>Where?             </a:t>
            </a:r>
            <a:endParaRPr lang="en-US" sz="2600" dirty="0"/>
          </a:p>
        </p:txBody>
      </p:sp>
      <p:sp>
        <p:nvSpPr>
          <p:cNvPr id="3" name="Content Placeholder 2"/>
          <p:cNvSpPr>
            <a:spLocks noGrp="1"/>
          </p:cNvSpPr>
          <p:nvPr>
            <p:ph idx="1"/>
          </p:nvPr>
        </p:nvSpPr>
        <p:spPr/>
        <p:txBody>
          <a:bodyPr/>
          <a:lstStyle/>
          <a:p>
            <a:endParaRPr lang="en-US" dirty="0"/>
          </a:p>
        </p:txBody>
      </p:sp>
      <p:pic>
        <p:nvPicPr>
          <p:cNvPr id="5" name="Picture 4"/>
          <p:cNvPicPr>
            <a:picLocks noChangeAspect="1"/>
          </p:cNvPicPr>
          <p:nvPr/>
        </p:nvPicPr>
        <p:blipFill>
          <a:blip r:embed="rId3"/>
          <a:stretch>
            <a:fillRect/>
          </a:stretch>
        </p:blipFill>
        <p:spPr>
          <a:xfrm>
            <a:off x="1905523" y="-53423"/>
            <a:ext cx="6781277" cy="6911423"/>
          </a:xfrm>
          <a:prstGeom prst="rect">
            <a:avLst/>
          </a:prstGeom>
        </p:spPr>
      </p:pic>
    </p:spTree>
    <p:extLst>
      <p:ext uri="{BB962C8B-B14F-4D97-AF65-F5344CB8AC3E}">
        <p14:creationId xmlns:p14="http://schemas.microsoft.com/office/powerpoint/2010/main" val="4141058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US"/>
          </a:p>
        </p:txBody>
      </p:sp>
      <p:sp>
        <p:nvSpPr>
          <p:cNvPr id="5" name="Content Placeholder 4"/>
          <p:cNvSpPr>
            <a:spLocks noGrp="1"/>
          </p:cNvSpPr>
          <p:nvPr>
            <p:ph idx="1"/>
          </p:nvPr>
        </p:nvSpPr>
        <p:spPr/>
        <p:txBody>
          <a:bodyPr/>
          <a:lstStyle/>
          <a:p>
            <a:endParaRPr lang="en-US" dirty="0"/>
          </a:p>
        </p:txBody>
      </p:sp>
      <p:pic>
        <p:nvPicPr>
          <p:cNvPr id="6" name="Picture 5"/>
          <p:cNvPicPr>
            <a:picLocks noChangeAspect="1"/>
          </p:cNvPicPr>
          <p:nvPr/>
        </p:nvPicPr>
        <p:blipFill>
          <a:blip r:embed="rId3"/>
          <a:stretch>
            <a:fillRect/>
          </a:stretch>
        </p:blipFill>
        <p:spPr>
          <a:xfrm>
            <a:off x="2171315" y="0"/>
            <a:ext cx="6000101" cy="6818476"/>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279" y="274638"/>
            <a:ext cx="8816196" cy="1143000"/>
          </a:xfrm>
        </p:spPr>
        <p:txBody>
          <a:bodyPr>
            <a:normAutofit fontScale="90000"/>
          </a:bodyPr>
          <a:lstStyle/>
          <a:p>
            <a:r>
              <a:rPr lang="en-US" dirty="0" smtClean="0"/>
              <a:t>How many Welsh speakers were there at the time of the 1911 census?</a:t>
            </a:r>
            <a:br>
              <a:rPr lang="en-US" dirty="0" smtClean="0"/>
            </a:br>
            <a:endParaRPr lang="en-US" dirty="0"/>
          </a:p>
        </p:txBody>
      </p:sp>
      <p:sp>
        <p:nvSpPr>
          <p:cNvPr id="3" name="Content Placeholder 2"/>
          <p:cNvSpPr>
            <a:spLocks noGrp="1"/>
          </p:cNvSpPr>
          <p:nvPr>
            <p:ph idx="1"/>
          </p:nvPr>
        </p:nvSpPr>
        <p:spPr/>
        <p:txBody>
          <a:bodyPr>
            <a:normAutofit/>
          </a:bodyPr>
          <a:lstStyle/>
          <a:p>
            <a:pPr>
              <a:buNone/>
            </a:pPr>
            <a:endParaRPr lang="en-US" dirty="0" smtClean="0"/>
          </a:p>
          <a:p>
            <a:pPr>
              <a:buNone/>
            </a:pPr>
            <a:r>
              <a:rPr lang="en-US" dirty="0" smtClean="0"/>
              <a:t>977,000 - 43.5</a:t>
            </a:r>
            <a:r>
              <a:rPr lang="en-US" dirty="0"/>
              <a:t>%</a:t>
            </a:r>
            <a:r>
              <a:rPr lang="en-US" dirty="0" smtClean="0"/>
              <a:t> </a:t>
            </a:r>
          </a:p>
          <a:p>
            <a:pPr>
              <a:buNone/>
            </a:pPr>
            <a:endParaRPr lang="en-US" dirty="0" smtClean="0"/>
          </a:p>
          <a:p>
            <a:pPr>
              <a:buNone/>
            </a:pPr>
            <a:endParaRPr lang="en-US" dirty="0" smtClean="0"/>
          </a:p>
          <a:p>
            <a:pPr>
              <a:buNone/>
            </a:pPr>
            <a:r>
              <a:rPr lang="en-US" dirty="0" smtClean="0"/>
              <a:t>Why the reduction?</a:t>
            </a:r>
          </a:p>
          <a:p>
            <a:pPr>
              <a:buNone/>
            </a:pPr>
            <a:endParaRPr lang="en-US" dirty="0" smtClean="0"/>
          </a:p>
          <a:p>
            <a:pPr>
              <a:buNone/>
            </a:pPr>
            <a:endParaRPr lang="en-US" dirty="0"/>
          </a:p>
          <a:p>
            <a:pPr>
              <a:buNone/>
            </a:pPr>
            <a:r>
              <a:rPr lang="en-US" dirty="0" smtClean="0"/>
              <a:t>	Does this mean that Welsh could be considered ‘endangered’?</a:t>
            </a:r>
          </a:p>
          <a:p>
            <a:pPr>
              <a:buNone/>
            </a:pPr>
            <a:endParaRPr lang="en-US" dirty="0"/>
          </a:p>
        </p:txBody>
      </p:sp>
    </p:spTree>
    <p:extLst>
      <p:ext uri="{BB962C8B-B14F-4D97-AF65-F5344CB8AC3E}">
        <p14:creationId xmlns:p14="http://schemas.microsoft.com/office/powerpoint/2010/main" val="27302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1000"/>
                                        <p:tgtEl>
                                          <p:spTgt spid="3">
                                            <p:txEl>
                                              <p:pRg st="7" end="7"/>
                                            </p:txEl>
                                          </p:spTgt>
                                        </p:tgtEl>
                                      </p:cBhvr>
                                    </p:animEffect>
                                    <p:anim calcmode="lin" valueType="num">
                                      <p:cBhvr>
                                        <p:cTn id="2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3">
                                            <p:txEl>
                                              <p:pRg st="7" end="7"/>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3">
                                            <p:txEl>
                                              <p:pRg st="7" end="7"/>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Endangered Languages</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www.theguardian.com/news/datablog/2011/apr/15/language-extinct-endangered</a:t>
            </a:r>
            <a:endParaRPr lang="en-GB" dirty="0" smtClean="0"/>
          </a:p>
          <a:p>
            <a:endParaRPr lang="en-GB" dirty="0"/>
          </a:p>
          <a:p>
            <a:endParaRPr lang="en-GB" dirty="0"/>
          </a:p>
        </p:txBody>
      </p:sp>
    </p:spTree>
    <p:extLst>
      <p:ext uri="{BB962C8B-B14F-4D97-AF65-F5344CB8AC3E}">
        <p14:creationId xmlns:p14="http://schemas.microsoft.com/office/powerpoint/2010/main" val="28213608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elsh language influences.jpg"/>
          <p:cNvPicPr>
            <a:picLocks noGrp="1" noChangeAspect="1"/>
          </p:cNvPicPr>
          <p:nvPr>
            <p:ph idx="1"/>
          </p:nvPr>
        </p:nvPicPr>
        <p:blipFill>
          <a:blip r:embed="rId3"/>
          <a:srcRect l="-1358" r="-1358"/>
          <a:stretch>
            <a:fillRect/>
          </a:stretch>
        </p:blipFill>
        <p:spPr/>
      </p:pic>
      <p:sp>
        <p:nvSpPr>
          <p:cNvPr id="3" name="Title 2"/>
          <p:cNvSpPr>
            <a:spLocks noGrp="1"/>
          </p:cNvSpPr>
          <p:nvPr>
            <p:ph type="title"/>
          </p:nvPr>
        </p:nvSpPr>
        <p:spPr>
          <a:xfrm>
            <a:off x="214208" y="274638"/>
            <a:ext cx="8690721" cy="1143000"/>
          </a:xfrm>
        </p:spPr>
        <p:txBody>
          <a:bodyPr>
            <a:normAutofit fontScale="90000"/>
          </a:bodyPr>
          <a:lstStyle/>
          <a:p>
            <a:r>
              <a:rPr lang="en-US" dirty="0" smtClean="0"/>
              <a:t>What are the factors that influence the number of Welsh speakers now?</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pPr>
              <a:buNone/>
            </a:pPr>
            <a:endParaRPr lang="en-US" dirty="0" smtClean="0"/>
          </a:p>
          <a:p>
            <a:pPr>
              <a:buNone/>
            </a:pPr>
            <a:r>
              <a:rPr lang="en-US" sz="4800" dirty="0" smtClean="0"/>
              <a:t>	What is WG’s current target?</a:t>
            </a:r>
          </a:p>
          <a:p>
            <a:endParaRPr lang="en-US" dirty="0" smtClean="0"/>
          </a:p>
          <a:p>
            <a:endParaRPr lang="en-US" dirty="0" smtClean="0"/>
          </a:p>
          <a:p>
            <a:r>
              <a:rPr lang="en-US" dirty="0" smtClean="0">
                <a:hlinkClick r:id="rId3"/>
              </a:rPr>
              <a:t>https://www.youtube.com/watch?v=f_qaRCf_BM0</a:t>
            </a:r>
            <a:endParaRPr lang="en-US" dirty="0" smtClean="0"/>
          </a:p>
          <a:p>
            <a:endParaRPr lang="en-US" dirty="0" smtClean="0"/>
          </a:p>
          <a:p>
            <a:endParaRPr lang="en-US"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377451256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US" dirty="0" smtClean="0"/>
              <a:t>	“Reaching a million Welsh speakers by 2050 would reverse the decline in the number of speakers over the twentieth century” (p.20) </a:t>
            </a:r>
          </a:p>
          <a:p>
            <a:endParaRPr lang="en-US" dirty="0"/>
          </a:p>
        </p:txBody>
      </p:sp>
      <p:sp>
        <p:nvSpPr>
          <p:cNvPr id="3" name="Title 2"/>
          <p:cNvSpPr>
            <a:spLocks noGrp="1"/>
          </p:cNvSpPr>
          <p:nvPr>
            <p:ph type="title"/>
          </p:nvPr>
        </p:nvSpPr>
        <p:spPr/>
        <p:txBody>
          <a:bodyPr/>
          <a:lstStyle/>
          <a:p>
            <a:r>
              <a:rPr lang="en-US" dirty="0" smtClean="0"/>
              <a:t>Why do WG want to do this?</a:t>
            </a:r>
            <a:endParaRPr lang="en-US" dirty="0"/>
          </a:p>
        </p:txBody>
      </p:sp>
      <p:pic>
        <p:nvPicPr>
          <p:cNvPr id="4" name="Picture 3" descr="img7.png"/>
          <p:cNvPicPr>
            <a:picLocks noChangeAspect="1"/>
          </p:cNvPicPr>
          <p:nvPr/>
        </p:nvPicPr>
        <p:blipFill>
          <a:blip r:embed="rId3"/>
          <a:stretch>
            <a:fillRect/>
          </a:stretch>
        </p:blipFill>
        <p:spPr>
          <a:xfrm>
            <a:off x="-457201" y="2506165"/>
            <a:ext cx="9144001" cy="4351835"/>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smtClean="0"/>
              <a:t>The year 2050: The Welsh language is thriving, the number of speakers has reached a million, and it is used in every aspect of life. Among those who do not speak Welsh there is goodwill and a sense of ownership towards the language and a recognition by all of its contribution to the culture, society and economy of Wales. </a:t>
            </a:r>
            <a:endParaRPr lang="en-US" dirty="0" smtClean="0"/>
          </a:p>
          <a:p>
            <a:endParaRPr lang="en-US" dirty="0"/>
          </a:p>
        </p:txBody>
      </p:sp>
      <p:sp>
        <p:nvSpPr>
          <p:cNvPr id="3" name="Title 2"/>
          <p:cNvSpPr>
            <a:spLocks noGrp="1"/>
          </p:cNvSpPr>
          <p:nvPr>
            <p:ph type="title"/>
          </p:nvPr>
        </p:nvSpPr>
        <p:spPr/>
        <p:txBody>
          <a:bodyPr/>
          <a:lstStyle/>
          <a:p>
            <a:r>
              <a:rPr lang="en-US" dirty="0" smtClean="0"/>
              <a:t>Cymraeg 2050</a:t>
            </a:r>
            <a:endParaRPr lang="en-US"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smtClean="0"/>
              <a:t>Increasing the number of Welsh speakers</a:t>
            </a:r>
          </a:p>
          <a:p>
            <a:endParaRPr lang="en-US" b="1" dirty="0" smtClean="0"/>
          </a:p>
          <a:p>
            <a:r>
              <a:rPr lang="en-US" b="1" dirty="0" smtClean="0"/>
              <a:t>Increasing the use of Welsh </a:t>
            </a:r>
          </a:p>
          <a:p>
            <a:endParaRPr lang="en-US" b="1" dirty="0" smtClean="0"/>
          </a:p>
          <a:p>
            <a:r>
              <a:rPr lang="en-US" b="1" dirty="0" smtClean="0"/>
              <a:t>Creating </a:t>
            </a:r>
            <a:r>
              <a:rPr lang="en-US" b="1" dirty="0" err="1" smtClean="0"/>
              <a:t>favourable</a:t>
            </a:r>
            <a:r>
              <a:rPr lang="en-US" b="1" dirty="0" smtClean="0"/>
              <a:t> conditions – infrastructure and context </a:t>
            </a:r>
          </a:p>
          <a:p>
            <a:endParaRPr lang="en-US" dirty="0"/>
          </a:p>
        </p:txBody>
      </p:sp>
      <p:sp>
        <p:nvSpPr>
          <p:cNvPr id="3" name="Title 2"/>
          <p:cNvSpPr>
            <a:spLocks noGrp="1"/>
          </p:cNvSpPr>
          <p:nvPr>
            <p:ph type="title"/>
          </p:nvPr>
        </p:nvSpPr>
        <p:spPr/>
        <p:txBody>
          <a:bodyPr/>
          <a:lstStyle/>
          <a:p>
            <a:r>
              <a:rPr lang="en-US" dirty="0" smtClean="0"/>
              <a:t>Cymraeg 2050: 3 strategies</a:t>
            </a:r>
            <a:endParaRPr lang="en-US"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199" y="1481336"/>
            <a:ext cx="8447729" cy="4525963"/>
          </a:xfrm>
        </p:spPr>
        <p:txBody>
          <a:bodyPr>
            <a:normAutofit fontScale="92500" lnSpcReduction="10000"/>
          </a:bodyPr>
          <a:lstStyle/>
          <a:p>
            <a:pPr>
              <a:buNone/>
            </a:pPr>
            <a:r>
              <a:rPr lang="en-US" dirty="0" smtClean="0"/>
              <a:t>Taking Wales Forward 2016–2021 (September 2016)</a:t>
            </a:r>
          </a:p>
          <a:p>
            <a:r>
              <a:rPr lang="en-US" dirty="0" smtClean="0"/>
              <a:t>sets out </a:t>
            </a:r>
            <a:r>
              <a:rPr lang="en-US" dirty="0" err="1" smtClean="0"/>
              <a:t>WG’s</a:t>
            </a:r>
            <a:r>
              <a:rPr lang="en-US" dirty="0" smtClean="0"/>
              <a:t> programme to “drive improvement in the Welsh economy and public services, delivering a Wales which is prosperous and secure, healthy and active, ambitious and learning, united and connected”  </a:t>
            </a:r>
          </a:p>
          <a:p>
            <a:r>
              <a:rPr lang="en-US" dirty="0" smtClean="0"/>
              <a:t>sets out “our ambition for the Welsh language to be used more extensively and for the number who speak it to grow”(p.6). </a:t>
            </a:r>
          </a:p>
          <a:p>
            <a:endParaRPr lang="en-US" dirty="0" smtClean="0"/>
          </a:p>
          <a:p>
            <a:pPr>
              <a:buNone/>
            </a:pPr>
            <a:r>
              <a:rPr lang="en-US" dirty="0" smtClean="0"/>
              <a:t/>
            </a:r>
            <a:br>
              <a:rPr lang="en-US" dirty="0" smtClean="0"/>
            </a:br>
            <a:endParaRPr lang="en-US" dirty="0" smtClean="0"/>
          </a:p>
          <a:p>
            <a:endParaRPr lang="en-US" dirty="0"/>
          </a:p>
        </p:txBody>
      </p:sp>
      <p:sp>
        <p:nvSpPr>
          <p:cNvPr id="3" name="Title 2"/>
          <p:cNvSpPr>
            <a:spLocks noGrp="1"/>
          </p:cNvSpPr>
          <p:nvPr>
            <p:ph type="title"/>
          </p:nvPr>
        </p:nvSpPr>
        <p:spPr/>
        <p:txBody>
          <a:bodyPr/>
          <a:lstStyle/>
          <a:p>
            <a:r>
              <a:rPr lang="en-US" dirty="0" smtClean="0"/>
              <a:t>Cymraeg 2050</a:t>
            </a:r>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US" dirty="0" smtClean="0"/>
              <a:t>We want to see:</a:t>
            </a:r>
          </a:p>
          <a:p>
            <a:r>
              <a:rPr lang="en-US" dirty="0" smtClean="0"/>
              <a:t> an increase in language transmission in the family; </a:t>
            </a:r>
          </a:p>
          <a:p>
            <a:r>
              <a:rPr lang="en-US" dirty="0" smtClean="0"/>
              <a:t>early introduction of Welsh to every child; </a:t>
            </a:r>
          </a:p>
          <a:p>
            <a:r>
              <a:rPr lang="en-US" dirty="0" smtClean="0"/>
              <a:t>an education system that provides Welsh language skills for all;  </a:t>
            </a:r>
          </a:p>
          <a:p>
            <a:r>
              <a:rPr lang="en-US" dirty="0" smtClean="0"/>
              <a:t>greater appreciation of Welsh language skills in the workplace. </a:t>
            </a:r>
          </a:p>
          <a:p>
            <a:endParaRPr lang="en-US" dirty="0"/>
          </a:p>
        </p:txBody>
      </p:sp>
      <p:sp>
        <p:nvSpPr>
          <p:cNvPr id="3" name="Title 2"/>
          <p:cNvSpPr>
            <a:spLocks noGrp="1"/>
          </p:cNvSpPr>
          <p:nvPr>
            <p:ph type="title"/>
          </p:nvPr>
        </p:nvSpPr>
        <p:spPr/>
        <p:txBody>
          <a:bodyPr/>
          <a:lstStyle/>
          <a:p>
            <a:r>
              <a:rPr lang="en-US" dirty="0" smtClean="0"/>
              <a:t>Cymraeg 2050</a:t>
            </a:r>
            <a:endParaRPr lang="en-US"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The target of a million speakers by 2050 leads inevitably to the question of what defines a ‘speaker’, that is, how competent someone should be before being considered a ‘Welsh speaker’. </a:t>
            </a:r>
          </a:p>
          <a:p>
            <a:endParaRPr lang="en-US" dirty="0" smtClean="0"/>
          </a:p>
          <a:p>
            <a:r>
              <a:rPr lang="en-US" dirty="0" smtClean="0"/>
              <a:t>What do you think?</a:t>
            </a:r>
          </a:p>
          <a:p>
            <a:endParaRPr lang="en-US" dirty="0"/>
          </a:p>
        </p:txBody>
      </p:sp>
      <p:sp>
        <p:nvSpPr>
          <p:cNvPr id="3" name="Title 2"/>
          <p:cNvSpPr>
            <a:spLocks noGrp="1"/>
          </p:cNvSpPr>
          <p:nvPr>
            <p:ph type="title"/>
          </p:nvPr>
        </p:nvSpPr>
        <p:spPr/>
        <p:txBody>
          <a:bodyPr/>
          <a:lstStyle/>
          <a:p>
            <a:r>
              <a:rPr lang="en-US" dirty="0" smtClean="0"/>
              <a:t>Cymraeg 2050</a:t>
            </a:r>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elsh-language-survey.jpg"/>
          <p:cNvPicPr>
            <a:picLocks noGrp="1" noChangeAspect="1"/>
          </p:cNvPicPr>
          <p:nvPr>
            <p:ph idx="1"/>
          </p:nvPr>
        </p:nvPicPr>
        <p:blipFill>
          <a:blip r:embed="rId3"/>
          <a:srcRect l="-10462" r="-10462"/>
          <a:stretch>
            <a:fillRect/>
          </a:stretch>
        </p:blipFill>
        <p:spPr>
          <a:xfrm>
            <a:off x="-1" y="1417638"/>
            <a:ext cx="9495837" cy="5222344"/>
          </a:xfrm>
        </p:spPr>
      </p:pic>
      <p:sp>
        <p:nvSpPr>
          <p:cNvPr id="3" name="Title 2"/>
          <p:cNvSpPr>
            <a:spLocks noGrp="1"/>
          </p:cNvSpPr>
          <p:nvPr>
            <p:ph type="title"/>
          </p:nvPr>
        </p:nvSpPr>
        <p:spPr/>
        <p:txBody>
          <a:bodyPr/>
          <a:lstStyle/>
          <a:p>
            <a:r>
              <a:rPr lang="en-US" dirty="0" smtClean="0"/>
              <a:t>Welsh Language Survey Results</a:t>
            </a:r>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a person’s linguistic points of reference;</a:t>
            </a:r>
          </a:p>
          <a:p>
            <a:r>
              <a:rPr lang="en-US" dirty="0" smtClean="0"/>
              <a:t>how they measure their ability against the skills of others they know;</a:t>
            </a:r>
          </a:p>
          <a:p>
            <a:r>
              <a:rPr lang="en-US" dirty="0" smtClean="0"/>
              <a:t>the extent to which their motivation or aspirations prompt them to value their skills in Welsh. </a:t>
            </a:r>
          </a:p>
          <a:p>
            <a:endParaRPr lang="en-US" dirty="0"/>
          </a:p>
        </p:txBody>
      </p:sp>
      <p:sp>
        <p:nvSpPr>
          <p:cNvPr id="3" name="Title 2"/>
          <p:cNvSpPr>
            <a:spLocks noGrp="1"/>
          </p:cNvSpPr>
          <p:nvPr>
            <p:ph type="title"/>
          </p:nvPr>
        </p:nvSpPr>
        <p:spPr/>
        <p:txBody>
          <a:bodyPr/>
          <a:lstStyle/>
          <a:p>
            <a:r>
              <a:rPr lang="en-US" dirty="0" smtClean="0"/>
              <a:t>Cymraeg 2050</a:t>
            </a:r>
            <a:endParaRPr lang="en-US"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Expand Welsh-medium early years provision by 150 nursery groups over the next decade</a:t>
            </a:r>
          </a:p>
          <a:p>
            <a:r>
              <a:rPr lang="en-US" dirty="0" smtClean="0"/>
              <a:t>Increase the proportion of each school year group receiving Welsh-medium education from 22 per cent to 30 per cent by 2031, and then 40 per cent by 2050. </a:t>
            </a:r>
          </a:p>
          <a:p>
            <a:r>
              <a:rPr lang="en-US" b="1" dirty="0" smtClean="0">
                <a:solidFill>
                  <a:srgbClr val="FF0000"/>
                </a:solidFill>
              </a:rPr>
              <a:t>Transform how we teach Welsh to all learners </a:t>
            </a:r>
            <a:r>
              <a:rPr lang="en-US" b="1" dirty="0" smtClean="0"/>
              <a:t>in order that at least 70 per cent of those learners report by 2050 that they can speak Welsh by the time they leave school. </a:t>
            </a:r>
          </a:p>
          <a:p>
            <a:endParaRPr lang="en-US" b="1" dirty="0" smtClean="0"/>
          </a:p>
          <a:p>
            <a:endParaRPr lang="en-US" dirty="0"/>
          </a:p>
        </p:txBody>
      </p:sp>
      <p:sp>
        <p:nvSpPr>
          <p:cNvPr id="3" name="Title 2"/>
          <p:cNvSpPr>
            <a:spLocks noGrp="1"/>
          </p:cNvSpPr>
          <p:nvPr>
            <p:ph type="title"/>
          </p:nvPr>
        </p:nvSpPr>
        <p:spPr/>
        <p:txBody>
          <a:bodyPr>
            <a:normAutofit fontScale="90000"/>
          </a:bodyPr>
          <a:lstStyle/>
          <a:p>
            <a:r>
              <a:rPr lang="en-US" dirty="0" smtClean="0"/>
              <a:t>Cymraeg 2050 – Achieving the targets</a:t>
            </a:r>
            <a:endParaRPr lang="en-US"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b="1" dirty="0" smtClean="0"/>
              <a:t>Increase the number of primary teachers who can teach </a:t>
            </a:r>
            <a:r>
              <a:rPr lang="en-US" b="1" dirty="0" smtClean="0">
                <a:solidFill>
                  <a:srgbClr val="FF0000"/>
                </a:solidFill>
              </a:rPr>
              <a:t>in Welsh </a:t>
            </a:r>
            <a:r>
              <a:rPr lang="en-US" b="1" dirty="0" smtClean="0"/>
              <a:t>from 2,900 to 3,900 by 2031 and 5,200 by 2050; </a:t>
            </a:r>
          </a:p>
          <a:p>
            <a:r>
              <a:rPr lang="en-US" dirty="0" smtClean="0"/>
              <a:t>increase the number of secondary teachers who can </a:t>
            </a:r>
            <a:r>
              <a:rPr lang="en-US" dirty="0" smtClean="0">
                <a:solidFill>
                  <a:srgbClr val="FF0000"/>
                </a:solidFill>
              </a:rPr>
              <a:t>teach Welsh </a:t>
            </a:r>
            <a:r>
              <a:rPr lang="en-US" dirty="0" smtClean="0"/>
              <a:t>from 500 to 900 by 2031 and 1,200 by 2050; </a:t>
            </a:r>
          </a:p>
          <a:p>
            <a:r>
              <a:rPr lang="en-US" dirty="0" smtClean="0"/>
              <a:t>increase the number of secondary teachers who can </a:t>
            </a:r>
            <a:r>
              <a:rPr lang="en-US" dirty="0" smtClean="0">
                <a:solidFill>
                  <a:srgbClr val="FF0000"/>
                </a:solidFill>
              </a:rPr>
              <a:t>teach through the medium of Welsh </a:t>
            </a:r>
            <a:r>
              <a:rPr lang="en-US" dirty="0" smtClean="0"/>
              <a:t>from 1,800 to 3,200 by 2031 and 4,200 by 2050. </a:t>
            </a:r>
          </a:p>
          <a:p>
            <a:endParaRPr lang="en-US" dirty="0"/>
          </a:p>
        </p:txBody>
      </p:sp>
      <p:sp>
        <p:nvSpPr>
          <p:cNvPr id="3" name="Title 2"/>
          <p:cNvSpPr>
            <a:spLocks noGrp="1"/>
          </p:cNvSpPr>
          <p:nvPr>
            <p:ph type="title"/>
          </p:nvPr>
        </p:nvSpPr>
        <p:spPr/>
        <p:txBody>
          <a:bodyPr>
            <a:normAutofit fontScale="90000"/>
          </a:bodyPr>
          <a:lstStyle/>
          <a:p>
            <a:r>
              <a:rPr lang="en-US" dirty="0" smtClean="0"/>
              <a:t>Cymraeg 2050 – Achieving the targets</a:t>
            </a:r>
            <a:endParaRPr lang="en-US"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US" dirty="0" smtClean="0"/>
              <a:t>Reform the post-16 Welsh-medium and bilingual education and skills offer to ensure that young people have the opportunity to continue developing bilingual skills to support a prosperous economy. </a:t>
            </a:r>
          </a:p>
          <a:p>
            <a:r>
              <a:rPr lang="en-US" dirty="0" smtClean="0"/>
              <a:t>Review the legislation which underpins the Welsh language to ensure it offers a strong foundation for promoting and facilitating the use of Welsh. </a:t>
            </a:r>
          </a:p>
          <a:p>
            <a:r>
              <a:rPr lang="en-US" dirty="0" smtClean="0"/>
              <a:t>Ensure that Welsh Government leads by example by promoting and facilitating increased use of Welsh by our own workforce. </a:t>
            </a:r>
          </a:p>
          <a:p>
            <a:endParaRPr lang="en-US" dirty="0"/>
          </a:p>
        </p:txBody>
      </p:sp>
      <p:sp>
        <p:nvSpPr>
          <p:cNvPr id="3" name="Title 2"/>
          <p:cNvSpPr>
            <a:spLocks noGrp="1"/>
          </p:cNvSpPr>
          <p:nvPr>
            <p:ph type="title"/>
          </p:nvPr>
        </p:nvSpPr>
        <p:spPr/>
        <p:txBody>
          <a:bodyPr>
            <a:normAutofit fontScale="90000"/>
          </a:bodyPr>
          <a:lstStyle/>
          <a:p>
            <a:r>
              <a:rPr lang="en-US" dirty="0" smtClean="0"/>
              <a:t>Cymraeg 2050 – Achieving the targets</a:t>
            </a:r>
            <a:endParaRPr lang="en-US"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dirty="0" smtClean="0"/>
              <a:t>Develop a new regional focus to economic development to help all parts of Wales to benefit from prosperity and support each area to develop its own distinctive identity. </a:t>
            </a:r>
          </a:p>
          <a:p>
            <a:r>
              <a:rPr lang="en-US" dirty="0" smtClean="0"/>
              <a:t>Transform the Welsh language digital landscape with particular focus on language technologies. </a:t>
            </a:r>
          </a:p>
          <a:p>
            <a:r>
              <a:rPr lang="en-US" dirty="0" smtClean="0"/>
              <a:t>Develop a national programme to increase understanding of bilingualism. </a:t>
            </a:r>
          </a:p>
          <a:p>
            <a:endParaRPr lang="en-US" dirty="0"/>
          </a:p>
        </p:txBody>
      </p:sp>
      <p:sp>
        <p:nvSpPr>
          <p:cNvPr id="3" name="Title 2"/>
          <p:cNvSpPr>
            <a:spLocks noGrp="1"/>
          </p:cNvSpPr>
          <p:nvPr>
            <p:ph type="title"/>
          </p:nvPr>
        </p:nvSpPr>
        <p:spPr/>
        <p:txBody>
          <a:bodyPr>
            <a:normAutofit fontScale="90000"/>
          </a:bodyPr>
          <a:lstStyle/>
          <a:p>
            <a:r>
              <a:rPr lang="en-US" dirty="0" smtClean="0"/>
              <a:t>Cymraeg 2050 – Achieving the targets</a:t>
            </a:r>
            <a:endParaRPr lang="en-US"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US" dirty="0" smtClean="0"/>
              <a:t>“Action is required now and in the future to: </a:t>
            </a:r>
          </a:p>
          <a:p>
            <a:r>
              <a:rPr lang="en-US" dirty="0" smtClean="0"/>
              <a:t>increase the number of Welsh speakers; </a:t>
            </a:r>
          </a:p>
          <a:p>
            <a:r>
              <a:rPr lang="en-US" dirty="0" smtClean="0"/>
              <a:t>increase and widen opportunities for them to use their skills; </a:t>
            </a:r>
          </a:p>
          <a:p>
            <a:r>
              <a:rPr lang="en-US" dirty="0" smtClean="0"/>
              <a:t>create an environment where everyone will want to use the Welsh language.” </a:t>
            </a:r>
          </a:p>
          <a:p>
            <a:endParaRPr lang="en-US" dirty="0"/>
          </a:p>
        </p:txBody>
      </p:sp>
      <p:sp>
        <p:nvSpPr>
          <p:cNvPr id="3" name="Title 2"/>
          <p:cNvSpPr>
            <a:spLocks noGrp="1"/>
          </p:cNvSpPr>
          <p:nvPr>
            <p:ph type="title"/>
          </p:nvPr>
        </p:nvSpPr>
        <p:spPr/>
        <p:txBody>
          <a:bodyPr>
            <a:normAutofit fontScale="90000"/>
          </a:bodyPr>
          <a:lstStyle/>
          <a:p>
            <a:r>
              <a:rPr lang="en-US" dirty="0" smtClean="0"/>
              <a:t>Cymraeg 2050 – Achieving the targets</a:t>
            </a:r>
            <a:endParaRPr lang="en-US"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US" dirty="0" smtClean="0"/>
              <a:t>Demonstrates the inter-relationship and inter-dependency between:</a:t>
            </a:r>
          </a:p>
          <a:p>
            <a:r>
              <a:rPr lang="en-US" dirty="0" smtClean="0"/>
              <a:t>language learning </a:t>
            </a:r>
          </a:p>
          <a:p>
            <a:r>
              <a:rPr lang="en-US" dirty="0" smtClean="0"/>
              <a:t>demand for and supply of goods and services in the language </a:t>
            </a:r>
          </a:p>
          <a:p>
            <a:r>
              <a:rPr lang="en-US" dirty="0" smtClean="0"/>
              <a:t>consumption of goods and services in the language </a:t>
            </a:r>
          </a:p>
          <a:p>
            <a:r>
              <a:rPr lang="en-US" dirty="0" smtClean="0"/>
              <a:t>perception of usefulness of the language </a:t>
            </a:r>
          </a:p>
          <a:p>
            <a:r>
              <a:rPr lang="en-US" dirty="0" smtClean="0"/>
              <a:t>motivation to learn and use the language. </a:t>
            </a:r>
          </a:p>
          <a:p>
            <a:endParaRPr lang="en-US" dirty="0"/>
          </a:p>
        </p:txBody>
      </p:sp>
      <p:sp>
        <p:nvSpPr>
          <p:cNvPr id="3" name="Title 2"/>
          <p:cNvSpPr>
            <a:spLocks noGrp="1"/>
          </p:cNvSpPr>
          <p:nvPr>
            <p:ph type="title"/>
          </p:nvPr>
        </p:nvSpPr>
        <p:spPr/>
        <p:txBody>
          <a:bodyPr/>
          <a:lstStyle/>
          <a:p>
            <a:r>
              <a:rPr lang="en-US" dirty="0" err="1" smtClean="0"/>
              <a:t>Strubell</a:t>
            </a:r>
            <a:r>
              <a:rPr lang="en-US" dirty="0" smtClean="0"/>
              <a:t> (2011)</a:t>
            </a:r>
            <a:endParaRPr lang="en-US"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Catherine-Wheel-model-Strubell-2005-np.png"/>
          <p:cNvPicPr>
            <a:picLocks noGrp="1" noChangeAspect="1"/>
          </p:cNvPicPr>
          <p:nvPr>
            <p:ph idx="1"/>
          </p:nvPr>
        </p:nvPicPr>
        <p:blipFill>
          <a:blip r:embed="rId3"/>
          <a:srcRect l="-35806" r="-35806"/>
          <a:stretch>
            <a:fillRect/>
          </a:stretch>
        </p:blipFill>
        <p:spPr/>
      </p:pic>
      <p:sp>
        <p:nvSpPr>
          <p:cNvPr id="3" name="Title 2"/>
          <p:cNvSpPr>
            <a:spLocks noGrp="1"/>
          </p:cNvSpPr>
          <p:nvPr>
            <p:ph type="title"/>
          </p:nvPr>
        </p:nvSpPr>
        <p:spPr/>
        <p:txBody>
          <a:bodyPr/>
          <a:lstStyle/>
          <a:p>
            <a:r>
              <a:rPr lang="en-US" dirty="0" err="1" smtClean="0"/>
              <a:t>Strubell</a:t>
            </a:r>
            <a:r>
              <a:rPr lang="en-US" dirty="0" smtClean="0"/>
              <a:t> (2011)</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r>
              <a:rPr lang="en-US" dirty="0" smtClean="0"/>
              <a:t>Cymraeg 2050 </a:t>
            </a:r>
            <a:endParaRPr lang="en-US" dirty="0"/>
          </a:p>
        </p:txBody>
      </p:sp>
      <p:pic>
        <p:nvPicPr>
          <p:cNvPr id="4" name="Picture 3"/>
          <p:cNvPicPr>
            <a:picLocks noChangeAspect="1"/>
          </p:cNvPicPr>
          <p:nvPr/>
        </p:nvPicPr>
        <p:blipFill>
          <a:blip r:embed="rId3"/>
          <a:stretch>
            <a:fillRect/>
          </a:stretch>
        </p:blipFill>
        <p:spPr>
          <a:xfrm>
            <a:off x="63500" y="1168400"/>
            <a:ext cx="9080500" cy="5689600"/>
          </a:xfrm>
          <a:prstGeom prst="rect">
            <a:avLst/>
          </a:prstGeo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Welsh-medium immersion education is our principal method for ensuring that children can develop their Welsh language skills, and</a:t>
            </a:r>
            <a:br>
              <a:rPr lang="en-US" dirty="0" smtClean="0"/>
            </a:br>
            <a:r>
              <a:rPr lang="en-US" dirty="0" smtClean="0"/>
              <a:t>for creating new speakers. </a:t>
            </a:r>
            <a:br>
              <a:rPr lang="en-US" dirty="0" smtClean="0"/>
            </a:br>
            <a:endParaRPr lang="en-US" dirty="0" smtClean="0"/>
          </a:p>
          <a:p>
            <a:r>
              <a:rPr lang="en-US" b="1" dirty="0" smtClean="0">
                <a:solidFill>
                  <a:srgbClr val="FF0000"/>
                </a:solidFill>
              </a:rPr>
              <a:t>We want all our learners to have the opportunity to be bilingual. In order to reach a million speakers, we will need to increase the number of learners in English-medium schools that succeed in acquiring the language. </a:t>
            </a:r>
          </a:p>
          <a:p>
            <a:endParaRPr lang="en-US" dirty="0"/>
          </a:p>
        </p:txBody>
      </p:sp>
      <p:sp>
        <p:nvSpPr>
          <p:cNvPr id="3" name="Title 2"/>
          <p:cNvSpPr>
            <a:spLocks noGrp="1"/>
          </p:cNvSpPr>
          <p:nvPr>
            <p:ph type="title"/>
          </p:nvPr>
        </p:nvSpPr>
        <p:spPr/>
        <p:txBody>
          <a:bodyPr/>
          <a:lstStyle/>
          <a:p>
            <a:r>
              <a:rPr lang="en-US" dirty="0" smtClean="0"/>
              <a:t>Cymraeg 2050 </a:t>
            </a:r>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r>
              <a:rPr lang="en-US" dirty="0" smtClean="0"/>
              <a:t>Cymraeg 2050 </a:t>
            </a:r>
            <a:endParaRPr lang="en-US" dirty="0"/>
          </a:p>
        </p:txBody>
      </p:sp>
      <p:pic>
        <p:nvPicPr>
          <p:cNvPr id="4" name="Picture 3"/>
          <p:cNvPicPr>
            <a:picLocks noChangeAspect="1"/>
          </p:cNvPicPr>
          <p:nvPr/>
        </p:nvPicPr>
        <p:blipFill>
          <a:blip r:embed="rId3"/>
          <a:stretch>
            <a:fillRect/>
          </a:stretch>
        </p:blipFill>
        <p:spPr>
          <a:xfrm>
            <a:off x="703826" y="1282016"/>
            <a:ext cx="8363974" cy="5575983"/>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r>
              <a:rPr lang="en-US" dirty="0" smtClean="0"/>
              <a:t>Cymraeg 2050 </a:t>
            </a:r>
            <a:endParaRPr lang="en-US" dirty="0"/>
          </a:p>
        </p:txBody>
      </p:sp>
      <p:pic>
        <p:nvPicPr>
          <p:cNvPr id="4" name="Picture 3"/>
          <p:cNvPicPr>
            <a:picLocks noChangeAspect="1"/>
          </p:cNvPicPr>
          <p:nvPr/>
        </p:nvPicPr>
        <p:blipFill>
          <a:blip r:embed="rId3"/>
          <a:stretch>
            <a:fillRect/>
          </a:stretch>
        </p:blipFill>
        <p:spPr>
          <a:xfrm>
            <a:off x="22706" y="1417638"/>
            <a:ext cx="9121293" cy="5040099"/>
          </a:xfrm>
          <a:prstGeom prst="rect">
            <a:avLst/>
          </a:prstGeom>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r>
              <a:rPr lang="en-US" dirty="0" smtClean="0"/>
              <a:t>Cymraeg 2050 </a:t>
            </a:r>
            <a:endParaRPr lang="en-US" dirty="0"/>
          </a:p>
        </p:txBody>
      </p:sp>
      <p:pic>
        <p:nvPicPr>
          <p:cNvPr id="4" name="Picture 3"/>
          <p:cNvPicPr>
            <a:picLocks noChangeAspect="1"/>
          </p:cNvPicPr>
          <p:nvPr/>
        </p:nvPicPr>
        <p:blipFill>
          <a:blip r:embed="rId3"/>
          <a:stretch>
            <a:fillRect/>
          </a:stretch>
        </p:blipFill>
        <p:spPr>
          <a:xfrm>
            <a:off x="-45970" y="1481336"/>
            <a:ext cx="9189969" cy="4776906"/>
          </a:xfrm>
          <a:prstGeom prst="rect">
            <a:avLst/>
          </a:prstGeom>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US" dirty="0" smtClean="0"/>
          </a:p>
          <a:p>
            <a:pPr>
              <a:buNone/>
            </a:pPr>
            <a:endParaRPr lang="en-US" dirty="0"/>
          </a:p>
        </p:txBody>
      </p:sp>
      <p:sp>
        <p:nvSpPr>
          <p:cNvPr id="3" name="Title 2"/>
          <p:cNvSpPr>
            <a:spLocks noGrp="1"/>
          </p:cNvSpPr>
          <p:nvPr>
            <p:ph type="title"/>
          </p:nvPr>
        </p:nvSpPr>
        <p:spPr/>
        <p:txBody>
          <a:bodyPr/>
          <a:lstStyle/>
          <a:p>
            <a:r>
              <a:rPr lang="en-US" dirty="0" smtClean="0"/>
              <a:t>Cymraeg 2050 </a:t>
            </a:r>
            <a:endParaRPr lang="en-US" dirty="0"/>
          </a:p>
        </p:txBody>
      </p:sp>
      <p:pic>
        <p:nvPicPr>
          <p:cNvPr id="4" name="Picture 3"/>
          <p:cNvPicPr>
            <a:picLocks noChangeAspect="1"/>
          </p:cNvPicPr>
          <p:nvPr/>
        </p:nvPicPr>
        <p:blipFill>
          <a:blip r:embed="rId3"/>
          <a:stretch>
            <a:fillRect/>
          </a:stretch>
        </p:blipFill>
        <p:spPr>
          <a:xfrm>
            <a:off x="508000" y="2216150"/>
            <a:ext cx="8128000" cy="2425700"/>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a:p>
        </p:txBody>
      </p:sp>
      <p:sp>
        <p:nvSpPr>
          <p:cNvPr id="3" name="Title 2"/>
          <p:cNvSpPr>
            <a:spLocks noGrp="1"/>
          </p:cNvSpPr>
          <p:nvPr>
            <p:ph type="title"/>
          </p:nvPr>
        </p:nvSpPr>
        <p:spPr/>
        <p:txBody>
          <a:bodyPr/>
          <a:lstStyle/>
          <a:p>
            <a:r>
              <a:rPr lang="en-US" dirty="0" smtClean="0"/>
              <a:t>Cymraeg 2050 </a:t>
            </a:r>
            <a:endParaRPr lang="en-US" dirty="0"/>
          </a:p>
        </p:txBody>
      </p:sp>
      <p:pic>
        <p:nvPicPr>
          <p:cNvPr id="4" name="Picture 3"/>
          <p:cNvPicPr>
            <a:picLocks noChangeAspect="1"/>
          </p:cNvPicPr>
          <p:nvPr/>
        </p:nvPicPr>
        <p:blipFill>
          <a:blip r:embed="rId3"/>
          <a:stretch>
            <a:fillRect/>
          </a:stretch>
        </p:blipFill>
        <p:spPr>
          <a:xfrm>
            <a:off x="279400" y="1949450"/>
            <a:ext cx="8585200" cy="2959100"/>
          </a:xfrm>
          <a:prstGeom prst="rect">
            <a:avLst/>
          </a:prstGeom>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a:buNone/>
            </a:pPr>
            <a:r>
              <a:rPr lang="en-US" dirty="0" smtClean="0"/>
              <a:t>	“</a:t>
            </a:r>
            <a:r>
              <a:rPr lang="en-US" dirty="0"/>
              <a:t>In the majority of English-medium primary schools, pupils make a good start when learning to speak and listen in Welsh. Most pupils have a positive attitude towards learning the language and make good progress during whole-group sessions”. </a:t>
            </a:r>
            <a:endParaRPr lang="en-US" dirty="0" smtClean="0"/>
          </a:p>
          <a:p>
            <a:pPr>
              <a:buNone/>
            </a:pPr>
            <a:endParaRPr lang="en-US" dirty="0"/>
          </a:p>
          <a:p>
            <a:pPr>
              <a:buNone/>
            </a:pPr>
            <a:r>
              <a:rPr lang="en-US" dirty="0" smtClean="0"/>
              <a:t>	“However, in general, pupils do not </a:t>
            </a:r>
            <a:r>
              <a:rPr lang="en-US" dirty="0" err="1" smtClean="0"/>
              <a:t>practise</a:t>
            </a:r>
            <a:r>
              <a:rPr lang="en-US" dirty="0" smtClean="0"/>
              <a:t> their Welsh language skills enough outside of lessons or in more social settings”. </a:t>
            </a:r>
          </a:p>
          <a:p>
            <a:pPr>
              <a:buNone/>
            </a:pPr>
            <a:r>
              <a:rPr lang="en-US" dirty="0" smtClean="0"/>
              <a:t>							(Estyn, 2018:38)</a:t>
            </a: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a:p>
            <a:endParaRPr lang="en-US" dirty="0"/>
          </a:p>
        </p:txBody>
      </p:sp>
      <p:sp>
        <p:nvSpPr>
          <p:cNvPr id="3" name="Title 2"/>
          <p:cNvSpPr>
            <a:spLocks noGrp="1"/>
          </p:cNvSpPr>
          <p:nvPr>
            <p:ph type="title"/>
          </p:nvPr>
        </p:nvSpPr>
        <p:spPr/>
        <p:txBody>
          <a:bodyPr/>
          <a:lstStyle/>
          <a:p>
            <a:r>
              <a:rPr lang="en-US" dirty="0" smtClean="0"/>
              <a:t>Estyn 2018</a:t>
            </a:r>
            <a:endParaRPr lang="en-US"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dirty="0" smtClean="0"/>
              <a:t>Standards of Welsh continue to be an area for development in a third of English-medium primary schools and settings. In a minority of schools, not enough time is devoted to teaching Welsh. As a result, pupils do not build on the Welsh that they learn in the Foundation Phase and do not use the language confidently outside formal Welsh lessons. Many teachers lack confidence in teaching Welsh and there are not enough opportunities for them to improve their skills. </a:t>
            </a:r>
          </a:p>
          <a:p>
            <a:endParaRPr lang="en-US" dirty="0"/>
          </a:p>
        </p:txBody>
      </p:sp>
      <p:sp>
        <p:nvSpPr>
          <p:cNvPr id="3" name="Title 2"/>
          <p:cNvSpPr>
            <a:spLocks noGrp="1"/>
          </p:cNvSpPr>
          <p:nvPr>
            <p:ph type="title"/>
          </p:nvPr>
        </p:nvSpPr>
        <p:spPr/>
        <p:txBody>
          <a:bodyPr/>
          <a:lstStyle/>
          <a:p>
            <a:r>
              <a:rPr lang="en-US" dirty="0" smtClean="0"/>
              <a:t>Estyn 2018</a:t>
            </a:r>
            <a:endParaRPr lang="en-US"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lvl="0" indent="0">
              <a:lnSpc>
                <a:spcPct val="90000"/>
              </a:lnSpc>
              <a:spcBef>
                <a:spcPts val="1200"/>
              </a:spcBef>
              <a:spcAft>
                <a:spcPts val="200"/>
              </a:spcAft>
              <a:buClr>
                <a:srgbClr val="9DBFBE"/>
              </a:buClr>
              <a:buSzPct val="100000"/>
              <a:buNone/>
            </a:pPr>
            <a:endParaRPr lang="en-GB" sz="1400" dirty="0" smtClean="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en-GB" sz="2000" dirty="0" smtClean="0">
                <a:solidFill>
                  <a:prstClr val="black">
                    <a:lumMod val="75000"/>
                    <a:lumOff val="25000"/>
                  </a:prstClr>
                </a:solidFill>
              </a:rPr>
              <a:t>According to Baker </a:t>
            </a:r>
            <a:r>
              <a:rPr lang="en-GB" sz="2000" dirty="0">
                <a:solidFill>
                  <a:prstClr val="black">
                    <a:lumMod val="75000"/>
                    <a:lumOff val="25000"/>
                  </a:prstClr>
                </a:solidFill>
              </a:rPr>
              <a:t>(</a:t>
            </a:r>
            <a:r>
              <a:rPr lang="en-GB" sz="2000" dirty="0" smtClean="0">
                <a:solidFill>
                  <a:prstClr val="black">
                    <a:lumMod val="75000"/>
                    <a:lumOff val="25000"/>
                  </a:prstClr>
                </a:solidFill>
              </a:rPr>
              <a:t>1993:15):</a:t>
            </a:r>
            <a:endParaRPr lang="cy-GB" sz="2000" dirty="0" smtClean="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r>
              <a:rPr lang="cy-GB" sz="2000" dirty="0" smtClean="0">
                <a:solidFill>
                  <a:prstClr val="black">
                    <a:lumMod val="75000"/>
                    <a:lumOff val="25000"/>
                  </a:prstClr>
                </a:solidFill>
              </a:rPr>
              <a:t>“</a:t>
            </a:r>
            <a:r>
              <a:rPr lang="cy-GB" sz="2000" dirty="0" err="1" smtClean="0">
                <a:solidFill>
                  <a:prstClr val="black">
                    <a:lumMod val="75000"/>
                    <a:lumOff val="25000"/>
                  </a:prstClr>
                </a:solidFill>
              </a:rPr>
              <a:t>In</a:t>
            </a:r>
            <a:r>
              <a:rPr lang="cy-GB" sz="2000" dirty="0" smtClean="0">
                <a:solidFill>
                  <a:prstClr val="black">
                    <a:lumMod val="75000"/>
                    <a:lumOff val="25000"/>
                  </a:prstClr>
                </a:solidFill>
              </a:rPr>
              <a:t> </a:t>
            </a:r>
            <a:r>
              <a:rPr lang="cy-GB" sz="2000" dirty="0">
                <a:solidFill>
                  <a:prstClr val="black">
                    <a:lumMod val="75000"/>
                    <a:lumOff val="25000"/>
                  </a:prstClr>
                </a:solidFill>
              </a:rPr>
              <a:t>between basically monolingual Welsh and monolingual English schools in Wales, there is the widest variety of practice of bilingual education.  The kaleidoscopic variety of bilingual education practice in Wales makes the production of a simple typology </a:t>
            </a:r>
            <a:r>
              <a:rPr lang="cy-GB" sz="2000" dirty="0" err="1">
                <a:solidFill>
                  <a:prstClr val="black">
                    <a:lumMod val="75000"/>
                    <a:lumOff val="25000"/>
                  </a:prstClr>
                </a:solidFill>
              </a:rPr>
              <a:t>inherently</a:t>
            </a:r>
            <a:r>
              <a:rPr lang="cy-GB" sz="2000" dirty="0">
                <a:solidFill>
                  <a:prstClr val="black">
                    <a:lumMod val="75000"/>
                    <a:lumOff val="25000"/>
                  </a:prstClr>
                </a:solidFill>
              </a:rPr>
              <a:t> </a:t>
            </a:r>
            <a:r>
              <a:rPr lang="cy-GB" sz="2000" dirty="0" err="1" smtClean="0">
                <a:solidFill>
                  <a:prstClr val="black">
                    <a:lumMod val="75000"/>
                    <a:lumOff val="25000"/>
                  </a:prstClr>
                </a:solidFill>
              </a:rPr>
              <a:t>dangerous</a:t>
            </a:r>
            <a:r>
              <a:rPr lang="cy-GB" sz="2000" dirty="0" smtClean="0">
                <a:solidFill>
                  <a:prstClr val="black">
                    <a:lumMod val="75000"/>
                    <a:lumOff val="25000"/>
                  </a:prstClr>
                </a:solidFill>
              </a:rPr>
              <a:t>”.</a:t>
            </a:r>
            <a:endParaRPr lang="cy-GB" sz="2000" dirty="0">
              <a:solidFill>
                <a:prstClr val="black">
                  <a:lumMod val="75000"/>
                  <a:lumOff val="25000"/>
                </a:prstClr>
              </a:solidFill>
            </a:endParaRPr>
          </a:p>
          <a:p>
            <a:pPr marL="0" lvl="0" indent="0">
              <a:lnSpc>
                <a:spcPct val="90000"/>
              </a:lnSpc>
              <a:spcBef>
                <a:spcPts val="1200"/>
              </a:spcBef>
              <a:spcAft>
                <a:spcPts val="200"/>
              </a:spcAft>
              <a:buClr>
                <a:srgbClr val="9DBFBE"/>
              </a:buClr>
              <a:buSzPct val="100000"/>
              <a:buNone/>
            </a:pPr>
            <a:endParaRPr lang="cy-GB" sz="2000" i="1" dirty="0">
              <a:solidFill>
                <a:srgbClr val="FF0000"/>
              </a:solidFill>
            </a:endParaRPr>
          </a:p>
          <a:p>
            <a:pPr marL="0" lvl="0" indent="0">
              <a:lnSpc>
                <a:spcPct val="90000"/>
              </a:lnSpc>
              <a:spcBef>
                <a:spcPts val="1200"/>
              </a:spcBef>
              <a:spcAft>
                <a:spcPts val="200"/>
              </a:spcAft>
              <a:buClr>
                <a:srgbClr val="9DBFBE"/>
              </a:buClr>
              <a:buSzPct val="100000"/>
              <a:buNone/>
            </a:pPr>
            <a:r>
              <a:rPr lang="en-GB" sz="2000" i="1" dirty="0">
                <a:solidFill>
                  <a:srgbClr val="FF0000"/>
                </a:solidFill>
              </a:rPr>
              <a:t>What type of bilingual practice are you aware of in Wales?</a:t>
            </a:r>
          </a:p>
          <a:p>
            <a:endParaRPr lang="en-GB" dirty="0"/>
          </a:p>
        </p:txBody>
      </p:sp>
      <p:sp>
        <p:nvSpPr>
          <p:cNvPr id="3" name="Title 2"/>
          <p:cNvSpPr>
            <a:spLocks noGrp="1"/>
          </p:cNvSpPr>
          <p:nvPr>
            <p:ph type="title"/>
          </p:nvPr>
        </p:nvSpPr>
        <p:spPr/>
        <p:txBody>
          <a:bodyPr>
            <a:normAutofit/>
          </a:bodyPr>
          <a:lstStyle/>
          <a:p>
            <a:r>
              <a:rPr lang="en-GB" sz="3400" b="0" dirty="0" smtClean="0">
                <a:solidFill>
                  <a:schemeClr val="tx1"/>
                </a:solidFill>
              </a:rPr>
              <a:t>Bilingual Education in Wales</a:t>
            </a:r>
            <a:endParaRPr lang="en-GB" sz="3400" b="0" dirty="0">
              <a:solidFill>
                <a:schemeClr val="tx1"/>
              </a:solidFill>
            </a:endParaRPr>
          </a:p>
        </p:txBody>
      </p:sp>
    </p:spTree>
    <p:extLst>
      <p:ext uri="{BB962C8B-B14F-4D97-AF65-F5344CB8AC3E}">
        <p14:creationId xmlns:p14="http://schemas.microsoft.com/office/powerpoint/2010/main" val="304991510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pic>
        <p:nvPicPr>
          <p:cNvPr id="4" name="Content Placeholder 3" descr="darpariaeth cymraeg.jpg"/>
          <p:cNvPicPr>
            <a:picLocks noGrp="1" noChangeAspect="1"/>
          </p:cNvPicPr>
          <p:nvPr>
            <p:ph sz="half" idx="1"/>
          </p:nvPr>
        </p:nvPicPr>
        <p:blipFill>
          <a:blip r:embed="rId3"/>
          <a:srcRect l="-13706" r="-13706"/>
          <a:stretch>
            <a:fillRect/>
          </a:stretch>
        </p:blipFill>
        <p:spPr>
          <a:xfrm>
            <a:off x="0" y="293076"/>
            <a:ext cx="5080000" cy="5731282"/>
          </a:xfrm>
        </p:spPr>
      </p:pic>
      <p:sp>
        <p:nvSpPr>
          <p:cNvPr id="6" name="Content Placeholder 5"/>
          <p:cNvSpPr>
            <a:spLocks noGrp="1"/>
          </p:cNvSpPr>
          <p:nvPr>
            <p:ph sz="half" idx="2"/>
          </p:nvPr>
        </p:nvSpPr>
        <p:spPr>
          <a:xfrm>
            <a:off x="4491989" y="585217"/>
            <a:ext cx="4261241" cy="6272784"/>
          </a:xfrm>
        </p:spPr>
        <p:txBody>
          <a:bodyPr>
            <a:normAutofit/>
          </a:bodyPr>
          <a:lstStyle/>
          <a:p>
            <a:pPr>
              <a:buNone/>
            </a:pPr>
            <a:r>
              <a:rPr lang="en-US" dirty="0" smtClean="0"/>
              <a:t>	A ‘Welsh-medium’ school = More than half of the following subjects are taught through the medium of Welsh: </a:t>
            </a:r>
          </a:p>
          <a:p>
            <a:pPr>
              <a:buNone/>
            </a:pPr>
            <a:r>
              <a:rPr lang="en-US" dirty="0" smtClean="0"/>
              <a:t>	(a) RE, and </a:t>
            </a:r>
          </a:p>
          <a:p>
            <a:pPr>
              <a:buNone/>
            </a:pPr>
            <a:r>
              <a:rPr lang="en-US" dirty="0" smtClean="0"/>
              <a:t>	(b) </a:t>
            </a:r>
            <a:r>
              <a:rPr lang="en-US" dirty="0"/>
              <a:t>S</a:t>
            </a:r>
            <a:r>
              <a:rPr lang="en-US" dirty="0" smtClean="0"/>
              <a:t>ubjects other than English and Welsh that are considered to be foundation subjects. </a:t>
            </a:r>
            <a:endParaRPr lang="en-US" sz="2800" dirty="0" smtClean="0"/>
          </a:p>
          <a:p>
            <a:pPr>
              <a:buNone/>
            </a:pPr>
            <a:r>
              <a:rPr lang="en-US" sz="2800" dirty="0" smtClean="0"/>
              <a:t>	Education Act 2002; Section 05(7) </a:t>
            </a:r>
          </a:p>
          <a:p>
            <a:endParaRPr lang="en-US" dirty="0" smtClean="0"/>
          </a:p>
          <a:p>
            <a:endParaRPr lang="en-US" dirty="0"/>
          </a:p>
        </p:txBody>
      </p:sp>
    </p:spTree>
    <p:extLst>
      <p:ext uri="{BB962C8B-B14F-4D97-AF65-F5344CB8AC3E}">
        <p14:creationId xmlns:p14="http://schemas.microsoft.com/office/powerpoint/2010/main" val="111599307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45704"/>
            <a:ext cx="8229600" cy="4916557"/>
          </a:xfrm>
        </p:spPr>
        <p:txBody>
          <a:bodyPr>
            <a:normAutofit lnSpcReduction="10000"/>
          </a:bodyPr>
          <a:lstStyle/>
          <a:p>
            <a:pPr marL="109728" indent="0">
              <a:buNone/>
            </a:pPr>
            <a:r>
              <a:rPr lang="en-GB" sz="2800" b="1" dirty="0"/>
              <a:t>Maintenance/Heritage</a:t>
            </a:r>
            <a:r>
              <a:rPr lang="en-GB" sz="2800" dirty="0"/>
              <a:t>: bilingual education for pupils embarking on Welsh Medium Education from a Welsh speaking family</a:t>
            </a:r>
            <a:r>
              <a:rPr lang="en-GB" sz="2800" dirty="0" smtClean="0"/>
              <a:t>.</a:t>
            </a:r>
          </a:p>
          <a:p>
            <a:pPr marL="109728" indent="0">
              <a:buNone/>
            </a:pPr>
            <a:endParaRPr lang="en-GB" sz="2800" dirty="0"/>
          </a:p>
          <a:p>
            <a:pPr marL="109728" indent="0">
              <a:buNone/>
            </a:pPr>
            <a:r>
              <a:rPr lang="en-GB" sz="2800" b="1" dirty="0"/>
              <a:t>Immersion</a:t>
            </a:r>
            <a:r>
              <a:rPr lang="en-GB" sz="2800" dirty="0"/>
              <a:t>: bilingual education for pupils embarking on Welsh Medium Education from an English speaking family</a:t>
            </a:r>
            <a:r>
              <a:rPr lang="en-GB" sz="2800" dirty="0" smtClean="0"/>
              <a:t>.</a:t>
            </a:r>
          </a:p>
          <a:p>
            <a:pPr marL="109728" indent="0">
              <a:buNone/>
            </a:pPr>
            <a:endParaRPr lang="en-GB" sz="2800" dirty="0"/>
          </a:p>
          <a:p>
            <a:pPr marL="109728" indent="0">
              <a:buNone/>
            </a:pPr>
            <a:r>
              <a:rPr lang="en-GB" sz="2800" b="1" dirty="0"/>
              <a:t>Mainstream</a:t>
            </a:r>
            <a:r>
              <a:rPr lang="en-GB" sz="2800" dirty="0"/>
              <a:t>: bilingual education for pupils who attend English Medium Schools and are taught Welsh as a school subject.</a:t>
            </a:r>
          </a:p>
          <a:p>
            <a:endParaRPr lang="en-GB" dirty="0"/>
          </a:p>
        </p:txBody>
      </p:sp>
      <p:sp>
        <p:nvSpPr>
          <p:cNvPr id="3" name="Title 2"/>
          <p:cNvSpPr>
            <a:spLocks noGrp="1"/>
          </p:cNvSpPr>
          <p:nvPr>
            <p:ph type="title"/>
          </p:nvPr>
        </p:nvSpPr>
        <p:spPr/>
        <p:txBody>
          <a:bodyPr>
            <a:normAutofit/>
          </a:bodyPr>
          <a:lstStyle/>
          <a:p>
            <a:r>
              <a:rPr lang="en-GB" sz="3400" i="1" u="sng" dirty="0" smtClean="0"/>
              <a:t>Types of Bilingual Education in Wales</a:t>
            </a:r>
            <a:endParaRPr lang="en-GB" sz="3400" i="1" u="sng" dirty="0"/>
          </a:p>
        </p:txBody>
      </p:sp>
    </p:spTree>
    <p:extLst>
      <p:ext uri="{BB962C8B-B14F-4D97-AF65-F5344CB8AC3E}">
        <p14:creationId xmlns:p14="http://schemas.microsoft.com/office/powerpoint/2010/main" val="80951141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mv="urn:schemas-microsoft-com:mac:vml"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400" dirty="0" smtClean="0"/>
              <a:t>How many pupils?</a:t>
            </a:r>
            <a:endParaRPr lang="en-US" sz="4400" dirty="0"/>
          </a:p>
        </p:txBody>
      </p:sp>
      <p:sp>
        <p:nvSpPr>
          <p:cNvPr id="3" name="Content Placeholder 2"/>
          <p:cNvSpPr>
            <a:spLocks noGrp="1"/>
          </p:cNvSpPr>
          <p:nvPr>
            <p:ph idx="1"/>
          </p:nvPr>
        </p:nvSpPr>
        <p:spPr>
          <a:xfrm>
            <a:off x="197931" y="1481336"/>
            <a:ext cx="8946069" cy="4525963"/>
          </a:xfrm>
        </p:spPr>
        <p:txBody>
          <a:bodyPr>
            <a:normAutofit/>
          </a:bodyPr>
          <a:lstStyle/>
          <a:p>
            <a:pPr>
              <a:buNone/>
            </a:pPr>
            <a:r>
              <a:rPr lang="en-US" dirty="0"/>
              <a:t>I</a:t>
            </a:r>
            <a:r>
              <a:rPr lang="en-US" dirty="0" smtClean="0"/>
              <a:t>n 2017-18</a:t>
            </a:r>
          </a:p>
          <a:p>
            <a:r>
              <a:rPr lang="en-US" sz="2200" dirty="0" smtClean="0"/>
              <a:t>61,665 - Welsh is the sole or main medium of instruction in 391 schools</a:t>
            </a:r>
          </a:p>
          <a:p>
            <a:r>
              <a:rPr lang="en-US" sz="2200" dirty="0" smtClean="0"/>
              <a:t>4,160 - Welsh is used as a teaching medium for part of the curriculum (39 dual stream schools + 33 English schools where a significant amount of Welsh is used)</a:t>
            </a:r>
          </a:p>
          <a:p>
            <a:r>
              <a:rPr lang="en-US" sz="2200" dirty="0" smtClean="0"/>
              <a:t>210,885 - Welsh is taught as a second language in 862 schools</a:t>
            </a:r>
          </a:p>
          <a:p>
            <a:r>
              <a:rPr lang="en-US" sz="2200" dirty="0" smtClean="0"/>
              <a:t>140 - No Welsh is used or taught</a:t>
            </a:r>
          </a:p>
          <a:p>
            <a:pPr lvl="8">
              <a:buNone/>
            </a:pPr>
            <a:r>
              <a:rPr lang="en-US" sz="1100" dirty="0" smtClean="0"/>
              <a:t>							 </a:t>
            </a:r>
            <a:r>
              <a:rPr lang="en-US" sz="1100" dirty="0" err="1" smtClean="0"/>
              <a:t>StatsWales</a:t>
            </a:r>
            <a:endParaRPr lang="en-US" sz="1100" dirty="0" smtClean="0"/>
          </a:p>
          <a:p>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1947445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1" nodeType="clickEffect">
                                  <p:stCondLst>
                                    <p:cond delay="0"/>
                                  </p:stCondLst>
                                  <p:childTnLst>
                                    <p:set>
                                      <p:cBhvr>
                                        <p:cTn id="28" dur="1" fill="hold">
                                          <p:stCondLst>
                                            <p:cond delay="0"/>
                                          </p:stCondLst>
                                        </p:cTn>
                                        <p:tgtEl>
                                          <p:spTgt spid="3">
                                            <p:txEl>
                                              <p:pRg st="0" end="0"/>
                                            </p:txEl>
                                          </p:spTgt>
                                        </p:tgtEl>
                                        <p:attrNameLst>
                                          <p:attrName>style.visibility</p:attrName>
                                        </p:attrNameLst>
                                      </p:cBhvr>
                                      <p:to>
                                        <p:strVal val="visible"/>
                                      </p:to>
                                    </p:set>
                                    <p:animEffect transition="in" filter="fade">
                                      <p:cBhvr>
                                        <p:cTn id="29" dur="1000"/>
                                        <p:tgtEl>
                                          <p:spTgt spid="3">
                                            <p:txEl>
                                              <p:pRg st="0" end="0"/>
                                            </p:txEl>
                                          </p:spTgt>
                                        </p:tgtEl>
                                      </p:cBhvr>
                                    </p:animEffect>
                                    <p:anim calcmode="lin" valueType="num">
                                      <p:cBhvr>
                                        <p:cTn id="3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1" nodeType="clickEffect">
                                  <p:stCondLst>
                                    <p:cond delay="0"/>
                                  </p:stCondLst>
                                  <p:childTnLst>
                                    <p:set>
                                      <p:cBhvr>
                                        <p:cTn id="36" dur="1" fill="hold">
                                          <p:stCondLst>
                                            <p:cond delay="0"/>
                                          </p:stCondLst>
                                        </p:cTn>
                                        <p:tgtEl>
                                          <p:spTgt spid="3">
                                            <p:txEl>
                                              <p:pRg st="1" end="1"/>
                                            </p:txEl>
                                          </p:spTgt>
                                        </p:tgtEl>
                                        <p:attrNameLst>
                                          <p:attrName>style.visibility</p:attrName>
                                        </p:attrNameLst>
                                      </p:cBhvr>
                                      <p:to>
                                        <p:strVal val="visible"/>
                                      </p:to>
                                    </p:set>
                                    <p:animEffect transition="in" filter="fade">
                                      <p:cBhvr>
                                        <p:cTn id="37" dur="1000"/>
                                        <p:tgtEl>
                                          <p:spTgt spid="3">
                                            <p:txEl>
                                              <p:pRg st="1" end="1"/>
                                            </p:txEl>
                                          </p:spTgt>
                                        </p:tgtEl>
                                      </p:cBhvr>
                                    </p:animEffect>
                                    <p:anim calcmode="lin" valueType="num">
                                      <p:cBhvr>
                                        <p:cTn id="3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1" nodeType="clickEffect">
                                  <p:stCondLst>
                                    <p:cond delay="0"/>
                                  </p:stCondLst>
                                  <p:childTnLst>
                                    <p:set>
                                      <p:cBhvr>
                                        <p:cTn id="44" dur="1" fill="hold">
                                          <p:stCondLst>
                                            <p:cond delay="0"/>
                                          </p:stCondLst>
                                        </p:cTn>
                                        <p:tgtEl>
                                          <p:spTgt spid="3">
                                            <p:txEl>
                                              <p:pRg st="2" end="2"/>
                                            </p:txEl>
                                          </p:spTgt>
                                        </p:tgtEl>
                                        <p:attrNameLst>
                                          <p:attrName>style.visibility</p:attrName>
                                        </p:attrNameLst>
                                      </p:cBhvr>
                                      <p:to>
                                        <p:strVal val="visible"/>
                                      </p:to>
                                    </p:set>
                                    <p:animEffect transition="in" filter="fade">
                                      <p:cBhvr>
                                        <p:cTn id="45" dur="1000"/>
                                        <p:tgtEl>
                                          <p:spTgt spid="3">
                                            <p:txEl>
                                              <p:pRg st="2" end="2"/>
                                            </p:txEl>
                                          </p:spTgt>
                                        </p:tgtEl>
                                      </p:cBhvr>
                                    </p:animEffect>
                                    <p:anim calcmode="lin" valueType="num">
                                      <p:cBhvr>
                                        <p:cTn id="4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37" presetClass="entr" presetSubtype="0" fill="hold" grpId="1" nodeType="clickEffect">
                                  <p:stCondLst>
                                    <p:cond delay="0"/>
                                  </p:stCondLst>
                                  <p:childTnLst>
                                    <p:set>
                                      <p:cBhvr>
                                        <p:cTn id="52" dur="1" fill="hold">
                                          <p:stCondLst>
                                            <p:cond delay="0"/>
                                          </p:stCondLst>
                                        </p:cTn>
                                        <p:tgtEl>
                                          <p:spTgt spid="3">
                                            <p:txEl>
                                              <p:pRg st="3" end="3"/>
                                            </p:txEl>
                                          </p:spTgt>
                                        </p:tgtEl>
                                        <p:attrNameLst>
                                          <p:attrName>style.visibility</p:attrName>
                                        </p:attrNameLst>
                                      </p:cBhvr>
                                      <p:to>
                                        <p:strVal val="visible"/>
                                      </p:to>
                                    </p:set>
                                    <p:animEffect transition="in" filter="fade">
                                      <p:cBhvr>
                                        <p:cTn id="53" dur="1000"/>
                                        <p:tgtEl>
                                          <p:spTgt spid="3">
                                            <p:txEl>
                                              <p:pRg st="3" end="3"/>
                                            </p:txEl>
                                          </p:spTgt>
                                        </p:tgtEl>
                                      </p:cBhvr>
                                    </p:animEffect>
                                    <p:anim calcmode="lin" valueType="num">
                                      <p:cBhvr>
                                        <p:cTn id="5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55"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56"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37" presetClass="entr" presetSubtype="0" fill="hold" grpId="1"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fade">
                                      <p:cBhvr>
                                        <p:cTn id="61" dur="1000"/>
                                        <p:tgtEl>
                                          <p:spTgt spid="3">
                                            <p:txEl>
                                              <p:pRg st="4" end="4"/>
                                            </p:txEl>
                                          </p:spTgt>
                                        </p:tgtEl>
                                      </p:cBhvr>
                                    </p:animEffect>
                                    <p:anim calcmode="lin" valueType="num">
                                      <p:cBhvr>
                                        <p:cTn id="6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63"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64"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par>
                                <p:cTn id="65" presetID="37" presetClass="entr" presetSubtype="0" fill="hold" grpId="1" nodeType="with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Effect transition="in" filter="fade">
                                      <p:cBhvr>
                                        <p:cTn id="67" dur="1000"/>
                                        <p:tgtEl>
                                          <p:spTgt spid="3">
                                            <p:txEl>
                                              <p:pRg st="5" end="5"/>
                                            </p:txEl>
                                          </p:spTgt>
                                        </p:tgtEl>
                                      </p:cBhvr>
                                    </p:animEffect>
                                    <p:anim calcmode="lin" valueType="num">
                                      <p:cBhvr>
                                        <p:cTn id="6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69"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70"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58958"/>
            <a:ext cx="8229600" cy="4748342"/>
          </a:xfrm>
        </p:spPr>
        <p:txBody>
          <a:bodyPr>
            <a:normAutofit/>
          </a:bodyPr>
          <a:lstStyle/>
          <a:p>
            <a:pPr marL="0" indent="0">
              <a:buNone/>
            </a:pPr>
            <a:r>
              <a:rPr lang="cy-GB" sz="3600" dirty="0" smtClean="0"/>
              <a:t>Baker</a:t>
            </a:r>
            <a:r>
              <a:rPr lang="cy-GB" sz="3600" dirty="0"/>
              <a:t>, C. (1993) </a:t>
            </a:r>
            <a:r>
              <a:rPr lang="cy-GB" sz="3600" i="1" dirty="0"/>
              <a:t>Foundations of Bilingual Education and </a:t>
            </a:r>
            <a:r>
              <a:rPr lang="cy-GB" sz="3600" i="1" dirty="0" smtClean="0"/>
              <a:t>Bilingualism</a:t>
            </a:r>
            <a:r>
              <a:rPr lang="cy-GB" sz="3600" dirty="0"/>
              <a:t>.</a:t>
            </a:r>
            <a:r>
              <a:rPr lang="cy-GB" sz="3600" dirty="0" smtClean="0"/>
              <a:t> </a:t>
            </a:r>
            <a:r>
              <a:rPr lang="cy-GB" sz="3600" dirty="0"/>
              <a:t>Bridgend: WBC </a:t>
            </a:r>
            <a:r>
              <a:rPr lang="cy-GB" sz="3600"/>
              <a:t>Print</a:t>
            </a:r>
            <a:r>
              <a:rPr lang="cy-GB" sz="3600" smtClean="0"/>
              <a:t>.</a:t>
            </a:r>
          </a:p>
          <a:p>
            <a:pPr marL="0" indent="0">
              <a:buNone/>
            </a:pPr>
            <a:endParaRPr lang="cy-GB" sz="3600" dirty="0"/>
          </a:p>
          <a:p>
            <a:pPr marL="0" indent="0">
              <a:buNone/>
            </a:pPr>
            <a:r>
              <a:rPr lang="cy-GB" sz="3600" dirty="0" smtClean="0"/>
              <a:t>Welsh </a:t>
            </a:r>
            <a:r>
              <a:rPr lang="cy-GB" sz="3600" dirty="0"/>
              <a:t>Government (2007) </a:t>
            </a:r>
            <a:r>
              <a:rPr lang="cy-GB" sz="3600" i="1" dirty="0"/>
              <a:t>Defining Schools According to their Welsh </a:t>
            </a:r>
            <a:r>
              <a:rPr lang="cy-GB" sz="3600" i="1" dirty="0" err="1"/>
              <a:t>Medium</a:t>
            </a:r>
            <a:r>
              <a:rPr lang="cy-GB" sz="3600" i="1" dirty="0"/>
              <a:t> </a:t>
            </a:r>
            <a:r>
              <a:rPr lang="cy-GB" sz="3600" i="1" dirty="0" err="1" smtClean="0"/>
              <a:t>Provision</a:t>
            </a:r>
            <a:r>
              <a:rPr lang="cy-GB" sz="3600" i="1" dirty="0" smtClean="0"/>
              <a:t>.</a:t>
            </a:r>
            <a:r>
              <a:rPr lang="cy-GB" sz="3600" dirty="0" smtClean="0"/>
              <a:t> </a:t>
            </a:r>
            <a:r>
              <a:rPr lang="cy-GB" sz="3600" dirty="0"/>
              <a:t>Caerdydd: Welsh Government.</a:t>
            </a:r>
            <a:endParaRPr lang="en-GB" sz="3600" dirty="0"/>
          </a:p>
          <a:p>
            <a:endParaRPr lang="en-GB" dirty="0"/>
          </a:p>
        </p:txBody>
      </p:sp>
      <p:sp>
        <p:nvSpPr>
          <p:cNvPr id="3" name="Title 2"/>
          <p:cNvSpPr>
            <a:spLocks noGrp="1"/>
          </p:cNvSpPr>
          <p:nvPr>
            <p:ph type="title"/>
          </p:nvPr>
        </p:nvSpPr>
        <p:spPr/>
        <p:txBody>
          <a:bodyPr>
            <a:normAutofit fontScale="90000"/>
          </a:bodyPr>
          <a:lstStyle/>
          <a:p>
            <a:r>
              <a:rPr lang="en-GB" i="1" u="sng" dirty="0" smtClean="0"/>
              <a:t>Bibliography and Further Reading</a:t>
            </a:r>
            <a:endParaRPr lang="en-GB" i="1" u="sng" dirty="0"/>
          </a:p>
        </p:txBody>
      </p:sp>
    </p:spTree>
    <p:extLst>
      <p:ext uri="{BB962C8B-B14F-4D97-AF65-F5344CB8AC3E}">
        <p14:creationId xmlns:p14="http://schemas.microsoft.com/office/powerpoint/2010/main" val="301889506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Concourse.thmx</Template>
  <TotalTime>3798</TotalTime>
  <Words>1938</Words>
  <Application>Microsoft Office PowerPoint</Application>
  <PresentationFormat>On-screen Show (4:3)</PresentationFormat>
  <Paragraphs>265</Paragraphs>
  <Slides>42</Slides>
  <Notes>42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Calibri</vt:lpstr>
      <vt:lpstr>Lucida Sans Unicode</vt:lpstr>
      <vt:lpstr>Verdana</vt:lpstr>
      <vt:lpstr>Wingdings 2</vt:lpstr>
      <vt:lpstr>Wingdings 3</vt:lpstr>
      <vt:lpstr>Concourse</vt:lpstr>
      <vt:lpstr>1_Concourse</vt:lpstr>
      <vt:lpstr>ECAD6006C</vt:lpstr>
      <vt:lpstr>Cysylltiadau / Contacts</vt:lpstr>
      <vt:lpstr>PowerPoint Presentation</vt:lpstr>
      <vt:lpstr>Aseiniad 1 - 40%</vt:lpstr>
      <vt:lpstr>Erthygl               Article</vt:lpstr>
      <vt:lpstr>Background information</vt:lpstr>
      <vt:lpstr>PowerPoint Presentation</vt:lpstr>
      <vt:lpstr>Where?             </vt:lpstr>
      <vt:lpstr>PowerPoint Presentation</vt:lpstr>
      <vt:lpstr>How many Welsh speakers were there at the time of the 1911 census? </vt:lpstr>
      <vt:lpstr>Endangered Languages</vt:lpstr>
      <vt:lpstr>What are the factors that influence the number of Welsh speakers now?</vt:lpstr>
      <vt:lpstr>PowerPoint Presentation</vt:lpstr>
      <vt:lpstr>Why do WG want to do this?</vt:lpstr>
      <vt:lpstr>Cymraeg 2050</vt:lpstr>
      <vt:lpstr>Cymraeg 2050: 3 strategies</vt:lpstr>
      <vt:lpstr>Cymraeg 2050</vt:lpstr>
      <vt:lpstr>Cymraeg 2050</vt:lpstr>
      <vt:lpstr>Cymraeg 2050</vt:lpstr>
      <vt:lpstr>Welsh Language Survey Results</vt:lpstr>
      <vt:lpstr>Cymraeg 2050</vt:lpstr>
      <vt:lpstr>Cymraeg 2050 – Achieving the targets</vt:lpstr>
      <vt:lpstr>Cymraeg 2050 – Achieving the targets</vt:lpstr>
      <vt:lpstr>Cymraeg 2050 – Achieving the targets</vt:lpstr>
      <vt:lpstr>Cymraeg 2050 – Achieving the targets</vt:lpstr>
      <vt:lpstr>Cymraeg 2050 – Achieving the targets</vt:lpstr>
      <vt:lpstr>Strubell (2011)</vt:lpstr>
      <vt:lpstr>Strubell (2011)</vt:lpstr>
      <vt:lpstr>Cymraeg 2050 </vt:lpstr>
      <vt:lpstr>Cymraeg 2050 </vt:lpstr>
      <vt:lpstr>Cymraeg 2050 </vt:lpstr>
      <vt:lpstr>Cymraeg 2050 </vt:lpstr>
      <vt:lpstr>Cymraeg 2050 </vt:lpstr>
      <vt:lpstr>Cymraeg 2050 </vt:lpstr>
      <vt:lpstr>Cymraeg 2050 </vt:lpstr>
      <vt:lpstr>Estyn 2018</vt:lpstr>
      <vt:lpstr>Estyn 2018</vt:lpstr>
      <vt:lpstr>Bilingual Education in Wales</vt:lpstr>
      <vt:lpstr>PowerPoint Presentation</vt:lpstr>
      <vt:lpstr>Types of Bilingual Education in Wales</vt:lpstr>
      <vt:lpstr>How many pupils?</vt:lpstr>
      <vt:lpstr>Bibliography and Further Reading</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ITIA6004C</dc:title>
  <dc:creator>TSD</dc:creator>
  <cp:lastModifiedBy>Catherine Morgan</cp:lastModifiedBy>
  <cp:revision>86</cp:revision>
  <cp:lastPrinted>2018-11-22T08:26:14Z</cp:lastPrinted>
  <dcterms:created xsi:type="dcterms:W3CDTF">2018-11-19T14:11:05Z</dcterms:created>
  <dcterms:modified xsi:type="dcterms:W3CDTF">2018-11-23T15:21:02Z</dcterms:modified>
</cp:coreProperties>
</file>