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2.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9"/>
  </p:notesMasterIdLst>
  <p:sldIdLst>
    <p:sldId id="256" r:id="rId5"/>
    <p:sldId id="279" r:id="rId6"/>
    <p:sldId id="678" r:id="rId7"/>
    <p:sldId id="681" r:id="rId8"/>
    <p:sldId id="285" r:id="rId9"/>
    <p:sldId id="260" r:id="rId10"/>
    <p:sldId id="677" r:id="rId11"/>
    <p:sldId id="266" r:id="rId12"/>
    <p:sldId id="336" r:id="rId13"/>
    <p:sldId id="670" r:id="rId14"/>
    <p:sldId id="662" r:id="rId15"/>
    <p:sldId id="268" r:id="rId16"/>
    <p:sldId id="369" r:id="rId17"/>
    <p:sldId id="661" r:id="rId18"/>
    <p:sldId id="664" r:id="rId19"/>
    <p:sldId id="683" r:id="rId20"/>
    <p:sldId id="671" r:id="rId21"/>
    <p:sldId id="657" r:id="rId22"/>
    <p:sldId id="684" r:id="rId23"/>
    <p:sldId id="355" r:id="rId24"/>
    <p:sldId id="665" r:id="rId25"/>
    <p:sldId id="658" r:id="rId26"/>
    <p:sldId id="682" r:id="rId27"/>
    <p:sldId id="675" r:id="rId28"/>
    <p:sldId id="656" r:id="rId29"/>
    <p:sldId id="271" r:id="rId30"/>
    <p:sldId id="673" r:id="rId31"/>
    <p:sldId id="659" r:id="rId32"/>
    <p:sldId id="272" r:id="rId33"/>
    <p:sldId id="259" r:id="rId34"/>
    <p:sldId id="653" r:id="rId35"/>
    <p:sldId id="687" r:id="rId36"/>
    <p:sldId id="447" r:id="rId37"/>
    <p:sldId id="666" r:id="rId38"/>
    <p:sldId id="652" r:id="rId39"/>
    <p:sldId id="688" r:id="rId40"/>
    <p:sldId id="685" r:id="rId41"/>
    <p:sldId id="278" r:id="rId42"/>
    <p:sldId id="686" r:id="rId43"/>
    <p:sldId id="676" r:id="rId44"/>
    <p:sldId id="273" r:id="rId45"/>
    <p:sldId id="689" r:id="rId46"/>
    <p:sldId id="322" r:id="rId47"/>
    <p:sldId id="672"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4FBD39-8E20-4CF5-8A15-D2E7CB28C150}" v="161" dt="2026-06-24T13:33:10.090"/>
    <p1510:client id="{BA9DF3DD-84DF-D9A6-5528-8EABA9DF8FE7}" v="42" dt="2026-06-24T13:40:36.3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guide orient="horz" pos="2160"/>
        <p:guide pos="3840"/>
      </p:guideLst>
    </p:cSldViewPr>
  </p:slideViewPr>
  <p:notesTextViewPr>
    <p:cViewPr>
      <p:scale>
        <a:sx n="1" d="1"/>
        <a:sy n="1" d="1"/>
      </p:scale>
      <p:origin x="0" y="0"/>
    </p:cViewPr>
  </p:notesTextViewPr>
  <p:sorterViewPr>
    <p:cViewPr>
      <p:scale>
        <a:sx n="100" d="100"/>
        <a:sy n="100" d="100"/>
      </p:scale>
      <p:origin x="0" y="-11097"/>
    </p:cViewPr>
  </p:sorter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BA9DF3DD-84DF-D9A6-5528-8EABA9DF8FE7}"/>
    <pc:docChg chg="modSld">
      <pc:chgData name="Lisa Ellis" userId="S::l.ellis@uwtsd.ac.uk::1e3b8b31-18a3-40b3-8e12-8230c5071370" providerId="AD" clId="Web-{BA9DF3DD-84DF-D9A6-5528-8EABA9DF8FE7}" dt="2026-06-24T13:40:36.343" v="41"/>
      <pc:docMkLst>
        <pc:docMk/>
      </pc:docMkLst>
      <pc:sldChg chg="delSp delAnim">
        <pc:chgData name="Lisa Ellis" userId="S::l.ellis@uwtsd.ac.uk::1e3b8b31-18a3-40b3-8e12-8230c5071370" providerId="AD" clId="Web-{BA9DF3DD-84DF-D9A6-5528-8EABA9DF8FE7}" dt="2026-06-24T13:37:03.370" v="0"/>
        <pc:sldMkLst>
          <pc:docMk/>
          <pc:sldMk cId="3799625505" sldId="256"/>
        </pc:sldMkLst>
        <pc:picChg chg="del">
          <ac:chgData name="Lisa Ellis" userId="S::l.ellis@uwtsd.ac.uk::1e3b8b31-18a3-40b3-8e12-8230c5071370" providerId="AD" clId="Web-{BA9DF3DD-84DF-D9A6-5528-8EABA9DF8FE7}" dt="2026-06-24T13:37:03.370" v="0"/>
          <ac:picMkLst>
            <pc:docMk/>
            <pc:sldMk cId="3799625505" sldId="256"/>
            <ac:picMk id="17" creationId="{F2C90B8F-8B68-4C90-148E-875212F992E6}"/>
          </ac:picMkLst>
        </pc:picChg>
      </pc:sldChg>
      <pc:sldChg chg="delSp delAnim">
        <pc:chgData name="Lisa Ellis" userId="S::l.ellis@uwtsd.ac.uk::1e3b8b31-18a3-40b3-8e12-8230c5071370" providerId="AD" clId="Web-{BA9DF3DD-84DF-D9A6-5528-8EABA9DF8FE7}" dt="2026-06-24T13:38:26.091" v="28"/>
        <pc:sldMkLst>
          <pc:docMk/>
          <pc:sldMk cId="2591886072" sldId="259"/>
        </pc:sldMkLst>
        <pc:picChg chg="del">
          <ac:chgData name="Lisa Ellis" userId="S::l.ellis@uwtsd.ac.uk::1e3b8b31-18a3-40b3-8e12-8230c5071370" providerId="AD" clId="Web-{BA9DF3DD-84DF-D9A6-5528-8EABA9DF8FE7}" dt="2026-06-24T13:38:26.091" v="28"/>
          <ac:picMkLst>
            <pc:docMk/>
            <pc:sldMk cId="2591886072" sldId="259"/>
            <ac:picMk id="11" creationId="{E6FB7895-E8DC-0229-27B1-EE0D52C7220D}"/>
          </ac:picMkLst>
        </pc:picChg>
      </pc:sldChg>
      <pc:sldChg chg="delSp delAnim">
        <pc:chgData name="Lisa Ellis" userId="S::l.ellis@uwtsd.ac.uk::1e3b8b31-18a3-40b3-8e12-8230c5071370" providerId="AD" clId="Web-{BA9DF3DD-84DF-D9A6-5528-8EABA9DF8FE7}" dt="2026-06-24T13:37:21.121" v="5"/>
        <pc:sldMkLst>
          <pc:docMk/>
          <pc:sldMk cId="3612459316" sldId="260"/>
        </pc:sldMkLst>
        <pc:picChg chg="del">
          <ac:chgData name="Lisa Ellis" userId="S::l.ellis@uwtsd.ac.uk::1e3b8b31-18a3-40b3-8e12-8230c5071370" providerId="AD" clId="Web-{BA9DF3DD-84DF-D9A6-5528-8EABA9DF8FE7}" dt="2026-06-24T13:37:21.121" v="5"/>
          <ac:picMkLst>
            <pc:docMk/>
            <pc:sldMk cId="3612459316" sldId="260"/>
            <ac:picMk id="8" creationId="{E3CBC913-3B5E-428C-1E8A-51CE3020C8E5}"/>
          </ac:picMkLst>
        </pc:picChg>
      </pc:sldChg>
      <pc:sldChg chg="delSp delAnim">
        <pc:chgData name="Lisa Ellis" userId="S::l.ellis@uwtsd.ac.uk::1e3b8b31-18a3-40b3-8e12-8230c5071370" providerId="AD" clId="Web-{BA9DF3DD-84DF-D9A6-5528-8EABA9DF8FE7}" dt="2026-06-24T13:37:27.761" v="7"/>
        <pc:sldMkLst>
          <pc:docMk/>
          <pc:sldMk cId="2970366845" sldId="266"/>
        </pc:sldMkLst>
        <pc:picChg chg="del">
          <ac:chgData name="Lisa Ellis" userId="S::l.ellis@uwtsd.ac.uk::1e3b8b31-18a3-40b3-8e12-8230c5071370" providerId="AD" clId="Web-{BA9DF3DD-84DF-D9A6-5528-8EABA9DF8FE7}" dt="2026-06-24T13:37:27.761" v="7"/>
          <ac:picMkLst>
            <pc:docMk/>
            <pc:sldMk cId="2970366845" sldId="266"/>
            <ac:picMk id="15" creationId="{74B18051-FAB0-0F9A-3315-7213E6741B0B}"/>
          </ac:picMkLst>
        </pc:picChg>
      </pc:sldChg>
      <pc:sldChg chg="delSp delAnim">
        <pc:chgData name="Lisa Ellis" userId="S::l.ellis@uwtsd.ac.uk::1e3b8b31-18a3-40b3-8e12-8230c5071370" providerId="AD" clId="Web-{BA9DF3DD-84DF-D9A6-5528-8EABA9DF8FE7}" dt="2026-06-24T13:37:41.715" v="11"/>
        <pc:sldMkLst>
          <pc:docMk/>
          <pc:sldMk cId="1487361444" sldId="268"/>
        </pc:sldMkLst>
        <pc:picChg chg="del">
          <ac:chgData name="Lisa Ellis" userId="S::l.ellis@uwtsd.ac.uk::1e3b8b31-18a3-40b3-8e12-8230c5071370" providerId="AD" clId="Web-{BA9DF3DD-84DF-D9A6-5528-8EABA9DF8FE7}" dt="2026-06-24T13:37:41.715" v="11"/>
          <ac:picMkLst>
            <pc:docMk/>
            <pc:sldMk cId="1487361444" sldId="268"/>
            <ac:picMk id="16" creationId="{D0F90DFF-A550-8712-3D3A-C8CAE4794472}"/>
          </ac:picMkLst>
        </pc:picChg>
      </pc:sldChg>
      <pc:sldChg chg="delSp delAnim">
        <pc:chgData name="Lisa Ellis" userId="S::l.ellis@uwtsd.ac.uk::1e3b8b31-18a3-40b3-8e12-8230c5071370" providerId="AD" clId="Web-{BA9DF3DD-84DF-D9A6-5528-8EABA9DF8FE7}" dt="2026-06-24T13:38:15.262" v="24"/>
        <pc:sldMkLst>
          <pc:docMk/>
          <pc:sldMk cId="3067786022" sldId="271"/>
        </pc:sldMkLst>
        <pc:picChg chg="del">
          <ac:chgData name="Lisa Ellis" userId="S::l.ellis@uwtsd.ac.uk::1e3b8b31-18a3-40b3-8e12-8230c5071370" providerId="AD" clId="Web-{BA9DF3DD-84DF-D9A6-5528-8EABA9DF8FE7}" dt="2026-06-24T13:38:15.262" v="24"/>
          <ac:picMkLst>
            <pc:docMk/>
            <pc:sldMk cId="3067786022" sldId="271"/>
            <ac:picMk id="11" creationId="{24BCD1B4-1E3B-AFFB-082C-156761D29430}"/>
          </ac:picMkLst>
        </pc:picChg>
      </pc:sldChg>
      <pc:sldChg chg="delSp delAnim">
        <pc:chgData name="Lisa Ellis" userId="S::l.ellis@uwtsd.ac.uk::1e3b8b31-18a3-40b3-8e12-8230c5071370" providerId="AD" clId="Web-{BA9DF3DD-84DF-D9A6-5528-8EABA9DF8FE7}" dt="2026-06-24T13:38:22.825" v="27"/>
        <pc:sldMkLst>
          <pc:docMk/>
          <pc:sldMk cId="3434817052" sldId="272"/>
        </pc:sldMkLst>
        <pc:picChg chg="del">
          <ac:chgData name="Lisa Ellis" userId="S::l.ellis@uwtsd.ac.uk::1e3b8b31-18a3-40b3-8e12-8230c5071370" providerId="AD" clId="Web-{BA9DF3DD-84DF-D9A6-5528-8EABA9DF8FE7}" dt="2026-06-24T13:38:22.825" v="27"/>
          <ac:picMkLst>
            <pc:docMk/>
            <pc:sldMk cId="3434817052" sldId="272"/>
            <ac:picMk id="21" creationId="{AC459565-873F-9B9C-096B-D914041858CF}"/>
          </ac:picMkLst>
        </pc:picChg>
      </pc:sldChg>
      <pc:sldChg chg="delSp delAnim">
        <pc:chgData name="Lisa Ellis" userId="S::l.ellis@uwtsd.ac.uk::1e3b8b31-18a3-40b3-8e12-8230c5071370" providerId="AD" clId="Web-{BA9DF3DD-84DF-D9A6-5528-8EABA9DF8FE7}" dt="2026-06-24T13:38:52.544" v="37"/>
        <pc:sldMkLst>
          <pc:docMk/>
          <pc:sldMk cId="2405194467" sldId="273"/>
        </pc:sldMkLst>
        <pc:picChg chg="del">
          <ac:chgData name="Lisa Ellis" userId="S::l.ellis@uwtsd.ac.uk::1e3b8b31-18a3-40b3-8e12-8230c5071370" providerId="AD" clId="Web-{BA9DF3DD-84DF-D9A6-5528-8EABA9DF8FE7}" dt="2026-06-24T13:38:52.544" v="37"/>
          <ac:picMkLst>
            <pc:docMk/>
            <pc:sldMk cId="2405194467" sldId="273"/>
            <ac:picMk id="13" creationId="{46757C90-3ABC-2D03-3DBE-F45D518987E1}"/>
          </ac:picMkLst>
        </pc:picChg>
      </pc:sldChg>
      <pc:sldChg chg="delSp delAnim">
        <pc:chgData name="Lisa Ellis" userId="S::l.ellis@uwtsd.ac.uk::1e3b8b31-18a3-40b3-8e12-8230c5071370" providerId="AD" clId="Web-{BA9DF3DD-84DF-D9A6-5528-8EABA9DF8FE7}" dt="2026-06-24T13:38:45.622" v="34"/>
        <pc:sldMkLst>
          <pc:docMk/>
          <pc:sldMk cId="1182221130" sldId="278"/>
        </pc:sldMkLst>
        <pc:picChg chg="del">
          <ac:chgData name="Lisa Ellis" userId="S::l.ellis@uwtsd.ac.uk::1e3b8b31-18a3-40b3-8e12-8230c5071370" providerId="AD" clId="Web-{BA9DF3DD-84DF-D9A6-5528-8EABA9DF8FE7}" dt="2026-06-24T13:38:45.622" v="34"/>
          <ac:picMkLst>
            <pc:docMk/>
            <pc:sldMk cId="1182221130" sldId="278"/>
            <ac:picMk id="30" creationId="{EF94EADB-05B3-0A16-44FE-2C57053E6E67}"/>
          </ac:picMkLst>
        </pc:picChg>
      </pc:sldChg>
      <pc:sldChg chg="delSp delAnim">
        <pc:chgData name="Lisa Ellis" userId="S::l.ellis@uwtsd.ac.uk::1e3b8b31-18a3-40b3-8e12-8230c5071370" providerId="AD" clId="Web-{BA9DF3DD-84DF-D9A6-5528-8EABA9DF8FE7}" dt="2026-06-24T13:37:07.464" v="1"/>
        <pc:sldMkLst>
          <pc:docMk/>
          <pc:sldMk cId="3245528595" sldId="279"/>
        </pc:sldMkLst>
        <pc:picChg chg="del">
          <ac:chgData name="Lisa Ellis" userId="S::l.ellis@uwtsd.ac.uk::1e3b8b31-18a3-40b3-8e12-8230c5071370" providerId="AD" clId="Web-{BA9DF3DD-84DF-D9A6-5528-8EABA9DF8FE7}" dt="2026-06-24T13:37:07.464" v="1"/>
          <ac:picMkLst>
            <pc:docMk/>
            <pc:sldMk cId="3245528595" sldId="279"/>
            <ac:picMk id="15" creationId="{70D28826-1595-AEBD-90EF-2CC09996CBC8}"/>
          </ac:picMkLst>
        </pc:picChg>
      </pc:sldChg>
      <pc:sldChg chg="delSp delAnim">
        <pc:chgData name="Lisa Ellis" userId="S::l.ellis@uwtsd.ac.uk::1e3b8b31-18a3-40b3-8e12-8230c5071370" providerId="AD" clId="Web-{BA9DF3DD-84DF-D9A6-5528-8EABA9DF8FE7}" dt="2026-06-24T13:37:15.339" v="4"/>
        <pc:sldMkLst>
          <pc:docMk/>
          <pc:sldMk cId="2352468019" sldId="285"/>
        </pc:sldMkLst>
        <pc:picChg chg="del">
          <ac:chgData name="Lisa Ellis" userId="S::l.ellis@uwtsd.ac.uk::1e3b8b31-18a3-40b3-8e12-8230c5071370" providerId="AD" clId="Web-{BA9DF3DD-84DF-D9A6-5528-8EABA9DF8FE7}" dt="2026-06-24T13:37:15.339" v="4"/>
          <ac:picMkLst>
            <pc:docMk/>
            <pc:sldMk cId="2352468019" sldId="285"/>
            <ac:picMk id="8" creationId="{AD02186F-7E3E-BF79-8E90-372EE4A35131}"/>
          </ac:picMkLst>
        </pc:picChg>
      </pc:sldChg>
      <pc:sldChg chg="delSp delAnim">
        <pc:chgData name="Lisa Ellis" userId="S::l.ellis@uwtsd.ac.uk::1e3b8b31-18a3-40b3-8e12-8230c5071370" providerId="AD" clId="Web-{BA9DF3DD-84DF-D9A6-5528-8EABA9DF8FE7}" dt="2026-06-24T13:38:56.966" v="39"/>
        <pc:sldMkLst>
          <pc:docMk/>
          <pc:sldMk cId="3632797232" sldId="322"/>
        </pc:sldMkLst>
        <pc:picChg chg="del">
          <ac:chgData name="Lisa Ellis" userId="S::l.ellis@uwtsd.ac.uk::1e3b8b31-18a3-40b3-8e12-8230c5071370" providerId="AD" clId="Web-{BA9DF3DD-84DF-D9A6-5528-8EABA9DF8FE7}" dt="2026-06-24T13:38:56.966" v="39"/>
          <ac:picMkLst>
            <pc:docMk/>
            <pc:sldMk cId="3632797232" sldId="322"/>
            <ac:picMk id="36" creationId="{31E0ABDA-3F65-0018-9FE8-5BCE821E2BE6}"/>
          </ac:picMkLst>
        </pc:picChg>
      </pc:sldChg>
      <pc:sldChg chg="delSp delAnim">
        <pc:chgData name="Lisa Ellis" userId="S::l.ellis@uwtsd.ac.uk::1e3b8b31-18a3-40b3-8e12-8230c5071370" providerId="AD" clId="Web-{BA9DF3DD-84DF-D9A6-5528-8EABA9DF8FE7}" dt="2026-06-24T13:37:30.168" v="8"/>
        <pc:sldMkLst>
          <pc:docMk/>
          <pc:sldMk cId="3899781690" sldId="336"/>
        </pc:sldMkLst>
        <pc:picChg chg="del">
          <ac:chgData name="Lisa Ellis" userId="S::l.ellis@uwtsd.ac.uk::1e3b8b31-18a3-40b3-8e12-8230c5071370" providerId="AD" clId="Web-{BA9DF3DD-84DF-D9A6-5528-8EABA9DF8FE7}" dt="2026-06-24T13:37:30.168" v="8"/>
          <ac:picMkLst>
            <pc:docMk/>
            <pc:sldMk cId="3899781690" sldId="336"/>
            <ac:picMk id="32" creationId="{73246D37-3086-2F74-09AF-37BB17C67F58}"/>
          </ac:picMkLst>
        </pc:picChg>
      </pc:sldChg>
      <pc:sldChg chg="delSp delAnim">
        <pc:chgData name="Lisa Ellis" userId="S::l.ellis@uwtsd.ac.uk::1e3b8b31-18a3-40b3-8e12-8230c5071370" providerId="AD" clId="Web-{BA9DF3DD-84DF-D9A6-5528-8EABA9DF8FE7}" dt="2026-06-24T13:37:59.215" v="18"/>
        <pc:sldMkLst>
          <pc:docMk/>
          <pc:sldMk cId="2876684684" sldId="355"/>
        </pc:sldMkLst>
        <pc:picChg chg="del">
          <ac:chgData name="Lisa Ellis" userId="S::l.ellis@uwtsd.ac.uk::1e3b8b31-18a3-40b3-8e12-8230c5071370" providerId="AD" clId="Web-{BA9DF3DD-84DF-D9A6-5528-8EABA9DF8FE7}" dt="2026-06-24T13:37:59.215" v="18"/>
          <ac:picMkLst>
            <pc:docMk/>
            <pc:sldMk cId="2876684684" sldId="355"/>
            <ac:picMk id="16" creationId="{55C37E80-D3D2-6642-80CE-1E5AEAFEE619}"/>
          </ac:picMkLst>
        </pc:picChg>
      </pc:sldChg>
      <pc:sldChg chg="delSp delAnim">
        <pc:chgData name="Lisa Ellis" userId="S::l.ellis@uwtsd.ac.uk::1e3b8b31-18a3-40b3-8e12-8230c5071370" providerId="AD" clId="Web-{BA9DF3DD-84DF-D9A6-5528-8EABA9DF8FE7}" dt="2026-06-24T13:37:43.309" v="12"/>
        <pc:sldMkLst>
          <pc:docMk/>
          <pc:sldMk cId="1365761618" sldId="369"/>
        </pc:sldMkLst>
        <pc:picChg chg="del">
          <ac:chgData name="Lisa Ellis" userId="S::l.ellis@uwtsd.ac.uk::1e3b8b31-18a3-40b3-8e12-8230c5071370" providerId="AD" clId="Web-{BA9DF3DD-84DF-D9A6-5528-8EABA9DF8FE7}" dt="2026-06-24T13:37:43.309" v="12"/>
          <ac:picMkLst>
            <pc:docMk/>
            <pc:sldMk cId="1365761618" sldId="369"/>
            <ac:picMk id="12" creationId="{C0FC0043-E0BF-2A37-0AD6-D89AA328A012}"/>
          </ac:picMkLst>
        </pc:picChg>
      </pc:sldChg>
      <pc:sldChg chg="delSp delAnim">
        <pc:chgData name="Lisa Ellis" userId="S::l.ellis@uwtsd.ac.uk::1e3b8b31-18a3-40b3-8e12-8230c5071370" providerId="AD" clId="Web-{BA9DF3DD-84DF-D9A6-5528-8EABA9DF8FE7}" dt="2026-06-24T13:38:32.513" v="30"/>
        <pc:sldMkLst>
          <pc:docMk/>
          <pc:sldMk cId="448794775" sldId="447"/>
        </pc:sldMkLst>
        <pc:picChg chg="del">
          <ac:chgData name="Lisa Ellis" userId="S::l.ellis@uwtsd.ac.uk::1e3b8b31-18a3-40b3-8e12-8230c5071370" providerId="AD" clId="Web-{BA9DF3DD-84DF-D9A6-5528-8EABA9DF8FE7}" dt="2026-06-24T13:38:32.513" v="30"/>
          <ac:picMkLst>
            <pc:docMk/>
            <pc:sldMk cId="448794775" sldId="447"/>
            <ac:picMk id="15" creationId="{026966AD-E047-FE80-B7EC-84AB325EE34C}"/>
          </ac:picMkLst>
        </pc:picChg>
      </pc:sldChg>
      <pc:sldChg chg="delSp delAnim">
        <pc:chgData name="Lisa Ellis" userId="S::l.ellis@uwtsd.ac.uk::1e3b8b31-18a3-40b3-8e12-8230c5071370" providerId="AD" clId="Web-{BA9DF3DD-84DF-D9A6-5528-8EABA9DF8FE7}" dt="2026-06-24T13:38:38.357" v="32"/>
        <pc:sldMkLst>
          <pc:docMk/>
          <pc:sldMk cId="3884145629" sldId="652"/>
        </pc:sldMkLst>
        <pc:picChg chg="del">
          <ac:chgData name="Lisa Ellis" userId="S::l.ellis@uwtsd.ac.uk::1e3b8b31-18a3-40b3-8e12-8230c5071370" providerId="AD" clId="Web-{BA9DF3DD-84DF-D9A6-5528-8EABA9DF8FE7}" dt="2026-06-24T13:38:38.357" v="32"/>
          <ac:picMkLst>
            <pc:docMk/>
            <pc:sldMk cId="3884145629" sldId="652"/>
            <ac:picMk id="10" creationId="{4EFCE3F4-D248-D174-6591-5D91D678EADF}"/>
          </ac:picMkLst>
        </pc:picChg>
      </pc:sldChg>
      <pc:sldChg chg="delSp delAnim">
        <pc:chgData name="Lisa Ellis" userId="S::l.ellis@uwtsd.ac.uk::1e3b8b31-18a3-40b3-8e12-8230c5071370" providerId="AD" clId="Web-{BA9DF3DD-84DF-D9A6-5528-8EABA9DF8FE7}" dt="2026-06-24T13:38:12.997" v="23"/>
        <pc:sldMkLst>
          <pc:docMk/>
          <pc:sldMk cId="2752544624" sldId="656"/>
        </pc:sldMkLst>
        <pc:picChg chg="del">
          <ac:chgData name="Lisa Ellis" userId="S::l.ellis@uwtsd.ac.uk::1e3b8b31-18a3-40b3-8e12-8230c5071370" providerId="AD" clId="Web-{BA9DF3DD-84DF-D9A6-5528-8EABA9DF8FE7}" dt="2026-06-24T13:38:12.997" v="23"/>
          <ac:picMkLst>
            <pc:docMk/>
            <pc:sldMk cId="2752544624" sldId="656"/>
            <ac:picMk id="11" creationId="{EA1BB8C0-FAB6-6AD7-201A-9B2284DA60F7}"/>
          </ac:picMkLst>
        </pc:picChg>
      </pc:sldChg>
      <pc:sldChg chg="delSp delAnim">
        <pc:chgData name="Lisa Ellis" userId="S::l.ellis@uwtsd.ac.uk::1e3b8b31-18a3-40b3-8e12-8230c5071370" providerId="AD" clId="Web-{BA9DF3DD-84DF-D9A6-5528-8EABA9DF8FE7}" dt="2026-06-24T13:37:54.059" v="16"/>
        <pc:sldMkLst>
          <pc:docMk/>
          <pc:sldMk cId="3486660383" sldId="657"/>
        </pc:sldMkLst>
        <pc:picChg chg="del">
          <ac:chgData name="Lisa Ellis" userId="S::l.ellis@uwtsd.ac.uk::1e3b8b31-18a3-40b3-8e12-8230c5071370" providerId="AD" clId="Web-{BA9DF3DD-84DF-D9A6-5528-8EABA9DF8FE7}" dt="2026-06-24T13:37:54.059" v="16"/>
          <ac:picMkLst>
            <pc:docMk/>
            <pc:sldMk cId="3486660383" sldId="657"/>
            <ac:picMk id="12" creationId="{3E7173BE-4E05-8CBB-5105-BABA79A65443}"/>
          </ac:picMkLst>
        </pc:picChg>
      </pc:sldChg>
      <pc:sldChg chg="delSp delAnim">
        <pc:chgData name="Lisa Ellis" userId="S::l.ellis@uwtsd.ac.uk::1e3b8b31-18a3-40b3-8e12-8230c5071370" providerId="AD" clId="Web-{BA9DF3DD-84DF-D9A6-5528-8EABA9DF8FE7}" dt="2026-06-24T13:38:04.528" v="20"/>
        <pc:sldMkLst>
          <pc:docMk/>
          <pc:sldMk cId="2148574347" sldId="658"/>
        </pc:sldMkLst>
        <pc:picChg chg="del">
          <ac:chgData name="Lisa Ellis" userId="S::l.ellis@uwtsd.ac.uk::1e3b8b31-18a3-40b3-8e12-8230c5071370" providerId="AD" clId="Web-{BA9DF3DD-84DF-D9A6-5528-8EABA9DF8FE7}" dt="2026-06-24T13:38:04.528" v="20"/>
          <ac:picMkLst>
            <pc:docMk/>
            <pc:sldMk cId="2148574347" sldId="658"/>
            <ac:picMk id="15" creationId="{FAA20F2F-1F51-A1BC-2827-54F824097C04}"/>
          </ac:picMkLst>
        </pc:picChg>
      </pc:sldChg>
      <pc:sldChg chg="delSp delAnim">
        <pc:chgData name="Lisa Ellis" userId="S::l.ellis@uwtsd.ac.uk::1e3b8b31-18a3-40b3-8e12-8230c5071370" providerId="AD" clId="Web-{BA9DF3DD-84DF-D9A6-5528-8EABA9DF8FE7}" dt="2026-06-24T13:38:20.559" v="26"/>
        <pc:sldMkLst>
          <pc:docMk/>
          <pc:sldMk cId="3671601303" sldId="659"/>
        </pc:sldMkLst>
        <pc:picChg chg="del">
          <ac:chgData name="Lisa Ellis" userId="S::l.ellis@uwtsd.ac.uk::1e3b8b31-18a3-40b3-8e12-8230c5071370" providerId="AD" clId="Web-{BA9DF3DD-84DF-D9A6-5528-8EABA9DF8FE7}" dt="2026-06-24T13:38:20.559" v="26"/>
          <ac:picMkLst>
            <pc:docMk/>
            <pc:sldMk cId="3671601303" sldId="659"/>
            <ac:picMk id="11" creationId="{DDE6B898-448B-7427-C2AE-5E697095D2A8}"/>
          </ac:picMkLst>
        </pc:picChg>
      </pc:sldChg>
      <pc:sldChg chg="delSp delAnim">
        <pc:chgData name="Lisa Ellis" userId="S::l.ellis@uwtsd.ac.uk::1e3b8b31-18a3-40b3-8e12-8230c5071370" providerId="AD" clId="Web-{BA9DF3DD-84DF-D9A6-5528-8EABA9DF8FE7}" dt="2026-06-24T13:37:45.793" v="13"/>
        <pc:sldMkLst>
          <pc:docMk/>
          <pc:sldMk cId="2758227594" sldId="661"/>
        </pc:sldMkLst>
        <pc:picChg chg="del">
          <ac:chgData name="Lisa Ellis" userId="S::l.ellis@uwtsd.ac.uk::1e3b8b31-18a3-40b3-8e12-8230c5071370" providerId="AD" clId="Web-{BA9DF3DD-84DF-D9A6-5528-8EABA9DF8FE7}" dt="2026-06-24T13:37:45.793" v="13"/>
          <ac:picMkLst>
            <pc:docMk/>
            <pc:sldMk cId="2758227594" sldId="661"/>
            <ac:picMk id="15" creationId="{C2662954-FEFC-9730-89CA-3427D967765C}"/>
          </ac:picMkLst>
        </pc:picChg>
      </pc:sldChg>
      <pc:sldChg chg="delSp delAnim">
        <pc:chgData name="Lisa Ellis" userId="S::l.ellis@uwtsd.ac.uk::1e3b8b31-18a3-40b3-8e12-8230c5071370" providerId="AD" clId="Web-{BA9DF3DD-84DF-D9A6-5528-8EABA9DF8FE7}" dt="2026-06-24T13:37:37.824" v="10"/>
        <pc:sldMkLst>
          <pc:docMk/>
          <pc:sldMk cId="1673827882" sldId="662"/>
        </pc:sldMkLst>
        <pc:picChg chg="del">
          <ac:chgData name="Lisa Ellis" userId="S::l.ellis@uwtsd.ac.uk::1e3b8b31-18a3-40b3-8e12-8230c5071370" providerId="AD" clId="Web-{BA9DF3DD-84DF-D9A6-5528-8EABA9DF8FE7}" dt="2026-06-24T13:37:37.824" v="10"/>
          <ac:picMkLst>
            <pc:docMk/>
            <pc:sldMk cId="1673827882" sldId="662"/>
            <ac:picMk id="13" creationId="{413C840E-CAEB-109D-B45D-E1AF6F0E988F}"/>
          </ac:picMkLst>
        </pc:picChg>
      </pc:sldChg>
      <pc:sldChg chg="delSp delAnim">
        <pc:chgData name="Lisa Ellis" userId="S::l.ellis@uwtsd.ac.uk::1e3b8b31-18a3-40b3-8e12-8230c5071370" providerId="AD" clId="Web-{BA9DF3DD-84DF-D9A6-5528-8EABA9DF8FE7}" dt="2026-06-24T13:37:48.559" v="14"/>
        <pc:sldMkLst>
          <pc:docMk/>
          <pc:sldMk cId="4290207682" sldId="664"/>
        </pc:sldMkLst>
        <pc:picChg chg="del">
          <ac:chgData name="Lisa Ellis" userId="S::l.ellis@uwtsd.ac.uk::1e3b8b31-18a3-40b3-8e12-8230c5071370" providerId="AD" clId="Web-{BA9DF3DD-84DF-D9A6-5528-8EABA9DF8FE7}" dt="2026-06-24T13:37:48.559" v="14"/>
          <ac:picMkLst>
            <pc:docMk/>
            <pc:sldMk cId="4290207682" sldId="664"/>
            <ac:picMk id="24" creationId="{6C5C0865-A9CF-8BEC-9FBF-B1AC443BAA9A}"/>
          </ac:picMkLst>
        </pc:picChg>
      </pc:sldChg>
      <pc:sldChg chg="delSp delAnim">
        <pc:chgData name="Lisa Ellis" userId="S::l.ellis@uwtsd.ac.uk::1e3b8b31-18a3-40b3-8e12-8230c5071370" providerId="AD" clId="Web-{BA9DF3DD-84DF-D9A6-5528-8EABA9DF8FE7}" dt="2026-06-24T13:38:02.465" v="19"/>
        <pc:sldMkLst>
          <pc:docMk/>
          <pc:sldMk cId="3509503062" sldId="665"/>
        </pc:sldMkLst>
        <pc:picChg chg="del">
          <ac:chgData name="Lisa Ellis" userId="S::l.ellis@uwtsd.ac.uk::1e3b8b31-18a3-40b3-8e12-8230c5071370" providerId="AD" clId="Web-{BA9DF3DD-84DF-D9A6-5528-8EABA9DF8FE7}" dt="2026-06-24T13:38:02.465" v="19"/>
          <ac:picMkLst>
            <pc:docMk/>
            <pc:sldMk cId="3509503062" sldId="665"/>
            <ac:picMk id="10" creationId="{01C812FF-A9AE-BA8A-9013-E4622D0E84F7}"/>
          </ac:picMkLst>
        </pc:picChg>
      </pc:sldChg>
      <pc:sldChg chg="delSp delAnim">
        <pc:chgData name="Lisa Ellis" userId="S::l.ellis@uwtsd.ac.uk::1e3b8b31-18a3-40b3-8e12-8230c5071370" providerId="AD" clId="Web-{BA9DF3DD-84DF-D9A6-5528-8EABA9DF8FE7}" dt="2026-06-24T13:38:34.982" v="31"/>
        <pc:sldMkLst>
          <pc:docMk/>
          <pc:sldMk cId="4045615252" sldId="666"/>
        </pc:sldMkLst>
        <pc:picChg chg="del">
          <ac:chgData name="Lisa Ellis" userId="S::l.ellis@uwtsd.ac.uk::1e3b8b31-18a3-40b3-8e12-8230c5071370" providerId="AD" clId="Web-{BA9DF3DD-84DF-D9A6-5528-8EABA9DF8FE7}" dt="2026-06-24T13:38:34.982" v="31"/>
          <ac:picMkLst>
            <pc:docMk/>
            <pc:sldMk cId="4045615252" sldId="666"/>
            <ac:picMk id="12" creationId="{FF7509CD-3FCB-BA8A-9DB4-93308DA43C3C}"/>
          </ac:picMkLst>
        </pc:picChg>
      </pc:sldChg>
      <pc:sldChg chg="delSp delAnim">
        <pc:chgData name="Lisa Ellis" userId="S::l.ellis@uwtsd.ac.uk::1e3b8b31-18a3-40b3-8e12-8230c5071370" providerId="AD" clId="Web-{BA9DF3DD-84DF-D9A6-5528-8EABA9DF8FE7}" dt="2026-06-24T13:37:35.152" v="9"/>
        <pc:sldMkLst>
          <pc:docMk/>
          <pc:sldMk cId="460147010" sldId="670"/>
        </pc:sldMkLst>
        <pc:picChg chg="del">
          <ac:chgData name="Lisa Ellis" userId="S::l.ellis@uwtsd.ac.uk::1e3b8b31-18a3-40b3-8e12-8230c5071370" providerId="AD" clId="Web-{BA9DF3DD-84DF-D9A6-5528-8EABA9DF8FE7}" dt="2026-06-24T13:37:35.152" v="9"/>
          <ac:picMkLst>
            <pc:docMk/>
            <pc:sldMk cId="460147010" sldId="670"/>
            <ac:picMk id="14" creationId="{CBAF0E21-18F7-8161-6016-4AA0A2E0BFDF}"/>
          </ac:picMkLst>
        </pc:picChg>
      </pc:sldChg>
      <pc:sldChg chg="delSp delAnim">
        <pc:chgData name="Lisa Ellis" userId="S::l.ellis@uwtsd.ac.uk::1e3b8b31-18a3-40b3-8e12-8230c5071370" providerId="AD" clId="Web-{BA9DF3DD-84DF-D9A6-5528-8EABA9DF8FE7}" dt="2026-06-24T13:40:36.343" v="41"/>
        <pc:sldMkLst>
          <pc:docMk/>
          <pc:sldMk cId="522025452" sldId="671"/>
        </pc:sldMkLst>
        <pc:picChg chg="del">
          <ac:chgData name="Lisa Ellis" userId="S::l.ellis@uwtsd.ac.uk::1e3b8b31-18a3-40b3-8e12-8230c5071370" providerId="AD" clId="Web-{BA9DF3DD-84DF-D9A6-5528-8EABA9DF8FE7}" dt="2026-06-24T13:40:36.343" v="41"/>
          <ac:picMkLst>
            <pc:docMk/>
            <pc:sldMk cId="522025452" sldId="671"/>
            <ac:picMk id="18" creationId="{13734355-00E7-9D30-4353-7EC42AA21683}"/>
          </ac:picMkLst>
        </pc:picChg>
      </pc:sldChg>
      <pc:sldChg chg="delSp delAnim">
        <pc:chgData name="Lisa Ellis" userId="S::l.ellis@uwtsd.ac.uk::1e3b8b31-18a3-40b3-8e12-8230c5071370" providerId="AD" clId="Web-{BA9DF3DD-84DF-D9A6-5528-8EABA9DF8FE7}" dt="2026-06-24T13:38:59.123" v="40"/>
        <pc:sldMkLst>
          <pc:docMk/>
          <pc:sldMk cId="2749907964" sldId="672"/>
        </pc:sldMkLst>
        <pc:picChg chg="del">
          <ac:chgData name="Lisa Ellis" userId="S::l.ellis@uwtsd.ac.uk::1e3b8b31-18a3-40b3-8e12-8230c5071370" providerId="AD" clId="Web-{BA9DF3DD-84DF-D9A6-5528-8EABA9DF8FE7}" dt="2026-06-24T13:38:59.123" v="40"/>
          <ac:picMkLst>
            <pc:docMk/>
            <pc:sldMk cId="2749907964" sldId="672"/>
            <ac:picMk id="9" creationId="{8F0F0E4A-CC06-4433-B504-00C97D6D1196}"/>
          </ac:picMkLst>
        </pc:picChg>
      </pc:sldChg>
      <pc:sldChg chg="delSp delAnim">
        <pc:chgData name="Lisa Ellis" userId="S::l.ellis@uwtsd.ac.uk::1e3b8b31-18a3-40b3-8e12-8230c5071370" providerId="AD" clId="Web-{BA9DF3DD-84DF-D9A6-5528-8EABA9DF8FE7}" dt="2026-06-24T13:38:17.403" v="25"/>
        <pc:sldMkLst>
          <pc:docMk/>
          <pc:sldMk cId="126462083" sldId="673"/>
        </pc:sldMkLst>
        <pc:picChg chg="del">
          <ac:chgData name="Lisa Ellis" userId="S::l.ellis@uwtsd.ac.uk::1e3b8b31-18a3-40b3-8e12-8230c5071370" providerId="AD" clId="Web-{BA9DF3DD-84DF-D9A6-5528-8EABA9DF8FE7}" dt="2026-06-24T13:38:17.403" v="25"/>
          <ac:picMkLst>
            <pc:docMk/>
            <pc:sldMk cId="126462083" sldId="673"/>
            <ac:picMk id="15" creationId="{4EF74B49-24ED-9244-A532-5F459A4AB48E}"/>
          </ac:picMkLst>
        </pc:picChg>
      </pc:sldChg>
      <pc:sldChg chg="delSp delAnim">
        <pc:chgData name="Lisa Ellis" userId="S::l.ellis@uwtsd.ac.uk::1e3b8b31-18a3-40b3-8e12-8230c5071370" providerId="AD" clId="Web-{BA9DF3DD-84DF-D9A6-5528-8EABA9DF8FE7}" dt="2026-06-24T13:38:10.294" v="22"/>
        <pc:sldMkLst>
          <pc:docMk/>
          <pc:sldMk cId="1538551517" sldId="675"/>
        </pc:sldMkLst>
        <pc:picChg chg="del">
          <ac:chgData name="Lisa Ellis" userId="S::l.ellis@uwtsd.ac.uk::1e3b8b31-18a3-40b3-8e12-8230c5071370" providerId="AD" clId="Web-{BA9DF3DD-84DF-D9A6-5528-8EABA9DF8FE7}" dt="2026-06-24T13:38:10.294" v="22"/>
          <ac:picMkLst>
            <pc:docMk/>
            <pc:sldMk cId="1538551517" sldId="675"/>
            <ac:picMk id="13" creationId="{54AE834C-D7C2-C71B-A2EC-1DA1B17223FD}"/>
          </ac:picMkLst>
        </pc:picChg>
      </pc:sldChg>
      <pc:sldChg chg="delSp delAnim">
        <pc:chgData name="Lisa Ellis" userId="S::l.ellis@uwtsd.ac.uk::1e3b8b31-18a3-40b3-8e12-8230c5071370" providerId="AD" clId="Web-{BA9DF3DD-84DF-D9A6-5528-8EABA9DF8FE7}" dt="2026-06-24T13:38:50.341" v="36"/>
        <pc:sldMkLst>
          <pc:docMk/>
          <pc:sldMk cId="2844731289" sldId="676"/>
        </pc:sldMkLst>
        <pc:picChg chg="del">
          <ac:chgData name="Lisa Ellis" userId="S::l.ellis@uwtsd.ac.uk::1e3b8b31-18a3-40b3-8e12-8230c5071370" providerId="AD" clId="Web-{BA9DF3DD-84DF-D9A6-5528-8EABA9DF8FE7}" dt="2026-06-24T13:38:50.341" v="36"/>
          <ac:picMkLst>
            <pc:docMk/>
            <pc:sldMk cId="2844731289" sldId="676"/>
            <ac:picMk id="12" creationId="{94F7F23D-FF89-8437-84D6-F6BF5F1A1F0A}"/>
          </ac:picMkLst>
        </pc:picChg>
      </pc:sldChg>
      <pc:sldChg chg="delSp delAnim">
        <pc:chgData name="Lisa Ellis" userId="S::l.ellis@uwtsd.ac.uk::1e3b8b31-18a3-40b3-8e12-8230c5071370" providerId="AD" clId="Web-{BA9DF3DD-84DF-D9A6-5528-8EABA9DF8FE7}" dt="2026-06-24T13:37:23.136" v="6"/>
        <pc:sldMkLst>
          <pc:docMk/>
          <pc:sldMk cId="3450595205" sldId="677"/>
        </pc:sldMkLst>
        <pc:picChg chg="del">
          <ac:chgData name="Lisa Ellis" userId="S::l.ellis@uwtsd.ac.uk::1e3b8b31-18a3-40b3-8e12-8230c5071370" providerId="AD" clId="Web-{BA9DF3DD-84DF-D9A6-5528-8EABA9DF8FE7}" dt="2026-06-24T13:37:23.136" v="6"/>
          <ac:picMkLst>
            <pc:docMk/>
            <pc:sldMk cId="3450595205" sldId="677"/>
            <ac:picMk id="9" creationId="{69A43A16-1FF2-0069-4F68-1B7FC6C437D8}"/>
          </ac:picMkLst>
        </pc:picChg>
      </pc:sldChg>
      <pc:sldChg chg="delSp delAnim">
        <pc:chgData name="Lisa Ellis" userId="S::l.ellis@uwtsd.ac.uk::1e3b8b31-18a3-40b3-8e12-8230c5071370" providerId="AD" clId="Web-{BA9DF3DD-84DF-D9A6-5528-8EABA9DF8FE7}" dt="2026-06-24T13:37:10.058" v="2"/>
        <pc:sldMkLst>
          <pc:docMk/>
          <pc:sldMk cId="866516551" sldId="678"/>
        </pc:sldMkLst>
        <pc:picChg chg="del">
          <ac:chgData name="Lisa Ellis" userId="S::l.ellis@uwtsd.ac.uk::1e3b8b31-18a3-40b3-8e12-8230c5071370" providerId="AD" clId="Web-{BA9DF3DD-84DF-D9A6-5528-8EABA9DF8FE7}" dt="2026-06-24T13:37:10.058" v="2"/>
          <ac:picMkLst>
            <pc:docMk/>
            <pc:sldMk cId="866516551" sldId="678"/>
            <ac:picMk id="13" creationId="{EC247067-F2E9-250E-218D-6E34310BB3D7}"/>
          </ac:picMkLst>
        </pc:picChg>
      </pc:sldChg>
      <pc:sldChg chg="delSp delAnim">
        <pc:chgData name="Lisa Ellis" userId="S::l.ellis@uwtsd.ac.uk::1e3b8b31-18a3-40b3-8e12-8230c5071370" providerId="AD" clId="Web-{BA9DF3DD-84DF-D9A6-5528-8EABA9DF8FE7}" dt="2026-06-24T13:37:12.683" v="3"/>
        <pc:sldMkLst>
          <pc:docMk/>
          <pc:sldMk cId="3177788299" sldId="681"/>
        </pc:sldMkLst>
        <pc:picChg chg="del">
          <ac:chgData name="Lisa Ellis" userId="S::l.ellis@uwtsd.ac.uk::1e3b8b31-18a3-40b3-8e12-8230c5071370" providerId="AD" clId="Web-{BA9DF3DD-84DF-D9A6-5528-8EABA9DF8FE7}" dt="2026-06-24T13:37:12.683" v="3"/>
          <ac:picMkLst>
            <pc:docMk/>
            <pc:sldMk cId="3177788299" sldId="681"/>
            <ac:picMk id="9" creationId="{A6CD17D3-163B-8B24-F062-B04BCE6C2BB5}"/>
          </ac:picMkLst>
        </pc:picChg>
      </pc:sldChg>
      <pc:sldChg chg="delSp delAnim">
        <pc:chgData name="Lisa Ellis" userId="S::l.ellis@uwtsd.ac.uk::1e3b8b31-18a3-40b3-8e12-8230c5071370" providerId="AD" clId="Web-{BA9DF3DD-84DF-D9A6-5528-8EABA9DF8FE7}" dt="2026-06-24T13:38:06.653" v="21"/>
        <pc:sldMkLst>
          <pc:docMk/>
          <pc:sldMk cId="49110590" sldId="682"/>
        </pc:sldMkLst>
        <pc:picChg chg="del">
          <ac:chgData name="Lisa Ellis" userId="S::l.ellis@uwtsd.ac.uk::1e3b8b31-18a3-40b3-8e12-8230c5071370" providerId="AD" clId="Web-{BA9DF3DD-84DF-D9A6-5528-8EABA9DF8FE7}" dt="2026-06-24T13:38:06.653" v="21"/>
          <ac:picMkLst>
            <pc:docMk/>
            <pc:sldMk cId="49110590" sldId="682"/>
            <ac:picMk id="13" creationId="{02DAA772-82BC-97D9-4B43-A2E82BB377C2}"/>
          </ac:picMkLst>
        </pc:picChg>
      </pc:sldChg>
      <pc:sldChg chg="delSp delAnim">
        <pc:chgData name="Lisa Ellis" userId="S::l.ellis@uwtsd.ac.uk::1e3b8b31-18a3-40b3-8e12-8230c5071370" providerId="AD" clId="Web-{BA9DF3DD-84DF-D9A6-5528-8EABA9DF8FE7}" dt="2026-06-24T13:37:51.668" v="15"/>
        <pc:sldMkLst>
          <pc:docMk/>
          <pc:sldMk cId="126525854" sldId="683"/>
        </pc:sldMkLst>
        <pc:picChg chg="del">
          <ac:chgData name="Lisa Ellis" userId="S::l.ellis@uwtsd.ac.uk::1e3b8b31-18a3-40b3-8e12-8230c5071370" providerId="AD" clId="Web-{BA9DF3DD-84DF-D9A6-5528-8EABA9DF8FE7}" dt="2026-06-24T13:37:51.668" v="15"/>
          <ac:picMkLst>
            <pc:docMk/>
            <pc:sldMk cId="126525854" sldId="683"/>
            <ac:picMk id="13" creationId="{506F0473-AF5E-7BA7-06D7-A85FC5FB09BD}"/>
          </ac:picMkLst>
        </pc:picChg>
      </pc:sldChg>
      <pc:sldChg chg="delSp delAnim">
        <pc:chgData name="Lisa Ellis" userId="S::l.ellis@uwtsd.ac.uk::1e3b8b31-18a3-40b3-8e12-8230c5071370" providerId="AD" clId="Web-{BA9DF3DD-84DF-D9A6-5528-8EABA9DF8FE7}" dt="2026-06-24T13:37:57.262" v="17"/>
        <pc:sldMkLst>
          <pc:docMk/>
          <pc:sldMk cId="1398608310" sldId="684"/>
        </pc:sldMkLst>
        <pc:picChg chg="del">
          <ac:chgData name="Lisa Ellis" userId="S::l.ellis@uwtsd.ac.uk::1e3b8b31-18a3-40b3-8e12-8230c5071370" providerId="AD" clId="Web-{BA9DF3DD-84DF-D9A6-5528-8EABA9DF8FE7}" dt="2026-06-24T13:37:57.262" v="17"/>
          <ac:picMkLst>
            <pc:docMk/>
            <pc:sldMk cId="1398608310" sldId="684"/>
            <ac:picMk id="16" creationId="{235D4D08-AFBF-CBB0-E64A-0687114CEF21}"/>
          </ac:picMkLst>
        </pc:picChg>
      </pc:sldChg>
      <pc:sldChg chg="delSp delAnim">
        <pc:chgData name="Lisa Ellis" userId="S::l.ellis@uwtsd.ac.uk::1e3b8b31-18a3-40b3-8e12-8230c5071370" providerId="AD" clId="Web-{BA9DF3DD-84DF-D9A6-5528-8EABA9DF8FE7}" dt="2026-06-24T13:38:47.607" v="35"/>
        <pc:sldMkLst>
          <pc:docMk/>
          <pc:sldMk cId="1752412055" sldId="686"/>
        </pc:sldMkLst>
        <pc:picChg chg="del">
          <ac:chgData name="Lisa Ellis" userId="S::l.ellis@uwtsd.ac.uk::1e3b8b31-18a3-40b3-8e12-8230c5071370" providerId="AD" clId="Web-{BA9DF3DD-84DF-D9A6-5528-8EABA9DF8FE7}" dt="2026-06-24T13:38:47.607" v="35"/>
          <ac:picMkLst>
            <pc:docMk/>
            <pc:sldMk cId="1752412055" sldId="686"/>
            <ac:picMk id="19" creationId="{01A36FFC-6BE6-3599-BBF6-7F2BD7426317}"/>
          </ac:picMkLst>
        </pc:picChg>
      </pc:sldChg>
      <pc:sldChg chg="delSp delAnim">
        <pc:chgData name="Lisa Ellis" userId="S::l.ellis@uwtsd.ac.uk::1e3b8b31-18a3-40b3-8e12-8230c5071370" providerId="AD" clId="Web-{BA9DF3DD-84DF-D9A6-5528-8EABA9DF8FE7}" dt="2026-06-24T13:38:28.450" v="29"/>
        <pc:sldMkLst>
          <pc:docMk/>
          <pc:sldMk cId="2296073083" sldId="687"/>
        </pc:sldMkLst>
        <pc:picChg chg="del">
          <ac:chgData name="Lisa Ellis" userId="S::l.ellis@uwtsd.ac.uk::1e3b8b31-18a3-40b3-8e12-8230c5071370" providerId="AD" clId="Web-{BA9DF3DD-84DF-D9A6-5528-8EABA9DF8FE7}" dt="2026-06-24T13:38:28.450" v="29"/>
          <ac:picMkLst>
            <pc:docMk/>
            <pc:sldMk cId="2296073083" sldId="687"/>
            <ac:picMk id="10" creationId="{7F0C007D-F7F6-BB48-7C99-C110F4A991DF}"/>
          </ac:picMkLst>
        </pc:picChg>
      </pc:sldChg>
      <pc:sldChg chg="delSp delAnim">
        <pc:chgData name="Lisa Ellis" userId="S::l.ellis@uwtsd.ac.uk::1e3b8b31-18a3-40b3-8e12-8230c5071370" providerId="AD" clId="Web-{BA9DF3DD-84DF-D9A6-5528-8EABA9DF8FE7}" dt="2026-06-24T13:38:40.529" v="33"/>
        <pc:sldMkLst>
          <pc:docMk/>
          <pc:sldMk cId="4162132770" sldId="688"/>
        </pc:sldMkLst>
        <pc:picChg chg="del">
          <ac:chgData name="Lisa Ellis" userId="S::l.ellis@uwtsd.ac.uk::1e3b8b31-18a3-40b3-8e12-8230c5071370" providerId="AD" clId="Web-{BA9DF3DD-84DF-D9A6-5528-8EABA9DF8FE7}" dt="2026-06-24T13:38:40.529" v="33"/>
          <ac:picMkLst>
            <pc:docMk/>
            <pc:sldMk cId="4162132770" sldId="688"/>
            <ac:picMk id="19" creationId="{7E7E89E2-1BAC-5D84-0065-7D16C0D44822}"/>
          </ac:picMkLst>
        </pc:picChg>
      </pc:sldChg>
      <pc:sldChg chg="delSp delAnim">
        <pc:chgData name="Lisa Ellis" userId="S::l.ellis@uwtsd.ac.uk::1e3b8b31-18a3-40b3-8e12-8230c5071370" providerId="AD" clId="Web-{BA9DF3DD-84DF-D9A6-5528-8EABA9DF8FE7}" dt="2026-06-24T13:38:54.138" v="38"/>
        <pc:sldMkLst>
          <pc:docMk/>
          <pc:sldMk cId="430288489" sldId="689"/>
        </pc:sldMkLst>
        <pc:picChg chg="del">
          <ac:chgData name="Lisa Ellis" userId="S::l.ellis@uwtsd.ac.uk::1e3b8b31-18a3-40b3-8e12-8230c5071370" providerId="AD" clId="Web-{BA9DF3DD-84DF-D9A6-5528-8EABA9DF8FE7}" dt="2026-06-24T13:38:54.138" v="38"/>
          <ac:picMkLst>
            <pc:docMk/>
            <pc:sldMk cId="430288489" sldId="689"/>
            <ac:picMk id="43" creationId="{48ED7048-7A85-D97B-6B6A-D826D92C075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colorful2" csCatId="colorful" phldr="1"/>
      <dgm:spPr/>
      <dgm:t>
        <a:bodyPr/>
        <a:lstStyle/>
        <a:p>
          <a:endParaRPr lang="en-GB"/>
        </a:p>
      </dgm:t>
    </dgm:pt>
    <dgm:pt modelId="{6E1D9316-16ED-42E7-9311-775D5C4927BA}">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3D1776-8E13-4E1E-8B4E-020D0D42BBB4}" type="doc">
      <dgm:prSet loTypeId="urn:microsoft.com/office/officeart/2016/7/layout/RepeatingBendingProcessNew" loCatId="process" qsTypeId="urn:microsoft.com/office/officeart/2005/8/quickstyle/simple2" qsCatId="simple" csTypeId="urn:microsoft.com/office/officeart/2005/8/colors/colorful1" csCatId="colorful" phldr="1"/>
      <dgm:spPr/>
      <dgm:t>
        <a:bodyPr/>
        <a:lstStyle/>
        <a:p>
          <a:endParaRPr lang="en-US"/>
        </a:p>
      </dgm:t>
    </dgm:pt>
    <dgm:pt modelId="{E74B8187-1F03-46D2-B6B6-39FC4DF35684}">
      <dgm:prSet/>
      <dgm:spPr>
        <a:ln>
          <a:solidFill>
            <a:schemeClr val="tx1"/>
          </a:solidFill>
        </a:ln>
      </dgm:spPr>
      <dgm:t>
        <a:bodyPr/>
        <a:lstStyle/>
        <a:p>
          <a:r>
            <a:rPr lang="en-GB" b="1" dirty="0">
              <a:latin typeface="Calibri "/>
            </a:rPr>
            <a:t>Plan</a:t>
          </a:r>
          <a:r>
            <a:rPr lang="en-GB" b="0" dirty="0">
              <a:latin typeface="Calibri "/>
            </a:rPr>
            <a:t> </a:t>
          </a:r>
          <a:r>
            <a:rPr lang="en-GB" b="1" dirty="0">
              <a:latin typeface="Calibri "/>
            </a:rPr>
            <a:t>your search strategy – keywords and phrases</a:t>
          </a:r>
          <a:endParaRPr lang="en-US" b="1" dirty="0">
            <a:latin typeface="Calibri "/>
          </a:endParaRPr>
        </a:p>
      </dgm:t>
    </dgm:pt>
    <dgm:pt modelId="{1086E3C7-DB68-46D9-B976-EECDA64A9293}" type="parTrans" cxnId="{5ECA49EB-2BC5-4310-8127-8114D3F2DCF2}">
      <dgm:prSet/>
      <dgm:spPr/>
      <dgm:t>
        <a:bodyPr/>
        <a:lstStyle/>
        <a:p>
          <a:endParaRPr lang="en-US"/>
        </a:p>
      </dgm:t>
    </dgm:pt>
    <dgm:pt modelId="{50E7820D-060D-45EE-9696-646D730DE426}" type="sibTrans" cxnId="{5ECA49EB-2BC5-4310-8127-8114D3F2DCF2}">
      <dgm:prSet/>
      <dgm:spPr>
        <a:ln w="38100">
          <a:solidFill>
            <a:schemeClr val="tx1"/>
          </a:solidFill>
        </a:ln>
      </dgm:spPr>
      <dgm:t>
        <a:bodyPr/>
        <a:lstStyle/>
        <a:p>
          <a:endParaRPr lang="en-US"/>
        </a:p>
      </dgm:t>
    </dgm:pt>
    <dgm:pt modelId="{F6CA61E4-6F14-4D3B-A53C-7AEA2A99C171}">
      <dgm:prSet/>
      <dgm:spPr>
        <a:ln>
          <a:solidFill>
            <a:schemeClr val="tx1"/>
          </a:solidFill>
        </a:ln>
      </dgm:spPr>
      <dgm:t>
        <a:bodyPr/>
        <a:lstStyle/>
        <a:p>
          <a:r>
            <a:rPr lang="en-GB" b="1" dirty="0">
              <a:latin typeface="Calibri "/>
            </a:rPr>
            <a:t>Understand the content of each source </a:t>
          </a:r>
          <a:endParaRPr lang="en-US" b="1" dirty="0">
            <a:latin typeface="Calibri "/>
          </a:endParaRPr>
        </a:p>
      </dgm:t>
    </dgm:pt>
    <dgm:pt modelId="{D90E8630-F6E9-45DE-8DD3-948FC9B46D04}" type="parTrans" cxnId="{A5338759-14F5-4C53-8ED4-5F844EF2F5A0}">
      <dgm:prSet/>
      <dgm:spPr/>
      <dgm:t>
        <a:bodyPr/>
        <a:lstStyle/>
        <a:p>
          <a:endParaRPr lang="en-US"/>
        </a:p>
      </dgm:t>
    </dgm:pt>
    <dgm:pt modelId="{1CE57238-B82A-4C88-8971-61D355C8DB32}" type="sibTrans" cxnId="{A5338759-14F5-4C53-8ED4-5F844EF2F5A0}">
      <dgm:prSet/>
      <dgm:spPr>
        <a:ln w="38100">
          <a:solidFill>
            <a:schemeClr val="tx1"/>
          </a:solidFill>
        </a:ln>
      </dgm:spPr>
      <dgm:t>
        <a:bodyPr/>
        <a:lstStyle/>
        <a:p>
          <a:endParaRPr lang="en-US"/>
        </a:p>
      </dgm:t>
    </dgm:pt>
    <dgm:pt modelId="{FA10AD81-4875-43A4-81F4-470B511A2E26}">
      <dgm:prSet/>
      <dgm:spPr>
        <a:ln>
          <a:solidFill>
            <a:schemeClr val="tx1"/>
          </a:solidFill>
        </a:ln>
      </dgm:spPr>
      <dgm:t>
        <a:bodyPr/>
        <a:lstStyle/>
        <a:p>
          <a:r>
            <a:rPr lang="en-GB" b="1" dirty="0">
              <a:latin typeface="Calibri "/>
            </a:rPr>
            <a:t>Sign in to enhance results and functionality – save searches, set alerts</a:t>
          </a:r>
          <a:endParaRPr lang="en-US" b="1" dirty="0">
            <a:latin typeface="Calibri "/>
          </a:endParaRPr>
        </a:p>
      </dgm:t>
    </dgm:pt>
    <dgm:pt modelId="{540593F4-2388-4F5D-AAA1-DF1835EDD16F}" type="parTrans" cxnId="{6BD8D529-B3C7-4C67-AAE7-35A6FDDA3EAF}">
      <dgm:prSet/>
      <dgm:spPr/>
      <dgm:t>
        <a:bodyPr/>
        <a:lstStyle/>
        <a:p>
          <a:endParaRPr lang="en-US"/>
        </a:p>
      </dgm:t>
    </dgm:pt>
    <dgm:pt modelId="{324CBA28-ADD1-4BB0-A550-C7EF21D7E33F}" type="sibTrans" cxnId="{6BD8D529-B3C7-4C67-AAE7-35A6FDDA3EAF}">
      <dgm:prSet/>
      <dgm:spPr>
        <a:ln w="38100">
          <a:solidFill>
            <a:schemeClr val="tx1"/>
          </a:solidFill>
        </a:ln>
      </dgm:spPr>
      <dgm:t>
        <a:bodyPr/>
        <a:lstStyle/>
        <a:p>
          <a:endParaRPr lang="en-US"/>
        </a:p>
      </dgm:t>
    </dgm:pt>
    <dgm:pt modelId="{ADB242FB-72FE-49ED-8E24-06A571A263F1}">
      <dgm:prSet/>
      <dgm:spPr>
        <a:ln>
          <a:solidFill>
            <a:schemeClr val="tx1"/>
          </a:solidFill>
        </a:ln>
      </dgm:spPr>
      <dgm:t>
        <a:bodyPr/>
        <a:lstStyle/>
        <a:p>
          <a:r>
            <a:rPr lang="en-GB" b="1" dirty="0">
              <a:latin typeface="Calibri "/>
            </a:rPr>
            <a:t>Filter and refine your results</a:t>
          </a:r>
          <a:endParaRPr lang="en-US" b="1" dirty="0">
            <a:latin typeface="Calibri "/>
          </a:endParaRPr>
        </a:p>
      </dgm:t>
    </dgm:pt>
    <dgm:pt modelId="{7BD2ABA2-EE2E-40FA-BA10-B657BEC4F0B0}" type="parTrans" cxnId="{2C1CA1C6-EA6F-4FD7-B685-2AB169B4B5E1}">
      <dgm:prSet/>
      <dgm:spPr/>
      <dgm:t>
        <a:bodyPr/>
        <a:lstStyle/>
        <a:p>
          <a:endParaRPr lang="en-US"/>
        </a:p>
      </dgm:t>
    </dgm:pt>
    <dgm:pt modelId="{E127251D-BE09-4DC5-95C9-DC8603B40031}" type="sibTrans" cxnId="{2C1CA1C6-EA6F-4FD7-B685-2AB169B4B5E1}">
      <dgm:prSet/>
      <dgm:spPr>
        <a:ln w="38100">
          <a:solidFill>
            <a:schemeClr val="tx1"/>
          </a:solidFill>
        </a:ln>
      </dgm:spPr>
      <dgm:t>
        <a:bodyPr/>
        <a:lstStyle/>
        <a:p>
          <a:endParaRPr lang="en-US"/>
        </a:p>
      </dgm:t>
    </dgm:pt>
    <dgm:pt modelId="{78FFA86E-281F-464D-B33F-311F8D0506CF}">
      <dgm:prSet/>
      <dgm:spPr>
        <a:ln>
          <a:solidFill>
            <a:schemeClr val="tx1"/>
          </a:solidFill>
        </a:ln>
      </dgm:spPr>
      <dgm:t>
        <a:bodyPr/>
        <a:lstStyle/>
        <a:p>
          <a:r>
            <a:rPr lang="en-GB" b="1">
              <a:latin typeface="Calibri "/>
            </a:rPr>
            <a:t>Be flexible - use information found in your results to do further searches</a:t>
          </a:r>
          <a:endParaRPr lang="en-US" b="1">
            <a:latin typeface="Calibri "/>
          </a:endParaRPr>
        </a:p>
      </dgm:t>
    </dgm:pt>
    <dgm:pt modelId="{C69917E4-E8C8-4990-B5DA-3CF790ABFEEC}" type="parTrans" cxnId="{C452AD99-2E5B-4758-A9FF-A14D1EAFCB58}">
      <dgm:prSet/>
      <dgm:spPr/>
      <dgm:t>
        <a:bodyPr/>
        <a:lstStyle/>
        <a:p>
          <a:endParaRPr lang="en-US"/>
        </a:p>
      </dgm:t>
    </dgm:pt>
    <dgm:pt modelId="{29BFB949-4A50-4C6B-A9C4-0B30BAD10560}" type="sibTrans" cxnId="{C452AD99-2E5B-4758-A9FF-A14D1EAFCB58}">
      <dgm:prSet/>
      <dgm:spPr>
        <a:ln w="38100"/>
      </dgm:spPr>
      <dgm:t>
        <a:bodyPr/>
        <a:lstStyle/>
        <a:p>
          <a:endParaRPr lang="en-US"/>
        </a:p>
      </dgm:t>
    </dgm:pt>
    <dgm:pt modelId="{CDDE69FC-A028-4CAD-B22C-B32A7BDD1A4B}">
      <dgm:prSet/>
      <dgm:spPr>
        <a:ln>
          <a:solidFill>
            <a:schemeClr val="tx1"/>
          </a:solidFill>
        </a:ln>
      </dgm:spPr>
      <dgm:t>
        <a:bodyPr/>
        <a:lstStyle/>
        <a:p>
          <a:r>
            <a:rPr lang="en-GB" b="1" dirty="0">
              <a:latin typeface="Calibri "/>
            </a:rPr>
            <a:t>Organise &amp; save your information</a:t>
          </a:r>
          <a:endParaRPr lang="en-US" b="1" dirty="0">
            <a:latin typeface="Calibri "/>
          </a:endParaRPr>
        </a:p>
      </dgm:t>
    </dgm:pt>
    <dgm:pt modelId="{40F46082-D250-4BFD-9D40-670BFC075E52}" type="parTrans" cxnId="{DAA9BDB3-4228-4B31-B046-21F8108EB8E1}">
      <dgm:prSet/>
      <dgm:spPr/>
      <dgm:t>
        <a:bodyPr/>
        <a:lstStyle/>
        <a:p>
          <a:endParaRPr lang="en-US"/>
        </a:p>
      </dgm:t>
    </dgm:pt>
    <dgm:pt modelId="{A91CE32A-0F50-407F-847A-C62299087DAC}" type="sibTrans" cxnId="{DAA9BDB3-4228-4B31-B046-21F8108EB8E1}">
      <dgm:prSet/>
      <dgm:spPr>
        <a:ln w="38100">
          <a:solidFill>
            <a:schemeClr val="tx1"/>
          </a:solidFill>
        </a:ln>
      </dgm:spPr>
      <dgm:t>
        <a:bodyPr/>
        <a:lstStyle/>
        <a:p>
          <a:endParaRPr lang="en-US"/>
        </a:p>
      </dgm:t>
    </dgm:pt>
    <dgm:pt modelId="{133AC632-7FAB-4291-A7B1-1747FB7C8D61}">
      <dgm:prSet/>
      <dgm:spPr>
        <a:ln>
          <a:solidFill>
            <a:schemeClr val="tx1"/>
          </a:solidFill>
        </a:ln>
      </dgm:spPr>
      <dgm:t>
        <a:bodyPr/>
        <a:lstStyle/>
        <a:p>
          <a:r>
            <a:rPr lang="en-GB" b="1" dirty="0">
              <a:latin typeface="Calibri "/>
            </a:rPr>
            <a:t>Look at Help pages for guidance and tips</a:t>
          </a:r>
          <a:endParaRPr lang="en-US" b="1" dirty="0">
            <a:latin typeface="Calibri "/>
          </a:endParaRPr>
        </a:p>
      </dgm:t>
    </dgm:pt>
    <dgm:pt modelId="{C06A2BF9-7EBD-491D-956E-163125EBA22C}" type="parTrans" cxnId="{6A6A6514-3778-46C5-96AB-F10B7DCE4AAD}">
      <dgm:prSet/>
      <dgm:spPr/>
      <dgm:t>
        <a:bodyPr/>
        <a:lstStyle/>
        <a:p>
          <a:endParaRPr lang="en-US"/>
        </a:p>
      </dgm:t>
    </dgm:pt>
    <dgm:pt modelId="{A771E9FE-4777-43FA-A6E5-E12EF7E5C18F}" type="sibTrans" cxnId="{6A6A6514-3778-46C5-96AB-F10B7DCE4AAD}">
      <dgm:prSet/>
      <dgm:spPr/>
      <dgm:t>
        <a:bodyPr/>
        <a:lstStyle/>
        <a:p>
          <a:endParaRPr lang="en-US"/>
        </a:p>
      </dgm:t>
    </dgm:pt>
    <dgm:pt modelId="{3F1CFAC5-1C21-447F-BD55-D777B5BDAF19}" type="pres">
      <dgm:prSet presAssocID="{2A3D1776-8E13-4E1E-8B4E-020D0D42BBB4}" presName="Name0" presStyleCnt="0">
        <dgm:presLayoutVars>
          <dgm:dir/>
          <dgm:resizeHandles val="exact"/>
        </dgm:presLayoutVars>
      </dgm:prSet>
      <dgm:spPr/>
    </dgm:pt>
    <dgm:pt modelId="{5EC3EBCC-E452-46E8-8083-6B00D64F0A92}" type="pres">
      <dgm:prSet presAssocID="{E74B8187-1F03-46D2-B6B6-39FC4DF35684}" presName="node" presStyleLbl="node1" presStyleIdx="0" presStyleCnt="7" custLinFactNeighborX="226" custLinFactNeighborY="-1504">
        <dgm:presLayoutVars>
          <dgm:bulletEnabled val="1"/>
        </dgm:presLayoutVars>
      </dgm:prSet>
      <dgm:spPr/>
    </dgm:pt>
    <dgm:pt modelId="{0EAE29AB-869E-46D1-BD5C-0B5C571B9844}" type="pres">
      <dgm:prSet presAssocID="{50E7820D-060D-45EE-9696-646D730DE426}" presName="sibTrans" presStyleLbl="sibTrans1D1" presStyleIdx="0" presStyleCnt="6"/>
      <dgm:spPr/>
    </dgm:pt>
    <dgm:pt modelId="{0F8C4E2F-4AA5-4556-955F-7F15A7ABAB73}" type="pres">
      <dgm:prSet presAssocID="{50E7820D-060D-45EE-9696-646D730DE426}" presName="connectorText" presStyleLbl="sibTrans1D1" presStyleIdx="0" presStyleCnt="6"/>
      <dgm:spPr/>
    </dgm:pt>
    <dgm:pt modelId="{615D8262-8174-4C88-BFF6-6BBD272059B9}" type="pres">
      <dgm:prSet presAssocID="{F6CA61E4-6F14-4D3B-A53C-7AEA2A99C171}" presName="node" presStyleLbl="node1" presStyleIdx="1" presStyleCnt="7">
        <dgm:presLayoutVars>
          <dgm:bulletEnabled val="1"/>
        </dgm:presLayoutVars>
      </dgm:prSet>
      <dgm:spPr/>
    </dgm:pt>
    <dgm:pt modelId="{F9F0A023-E59B-42C4-BE64-6318928A5791}" type="pres">
      <dgm:prSet presAssocID="{1CE57238-B82A-4C88-8971-61D355C8DB32}" presName="sibTrans" presStyleLbl="sibTrans1D1" presStyleIdx="1" presStyleCnt="6"/>
      <dgm:spPr/>
    </dgm:pt>
    <dgm:pt modelId="{BEF7CA79-8686-4E32-9945-F8EC80E573E1}" type="pres">
      <dgm:prSet presAssocID="{1CE57238-B82A-4C88-8971-61D355C8DB32}" presName="connectorText" presStyleLbl="sibTrans1D1" presStyleIdx="1" presStyleCnt="6"/>
      <dgm:spPr/>
    </dgm:pt>
    <dgm:pt modelId="{D070348E-47EF-4AA2-8D63-E243DACFD890}" type="pres">
      <dgm:prSet presAssocID="{FA10AD81-4875-43A4-81F4-470B511A2E26}" presName="node" presStyleLbl="node1" presStyleIdx="2" presStyleCnt="7">
        <dgm:presLayoutVars>
          <dgm:bulletEnabled val="1"/>
        </dgm:presLayoutVars>
      </dgm:prSet>
      <dgm:spPr/>
    </dgm:pt>
    <dgm:pt modelId="{A7B0ADEC-F593-47C1-B23E-A7FD009B8B45}" type="pres">
      <dgm:prSet presAssocID="{324CBA28-ADD1-4BB0-A550-C7EF21D7E33F}" presName="sibTrans" presStyleLbl="sibTrans1D1" presStyleIdx="2" presStyleCnt="6"/>
      <dgm:spPr/>
    </dgm:pt>
    <dgm:pt modelId="{397A34BB-EE03-40DD-B493-DFA4EE0EE139}" type="pres">
      <dgm:prSet presAssocID="{324CBA28-ADD1-4BB0-A550-C7EF21D7E33F}" presName="connectorText" presStyleLbl="sibTrans1D1" presStyleIdx="2" presStyleCnt="6"/>
      <dgm:spPr/>
    </dgm:pt>
    <dgm:pt modelId="{6F5CB7ED-0B06-4F55-9192-CF0F3DC8AACA}" type="pres">
      <dgm:prSet presAssocID="{ADB242FB-72FE-49ED-8E24-06A571A263F1}" presName="node" presStyleLbl="node1" presStyleIdx="3" presStyleCnt="7">
        <dgm:presLayoutVars>
          <dgm:bulletEnabled val="1"/>
        </dgm:presLayoutVars>
      </dgm:prSet>
      <dgm:spPr/>
    </dgm:pt>
    <dgm:pt modelId="{9D321352-1557-4EDB-91E4-2BD7888CBB2B}" type="pres">
      <dgm:prSet presAssocID="{E127251D-BE09-4DC5-95C9-DC8603B40031}" presName="sibTrans" presStyleLbl="sibTrans1D1" presStyleIdx="3" presStyleCnt="6"/>
      <dgm:spPr/>
    </dgm:pt>
    <dgm:pt modelId="{6C906E23-AE0A-46F3-A9BD-9F5E7EAE8A99}" type="pres">
      <dgm:prSet presAssocID="{E127251D-BE09-4DC5-95C9-DC8603B40031}" presName="connectorText" presStyleLbl="sibTrans1D1" presStyleIdx="3" presStyleCnt="6"/>
      <dgm:spPr/>
    </dgm:pt>
    <dgm:pt modelId="{230E8ADA-6DB5-4DCB-BFC5-1E37A6673294}" type="pres">
      <dgm:prSet presAssocID="{78FFA86E-281F-464D-B33F-311F8D0506CF}" presName="node" presStyleLbl="node1" presStyleIdx="4" presStyleCnt="7">
        <dgm:presLayoutVars>
          <dgm:bulletEnabled val="1"/>
        </dgm:presLayoutVars>
      </dgm:prSet>
      <dgm:spPr/>
    </dgm:pt>
    <dgm:pt modelId="{C2A00E56-6BD9-43DC-BDE0-764B9868934F}" type="pres">
      <dgm:prSet presAssocID="{29BFB949-4A50-4C6B-A9C4-0B30BAD10560}" presName="sibTrans" presStyleLbl="sibTrans1D1" presStyleIdx="4" presStyleCnt="6"/>
      <dgm:spPr/>
    </dgm:pt>
    <dgm:pt modelId="{43FD89EC-74F1-4EB4-82E0-979FF8C0D713}" type="pres">
      <dgm:prSet presAssocID="{29BFB949-4A50-4C6B-A9C4-0B30BAD10560}" presName="connectorText" presStyleLbl="sibTrans1D1" presStyleIdx="4" presStyleCnt="6"/>
      <dgm:spPr/>
    </dgm:pt>
    <dgm:pt modelId="{E98B9237-A552-413D-A169-1BBDD1492074}" type="pres">
      <dgm:prSet presAssocID="{CDDE69FC-A028-4CAD-B22C-B32A7BDD1A4B}" presName="node" presStyleLbl="node1" presStyleIdx="5" presStyleCnt="7">
        <dgm:presLayoutVars>
          <dgm:bulletEnabled val="1"/>
        </dgm:presLayoutVars>
      </dgm:prSet>
      <dgm:spPr/>
    </dgm:pt>
    <dgm:pt modelId="{3494F782-9DAB-4406-932E-925114A9B9C8}" type="pres">
      <dgm:prSet presAssocID="{A91CE32A-0F50-407F-847A-C62299087DAC}" presName="sibTrans" presStyleLbl="sibTrans1D1" presStyleIdx="5" presStyleCnt="6"/>
      <dgm:spPr/>
    </dgm:pt>
    <dgm:pt modelId="{D3D3502B-FED6-4517-A2CC-343CC40187A0}" type="pres">
      <dgm:prSet presAssocID="{A91CE32A-0F50-407F-847A-C62299087DAC}" presName="connectorText" presStyleLbl="sibTrans1D1" presStyleIdx="5" presStyleCnt="6"/>
      <dgm:spPr/>
    </dgm:pt>
    <dgm:pt modelId="{C85EF274-4F76-4925-8DE7-242EAE4E1930}" type="pres">
      <dgm:prSet presAssocID="{133AC632-7FAB-4291-A7B1-1747FB7C8D61}" presName="node" presStyleLbl="node1" presStyleIdx="6" presStyleCnt="7">
        <dgm:presLayoutVars>
          <dgm:bulletEnabled val="1"/>
        </dgm:presLayoutVars>
      </dgm:prSet>
      <dgm:spPr/>
    </dgm:pt>
  </dgm:ptLst>
  <dgm:cxnLst>
    <dgm:cxn modelId="{4E889704-B2E9-4993-9C5A-76CE233B34ED}" type="presOf" srcId="{50E7820D-060D-45EE-9696-646D730DE426}" destId="{0F8C4E2F-4AA5-4556-955F-7F15A7ABAB73}" srcOrd="1" destOrd="0" presId="urn:microsoft.com/office/officeart/2016/7/layout/RepeatingBendingProcessNew"/>
    <dgm:cxn modelId="{80E6830F-BE12-40FA-99C3-42D36076F569}" type="presOf" srcId="{A91CE32A-0F50-407F-847A-C62299087DAC}" destId="{D3D3502B-FED6-4517-A2CC-343CC40187A0}" srcOrd="1" destOrd="0" presId="urn:microsoft.com/office/officeart/2016/7/layout/RepeatingBendingProcessNew"/>
    <dgm:cxn modelId="{B65C8112-92C9-451D-B0DA-0844926278E9}" type="presOf" srcId="{CDDE69FC-A028-4CAD-B22C-B32A7BDD1A4B}" destId="{E98B9237-A552-413D-A169-1BBDD1492074}" srcOrd="0" destOrd="0" presId="urn:microsoft.com/office/officeart/2016/7/layout/RepeatingBendingProcessNew"/>
    <dgm:cxn modelId="{6A6A6514-3778-46C5-96AB-F10B7DCE4AAD}" srcId="{2A3D1776-8E13-4E1E-8B4E-020D0D42BBB4}" destId="{133AC632-7FAB-4291-A7B1-1747FB7C8D61}" srcOrd="6" destOrd="0" parTransId="{C06A2BF9-7EBD-491D-956E-163125EBA22C}" sibTransId="{A771E9FE-4777-43FA-A6E5-E12EF7E5C18F}"/>
    <dgm:cxn modelId="{AD0DA41D-6150-42AA-B833-38CC29E54C7D}" type="presOf" srcId="{FA10AD81-4875-43A4-81F4-470B511A2E26}" destId="{D070348E-47EF-4AA2-8D63-E243DACFD890}" srcOrd="0" destOrd="0" presId="urn:microsoft.com/office/officeart/2016/7/layout/RepeatingBendingProcessNew"/>
    <dgm:cxn modelId="{6BD8D529-B3C7-4C67-AAE7-35A6FDDA3EAF}" srcId="{2A3D1776-8E13-4E1E-8B4E-020D0D42BBB4}" destId="{FA10AD81-4875-43A4-81F4-470B511A2E26}" srcOrd="2" destOrd="0" parTransId="{540593F4-2388-4F5D-AAA1-DF1835EDD16F}" sibTransId="{324CBA28-ADD1-4BB0-A550-C7EF21D7E33F}"/>
    <dgm:cxn modelId="{33968A2B-E6A8-4252-864A-A26D2BCADF90}" type="presOf" srcId="{F6CA61E4-6F14-4D3B-A53C-7AEA2A99C171}" destId="{615D8262-8174-4C88-BFF6-6BBD272059B9}" srcOrd="0" destOrd="0" presId="urn:microsoft.com/office/officeart/2016/7/layout/RepeatingBendingProcessNew"/>
    <dgm:cxn modelId="{DF22453A-F11F-4AB1-AD07-046995E74040}" type="presOf" srcId="{29BFB949-4A50-4C6B-A9C4-0B30BAD10560}" destId="{43FD89EC-74F1-4EB4-82E0-979FF8C0D713}" srcOrd="1" destOrd="0" presId="urn:microsoft.com/office/officeart/2016/7/layout/RepeatingBendingProcessNew"/>
    <dgm:cxn modelId="{C648266B-E627-4928-A9BE-DB631DAF4C2C}" type="presOf" srcId="{78FFA86E-281F-464D-B33F-311F8D0506CF}" destId="{230E8ADA-6DB5-4DCB-BFC5-1E37A6673294}" srcOrd="0" destOrd="0" presId="urn:microsoft.com/office/officeart/2016/7/layout/RepeatingBendingProcessNew"/>
    <dgm:cxn modelId="{AC515A6D-F82B-4F1E-81AF-FDF9E190C1D6}" type="presOf" srcId="{50E7820D-060D-45EE-9696-646D730DE426}" destId="{0EAE29AB-869E-46D1-BD5C-0B5C571B9844}" srcOrd="0" destOrd="0" presId="urn:microsoft.com/office/officeart/2016/7/layout/RepeatingBendingProcessNew"/>
    <dgm:cxn modelId="{7184BD53-05BC-4505-93FD-242D7CAB65C3}" type="presOf" srcId="{29BFB949-4A50-4C6B-A9C4-0B30BAD10560}" destId="{C2A00E56-6BD9-43DC-BDE0-764B9868934F}" srcOrd="0" destOrd="0" presId="urn:microsoft.com/office/officeart/2016/7/layout/RepeatingBendingProcessNew"/>
    <dgm:cxn modelId="{A5338759-14F5-4C53-8ED4-5F844EF2F5A0}" srcId="{2A3D1776-8E13-4E1E-8B4E-020D0D42BBB4}" destId="{F6CA61E4-6F14-4D3B-A53C-7AEA2A99C171}" srcOrd="1" destOrd="0" parTransId="{D90E8630-F6E9-45DE-8DD3-948FC9B46D04}" sibTransId="{1CE57238-B82A-4C88-8971-61D355C8DB32}"/>
    <dgm:cxn modelId="{0F57CA82-E042-42B4-8969-E90561FC69E7}" type="presOf" srcId="{E127251D-BE09-4DC5-95C9-DC8603B40031}" destId="{9D321352-1557-4EDB-91E4-2BD7888CBB2B}" srcOrd="0" destOrd="0" presId="urn:microsoft.com/office/officeart/2016/7/layout/RepeatingBendingProcessNew"/>
    <dgm:cxn modelId="{EBAA9F8B-49CD-47D0-AA06-050A837D992E}" type="presOf" srcId="{E74B8187-1F03-46D2-B6B6-39FC4DF35684}" destId="{5EC3EBCC-E452-46E8-8083-6B00D64F0A92}" srcOrd="0" destOrd="0" presId="urn:microsoft.com/office/officeart/2016/7/layout/RepeatingBendingProcessNew"/>
    <dgm:cxn modelId="{286DF396-8263-4C26-8457-5BA7FA714A85}" type="presOf" srcId="{1CE57238-B82A-4C88-8971-61D355C8DB32}" destId="{F9F0A023-E59B-42C4-BE64-6318928A5791}" srcOrd="0" destOrd="0" presId="urn:microsoft.com/office/officeart/2016/7/layout/RepeatingBendingProcessNew"/>
    <dgm:cxn modelId="{C452AD99-2E5B-4758-A9FF-A14D1EAFCB58}" srcId="{2A3D1776-8E13-4E1E-8B4E-020D0D42BBB4}" destId="{78FFA86E-281F-464D-B33F-311F8D0506CF}" srcOrd="4" destOrd="0" parTransId="{C69917E4-E8C8-4990-B5DA-3CF790ABFEEC}" sibTransId="{29BFB949-4A50-4C6B-A9C4-0B30BAD10560}"/>
    <dgm:cxn modelId="{DAA9BDB3-4228-4B31-B046-21F8108EB8E1}" srcId="{2A3D1776-8E13-4E1E-8B4E-020D0D42BBB4}" destId="{CDDE69FC-A028-4CAD-B22C-B32A7BDD1A4B}" srcOrd="5" destOrd="0" parTransId="{40F46082-D250-4BFD-9D40-670BFC075E52}" sibTransId="{A91CE32A-0F50-407F-847A-C62299087DAC}"/>
    <dgm:cxn modelId="{E9F75AB4-C3F7-4A33-9798-B7AF73B85B21}" type="presOf" srcId="{324CBA28-ADD1-4BB0-A550-C7EF21D7E33F}" destId="{397A34BB-EE03-40DD-B493-DFA4EE0EE139}" srcOrd="1" destOrd="0" presId="urn:microsoft.com/office/officeart/2016/7/layout/RepeatingBendingProcessNew"/>
    <dgm:cxn modelId="{F675B5B5-9A9F-4522-BD3F-1D64DFD7901F}" type="presOf" srcId="{1CE57238-B82A-4C88-8971-61D355C8DB32}" destId="{BEF7CA79-8686-4E32-9945-F8EC80E573E1}" srcOrd="1" destOrd="0" presId="urn:microsoft.com/office/officeart/2016/7/layout/RepeatingBendingProcessNew"/>
    <dgm:cxn modelId="{5DD195BE-7357-41AF-9E66-BB4D174963BC}" type="presOf" srcId="{324CBA28-ADD1-4BB0-A550-C7EF21D7E33F}" destId="{A7B0ADEC-F593-47C1-B23E-A7FD009B8B45}" srcOrd="0" destOrd="0" presId="urn:microsoft.com/office/officeart/2016/7/layout/RepeatingBendingProcessNew"/>
    <dgm:cxn modelId="{3ED514C6-50B4-4678-8829-C41E51D0ED18}" type="presOf" srcId="{2A3D1776-8E13-4E1E-8B4E-020D0D42BBB4}" destId="{3F1CFAC5-1C21-447F-BD55-D777B5BDAF19}" srcOrd="0" destOrd="0" presId="urn:microsoft.com/office/officeart/2016/7/layout/RepeatingBendingProcessNew"/>
    <dgm:cxn modelId="{2C1CA1C6-EA6F-4FD7-B685-2AB169B4B5E1}" srcId="{2A3D1776-8E13-4E1E-8B4E-020D0D42BBB4}" destId="{ADB242FB-72FE-49ED-8E24-06A571A263F1}" srcOrd="3" destOrd="0" parTransId="{7BD2ABA2-EE2E-40FA-BA10-B657BEC4F0B0}" sibTransId="{E127251D-BE09-4DC5-95C9-DC8603B40031}"/>
    <dgm:cxn modelId="{6D5BC5D4-9A27-4B58-9D51-26FE93F31742}" type="presOf" srcId="{ADB242FB-72FE-49ED-8E24-06A571A263F1}" destId="{6F5CB7ED-0B06-4F55-9192-CF0F3DC8AACA}" srcOrd="0" destOrd="0" presId="urn:microsoft.com/office/officeart/2016/7/layout/RepeatingBendingProcessNew"/>
    <dgm:cxn modelId="{E86AF4D9-F61E-4EA6-BD4C-D82800C47EF3}" type="presOf" srcId="{A91CE32A-0F50-407F-847A-C62299087DAC}" destId="{3494F782-9DAB-4406-932E-925114A9B9C8}" srcOrd="0" destOrd="0" presId="urn:microsoft.com/office/officeart/2016/7/layout/RepeatingBendingProcessNew"/>
    <dgm:cxn modelId="{5ECA49EB-2BC5-4310-8127-8114D3F2DCF2}" srcId="{2A3D1776-8E13-4E1E-8B4E-020D0D42BBB4}" destId="{E74B8187-1F03-46D2-B6B6-39FC4DF35684}" srcOrd="0" destOrd="0" parTransId="{1086E3C7-DB68-46D9-B976-EECDA64A9293}" sibTransId="{50E7820D-060D-45EE-9696-646D730DE426}"/>
    <dgm:cxn modelId="{B8EF32FD-226C-4F9B-9978-9518D813CCD9}" type="presOf" srcId="{133AC632-7FAB-4291-A7B1-1747FB7C8D61}" destId="{C85EF274-4F76-4925-8DE7-242EAE4E1930}" srcOrd="0" destOrd="0" presId="urn:microsoft.com/office/officeart/2016/7/layout/RepeatingBendingProcessNew"/>
    <dgm:cxn modelId="{9181ABFE-0797-4CC4-B533-5A196B25E3F9}" type="presOf" srcId="{E127251D-BE09-4DC5-95C9-DC8603B40031}" destId="{6C906E23-AE0A-46F3-A9BD-9F5E7EAE8A99}" srcOrd="1" destOrd="0" presId="urn:microsoft.com/office/officeart/2016/7/layout/RepeatingBendingProcessNew"/>
    <dgm:cxn modelId="{BEA55C64-6526-47DB-961E-236B1AE14B41}" type="presParOf" srcId="{3F1CFAC5-1C21-447F-BD55-D777B5BDAF19}" destId="{5EC3EBCC-E452-46E8-8083-6B00D64F0A92}" srcOrd="0" destOrd="0" presId="urn:microsoft.com/office/officeart/2016/7/layout/RepeatingBendingProcessNew"/>
    <dgm:cxn modelId="{34DE2F81-70C6-4912-8432-A893CACA5235}" type="presParOf" srcId="{3F1CFAC5-1C21-447F-BD55-D777B5BDAF19}" destId="{0EAE29AB-869E-46D1-BD5C-0B5C571B9844}" srcOrd="1" destOrd="0" presId="urn:microsoft.com/office/officeart/2016/7/layout/RepeatingBendingProcessNew"/>
    <dgm:cxn modelId="{F68E70BE-2449-4CE4-8A9A-D3A8FA5A4C00}" type="presParOf" srcId="{0EAE29AB-869E-46D1-BD5C-0B5C571B9844}" destId="{0F8C4E2F-4AA5-4556-955F-7F15A7ABAB73}" srcOrd="0" destOrd="0" presId="urn:microsoft.com/office/officeart/2016/7/layout/RepeatingBendingProcessNew"/>
    <dgm:cxn modelId="{3BDC1608-B3F3-4F5E-B9F3-CEBC4B8A2E6E}" type="presParOf" srcId="{3F1CFAC5-1C21-447F-BD55-D777B5BDAF19}" destId="{615D8262-8174-4C88-BFF6-6BBD272059B9}" srcOrd="2" destOrd="0" presId="urn:microsoft.com/office/officeart/2016/7/layout/RepeatingBendingProcessNew"/>
    <dgm:cxn modelId="{4A6E0F8D-2FC7-49CE-A28E-CA7B709D5C30}" type="presParOf" srcId="{3F1CFAC5-1C21-447F-BD55-D777B5BDAF19}" destId="{F9F0A023-E59B-42C4-BE64-6318928A5791}" srcOrd="3" destOrd="0" presId="urn:microsoft.com/office/officeart/2016/7/layout/RepeatingBendingProcessNew"/>
    <dgm:cxn modelId="{726CF529-15E2-45B1-A6B9-A20BB380F7FB}" type="presParOf" srcId="{F9F0A023-E59B-42C4-BE64-6318928A5791}" destId="{BEF7CA79-8686-4E32-9945-F8EC80E573E1}" srcOrd="0" destOrd="0" presId="urn:microsoft.com/office/officeart/2016/7/layout/RepeatingBendingProcessNew"/>
    <dgm:cxn modelId="{8525C586-3AAD-436C-A7F4-1D1CDD31747C}" type="presParOf" srcId="{3F1CFAC5-1C21-447F-BD55-D777B5BDAF19}" destId="{D070348E-47EF-4AA2-8D63-E243DACFD890}" srcOrd="4" destOrd="0" presId="urn:microsoft.com/office/officeart/2016/7/layout/RepeatingBendingProcessNew"/>
    <dgm:cxn modelId="{E089E9BB-E151-49B3-95C5-DB100765F83A}" type="presParOf" srcId="{3F1CFAC5-1C21-447F-BD55-D777B5BDAF19}" destId="{A7B0ADEC-F593-47C1-B23E-A7FD009B8B45}" srcOrd="5" destOrd="0" presId="urn:microsoft.com/office/officeart/2016/7/layout/RepeatingBendingProcessNew"/>
    <dgm:cxn modelId="{A3F0B7BC-D319-49B4-8EE3-DE06090B3DEE}" type="presParOf" srcId="{A7B0ADEC-F593-47C1-B23E-A7FD009B8B45}" destId="{397A34BB-EE03-40DD-B493-DFA4EE0EE139}" srcOrd="0" destOrd="0" presId="urn:microsoft.com/office/officeart/2016/7/layout/RepeatingBendingProcessNew"/>
    <dgm:cxn modelId="{325F00FA-3A04-4A4C-B7CD-DF004964D2A0}" type="presParOf" srcId="{3F1CFAC5-1C21-447F-BD55-D777B5BDAF19}" destId="{6F5CB7ED-0B06-4F55-9192-CF0F3DC8AACA}" srcOrd="6" destOrd="0" presId="urn:microsoft.com/office/officeart/2016/7/layout/RepeatingBendingProcessNew"/>
    <dgm:cxn modelId="{626EAE3B-76B4-4390-8D1C-55EE79218FBE}" type="presParOf" srcId="{3F1CFAC5-1C21-447F-BD55-D777B5BDAF19}" destId="{9D321352-1557-4EDB-91E4-2BD7888CBB2B}" srcOrd="7" destOrd="0" presId="urn:microsoft.com/office/officeart/2016/7/layout/RepeatingBendingProcessNew"/>
    <dgm:cxn modelId="{E8BA7C48-4744-40EC-966A-12DA6E07A336}" type="presParOf" srcId="{9D321352-1557-4EDB-91E4-2BD7888CBB2B}" destId="{6C906E23-AE0A-46F3-A9BD-9F5E7EAE8A99}" srcOrd="0" destOrd="0" presId="urn:microsoft.com/office/officeart/2016/7/layout/RepeatingBendingProcessNew"/>
    <dgm:cxn modelId="{0F8B8BF1-FB31-497A-B607-DEB7E3BF84DE}" type="presParOf" srcId="{3F1CFAC5-1C21-447F-BD55-D777B5BDAF19}" destId="{230E8ADA-6DB5-4DCB-BFC5-1E37A6673294}" srcOrd="8" destOrd="0" presId="urn:microsoft.com/office/officeart/2016/7/layout/RepeatingBendingProcessNew"/>
    <dgm:cxn modelId="{744AB3FE-4C27-4074-8DB7-F81BC24E7A1B}" type="presParOf" srcId="{3F1CFAC5-1C21-447F-BD55-D777B5BDAF19}" destId="{C2A00E56-6BD9-43DC-BDE0-764B9868934F}" srcOrd="9" destOrd="0" presId="urn:microsoft.com/office/officeart/2016/7/layout/RepeatingBendingProcessNew"/>
    <dgm:cxn modelId="{702257C7-DF3C-44C4-A74D-03764E5B8B31}" type="presParOf" srcId="{C2A00E56-6BD9-43DC-BDE0-764B9868934F}" destId="{43FD89EC-74F1-4EB4-82E0-979FF8C0D713}" srcOrd="0" destOrd="0" presId="urn:microsoft.com/office/officeart/2016/7/layout/RepeatingBendingProcessNew"/>
    <dgm:cxn modelId="{4275A7A9-0276-48FE-BA62-39A1BB5F5B71}" type="presParOf" srcId="{3F1CFAC5-1C21-447F-BD55-D777B5BDAF19}" destId="{E98B9237-A552-413D-A169-1BBDD1492074}" srcOrd="10" destOrd="0" presId="urn:microsoft.com/office/officeart/2016/7/layout/RepeatingBendingProcessNew"/>
    <dgm:cxn modelId="{CDEF1203-54AF-49B0-9635-A4E2F1FA4E70}" type="presParOf" srcId="{3F1CFAC5-1C21-447F-BD55-D777B5BDAF19}" destId="{3494F782-9DAB-4406-932E-925114A9B9C8}" srcOrd="11" destOrd="0" presId="urn:microsoft.com/office/officeart/2016/7/layout/RepeatingBendingProcessNew"/>
    <dgm:cxn modelId="{0F6B4660-0E9C-444F-809C-AE29B7B8A8FF}" type="presParOf" srcId="{3494F782-9DAB-4406-932E-925114A9B9C8}" destId="{D3D3502B-FED6-4517-A2CC-343CC40187A0}" srcOrd="0" destOrd="0" presId="urn:microsoft.com/office/officeart/2016/7/layout/RepeatingBendingProcessNew"/>
    <dgm:cxn modelId="{4C0138E9-F7E8-4A96-B603-2E79B637DDB6}" type="presParOf" srcId="{3F1CFAC5-1C21-447F-BD55-D777B5BDAF19}" destId="{C85EF274-4F76-4925-8DE7-242EAE4E1930}" srcOrd="12" destOrd="0" presId="urn:microsoft.com/office/officeart/2016/7/layout/RepeatingBendingProcessNew"/>
  </dgm:cxnLst>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2">
            <a:hueOff val="0"/>
            <a:satOff val="0"/>
            <a:lumOff val="0"/>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2">
            <a:hueOff val="-4288656"/>
            <a:satOff val="1043"/>
            <a:lumOff val="588"/>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2">
            <a:hueOff val="-4288656"/>
            <a:satOff val="1043"/>
            <a:lumOff val="58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2">
            <a:hueOff val="-8577312"/>
            <a:satOff val="2086"/>
            <a:lumOff val="1177"/>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2">
            <a:hueOff val="-8577312"/>
            <a:satOff val="2086"/>
            <a:lumOff val="117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2">
            <a:hueOff val="-12865968"/>
            <a:satOff val="3129"/>
            <a:lumOff val="1765"/>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2">
            <a:hueOff val="-12865968"/>
            <a:satOff val="3129"/>
            <a:lumOff val="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2">
            <a:hueOff val="-17154624"/>
            <a:satOff val="4172"/>
            <a:lumOff val="2353"/>
            <a:alphaOff val="0"/>
          </a:schemeClr>
        </a:solidFill>
        <a:ln w="19050" cap="flat" cmpd="sng" algn="ctr">
          <a:noFill/>
          <a:prstDash val="solid"/>
          <a:miter lim="800000"/>
        </a:ln>
        <a:effectLst>
          <a:outerShdw blurRad="149987" dist="250190" dir="8460000" algn="ctr" rotWithShape="0">
            <a:srgbClr val="000000">
              <a:alpha val="28000"/>
            </a:srgbClr>
          </a:outerShdw>
        </a:effectLst>
        <a:scene3d>
          <a:camera prst="orthographicFront">
            <a:rot lat="0" lon="0" rev="0"/>
          </a:camera>
          <a:lightRig rig="contrasting" dir="t">
            <a:rot lat="0" lon="0" rev="1500000"/>
          </a:lightRig>
        </a:scene3d>
        <a:sp3d prstMaterial="metal">
          <a:bevelT w="88900" h="88900"/>
        </a:sp3d>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2">
            <a:hueOff val="-17154624"/>
            <a:satOff val="4172"/>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AE29AB-869E-46D1-BD5C-0B5C571B9844}">
      <dsp:nvSpPr>
        <dsp:cNvPr id="0" name=""/>
        <dsp:cNvSpPr/>
      </dsp:nvSpPr>
      <dsp:spPr>
        <a:xfrm>
          <a:off x="2493192" y="1699131"/>
          <a:ext cx="535800" cy="91440"/>
        </a:xfrm>
        <a:custGeom>
          <a:avLst/>
          <a:gdLst/>
          <a:ahLst/>
          <a:cxnLst/>
          <a:rect l="0" t="0" r="0" b="0"/>
          <a:pathLst>
            <a:path>
              <a:moveTo>
                <a:pt x="0" y="45720"/>
              </a:moveTo>
              <a:lnTo>
                <a:pt x="285000" y="45720"/>
              </a:lnTo>
              <a:lnTo>
                <a:pt x="285000" y="68163"/>
              </a:lnTo>
              <a:lnTo>
                <a:pt x="535800" y="68163"/>
              </a:lnTo>
            </a:path>
          </a:pathLst>
        </a:custGeom>
        <a:noFill/>
        <a:ln w="381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6922" y="1741991"/>
        <a:ext cx="28342" cy="5720"/>
      </dsp:txXfrm>
    </dsp:sp>
    <dsp:sp modelId="{5EC3EBCC-E452-46E8-8083-6B00D64F0A92}">
      <dsp:nvSpPr>
        <dsp:cNvPr id="0" name=""/>
        <dsp:cNvSpPr/>
      </dsp:nvSpPr>
      <dsp:spPr>
        <a:xfrm>
          <a:off x="7942" y="998736"/>
          <a:ext cx="2487050" cy="1492230"/>
        </a:xfrm>
        <a:prstGeom prst="rect">
          <a:avLst/>
        </a:prstGeom>
        <a:solidFill>
          <a:schemeClr val="accent2">
            <a:hueOff val="0"/>
            <a:satOff val="0"/>
            <a:lumOff val="0"/>
            <a:alphaOff val="0"/>
          </a:schemeClr>
        </a:solidFill>
        <a:ln w="19050" cap="flat" cmpd="sng" algn="ctr">
          <a:solidFill>
            <a:schemeClr val="tx1"/>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868" tIns="127921" rIns="121868" bIns="127921"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Calibri "/>
            </a:rPr>
            <a:t>Plan</a:t>
          </a:r>
          <a:r>
            <a:rPr lang="en-GB" sz="2100" b="0" kern="1200" dirty="0">
              <a:latin typeface="Calibri "/>
            </a:rPr>
            <a:t> </a:t>
          </a:r>
          <a:r>
            <a:rPr lang="en-GB" sz="2100" b="1" kern="1200" dirty="0">
              <a:latin typeface="Calibri "/>
            </a:rPr>
            <a:t>your search strategy – keywords and phrases</a:t>
          </a:r>
          <a:endParaRPr lang="en-US" sz="2100" b="1" kern="1200" dirty="0">
            <a:latin typeface="Calibri "/>
          </a:endParaRPr>
        </a:p>
      </dsp:txBody>
      <dsp:txXfrm>
        <a:off x="7942" y="998736"/>
        <a:ext cx="2487050" cy="1492230"/>
      </dsp:txXfrm>
    </dsp:sp>
    <dsp:sp modelId="{F9F0A023-E59B-42C4-BE64-6318928A5791}">
      <dsp:nvSpPr>
        <dsp:cNvPr id="0" name=""/>
        <dsp:cNvSpPr/>
      </dsp:nvSpPr>
      <dsp:spPr>
        <a:xfrm>
          <a:off x="5546644" y="1721574"/>
          <a:ext cx="541421" cy="91440"/>
        </a:xfrm>
        <a:custGeom>
          <a:avLst/>
          <a:gdLst/>
          <a:ahLst/>
          <a:cxnLst/>
          <a:rect l="0" t="0" r="0" b="0"/>
          <a:pathLst>
            <a:path>
              <a:moveTo>
                <a:pt x="0" y="45720"/>
              </a:moveTo>
              <a:lnTo>
                <a:pt x="541421" y="45720"/>
              </a:lnTo>
            </a:path>
          </a:pathLst>
        </a:custGeom>
        <a:noFill/>
        <a:ln w="381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03054" y="1764434"/>
        <a:ext cx="28601" cy="5720"/>
      </dsp:txXfrm>
    </dsp:sp>
    <dsp:sp modelId="{615D8262-8174-4C88-BFF6-6BBD272059B9}">
      <dsp:nvSpPr>
        <dsp:cNvPr id="0" name=""/>
        <dsp:cNvSpPr/>
      </dsp:nvSpPr>
      <dsp:spPr>
        <a:xfrm>
          <a:off x="3061393" y="1021179"/>
          <a:ext cx="2487050" cy="1492230"/>
        </a:xfrm>
        <a:prstGeom prst="rect">
          <a:avLst/>
        </a:prstGeom>
        <a:solidFill>
          <a:schemeClr val="accent3">
            <a:hueOff val="0"/>
            <a:satOff val="0"/>
            <a:lumOff val="0"/>
            <a:alphaOff val="0"/>
          </a:schemeClr>
        </a:solidFill>
        <a:ln w="19050" cap="flat" cmpd="sng" algn="ctr">
          <a:solidFill>
            <a:schemeClr val="tx1"/>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868" tIns="127921" rIns="121868" bIns="127921"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Calibri "/>
            </a:rPr>
            <a:t>Understand the content of each source </a:t>
          </a:r>
          <a:endParaRPr lang="en-US" sz="2100" b="1" kern="1200" dirty="0">
            <a:latin typeface="Calibri "/>
          </a:endParaRPr>
        </a:p>
      </dsp:txBody>
      <dsp:txXfrm>
        <a:off x="3061393" y="1021179"/>
        <a:ext cx="2487050" cy="1492230"/>
      </dsp:txXfrm>
    </dsp:sp>
    <dsp:sp modelId="{A7B0ADEC-F593-47C1-B23E-A7FD009B8B45}">
      <dsp:nvSpPr>
        <dsp:cNvPr id="0" name=""/>
        <dsp:cNvSpPr/>
      </dsp:nvSpPr>
      <dsp:spPr>
        <a:xfrm>
          <a:off x="8605716" y="1721574"/>
          <a:ext cx="541421" cy="91440"/>
        </a:xfrm>
        <a:custGeom>
          <a:avLst/>
          <a:gdLst/>
          <a:ahLst/>
          <a:cxnLst/>
          <a:rect l="0" t="0" r="0" b="0"/>
          <a:pathLst>
            <a:path>
              <a:moveTo>
                <a:pt x="0" y="45720"/>
              </a:moveTo>
              <a:lnTo>
                <a:pt x="541421" y="45720"/>
              </a:lnTo>
            </a:path>
          </a:pathLst>
        </a:custGeom>
        <a:noFill/>
        <a:ln w="381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62126" y="1764434"/>
        <a:ext cx="28601" cy="5720"/>
      </dsp:txXfrm>
    </dsp:sp>
    <dsp:sp modelId="{D070348E-47EF-4AA2-8D63-E243DACFD890}">
      <dsp:nvSpPr>
        <dsp:cNvPr id="0" name=""/>
        <dsp:cNvSpPr/>
      </dsp:nvSpPr>
      <dsp:spPr>
        <a:xfrm>
          <a:off x="6120465" y="1021179"/>
          <a:ext cx="2487050" cy="1492230"/>
        </a:xfrm>
        <a:prstGeom prst="rect">
          <a:avLst/>
        </a:prstGeom>
        <a:solidFill>
          <a:schemeClr val="accent4">
            <a:hueOff val="0"/>
            <a:satOff val="0"/>
            <a:lumOff val="0"/>
            <a:alphaOff val="0"/>
          </a:schemeClr>
        </a:solidFill>
        <a:ln w="19050" cap="flat" cmpd="sng" algn="ctr">
          <a:solidFill>
            <a:schemeClr val="tx1"/>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868" tIns="127921" rIns="121868" bIns="127921"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Calibri "/>
            </a:rPr>
            <a:t>Sign in to enhance results and functionality – save searches, set alerts</a:t>
          </a:r>
          <a:endParaRPr lang="en-US" sz="2100" b="1" kern="1200" dirty="0">
            <a:latin typeface="Calibri "/>
          </a:endParaRPr>
        </a:p>
      </dsp:txBody>
      <dsp:txXfrm>
        <a:off x="6120465" y="1021179"/>
        <a:ext cx="2487050" cy="1492230"/>
      </dsp:txXfrm>
    </dsp:sp>
    <dsp:sp modelId="{9D321352-1557-4EDB-91E4-2BD7888CBB2B}">
      <dsp:nvSpPr>
        <dsp:cNvPr id="0" name=""/>
        <dsp:cNvSpPr/>
      </dsp:nvSpPr>
      <dsp:spPr>
        <a:xfrm>
          <a:off x="1245847" y="2511609"/>
          <a:ext cx="9177215" cy="541421"/>
        </a:xfrm>
        <a:custGeom>
          <a:avLst/>
          <a:gdLst/>
          <a:ahLst/>
          <a:cxnLst/>
          <a:rect l="0" t="0" r="0" b="0"/>
          <a:pathLst>
            <a:path>
              <a:moveTo>
                <a:pt x="9177215" y="0"/>
              </a:moveTo>
              <a:lnTo>
                <a:pt x="9177215" y="287810"/>
              </a:lnTo>
              <a:lnTo>
                <a:pt x="0" y="287810"/>
              </a:lnTo>
              <a:lnTo>
                <a:pt x="0" y="541421"/>
              </a:lnTo>
            </a:path>
          </a:pathLst>
        </a:custGeom>
        <a:noFill/>
        <a:ln w="381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604579" y="2779460"/>
        <a:ext cx="459751" cy="5720"/>
      </dsp:txXfrm>
    </dsp:sp>
    <dsp:sp modelId="{6F5CB7ED-0B06-4F55-9192-CF0F3DC8AACA}">
      <dsp:nvSpPr>
        <dsp:cNvPr id="0" name=""/>
        <dsp:cNvSpPr/>
      </dsp:nvSpPr>
      <dsp:spPr>
        <a:xfrm>
          <a:off x="9179537" y="1021179"/>
          <a:ext cx="2487050" cy="1492230"/>
        </a:xfrm>
        <a:prstGeom prst="rect">
          <a:avLst/>
        </a:prstGeom>
        <a:solidFill>
          <a:schemeClr val="accent5">
            <a:hueOff val="0"/>
            <a:satOff val="0"/>
            <a:lumOff val="0"/>
            <a:alphaOff val="0"/>
          </a:schemeClr>
        </a:solidFill>
        <a:ln w="19050" cap="flat" cmpd="sng" algn="ctr">
          <a:solidFill>
            <a:schemeClr val="tx1"/>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868" tIns="127921" rIns="121868" bIns="127921"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Calibri "/>
            </a:rPr>
            <a:t>Filter and refine your results</a:t>
          </a:r>
          <a:endParaRPr lang="en-US" sz="2100" b="1" kern="1200" dirty="0">
            <a:latin typeface="Calibri "/>
          </a:endParaRPr>
        </a:p>
      </dsp:txBody>
      <dsp:txXfrm>
        <a:off x="9179537" y="1021179"/>
        <a:ext cx="2487050" cy="1492230"/>
      </dsp:txXfrm>
    </dsp:sp>
    <dsp:sp modelId="{C2A00E56-6BD9-43DC-BDE0-764B9868934F}">
      <dsp:nvSpPr>
        <dsp:cNvPr id="0" name=""/>
        <dsp:cNvSpPr/>
      </dsp:nvSpPr>
      <dsp:spPr>
        <a:xfrm>
          <a:off x="2487572" y="3785826"/>
          <a:ext cx="541421" cy="91440"/>
        </a:xfrm>
        <a:custGeom>
          <a:avLst/>
          <a:gdLst/>
          <a:ahLst/>
          <a:cxnLst/>
          <a:rect l="0" t="0" r="0" b="0"/>
          <a:pathLst>
            <a:path>
              <a:moveTo>
                <a:pt x="0" y="45720"/>
              </a:moveTo>
              <a:lnTo>
                <a:pt x="541421" y="45720"/>
              </a:lnTo>
            </a:path>
          </a:pathLst>
        </a:custGeom>
        <a:noFill/>
        <a:ln w="38100" cap="flat" cmpd="sng" algn="ctr">
          <a:solidFill>
            <a:scrgbClr r="0" g="0" b="0"/>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3982" y="3828686"/>
        <a:ext cx="28601" cy="5720"/>
      </dsp:txXfrm>
    </dsp:sp>
    <dsp:sp modelId="{230E8ADA-6DB5-4DCB-BFC5-1E37A6673294}">
      <dsp:nvSpPr>
        <dsp:cNvPr id="0" name=""/>
        <dsp:cNvSpPr/>
      </dsp:nvSpPr>
      <dsp:spPr>
        <a:xfrm>
          <a:off x="2321" y="3085431"/>
          <a:ext cx="2487050" cy="1492230"/>
        </a:xfrm>
        <a:prstGeom prst="rect">
          <a:avLst/>
        </a:prstGeom>
        <a:solidFill>
          <a:schemeClr val="accent6">
            <a:hueOff val="0"/>
            <a:satOff val="0"/>
            <a:lumOff val="0"/>
            <a:alphaOff val="0"/>
          </a:schemeClr>
        </a:solidFill>
        <a:ln w="19050" cap="flat" cmpd="sng" algn="ctr">
          <a:solidFill>
            <a:schemeClr val="tx1"/>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868" tIns="127921" rIns="121868" bIns="127921" numCol="1" spcCol="1270" anchor="ctr" anchorCtr="0">
          <a:noAutofit/>
        </a:bodyPr>
        <a:lstStyle/>
        <a:p>
          <a:pPr marL="0" lvl="0" indent="0" algn="ctr" defTabSz="933450">
            <a:lnSpc>
              <a:spcPct val="90000"/>
            </a:lnSpc>
            <a:spcBef>
              <a:spcPct val="0"/>
            </a:spcBef>
            <a:spcAft>
              <a:spcPct val="35000"/>
            </a:spcAft>
            <a:buNone/>
          </a:pPr>
          <a:r>
            <a:rPr lang="en-GB" sz="2100" b="1" kern="1200">
              <a:latin typeface="Calibri "/>
            </a:rPr>
            <a:t>Be flexible - use information found in your results to do further searches</a:t>
          </a:r>
          <a:endParaRPr lang="en-US" sz="2100" b="1" kern="1200">
            <a:latin typeface="Calibri "/>
          </a:endParaRPr>
        </a:p>
      </dsp:txBody>
      <dsp:txXfrm>
        <a:off x="2321" y="3085431"/>
        <a:ext cx="2487050" cy="1492230"/>
      </dsp:txXfrm>
    </dsp:sp>
    <dsp:sp modelId="{3494F782-9DAB-4406-932E-925114A9B9C8}">
      <dsp:nvSpPr>
        <dsp:cNvPr id="0" name=""/>
        <dsp:cNvSpPr/>
      </dsp:nvSpPr>
      <dsp:spPr>
        <a:xfrm>
          <a:off x="5546644" y="3785826"/>
          <a:ext cx="541421" cy="91440"/>
        </a:xfrm>
        <a:custGeom>
          <a:avLst/>
          <a:gdLst/>
          <a:ahLst/>
          <a:cxnLst/>
          <a:rect l="0" t="0" r="0" b="0"/>
          <a:pathLst>
            <a:path>
              <a:moveTo>
                <a:pt x="0" y="45720"/>
              </a:moveTo>
              <a:lnTo>
                <a:pt x="541421" y="45720"/>
              </a:lnTo>
            </a:path>
          </a:pathLst>
        </a:custGeom>
        <a:noFill/>
        <a:ln w="38100" cap="flat" cmpd="sng" algn="ctr">
          <a:solidFill>
            <a:schemeClr val="tx1"/>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03054" y="3828686"/>
        <a:ext cx="28601" cy="5720"/>
      </dsp:txXfrm>
    </dsp:sp>
    <dsp:sp modelId="{E98B9237-A552-413D-A169-1BBDD1492074}">
      <dsp:nvSpPr>
        <dsp:cNvPr id="0" name=""/>
        <dsp:cNvSpPr/>
      </dsp:nvSpPr>
      <dsp:spPr>
        <a:xfrm>
          <a:off x="3061393" y="3085431"/>
          <a:ext cx="2487050" cy="1492230"/>
        </a:xfrm>
        <a:prstGeom prst="rect">
          <a:avLst/>
        </a:prstGeom>
        <a:solidFill>
          <a:schemeClr val="accent2">
            <a:hueOff val="0"/>
            <a:satOff val="0"/>
            <a:lumOff val="0"/>
            <a:alphaOff val="0"/>
          </a:schemeClr>
        </a:solidFill>
        <a:ln w="19050" cap="flat" cmpd="sng" algn="ctr">
          <a:solidFill>
            <a:schemeClr val="tx1"/>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868" tIns="127921" rIns="121868" bIns="127921"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Calibri "/>
            </a:rPr>
            <a:t>Organise &amp; save your information</a:t>
          </a:r>
          <a:endParaRPr lang="en-US" sz="2100" b="1" kern="1200" dirty="0">
            <a:latin typeface="Calibri "/>
          </a:endParaRPr>
        </a:p>
      </dsp:txBody>
      <dsp:txXfrm>
        <a:off x="3061393" y="3085431"/>
        <a:ext cx="2487050" cy="1492230"/>
      </dsp:txXfrm>
    </dsp:sp>
    <dsp:sp modelId="{C85EF274-4F76-4925-8DE7-242EAE4E1930}">
      <dsp:nvSpPr>
        <dsp:cNvPr id="0" name=""/>
        <dsp:cNvSpPr/>
      </dsp:nvSpPr>
      <dsp:spPr>
        <a:xfrm>
          <a:off x="6120465" y="3085431"/>
          <a:ext cx="2487050" cy="1492230"/>
        </a:xfrm>
        <a:prstGeom prst="rect">
          <a:avLst/>
        </a:prstGeom>
        <a:solidFill>
          <a:schemeClr val="accent3">
            <a:hueOff val="0"/>
            <a:satOff val="0"/>
            <a:lumOff val="0"/>
            <a:alphaOff val="0"/>
          </a:schemeClr>
        </a:solidFill>
        <a:ln w="19050" cap="flat" cmpd="sng" algn="ctr">
          <a:solidFill>
            <a:schemeClr val="tx1"/>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868" tIns="127921" rIns="121868" bIns="127921" numCol="1" spcCol="1270" anchor="ctr" anchorCtr="0">
          <a:noAutofit/>
        </a:bodyPr>
        <a:lstStyle/>
        <a:p>
          <a:pPr marL="0" lvl="0" indent="0" algn="ctr" defTabSz="933450">
            <a:lnSpc>
              <a:spcPct val="90000"/>
            </a:lnSpc>
            <a:spcBef>
              <a:spcPct val="0"/>
            </a:spcBef>
            <a:spcAft>
              <a:spcPct val="35000"/>
            </a:spcAft>
            <a:buNone/>
          </a:pPr>
          <a:r>
            <a:rPr lang="en-GB" sz="2100" b="1" kern="1200" dirty="0">
              <a:latin typeface="Calibri "/>
            </a:rPr>
            <a:t>Look at Help pages for guidance and tips</a:t>
          </a:r>
          <a:endParaRPr lang="en-US" sz="2100" b="1" kern="1200" dirty="0">
            <a:latin typeface="Calibri "/>
          </a:endParaRPr>
        </a:p>
      </dsp:txBody>
      <dsp:txXfrm>
        <a:off x="6120465" y="3085431"/>
        <a:ext cx="2487050" cy="149223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My name is Lisa and I am your designated librarian for your institute and course.</a:t>
            </a:r>
          </a:p>
          <a:p>
            <a:endParaRPr lang="en-GB" sz="1400">
              <a:latin typeface="Aptos" panose="020B0004020202020204" pitchFamily="34" charset="0"/>
            </a:endParaRPr>
          </a:p>
          <a:p>
            <a:r>
              <a:rPr lang="en-GB" sz="1400">
                <a:latin typeface="Aptos" panose="020B0004020202020204" pitchFamily="34" charset="0"/>
              </a:rPr>
              <a:t>You can contact me directly via my email or through the infoskills email.</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4080976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So what is a literature review?</a:t>
            </a:r>
          </a:p>
          <a:p>
            <a:r>
              <a:rPr lang="en-GB" sz="1400">
                <a:latin typeface="Aptos" panose="020B0004020202020204" pitchFamily="34" charset="0"/>
              </a:rPr>
              <a:t>It is not simply a summary of existing research, but an extended piece of writing which allows you to collate, link and evaluate and interpret key sources and research on your topic.</a:t>
            </a:r>
          </a:p>
          <a:p>
            <a:endParaRPr lang="en-GB" sz="1400">
              <a:latin typeface="Aptos" panose="020B0004020202020204" pitchFamily="34" charset="0"/>
            </a:endParaRPr>
          </a:p>
          <a:p>
            <a:r>
              <a:rPr lang="en-GB" sz="1400">
                <a:latin typeface="Aptos" panose="020B0004020202020204" pitchFamily="34" charset="0"/>
              </a:rPr>
              <a:t>Whether or not you have to produce a literature review for your assignment, you will still need to explore and critically evaluate research on your topic.</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621923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reading articles explore and record alternative keywords, use quotation marks to look for exact phrasing – so the words are found next to each other in order and always explore the fixed subject </a:t>
            </a:r>
            <a:r>
              <a:rPr lang="en-GB" sz="1400" err="1">
                <a:latin typeface="Aptos" panose="020B0004020202020204" pitchFamily="34" charset="0"/>
              </a:rPr>
              <a:t>haedings</a:t>
            </a:r>
            <a:r>
              <a:rPr lang="en-GB" sz="1400">
                <a:latin typeface="Aptos" panose="020B0004020202020204" pitchFamily="34" charset="0"/>
              </a:rPr>
              <a:t> given to any particular resource.</a:t>
            </a: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Boolean operators allow you to narrow or expand your search. E.g.</a:t>
            </a:r>
          </a:p>
          <a:p>
            <a:endParaRPr lang="en-GB" sz="1400">
              <a:latin typeface="Aptos" panose="020B0004020202020204" pitchFamily="34" charset="0"/>
            </a:endParaRPr>
          </a:p>
          <a:p>
            <a:r>
              <a:rPr lang="en-GB" sz="1400">
                <a:latin typeface="Aptos" panose="020B0004020202020204" pitchFamily="34" charset="0"/>
              </a:rPr>
              <a:t>Diet AND Nutrition will narrow down to resources which only include both terms.</a:t>
            </a:r>
          </a:p>
          <a:p>
            <a:endParaRPr lang="en-GB" sz="1400">
              <a:latin typeface="Aptos" panose="020B0004020202020204" pitchFamily="34" charset="0"/>
            </a:endParaRPr>
          </a:p>
          <a:p>
            <a:r>
              <a:rPr lang="en-GB" sz="1400">
                <a:latin typeface="Aptos" panose="020B0004020202020204" pitchFamily="34" charset="0"/>
              </a:rPr>
              <a:t>Diet OR Nutrition will expand to find individual terms and both terms.</a:t>
            </a:r>
          </a:p>
          <a:p>
            <a:endParaRPr lang="en-GB" sz="1400">
              <a:latin typeface="Aptos" panose="020B0004020202020204" pitchFamily="34" charset="0"/>
            </a:endParaRPr>
          </a:p>
          <a:p>
            <a:r>
              <a:rPr lang="en-GB" sz="1400">
                <a:latin typeface="Aptos" panose="020B0004020202020204" pitchFamily="34" charset="0"/>
              </a:rPr>
              <a:t>Diet NOT Nutrition will exclude any results which include Nutrition.</a:t>
            </a:r>
          </a:p>
          <a:p>
            <a:endParaRPr lang="en-GB" sz="1400">
              <a:latin typeface="Aptos" panose="020B0004020202020204" pitchFamily="34" charset="0"/>
            </a:endParaRPr>
          </a:p>
          <a:p>
            <a:r>
              <a:rPr lang="en-GB" sz="1400">
                <a:latin typeface="Aptos" panose="020B0004020202020204" pitchFamily="34" charset="0"/>
              </a:rPr>
              <a:t>Be careful using NOT as some useful results may contain both terms but will be excluded from your results.</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223662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Before using Advanced search, we need to understand some of the tools we can employ to help us narrow and expand our search.</a:t>
            </a:r>
          </a:p>
          <a:p>
            <a:endParaRPr lang="en-GB" sz="1400">
              <a:latin typeface="Aptos" panose="020B0004020202020204" pitchFamily="34" charset="0"/>
            </a:endParaRPr>
          </a:p>
          <a:p>
            <a:r>
              <a:rPr lang="en-GB" sz="1400">
                <a:latin typeface="Aptos" panose="020B0004020202020204" pitchFamily="34" charset="0"/>
              </a:rPr>
              <a:t>As well as phrase searching, we can employ other tricks such as truncation which will find all endings of a particular word, e.g. employ* .</a:t>
            </a:r>
          </a:p>
          <a:p>
            <a:endParaRPr lang="en-GB" sz="1400">
              <a:latin typeface="Aptos" panose="020B0004020202020204" pitchFamily="34" charset="0"/>
            </a:endParaRPr>
          </a:p>
          <a:p>
            <a:r>
              <a:rPr lang="en-GB" sz="1400">
                <a:latin typeface="Aptos" panose="020B0004020202020204" pitchFamily="34" charset="0"/>
              </a:rPr>
              <a:t>Brackets re useful to group terms and determine the order of your search and wildcards look for missing letters or alternative spellings.</a:t>
            </a:r>
          </a:p>
          <a:p>
            <a:endParaRPr lang="en-GB" sz="1400">
              <a:latin typeface="Aptos" panose="020B0004020202020204" pitchFamily="34" charset="0"/>
            </a:endParaRPr>
          </a:p>
          <a:p>
            <a:r>
              <a:rPr lang="en-GB" sz="1400">
                <a:latin typeface="Aptos" panose="020B0004020202020204" pitchFamily="34" charset="0"/>
              </a:rPr>
              <a:t>These tips can be used in individual databases in addition to the library catalogue and will have help guides showing you how best to use them.</a:t>
            </a:r>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If you are at a loss as where to start with your keyword searching and possible Boolean search string, you can ask AI for some ideas.</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723787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However, the library catalogue and most of the databases we subscribe to have these already built into the advanced search function  and are easy to use and apply.</a:t>
            </a:r>
          </a:p>
          <a:p>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3791246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Tip: When your search result appears check out the filters and note which databases and journals are hosting the information. This will give you an idea of which ones will likely be useful to search individually later.</a:t>
            </a:r>
          </a:p>
          <a:p>
            <a:endParaRPr lang="en-GB" sz="1400">
              <a:latin typeface="Aptos" panose="020B0004020202020204" pitchFamily="34" charset="0"/>
            </a:endParaRPr>
          </a:p>
          <a:p>
            <a:r>
              <a:rPr lang="en-GB" sz="1400">
                <a:latin typeface="Aptos" panose="020B0004020202020204" pitchFamily="34" charset="0"/>
              </a:rPr>
              <a:t>Once you have applied filters into your advanced search, It can be useful to export your search into Google Scholar. This option is found at the bottom of the filters list on the left.</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865697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Google Scholar is another tool you can use to find information. Be aware that not all information is academic or peer-reviewed. You can however link our library to it so it will display any resources which we subscribe to.</a:t>
            </a:r>
          </a:p>
          <a:p>
            <a:endParaRPr lang="en-GB" dirty="0"/>
          </a:p>
          <a:p>
            <a:r>
              <a:rPr lang="en-GB" dirty="0"/>
              <a:t>Click on the pink searching the internet button to find out many more tips and tricks on finding academic or suitable sources on the internet.</a:t>
            </a:r>
            <a:endParaRPr lang="en-US" dirty="0"/>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3151622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Other web browsers other than Google are available and will often have a GenAI chatbot embedded into it.</a:t>
            </a:r>
          </a:p>
          <a:p>
            <a:endParaRPr lang="en-GB" sz="1400">
              <a:latin typeface="Aptos" panose="020B0004020202020204" pitchFamily="34" charset="0"/>
              <a:cs typeface="Calibri"/>
            </a:endParaRPr>
          </a:p>
          <a:p>
            <a:r>
              <a:rPr lang="en-GB" sz="1400">
                <a:latin typeface="Aptos" panose="020B0004020202020204" pitchFamily="34" charset="0"/>
                <a:cs typeface="Calibri"/>
              </a:rPr>
              <a:t>Though these AI tools can be useful, you must be critically aware of their limitations and their accuracy. They can often miss nuance, hallucinate and give non-existent or false references. It is imperative you always find the origin of the information and check any information provided. </a:t>
            </a:r>
          </a:p>
          <a:p>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9135217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In addition to academic articles, you will very likely need grey literature such as government reports, or professional bodies etc. </a:t>
            </a:r>
          </a:p>
          <a:p>
            <a:endParaRPr lang="en-GB" sz="1400">
              <a:latin typeface="Aptos" panose="020B0004020202020204" pitchFamily="34" charset="0"/>
            </a:endParaRPr>
          </a:p>
          <a:p>
            <a:r>
              <a:rPr lang="en-GB" sz="1400">
                <a:latin typeface="Aptos" panose="020B0004020202020204" pitchFamily="34" charset="0"/>
              </a:rPr>
              <a:t>These are found through an internet search and are not typically peer-reviewed. </a:t>
            </a:r>
          </a:p>
          <a:p>
            <a:endParaRPr lang="en-GB" sz="1400">
              <a:latin typeface="Aptos" panose="020B0004020202020204" pitchFamily="34" charset="0"/>
            </a:endParaRPr>
          </a:p>
          <a:p>
            <a:r>
              <a:rPr lang="en-GB" sz="1400">
                <a:latin typeface="Aptos" panose="020B0004020202020204" pitchFamily="34" charset="0"/>
              </a:rPr>
              <a:t>They often contain useful information and statistics not available through the library.</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27044184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800" y="4348163"/>
            <a:ext cx="5486400" cy="3600450"/>
          </a:xfrm>
        </p:spPr>
        <p:txBody>
          <a:bodyPr/>
          <a:lstStyle/>
          <a:p>
            <a:r>
              <a:rPr lang="en-GB" sz="1400" dirty="0">
                <a:latin typeface="Aptos" panose="020B0004020202020204" pitchFamily="34" charset="0"/>
              </a:rPr>
              <a:t>Another useful tool is the </a:t>
            </a:r>
            <a:r>
              <a:rPr lang="en-GB" sz="1400" dirty="0" err="1">
                <a:latin typeface="Aptos" panose="020B0004020202020204" pitchFamily="34" charset="0"/>
              </a:rPr>
              <a:t>Libkey</a:t>
            </a:r>
            <a:r>
              <a:rPr lang="en-GB" sz="1400" dirty="0">
                <a:latin typeface="Aptos" panose="020B0004020202020204" pitchFamily="34" charset="0"/>
              </a:rPr>
              <a:t> Nomad plug in.</a:t>
            </a:r>
          </a:p>
          <a:p>
            <a:endParaRPr lang="en-GB" sz="1400" dirty="0">
              <a:latin typeface="Aptos" panose="020B0004020202020204" pitchFamily="34" charset="0"/>
            </a:endParaRPr>
          </a:p>
          <a:p>
            <a:r>
              <a:rPr lang="en-GB" sz="1400" dirty="0">
                <a:latin typeface="Aptos" panose="020B0004020202020204" pitchFamily="34" charset="0"/>
              </a:rPr>
              <a:t>If you end up on a journal publisher’s website from Google and try to access a subscribed article - it will let you know if we have subscribed to an article in the library. </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3339620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11398C-4B8B-9056-9C83-B4E2450AE0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7FF1DB-10B4-AFD0-129B-803883A316A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AF4C0B0-A0F7-C192-A963-074855D85082}"/>
              </a:ext>
            </a:extLst>
          </p:cNvPr>
          <p:cNvSpPr>
            <a:spLocks noGrp="1"/>
          </p:cNvSpPr>
          <p:nvPr>
            <p:ph type="body" idx="1"/>
          </p:nvPr>
        </p:nvSpPr>
        <p:spPr/>
        <p:txBody>
          <a:bodyPr/>
          <a:lstStyle/>
          <a:p>
            <a:r>
              <a:rPr lang="en-GB" sz="1400" dirty="0">
                <a:latin typeface="Aptos" panose="020B0004020202020204" pitchFamily="34" charset="0"/>
              </a:rPr>
              <a:t>There is so much more to explore and find on the library catalogue. We pay for and subscribe to thousands of academic journals, articles and databases to  provide the best resources for your subject. Many of these cannot be found via Google or AI.</a:t>
            </a:r>
          </a:p>
          <a:p>
            <a:endParaRPr lang="en-GB" sz="1400" dirty="0">
              <a:latin typeface="Aptos" panose="020B0004020202020204" pitchFamily="34" charset="0"/>
            </a:endParaRPr>
          </a:p>
          <a:p>
            <a:r>
              <a:rPr lang="en-GB" sz="1400" dirty="0">
                <a:latin typeface="Aptos" panose="020B0004020202020204" pitchFamily="34" charset="0"/>
              </a:rPr>
              <a:t>Google is easy because it is familiar. Practice and build your confidence using the library catalogue. When ready, explore and try using some of the advanced searching techniques to help you find more. </a:t>
            </a:r>
            <a:endParaRPr lang="en-US" sz="1400" dirty="0">
              <a:latin typeface="Aptos" panose="020B0004020202020204" pitchFamily="34" charset="0"/>
            </a:endParaRPr>
          </a:p>
          <a:p>
            <a:endParaRPr lang="en-US" dirty="0"/>
          </a:p>
        </p:txBody>
      </p:sp>
      <p:sp>
        <p:nvSpPr>
          <p:cNvPr id="4" name="Slide Number Placeholder 3">
            <a:extLst>
              <a:ext uri="{FF2B5EF4-FFF2-40B4-BE49-F238E27FC236}">
                <a16:creationId xmlns:a16="http://schemas.microsoft.com/office/drawing/2014/main" id="{5F308525-DDE5-CFBE-82D5-18B27903C759}"/>
              </a:ext>
            </a:extLst>
          </p:cNvPr>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610744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Remember the Library discovery search tool does not search all our subscribed material. </a:t>
            </a:r>
          </a:p>
          <a:p>
            <a:endParaRPr lang="en-GB" sz="1400" dirty="0">
              <a:latin typeface="Aptos" panose="020B0004020202020204" pitchFamily="34" charset="0"/>
            </a:endParaRPr>
          </a:p>
          <a:p>
            <a:r>
              <a:rPr lang="en-GB" sz="1400" dirty="0">
                <a:latin typeface="Aptos" panose="020B0004020202020204" pitchFamily="34" charset="0"/>
              </a:rPr>
              <a:t>Additionally, individual databases usually provide more filters and more controlled indexing. They tend to be focused on specific disciplines, so allow a more focused search. </a:t>
            </a:r>
          </a:p>
          <a:p>
            <a:endParaRPr lang="en-GB" sz="1400" dirty="0">
              <a:latin typeface="Aptos" panose="020B0004020202020204" pitchFamily="34" charset="0"/>
            </a:endParaRPr>
          </a:p>
          <a:p>
            <a:r>
              <a:rPr lang="en-GB" sz="1400" dirty="0">
                <a:latin typeface="Aptos" panose="020B0004020202020204" pitchFamily="34" charset="0"/>
              </a:rPr>
              <a:t>Many now offer AI insights to help you quickly scan an article to help you decide if it is worth reading more deeply. </a:t>
            </a: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42600746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Use what you have found in your discovery search to inform you’re your database search.</a:t>
            </a:r>
          </a:p>
          <a:p>
            <a:endParaRPr lang="en-GB" sz="1400" dirty="0">
              <a:latin typeface="Aptos" panose="020B0004020202020204" pitchFamily="34" charset="0"/>
            </a:endParaRPr>
          </a:p>
          <a:p>
            <a:r>
              <a:rPr lang="en-GB" sz="1400" dirty="0">
                <a:latin typeface="Aptos" panose="020B0004020202020204" pitchFamily="34" charset="0"/>
              </a:rPr>
              <a:t>Explore the help guides, different subject headings and related links.</a:t>
            </a:r>
          </a:p>
          <a:p>
            <a:endParaRPr lang="en-GB" sz="1400" dirty="0">
              <a:latin typeface="Aptos" panose="020B0004020202020204" pitchFamily="34" charset="0"/>
            </a:endParaRPr>
          </a:p>
          <a:p>
            <a:r>
              <a:rPr lang="en-GB" sz="1400" dirty="0">
                <a:latin typeface="Aptos" panose="020B0004020202020204" pitchFamily="34" charset="0"/>
              </a:rPr>
              <a:t>Repeat your Boolean search in different databases. </a:t>
            </a:r>
          </a:p>
          <a:p>
            <a:endParaRPr lang="en-GB" dirty="0"/>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11439173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00138"/>
            <a:ext cx="5486400" cy="3086100"/>
          </a:xfrm>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These are just a selection of some of the databases you may find useful. It will be up to you to decide which ones you wish to explore and search and will depend on your topic. All are available with 24/7 access from home, except Ancestry which can only be accessed from on campus.</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6380787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I have included some useful links to some support links and pages for some of our big databases. </a:t>
            </a:r>
          </a:p>
          <a:p>
            <a:r>
              <a:rPr lang="en-GB" sz="1400" dirty="0">
                <a:latin typeface="Aptos" panose="020B0004020202020204" pitchFamily="34" charset="0"/>
              </a:rPr>
              <a:t>Again this is only a selection and you should explore the help guides and support on the smaller ones to familiarise yourself with the recommended searching strategies. </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31211023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2100" y="530225"/>
            <a:ext cx="6272213" cy="3527425"/>
          </a:xfrm>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The search strategy is not linear. You may go through this cycle a few times, before you are happy with your research title and resources.</a:t>
            </a:r>
          </a:p>
          <a:p>
            <a:endParaRPr lang="en-GB" sz="1400" dirty="0">
              <a:latin typeface="Aptos" panose="020B0004020202020204" pitchFamily="34" charset="0"/>
            </a:endParaRPr>
          </a:p>
          <a:p>
            <a:r>
              <a:rPr lang="en-GB" sz="1400" dirty="0">
                <a:latin typeface="Aptos" panose="020B0004020202020204" pitchFamily="34" charset="0"/>
              </a:rPr>
              <a:t>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28</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You will also have access to the library AI research tool which is found in the tabs at the top of the library catalogue page.</a:t>
            </a:r>
          </a:p>
          <a:p>
            <a:endParaRPr lang="en-GB" sz="1400" dirty="0">
              <a:latin typeface="Aptos" panose="020B0004020202020204" pitchFamily="34" charset="0"/>
            </a:endParaRPr>
          </a:p>
          <a:p>
            <a:r>
              <a:rPr lang="en-GB" sz="1400" dirty="0">
                <a:latin typeface="Aptos" panose="020B0004020202020204" pitchFamily="34" charset="0"/>
              </a:rPr>
              <a:t>It can be useful to find material, keywords and studies on unfamiliar topics as it uses natural language searching and is less likely to hallucinate than tools like ChatGPT.</a:t>
            </a:r>
          </a:p>
          <a:p>
            <a:endParaRPr lang="en-GB" sz="1400" dirty="0">
              <a:latin typeface="Aptos" panose="020B0004020202020204" pitchFamily="34" charset="0"/>
            </a:endParaRPr>
          </a:p>
          <a:p>
            <a:r>
              <a:rPr lang="en-GB" sz="1400" dirty="0">
                <a:latin typeface="Aptos" panose="020B0004020202020204" pitchFamily="34" charset="0"/>
              </a:rPr>
              <a:t>It can be a useful starting point to your search, or to locate further studies you may have missed in your original search.</a:t>
            </a:r>
          </a:p>
          <a:p>
            <a:endParaRPr lang="en-GB" dirty="0">
              <a:latin typeface="Aptos" panose="020B0004020202020204" pitchFamily="34" charset="0"/>
            </a:endParaRPr>
          </a:p>
          <a:p>
            <a:r>
              <a:rPr lang="en-GB" dirty="0">
                <a:latin typeface="Aptos" panose="020B0004020202020204" pitchFamily="34" charset="0"/>
              </a:rPr>
              <a:t>However, it cannot be relied upon in isolation. It does not replace a comprehensive search of the library.</a:t>
            </a:r>
          </a:p>
          <a:p>
            <a:endParaRPr lang="en-GB" dirty="0">
              <a:latin typeface="Aptos" panose="020B0004020202020204" pitchFamily="34" charset="0"/>
            </a:endParaRPr>
          </a:p>
          <a:p>
            <a:r>
              <a:rPr lang="en-GB" dirty="0">
                <a:latin typeface="Aptos" panose="020B0004020202020204" pitchFamily="34" charset="0"/>
              </a:rPr>
              <a:t>To find out more and how to use it, explore the further Searching Techniques infoskills section in the Advanced Searching unit.</a:t>
            </a:r>
            <a:endParaRPr lang="en-US" dirty="0">
              <a:latin typeface="Aptos" panose="020B0004020202020204" pitchFamily="34" charset="0"/>
            </a:endParaRPr>
          </a:p>
          <a:p>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1800545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Similar to the Library discovery tool, it does not search everything we subscribe to. </a:t>
            </a:r>
            <a:endParaRPr lang="en-US" dirty="0"/>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13594054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Use it to explore possible sources and export the search into the library discovery tool.</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27438670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Generally you will be allowed to use it to help you find and organise your literature and to help you manage your references as well as basic grammar, spelling and readability.</a:t>
            </a:r>
          </a:p>
          <a:p>
            <a:r>
              <a:rPr lang="en-GB" sz="1400" dirty="0">
                <a:latin typeface="Aptos" panose="020B0004020202020204" pitchFamily="34" charset="0"/>
              </a:rPr>
              <a:t>Always check your brief and with your tutor.</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31865612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A2692C-326D-0EE6-018D-B28BEEDB32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99D334-74D4-B62C-D23E-827670491A1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4701D5C-2ADD-3E63-4B7A-59BD28069B81}"/>
              </a:ext>
            </a:extLst>
          </p:cNvPr>
          <p:cNvSpPr>
            <a:spLocks noGrp="1"/>
          </p:cNvSpPr>
          <p:nvPr>
            <p:ph type="body" idx="1"/>
          </p:nvPr>
        </p:nvSpPr>
        <p:spPr/>
        <p:txBody>
          <a:bodyPr/>
          <a:lstStyle/>
          <a:p>
            <a:r>
              <a:rPr lang="en-GB">
                <a:latin typeface="Aptos" panose="020B0004020202020204" pitchFamily="34" charset="0"/>
              </a:rPr>
              <a:t>As Generated AI information is now appearing in all our online searches. It can be difficult to ascertain the authority, currency, relevance and origin of the information we find.</a:t>
            </a:r>
          </a:p>
          <a:p>
            <a:endParaRPr lang="en-GB">
              <a:latin typeface="Aptos" panose="020B0004020202020204" pitchFamily="34" charset="0"/>
            </a:endParaRPr>
          </a:p>
          <a:p>
            <a:r>
              <a:rPr lang="en-GB">
                <a:latin typeface="Aptos" panose="020B0004020202020204" pitchFamily="34" charset="0"/>
              </a:rPr>
              <a:t>Bristol University have produced a useful AI CRAAP test to help you consider some of the issues of using GENAI information. </a:t>
            </a:r>
          </a:p>
          <a:p>
            <a:endParaRPr lang="en-GB">
              <a:latin typeface="Aptos" panose="020B0004020202020204" pitchFamily="34" charset="0"/>
            </a:endParaRPr>
          </a:p>
          <a:p>
            <a:r>
              <a:rPr lang="en-GB">
                <a:latin typeface="Aptos" panose="020B0004020202020204" pitchFamily="34" charset="0"/>
              </a:rPr>
              <a:t>We advise all students to explore the GENAI infoskills unit to find out more about GENAI and why the library is still the best place to find accurate academic information. </a:t>
            </a:r>
          </a:p>
          <a:p>
            <a:endParaRPr lang="en-US"/>
          </a:p>
        </p:txBody>
      </p:sp>
      <p:sp>
        <p:nvSpPr>
          <p:cNvPr id="4" name="Slide Number Placeholder 3">
            <a:extLst>
              <a:ext uri="{FF2B5EF4-FFF2-40B4-BE49-F238E27FC236}">
                <a16:creationId xmlns:a16="http://schemas.microsoft.com/office/drawing/2014/main" id="{1B845DE1-13F2-9103-120C-5F9EC803B83F}"/>
              </a:ext>
            </a:extLst>
          </p:cNvPr>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304076269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Ensure you evaluate all material critically and look out for key identifiers of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E44AA0-3A37-E6E2-3E5E-3A494A5701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3E6453-8855-9640-0A06-59A26889C35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6320729-86AE-A5F2-C1CA-9AAF0AC51A7F}"/>
              </a:ext>
            </a:extLst>
          </p:cNvPr>
          <p:cNvSpPr>
            <a:spLocks noGrp="1"/>
          </p:cNvSpPr>
          <p:nvPr>
            <p:ph type="body" idx="1"/>
          </p:nvPr>
        </p:nvSpPr>
        <p:spPr/>
        <p:txBody>
          <a:bodyPr/>
          <a:lstStyle/>
          <a:p>
            <a:r>
              <a:rPr lang="en-GB"/>
              <a:t>Ensure you evaluate all material critically and look out for key identifiers of academic information. </a:t>
            </a:r>
          </a:p>
        </p:txBody>
      </p:sp>
      <p:sp>
        <p:nvSpPr>
          <p:cNvPr id="4" name="Slide Number Placeholder 3">
            <a:extLst>
              <a:ext uri="{FF2B5EF4-FFF2-40B4-BE49-F238E27FC236}">
                <a16:creationId xmlns:a16="http://schemas.microsoft.com/office/drawing/2014/main" id="{DAF94B30-479F-A2B7-B5A5-B55B5A856F80}"/>
              </a:ext>
            </a:extLst>
          </p:cNvPr>
          <p:cNvSpPr>
            <a:spLocks noGrp="1"/>
          </p:cNvSpPr>
          <p:nvPr>
            <p:ph type="sldNum" sz="quarter" idx="5"/>
          </p:nvPr>
        </p:nvSpPr>
        <p:spPr/>
        <p:txBody>
          <a:bodyPr/>
          <a:lstStyle/>
          <a:p>
            <a:fld id="{7C1845D0-53D4-4312-8F17-71CDCA72431A}" type="slidenum">
              <a:rPr lang="en-GB" smtClean="0"/>
              <a:t>39</a:t>
            </a:fld>
            <a:endParaRPr lang="en-GB"/>
          </a:p>
        </p:txBody>
      </p:sp>
    </p:spTree>
    <p:extLst>
      <p:ext uri="{BB962C8B-B14F-4D97-AF65-F5344CB8AC3E}">
        <p14:creationId xmlns:p14="http://schemas.microsoft.com/office/powerpoint/2010/main" val="29170146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40</a:t>
            </a:fld>
            <a:endParaRPr lang="en-GB"/>
          </a:p>
        </p:txBody>
      </p:sp>
    </p:spTree>
    <p:extLst>
      <p:ext uri="{BB962C8B-B14F-4D97-AF65-F5344CB8AC3E}">
        <p14:creationId xmlns:p14="http://schemas.microsoft.com/office/powerpoint/2010/main" val="24539102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43</a:t>
            </a:fld>
            <a:endParaRPr lang="en-GB"/>
          </a:p>
        </p:txBody>
      </p:sp>
    </p:spTree>
    <p:extLst>
      <p:ext uri="{BB962C8B-B14F-4D97-AF65-F5344CB8AC3E}">
        <p14:creationId xmlns:p14="http://schemas.microsoft.com/office/powerpoint/2010/main" val="22153327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42058308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8.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10.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2" name="Picture 1">
            <a:extLst>
              <a:ext uri="{FF2B5EF4-FFF2-40B4-BE49-F238E27FC236}">
                <a16:creationId xmlns:a16="http://schemas.microsoft.com/office/drawing/2014/main" id="{70132059-AABA-5F7E-BB86-1195B8C5123F}"/>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5" name="Picture 4" descr="A black and white logo&#10;&#10;AI-generated content may be incorrect.">
            <a:extLst>
              <a:ext uri="{FF2B5EF4-FFF2-40B4-BE49-F238E27FC236}">
                <a16:creationId xmlns:a16="http://schemas.microsoft.com/office/drawing/2014/main" id="{F4D6BD00-E56D-7CCC-D0CA-685358B43F21}"/>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8" name="Picture 7">
            <a:extLst>
              <a:ext uri="{FF2B5EF4-FFF2-40B4-BE49-F238E27FC236}">
                <a16:creationId xmlns:a16="http://schemas.microsoft.com/office/drawing/2014/main" id="{8A95A14A-6C35-3A8E-2EEC-B0DD31F8B4CE}"/>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2" name="Picture 1">
            <a:extLst>
              <a:ext uri="{FF2B5EF4-FFF2-40B4-BE49-F238E27FC236}">
                <a16:creationId xmlns:a16="http://schemas.microsoft.com/office/drawing/2014/main" id="{E72279F1-D9AF-8330-23A0-0B7F6D6F37F8}"/>
              </a:ext>
            </a:extLst>
          </p:cNvPr>
          <p:cNvPicPr>
            <a:picLocks noChangeAspect="1"/>
          </p:cNvPicPr>
          <p:nvPr userDrawn="1"/>
        </p:nvPicPr>
        <p:blipFill>
          <a:blip r:embed="rId4"/>
          <a:stretch>
            <a:fillRect/>
          </a:stretch>
        </p:blipFill>
        <p:spPr>
          <a:xfrm>
            <a:off x="629067" y="1143000"/>
            <a:ext cx="4749196" cy="4749196"/>
          </a:xfrm>
          <a:prstGeom prst="rect">
            <a:avLst/>
          </a:prstGeom>
        </p:spPr>
      </p:pic>
      <p:pic>
        <p:nvPicPr>
          <p:cNvPr id="5" name="Picture 4">
            <a:extLst>
              <a:ext uri="{FF2B5EF4-FFF2-40B4-BE49-F238E27FC236}">
                <a16:creationId xmlns:a16="http://schemas.microsoft.com/office/drawing/2014/main" id="{300350E6-497F-0F42-8108-A234BB9F187B}"/>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D8F36030-79DF-E2A6-F12C-5A135CA16128}"/>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DEB41311-9EB2-7761-7CE4-85E46DD6A4DD}"/>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3877864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2" name="Picture 1" descr="A qr code on a white background&#10;&#10;Description automatically generated">
            <a:extLst>
              <a:ext uri="{FF2B5EF4-FFF2-40B4-BE49-F238E27FC236}">
                <a16:creationId xmlns:a16="http://schemas.microsoft.com/office/drawing/2014/main" id="{EE56C175-BBBE-0BAE-C02E-78ED3D5ADC1E}"/>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60310" y="1027238"/>
            <a:ext cx="4803524" cy="4803524"/>
          </a:xfrm>
          <a:prstGeom prst="rect">
            <a:avLst/>
          </a:prstGeom>
        </p:spPr>
      </p:pic>
      <p:pic>
        <p:nvPicPr>
          <p:cNvPr id="5" name="Picture 4">
            <a:extLst>
              <a:ext uri="{FF2B5EF4-FFF2-40B4-BE49-F238E27FC236}">
                <a16:creationId xmlns:a16="http://schemas.microsoft.com/office/drawing/2014/main" id="{37637EBB-C160-CE98-942B-054EB110AB3F}"/>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BD4D429F-8528-728C-E41B-0C4E9B214072}"/>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B0F9B01F-BE71-08D3-CE3B-0C57FC5C459F}"/>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3761203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If you have 5 minutes, please scan the QR code and fill out our feedback form.</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2" name="Picture 1" descr="A qr code on a white background&#10;&#10;Description automatically generated">
            <a:extLst>
              <a:ext uri="{FF2B5EF4-FFF2-40B4-BE49-F238E27FC236}">
                <a16:creationId xmlns:a16="http://schemas.microsoft.com/office/drawing/2014/main" id="{45FC1B08-1DA5-0BBC-025B-C52B2715E9F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62047" y="997647"/>
            <a:ext cx="4862705" cy="4862705"/>
          </a:xfrm>
          <a:prstGeom prst="rect">
            <a:avLst/>
          </a:prstGeom>
        </p:spPr>
      </p:pic>
      <p:pic>
        <p:nvPicPr>
          <p:cNvPr id="5" name="Picture 4">
            <a:extLst>
              <a:ext uri="{FF2B5EF4-FFF2-40B4-BE49-F238E27FC236}">
                <a16:creationId xmlns:a16="http://schemas.microsoft.com/office/drawing/2014/main" id="{48F2890B-61C5-630D-AE6D-73E56DF881A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7F9E13A1-5932-E42D-E316-291DFF83D425}"/>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0B6C8130-D644-2937-B23B-2BF7893213A7}"/>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2553775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85809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82170" y="1600201"/>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Bluesky</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4" name="Picture 3" descr="A black square with a black circle&#10;&#10;AI-generated content may be incorrect.">
            <a:extLst>
              <a:ext uri="{FF2B5EF4-FFF2-40B4-BE49-F238E27FC236}">
                <a16:creationId xmlns:a16="http://schemas.microsoft.com/office/drawing/2014/main" id="{4A3BF35D-8430-1D96-AE04-F98D999D40B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582170" y="3191291"/>
            <a:ext cx="4254627" cy="728902"/>
          </a:xfrm>
          <a:prstGeom prst="rect">
            <a:avLst/>
          </a:prstGeom>
        </p:spPr>
      </p:pic>
    </p:spTree>
    <p:extLst>
      <p:ext uri="{BB962C8B-B14F-4D97-AF65-F5344CB8AC3E}">
        <p14:creationId xmlns:p14="http://schemas.microsoft.com/office/powerpoint/2010/main" val="21185367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6" name="Picture 5" descr="A black and white logo&#10;&#10;AI-generated content may be incorrect.">
            <a:extLst>
              <a:ext uri="{FF2B5EF4-FFF2-40B4-BE49-F238E27FC236}">
                <a16:creationId xmlns:a16="http://schemas.microsoft.com/office/drawing/2014/main" id="{6502CBDC-C049-C9A3-3021-737CA59AA921}"/>
              </a:ext>
            </a:extLst>
          </p:cNvPr>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5110391" y="6412593"/>
            <a:ext cx="1971217" cy="336458"/>
          </a:xfrm>
          <a:prstGeom prst="rect">
            <a:avLst/>
          </a:prstGeom>
        </p:spPr>
      </p:pic>
      <p:pic>
        <p:nvPicPr>
          <p:cNvPr id="4" name="Picture 3">
            <a:extLst>
              <a:ext uri="{FF2B5EF4-FFF2-40B4-BE49-F238E27FC236}">
                <a16:creationId xmlns:a16="http://schemas.microsoft.com/office/drawing/2014/main" id="{61C510C7-1F6D-3ED2-34D9-3477B61A4470}"/>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320747" y="6406243"/>
            <a:ext cx="3635955" cy="398945"/>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0.xml"/><Relationship Id="rId5" Type="http://schemas.openxmlformats.org/officeDocument/2006/relationships/hyperlink" Target="mailto:infoskills@uwtsd.ac.uk" TargetMode="External"/><Relationship Id="rId4" Type="http://schemas.openxmlformats.org/officeDocument/2006/relationships/hyperlink" Target="mailto:l.ellis@uwtsd.ac.uk"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mod/scorm/player.php?a=7713&amp;currentorg=articulate_rise&amp;scoid=16959&amp;sesskey=oX2GOodlen&amp;display=popup&amp;mode=normal" TargetMode="External"/><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7.xml"/><Relationship Id="rId5" Type="http://schemas.openxmlformats.org/officeDocument/2006/relationships/hyperlink" Target="https://youtu.be/7e2wCXCqI-A?si=uC1yEFeB-MpDUzUt" TargetMode="External"/><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10.xml"/><Relationship Id="rId4" Type="http://schemas.openxmlformats.org/officeDocument/2006/relationships/hyperlink" Target="https://www.perplexity.ai/search/please-provide-a-list-of-keywo-9pdZ.KSeTlSRZhDWg95D5Q#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ibrarysearch.uwtsd.ac.uk/discovery/search?query=any,contains,%22emotional%20intelligence%22,AND&amp;query=any,contains,leader*,AND&amp;tab=Everything&amp;search_scope=MyInst_and_CI&amp;vid=44WHELF_UWTSD:44WHELF_UWTSD_VU1&amp;lang=en&amp;mode=advanced&amp;offset=0&amp;facet=lang,include,eng,lk&amp;facet=searchcreationdate,include,2020%7C,%7C2026,lk" TargetMode="External"/><Relationship Id="rId2" Type="http://schemas.openxmlformats.org/officeDocument/2006/relationships/hyperlink" Target="https://librarysearch.uwtsd.ac.uk/discovery/search?query=any,contains,%22emotional%20intelligence%22%20leader*&amp;tab=Everything&amp;search_scope=MyInst_and_CI&amp;vid=44WHELF_UWTSD:44WHELF_UWTSD_VU1&amp;lang=en&amp;offset=0&amp;facet=lang,include,eng,lk&amp;facet=searchcreationdate,include,2020%7C,%7C2026,lk" TargetMode="External"/><Relationship Id="rId1" Type="http://schemas.openxmlformats.org/officeDocument/2006/relationships/slideLayout" Target="../slideLayouts/slideLayout9.xml"/><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discovery/search?query=sub,exact,%22emotional%20intelligence%22,AND&amp;query=title,contains,leader*%20OR%20manag*,AND&amp;tab=Everything&amp;search_scope=MyInst_and_CI&amp;sortby=rank&amp;vid=44WHELF_UWTSD:44WHELF_UWTSD_VU1&amp;lang=en&amp;mode=advanced&amp;offset=0&amp;facet=lang,include,eng,lk&amp;facet=searchcreationdate,include,2020%7C,%7C2026,lk" TargetMode="External"/><Relationship Id="rId2" Type="http://schemas.openxmlformats.org/officeDocument/2006/relationships/notesSlide" Target="../notesSlides/notesSlide7.xml"/><Relationship Id="rId1" Type="http://schemas.openxmlformats.org/officeDocument/2006/relationships/slideLayout" Target="../slideLayouts/slideLayout10.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hyperlink" Target="https://librarysearch.uwtsd.ac.uk/discovery/search?query=sub,contains,%22emotional%20intelligence%22,AND&amp;query=title,contains,leader*,AND&amp;tab=Everything&amp;search_scope=MyInst_and_CI&amp;vid=44WHELF_UWTSD:44WHELF_UWTSD_VU1&amp;lang=en&amp;mode=advanced&amp;offset=0&amp;facet=lang,include,eng,lk&amp;facet=searchcreationdate,include,2020%7C,%7C2026,lk"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librarysearch.uwtsd.ac.uk/discovery/search?query=sub,exact,%22emotional%20intelligence%22,AND&amp;query=title,contains,leader*,AND&amp;query=any,contains,health,AND&amp;tab=Everything&amp;search_scope=MyInst_and_CI&amp;sortby=rank&amp;vid=44WHELF_UWTSD:44WHELF_UWTSD_VU1&amp;lang=en&amp;mode=advanced&amp;offset=0&amp;facet=lang,include,eng,lk&amp;facet=searchcreationdate,include,2020%7C,%7C2026,lk" TargetMode="Externa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hyperlink" Target="https://librarysearch.uwtsd.ac.uk/permalink/44WHELF_UWTSD/1bmis16/cdi_crossref_citationtrail_10_1016_j_leaqua_2021_101539" TargetMode="External"/><Relationship Id="rId2" Type="http://schemas.openxmlformats.org/officeDocument/2006/relationships/image" Target="../media/image27.png"/><Relationship Id="rId1" Type="http://schemas.openxmlformats.org/officeDocument/2006/relationships/slideLayout" Target="../slideLayouts/slideLayout10.xml"/><Relationship Id="rId4" Type="http://schemas.openxmlformats.org/officeDocument/2006/relationships/hyperlink" Target="https://librarysearch.uwtsd.ac.uk/discovery/search?query=sub,exact,%22emotional%20intelligence%22,AND&amp;query=title,contains,leader*,AND&amp;tab=Everything&amp;search_scope=MyInst_and_CI&amp;sortby=rank&amp;vid=44WHELF_UWTSD:44WHELF_UWTSD_VU1&amp;lang=en&amp;mode=advanced&amp;offset=0&amp;facet=lang,include,eng,lk&amp;facet=searchcreationdate,include,2020%7C,%7C2026,lk"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librarysearch.uwtsd.ac.uk/permalink/44WHELF_UWTSD/1bmis16/cdi_crossref_citationtrail_10_1016_j_leaqua_2021_101539" TargetMode="External"/><Relationship Id="rId2" Type="http://schemas.openxmlformats.org/officeDocument/2006/relationships/image" Target="../media/image28.png"/><Relationship Id="rId1" Type="http://schemas.openxmlformats.org/officeDocument/2006/relationships/slideLayout" Target="../slideLayouts/slideLayout10.xml"/><Relationship Id="rId5" Type="http://schemas.openxmlformats.org/officeDocument/2006/relationships/hyperlink" Target="https://librarysearch.uwtsd.ac.uk/discovery/search?query=sub,exact,%22emotional%20intelligence%22,AND&amp;query=title,contains,leader*,AND&amp;tab=Everything&amp;search_scope=MyInst_and_CI&amp;sortby=rank&amp;vid=44WHELF_UWTSD:44WHELF_UWTSD_VU1&amp;lang=en&amp;mode=advanced&amp;offset=0&amp;facet=lang,include,eng,lk&amp;facet=searchcreationdate,include,2020%7C,%7C2026,lk" TargetMode="External"/><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8.xml"/><Relationship Id="rId5" Type="http://schemas.openxmlformats.org/officeDocument/2006/relationships/hyperlink" Target="https://scholar.google.com/scholar?as_ylo=2021&amp;q=%22emotional+intelligence%22+leader*&amp;hl=en&amp;as_sdt=0,5" TargetMode="External"/><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10.xml"/><Relationship Id="rId5" Type="http://schemas.openxmlformats.org/officeDocument/2006/relationships/hyperlink" Target="https://moodle.uwtsd.ac.uk/mod/scorm/player.php?a=7715&amp;currentorg=articulate_rise&amp;scoid=16963&amp;sesskey=u7KUpwQeqC&amp;display=popup&amp;mode=normal" TargetMode="External"/><Relationship Id="rId4" Type="http://schemas.openxmlformats.org/officeDocument/2006/relationships/hyperlink" Target="https://scholar.google.com/?inst=3249276194698315344"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dsBzBvbtGO4?si=bzMjdiq6UX098tLo" TargetMode="External"/><Relationship Id="rId2" Type="http://schemas.openxmlformats.org/officeDocument/2006/relationships/image" Target="../media/image33.png"/><Relationship Id="rId1" Type="http://schemas.openxmlformats.org/officeDocument/2006/relationships/slideLayout" Target="../slideLayouts/slideLayout10.xml"/><Relationship Id="rId5" Type="http://schemas.openxmlformats.org/officeDocument/2006/relationships/hyperlink" Target="https://scholar.googleblog.com/2026/06/scholar-labs-update-search-10x-faster.html" TargetMode="External"/><Relationship Id="rId4" Type="http://schemas.openxmlformats.org/officeDocument/2006/relationships/hyperlink" Target="https://youtu.be/UgsIZD_oheE?si=JxcSTQyxP1wWYXuq" TargetMode="Externa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hyperlink" Target="https://moodle.uwtsd.ac.uk/mod/scorm/player.php?scoid=16963&amp;cm=577393&amp;currentorg=articulate_rise&amp;display=popup" TargetMode="External"/><Relationship Id="rId4" Type="http://schemas.openxmlformats.org/officeDocument/2006/relationships/hyperlink" Target="http://www.rba.co.uk/search/SelectedGoogleCommands.pdf"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moodle.uwtsd.ac.uk/mod/scorm/player.php?scoid=16963&amp;cm=577393&amp;currentorg=articulate_rise&amp;display=popup" TargetMode="External"/><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hyperlink" Target="https://www.uwtsd.ac.uk/library/using-our-libraries/online-library/resources-for-research/" TargetMode="External"/><Relationship Id="rId2" Type="http://schemas.openxmlformats.org/officeDocument/2006/relationships/notesSlide" Target="../notesSlides/notesSlide12.xml"/><Relationship Id="rId1" Type="http://schemas.openxmlformats.org/officeDocument/2006/relationships/slideLayout" Target="../slideLayouts/slideLayout10.xml"/><Relationship Id="rId5" Type="http://schemas.openxmlformats.org/officeDocument/2006/relationships/hyperlink" Target="https://digitalservices.uwtsd.ac.uk/library/academic-and-infoskills/resources-for-research/" TargetMode="External"/><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0.xml"/><Relationship Id="rId1" Type="http://schemas.openxmlformats.org/officeDocument/2006/relationships/tags" Target="../tags/tag2.xml"/><Relationship Id="rId5" Type="http://schemas.openxmlformats.org/officeDocument/2006/relationships/hyperlink" Target="https://moodle.uwtsd.ac.uk/mod/scorm/player.php?a=7562&amp;currentorg=articulate_rise&amp;scoid=16496&amp;sesskey=QOEo35udXV&amp;display=popup&amp;mode=normal" TargetMode="External"/><Relationship Id="rId4" Type="http://schemas.openxmlformats.org/officeDocument/2006/relationships/image" Target="../media/image36.jpeg"/></Relationships>
</file>

<file path=ppt/slides/_rels/slide25.xml.rels><?xml version="1.0" encoding="UTF-8" standalone="yes"?>
<Relationships xmlns="http://schemas.openxmlformats.org/package/2006/relationships"><Relationship Id="rId3" Type="http://schemas.openxmlformats.org/officeDocument/2006/relationships/hyperlink" Target="https://moodle.uwtsd.ac.uk/mod/scorm/player.php?a=7714&amp;currentorg=articulate_rise&amp;scoid=16961&amp;sesskey=oX2GOodlen&amp;display=popup&amp;mode=normal" TargetMode="External"/><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hyperlink" Target="https://librarysearch.uwtsd.ac.uk/permalink/44WHELF_UWTSD/ra52dq/alma99100115361302421" TargetMode="External"/><Relationship Id="rId7" Type="http://schemas.openxmlformats.org/officeDocument/2006/relationships/hyperlink" Target="https://librarysearch.uwtsd.ac.uk/permalink/44WHELF_UWTSD/ra52dq/alma99100361956202421" TargetMode="External"/><Relationship Id="rId2" Type="http://schemas.openxmlformats.org/officeDocument/2006/relationships/notesSlide" Target="../notesSlides/notesSlide16.xml"/><Relationship Id="rId1" Type="http://schemas.openxmlformats.org/officeDocument/2006/relationships/slideLayout" Target="../slideLayouts/slideLayout10.xml"/><Relationship Id="rId6" Type="http://schemas.openxmlformats.org/officeDocument/2006/relationships/hyperlink" Target="https://librarysearch.uwtsd.ac.uk/permalink/44WHELF_UWTSD/ra52dq/alma99100357659502421" TargetMode="External"/><Relationship Id="rId5" Type="http://schemas.openxmlformats.org/officeDocument/2006/relationships/hyperlink" Target="https://librarysearch.uwtsd.ac.uk/permalink/44WHELF_UWTSD/ra52dq/alma99100224559102421" TargetMode="External"/><Relationship Id="rId4" Type="http://schemas.openxmlformats.org/officeDocument/2006/relationships/hyperlink" Target="https://librarysearch.uwtsd.ac.uk/permalink/44WHELF_UWTSD/ra52dq/alma99100115364102421" TargetMode="External"/><Relationship Id="rId9" Type="http://schemas.openxmlformats.org/officeDocument/2006/relationships/hyperlink" Target="https://librarysearch.uwtsd.ac.uk/discovery/dbsearch?vid=44WHELF_UWTSD%3A44WHELF_UWTSD_VU1&amp;lang=en"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connect.ebsco.com/s/article/EBSCO-Database-Help-Files?language=en_US" TargetMode="External"/><Relationship Id="rId3" Type="http://schemas.openxmlformats.org/officeDocument/2006/relationships/hyperlink" Target="https://videos.clarivate.com/watch/trrHGsmCDVC6S9pqqqoHsw" TargetMode="External"/><Relationship Id="rId7" Type="http://schemas.openxmlformats.org/officeDocument/2006/relationships/hyperlink" Target="https://www.youtube.com/watch?v=deoo7Ajp2mg" TargetMode="External"/><Relationship Id="rId2" Type="http://schemas.openxmlformats.org/officeDocument/2006/relationships/notesSlide" Target="../notesSlides/notesSlide17.xml"/><Relationship Id="rId1" Type="http://schemas.openxmlformats.org/officeDocument/2006/relationships/slideLayout" Target="../slideLayouts/slideLayout10.xml"/><Relationship Id="rId6" Type="http://schemas.openxmlformats.org/officeDocument/2006/relationships/hyperlink" Target="https://proquest.libguides.com/proquestplatform/home" TargetMode="External"/><Relationship Id="rId11" Type="http://schemas.openxmlformats.org/officeDocument/2006/relationships/hyperlink" Target="https://learningonscreen.ac.uk/bob/how-to-use-bob/" TargetMode="External"/><Relationship Id="rId5" Type="http://schemas.openxmlformats.org/officeDocument/2006/relationships/hyperlink" Target="https://videos.clarivate.com/watch/pGADdeGwZMBjejBJHpjWoQ" TargetMode="External"/><Relationship Id="rId10" Type="http://schemas.openxmlformats.org/officeDocument/2006/relationships/hyperlink" Target="https://connect.ebsco.com/s/topic/0TO1H000000HHf4WAG/business-searching?language=en_US" TargetMode="External"/><Relationship Id="rId4" Type="http://schemas.openxmlformats.org/officeDocument/2006/relationships/hyperlink" Target="https://videos.clarivate.com/watch/R9Kyz9SMN6UtDRFZMh2mRm" TargetMode="External"/><Relationship Id="rId9" Type="http://schemas.openxmlformats.org/officeDocument/2006/relationships/hyperlink" Target="https://connect.ebsco.com/s/all-videos?language=en_US" TargetMode="Externa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9.xml"/><Relationship Id="rId1" Type="http://schemas.openxmlformats.org/officeDocument/2006/relationships/slideLayout" Target="../slideLayouts/slideLayout10.xml"/><Relationship Id="rId4" Type="http://schemas.openxmlformats.org/officeDocument/2006/relationships/hyperlink" Target="https://digitalservices.uwtsd.ac.uk/library/"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moodle.uwtsd.ac.uk/mod/scorm/player.php?a=7714&amp;currentorg=articulate_rise&amp;scoid=16961&amp;sesskey=oX2GOodlen&amp;display=popup&amp;mode=normal" TargetMode="External"/><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40.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9.png"/><Relationship Id="rId5" Type="http://schemas.openxmlformats.org/officeDocument/2006/relationships/hyperlink" Target="https://digitalservices.uwtsd.ac.uk/library/" TargetMode="External"/><Relationship Id="rId4" Type="http://schemas.openxmlformats.org/officeDocument/2006/relationships/notesSlide" Target="../notesSlides/notesSlide21.xml"/></Relationships>
</file>

<file path=ppt/slides/_rels/slide32.xml.rels><?xml version="1.0" encoding="UTF-8" standalone="yes"?>
<Relationships xmlns="http://schemas.openxmlformats.org/package/2006/relationships"><Relationship Id="rId3" Type="http://schemas.openxmlformats.org/officeDocument/2006/relationships/hyperlink" Target="https://youtu.be/YV05S65e7d8?si=OEjAOysWEGeqsEp9" TargetMode="External"/><Relationship Id="rId2" Type="http://schemas.openxmlformats.org/officeDocument/2006/relationships/hyperlink" Target="https://youtu.be/m6XAuewsjcM?si=oYmYQ7lhRi6CTaVK" TargetMode="External"/><Relationship Id="rId1" Type="http://schemas.openxmlformats.org/officeDocument/2006/relationships/slideLayout" Target="../slideLayouts/slideLayout10.xml"/><Relationship Id="rId6" Type="http://schemas.openxmlformats.org/officeDocument/2006/relationships/image" Target="../media/image41.png"/><Relationship Id="rId5" Type="http://schemas.openxmlformats.org/officeDocument/2006/relationships/hyperlink" Target="https://www.connectedpapers.com/" TargetMode="External"/><Relationship Id="rId4" Type="http://schemas.openxmlformats.org/officeDocument/2006/relationships/hyperlink" Target="https://www.semanticscholar.org/product/tutorials"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2.xml"/><Relationship Id="rId1" Type="http://schemas.openxmlformats.org/officeDocument/2006/relationships/slideLayout" Target="../slideLayouts/slideLayout10.xml"/><Relationship Id="rId4" Type="http://schemas.openxmlformats.org/officeDocument/2006/relationships/hyperlink" Target="https://moodle.uwtsd.ac.uk/course/section.php?id=193465" TargetMode="Externa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hyperlink" Target="https://opensciencelab.uc3m.es/blog/the-problems-of-using-ai-for-academic-research/" TargetMode="External"/><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5.xml"/><Relationship Id="rId1" Type="http://schemas.openxmlformats.org/officeDocument/2006/relationships/slideLayout" Target="../slideLayouts/slideLayout17.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doi.org/" TargetMode="External"/><Relationship Id="rId2" Type="http://schemas.openxmlformats.org/officeDocument/2006/relationships/image" Target="../media/image44.png"/><Relationship Id="rId1" Type="http://schemas.openxmlformats.org/officeDocument/2006/relationships/slideLayout" Target="../slideLayouts/slideLayout10.xml"/><Relationship Id="rId4" Type="http://schemas.openxmlformats.org/officeDocument/2006/relationships/hyperlink" Target="https://youtu.be/BeKJYW2ZYLo?si=j2i0BoEB-0wjIFj4"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hyperlink" Target="https://libguides.exeter.ac.uk/c.php?g=727716&amp;p=5297246" TargetMode="External"/><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8" Type="http://schemas.openxmlformats.org/officeDocument/2006/relationships/hyperlink" Target="https://moodle.uwtsd.ac.uk/mod/page/view.php?id=475601"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8.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hyperlink" Target="https://digitalservices.uwtsd.ac.uk/library/need-more/" TargetMode="External"/></Relationships>
</file>

<file path=ppt/slides/_rels/slide4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0.xml"/></Relationships>
</file>

<file path=ppt/slides/_rels/slide43.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47.jpe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Lisa Ellis</a:t>
            </a:r>
          </a:p>
          <a:p>
            <a:r>
              <a:rPr lang="en-GB" dirty="0"/>
              <a:t>Information Skills Librarian</a:t>
            </a:r>
          </a:p>
        </p:txBody>
      </p:sp>
      <p:sp>
        <p:nvSpPr>
          <p:cNvPr id="4" name="Title 3"/>
          <p:cNvSpPr>
            <a:spLocks noGrp="1"/>
          </p:cNvSpPr>
          <p:nvPr>
            <p:ph type="title"/>
          </p:nvPr>
        </p:nvSpPr>
        <p:spPr>
          <a:xfrm>
            <a:off x="6367977" y="2286001"/>
            <a:ext cx="5579608" cy="2225400"/>
          </a:xfrm>
        </p:spPr>
        <p:txBody>
          <a:bodyPr>
            <a:normAutofit/>
          </a:bodyPr>
          <a:lstStyle/>
          <a:p>
            <a:r>
              <a:rPr lang="en-GB" sz="4000"/>
              <a:t>Advanced Searching:</a:t>
            </a:r>
            <a:br>
              <a:rPr lang="en-GB"/>
            </a:br>
            <a:r>
              <a:rPr lang="en-GB" sz="2700"/>
              <a:t>Using the online library, Google and more…</a:t>
            </a:r>
            <a:br>
              <a:rPr lang="en-GB" sz="2700"/>
            </a:br>
            <a:endParaRPr lang="en-GB" sz="2700"/>
          </a:p>
        </p:txBody>
      </p:sp>
      <p:pic>
        <p:nvPicPr>
          <p:cNvPr id="1028" name="Picture 4" descr="A red pin on a road&#10;&#10;AI-generated content may be incorrect.">
            <a:extLst>
              <a:ext uri="{FF2B5EF4-FFF2-40B4-BE49-F238E27FC236}">
                <a16:creationId xmlns:a16="http://schemas.microsoft.com/office/drawing/2014/main" id="{6FF101EE-0F38-C766-156F-DF21B67F08B9}"/>
              </a:ext>
            </a:extLst>
          </p:cNvPr>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20340" r="20340"/>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9625505"/>
      </p:ext>
    </p:extLst>
  </p:cSld>
  <p:clrMapOvr>
    <a:masterClrMapping/>
  </p:clrMapOvr>
  <mc:AlternateContent xmlns:mc="http://schemas.openxmlformats.org/markup-compatibility/2006" xmlns:p14="http://schemas.microsoft.com/office/powerpoint/2010/main">
    <mc:Choice Requires="p14">
      <p:transition spd="med" p14:dur="700" advTm="6576">
        <p:fade/>
      </p:transition>
    </mc:Choice>
    <mc:Fallback xmlns="">
      <p:transition spd="med" advTm="6576">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p:txBody>
          <a:bodyPr/>
          <a:lstStyle/>
          <a:p>
            <a:r>
              <a:rPr lang="en-GB" dirty="0"/>
              <a:t>Information Skills Librarian (ISL)</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3"/>
          <a:stretch>
            <a:fillRect/>
          </a:stretch>
        </p:blipFill>
        <p:spPr>
          <a:xfrm>
            <a:off x="7647709" y="1683736"/>
            <a:ext cx="4153697" cy="4274699"/>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474576" y="2051370"/>
            <a:ext cx="7838152" cy="3539430"/>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accent2"/>
                </a:solidFill>
                <a:latin typeface="Arial" panose="020B0604020202020204" pitchFamily="34" charset="0"/>
                <a:cs typeface="Arial" panose="020B0604020202020204" pitchFamily="34" charset="0"/>
              </a:rPr>
              <a:t>Lisa Ellis </a:t>
            </a:r>
            <a:endParaRPr lang="en-GB" sz="2800" b="1" dirty="0">
              <a:solidFill>
                <a:schemeClr val="accent2"/>
              </a:solidFill>
              <a:latin typeface="Arial" panose="020B0604020202020204" pitchFamily="34" charset="0"/>
              <a:ea typeface="Calibri"/>
              <a:cs typeface="Arial" panose="020B0604020202020204" pitchFamily="34" charset="0"/>
            </a:endParaRPr>
          </a:p>
          <a:p>
            <a:r>
              <a:rPr lang="en-GB" sz="2800" dirty="0">
                <a:latin typeface="Arial" panose="020B0604020202020204" pitchFamily="34" charset="0"/>
                <a:cs typeface="Arial" panose="020B0604020202020204" pitchFamily="34" charset="0"/>
              </a:rPr>
              <a:t>Faculty of Management &amp; Health</a:t>
            </a:r>
          </a:p>
          <a:p>
            <a:endParaRPr lang="en-GB" sz="2800" dirty="0">
              <a:latin typeface="Arial" panose="020B0604020202020204" pitchFamily="34" charset="0"/>
              <a:ea typeface="Calibri"/>
              <a:cs typeface="Arial" panose="020B0604020202020204" pitchFamily="34" charset="0"/>
            </a:endParaRPr>
          </a:p>
          <a:p>
            <a:r>
              <a:rPr lang="en-GB" sz="2800" b="1" dirty="0">
                <a:latin typeface="Arial" panose="020B0604020202020204" pitchFamily="34" charset="0"/>
                <a:cs typeface="Arial" panose="020B0604020202020204" pitchFamily="34" charset="0"/>
              </a:rPr>
              <a:t>Contact: </a:t>
            </a:r>
          </a:p>
          <a:p>
            <a:endParaRPr lang="en-GB" sz="2800"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l.ellis@uwtsd.ac.uk</a:t>
            </a:r>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infoskills@uwtsd.ac.uk</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5528595"/>
      </p:ext>
    </p:extLst>
  </p:cSld>
  <p:clrMapOvr>
    <a:masterClrMapping/>
  </p:clrMapOvr>
  <mc:AlternateContent xmlns:mc="http://schemas.openxmlformats.org/markup-compatibility/2006" xmlns:p14="http://schemas.microsoft.com/office/powerpoint/2010/main">
    <mc:Choice Requires="p14">
      <p:transition spd="med" p14:dur="700" advTm="13688">
        <p:fade/>
      </p:transition>
    </mc:Choice>
    <mc:Fallback xmlns="">
      <p:transition spd="med" advTm="13688">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E7EA7-2ED8-98A1-3458-6CA1C8773BD8}"/>
              </a:ext>
            </a:extLst>
          </p:cNvPr>
          <p:cNvSpPr>
            <a:spLocks noGrp="1"/>
          </p:cNvSpPr>
          <p:nvPr>
            <p:ph type="title"/>
          </p:nvPr>
        </p:nvSpPr>
        <p:spPr/>
        <p:txBody>
          <a:bodyPr/>
          <a:lstStyle/>
          <a:p>
            <a:r>
              <a:rPr lang="en-GB"/>
              <a:t>Series of library skills sessions</a:t>
            </a:r>
            <a:endParaRPr lang="en-US"/>
          </a:p>
        </p:txBody>
      </p:sp>
      <p:sp>
        <p:nvSpPr>
          <p:cNvPr id="3" name="Content Placeholder 2">
            <a:extLst>
              <a:ext uri="{FF2B5EF4-FFF2-40B4-BE49-F238E27FC236}">
                <a16:creationId xmlns:a16="http://schemas.microsoft.com/office/drawing/2014/main" id="{63ABFB07-AD2D-8912-069F-B0F8154ABC04}"/>
              </a:ext>
            </a:extLst>
          </p:cNvPr>
          <p:cNvSpPr>
            <a:spLocks noGrp="1"/>
          </p:cNvSpPr>
          <p:nvPr>
            <p:ph sz="quarter" idx="10"/>
          </p:nvPr>
        </p:nvSpPr>
        <p:spPr>
          <a:xfrm>
            <a:off x="698242" y="1592263"/>
            <a:ext cx="6376326" cy="4574040"/>
          </a:xfrm>
        </p:spPr>
        <p:txBody>
          <a:bodyPr vert="horz" lIns="91440" tIns="45720" rIns="91440" bIns="45720" rtlCol="0" anchor="t">
            <a:normAutofit lnSpcReduction="10000"/>
          </a:bodyPr>
          <a:lstStyle/>
          <a:p>
            <a:pPr marL="0" indent="0">
              <a:spcAft>
                <a:spcPts val="600"/>
              </a:spcAft>
              <a:buNone/>
            </a:pPr>
            <a:r>
              <a:rPr lang="en-US" sz="2400">
                <a:latin typeface="Calibri "/>
              </a:rPr>
              <a:t>Welcome to the </a:t>
            </a:r>
            <a:r>
              <a:rPr lang="en-US" sz="2400" b="1">
                <a:latin typeface="Calibri "/>
              </a:rPr>
              <a:t>third</a:t>
            </a:r>
            <a:r>
              <a:rPr lang="en-US" sz="2400">
                <a:latin typeface="Calibri "/>
              </a:rPr>
              <a:t> in the series of the </a:t>
            </a:r>
            <a:r>
              <a:rPr lang="en-US" sz="2400" i="1">
                <a:latin typeface="Calibri "/>
              </a:rPr>
              <a:t>Learner Café </a:t>
            </a:r>
            <a:r>
              <a:rPr lang="en-US" sz="2400">
                <a:latin typeface="Calibri "/>
              </a:rPr>
              <a:t>library</a:t>
            </a:r>
            <a:r>
              <a:rPr lang="en-US" sz="2400" i="1">
                <a:latin typeface="Calibri "/>
              </a:rPr>
              <a:t> </a:t>
            </a:r>
            <a:r>
              <a:rPr lang="en-US" sz="2400">
                <a:latin typeface="Calibri "/>
              </a:rPr>
              <a:t>sessions.</a:t>
            </a:r>
          </a:p>
          <a:p>
            <a:pPr>
              <a:spcAft>
                <a:spcPts val="600"/>
              </a:spcAft>
              <a:buFont typeface="Arial" panose="020B0604020202020204" pitchFamily="34" charset="0"/>
              <a:buChar char="•"/>
            </a:pPr>
            <a:endParaRPr lang="en-US" sz="2400">
              <a:latin typeface="Calibri "/>
            </a:endParaRPr>
          </a:p>
          <a:p>
            <a:pPr marL="1028700" lvl="1" indent="-457200">
              <a:spcAft>
                <a:spcPts val="600"/>
              </a:spcAft>
              <a:buFont typeface="+mj-lt"/>
              <a:buAutoNum type="arabicPeriod"/>
            </a:pPr>
            <a:r>
              <a:rPr lang="en-US">
                <a:latin typeface="Calibri "/>
              </a:rPr>
              <a:t>Introduction to finding information.</a:t>
            </a:r>
          </a:p>
          <a:p>
            <a:pPr marL="1028700" lvl="1" indent="-457200">
              <a:spcAft>
                <a:spcPts val="600"/>
              </a:spcAft>
              <a:buFont typeface="+mj-lt"/>
              <a:buAutoNum type="arabicPeriod"/>
            </a:pPr>
            <a:endParaRPr lang="en-US">
              <a:latin typeface="Calibri "/>
            </a:endParaRPr>
          </a:p>
          <a:p>
            <a:pPr marL="1028700" lvl="1" indent="-457200">
              <a:spcAft>
                <a:spcPts val="600"/>
              </a:spcAft>
              <a:buFont typeface="+mj-lt"/>
              <a:buAutoNum type="arabicPeriod"/>
            </a:pPr>
            <a:r>
              <a:rPr lang="en-US">
                <a:latin typeface="Calibri "/>
              </a:rPr>
              <a:t>Harvard Referencing.</a:t>
            </a:r>
          </a:p>
          <a:p>
            <a:pPr marL="1028700" lvl="1" indent="-457200">
              <a:spcAft>
                <a:spcPts val="600"/>
              </a:spcAft>
              <a:buFont typeface="+mj-lt"/>
              <a:buAutoNum type="arabicPeriod"/>
            </a:pPr>
            <a:endParaRPr lang="en-US">
              <a:latin typeface="Calibri "/>
            </a:endParaRPr>
          </a:p>
          <a:p>
            <a:pPr marL="1028700" lvl="1" indent="-457200">
              <a:spcAft>
                <a:spcPts val="600"/>
              </a:spcAft>
              <a:buFont typeface="+mj-lt"/>
              <a:buAutoNum type="arabicPeriod"/>
            </a:pPr>
            <a:r>
              <a:rPr lang="en-US" b="1">
                <a:latin typeface="Calibri "/>
              </a:rPr>
              <a:t>Advanced searching techniques</a:t>
            </a:r>
            <a:r>
              <a:rPr lang="en-US">
                <a:latin typeface="Calibri "/>
              </a:rPr>
              <a:t>.</a:t>
            </a:r>
          </a:p>
          <a:p>
            <a:pPr marL="1028700" lvl="1" indent="-457200">
              <a:spcAft>
                <a:spcPts val="600"/>
              </a:spcAft>
              <a:buFont typeface="+mj-lt"/>
              <a:buAutoNum type="arabicPeriod"/>
            </a:pPr>
            <a:endParaRPr lang="en-US">
              <a:latin typeface="Calibri "/>
            </a:endParaRPr>
          </a:p>
          <a:p>
            <a:pPr marL="1028700" lvl="1" indent="-457200">
              <a:spcAft>
                <a:spcPts val="600"/>
              </a:spcAft>
              <a:buFont typeface="+mj-lt"/>
              <a:buAutoNum type="arabicPeriod"/>
            </a:pPr>
            <a:r>
              <a:rPr lang="en-US">
                <a:latin typeface="Calibri "/>
              </a:rPr>
              <a:t>RefWorks.</a:t>
            </a:r>
          </a:p>
          <a:p>
            <a:pPr>
              <a:buFont typeface="Arial" panose="020B0604020202020204" pitchFamily="34" charset="0"/>
              <a:buChar char="•"/>
            </a:pPr>
            <a:endParaRPr lang="en-US"/>
          </a:p>
        </p:txBody>
      </p:sp>
      <p:pic>
        <p:nvPicPr>
          <p:cNvPr id="5" name="Picture 4" descr="A computer with colorful screen&#10;&#10;Description automatically generated">
            <a:extLst>
              <a:ext uri="{FF2B5EF4-FFF2-40B4-BE49-F238E27FC236}">
                <a16:creationId xmlns:a16="http://schemas.microsoft.com/office/drawing/2014/main" id="{1CCAD18F-CC17-16E1-5C30-1DC1F691360F}"/>
              </a:ext>
            </a:extLst>
          </p:cNvPr>
          <p:cNvPicPr>
            <a:picLocks noChangeAspect="1"/>
          </p:cNvPicPr>
          <p:nvPr/>
        </p:nvPicPr>
        <p:blipFill>
          <a:blip r:embed="rId2">
            <a:extLst>
              <a:ext uri="{28A0092B-C50C-407E-A947-70E740481C1C}">
                <a14:useLocalDpi xmlns:a14="http://schemas.microsoft.com/office/drawing/2010/main" val="0"/>
              </a:ext>
            </a:extLst>
          </a:blip>
          <a:srcRect l="20731" r="12067" b="2"/>
          <a:stretch>
            <a:fillRect/>
          </a:stretch>
        </p:blipFill>
        <p:spPr>
          <a:xfrm flipH="1">
            <a:off x="7074568" y="1256200"/>
            <a:ext cx="5115908" cy="510044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Rectangle 3">
            <a:extLst>
              <a:ext uri="{FF2B5EF4-FFF2-40B4-BE49-F238E27FC236}">
                <a16:creationId xmlns:a16="http://schemas.microsoft.com/office/drawing/2014/main" id="{0119889B-E7B9-F053-515E-6F33A5B57015}"/>
              </a:ext>
            </a:extLst>
          </p:cNvPr>
          <p:cNvSpPr/>
          <p:nvPr/>
        </p:nvSpPr>
        <p:spPr>
          <a:xfrm>
            <a:off x="1127943" y="4440589"/>
            <a:ext cx="5300234" cy="657054"/>
          </a:xfrm>
          <a:prstGeom prst="rect">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66516551"/>
      </p:ext>
    </p:extLst>
  </p:cSld>
  <p:clrMapOvr>
    <a:masterClrMapping/>
  </p:clrMapOvr>
  <mc:AlternateContent xmlns:mc="http://schemas.openxmlformats.org/markup-compatibility/2006" xmlns:p14="http://schemas.microsoft.com/office/powerpoint/2010/main">
    <mc:Choice Requires="p14">
      <p:transition spd="med" p14:dur="700" advTm="17709">
        <p:fade/>
      </p:transition>
    </mc:Choice>
    <mc:Fallback xmlns="">
      <p:transition spd="med" advTm="17709">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p:txBody>
          <a:bodyPr/>
          <a:lstStyle/>
          <a:p>
            <a:r>
              <a:rPr lang="en-GB"/>
              <a:t>Links to online </a:t>
            </a:r>
            <a:r>
              <a:rPr lang="en-GB" err="1"/>
              <a:t>infoskills</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698242" y="1592263"/>
            <a:ext cx="10973318" cy="4574040"/>
          </a:xfrm>
        </p:spPr>
        <p:txBody>
          <a:bodyPr vert="horz" lIns="91440" tIns="45720" rIns="91440" bIns="45720" rtlCol="0" anchor="t">
            <a:normAutofit/>
          </a:bodyPr>
          <a:lstStyle/>
          <a:p>
            <a:pPr marL="0" indent="0">
              <a:buNone/>
            </a:pPr>
            <a:r>
              <a:rPr lang="en-GB">
                <a:latin typeface="Calibri"/>
                <a:ea typeface="Calibri"/>
                <a:cs typeface="Calibri"/>
              </a:rPr>
              <a:t>Access to our online information literacy skills content is linked throughout the presentation. Simply click on the pink button on key topics. </a:t>
            </a:r>
          </a:p>
          <a:p>
            <a:pPr marL="0" indent="0">
              <a:buNone/>
            </a:pPr>
            <a:endParaRPr lang="en-GB">
              <a:latin typeface="Calibri"/>
              <a:ea typeface="Calibri"/>
              <a:cs typeface="Calibri"/>
            </a:endParaRPr>
          </a:p>
          <a:p>
            <a:pPr marL="0" indent="0">
              <a:buNone/>
            </a:pPr>
            <a:endParaRPr lang="en-GB">
              <a:latin typeface="Calibri"/>
              <a:ea typeface="Calibri"/>
              <a:cs typeface="Calibri"/>
            </a:endParaRPr>
          </a:p>
          <a:p>
            <a:pPr marL="0" indent="0">
              <a:buNone/>
            </a:pPr>
            <a:endParaRPr lang="en-GB">
              <a:latin typeface="Calibri"/>
              <a:ea typeface="Calibri"/>
              <a:cs typeface="Calibri"/>
            </a:endParaRPr>
          </a:p>
          <a:p>
            <a:pPr marL="0" indent="0">
              <a:buNone/>
            </a:pPr>
            <a:endParaRPr lang="en-GB">
              <a:latin typeface="Calibri"/>
              <a:ea typeface="Calibri"/>
              <a:cs typeface="Calibri"/>
            </a:endParaRPr>
          </a:p>
          <a:p>
            <a:pPr marL="0" indent="0">
              <a:buNone/>
            </a:pPr>
            <a:endParaRPr lang="en-GB">
              <a:latin typeface="Calibri"/>
              <a:ea typeface="Calibri"/>
              <a:cs typeface="Calibri"/>
            </a:endParaRPr>
          </a:p>
          <a:p>
            <a:pPr marL="0" indent="0">
              <a:buNone/>
            </a:pPr>
            <a:r>
              <a:rPr lang="en-GB">
                <a:latin typeface="Calibri"/>
                <a:ea typeface="Calibri"/>
                <a:cs typeface="Calibri"/>
              </a:rPr>
              <a:t>Use these to support, expand, and refresh your academic skills during your studies.</a:t>
            </a:r>
          </a:p>
          <a:p>
            <a:pPr marL="0" indent="0">
              <a:buNone/>
            </a:pPr>
            <a:endParaRPr lang="en-GB">
              <a:latin typeface="Calibri"/>
              <a:ea typeface="Calibri"/>
              <a:cs typeface="Calibri"/>
            </a:endParaRPr>
          </a:p>
          <a:p>
            <a:pPr marL="0" indent="0">
              <a:buNone/>
            </a:pPr>
            <a:endParaRPr lang="en-GB">
              <a:ea typeface="Calibri Light"/>
              <a:cs typeface="Calibri Light"/>
            </a:endParaRPr>
          </a:p>
        </p:txBody>
      </p:sp>
      <p:sp>
        <p:nvSpPr>
          <p:cNvPr id="5" name="TextBox 4">
            <a:extLst>
              <a:ext uri="{FF2B5EF4-FFF2-40B4-BE49-F238E27FC236}">
                <a16:creationId xmlns:a16="http://schemas.microsoft.com/office/drawing/2014/main" id="{DDD916B7-7C34-64BC-360B-048ADA506824}"/>
              </a:ext>
            </a:extLst>
          </p:cNvPr>
          <p:cNvSpPr txBox="1"/>
          <p:nvPr/>
        </p:nvSpPr>
        <p:spPr>
          <a:xfrm>
            <a:off x="4023528" y="3263400"/>
            <a:ext cx="4146089" cy="769441"/>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a:t>
            </a:r>
            <a:endParaRPr lang="en-GB" sz="4400" b="1">
              <a:solidFill>
                <a:schemeClr val="bg1"/>
              </a:solidFill>
              <a:latin typeface="Calibri"/>
              <a:ea typeface="Calibri Light"/>
              <a:cs typeface="Calibri Light"/>
            </a:endParaRPr>
          </a:p>
        </p:txBody>
      </p:sp>
    </p:spTree>
    <p:extLst>
      <p:ext uri="{BB962C8B-B14F-4D97-AF65-F5344CB8AC3E}">
        <p14:creationId xmlns:p14="http://schemas.microsoft.com/office/powerpoint/2010/main" val="3177788299"/>
      </p:ext>
    </p:extLst>
  </p:cSld>
  <p:clrMapOvr>
    <a:masterClrMapping/>
  </p:clrMapOvr>
  <mc:AlternateContent xmlns:mc="http://schemas.openxmlformats.org/markup-compatibility/2006" xmlns:p14="http://schemas.microsoft.com/office/powerpoint/2010/main">
    <mc:Choice Requires="p14">
      <p:transition spd="med" p14:dur="700" advTm="16674">
        <p:fade/>
      </p:transition>
    </mc:Choice>
    <mc:Fallback xmlns="">
      <p:transition spd="med" advTm="16674">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FDD9D-F806-5AB2-B500-517B63B01410}"/>
              </a:ext>
            </a:extLst>
          </p:cNvPr>
          <p:cNvSpPr>
            <a:spLocks noGrp="1"/>
          </p:cNvSpPr>
          <p:nvPr>
            <p:ph type="title"/>
          </p:nvPr>
        </p:nvSpPr>
        <p:spPr/>
        <p:txBody>
          <a:bodyPr/>
          <a:lstStyle/>
          <a:p>
            <a:r>
              <a:rPr lang="en-GB"/>
              <a:t>Aims</a:t>
            </a:r>
            <a:endParaRPr lang="en-US"/>
          </a:p>
        </p:txBody>
      </p:sp>
      <p:sp>
        <p:nvSpPr>
          <p:cNvPr id="3" name="Content Placeholder 2">
            <a:extLst>
              <a:ext uri="{FF2B5EF4-FFF2-40B4-BE49-F238E27FC236}">
                <a16:creationId xmlns:a16="http://schemas.microsoft.com/office/drawing/2014/main" id="{19816F6B-7119-A8AB-2C02-ADA24B6D9B4F}"/>
              </a:ext>
            </a:extLst>
          </p:cNvPr>
          <p:cNvSpPr>
            <a:spLocks noGrp="1"/>
          </p:cNvSpPr>
          <p:nvPr>
            <p:ph sz="quarter" idx="10"/>
          </p:nvPr>
        </p:nvSpPr>
        <p:spPr/>
        <p:txBody>
          <a:bodyPr>
            <a:normAutofit/>
          </a:bodyPr>
          <a:lstStyle/>
          <a:p>
            <a:pPr>
              <a:buFont typeface="Arial" panose="020B0604020202020204" pitchFamily="34" charset="0"/>
              <a:buChar char="•"/>
            </a:pPr>
            <a:r>
              <a:rPr lang="en-GB" sz="2400" dirty="0">
                <a:latin typeface="Calibri "/>
              </a:rPr>
              <a:t>Consider your search strategy.</a:t>
            </a:r>
          </a:p>
          <a:p>
            <a:pPr>
              <a:buFont typeface="Arial" panose="020B0604020202020204" pitchFamily="34" charset="0"/>
              <a:buChar char="•"/>
            </a:pPr>
            <a:r>
              <a:rPr lang="en-GB" sz="2400" dirty="0">
                <a:latin typeface="Calibri "/>
              </a:rPr>
              <a:t>Explore Boolean Operators, truncation and wildcards to expand and narrow search terms.</a:t>
            </a:r>
          </a:p>
          <a:p>
            <a:pPr>
              <a:buFont typeface="Arial" panose="020B0604020202020204" pitchFamily="34" charset="0"/>
              <a:buChar char="•"/>
            </a:pPr>
            <a:r>
              <a:rPr lang="en-GB" sz="2400" dirty="0">
                <a:latin typeface="Calibri "/>
              </a:rPr>
              <a:t>Export your search and link your account to Google Scholar.</a:t>
            </a:r>
          </a:p>
          <a:p>
            <a:pPr>
              <a:buFont typeface="Arial" panose="020B0604020202020204" pitchFamily="34" charset="0"/>
              <a:buChar char="•"/>
            </a:pPr>
            <a:r>
              <a:rPr lang="en-GB" sz="2400" dirty="0">
                <a:latin typeface="Calibri "/>
              </a:rPr>
              <a:t>How to find and search grey literature.</a:t>
            </a:r>
          </a:p>
          <a:p>
            <a:pPr>
              <a:buFont typeface="Arial" panose="020B0604020202020204" pitchFamily="34" charset="0"/>
              <a:buChar char="•"/>
            </a:pPr>
            <a:r>
              <a:rPr lang="en-GB" sz="2400" dirty="0">
                <a:latin typeface="Calibri "/>
              </a:rPr>
              <a:t>Database searching.</a:t>
            </a:r>
          </a:p>
          <a:p>
            <a:pPr>
              <a:buFont typeface="Arial" panose="020B0604020202020204" pitchFamily="34" charset="0"/>
              <a:buChar char="•"/>
            </a:pPr>
            <a:r>
              <a:rPr lang="en-GB" sz="2400" dirty="0">
                <a:latin typeface="Calibri "/>
              </a:rPr>
              <a:t>Library AI research tool.</a:t>
            </a:r>
          </a:p>
          <a:p>
            <a:pPr>
              <a:buFont typeface="Arial" panose="020B0604020202020204" pitchFamily="34" charset="0"/>
              <a:buChar char="•"/>
            </a:pPr>
            <a:r>
              <a:rPr lang="en-GB" sz="2400" dirty="0">
                <a:latin typeface="Calibri "/>
              </a:rPr>
              <a:t>Using AI to help source information.</a:t>
            </a:r>
          </a:p>
          <a:p>
            <a:pPr>
              <a:buFont typeface="Arial" panose="020B0604020202020204" pitchFamily="34" charset="0"/>
              <a:buChar char="•"/>
            </a:pPr>
            <a:r>
              <a:rPr lang="en-GB" sz="2400" dirty="0">
                <a:latin typeface="Calibri "/>
              </a:rPr>
              <a:t>Inter-library loan service – Need More.</a:t>
            </a:r>
          </a:p>
          <a:p>
            <a:pPr>
              <a:buFont typeface="Arial" panose="020B0604020202020204" pitchFamily="34" charset="0"/>
              <a:buChar char="•"/>
            </a:pPr>
            <a:r>
              <a:rPr lang="en-GB" sz="2400" dirty="0">
                <a:latin typeface="Calibri "/>
              </a:rPr>
              <a:t>Contact details.</a:t>
            </a:r>
            <a:endParaRPr lang="en-US" sz="2400" dirty="0">
              <a:latin typeface="Calibri "/>
            </a:endParaRPr>
          </a:p>
        </p:txBody>
      </p:sp>
    </p:spTree>
    <p:extLst>
      <p:ext uri="{BB962C8B-B14F-4D97-AF65-F5344CB8AC3E}">
        <p14:creationId xmlns:p14="http://schemas.microsoft.com/office/powerpoint/2010/main" val="2352468019"/>
      </p:ext>
    </p:extLst>
  </p:cSld>
  <p:clrMapOvr>
    <a:masterClrMapping/>
  </p:clrMapOvr>
  <mc:AlternateContent xmlns:mc="http://schemas.openxmlformats.org/markup-compatibility/2006" xmlns:p14="http://schemas.microsoft.com/office/powerpoint/2010/main">
    <mc:Choice Requires="p14">
      <p:transition spd="med" p14:dur="700" advTm="24655">
        <p:fade/>
      </p:transition>
    </mc:Choice>
    <mc:Fallback xmlns="">
      <p:transition spd="med" advTm="24655">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698242" y="252284"/>
            <a:ext cx="10795518" cy="1003916"/>
          </a:xfrm>
        </p:spPr>
        <p:txBody>
          <a:bodyPr anchor="ctr">
            <a:normAutofit/>
          </a:bodyPr>
          <a:lstStyle/>
          <a:p>
            <a:r>
              <a:rPr lang="en-US"/>
              <a:t>Literature searching</a:t>
            </a:r>
          </a:p>
        </p:txBody>
      </p:sp>
      <p:sp>
        <p:nvSpPr>
          <p:cNvPr id="3" name="Content Placeholder 2">
            <a:extLst>
              <a:ext uri="{FF2B5EF4-FFF2-40B4-BE49-F238E27FC236}">
                <a16:creationId xmlns:a16="http://schemas.microsoft.com/office/drawing/2014/main" id="{DB2C4791-B586-0A20-7D27-FE83E49FFDED}"/>
              </a:ext>
            </a:extLst>
          </p:cNvPr>
          <p:cNvSpPr>
            <a:spLocks noGrp="1"/>
          </p:cNvSpPr>
          <p:nvPr>
            <p:ph sz="quarter" idx="10"/>
          </p:nvPr>
        </p:nvSpPr>
        <p:spPr>
          <a:xfrm>
            <a:off x="395218" y="1497013"/>
            <a:ext cx="11651858" cy="4574040"/>
          </a:xfrm>
        </p:spPr>
        <p:txBody>
          <a:bodyPr vert="horz" lIns="91440" tIns="45720" rIns="91440" bIns="45720" rtlCol="0" anchor="t">
            <a:normAutofit/>
          </a:bodyPr>
          <a:lstStyle/>
          <a:p>
            <a:pPr>
              <a:buFont typeface="Arial" panose="05000000000000000000" pitchFamily="2" charset="2"/>
              <a:buChar char="•"/>
            </a:pPr>
            <a:r>
              <a:rPr lang="en-GB" sz="2400">
                <a:latin typeface="Calibri"/>
                <a:cs typeface="Calibri"/>
              </a:rPr>
              <a:t>A literature review is a critical part of academic writing which involves surveying scholarly or academic sources on a specific topic. </a:t>
            </a:r>
            <a:endParaRPr lang="en-US" sz="2400">
              <a:latin typeface="Calibri"/>
              <a:cs typeface="Calibri"/>
            </a:endParaRPr>
          </a:p>
          <a:p>
            <a:pPr>
              <a:buFont typeface="Arial" panose="05000000000000000000" pitchFamily="2" charset="2"/>
              <a:buChar char="•"/>
            </a:pPr>
            <a:endParaRPr lang="en-GB" sz="2400">
              <a:latin typeface="Calibri"/>
              <a:cs typeface="Calibri"/>
            </a:endParaRPr>
          </a:p>
          <a:p>
            <a:pPr>
              <a:buFont typeface="Arial" panose="05000000000000000000" pitchFamily="2" charset="2"/>
              <a:buChar char="•"/>
            </a:pPr>
            <a:r>
              <a:rPr lang="en-GB" sz="2400">
                <a:latin typeface="Calibri"/>
                <a:cs typeface="Calibri"/>
              </a:rPr>
              <a:t>There are many different purposes and types of literature review.</a:t>
            </a:r>
            <a:endParaRPr lang="en-US" sz="2400">
              <a:latin typeface="Calibri"/>
              <a:ea typeface="Calibri"/>
              <a:cs typeface="Calibri"/>
            </a:endParaRPr>
          </a:p>
          <a:p>
            <a:pPr>
              <a:buFont typeface="Arial" panose="05000000000000000000" pitchFamily="2" charset="2"/>
              <a:buChar char="•"/>
            </a:pPr>
            <a:endParaRPr lang="en-GB" sz="2400">
              <a:latin typeface="Calibri"/>
              <a:ea typeface="Calibri"/>
              <a:cs typeface="Calibri"/>
            </a:endParaRPr>
          </a:p>
          <a:p>
            <a:pPr>
              <a:buFont typeface="Arial" panose="05000000000000000000" pitchFamily="2" charset="2"/>
              <a:buChar char="•"/>
            </a:pPr>
            <a:r>
              <a:rPr lang="en-GB" sz="2400">
                <a:latin typeface="Calibri"/>
                <a:cs typeface="Calibri"/>
              </a:rPr>
              <a:t>It provides an overview of current knowledge, allowing the identification of relevant theories, methods, and gaps in the existing research. </a:t>
            </a:r>
            <a:endParaRPr lang="en-US" sz="2400">
              <a:latin typeface="Calibri"/>
              <a:ea typeface="Calibri"/>
              <a:cs typeface="Calibri"/>
            </a:endParaRPr>
          </a:p>
          <a:p>
            <a:pPr marL="0" indent="0">
              <a:buNone/>
            </a:pPr>
            <a:endParaRPr lang="en-GB" sz="2400">
              <a:latin typeface="Calibri"/>
              <a:ea typeface="Calibri"/>
              <a:cs typeface="Calibri"/>
            </a:endParaRPr>
          </a:p>
          <a:p>
            <a:pPr>
              <a:buFont typeface="Arial" panose="05000000000000000000" pitchFamily="2" charset="2"/>
              <a:buChar char="•"/>
            </a:pPr>
            <a:r>
              <a:rPr lang="en-GB" sz="2400">
                <a:latin typeface="Calibri"/>
                <a:cs typeface="Calibri"/>
              </a:rPr>
              <a:t>Even if you do not need to include a literature review in your work, you will still need to explore the literature on your topic. </a:t>
            </a:r>
            <a:endParaRPr lang="en-GB" sz="2400">
              <a:latin typeface="Calibri"/>
              <a:ea typeface="Calibri"/>
              <a:cs typeface="Calibri"/>
            </a:endParaRPr>
          </a:p>
          <a:p>
            <a:pPr marL="0" indent="0">
              <a:buNone/>
            </a:pPr>
            <a:endParaRPr lang="en-GB">
              <a:latin typeface="Calibri"/>
              <a:cs typeface="Calibri"/>
            </a:endParaRPr>
          </a:p>
          <a:p>
            <a:pPr marL="0" indent="0">
              <a:buNone/>
            </a:pPr>
            <a:endParaRPr lang="en-US">
              <a:cs typeface="Calibri Light"/>
            </a:endParaRPr>
          </a:p>
        </p:txBody>
      </p:sp>
      <p:sp>
        <p:nvSpPr>
          <p:cNvPr id="4" name="TextBox 3">
            <a:extLst>
              <a:ext uri="{FF2B5EF4-FFF2-40B4-BE49-F238E27FC236}">
                <a16:creationId xmlns:a16="http://schemas.microsoft.com/office/drawing/2014/main" id="{147CD4D6-EBBB-63C5-8027-AAF7C3912294}"/>
              </a:ext>
            </a:extLst>
          </p:cNvPr>
          <p:cNvSpPr txBox="1"/>
          <p:nvPr/>
        </p:nvSpPr>
        <p:spPr>
          <a:xfrm>
            <a:off x="701299" y="5715843"/>
            <a:ext cx="2687206"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Literature Review</a:t>
            </a:r>
            <a:endParaRPr lang="en-US" sz="2400">
              <a:solidFill>
                <a:schemeClr val="bg1"/>
              </a:solidFill>
              <a:ea typeface="Calibri Light"/>
              <a:cs typeface="Calibri Light"/>
            </a:endParaRPr>
          </a:p>
        </p:txBody>
      </p:sp>
    </p:spTree>
    <p:extLst>
      <p:ext uri="{BB962C8B-B14F-4D97-AF65-F5344CB8AC3E}">
        <p14:creationId xmlns:p14="http://schemas.microsoft.com/office/powerpoint/2010/main" val="3612459316"/>
      </p:ext>
    </p:extLst>
  </p:cSld>
  <p:clrMapOvr>
    <a:masterClrMapping/>
  </p:clrMapOvr>
  <mc:AlternateContent xmlns:mc="http://schemas.openxmlformats.org/markup-compatibility/2006" xmlns:p14="http://schemas.microsoft.com/office/powerpoint/2010/main">
    <mc:Choice Requires="p14">
      <p:transition spd="med" p14:dur="700" advTm="25389">
        <p:fade/>
      </p:transition>
    </mc:Choice>
    <mc:Fallback xmlns="">
      <p:transition spd="med" advTm="25389">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70206-D550-FD41-CFA1-4116BD813A84}"/>
              </a:ext>
            </a:extLst>
          </p:cNvPr>
          <p:cNvSpPr>
            <a:spLocks noGrp="1"/>
          </p:cNvSpPr>
          <p:nvPr>
            <p:ph type="title"/>
          </p:nvPr>
        </p:nvSpPr>
        <p:spPr/>
        <p:txBody>
          <a:bodyPr/>
          <a:lstStyle/>
          <a:p>
            <a:r>
              <a:rPr lang="en-GB"/>
              <a:t>Questions to ask yourself…</a:t>
            </a:r>
            <a:endParaRPr lang="en-US"/>
          </a:p>
        </p:txBody>
      </p:sp>
      <p:sp>
        <p:nvSpPr>
          <p:cNvPr id="3" name="Content Placeholder 2">
            <a:extLst>
              <a:ext uri="{FF2B5EF4-FFF2-40B4-BE49-F238E27FC236}">
                <a16:creationId xmlns:a16="http://schemas.microsoft.com/office/drawing/2014/main" id="{82DF0FBD-9194-C461-A1BA-193B828647DE}"/>
              </a:ext>
            </a:extLst>
          </p:cNvPr>
          <p:cNvSpPr>
            <a:spLocks noGrp="1"/>
          </p:cNvSpPr>
          <p:nvPr>
            <p:ph sz="quarter" idx="10"/>
          </p:nvPr>
        </p:nvSpPr>
        <p:spPr>
          <a:xfrm>
            <a:off x="698242" y="1488230"/>
            <a:ext cx="6332235" cy="4574040"/>
          </a:xfrm>
        </p:spPr>
        <p:txBody>
          <a:bodyPr vert="horz" lIns="91440" tIns="45720" rIns="91440" bIns="45720" rtlCol="0" anchor="t">
            <a:normAutofit/>
          </a:bodyPr>
          <a:lstStyle/>
          <a:p>
            <a:pPr marL="0" indent="0">
              <a:buNone/>
            </a:pPr>
            <a:r>
              <a:rPr lang="en-GB" b="1">
                <a:latin typeface="Calibri"/>
                <a:ea typeface="Calibri"/>
                <a:cs typeface="Calibri"/>
              </a:rPr>
              <a:t>Consider your assignment brief:</a:t>
            </a:r>
          </a:p>
          <a:p>
            <a:pPr marL="0" indent="0">
              <a:buNone/>
            </a:pPr>
            <a:endParaRPr lang="en-US" b="1">
              <a:latin typeface="Calibri"/>
              <a:ea typeface="Calibri"/>
              <a:cs typeface="Calibri"/>
            </a:endParaRPr>
          </a:p>
          <a:p>
            <a:pPr>
              <a:buFont typeface="Arial" panose="05000000000000000000" pitchFamily="2" charset="2"/>
              <a:buChar char="•"/>
            </a:pPr>
            <a:r>
              <a:rPr lang="en-GB">
                <a:latin typeface="Calibri"/>
                <a:ea typeface="Calibri"/>
                <a:cs typeface="Calibri"/>
              </a:rPr>
              <a:t>What are you being asked to do?</a:t>
            </a:r>
          </a:p>
          <a:p>
            <a:pPr>
              <a:buFont typeface="Arial" panose="020B0604020202020204" pitchFamily="34" charset="0"/>
              <a:buChar char="•"/>
            </a:pPr>
            <a:r>
              <a:rPr lang="en-GB">
                <a:latin typeface="Calibri"/>
                <a:ea typeface="Calibri"/>
                <a:cs typeface="Calibri"/>
              </a:rPr>
              <a:t>What do you already know?</a:t>
            </a:r>
          </a:p>
          <a:p>
            <a:pPr>
              <a:buFont typeface="Arial" panose="020B0604020202020204" pitchFamily="34" charset="0"/>
              <a:buChar char="•"/>
            </a:pPr>
            <a:r>
              <a:rPr lang="en-GB">
                <a:latin typeface="Calibri"/>
                <a:ea typeface="Calibri"/>
                <a:cs typeface="Calibri"/>
              </a:rPr>
              <a:t>What do you need to find out?</a:t>
            </a:r>
          </a:p>
          <a:p>
            <a:pPr>
              <a:buFont typeface="Arial" panose="020B0604020202020204" pitchFamily="34" charset="0"/>
              <a:buChar char="•"/>
            </a:pPr>
            <a:r>
              <a:rPr lang="en-GB">
                <a:latin typeface="Calibri"/>
                <a:ea typeface="Calibri"/>
                <a:cs typeface="Calibri"/>
              </a:rPr>
              <a:t>Where will you find this information?</a:t>
            </a:r>
          </a:p>
          <a:p>
            <a:pPr>
              <a:buFont typeface="Arial" panose="020B0604020202020204" pitchFamily="34" charset="0"/>
              <a:buChar char="•"/>
            </a:pPr>
            <a:r>
              <a:rPr lang="en-GB">
                <a:latin typeface="Calibri"/>
                <a:ea typeface="Calibri"/>
                <a:cs typeface="Calibri"/>
              </a:rPr>
              <a:t>Have you access to it?</a:t>
            </a:r>
          </a:p>
          <a:p>
            <a:pPr>
              <a:buFont typeface="Arial" panose="020B0604020202020204" pitchFamily="34" charset="0"/>
              <a:buChar char="•"/>
            </a:pPr>
            <a:r>
              <a:rPr lang="en-GB">
                <a:latin typeface="Calibri"/>
                <a:ea typeface="Calibri"/>
                <a:cs typeface="Calibri"/>
              </a:rPr>
              <a:t>How will you evaluate it?</a:t>
            </a:r>
          </a:p>
          <a:p>
            <a:pPr>
              <a:buFont typeface="Arial" panose="020B0604020202020204" pitchFamily="34" charset="0"/>
              <a:buChar char="•"/>
            </a:pPr>
            <a:r>
              <a:rPr lang="en-GB">
                <a:latin typeface="Calibri"/>
                <a:ea typeface="Calibri"/>
                <a:cs typeface="Calibri"/>
              </a:rPr>
              <a:t>Where will you save it?</a:t>
            </a:r>
          </a:p>
          <a:p>
            <a:pPr marL="0" indent="0">
              <a:buNone/>
            </a:pPr>
            <a:endParaRPr lang="en-GB">
              <a:latin typeface="Calibri"/>
              <a:ea typeface="Calibri"/>
              <a:cs typeface="Calibri"/>
            </a:endParaRPr>
          </a:p>
          <a:p>
            <a:pPr>
              <a:buFont typeface="Arial" panose="020B0604020202020204" pitchFamily="34" charset="0"/>
              <a:buChar char="•"/>
            </a:pPr>
            <a:endParaRPr lang="en-GB">
              <a:latin typeface="Calibri"/>
              <a:ea typeface="Calibri"/>
              <a:cs typeface="Calibri"/>
            </a:endParaRPr>
          </a:p>
        </p:txBody>
      </p:sp>
      <p:pic>
        <p:nvPicPr>
          <p:cNvPr id="5" name="Graphic 4" descr="Question Mark with solid fill">
            <a:extLst>
              <a:ext uri="{FF2B5EF4-FFF2-40B4-BE49-F238E27FC236}">
                <a16:creationId xmlns:a16="http://schemas.microsoft.com/office/drawing/2014/main" id="{580BC308-F076-78CC-8999-D536F9A8B06A}"/>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145593" y="1351935"/>
            <a:ext cx="4422058" cy="4422058"/>
          </a:xfrm>
          <a:prstGeom prst="rect">
            <a:avLst/>
          </a:prstGeom>
        </p:spPr>
      </p:pic>
    </p:spTree>
    <p:extLst>
      <p:ext uri="{BB962C8B-B14F-4D97-AF65-F5344CB8AC3E}">
        <p14:creationId xmlns:p14="http://schemas.microsoft.com/office/powerpoint/2010/main" val="3450595205"/>
      </p:ext>
    </p:extLst>
  </p:cSld>
  <p:clrMapOvr>
    <a:masterClrMapping/>
  </p:clrMapOvr>
  <mc:AlternateContent xmlns:mc="http://schemas.openxmlformats.org/markup-compatibility/2006" xmlns:p14="http://schemas.microsoft.com/office/powerpoint/2010/main">
    <mc:Choice Requires="p14">
      <p:transition spd="med" p14:dur="700" advTm="18741">
        <p:fade/>
      </p:transition>
    </mc:Choice>
    <mc:Fallback xmlns="">
      <p:transition spd="med" advTm="18741">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503959" y="2763684"/>
            <a:ext cx="8855523" cy="34481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endParaRPr lang="en-GB" sz="2800">
              <a:solidFill>
                <a:srgbClr val="000000"/>
              </a:solidFill>
              <a:latin typeface="Calibri"/>
              <a:cs typeface="Calibri"/>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Alternative words</a:t>
            </a:r>
            <a:r>
              <a:rPr lang="en-GB" sz="2800">
                <a:latin typeface="Calibri"/>
                <a:cs typeface="Calibri"/>
              </a:rPr>
              <a:t>: Synonyms / Antonyms</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Phrase searching</a:t>
            </a:r>
            <a:r>
              <a:rPr lang="en-GB" sz="2800">
                <a:latin typeface="Calibri"/>
                <a:cs typeface="Calibri"/>
              </a:rPr>
              <a:t>: Search for a phrase in quotations “emotional intelligence"</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Subject searching</a:t>
            </a:r>
            <a:r>
              <a:rPr lang="en-GB" sz="2800">
                <a:latin typeface="Calibri"/>
                <a:cs typeface="Calibri"/>
              </a:rPr>
              <a:t>: Controlled vocabulary</a:t>
            </a:r>
            <a:endParaRPr lang="en-GB" sz="2800">
              <a:latin typeface="Calibri"/>
              <a:ea typeface="+mn-lt"/>
              <a:cs typeface="+mn-l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633816" y="2531216"/>
            <a:ext cx="3054225" cy="3069484"/>
          </a:xfrm>
          <a:prstGeom prst="rect">
            <a:avLst/>
          </a:prstGeom>
        </p:spPr>
      </p:pic>
      <p:sp>
        <p:nvSpPr>
          <p:cNvPr id="3" name="TextBox 2">
            <a:extLst>
              <a:ext uri="{FF2B5EF4-FFF2-40B4-BE49-F238E27FC236}">
                <a16:creationId xmlns:a16="http://schemas.microsoft.com/office/drawing/2014/main" id="{5AEA1C29-CE9D-5ECD-5039-AE97D4DC8F2D}"/>
              </a:ext>
            </a:extLst>
          </p:cNvPr>
          <p:cNvSpPr txBox="1"/>
          <p:nvPr/>
        </p:nvSpPr>
        <p:spPr>
          <a:xfrm>
            <a:off x="510268" y="1374322"/>
            <a:ext cx="11334750"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2800" b="1" baseline="0">
                <a:latin typeface="Calibri"/>
                <a:ea typeface="Segoe UI"/>
                <a:cs typeface="Segoe UI"/>
              </a:rPr>
              <a:t>Consider all the different terminology that may be used. </a:t>
            </a:r>
            <a:r>
              <a:rPr lang="en-GB" sz="2800">
                <a:latin typeface="Calibri"/>
                <a:ea typeface="Segoe UI"/>
                <a:cs typeface="Segoe UI"/>
              </a:rPr>
              <a:t>​</a:t>
            </a:r>
          </a:p>
          <a:p>
            <a:pPr rtl="0"/>
            <a:endParaRPr lang="en-US">
              <a:ea typeface="Calibri Light"/>
              <a:cs typeface="Calibri Light"/>
            </a:endParaRPr>
          </a:p>
          <a:p>
            <a:r>
              <a:rPr lang="en-GB" sz="2800" baseline="0">
                <a:latin typeface="Calibri"/>
                <a:ea typeface="Segoe UI"/>
                <a:cs typeface="Segoe UI"/>
              </a:rPr>
              <a:t>Use the subject terms, </a:t>
            </a:r>
            <a:r>
              <a:rPr lang="en-GB" sz="2800">
                <a:latin typeface="Calibri"/>
                <a:ea typeface="Segoe UI"/>
                <a:cs typeface="Segoe UI"/>
              </a:rPr>
              <a:t>phrases and keywords</a:t>
            </a:r>
            <a:r>
              <a:rPr lang="en-GB" sz="2800" baseline="0">
                <a:latin typeface="Calibri"/>
                <a:ea typeface="Segoe UI"/>
                <a:cs typeface="Segoe UI"/>
              </a:rPr>
              <a:t> included in the books and articles you </a:t>
            </a:r>
            <a:r>
              <a:rPr lang="en-GB" sz="2800">
                <a:latin typeface="Calibri"/>
                <a:ea typeface="Segoe UI"/>
                <a:cs typeface="Segoe UI"/>
              </a:rPr>
              <a:t>are </a:t>
            </a:r>
            <a:r>
              <a:rPr lang="en-GB" sz="2800" baseline="0">
                <a:latin typeface="Calibri"/>
                <a:ea typeface="Segoe UI"/>
                <a:cs typeface="Segoe UI"/>
              </a:rPr>
              <a:t>already familiar with. </a:t>
            </a:r>
            <a:r>
              <a:rPr lang="en-GB" sz="2800">
                <a:latin typeface="Calibri"/>
                <a:ea typeface="Segoe UI"/>
                <a:cs typeface="Segoe UI"/>
              </a:rPr>
              <a:t>Try the following:</a:t>
            </a:r>
          </a:p>
          <a:p>
            <a:pPr algn="ctr"/>
            <a:endParaRPr lang="en-GB"/>
          </a:p>
        </p:txBody>
      </p:sp>
    </p:spTree>
    <p:extLst>
      <p:ext uri="{BB962C8B-B14F-4D97-AF65-F5344CB8AC3E}">
        <p14:creationId xmlns:p14="http://schemas.microsoft.com/office/powerpoint/2010/main" val="2970366845"/>
      </p:ext>
    </p:extLst>
  </p:cSld>
  <p:clrMapOvr>
    <a:masterClrMapping/>
  </p:clrMapOvr>
  <mc:AlternateContent xmlns:mc="http://schemas.openxmlformats.org/markup-compatibility/2006" xmlns:p14="http://schemas.microsoft.com/office/powerpoint/2010/main">
    <mc:Choice Requires="p14">
      <p:transition spd="med" p14:dur="700" advTm="74710">
        <p:fade/>
      </p:transition>
    </mc:Choice>
    <mc:Fallback xmlns="">
      <p:transition spd="med" advTm="7471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3"/>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1121" y="3791329"/>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Arial"/>
              </a:rPr>
              <a:t>Boolean Operators 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
        <p:nvSpPr>
          <p:cNvPr id="6" name="TextBox 5">
            <a:extLst>
              <a:ext uri="{FF2B5EF4-FFF2-40B4-BE49-F238E27FC236}">
                <a16:creationId xmlns:a16="http://schemas.microsoft.com/office/drawing/2014/main" id="{8904F521-A479-DC97-A44C-355CF7F712AF}"/>
              </a:ext>
            </a:extLst>
          </p:cNvPr>
          <p:cNvSpPr txBox="1"/>
          <p:nvPr/>
        </p:nvSpPr>
        <p:spPr>
          <a:xfrm>
            <a:off x="361121" y="6314557"/>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sp>
        <p:nvSpPr>
          <p:cNvPr id="7" name="TextBox 6">
            <a:extLst>
              <a:ext uri="{FF2B5EF4-FFF2-40B4-BE49-F238E27FC236}">
                <a16:creationId xmlns:a16="http://schemas.microsoft.com/office/drawing/2014/main" id="{AD074D22-517C-9D32-56E1-51E39F17F3F0}"/>
              </a:ext>
            </a:extLst>
          </p:cNvPr>
          <p:cNvSpPr txBox="1"/>
          <p:nvPr/>
        </p:nvSpPr>
        <p:spPr>
          <a:xfrm>
            <a:off x="639535" y="1040945"/>
            <a:ext cx="1191986" cy="4001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latin typeface="Calibri"/>
                <a:ea typeface="Calibri"/>
                <a:cs typeface="Calibri"/>
              </a:rPr>
              <a:t>Coaching</a:t>
            </a:r>
          </a:p>
        </p:txBody>
      </p:sp>
      <p:sp>
        <p:nvSpPr>
          <p:cNvPr id="8" name="TextBox 7">
            <a:extLst>
              <a:ext uri="{FF2B5EF4-FFF2-40B4-BE49-F238E27FC236}">
                <a16:creationId xmlns:a16="http://schemas.microsoft.com/office/drawing/2014/main" id="{878AC47E-8269-CD40-D4DE-259974047BF0}"/>
              </a:ext>
            </a:extLst>
          </p:cNvPr>
          <p:cNvSpPr txBox="1"/>
          <p:nvPr/>
        </p:nvSpPr>
        <p:spPr>
          <a:xfrm>
            <a:off x="2041071" y="1843767"/>
            <a:ext cx="1362075" cy="4001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latin typeface="Calibri"/>
                <a:ea typeface="Calibri"/>
                <a:cs typeface="Calibri"/>
              </a:rPr>
              <a:t>Mentoring</a:t>
            </a:r>
            <a:endParaRPr lang="en-US" sz="2000">
              <a:latin typeface="Calibri"/>
              <a:ea typeface="Calibri"/>
              <a:cs typeface="Calibri"/>
            </a:endParaRPr>
          </a:p>
        </p:txBody>
      </p:sp>
      <p:sp>
        <p:nvSpPr>
          <p:cNvPr id="9" name="TextBox 8">
            <a:extLst>
              <a:ext uri="{FF2B5EF4-FFF2-40B4-BE49-F238E27FC236}">
                <a16:creationId xmlns:a16="http://schemas.microsoft.com/office/drawing/2014/main" id="{95E3A9BD-8C04-01B9-13A7-37959A229C9C}"/>
              </a:ext>
            </a:extLst>
          </p:cNvPr>
          <p:cNvSpPr txBox="1"/>
          <p:nvPr/>
        </p:nvSpPr>
        <p:spPr>
          <a:xfrm>
            <a:off x="8980714" y="1040944"/>
            <a:ext cx="1191986" cy="4001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latin typeface="Calibri"/>
                <a:ea typeface="Calibri"/>
                <a:cs typeface="Calibri"/>
              </a:rPr>
              <a:t>Coaching</a:t>
            </a:r>
          </a:p>
        </p:txBody>
      </p:sp>
      <p:sp>
        <p:nvSpPr>
          <p:cNvPr id="10" name="TextBox 9">
            <a:extLst>
              <a:ext uri="{FF2B5EF4-FFF2-40B4-BE49-F238E27FC236}">
                <a16:creationId xmlns:a16="http://schemas.microsoft.com/office/drawing/2014/main" id="{E5C55717-F518-484F-B81B-02FF37ED1457}"/>
              </a:ext>
            </a:extLst>
          </p:cNvPr>
          <p:cNvSpPr txBox="1"/>
          <p:nvPr/>
        </p:nvSpPr>
        <p:spPr>
          <a:xfrm>
            <a:off x="4606017" y="1040944"/>
            <a:ext cx="1191986" cy="4001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latin typeface="Calibri"/>
                <a:ea typeface="Calibri"/>
                <a:cs typeface="Calibri"/>
              </a:rPr>
              <a:t>Coaching</a:t>
            </a:r>
          </a:p>
        </p:txBody>
      </p:sp>
      <p:sp>
        <p:nvSpPr>
          <p:cNvPr id="12" name="TextBox 11">
            <a:extLst>
              <a:ext uri="{FF2B5EF4-FFF2-40B4-BE49-F238E27FC236}">
                <a16:creationId xmlns:a16="http://schemas.microsoft.com/office/drawing/2014/main" id="{CE595AF8-9288-334F-4EE0-F3B32214647C}"/>
              </a:ext>
            </a:extLst>
          </p:cNvPr>
          <p:cNvSpPr txBox="1"/>
          <p:nvPr/>
        </p:nvSpPr>
        <p:spPr>
          <a:xfrm>
            <a:off x="10171339" y="1843766"/>
            <a:ext cx="1362075" cy="4001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latin typeface="Calibri"/>
                <a:ea typeface="Calibri"/>
                <a:cs typeface="Calibri"/>
              </a:rPr>
              <a:t>Mentoring</a:t>
            </a:r>
            <a:endParaRPr lang="en-US" sz="2000">
              <a:latin typeface="Calibri"/>
              <a:ea typeface="Calibri"/>
              <a:cs typeface="Calibri"/>
            </a:endParaRPr>
          </a:p>
        </p:txBody>
      </p:sp>
      <p:sp>
        <p:nvSpPr>
          <p:cNvPr id="13" name="TextBox 12">
            <a:extLst>
              <a:ext uri="{FF2B5EF4-FFF2-40B4-BE49-F238E27FC236}">
                <a16:creationId xmlns:a16="http://schemas.microsoft.com/office/drawing/2014/main" id="{A2C54921-4C1D-CB5A-5175-1AD762432160}"/>
              </a:ext>
            </a:extLst>
          </p:cNvPr>
          <p:cNvSpPr txBox="1"/>
          <p:nvPr/>
        </p:nvSpPr>
        <p:spPr>
          <a:xfrm>
            <a:off x="6238875" y="1843766"/>
            <a:ext cx="1362075" cy="4001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latin typeface="Calibri"/>
                <a:ea typeface="Calibri"/>
                <a:cs typeface="Calibri"/>
              </a:rPr>
              <a:t>Mentoring</a:t>
            </a:r>
            <a:endParaRPr lang="en-US" sz="2000">
              <a:latin typeface="Calibri"/>
              <a:ea typeface="Calibri"/>
              <a:cs typeface="Calibri"/>
            </a:endParaRPr>
          </a:p>
        </p:txBody>
      </p:sp>
      <p:sp>
        <p:nvSpPr>
          <p:cNvPr id="14" name="TextBox 13">
            <a:extLst>
              <a:ext uri="{FF2B5EF4-FFF2-40B4-BE49-F238E27FC236}">
                <a16:creationId xmlns:a16="http://schemas.microsoft.com/office/drawing/2014/main" id="{F33DC9D5-D70A-14EE-09AF-48C842CFE2EA}"/>
              </a:ext>
            </a:extLst>
          </p:cNvPr>
          <p:cNvSpPr txBox="1"/>
          <p:nvPr/>
        </p:nvSpPr>
        <p:spPr>
          <a:xfrm>
            <a:off x="10852376" y="6083724"/>
            <a:ext cx="1009992" cy="461665"/>
          </a:xfrm>
          <a:prstGeom prst="rect">
            <a:avLst/>
          </a:prstGeom>
          <a:noFill/>
        </p:spPr>
        <p:txBody>
          <a:bodyPr wrap="square" rtlCol="0">
            <a:spAutoFit/>
          </a:bodyPr>
          <a:lstStyle/>
          <a:p>
            <a:r>
              <a:rPr lang="en-GB" sz="2400" dirty="0">
                <a:latin typeface="Calibri "/>
                <a:hlinkClick r:id="rId5"/>
              </a:rPr>
              <a:t>Video</a:t>
            </a:r>
            <a:endParaRPr lang="en-US" sz="2400" dirty="0">
              <a:latin typeface="Calibri "/>
            </a:endParaRPr>
          </a:p>
        </p:txBody>
      </p:sp>
    </p:spTree>
    <p:extLst>
      <p:ext uri="{BB962C8B-B14F-4D97-AF65-F5344CB8AC3E}">
        <p14:creationId xmlns:p14="http://schemas.microsoft.com/office/powerpoint/2010/main" val="3899781690"/>
      </p:ext>
    </p:extLst>
  </p:cSld>
  <p:clrMapOvr>
    <a:masterClrMapping/>
  </p:clrMapOvr>
  <mc:AlternateContent xmlns:mc="http://schemas.openxmlformats.org/markup-compatibility/2006" xmlns:p14="http://schemas.microsoft.com/office/powerpoint/2010/main">
    <mc:Choice Requires="p14">
      <p:transition spd="med" p14:dur="700" advTm="51236">
        <p:fade/>
      </p:transition>
    </mc:Choice>
    <mc:Fallback xmlns="">
      <p:transition spd="med" advTm="51236">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3999" y="1327727"/>
            <a:ext cx="11550074" cy="11900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a:ea typeface="+mn-lt"/>
              <a:cs typeface="+mn-lt"/>
            </a:endParaRPr>
          </a:p>
          <a:p>
            <a:pPr marL="285750" indent="-285750">
              <a:lnSpc>
                <a:spcPct val="90000"/>
              </a:lnSpc>
              <a:spcBef>
                <a:spcPts val="1000"/>
              </a:spcBef>
              <a:buFont typeface="Arial,Sans-Serif"/>
              <a:buChar char="•"/>
            </a:pPr>
            <a:r>
              <a:rPr lang="en-GB" sz="2400" b="1">
                <a:solidFill>
                  <a:schemeClr val="accent2"/>
                </a:solidFill>
                <a:latin typeface="Calibri" panose="020F0502020204030204" pitchFamily="34" charset="0"/>
                <a:cs typeface="Calibri" panose="020F0502020204030204" pitchFamily="34" charset="0"/>
              </a:rPr>
              <a:t>Wildcards:</a:t>
            </a:r>
            <a:r>
              <a:rPr lang="en-GB" sz="2400">
                <a:solidFill>
                  <a:schemeClr val="accent2"/>
                </a:solidFill>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rPr>
              <a:t>Locate alternative (American)spellings. E</a:t>
            </a:r>
            <a:r>
              <a:rPr lang="en-GB" sz="2400">
                <a:latin typeface="Calibri"/>
                <a:ea typeface="Calibri"/>
                <a:cs typeface="Calibri"/>
              </a:rPr>
              <a:t>.g. </a:t>
            </a:r>
            <a:r>
              <a:rPr lang="en-GB" sz="2400" err="1">
                <a:latin typeface="Calibri"/>
                <a:ea typeface="Calibri"/>
                <a:cs typeface="Calibri"/>
              </a:rPr>
              <a:t>Organi?ation</a:t>
            </a:r>
            <a:r>
              <a:rPr lang="en-GB" sz="2400">
                <a:latin typeface="Calibri"/>
                <a:ea typeface="Calibri"/>
                <a:cs typeface="Calibri"/>
              </a:rPr>
              <a:t> will find organisation / organization (</a:t>
            </a:r>
            <a:r>
              <a:rPr lang="en-GB" sz="2400">
                <a:latin typeface="Calibri" panose="020F0502020204030204" pitchFamily="34" charset="0"/>
                <a:ea typeface="Calibri"/>
                <a:cs typeface="Calibri" panose="020F0502020204030204" pitchFamily="34" charset="0"/>
              </a:rPr>
              <a:t>c</a:t>
            </a:r>
            <a:r>
              <a:rPr lang="en-GB" sz="2400">
                <a:latin typeface="Calibri" panose="020F0502020204030204" pitchFamily="34" charset="0"/>
                <a:cs typeface="Calibri" panose="020F0502020204030204" pitchFamily="34" charset="0"/>
              </a:rPr>
              <a:t>heck the individual database to confirm which symbol they use, e.g. #?*).</a:t>
            </a:r>
            <a:endParaRPr lang="en-GB" sz="2400">
              <a:latin typeface="Calibri" panose="020F0502020204030204" pitchFamily="34" charset="0"/>
              <a:ea typeface="+mn-lt"/>
              <a:cs typeface="Calibri" panose="020F0502020204030204" pitchFamily="34" charset="0"/>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025148" y="2669009"/>
            <a:ext cx="2166852" cy="2166852"/>
          </a:xfrm>
          <a:prstGeom prst="rect">
            <a:avLst/>
          </a:prstGeom>
        </p:spPr>
      </p:pic>
      <p:sp>
        <p:nvSpPr>
          <p:cNvPr id="3" name="TextBox 2">
            <a:extLst>
              <a:ext uri="{FF2B5EF4-FFF2-40B4-BE49-F238E27FC236}">
                <a16:creationId xmlns:a16="http://schemas.microsoft.com/office/drawing/2014/main" id="{DE20CD3F-7E6B-8405-B120-AFD2E7ACC9EE}"/>
              </a:ext>
            </a:extLst>
          </p:cNvPr>
          <p:cNvSpPr txBox="1"/>
          <p:nvPr/>
        </p:nvSpPr>
        <p:spPr>
          <a:xfrm>
            <a:off x="253999" y="3198944"/>
            <a:ext cx="10070408" cy="424732"/>
          </a:xfrm>
          <a:prstGeom prst="rect">
            <a:avLst/>
          </a:prstGeom>
          <a:noFill/>
        </p:spPr>
        <p:txBody>
          <a:bodyPr wrap="square" rtlCol="0">
            <a:spAutoFit/>
          </a:bodyPr>
          <a:lstStyle/>
          <a:p>
            <a:pPr marL="285750" indent="-285750">
              <a:lnSpc>
                <a:spcPct val="90000"/>
              </a:lnSpc>
              <a:spcBef>
                <a:spcPts val="1000"/>
              </a:spcBef>
              <a:buFont typeface="Arial,Sans-Serif"/>
              <a:buChar char="•"/>
            </a:pPr>
            <a:r>
              <a:rPr lang="en-GB" sz="2400" b="1">
                <a:solidFill>
                  <a:schemeClr val="accent2"/>
                </a:solidFill>
                <a:latin typeface="Calibri"/>
                <a:ea typeface="Calibri"/>
                <a:cs typeface="Calibri"/>
              </a:rPr>
              <a:t>Truncation:</a:t>
            </a:r>
            <a:r>
              <a:rPr lang="en-GB" sz="2400">
                <a:latin typeface="Calibri"/>
                <a:ea typeface="Calibri"/>
                <a:cs typeface="Calibri"/>
              </a:rPr>
              <a:t> Employ* will find employ, employee, employer, employment.</a:t>
            </a:r>
            <a:endParaRPr lang="en-GB" sz="240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A91A19DF-9249-9386-1DD6-ADD39815E080}"/>
              </a:ext>
            </a:extLst>
          </p:cNvPr>
          <p:cNvSpPr txBox="1"/>
          <p:nvPr/>
        </p:nvSpPr>
        <p:spPr>
          <a:xfrm>
            <a:off x="253999" y="4188991"/>
            <a:ext cx="10063159" cy="1421928"/>
          </a:xfrm>
          <a:prstGeom prst="rect">
            <a:avLst/>
          </a:prstGeom>
          <a:noFill/>
        </p:spPr>
        <p:txBody>
          <a:bodyPr wrap="square" lIns="91440" tIns="45720" rIns="91440" bIns="45720" rtlCol="0" anchor="t">
            <a:spAutoFit/>
          </a:bodyPr>
          <a:lstStyle/>
          <a:p>
            <a:pPr marL="285750" indent="-285750">
              <a:lnSpc>
                <a:spcPct val="90000"/>
              </a:lnSpc>
              <a:spcBef>
                <a:spcPts val="1000"/>
              </a:spcBef>
              <a:buFont typeface="Arial,Sans-Serif"/>
              <a:buChar char="•"/>
            </a:pPr>
            <a:r>
              <a:rPr lang="en-GB" sz="2400" b="1" dirty="0">
                <a:solidFill>
                  <a:schemeClr val="accent2"/>
                </a:solidFill>
                <a:latin typeface="Calibri"/>
                <a:ea typeface="Calibri"/>
                <a:cs typeface="Calibri"/>
              </a:rPr>
              <a:t>Parenthesis ( ): </a:t>
            </a:r>
            <a:r>
              <a:rPr lang="en-GB" sz="2400" dirty="0">
                <a:latin typeface="Calibri"/>
                <a:ea typeface="Calibri"/>
                <a:cs typeface="Calibri"/>
              </a:rPr>
              <a:t>Use brackets to </a:t>
            </a:r>
            <a:r>
              <a:rPr lang="en-GB" sz="2400" b="1" dirty="0">
                <a:latin typeface="Calibri"/>
                <a:ea typeface="Calibri"/>
                <a:cs typeface="Calibri"/>
              </a:rPr>
              <a:t>group</a:t>
            </a:r>
            <a:r>
              <a:rPr lang="en-GB" sz="2400" dirty="0">
                <a:latin typeface="Calibri"/>
                <a:ea typeface="Calibri"/>
                <a:cs typeface="Calibri"/>
              </a:rPr>
              <a:t> terms together and determine the </a:t>
            </a:r>
            <a:r>
              <a:rPr lang="en-GB" sz="2400" b="1" dirty="0">
                <a:latin typeface="Calibri"/>
                <a:ea typeface="Calibri"/>
                <a:cs typeface="Calibri"/>
              </a:rPr>
              <a:t>order </a:t>
            </a:r>
            <a:r>
              <a:rPr lang="en-GB" sz="2400" dirty="0">
                <a:latin typeface="Calibri"/>
                <a:ea typeface="Calibri"/>
                <a:cs typeface="Calibri"/>
              </a:rPr>
              <a:t>of the search. E.g. “Well-being” AND (Leadership OR Management) will return results which contain “Well-being” and either ‘leadership’ or ‘management’.</a:t>
            </a:r>
            <a:endParaRPr lang="en-GB" sz="2400" dirty="0">
              <a:solidFill>
                <a:srgbClr val="000000"/>
              </a:solidFill>
              <a:latin typeface="Calibri" panose="020F0502020204030204" pitchFamily="34" charset="0"/>
              <a:ea typeface="Calibri"/>
              <a:cs typeface="Calibri" panose="020F0502020204030204" pitchFamily="34" charset="0"/>
            </a:endParaRPr>
          </a:p>
        </p:txBody>
      </p:sp>
      <p:sp>
        <p:nvSpPr>
          <p:cNvPr id="7" name="TextBox 6">
            <a:extLst>
              <a:ext uri="{FF2B5EF4-FFF2-40B4-BE49-F238E27FC236}">
                <a16:creationId xmlns:a16="http://schemas.microsoft.com/office/drawing/2014/main" id="{B6E46DC5-A3D1-D9BF-761B-A10DE1EB33AC}"/>
              </a:ext>
            </a:extLst>
          </p:cNvPr>
          <p:cNvSpPr txBox="1"/>
          <p:nvPr/>
        </p:nvSpPr>
        <p:spPr>
          <a:xfrm>
            <a:off x="911680" y="5701393"/>
            <a:ext cx="10892517" cy="461665"/>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Arial"/>
                <a:cs typeface="Arial"/>
              </a:rPr>
              <a:t>TRY:</a:t>
            </a:r>
            <a:r>
              <a:rPr lang="en-GB" sz="2400">
                <a:latin typeface="Calibri"/>
                <a:ea typeface="Arial"/>
                <a:cs typeface="Arial"/>
              </a:rPr>
              <a:t> Searching for wellbeing</a:t>
            </a:r>
            <a:r>
              <a:rPr lang="en-GB" sz="2400" baseline="0">
                <a:latin typeface="Calibri"/>
                <a:ea typeface="Arial"/>
                <a:cs typeface="Arial"/>
              </a:rPr>
              <a:t>, well being and well-being? Do you get different results</a:t>
            </a:r>
            <a:r>
              <a:rPr lang="en-GB" sz="2400">
                <a:latin typeface="Calibri"/>
                <a:ea typeface="Arial"/>
                <a:cs typeface="Arial"/>
              </a:rPr>
              <a:t>?</a:t>
            </a:r>
            <a:endParaRPr lang="en-US"/>
          </a:p>
        </p:txBody>
      </p:sp>
    </p:spTree>
    <p:extLst>
      <p:ext uri="{BB962C8B-B14F-4D97-AF65-F5344CB8AC3E}">
        <p14:creationId xmlns:p14="http://schemas.microsoft.com/office/powerpoint/2010/main" val="460147010"/>
      </p:ext>
    </p:extLst>
  </p:cSld>
  <p:clrMapOvr>
    <a:masterClrMapping/>
  </p:clrMapOvr>
  <mc:AlternateContent xmlns:mc="http://schemas.openxmlformats.org/markup-compatibility/2006" xmlns:p14="http://schemas.microsoft.com/office/powerpoint/2010/main">
    <mc:Choice Requires="p14">
      <p:transition spd="med" p14:dur="700" advTm="42707">
        <p:fade/>
      </p:transition>
    </mc:Choice>
    <mc:Fallback xmlns="">
      <p:transition spd="med" advTm="42707">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832E7-ACB2-E163-83FF-89108652E755}"/>
              </a:ext>
            </a:extLst>
          </p:cNvPr>
          <p:cNvSpPr>
            <a:spLocks noGrp="1"/>
          </p:cNvSpPr>
          <p:nvPr>
            <p:ph type="title"/>
          </p:nvPr>
        </p:nvSpPr>
        <p:spPr>
          <a:xfrm>
            <a:off x="347722" y="824"/>
            <a:ext cx="11496558" cy="1003916"/>
          </a:xfrm>
        </p:spPr>
        <p:txBody>
          <a:bodyPr>
            <a:normAutofit/>
          </a:bodyPr>
          <a:lstStyle/>
          <a:p>
            <a:r>
              <a:rPr lang="en-GB"/>
              <a:t>Also try...</a:t>
            </a:r>
          </a:p>
        </p:txBody>
      </p:sp>
      <p:sp>
        <p:nvSpPr>
          <p:cNvPr id="4" name="TextBox 3">
            <a:extLst>
              <a:ext uri="{FF2B5EF4-FFF2-40B4-BE49-F238E27FC236}">
                <a16:creationId xmlns:a16="http://schemas.microsoft.com/office/drawing/2014/main" id="{1C4CB150-2424-6955-B887-3359379DD5EB}"/>
              </a:ext>
            </a:extLst>
          </p:cNvPr>
          <p:cNvSpPr txBox="1"/>
          <p:nvPr/>
        </p:nvSpPr>
        <p:spPr>
          <a:xfrm>
            <a:off x="350751" y="1711037"/>
            <a:ext cx="487847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Asking an AI tool (e.g. Perplexity, ChatGPT, or Co-Pilot) to:</a:t>
            </a:r>
          </a:p>
          <a:p>
            <a:endParaRPr lang="en-GB" sz="2400">
              <a:latin typeface="Calibri"/>
              <a:ea typeface="Calibri"/>
              <a:cs typeface="Calibri"/>
            </a:endParaRPr>
          </a:p>
          <a:p>
            <a:pPr marL="342900" indent="-342900">
              <a:buFont typeface="Arial"/>
              <a:buChar char="•"/>
            </a:pPr>
            <a:r>
              <a:rPr lang="en-GB" sz="2400">
                <a:latin typeface="Calibri"/>
                <a:ea typeface="Calibri"/>
                <a:cs typeface="Calibri"/>
              </a:rPr>
              <a:t>Provide a list of keywords to use in a library database search.</a:t>
            </a:r>
            <a:endParaRPr lang="en-GB">
              <a:latin typeface="Calibri Light"/>
              <a:ea typeface="Calibri Light"/>
              <a:cs typeface="Calibri Light"/>
            </a:endParaRPr>
          </a:p>
          <a:p>
            <a:endParaRPr lang="en-GB" sz="2400">
              <a:latin typeface="Calibri"/>
              <a:ea typeface="Calibri"/>
              <a:cs typeface="Calibri"/>
            </a:endParaRPr>
          </a:p>
          <a:p>
            <a:pPr marL="342900" indent="-342900">
              <a:buFont typeface="Arial"/>
              <a:buChar char="•"/>
            </a:pPr>
            <a:r>
              <a:rPr lang="en-GB" sz="2400">
                <a:latin typeface="Calibri"/>
                <a:ea typeface="Calibri"/>
                <a:cs typeface="Calibri"/>
              </a:rPr>
              <a:t>Create a Boolean search string with those keywords.</a:t>
            </a:r>
            <a:endParaRPr lang="en-GB">
              <a:ea typeface="Calibri Light"/>
              <a:cs typeface="Calibri Light"/>
            </a:endParaRPr>
          </a:p>
          <a:p>
            <a:pPr algn="l"/>
            <a:endParaRPr lang="en-GB" sz="2400">
              <a:latin typeface="Calibri"/>
              <a:ea typeface="Calibri Light"/>
              <a:cs typeface="Calibri Light"/>
            </a:endParaRPr>
          </a:p>
        </p:txBody>
      </p:sp>
      <p:pic>
        <p:nvPicPr>
          <p:cNvPr id="5" name="Picture 4" descr="A white text with black text&#10;&#10;AI-generated content may be incorrect.">
            <a:extLst>
              <a:ext uri="{FF2B5EF4-FFF2-40B4-BE49-F238E27FC236}">
                <a16:creationId xmlns:a16="http://schemas.microsoft.com/office/drawing/2014/main" id="{328FB091-5000-342A-EB46-15904BC44CF0}"/>
              </a:ext>
            </a:extLst>
          </p:cNvPr>
          <p:cNvPicPr>
            <a:picLocks noChangeAspect="1"/>
          </p:cNvPicPr>
          <p:nvPr/>
        </p:nvPicPr>
        <p:blipFill>
          <a:blip r:embed="rId3"/>
          <a:stretch>
            <a:fillRect/>
          </a:stretch>
        </p:blipFill>
        <p:spPr>
          <a:xfrm>
            <a:off x="5900304" y="1372322"/>
            <a:ext cx="6088496" cy="470794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E1E4472-9497-D376-8DF2-4280695632AE}"/>
              </a:ext>
            </a:extLst>
          </p:cNvPr>
          <p:cNvSpPr txBox="1"/>
          <p:nvPr/>
        </p:nvSpPr>
        <p:spPr>
          <a:xfrm>
            <a:off x="1693170" y="5020981"/>
            <a:ext cx="219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hlinkClick r:id="rId4"/>
              </a:rPr>
              <a:t>Perplexity example</a:t>
            </a:r>
            <a:endParaRPr lang="en-GB" dirty="0">
              <a:latin typeface="Calibri"/>
              <a:ea typeface="Calibri"/>
              <a:cs typeface="Calibri"/>
            </a:endParaRPr>
          </a:p>
        </p:txBody>
      </p:sp>
    </p:spTree>
    <p:extLst>
      <p:ext uri="{BB962C8B-B14F-4D97-AF65-F5344CB8AC3E}">
        <p14:creationId xmlns:p14="http://schemas.microsoft.com/office/powerpoint/2010/main" val="1673827882"/>
      </p:ext>
    </p:extLst>
  </p:cSld>
  <p:clrMapOvr>
    <a:masterClrMapping/>
  </p:clrMapOvr>
  <mc:AlternateContent xmlns:mc="http://schemas.openxmlformats.org/markup-compatibility/2006" xmlns:p14="http://schemas.microsoft.com/office/powerpoint/2010/main">
    <mc:Choice Requires="p14">
      <p:transition spd="med" p14:dur="700" advTm="33999">
        <p:fade/>
      </p:transition>
    </mc:Choice>
    <mc:Fallback xmlns="">
      <p:transition spd="med" advTm="33999">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448B7B89-8EED-3053-1195-207AE88B0F7E}"/>
              </a:ext>
            </a:extLst>
          </p:cNvPr>
          <p:cNvSpPr>
            <a:spLocks noGrp="1"/>
          </p:cNvSpPr>
          <p:nvPr>
            <p:ph type="body" idx="1"/>
          </p:nvPr>
        </p:nvSpPr>
        <p:spPr/>
        <p:txBody>
          <a:bodyPr/>
          <a:lstStyle/>
          <a:p>
            <a:r>
              <a:rPr lang="en-GB">
                <a:ea typeface="Calibri Light"/>
                <a:cs typeface="Calibri Light"/>
              </a:rPr>
              <a:t>Simple Search</a:t>
            </a:r>
            <a:endParaRPr lang="en-GB"/>
          </a:p>
        </p:txBody>
      </p:sp>
      <p:sp>
        <p:nvSpPr>
          <p:cNvPr id="7" name="Text Placeholder 6">
            <a:extLst>
              <a:ext uri="{FF2B5EF4-FFF2-40B4-BE49-F238E27FC236}">
                <a16:creationId xmlns:a16="http://schemas.microsoft.com/office/drawing/2014/main" id="{54916BE3-3497-55E5-3ACA-A8F8C9263E60}"/>
              </a:ext>
            </a:extLst>
          </p:cNvPr>
          <p:cNvSpPr>
            <a:spLocks noGrp="1"/>
          </p:cNvSpPr>
          <p:nvPr>
            <p:ph type="body" sz="quarter" idx="3"/>
          </p:nvPr>
        </p:nvSpPr>
        <p:spPr/>
        <p:txBody>
          <a:bodyPr/>
          <a:lstStyle/>
          <a:p>
            <a:r>
              <a:rPr lang="en-GB">
                <a:ea typeface="Calibri Light"/>
                <a:cs typeface="Calibri Light"/>
              </a:rPr>
              <a:t>Advanced Search</a:t>
            </a:r>
            <a:endParaRPr lang="en-GB"/>
          </a:p>
        </p:txBody>
      </p:sp>
      <p:sp>
        <p:nvSpPr>
          <p:cNvPr id="2" name="Title 1">
            <a:extLst>
              <a:ext uri="{FF2B5EF4-FFF2-40B4-BE49-F238E27FC236}">
                <a16:creationId xmlns:a16="http://schemas.microsoft.com/office/drawing/2014/main" id="{6BC7D957-A6F4-FBBA-3F0E-B3164E3ADEB9}"/>
              </a:ext>
            </a:extLst>
          </p:cNvPr>
          <p:cNvSpPr>
            <a:spLocks noGrp="1"/>
          </p:cNvSpPr>
          <p:nvPr>
            <p:ph type="title"/>
          </p:nvPr>
        </p:nvSpPr>
        <p:spPr/>
        <p:txBody>
          <a:bodyPr/>
          <a:lstStyle/>
          <a:p>
            <a:r>
              <a:rPr lang="en-GB"/>
              <a:t>Simple or Advanced keyword Search?</a:t>
            </a:r>
          </a:p>
        </p:txBody>
      </p:sp>
      <p:sp>
        <p:nvSpPr>
          <p:cNvPr id="5" name="TextBox 4">
            <a:extLst>
              <a:ext uri="{FF2B5EF4-FFF2-40B4-BE49-F238E27FC236}">
                <a16:creationId xmlns:a16="http://schemas.microsoft.com/office/drawing/2014/main" id="{E98C997E-D697-B6FB-8DC6-B00B1219854F}"/>
              </a:ext>
            </a:extLst>
          </p:cNvPr>
          <p:cNvSpPr txBox="1"/>
          <p:nvPr/>
        </p:nvSpPr>
        <p:spPr>
          <a:xfrm>
            <a:off x="1657625" y="5451638"/>
            <a:ext cx="9334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latin typeface="Aptos"/>
                <a:ea typeface="Calibri Light"/>
                <a:cs typeface="Calibri Light"/>
                <a:hlinkClick r:id="rId2"/>
              </a:rPr>
              <a:t>LINK</a:t>
            </a:r>
            <a:endParaRPr lang="en-GB" sz="2400" dirty="0">
              <a:latin typeface="Aptos"/>
              <a:ea typeface="Calibri Light"/>
              <a:cs typeface="Calibri Light"/>
            </a:endParaRPr>
          </a:p>
        </p:txBody>
      </p:sp>
      <p:sp>
        <p:nvSpPr>
          <p:cNvPr id="9" name="TextBox 8">
            <a:extLst>
              <a:ext uri="{FF2B5EF4-FFF2-40B4-BE49-F238E27FC236}">
                <a16:creationId xmlns:a16="http://schemas.microsoft.com/office/drawing/2014/main" id="{E58CDAD5-FF33-BB8E-2AA2-5787839F4539}"/>
              </a:ext>
            </a:extLst>
          </p:cNvPr>
          <p:cNvSpPr txBox="1"/>
          <p:nvPr/>
        </p:nvSpPr>
        <p:spPr>
          <a:xfrm>
            <a:off x="8497337" y="5682471"/>
            <a:ext cx="9334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latin typeface="Aptos"/>
                <a:ea typeface="Calibri Light"/>
                <a:cs typeface="Calibri Light"/>
                <a:hlinkClick r:id="rId3"/>
              </a:rPr>
              <a:t>LINK</a:t>
            </a:r>
            <a:endParaRPr lang="en-GB" sz="2400" dirty="0">
              <a:latin typeface="Aptos"/>
              <a:ea typeface="Calibri Light"/>
              <a:cs typeface="Calibri Light"/>
            </a:endParaRPr>
          </a:p>
        </p:txBody>
      </p:sp>
      <p:pic>
        <p:nvPicPr>
          <p:cNvPr id="10" name="Picture 9">
            <a:extLst>
              <a:ext uri="{FF2B5EF4-FFF2-40B4-BE49-F238E27FC236}">
                <a16:creationId xmlns:a16="http://schemas.microsoft.com/office/drawing/2014/main" id="{39180D22-8FCE-6219-BB41-FEBBCB610E0D}"/>
              </a:ext>
            </a:extLst>
          </p:cNvPr>
          <p:cNvPicPr>
            <a:picLocks noChangeAspect="1"/>
          </p:cNvPicPr>
          <p:nvPr/>
        </p:nvPicPr>
        <p:blipFill>
          <a:blip r:embed="rId4"/>
          <a:stretch>
            <a:fillRect/>
          </a:stretch>
        </p:blipFill>
        <p:spPr>
          <a:xfrm>
            <a:off x="6437630" y="2279389"/>
            <a:ext cx="5636913" cy="282678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4" name="Picture 13">
            <a:extLst>
              <a:ext uri="{FF2B5EF4-FFF2-40B4-BE49-F238E27FC236}">
                <a16:creationId xmlns:a16="http://schemas.microsoft.com/office/drawing/2014/main" id="{C59AA273-8370-743B-43CD-673404C517AA}"/>
              </a:ext>
            </a:extLst>
          </p:cNvPr>
          <p:cNvPicPr>
            <a:picLocks noChangeAspect="1"/>
          </p:cNvPicPr>
          <p:nvPr/>
        </p:nvPicPr>
        <p:blipFill>
          <a:blip r:embed="rId5"/>
          <a:stretch>
            <a:fillRect/>
          </a:stretch>
        </p:blipFill>
        <p:spPr>
          <a:xfrm>
            <a:off x="245549" y="2965189"/>
            <a:ext cx="5850451" cy="114961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487361444"/>
      </p:ext>
    </p:extLst>
  </p:cSld>
  <p:clrMapOvr>
    <a:masterClrMapping/>
  </p:clrMapOvr>
  <mc:AlternateContent xmlns:mc="http://schemas.openxmlformats.org/markup-compatibility/2006" xmlns:p14="http://schemas.microsoft.com/office/powerpoint/2010/main">
    <mc:Choice Requires="p14">
      <p:transition spd="slow" p14:dur="2000" advTm="44042"/>
    </mc:Choice>
    <mc:Fallback xmlns="">
      <p:transition spd="slow" advTm="4404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C129F4-8FD3-5557-3A20-B326563AECDF}"/>
              </a:ext>
            </a:extLst>
          </p:cNvPr>
          <p:cNvSpPr>
            <a:spLocks noGrp="1"/>
          </p:cNvSpPr>
          <p:nvPr>
            <p:ph type="title"/>
          </p:nvPr>
        </p:nvSpPr>
        <p:spPr/>
        <p:txBody>
          <a:bodyPr/>
          <a:lstStyle/>
          <a:p>
            <a:r>
              <a:rPr lang="en-GB"/>
              <a:t>Advanced Search</a:t>
            </a:r>
          </a:p>
        </p:txBody>
      </p:sp>
      <p:sp>
        <p:nvSpPr>
          <p:cNvPr id="6" name="Content Placeholder 5">
            <a:extLst>
              <a:ext uri="{FF2B5EF4-FFF2-40B4-BE49-F238E27FC236}">
                <a16:creationId xmlns:a16="http://schemas.microsoft.com/office/drawing/2014/main" id="{53311028-1145-ECCB-5D81-5C029DCCE698}"/>
              </a:ext>
            </a:extLst>
          </p:cNvPr>
          <p:cNvSpPr>
            <a:spLocks noGrp="1"/>
          </p:cNvSpPr>
          <p:nvPr>
            <p:ph sz="quarter" idx="10"/>
          </p:nvPr>
        </p:nvSpPr>
        <p:spPr>
          <a:xfrm>
            <a:off x="258200" y="1480576"/>
            <a:ext cx="4014609" cy="2808635"/>
          </a:xfrm>
        </p:spPr>
        <p:txBody>
          <a:bodyPr vert="horz" lIns="91440" tIns="45720" rIns="91440" bIns="45720" rtlCol="0" anchor="t">
            <a:normAutofit/>
          </a:bodyPr>
          <a:lstStyle/>
          <a:p>
            <a:pPr>
              <a:buFont typeface="Arial" panose="020B0604020202020204" pitchFamily="34" charset="0"/>
              <a:buChar char="•"/>
            </a:pPr>
            <a:r>
              <a:rPr lang="en-GB" sz="2400">
                <a:latin typeface="Calibri"/>
                <a:ea typeface="Calibri"/>
                <a:cs typeface="Calibri"/>
              </a:rPr>
              <a:t>Use Boolean Operators.</a:t>
            </a:r>
          </a:p>
          <a:p>
            <a:pPr>
              <a:buFont typeface="Arial" panose="020B0604020202020204" pitchFamily="34" charset="0"/>
              <a:buChar char="•"/>
            </a:pPr>
            <a:r>
              <a:rPr lang="en-GB" sz="2400">
                <a:latin typeface="Calibri"/>
                <a:ea typeface="Calibri"/>
                <a:cs typeface="Calibri"/>
              </a:rPr>
              <a:t>Try truncation.</a:t>
            </a:r>
          </a:p>
          <a:p>
            <a:pPr>
              <a:buFont typeface="Arial" panose="020B0604020202020204" pitchFamily="34" charset="0"/>
              <a:buChar char="•"/>
            </a:pPr>
            <a:r>
              <a:rPr lang="en-GB" sz="2400">
                <a:latin typeface="Calibri"/>
                <a:ea typeface="Calibri"/>
                <a:cs typeface="Calibri"/>
              </a:rPr>
              <a:t>Apply phrase searching.</a:t>
            </a:r>
          </a:p>
          <a:p>
            <a:pPr>
              <a:buFont typeface="Arial" panose="020B0604020202020204" pitchFamily="34" charset="0"/>
              <a:buChar char="•"/>
            </a:pPr>
            <a:r>
              <a:rPr lang="en-GB" sz="2400">
                <a:latin typeface="Calibri"/>
                <a:ea typeface="Calibri"/>
                <a:cs typeface="Calibri"/>
              </a:rPr>
              <a:t>Experiment with drop down options.</a:t>
            </a:r>
          </a:p>
          <a:p>
            <a:pPr>
              <a:buFont typeface="Arial" panose="020B0604020202020204" pitchFamily="34" charset="0"/>
              <a:buChar char="•"/>
            </a:pPr>
            <a:r>
              <a:rPr lang="en-GB" sz="2400">
                <a:latin typeface="Calibri"/>
                <a:ea typeface="Calibri"/>
                <a:cs typeface="Calibri"/>
              </a:rPr>
              <a:t>Use filters to refine.</a:t>
            </a:r>
          </a:p>
          <a:p>
            <a:pPr marL="0" indent="0">
              <a:buNone/>
            </a:pPr>
            <a:endParaRPr lang="en-GB">
              <a:ea typeface="Calibri Light"/>
              <a:cs typeface="Calibri Light"/>
            </a:endParaRPr>
          </a:p>
        </p:txBody>
      </p:sp>
      <p:sp>
        <p:nvSpPr>
          <p:cNvPr id="11" name="TextBox 10">
            <a:extLst>
              <a:ext uri="{FF2B5EF4-FFF2-40B4-BE49-F238E27FC236}">
                <a16:creationId xmlns:a16="http://schemas.microsoft.com/office/drawing/2014/main" id="{4801CE04-F59E-84DB-8632-06529EF313BD}"/>
              </a:ext>
            </a:extLst>
          </p:cNvPr>
          <p:cNvSpPr txBox="1"/>
          <p:nvPr/>
        </p:nvSpPr>
        <p:spPr>
          <a:xfrm>
            <a:off x="10828204" y="5799233"/>
            <a:ext cx="896293" cy="400110"/>
          </a:xfrm>
          <a:prstGeom prst="rect">
            <a:avLst/>
          </a:prstGeom>
          <a:noFill/>
        </p:spPr>
        <p:txBody>
          <a:bodyPr wrap="square" lIns="91440" tIns="45720" rIns="91440" bIns="45720" rtlCol="0" anchor="t">
            <a:spAutoFit/>
          </a:bodyPr>
          <a:lstStyle/>
          <a:p>
            <a:r>
              <a:rPr lang="en-GB" sz="2000" b="1" dirty="0">
                <a:hlinkClick r:id="rId3"/>
              </a:rPr>
              <a:t>Link</a:t>
            </a:r>
            <a:endParaRPr lang="en-GB" sz="2000" b="1" dirty="0">
              <a:hlinkClick r:id="rId4"/>
            </a:endParaRPr>
          </a:p>
        </p:txBody>
      </p:sp>
      <p:pic>
        <p:nvPicPr>
          <p:cNvPr id="3" name="Picture 2">
            <a:extLst>
              <a:ext uri="{FF2B5EF4-FFF2-40B4-BE49-F238E27FC236}">
                <a16:creationId xmlns:a16="http://schemas.microsoft.com/office/drawing/2014/main" id="{331571BB-C7E4-B2B0-A165-A8C32F07A589}"/>
              </a:ext>
            </a:extLst>
          </p:cNvPr>
          <p:cNvPicPr>
            <a:picLocks noChangeAspect="1"/>
          </p:cNvPicPr>
          <p:nvPr/>
        </p:nvPicPr>
        <p:blipFill>
          <a:blip r:embed="rId5"/>
          <a:stretch>
            <a:fillRect/>
          </a:stretch>
        </p:blipFill>
        <p:spPr>
          <a:xfrm>
            <a:off x="4272809" y="1480576"/>
            <a:ext cx="7657265" cy="3907690"/>
          </a:xfrm>
          <a:prstGeom prst="rect">
            <a:avLst/>
          </a:prstGeom>
        </p:spPr>
      </p:pic>
      <p:pic>
        <p:nvPicPr>
          <p:cNvPr id="7" name="Picture 6">
            <a:extLst>
              <a:ext uri="{FF2B5EF4-FFF2-40B4-BE49-F238E27FC236}">
                <a16:creationId xmlns:a16="http://schemas.microsoft.com/office/drawing/2014/main" id="{FC4B35A4-EEAE-D1E9-0604-4C85CC8B4F19}"/>
              </a:ext>
            </a:extLst>
          </p:cNvPr>
          <p:cNvPicPr>
            <a:picLocks noChangeAspect="1"/>
          </p:cNvPicPr>
          <p:nvPr/>
        </p:nvPicPr>
        <p:blipFill>
          <a:blip r:embed="rId6"/>
          <a:srcRect l="8952"/>
          <a:stretch>
            <a:fillRect/>
          </a:stretch>
        </p:blipFill>
        <p:spPr>
          <a:xfrm>
            <a:off x="1142286" y="4289211"/>
            <a:ext cx="2246435" cy="1886213"/>
          </a:xfrm>
          <a:prstGeom prst="rect">
            <a:avLst/>
          </a:prstGeom>
        </p:spPr>
      </p:pic>
    </p:spTree>
    <p:extLst>
      <p:ext uri="{BB962C8B-B14F-4D97-AF65-F5344CB8AC3E}">
        <p14:creationId xmlns:p14="http://schemas.microsoft.com/office/powerpoint/2010/main" val="1365761618"/>
      </p:ext>
    </p:extLst>
  </p:cSld>
  <p:clrMapOvr>
    <a:masterClrMapping/>
  </p:clrMapOvr>
  <mc:AlternateContent xmlns:mc="http://schemas.openxmlformats.org/markup-compatibility/2006" xmlns:p14="http://schemas.microsoft.com/office/powerpoint/2010/main">
    <mc:Choice Requires="p14">
      <p:transition spd="med" p14:dur="700" advTm="31112">
        <p:fade/>
      </p:transition>
    </mc:Choice>
    <mc:Fallback xmlns="">
      <p:transition spd="med" advTm="31112">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0B58-72AD-2FF8-9357-D009D7BE3C5D}"/>
              </a:ext>
            </a:extLst>
          </p:cNvPr>
          <p:cNvSpPr>
            <a:spLocks noGrp="1"/>
          </p:cNvSpPr>
          <p:nvPr>
            <p:ph type="title"/>
          </p:nvPr>
        </p:nvSpPr>
        <p:spPr/>
        <p:txBody>
          <a:bodyPr/>
          <a:lstStyle/>
          <a:p>
            <a:r>
              <a:rPr lang="en-GB"/>
              <a:t>Explore drop downs. </a:t>
            </a:r>
          </a:p>
        </p:txBody>
      </p:sp>
      <p:sp>
        <p:nvSpPr>
          <p:cNvPr id="5" name="TextBox 4">
            <a:extLst>
              <a:ext uri="{FF2B5EF4-FFF2-40B4-BE49-F238E27FC236}">
                <a16:creationId xmlns:a16="http://schemas.microsoft.com/office/drawing/2014/main" id="{D7321B89-E4EA-0D9B-C753-6FF9188DEE92}"/>
              </a:ext>
            </a:extLst>
          </p:cNvPr>
          <p:cNvSpPr txBox="1"/>
          <p:nvPr/>
        </p:nvSpPr>
        <p:spPr>
          <a:xfrm>
            <a:off x="616449" y="2260314"/>
            <a:ext cx="2328808" cy="28090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400" dirty="0">
                <a:latin typeface="Aptos"/>
                <a:ea typeface="Calibri Light"/>
                <a:cs typeface="Calibri Light"/>
              </a:rPr>
              <a:t>Explore all drop downs and results and add new lines if necessary.</a:t>
            </a:r>
            <a:endParaRPr lang="en-GB" sz="2400" dirty="0">
              <a:latin typeface="Aptos"/>
            </a:endParaRPr>
          </a:p>
        </p:txBody>
      </p:sp>
      <p:sp>
        <p:nvSpPr>
          <p:cNvPr id="6" name="TextBox 5">
            <a:extLst>
              <a:ext uri="{FF2B5EF4-FFF2-40B4-BE49-F238E27FC236}">
                <a16:creationId xmlns:a16="http://schemas.microsoft.com/office/drawing/2014/main" id="{9EBAE1AC-20F1-0398-A924-E40BED615636}"/>
              </a:ext>
            </a:extLst>
          </p:cNvPr>
          <p:cNvSpPr txBox="1"/>
          <p:nvPr/>
        </p:nvSpPr>
        <p:spPr>
          <a:xfrm>
            <a:off x="1226540" y="5457101"/>
            <a:ext cx="141514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dirty="0">
                <a:latin typeface="Aptos"/>
                <a:ea typeface="Calibri Light"/>
                <a:cs typeface="Calibri Light"/>
                <a:hlinkClick r:id="rId2"/>
              </a:rPr>
              <a:t>LINK</a:t>
            </a:r>
            <a:endParaRPr lang="en-GB" sz="2400" dirty="0">
              <a:latin typeface="Aptos"/>
            </a:endParaRPr>
          </a:p>
        </p:txBody>
      </p:sp>
      <p:pic>
        <p:nvPicPr>
          <p:cNvPr id="4" name="Picture 3">
            <a:extLst>
              <a:ext uri="{FF2B5EF4-FFF2-40B4-BE49-F238E27FC236}">
                <a16:creationId xmlns:a16="http://schemas.microsoft.com/office/drawing/2014/main" id="{C3B11EBA-EC48-2A16-2A0F-2F5E35F93216}"/>
              </a:ext>
            </a:extLst>
          </p:cNvPr>
          <p:cNvPicPr>
            <a:picLocks noChangeAspect="1"/>
          </p:cNvPicPr>
          <p:nvPr/>
        </p:nvPicPr>
        <p:blipFill>
          <a:blip r:embed="rId3"/>
          <a:stretch>
            <a:fillRect/>
          </a:stretch>
        </p:blipFill>
        <p:spPr>
          <a:xfrm>
            <a:off x="3049565" y="1565612"/>
            <a:ext cx="8760576" cy="4432852"/>
          </a:xfrm>
          <a:prstGeom prst="rect">
            <a:avLst/>
          </a:prstGeom>
        </p:spPr>
      </p:pic>
    </p:spTree>
    <p:extLst>
      <p:ext uri="{BB962C8B-B14F-4D97-AF65-F5344CB8AC3E}">
        <p14:creationId xmlns:p14="http://schemas.microsoft.com/office/powerpoint/2010/main" val="2758227594"/>
      </p:ext>
    </p:extLst>
  </p:cSld>
  <p:clrMapOvr>
    <a:masterClrMapping/>
  </p:clrMapOvr>
  <mc:AlternateContent xmlns:mc="http://schemas.openxmlformats.org/markup-compatibility/2006" xmlns:p14="http://schemas.microsoft.com/office/powerpoint/2010/main">
    <mc:Choice Requires="p14">
      <p:transition spd="slow" p14:dur="2000" advTm="22629"/>
    </mc:Choice>
    <mc:Fallback xmlns="">
      <p:transition spd="slow" advTm="22629"/>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omputer&#10;&#10;AI-generated content may be incorrect.">
            <a:extLst>
              <a:ext uri="{FF2B5EF4-FFF2-40B4-BE49-F238E27FC236}">
                <a16:creationId xmlns:a16="http://schemas.microsoft.com/office/drawing/2014/main" id="{4D2936E4-F6A5-0C10-85A2-8D9EEBE8D3EC}"/>
              </a:ext>
            </a:extLst>
          </p:cNvPr>
          <p:cNvPicPr>
            <a:picLocks noChangeAspect="1"/>
          </p:cNvPicPr>
          <p:nvPr/>
        </p:nvPicPr>
        <p:blipFill>
          <a:blip r:embed="rId2"/>
          <a:srcRect l="-45" t="206" r="-107" b="31222"/>
          <a:stretch>
            <a:fillRect/>
          </a:stretch>
        </p:blipFill>
        <p:spPr>
          <a:xfrm>
            <a:off x="1566076" y="2850683"/>
            <a:ext cx="9923205" cy="1598039"/>
          </a:xfrm>
          <a:prstGeom prst="rect">
            <a:avLst/>
          </a:prstGeom>
        </p:spPr>
      </p:pic>
      <p:sp>
        <p:nvSpPr>
          <p:cNvPr id="2" name="Title 1">
            <a:extLst>
              <a:ext uri="{FF2B5EF4-FFF2-40B4-BE49-F238E27FC236}">
                <a16:creationId xmlns:a16="http://schemas.microsoft.com/office/drawing/2014/main" id="{9FB6E39E-02DB-2088-171A-EAA0A6F1DA7A}"/>
              </a:ext>
            </a:extLst>
          </p:cNvPr>
          <p:cNvSpPr>
            <a:spLocks noGrp="1"/>
          </p:cNvSpPr>
          <p:nvPr>
            <p:ph type="title"/>
          </p:nvPr>
        </p:nvSpPr>
        <p:spPr/>
        <p:txBody>
          <a:bodyPr/>
          <a:lstStyle/>
          <a:p>
            <a:r>
              <a:rPr lang="en-GB"/>
              <a:t>Results</a:t>
            </a:r>
          </a:p>
        </p:txBody>
      </p:sp>
      <p:sp>
        <p:nvSpPr>
          <p:cNvPr id="5" name="TextBox 4">
            <a:extLst>
              <a:ext uri="{FF2B5EF4-FFF2-40B4-BE49-F238E27FC236}">
                <a16:creationId xmlns:a16="http://schemas.microsoft.com/office/drawing/2014/main" id="{E0786B26-155D-9B95-1135-E071464C0F30}"/>
              </a:ext>
            </a:extLst>
          </p:cNvPr>
          <p:cNvSpPr txBox="1"/>
          <p:nvPr/>
        </p:nvSpPr>
        <p:spPr>
          <a:xfrm>
            <a:off x="1113120" y="1732973"/>
            <a:ext cx="15582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Source</a:t>
            </a:r>
            <a:endParaRPr lang="en-US" sz="2400">
              <a:latin typeface="Aptos"/>
            </a:endParaRPr>
          </a:p>
        </p:txBody>
      </p:sp>
      <p:sp>
        <p:nvSpPr>
          <p:cNvPr id="6" name="TextBox 5">
            <a:extLst>
              <a:ext uri="{FF2B5EF4-FFF2-40B4-BE49-F238E27FC236}">
                <a16:creationId xmlns:a16="http://schemas.microsoft.com/office/drawing/2014/main" id="{DD1C68DB-7043-3724-FA82-86616FE963E3}"/>
              </a:ext>
            </a:extLst>
          </p:cNvPr>
          <p:cNvSpPr txBox="1"/>
          <p:nvPr/>
        </p:nvSpPr>
        <p:spPr>
          <a:xfrm>
            <a:off x="420019" y="5171044"/>
            <a:ext cx="39686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Look for peer revi</a:t>
            </a:r>
            <a:r>
              <a:rPr lang="en-GB" sz="2400">
                <a:latin typeface="Aptos"/>
                <a:ea typeface="Calibri Light"/>
                <a:cs typeface="Calibri Light"/>
              </a:rPr>
              <a:t>ewed</a:t>
            </a:r>
            <a:endParaRPr lang="en-US" sz="2400">
              <a:latin typeface="Aptos"/>
            </a:endParaRPr>
          </a:p>
        </p:txBody>
      </p:sp>
      <p:sp>
        <p:nvSpPr>
          <p:cNvPr id="7" name="TextBox 6">
            <a:extLst>
              <a:ext uri="{FF2B5EF4-FFF2-40B4-BE49-F238E27FC236}">
                <a16:creationId xmlns:a16="http://schemas.microsoft.com/office/drawing/2014/main" id="{A031FB6D-A168-F6A7-1099-D13B015B51ED}"/>
              </a:ext>
            </a:extLst>
          </p:cNvPr>
          <p:cNvSpPr txBox="1"/>
          <p:nvPr/>
        </p:nvSpPr>
        <p:spPr>
          <a:xfrm>
            <a:off x="4677544" y="1724333"/>
            <a:ext cx="41397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ptos"/>
                <a:ea typeface="Calibri Light"/>
                <a:cs typeface="Calibri Light"/>
              </a:rPr>
              <a:t>Find more linked sources</a:t>
            </a:r>
          </a:p>
        </p:txBody>
      </p:sp>
      <p:sp>
        <p:nvSpPr>
          <p:cNvPr id="8" name="TextBox 7">
            <a:extLst>
              <a:ext uri="{FF2B5EF4-FFF2-40B4-BE49-F238E27FC236}">
                <a16:creationId xmlns:a16="http://schemas.microsoft.com/office/drawing/2014/main" id="{30C59950-D5D0-021C-C7EE-7CFD34ED25C8}"/>
              </a:ext>
            </a:extLst>
          </p:cNvPr>
          <p:cNvSpPr txBox="1"/>
          <p:nvPr/>
        </p:nvSpPr>
        <p:spPr>
          <a:xfrm>
            <a:off x="4385099" y="5172772"/>
            <a:ext cx="396044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Title of </a:t>
            </a:r>
            <a:r>
              <a:rPr lang="en-GB" sz="2400">
                <a:latin typeface="Aptos"/>
                <a:ea typeface="Calibri Light"/>
                <a:cs typeface="Calibri Light"/>
              </a:rPr>
              <a:t>Journal published in.</a:t>
            </a:r>
            <a:endParaRPr lang="en-US"/>
          </a:p>
        </p:txBody>
      </p:sp>
      <p:cxnSp>
        <p:nvCxnSpPr>
          <p:cNvPr id="9" name="Straight Arrow Connector 8">
            <a:extLst>
              <a:ext uri="{FF2B5EF4-FFF2-40B4-BE49-F238E27FC236}">
                <a16:creationId xmlns:a16="http://schemas.microsoft.com/office/drawing/2014/main" id="{C7696F5D-3545-48EF-79E6-44D7B56F81E2}"/>
              </a:ext>
            </a:extLst>
          </p:cNvPr>
          <p:cNvCxnSpPr/>
          <p:nvPr/>
        </p:nvCxnSpPr>
        <p:spPr>
          <a:xfrm>
            <a:off x="2086861" y="2260081"/>
            <a:ext cx="505406" cy="520958"/>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8B048C60-13EF-D919-A2EB-2FD69AF9DE0F}"/>
              </a:ext>
            </a:extLst>
          </p:cNvPr>
          <p:cNvCxnSpPr>
            <a:cxnSpLocks/>
          </p:cNvCxnSpPr>
          <p:nvPr/>
        </p:nvCxnSpPr>
        <p:spPr>
          <a:xfrm flipV="1">
            <a:off x="1954459" y="4535712"/>
            <a:ext cx="777549" cy="559838"/>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74F2EDDA-08CA-E181-D631-C0A65B85014D}"/>
              </a:ext>
            </a:extLst>
          </p:cNvPr>
          <p:cNvCxnSpPr>
            <a:cxnSpLocks/>
          </p:cNvCxnSpPr>
          <p:nvPr/>
        </p:nvCxnSpPr>
        <p:spPr>
          <a:xfrm>
            <a:off x="7461032" y="2157056"/>
            <a:ext cx="1298509" cy="756815"/>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9FF9E0A5-09A2-0BA0-0C55-46F91A56D7A8}"/>
              </a:ext>
            </a:extLst>
          </p:cNvPr>
          <p:cNvCxnSpPr>
            <a:cxnSpLocks/>
          </p:cNvCxnSpPr>
          <p:nvPr/>
        </p:nvCxnSpPr>
        <p:spPr>
          <a:xfrm flipH="1" flipV="1">
            <a:off x="4913688" y="4116052"/>
            <a:ext cx="602603" cy="1008655"/>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BFCB678-F85E-3CF2-3984-128EDD25DE07}"/>
              </a:ext>
            </a:extLst>
          </p:cNvPr>
          <p:cNvSpPr txBox="1"/>
          <p:nvPr/>
        </p:nvSpPr>
        <p:spPr>
          <a:xfrm>
            <a:off x="9059043" y="1353915"/>
            <a:ext cx="304963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ptos"/>
                <a:ea typeface="Calibri Light"/>
                <a:cs typeface="Calibri Light"/>
              </a:rPr>
              <a:t>Export, save to reading list </a:t>
            </a:r>
            <a:r>
              <a:rPr lang="en-GB" sz="2400">
                <a:latin typeface="Aptos"/>
                <a:ea typeface="Calibri Light"/>
                <a:cs typeface="Calibri Light"/>
              </a:rPr>
              <a:t>etc.</a:t>
            </a:r>
            <a:endParaRPr lang="en-US"/>
          </a:p>
        </p:txBody>
      </p:sp>
      <p:cxnSp>
        <p:nvCxnSpPr>
          <p:cNvPr id="14" name="Straight Arrow Connector 13">
            <a:extLst>
              <a:ext uri="{FF2B5EF4-FFF2-40B4-BE49-F238E27FC236}">
                <a16:creationId xmlns:a16="http://schemas.microsoft.com/office/drawing/2014/main" id="{E9ED8D57-E2CC-45A7-9532-97F4EBC3FA57}"/>
              </a:ext>
            </a:extLst>
          </p:cNvPr>
          <p:cNvCxnSpPr>
            <a:cxnSpLocks/>
          </p:cNvCxnSpPr>
          <p:nvPr/>
        </p:nvCxnSpPr>
        <p:spPr>
          <a:xfrm>
            <a:off x="10659360" y="2249497"/>
            <a:ext cx="505406" cy="520958"/>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9B28EB6C-BFD9-6F6A-5055-747DA81A79C0}"/>
              </a:ext>
            </a:extLst>
          </p:cNvPr>
          <p:cNvSpPr txBox="1"/>
          <p:nvPr/>
        </p:nvSpPr>
        <p:spPr>
          <a:xfrm>
            <a:off x="10346242" y="5766206"/>
            <a:ext cx="1544006" cy="461665"/>
          </a:xfrm>
          <a:prstGeom prst="rect">
            <a:avLst/>
          </a:prstGeom>
          <a:noFill/>
        </p:spPr>
        <p:txBody>
          <a:bodyPr wrap="square" rtlCol="0">
            <a:spAutoFit/>
          </a:bodyPr>
          <a:lstStyle/>
          <a:p>
            <a:r>
              <a:rPr lang="en-GB" sz="2400" b="1" dirty="0">
                <a:hlinkClick r:id="rId3"/>
              </a:rPr>
              <a:t>Article Link</a:t>
            </a:r>
            <a:endParaRPr lang="en-US" sz="2400" b="1" dirty="0"/>
          </a:p>
        </p:txBody>
      </p:sp>
      <p:sp>
        <p:nvSpPr>
          <p:cNvPr id="15" name="TextBox 14">
            <a:extLst>
              <a:ext uri="{FF2B5EF4-FFF2-40B4-BE49-F238E27FC236}">
                <a16:creationId xmlns:a16="http://schemas.microsoft.com/office/drawing/2014/main" id="{49B88D86-2195-1228-FA04-200127EAB641}"/>
              </a:ext>
            </a:extLst>
          </p:cNvPr>
          <p:cNvSpPr txBox="1"/>
          <p:nvPr/>
        </p:nvSpPr>
        <p:spPr>
          <a:xfrm>
            <a:off x="301752" y="5812372"/>
            <a:ext cx="1956816" cy="461665"/>
          </a:xfrm>
          <a:prstGeom prst="rect">
            <a:avLst/>
          </a:prstGeom>
          <a:noFill/>
        </p:spPr>
        <p:txBody>
          <a:bodyPr wrap="square" rtlCol="0">
            <a:spAutoFit/>
          </a:bodyPr>
          <a:lstStyle/>
          <a:p>
            <a:r>
              <a:rPr lang="en-GB" sz="2400" dirty="0">
                <a:latin typeface="Calibri "/>
                <a:hlinkClick r:id="rId4"/>
              </a:rPr>
              <a:t>Results page</a:t>
            </a:r>
            <a:endParaRPr lang="en-US" sz="2400" dirty="0">
              <a:latin typeface="Calibri "/>
            </a:endParaRPr>
          </a:p>
        </p:txBody>
      </p:sp>
    </p:spTree>
    <p:extLst>
      <p:ext uri="{BB962C8B-B14F-4D97-AF65-F5344CB8AC3E}">
        <p14:creationId xmlns:p14="http://schemas.microsoft.com/office/powerpoint/2010/main" val="4290207682"/>
      </p:ext>
    </p:extLst>
  </p:cSld>
  <p:clrMapOvr>
    <a:masterClrMapping/>
  </p:clrMapOvr>
  <mc:AlternateContent xmlns:mc="http://schemas.openxmlformats.org/markup-compatibility/2006" xmlns:p14="http://schemas.microsoft.com/office/powerpoint/2010/main">
    <mc:Choice Requires="p14">
      <p:transition spd="slow" p14:dur="2000" advTm="32958"/>
    </mc:Choice>
    <mc:Fallback xmlns="">
      <p:transition spd="slow" advTm="3295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ADCCB-58A0-4685-D315-62750F9738EF}"/>
              </a:ext>
            </a:extLst>
          </p:cNvPr>
          <p:cNvSpPr>
            <a:spLocks noGrp="1"/>
          </p:cNvSpPr>
          <p:nvPr>
            <p:ph type="title"/>
          </p:nvPr>
        </p:nvSpPr>
        <p:spPr/>
        <p:txBody>
          <a:bodyPr/>
          <a:lstStyle/>
          <a:p>
            <a:r>
              <a:rPr lang="en-GB"/>
              <a:t>Explore records</a:t>
            </a:r>
          </a:p>
        </p:txBody>
      </p:sp>
      <p:sp>
        <p:nvSpPr>
          <p:cNvPr id="3" name="Content Placeholder 2">
            <a:extLst>
              <a:ext uri="{FF2B5EF4-FFF2-40B4-BE49-F238E27FC236}">
                <a16:creationId xmlns:a16="http://schemas.microsoft.com/office/drawing/2014/main" id="{621E33A4-51EA-A5D4-4F05-7B5D60E8FD59}"/>
              </a:ext>
            </a:extLst>
          </p:cNvPr>
          <p:cNvSpPr>
            <a:spLocks noGrp="1"/>
          </p:cNvSpPr>
          <p:nvPr>
            <p:ph sz="quarter" idx="10"/>
          </p:nvPr>
        </p:nvSpPr>
        <p:spPr>
          <a:xfrm>
            <a:off x="698242" y="2965610"/>
            <a:ext cx="4824734" cy="2997154"/>
          </a:xfrm>
        </p:spPr>
        <p:txBody>
          <a:bodyPr vert="horz" lIns="91440" tIns="45720" rIns="91440" bIns="45720" rtlCol="0" anchor="t">
            <a:normAutofit lnSpcReduction="10000"/>
          </a:bodyPr>
          <a:lstStyle/>
          <a:p>
            <a:pPr marL="0" indent="0">
              <a:buNone/>
            </a:pPr>
            <a:r>
              <a:rPr lang="en-GB" sz="2400" b="1" dirty="0">
                <a:latin typeface="Calibri"/>
                <a:ea typeface="Calibri"/>
                <a:cs typeface="Calibri"/>
              </a:rPr>
              <a:t>Use results to find related articles:</a:t>
            </a:r>
          </a:p>
          <a:p>
            <a:pPr marL="0" indent="0">
              <a:buNone/>
            </a:pPr>
            <a:endParaRPr lang="en-GB" sz="2400" b="1" dirty="0">
              <a:latin typeface="Calibri"/>
              <a:ea typeface="Calibri"/>
              <a:cs typeface="Calibri"/>
            </a:endParaRPr>
          </a:p>
          <a:p>
            <a:pPr marL="457200" indent="-457200">
              <a:buFont typeface="Arial" panose="05000000000000000000" pitchFamily="2" charset="2"/>
              <a:buChar char="•"/>
            </a:pPr>
            <a:r>
              <a:rPr lang="en-GB" sz="2400" dirty="0">
                <a:latin typeface="Calibri"/>
                <a:ea typeface="Calibri"/>
                <a:cs typeface="Calibri"/>
              </a:rPr>
              <a:t>The library (cited in and by).</a:t>
            </a:r>
          </a:p>
          <a:p>
            <a:pPr marL="457200" indent="-457200">
              <a:buFont typeface="Arial" panose="05000000000000000000" pitchFamily="2" charset="2"/>
              <a:buChar char="•"/>
            </a:pPr>
            <a:r>
              <a:rPr lang="en-GB" sz="2400" dirty="0">
                <a:latin typeface="Calibri"/>
                <a:ea typeface="Calibri"/>
                <a:cs typeface="Calibri"/>
              </a:rPr>
              <a:t>The database hosting the article.</a:t>
            </a:r>
          </a:p>
          <a:p>
            <a:pPr marL="457200" indent="-457200">
              <a:buFont typeface="Arial" panose="05000000000000000000" pitchFamily="2" charset="2"/>
              <a:buChar char="•"/>
            </a:pPr>
            <a:r>
              <a:rPr lang="en-GB" sz="2400" dirty="0">
                <a:latin typeface="Calibri"/>
                <a:ea typeface="Calibri"/>
                <a:cs typeface="Calibri"/>
              </a:rPr>
              <a:t>Subject headings.</a:t>
            </a:r>
          </a:p>
          <a:p>
            <a:pPr marL="457200" indent="-457200">
              <a:buFont typeface="Arial" panose="05000000000000000000" pitchFamily="2" charset="2"/>
              <a:buChar char="•"/>
            </a:pPr>
            <a:r>
              <a:rPr lang="en-GB" sz="2400" dirty="0">
                <a:latin typeface="Calibri"/>
                <a:ea typeface="Calibri"/>
                <a:cs typeface="Calibri"/>
              </a:rPr>
              <a:t>By author.</a:t>
            </a:r>
          </a:p>
          <a:p>
            <a:pPr marL="457200" indent="-457200">
              <a:buFont typeface="Arial" panose="05000000000000000000" pitchFamily="2" charset="2"/>
              <a:buChar char="•"/>
            </a:pPr>
            <a:r>
              <a:rPr lang="en-GB" sz="2400" dirty="0">
                <a:latin typeface="Calibri"/>
                <a:ea typeface="Calibri"/>
                <a:cs typeface="Calibri"/>
              </a:rPr>
              <a:t>Google Scholar.</a:t>
            </a:r>
          </a:p>
          <a:p>
            <a:pPr>
              <a:buFont typeface="Arial" panose="05000000000000000000" pitchFamily="2" charset="2"/>
              <a:buChar char="•"/>
            </a:pPr>
            <a:endParaRPr lang="en-GB" dirty="0">
              <a:ea typeface="Calibri Light"/>
              <a:cs typeface="Calibri Light"/>
            </a:endParaRPr>
          </a:p>
        </p:txBody>
      </p:sp>
      <p:pic>
        <p:nvPicPr>
          <p:cNvPr id="4" name="Picture 3" descr="A screenshot of a computer&#10;&#10;AI-generated content may be incorrect.">
            <a:extLst>
              <a:ext uri="{FF2B5EF4-FFF2-40B4-BE49-F238E27FC236}">
                <a16:creationId xmlns:a16="http://schemas.microsoft.com/office/drawing/2014/main" id="{9C5974F3-FDFD-3CAB-8F3F-C0F8E1E3760D}"/>
              </a:ext>
            </a:extLst>
          </p:cNvPr>
          <p:cNvPicPr>
            <a:picLocks noChangeAspect="1"/>
          </p:cNvPicPr>
          <p:nvPr/>
        </p:nvPicPr>
        <p:blipFill>
          <a:blip r:embed="rId2"/>
          <a:stretch>
            <a:fillRect/>
          </a:stretch>
        </p:blipFill>
        <p:spPr>
          <a:xfrm>
            <a:off x="3101891" y="1427141"/>
            <a:ext cx="5452972" cy="1003917"/>
          </a:xfrm>
          <a:prstGeom prst="rect">
            <a:avLst/>
          </a:prstGeom>
          <a:ln w="38100">
            <a:solidFill>
              <a:schemeClr val="tx1"/>
            </a:solidFill>
          </a:ln>
          <a:effectLst/>
        </p:spPr>
      </p:pic>
      <p:sp>
        <p:nvSpPr>
          <p:cNvPr id="5" name="TextBox 4">
            <a:extLst>
              <a:ext uri="{FF2B5EF4-FFF2-40B4-BE49-F238E27FC236}">
                <a16:creationId xmlns:a16="http://schemas.microsoft.com/office/drawing/2014/main" id="{5F236E86-F972-3F00-C116-E31D5C5E175C}"/>
              </a:ext>
            </a:extLst>
          </p:cNvPr>
          <p:cNvSpPr txBox="1"/>
          <p:nvPr/>
        </p:nvSpPr>
        <p:spPr>
          <a:xfrm>
            <a:off x="8741414" y="1703227"/>
            <a:ext cx="740664" cy="369332"/>
          </a:xfrm>
          <a:prstGeom prst="rect">
            <a:avLst/>
          </a:prstGeom>
          <a:noFill/>
        </p:spPr>
        <p:txBody>
          <a:bodyPr wrap="square" rtlCol="0">
            <a:spAutoFit/>
          </a:bodyPr>
          <a:lstStyle/>
          <a:p>
            <a:r>
              <a:rPr lang="en-GB" dirty="0">
                <a:hlinkClick r:id="rId3"/>
              </a:rPr>
              <a:t>Link</a:t>
            </a:r>
            <a:endParaRPr lang="en-US" dirty="0"/>
          </a:p>
        </p:txBody>
      </p:sp>
      <p:pic>
        <p:nvPicPr>
          <p:cNvPr id="7" name="Picture 6">
            <a:extLst>
              <a:ext uri="{FF2B5EF4-FFF2-40B4-BE49-F238E27FC236}">
                <a16:creationId xmlns:a16="http://schemas.microsoft.com/office/drawing/2014/main" id="{AF5AE81E-E6B2-DA5E-E16B-7862CF27C5BA}"/>
              </a:ext>
            </a:extLst>
          </p:cNvPr>
          <p:cNvPicPr>
            <a:picLocks noChangeAspect="1"/>
          </p:cNvPicPr>
          <p:nvPr/>
        </p:nvPicPr>
        <p:blipFill>
          <a:blip r:embed="rId4"/>
          <a:stretch>
            <a:fillRect/>
          </a:stretch>
        </p:blipFill>
        <p:spPr>
          <a:xfrm>
            <a:off x="5828377" y="2888919"/>
            <a:ext cx="5359979" cy="3258511"/>
          </a:xfrm>
          <a:prstGeom prst="rect">
            <a:avLst/>
          </a:prstGeom>
          <a:ln w="38100">
            <a:solidFill>
              <a:schemeClr val="tx1"/>
            </a:solidFill>
          </a:ln>
        </p:spPr>
      </p:pic>
      <p:sp>
        <p:nvSpPr>
          <p:cNvPr id="6" name="TextBox 5">
            <a:extLst>
              <a:ext uri="{FF2B5EF4-FFF2-40B4-BE49-F238E27FC236}">
                <a16:creationId xmlns:a16="http://schemas.microsoft.com/office/drawing/2014/main" id="{1805285F-B82E-3048-0445-507FDA49A1FE}"/>
              </a:ext>
            </a:extLst>
          </p:cNvPr>
          <p:cNvSpPr txBox="1"/>
          <p:nvPr/>
        </p:nvSpPr>
        <p:spPr>
          <a:xfrm>
            <a:off x="3867912" y="5778098"/>
            <a:ext cx="1389888" cy="369332"/>
          </a:xfrm>
          <a:prstGeom prst="rect">
            <a:avLst/>
          </a:prstGeom>
          <a:noFill/>
        </p:spPr>
        <p:txBody>
          <a:bodyPr wrap="square" rtlCol="0">
            <a:spAutoFit/>
          </a:bodyPr>
          <a:lstStyle/>
          <a:p>
            <a:r>
              <a:rPr lang="en-GB" dirty="0">
                <a:hlinkClick r:id="rId5"/>
              </a:rPr>
              <a:t>Results page</a:t>
            </a:r>
            <a:endParaRPr lang="en-US" dirty="0"/>
          </a:p>
        </p:txBody>
      </p:sp>
    </p:spTree>
    <p:extLst>
      <p:ext uri="{BB962C8B-B14F-4D97-AF65-F5344CB8AC3E}">
        <p14:creationId xmlns:p14="http://schemas.microsoft.com/office/powerpoint/2010/main" val="126525854"/>
      </p:ext>
    </p:extLst>
  </p:cSld>
  <p:clrMapOvr>
    <a:masterClrMapping/>
  </p:clrMapOvr>
  <mc:AlternateContent xmlns:mc="http://schemas.openxmlformats.org/markup-compatibility/2006" xmlns:p14="http://schemas.microsoft.com/office/powerpoint/2010/main">
    <mc:Choice Requires="p14">
      <p:transition spd="slow" p14:dur="2000" advTm="50283"/>
    </mc:Choice>
    <mc:Fallback xmlns="">
      <p:transition spd="slow" advTm="5028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46EB-5DF9-E2B2-DEF9-57301FE83E42}"/>
              </a:ext>
            </a:extLst>
          </p:cNvPr>
          <p:cNvSpPr>
            <a:spLocks noGrp="1"/>
          </p:cNvSpPr>
          <p:nvPr>
            <p:ph type="title"/>
          </p:nvPr>
        </p:nvSpPr>
        <p:spPr/>
        <p:txBody>
          <a:bodyPr/>
          <a:lstStyle/>
          <a:p>
            <a:r>
              <a:rPr lang="en-GB" dirty="0"/>
              <a:t>Explore filters...</a:t>
            </a:r>
          </a:p>
        </p:txBody>
      </p:sp>
      <p:pic>
        <p:nvPicPr>
          <p:cNvPr id="5" name="Picture 4">
            <a:extLst>
              <a:ext uri="{FF2B5EF4-FFF2-40B4-BE49-F238E27FC236}">
                <a16:creationId xmlns:a16="http://schemas.microsoft.com/office/drawing/2014/main" id="{9A4AB86D-16D2-22D6-44F7-82C5014DF41C}"/>
              </a:ext>
            </a:extLst>
          </p:cNvPr>
          <p:cNvPicPr>
            <a:picLocks noChangeAspect="1"/>
          </p:cNvPicPr>
          <p:nvPr/>
        </p:nvPicPr>
        <p:blipFill>
          <a:blip r:embed="rId3"/>
          <a:stretch>
            <a:fillRect/>
          </a:stretch>
        </p:blipFill>
        <p:spPr>
          <a:xfrm>
            <a:off x="4099570" y="1397210"/>
            <a:ext cx="2535960" cy="475470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6" name="Picture 5">
            <a:extLst>
              <a:ext uri="{FF2B5EF4-FFF2-40B4-BE49-F238E27FC236}">
                <a16:creationId xmlns:a16="http://schemas.microsoft.com/office/drawing/2014/main" id="{0C79C6E9-755E-0B1A-C346-0CD601D4B923}"/>
              </a:ext>
            </a:extLst>
          </p:cNvPr>
          <p:cNvPicPr>
            <a:picLocks noChangeAspect="1"/>
          </p:cNvPicPr>
          <p:nvPr/>
        </p:nvPicPr>
        <p:blipFill>
          <a:blip r:embed="rId4"/>
          <a:stretch>
            <a:fillRect/>
          </a:stretch>
        </p:blipFill>
        <p:spPr>
          <a:xfrm>
            <a:off x="9007744" y="3640869"/>
            <a:ext cx="2580464" cy="83099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B6BAEC58-0A35-84EC-0F73-BC8FBF122323}"/>
              </a:ext>
            </a:extLst>
          </p:cNvPr>
          <p:cNvSpPr txBox="1"/>
          <p:nvPr/>
        </p:nvSpPr>
        <p:spPr>
          <a:xfrm>
            <a:off x="379890" y="1627603"/>
            <a:ext cx="341784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Check out the filters and note the:</a:t>
            </a:r>
          </a:p>
          <a:p>
            <a:endParaRPr lang="en-GB" sz="2400">
              <a:latin typeface="Calibri"/>
              <a:ea typeface="Calibri Light"/>
              <a:cs typeface="Calibri Light"/>
            </a:endParaRPr>
          </a:p>
          <a:p>
            <a:pPr marL="342900" indent="-342900">
              <a:buFont typeface="Arial" panose="020B0604020202020204" pitchFamily="34" charset="0"/>
              <a:buChar char="•"/>
            </a:pPr>
            <a:r>
              <a:rPr lang="en-GB" sz="2400">
                <a:latin typeface="Calibri"/>
                <a:ea typeface="Calibri Light"/>
                <a:cs typeface="Calibri Light"/>
              </a:rPr>
              <a:t>Databases</a:t>
            </a:r>
          </a:p>
          <a:p>
            <a:pPr marL="342900" indent="-342900">
              <a:buFont typeface="Arial" panose="020B0604020202020204" pitchFamily="34" charset="0"/>
              <a:buChar char="•"/>
            </a:pPr>
            <a:r>
              <a:rPr lang="en-GB" sz="2400">
                <a:latin typeface="Calibri"/>
                <a:ea typeface="Calibri Light"/>
                <a:cs typeface="Calibri Light"/>
              </a:rPr>
              <a:t>Journals</a:t>
            </a:r>
          </a:p>
          <a:p>
            <a:pPr marL="342900" indent="-342900">
              <a:buFont typeface="Arial" panose="020B0604020202020204" pitchFamily="34" charset="0"/>
              <a:buChar char="•"/>
            </a:pPr>
            <a:r>
              <a:rPr lang="en-GB" sz="2400">
                <a:latin typeface="Calibri"/>
                <a:ea typeface="Calibri Light"/>
                <a:cs typeface="Calibri Light"/>
              </a:rPr>
              <a:t>Subjects </a:t>
            </a:r>
          </a:p>
          <a:p>
            <a:pPr marL="342900" indent="-342900">
              <a:buFont typeface="Arial" panose="020B0604020202020204" pitchFamily="34" charset="0"/>
              <a:buChar char="•"/>
            </a:pPr>
            <a:endParaRPr lang="en-GB" sz="2400">
              <a:latin typeface="Calibri"/>
              <a:ea typeface="Calibri Light"/>
              <a:cs typeface="Calibri Light"/>
            </a:endParaRPr>
          </a:p>
          <a:p>
            <a:endParaRPr lang="en-GB" sz="2400">
              <a:latin typeface="Calibri"/>
              <a:ea typeface="Calibri Light"/>
              <a:cs typeface="Calibri Light"/>
            </a:endParaRPr>
          </a:p>
          <a:p>
            <a:r>
              <a:rPr lang="en-GB" sz="2400" dirty="0">
                <a:latin typeface="Calibri"/>
                <a:ea typeface="Calibri Light"/>
                <a:cs typeface="Calibri Light"/>
              </a:rPr>
              <a:t>that are hosting the articles </a:t>
            </a:r>
            <a:r>
              <a:rPr lang="en-GB" sz="2400">
                <a:latin typeface="Calibri"/>
                <a:ea typeface="Calibri Light"/>
                <a:cs typeface="Calibri Light"/>
              </a:rPr>
              <a:t>and the key </a:t>
            </a:r>
            <a:r>
              <a:rPr lang="en-GB" sz="2400" dirty="0">
                <a:latin typeface="Calibri"/>
                <a:ea typeface="Calibri Light"/>
                <a:cs typeface="Calibri Light"/>
              </a:rPr>
              <a:t>subject headings contained in your results. </a:t>
            </a:r>
            <a:endParaRPr lang="en-GB" sz="2400" dirty="0">
              <a:latin typeface="Calibri"/>
              <a:ea typeface="Calibri"/>
              <a:cs typeface="Calibri"/>
            </a:endParaRPr>
          </a:p>
        </p:txBody>
      </p:sp>
      <p:sp>
        <p:nvSpPr>
          <p:cNvPr id="8" name="TextBox 7">
            <a:extLst>
              <a:ext uri="{FF2B5EF4-FFF2-40B4-BE49-F238E27FC236}">
                <a16:creationId xmlns:a16="http://schemas.microsoft.com/office/drawing/2014/main" id="{FEB1B5D0-3A69-CB07-F555-5FC86812174E}"/>
              </a:ext>
            </a:extLst>
          </p:cNvPr>
          <p:cNvSpPr txBox="1"/>
          <p:nvPr/>
        </p:nvSpPr>
        <p:spPr>
          <a:xfrm>
            <a:off x="8322683" y="1454726"/>
            <a:ext cx="342597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Try exporting your search into Google Scholar</a:t>
            </a:r>
            <a:endParaRPr lang="en-US" sz="2400">
              <a:latin typeface="Calibri"/>
              <a:ea typeface="Calibri"/>
              <a:cs typeface="Calibri"/>
            </a:endParaRPr>
          </a:p>
        </p:txBody>
      </p:sp>
      <p:sp>
        <p:nvSpPr>
          <p:cNvPr id="9" name="Arrow: Down 8">
            <a:extLst>
              <a:ext uri="{FF2B5EF4-FFF2-40B4-BE49-F238E27FC236}">
                <a16:creationId xmlns:a16="http://schemas.microsoft.com/office/drawing/2014/main" id="{DB738C05-D01A-AE72-CF13-74DB8486B334}"/>
              </a:ext>
            </a:extLst>
          </p:cNvPr>
          <p:cNvSpPr/>
          <p:nvPr/>
        </p:nvSpPr>
        <p:spPr>
          <a:xfrm>
            <a:off x="9986819" y="2447636"/>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0805413B-8E5C-55A7-158E-2F1BD5E4DFEB}"/>
              </a:ext>
            </a:extLst>
          </p:cNvPr>
          <p:cNvSpPr/>
          <p:nvPr/>
        </p:nvSpPr>
        <p:spPr>
          <a:xfrm rot="-5400000">
            <a:off x="3066216" y="2909349"/>
            <a:ext cx="484632" cy="978408"/>
          </a:xfrm>
          <a:prstGeom prst="down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95C087F-924F-2AF8-68A6-CE9EE26C9EB5}"/>
              </a:ext>
            </a:extLst>
          </p:cNvPr>
          <p:cNvSpPr txBox="1"/>
          <p:nvPr/>
        </p:nvSpPr>
        <p:spPr>
          <a:xfrm>
            <a:off x="9107785" y="5196689"/>
            <a:ext cx="2317687"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Calibri" panose="020F0502020204030204" pitchFamily="34" charset="0"/>
                <a:hlinkClick r:id="rId5"/>
              </a:rPr>
              <a:t>Google Scholar result</a:t>
            </a:r>
            <a:endParaRPr lang="en-US" dirty="0">
              <a:latin typeface="Calibri" panose="020F0502020204030204" pitchFamily="34" charset="0"/>
              <a:ea typeface="Calibri" panose="020F0502020204030204" pitchFamily="34" charset="0"/>
              <a:cs typeface="Calibri" panose="020F0502020204030204" pitchFamily="34" charset="0"/>
            </a:endParaRPr>
          </a:p>
        </p:txBody>
      </p:sp>
      <p:sp>
        <p:nvSpPr>
          <p:cNvPr id="4" name="Rectangle 3">
            <a:extLst>
              <a:ext uri="{FF2B5EF4-FFF2-40B4-BE49-F238E27FC236}">
                <a16:creationId xmlns:a16="http://schemas.microsoft.com/office/drawing/2014/main" id="{7DFA2BE6-1427-9784-42F6-BF1735394BF1}"/>
              </a:ext>
            </a:extLst>
          </p:cNvPr>
          <p:cNvSpPr/>
          <p:nvPr/>
        </p:nvSpPr>
        <p:spPr>
          <a:xfrm>
            <a:off x="4297312" y="1386684"/>
            <a:ext cx="991972" cy="24091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D6C152F-10DA-B163-60A5-FE3C999965AD}"/>
              </a:ext>
            </a:extLst>
          </p:cNvPr>
          <p:cNvSpPr/>
          <p:nvPr/>
        </p:nvSpPr>
        <p:spPr>
          <a:xfrm>
            <a:off x="4297313" y="3115531"/>
            <a:ext cx="1111517" cy="24091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5FE8238-3598-9095-4024-4A856E52443B}"/>
              </a:ext>
            </a:extLst>
          </p:cNvPr>
          <p:cNvSpPr/>
          <p:nvPr/>
        </p:nvSpPr>
        <p:spPr>
          <a:xfrm>
            <a:off x="4256033" y="4603459"/>
            <a:ext cx="1111517" cy="240919"/>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22025452"/>
      </p:ext>
    </p:extLst>
  </p:cSld>
  <p:clrMapOvr>
    <a:masterClrMapping/>
  </p:clrMapOvr>
  <mc:AlternateContent xmlns:mc="http://schemas.openxmlformats.org/markup-compatibility/2006" xmlns:p14="http://schemas.microsoft.com/office/powerpoint/2010/main">
    <mc:Choice Requires="p14">
      <p:transition spd="med" p14:dur="700" advTm="21086">
        <p:fade/>
      </p:transition>
    </mc:Choice>
    <mc:Fallback xmlns="">
      <p:transition spd="med" advTm="21086">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dirty="0">
                <a:ea typeface="+mj-lt"/>
                <a:cs typeface="+mj-lt"/>
              </a:rPr>
              <a:t>Linking Google Scholar to the library</a:t>
            </a:r>
            <a:endParaRPr lang="en-US" sz="3600" dirty="0">
              <a:ea typeface="+mj-lt"/>
              <a:cs typeface="+mj-lt"/>
            </a:endParaRPr>
          </a:p>
          <a:p>
            <a:endParaRPr lang="en-US" sz="3600" b="1" kern="1200" dirty="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3"/>
          <a:stretch>
            <a:fillRect/>
          </a:stretch>
        </p:blipFill>
        <p:spPr>
          <a:xfrm>
            <a:off x="5044210" y="1499923"/>
            <a:ext cx="6848347" cy="34556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67283" y="1860512"/>
            <a:ext cx="4504892" cy="3630757"/>
          </a:xfrm>
        </p:spPr>
        <p:txBody>
          <a:bodyPr vert="horz" lIns="91440" tIns="45720" rIns="91440" bIns="45720" rtlCol="0" anchor="t">
            <a:normAutofit/>
          </a:bodyPr>
          <a:lstStyle/>
          <a:p>
            <a:pPr marL="342900" indent="-342900">
              <a:buFont typeface="Arial" panose="05000000000000000000" pitchFamily="2" charset="2"/>
              <a:buChar char="•"/>
            </a:pPr>
            <a:r>
              <a:rPr lang="en-US" sz="2000">
                <a:latin typeface="Calibri "/>
                <a:cs typeface="Calibri"/>
              </a:rPr>
              <a:t>Search for Google Scholar</a:t>
            </a:r>
            <a:endParaRPr lang="en-US">
              <a:latin typeface="Calibri "/>
              <a:cs typeface="Calibri"/>
            </a:endParaRPr>
          </a:p>
          <a:p>
            <a:pPr marL="342900" indent="-342900">
              <a:buFont typeface="Arial" panose="05000000000000000000" pitchFamily="2" charset="2"/>
              <a:buChar char="•"/>
            </a:pPr>
            <a:r>
              <a:rPr lang="en-US" sz="2000">
                <a:latin typeface="Calibri "/>
                <a:cs typeface="Calibri"/>
              </a:rPr>
              <a:t>Click on site</a:t>
            </a:r>
          </a:p>
          <a:p>
            <a:pPr marL="342900" indent="-342900">
              <a:buFont typeface="Arial" panose="05000000000000000000" pitchFamily="2" charset="2"/>
              <a:buChar char="•"/>
            </a:pPr>
            <a:r>
              <a:rPr lang="en-US" sz="2000">
                <a:latin typeface="Calibri "/>
                <a:cs typeface="Calibri"/>
              </a:rPr>
              <a:t>Click on 3 lines (top left of page)</a:t>
            </a:r>
          </a:p>
          <a:p>
            <a:pPr marL="342900" indent="-342900">
              <a:buFont typeface="Arial" panose="05000000000000000000" pitchFamily="2" charset="2"/>
              <a:buChar char="•"/>
            </a:pPr>
            <a:r>
              <a:rPr lang="en-US" sz="2000">
                <a:latin typeface="Calibri "/>
                <a:cs typeface="Calibri"/>
              </a:rPr>
              <a:t>Choose settings</a:t>
            </a:r>
          </a:p>
          <a:p>
            <a:pPr marL="342900" indent="-342900">
              <a:buFont typeface="Arial" panose="05000000000000000000" pitchFamily="2" charset="2"/>
              <a:buChar char="•"/>
            </a:pPr>
            <a:r>
              <a:rPr lang="en-US" sz="2000">
                <a:latin typeface="Calibri "/>
                <a:cs typeface="Calibri"/>
              </a:rPr>
              <a:t>Click library links</a:t>
            </a:r>
          </a:p>
          <a:p>
            <a:pPr marL="342900" indent="-342900">
              <a:buFont typeface="Arial" panose="05000000000000000000" pitchFamily="2" charset="2"/>
              <a:buChar char="•"/>
            </a:pPr>
            <a:r>
              <a:rPr lang="en-US" sz="2000">
                <a:latin typeface="Calibri "/>
                <a:cs typeface="Calibri"/>
              </a:rPr>
              <a:t>Type in UW Trinity </a:t>
            </a:r>
          </a:p>
          <a:p>
            <a:pPr marL="342900" indent="-342900">
              <a:buFont typeface="Arial" panose="05000000000000000000" pitchFamily="2" charset="2"/>
              <a:buChar char="•"/>
            </a:pPr>
            <a:r>
              <a:rPr lang="en-US" sz="2000">
                <a:latin typeface="Calibri "/>
                <a:cs typeface="Calibri"/>
              </a:rPr>
              <a:t>Click search</a:t>
            </a:r>
          </a:p>
          <a:p>
            <a:pPr marL="342900" indent="-342900">
              <a:buFont typeface="Arial" panose="05000000000000000000" pitchFamily="2" charset="2"/>
              <a:buChar char="•"/>
            </a:pPr>
            <a:r>
              <a:rPr lang="en-US" sz="2000">
                <a:latin typeface="Calibri "/>
                <a:cs typeface="Calibri"/>
              </a:rPr>
              <a:t>Tick the box with View it @ UWTSD</a:t>
            </a:r>
          </a:p>
          <a:p>
            <a:pPr marL="342900" indent="-342900">
              <a:buFont typeface="Arial" panose="05000000000000000000" pitchFamily="2" charset="2"/>
              <a:buChar char="•"/>
            </a:pPr>
            <a:r>
              <a:rPr lang="en-US" sz="2000">
                <a:latin typeface="Calibri "/>
                <a:cs typeface="Calibri"/>
              </a:rPr>
              <a:t>Save</a:t>
            </a:r>
          </a:p>
          <a:p>
            <a:pPr marL="0" indent="0">
              <a:buNone/>
            </a:pPr>
            <a:endParaRPr lang="en-US" sz="2000">
              <a:latin typeface="Calibri Light"/>
              <a:ea typeface="Calibri Light"/>
              <a:cs typeface="Calibri Light"/>
            </a:endParaRPr>
          </a:p>
          <a:p>
            <a:pPr marL="0"/>
            <a:endParaRPr lang="en-US" sz="2000">
              <a:ea typeface="Calibri Light"/>
              <a:cs typeface="Calibri Light"/>
            </a:endParaRPr>
          </a:p>
        </p:txBody>
      </p:sp>
      <p:sp>
        <p:nvSpPr>
          <p:cNvPr id="3" name="TextBox 2">
            <a:extLst>
              <a:ext uri="{FF2B5EF4-FFF2-40B4-BE49-F238E27FC236}">
                <a16:creationId xmlns:a16="http://schemas.microsoft.com/office/drawing/2014/main" id="{B35E9544-5610-7EB8-A04C-4E8E483C2234}"/>
              </a:ext>
            </a:extLst>
          </p:cNvPr>
          <p:cNvSpPr txBox="1"/>
          <p:nvPr/>
        </p:nvSpPr>
        <p:spPr>
          <a:xfrm>
            <a:off x="338281" y="139884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hlinkClick r:id="rId4"/>
              </a:rPr>
              <a:t>G</a:t>
            </a:r>
            <a:r>
              <a:rPr lang="en-GB" sz="2400" b="1" dirty="0">
                <a:solidFill>
                  <a:srgbClr val="FF0000"/>
                </a:solidFill>
                <a:latin typeface="Calibri Light"/>
                <a:hlinkClick r:id="rId4"/>
              </a:rPr>
              <a:t>o</a:t>
            </a:r>
            <a:r>
              <a:rPr lang="en-GB" sz="2400" b="1" dirty="0">
                <a:solidFill>
                  <a:srgbClr val="FFC000"/>
                </a:solidFill>
                <a:latin typeface="Calibri Light"/>
                <a:hlinkClick r:id="rId4"/>
              </a:rPr>
              <a:t>o</a:t>
            </a:r>
            <a:r>
              <a:rPr lang="en-GB" sz="2400" b="1" dirty="0">
                <a:solidFill>
                  <a:srgbClr val="0070C0"/>
                </a:solidFill>
                <a:latin typeface="Calibri Light"/>
                <a:hlinkClick r:id="rId4"/>
              </a:rPr>
              <a:t>g</a:t>
            </a:r>
            <a:r>
              <a:rPr lang="en-GB" sz="2400" b="1" dirty="0">
                <a:solidFill>
                  <a:srgbClr val="00B050"/>
                </a:solidFill>
                <a:latin typeface="Calibri Light"/>
                <a:hlinkClick r:id="rId4"/>
              </a:rPr>
              <a:t>l</a:t>
            </a:r>
            <a:r>
              <a:rPr lang="en-GB" sz="2400" b="1" dirty="0">
                <a:solidFill>
                  <a:srgbClr val="FF0000"/>
                </a:solidFill>
                <a:latin typeface="Calibri Light"/>
                <a:hlinkClick r:id="rId4"/>
              </a:rPr>
              <a:t>e</a:t>
            </a:r>
            <a:r>
              <a:rPr lang="en-GB" sz="2400" b="1" dirty="0">
                <a:latin typeface="Calibri Light"/>
                <a:hlinkClick r:id="rId4"/>
              </a:rPr>
              <a:t> </a:t>
            </a:r>
            <a:r>
              <a:rPr lang="en-GB" sz="2400" b="1" dirty="0">
                <a:solidFill>
                  <a:srgbClr val="7F7F7F"/>
                </a:solidFill>
                <a:latin typeface="Calibri Light"/>
                <a:hlinkClick r:id="rId4"/>
              </a:rPr>
              <a:t>Scholar </a:t>
            </a:r>
            <a:r>
              <a:rPr lang="en-GB" sz="2400" dirty="0">
                <a:latin typeface="Calibri Light"/>
                <a:ea typeface="Calibri Light"/>
                <a:cs typeface="Calibri Light"/>
              </a:rPr>
              <a:t>​</a:t>
            </a:r>
            <a:endParaRPr lang="en-GB" sz="2400" dirty="0">
              <a:cs typeface="Calibri Light"/>
            </a:endParaRPr>
          </a:p>
        </p:txBody>
      </p:sp>
      <p:sp>
        <p:nvSpPr>
          <p:cNvPr id="8" name="TextBox 7">
            <a:extLst>
              <a:ext uri="{FF2B5EF4-FFF2-40B4-BE49-F238E27FC236}">
                <a16:creationId xmlns:a16="http://schemas.microsoft.com/office/drawing/2014/main" id="{58BFBF75-D098-7410-8BFB-7A16A18B0646}"/>
              </a:ext>
            </a:extLst>
          </p:cNvPr>
          <p:cNvSpPr txBox="1"/>
          <p:nvPr/>
        </p:nvSpPr>
        <p:spPr>
          <a:xfrm>
            <a:off x="320897" y="5743750"/>
            <a:ext cx="281106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Searching the internet</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486660383"/>
      </p:ext>
    </p:extLst>
  </p:cSld>
  <p:clrMapOvr>
    <a:masterClrMapping/>
  </p:clrMapOvr>
  <mc:AlternateContent xmlns:mc="http://schemas.openxmlformats.org/markup-compatibility/2006" xmlns:p14="http://schemas.microsoft.com/office/powerpoint/2010/main">
    <mc:Choice Requires="p14">
      <p:transition spd="med" p14:dur="700" advTm="24503">
        <p:fade/>
      </p:transition>
    </mc:Choice>
    <mc:Fallback xmlns="">
      <p:transition spd="med" advTm="24503">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F71EE-5088-F600-1248-93CF980C60A7}"/>
              </a:ext>
            </a:extLst>
          </p:cNvPr>
          <p:cNvSpPr>
            <a:spLocks noGrp="1"/>
          </p:cNvSpPr>
          <p:nvPr>
            <p:ph type="title"/>
          </p:nvPr>
        </p:nvSpPr>
        <p:spPr/>
        <p:txBody>
          <a:bodyPr/>
          <a:lstStyle/>
          <a:p>
            <a:r>
              <a:rPr lang="en-GB" dirty="0"/>
              <a:t>Google Scholar Labs</a:t>
            </a:r>
            <a:endParaRPr lang="en-US" dirty="0"/>
          </a:p>
        </p:txBody>
      </p:sp>
      <p:pic>
        <p:nvPicPr>
          <p:cNvPr id="5" name="Content Placeholder 4">
            <a:extLst>
              <a:ext uri="{FF2B5EF4-FFF2-40B4-BE49-F238E27FC236}">
                <a16:creationId xmlns:a16="http://schemas.microsoft.com/office/drawing/2014/main" id="{7563DD01-A0BE-3817-8A7B-45B2ECDB6209}"/>
              </a:ext>
            </a:extLst>
          </p:cNvPr>
          <p:cNvPicPr>
            <a:picLocks noGrp="1" noChangeAspect="1"/>
          </p:cNvPicPr>
          <p:nvPr>
            <p:ph sz="quarter" idx="10"/>
          </p:nvPr>
        </p:nvPicPr>
        <p:blipFill>
          <a:blip r:embed="rId2"/>
          <a:stretch>
            <a:fillRect/>
          </a:stretch>
        </p:blipFill>
        <p:spPr>
          <a:xfrm>
            <a:off x="4909613" y="1572768"/>
            <a:ext cx="7099415" cy="412048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0EB8E196-4C5E-2A0A-4509-6310C3EF6C1D}"/>
              </a:ext>
            </a:extLst>
          </p:cNvPr>
          <p:cNvSpPr txBox="1"/>
          <p:nvPr/>
        </p:nvSpPr>
        <p:spPr>
          <a:xfrm>
            <a:off x="278062" y="1764792"/>
            <a:ext cx="4193884" cy="1323439"/>
          </a:xfrm>
          <a:prstGeom prst="rect">
            <a:avLst/>
          </a:prstGeom>
          <a:noFill/>
        </p:spPr>
        <p:txBody>
          <a:bodyPr wrap="square" rtlCol="0">
            <a:spAutoFit/>
          </a:bodyPr>
          <a:lstStyle/>
          <a:p>
            <a:r>
              <a:rPr lang="en-GB" sz="2000" dirty="0">
                <a:latin typeface="Calibri "/>
              </a:rPr>
              <a:t>Google Scholar now has an AI platform (Labs). Create a detailed research question to find papers that includes an AI overview of why it has chosen it. </a:t>
            </a:r>
            <a:endParaRPr lang="en-US" sz="2000" dirty="0">
              <a:latin typeface="Calibri "/>
            </a:endParaRPr>
          </a:p>
        </p:txBody>
      </p:sp>
      <p:sp>
        <p:nvSpPr>
          <p:cNvPr id="7" name="TextBox 6">
            <a:extLst>
              <a:ext uri="{FF2B5EF4-FFF2-40B4-BE49-F238E27FC236}">
                <a16:creationId xmlns:a16="http://schemas.microsoft.com/office/drawing/2014/main" id="{1E7431AB-BBE0-36FA-A657-8851132F99D0}"/>
              </a:ext>
            </a:extLst>
          </p:cNvPr>
          <p:cNvSpPr txBox="1"/>
          <p:nvPr/>
        </p:nvSpPr>
        <p:spPr>
          <a:xfrm>
            <a:off x="278062" y="3952347"/>
            <a:ext cx="4193884" cy="15234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b="1" strike="noStrike" baseline="0" dirty="0">
                <a:latin typeface="Calibri"/>
                <a:ea typeface="Arial"/>
                <a:cs typeface="Arial"/>
              </a:rPr>
              <a:t>Videos: </a:t>
            </a:r>
            <a:endParaRPr lang="en-US" b="1" dirty="0">
              <a:ea typeface="Calibri Light"/>
              <a:cs typeface="Calibri Light"/>
            </a:endParaRPr>
          </a:p>
          <a:p>
            <a:pPr marL="342900" lvl="0" indent="-342900">
              <a:buFont typeface="Arial,Sans-Serif"/>
              <a:buChar char="•"/>
            </a:pPr>
            <a:r>
              <a:rPr lang="en-US" sz="1900" u="sng" strike="noStrike" baseline="0" dirty="0">
                <a:solidFill>
                  <a:srgbClr val="034A90"/>
                </a:solidFill>
                <a:latin typeface="Calibri"/>
                <a:ea typeface="Arial"/>
                <a:cs typeface="Arial"/>
                <a:hlinkClick r:id="rId3">
                  <a:extLst>
                    <a:ext uri="{A12FA001-AC4F-418D-AE19-62706E023703}">
                      <ahyp:hlinkClr xmlns:ahyp="http://schemas.microsoft.com/office/drawing/2018/hyperlinkcolor" val="tx"/>
                    </a:ext>
                  </a:extLst>
                </a:hlinkClick>
              </a:rPr>
              <a:t>More tips using Google Scholar</a:t>
            </a:r>
          </a:p>
          <a:p>
            <a:pPr lvl="0"/>
            <a:endParaRPr lang="en-US" dirty="0">
              <a:hlinkClick r:id="rId3">
                <a:extLst>
                  <a:ext uri="{A12FA001-AC4F-418D-AE19-62706E023703}">
                    <ahyp:hlinkClr xmlns:ahyp="http://schemas.microsoft.com/office/drawing/2018/hyperlinkcolor" val="tx"/>
                  </a:ext>
                </a:extLst>
              </a:hlinkClick>
            </a:endParaRPr>
          </a:p>
          <a:p>
            <a:pPr marL="342900" indent="-342900">
              <a:buFont typeface="Arial,Sans-Serif"/>
              <a:buChar char="•"/>
            </a:pPr>
            <a:r>
              <a:rPr lang="en-US" sz="1900" u="sng" dirty="0">
                <a:solidFill>
                  <a:srgbClr val="034A90"/>
                </a:solidFill>
                <a:latin typeface="Calibri"/>
                <a:ea typeface="Calibri"/>
                <a:cs typeface="Arial"/>
                <a:hlinkClick r:id="rId4"/>
              </a:rPr>
              <a:t>Using Google Scholar Labs</a:t>
            </a:r>
            <a:endParaRPr lang="en-US" sz="1900" u="sng" dirty="0">
              <a:solidFill>
                <a:srgbClr val="034A90"/>
              </a:solidFill>
              <a:latin typeface="Calibri"/>
              <a:cs typeface="Arial"/>
            </a:endParaRPr>
          </a:p>
          <a:p>
            <a:pPr algn="ctr"/>
            <a:endParaRPr lang="en-GB" dirty="0">
              <a:ea typeface="Calibri Light"/>
              <a:cs typeface="Calibri Light"/>
            </a:endParaRPr>
          </a:p>
        </p:txBody>
      </p:sp>
      <p:sp>
        <p:nvSpPr>
          <p:cNvPr id="3" name="TextBox 2">
            <a:extLst>
              <a:ext uri="{FF2B5EF4-FFF2-40B4-BE49-F238E27FC236}">
                <a16:creationId xmlns:a16="http://schemas.microsoft.com/office/drawing/2014/main" id="{86B3D44A-257D-F5D1-8F1E-DE33C99FC637}"/>
              </a:ext>
            </a:extLst>
          </p:cNvPr>
          <p:cNvSpPr txBox="1"/>
          <p:nvPr/>
        </p:nvSpPr>
        <p:spPr>
          <a:xfrm>
            <a:off x="8156448" y="5825151"/>
            <a:ext cx="2532888" cy="369332"/>
          </a:xfrm>
          <a:prstGeom prst="rect">
            <a:avLst/>
          </a:prstGeom>
          <a:noFill/>
        </p:spPr>
        <p:txBody>
          <a:bodyPr wrap="square" rtlCol="0">
            <a:spAutoFit/>
          </a:bodyPr>
          <a:lstStyle/>
          <a:p>
            <a:r>
              <a:rPr lang="en-GB" b="1" dirty="0">
                <a:latin typeface="Calibri "/>
                <a:hlinkClick r:id="rId5"/>
              </a:rPr>
              <a:t>Google Scholar Blog</a:t>
            </a:r>
            <a:endParaRPr lang="en-US" b="1" dirty="0">
              <a:latin typeface="Calibri "/>
            </a:endParaRPr>
          </a:p>
        </p:txBody>
      </p:sp>
    </p:spTree>
    <p:extLst>
      <p:ext uri="{BB962C8B-B14F-4D97-AF65-F5344CB8AC3E}">
        <p14:creationId xmlns:p14="http://schemas.microsoft.com/office/powerpoint/2010/main" val="1398608310"/>
      </p:ext>
    </p:extLst>
  </p:cSld>
  <p:clrMapOvr>
    <a:masterClrMapping/>
  </p:clrMapOvr>
  <mc:AlternateContent xmlns:mc="http://schemas.openxmlformats.org/markup-compatibility/2006" xmlns:p14="http://schemas.microsoft.com/office/powerpoint/2010/main">
    <mc:Choice Requires="p14">
      <p:transition spd="slow" p14:dur="2000" advTm="20528"/>
    </mc:Choice>
    <mc:Fallback xmlns="">
      <p:transition spd="slow" advTm="2052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A39FEBF-3555-49B4-BBC9-2D0470FB68F1}"/>
              </a:ext>
            </a:extLst>
          </p:cNvPr>
          <p:cNvSpPr>
            <a:spLocks noGrp="1"/>
          </p:cNvSpPr>
          <p:nvPr>
            <p:ph sz="half" idx="1"/>
          </p:nvPr>
        </p:nvSpPr>
        <p:spPr>
          <a:xfrm>
            <a:off x="392491" y="1419055"/>
            <a:ext cx="11494708" cy="1003916"/>
          </a:xfrm>
        </p:spPr>
        <p:txBody>
          <a:bodyPr vert="horz" lIns="91440" tIns="45720" rIns="91440" bIns="45720" rtlCol="0" anchor="t">
            <a:noAutofit/>
          </a:bodyPr>
          <a:lstStyle/>
          <a:p>
            <a:pPr marL="0" indent="0">
              <a:lnSpc>
                <a:spcPct val="100000"/>
              </a:lnSpc>
              <a:spcBef>
                <a:spcPts val="0"/>
              </a:spcBef>
              <a:buNone/>
            </a:pPr>
            <a:r>
              <a:rPr lang="en-GB" sz="2400">
                <a:latin typeface="Calibri "/>
              </a:rPr>
              <a:t>You can use conventional web-based engines such as Google to find grey literature. AI tools can also aid your discovery of sources.</a:t>
            </a:r>
            <a:endParaRPr lang="en-GB" sz="2400"/>
          </a:p>
          <a:p>
            <a:pPr marL="0" indent="0">
              <a:lnSpc>
                <a:spcPct val="100000"/>
              </a:lnSpc>
              <a:spcBef>
                <a:spcPts val="0"/>
              </a:spcBef>
              <a:buNone/>
            </a:pPr>
            <a:endParaRPr lang="en-US" sz="2400">
              <a:cs typeface="Calibri Light"/>
            </a:endParaRPr>
          </a:p>
          <a:p>
            <a:pPr marL="0" indent="0">
              <a:lnSpc>
                <a:spcPct val="100000"/>
              </a:lnSpc>
              <a:spcBef>
                <a:spcPts val="0"/>
              </a:spcBef>
              <a:buNone/>
            </a:pPr>
            <a:endParaRPr lang="en-US" sz="2400">
              <a:latin typeface="Calibri"/>
              <a:ea typeface="+mn-lt"/>
              <a:cs typeface="Calibri"/>
            </a:endParaRPr>
          </a:p>
          <a:p>
            <a:pPr marL="0" indent="0">
              <a:lnSpc>
                <a:spcPct val="100000"/>
              </a:lnSpc>
              <a:spcBef>
                <a:spcPts val="0"/>
              </a:spcBef>
              <a:buNone/>
            </a:pPr>
            <a:endParaRPr lang="en-US" sz="2600">
              <a:ea typeface="+mn-lt"/>
              <a:cs typeface="+mn-lt"/>
            </a:endParaRPr>
          </a:p>
          <a:p>
            <a:pPr marL="0" indent="0">
              <a:lnSpc>
                <a:spcPct val="100000"/>
              </a:lnSpc>
              <a:spcBef>
                <a:spcPts val="0"/>
              </a:spcBef>
              <a:buNone/>
            </a:pPr>
            <a:endParaRPr lang="en-US" sz="2600">
              <a:solidFill>
                <a:srgbClr val="000000"/>
              </a:solidFill>
              <a:latin typeface="Calibri"/>
              <a:ea typeface="+mn-lt"/>
              <a:cs typeface="Calibri"/>
            </a:endParaRPr>
          </a:p>
          <a:p>
            <a:pPr>
              <a:lnSpc>
                <a:spcPct val="100000"/>
              </a:lnSpc>
              <a:spcBef>
                <a:spcPts val="0"/>
              </a:spcBef>
              <a:buFont typeface="Wingdings,Sans-Serif"/>
              <a:buChar char="•"/>
            </a:pPr>
            <a:endParaRPr lang="en-US">
              <a:latin typeface="Calibri"/>
              <a:cs typeface="Calibri"/>
            </a:endParaRPr>
          </a:p>
        </p:txBody>
      </p:sp>
      <p:sp>
        <p:nvSpPr>
          <p:cNvPr id="3" name="Title 2">
            <a:extLst>
              <a:ext uri="{FF2B5EF4-FFF2-40B4-BE49-F238E27FC236}">
                <a16:creationId xmlns:a16="http://schemas.microsoft.com/office/drawing/2014/main" id="{E51FB591-325E-43E9-996A-05876649F669}"/>
              </a:ext>
            </a:extLst>
          </p:cNvPr>
          <p:cNvSpPr>
            <a:spLocks noGrp="1"/>
          </p:cNvSpPr>
          <p:nvPr>
            <p:ph type="title"/>
          </p:nvPr>
        </p:nvSpPr>
        <p:spPr>
          <a:xfrm>
            <a:off x="392490" y="47443"/>
            <a:ext cx="11494709" cy="1003916"/>
          </a:xfrm>
        </p:spPr>
        <p:txBody>
          <a:bodyPr>
            <a:normAutofit/>
          </a:bodyPr>
          <a:lstStyle/>
          <a:p>
            <a:r>
              <a:rPr lang="en-GB">
                <a:latin typeface="Calibri"/>
                <a:cs typeface="Calibri"/>
              </a:rPr>
              <a:t>To google or not to google?</a:t>
            </a:r>
          </a:p>
        </p:txBody>
      </p:sp>
      <p:sp>
        <p:nvSpPr>
          <p:cNvPr id="5" name="TextBox 4">
            <a:extLst>
              <a:ext uri="{FF2B5EF4-FFF2-40B4-BE49-F238E27FC236}">
                <a16:creationId xmlns:a16="http://schemas.microsoft.com/office/drawing/2014/main" id="{F01015C5-6A2E-4D6F-B811-F58AB9E83D3E}"/>
              </a:ext>
            </a:extLst>
          </p:cNvPr>
          <p:cNvSpPr txBox="1"/>
          <p:nvPr/>
        </p:nvSpPr>
        <p:spPr>
          <a:xfrm>
            <a:off x="392489" y="2477812"/>
            <a:ext cx="637044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cs typeface="Calibri"/>
              </a:rPr>
              <a:t>Domain searching </a:t>
            </a:r>
            <a:r>
              <a:rPr lang="en-GB" sz="2400" dirty="0">
                <a:latin typeface="Calibri"/>
                <a:cs typeface="Calibri"/>
              </a:rPr>
              <a:t>– add to Google search:</a:t>
            </a:r>
            <a:endParaRPr lang="en-US" sz="2400" dirty="0">
              <a:solidFill>
                <a:srgbClr val="000000"/>
              </a:solidFill>
              <a:latin typeface="Calibri Light"/>
              <a:ea typeface="Calibri Light"/>
              <a:cs typeface="Calibri Light"/>
            </a:endParaRPr>
          </a:p>
          <a:p>
            <a:pPr marL="342900" indent="-342900">
              <a:buFont typeface="Arial"/>
              <a:buChar char="•"/>
            </a:pPr>
            <a:r>
              <a:rPr lang="en-GB" sz="2400" dirty="0" err="1">
                <a:solidFill>
                  <a:schemeClr val="accent2"/>
                </a:solidFill>
                <a:latin typeface="Calibri"/>
                <a:cs typeface="Calibri"/>
              </a:rPr>
              <a:t>site:ac.uk</a:t>
            </a:r>
            <a:r>
              <a:rPr lang="en-GB" sz="2400" dirty="0">
                <a:solidFill>
                  <a:schemeClr val="accent2"/>
                </a:solidFill>
                <a:latin typeface="Calibri"/>
                <a:cs typeface="Calibri"/>
              </a:rPr>
              <a:t> </a:t>
            </a:r>
            <a:r>
              <a:rPr lang="en-GB" sz="2400" dirty="0">
                <a:latin typeface="Calibri"/>
                <a:cs typeface="Calibri"/>
              </a:rPr>
              <a:t>(Academic)   </a:t>
            </a:r>
            <a:r>
              <a:rPr lang="en-US" sz="2400" dirty="0">
                <a:latin typeface="Calibri"/>
                <a:cs typeface="Calibri"/>
              </a:rPr>
              <a:t> </a:t>
            </a:r>
            <a:endParaRPr lang="en-US" sz="2400" dirty="0">
              <a:solidFill>
                <a:srgbClr val="000000"/>
              </a:solidFill>
              <a:latin typeface="Calibri Light"/>
              <a:ea typeface="Calibri Light"/>
              <a:cs typeface="Calibri Light"/>
            </a:endParaRPr>
          </a:p>
          <a:p>
            <a:pPr marL="342900" indent="-342900">
              <a:buFont typeface="Arial"/>
              <a:buChar char="•"/>
            </a:pPr>
            <a:r>
              <a:rPr lang="en-GB" sz="2400" dirty="0" err="1">
                <a:solidFill>
                  <a:schemeClr val="accent2"/>
                </a:solidFill>
                <a:latin typeface="Calibri"/>
                <a:cs typeface="Calibri"/>
              </a:rPr>
              <a:t>site:gov.uk</a:t>
            </a:r>
            <a:r>
              <a:rPr lang="en-GB" sz="2400" dirty="0">
                <a:solidFill>
                  <a:schemeClr val="accent2"/>
                </a:solidFill>
                <a:latin typeface="Calibri"/>
                <a:cs typeface="Calibri"/>
              </a:rPr>
              <a:t> </a:t>
            </a:r>
            <a:r>
              <a:rPr lang="en-GB" sz="2400" dirty="0">
                <a:latin typeface="Calibri"/>
                <a:cs typeface="Calibri"/>
              </a:rPr>
              <a:t>(UK government)</a:t>
            </a:r>
            <a:endParaRPr lang="en-GB" sz="2400" dirty="0">
              <a:solidFill>
                <a:srgbClr val="D1428D"/>
              </a:solidFill>
              <a:latin typeface="Calibri"/>
              <a:cs typeface="Calibri"/>
            </a:endParaRPr>
          </a:p>
          <a:p>
            <a:pPr marL="342900" indent="-342900">
              <a:buFont typeface="Arial"/>
              <a:buChar char="•"/>
            </a:pPr>
            <a:r>
              <a:rPr lang="en-GB" sz="2400" dirty="0" err="1">
                <a:solidFill>
                  <a:schemeClr val="accent2"/>
                </a:solidFill>
                <a:latin typeface="Calibri"/>
                <a:cs typeface="Calibri"/>
              </a:rPr>
              <a:t>site:wales</a:t>
            </a:r>
            <a:endParaRPr lang="en-GB" sz="2400" dirty="0">
              <a:solidFill>
                <a:schemeClr val="accent2"/>
              </a:solidFill>
              <a:latin typeface="Calibri"/>
              <a:cs typeface="Calibri"/>
            </a:endParaRPr>
          </a:p>
          <a:p>
            <a:pPr marL="342900" indent="-342900">
              <a:buFont typeface="Arial"/>
              <a:buChar char="•"/>
            </a:pPr>
            <a:r>
              <a:rPr lang="en-GB" sz="2400" dirty="0" err="1">
                <a:solidFill>
                  <a:schemeClr val="accent2"/>
                </a:solidFill>
                <a:latin typeface="Calibri"/>
                <a:ea typeface="Calibri"/>
                <a:cs typeface="Calibri"/>
              </a:rPr>
              <a:t>site:gov.wales</a:t>
            </a:r>
            <a:endParaRPr lang="en-GB" sz="2400" dirty="0">
              <a:solidFill>
                <a:schemeClr val="accent2"/>
              </a:solidFill>
              <a:latin typeface="Calibri"/>
              <a:ea typeface="Calibri"/>
              <a:cs typeface="Calibri"/>
            </a:endParaRPr>
          </a:p>
          <a:p>
            <a:pPr marL="342900" indent="-342900">
              <a:buFont typeface="Arial"/>
              <a:buChar char="•"/>
            </a:pPr>
            <a:r>
              <a:rPr lang="en-GB" sz="2400" dirty="0" err="1">
                <a:solidFill>
                  <a:schemeClr val="accent2"/>
                </a:solidFill>
                <a:latin typeface="Calibri"/>
                <a:ea typeface="+mn-lt"/>
                <a:cs typeface="Calibri"/>
              </a:rPr>
              <a:t>site:cymru</a:t>
            </a:r>
            <a:endParaRPr lang="en-US" sz="2400" dirty="0">
              <a:solidFill>
                <a:schemeClr val="accent2"/>
              </a:solidFill>
              <a:latin typeface="Calibri"/>
              <a:ea typeface="Calibri"/>
              <a:cs typeface="Calibri"/>
            </a:endParaRPr>
          </a:p>
          <a:p>
            <a:pPr marL="342900" indent="-342900">
              <a:buFont typeface="Arial"/>
              <a:buChar char="•"/>
            </a:pPr>
            <a:r>
              <a:rPr lang="en-GB" sz="2400" dirty="0" err="1">
                <a:solidFill>
                  <a:schemeClr val="accent2"/>
                </a:solidFill>
                <a:latin typeface="Calibri"/>
                <a:cs typeface="Calibri"/>
              </a:rPr>
              <a:t>site:nhs.uk</a:t>
            </a:r>
            <a:r>
              <a:rPr lang="en-GB" sz="2400" dirty="0">
                <a:solidFill>
                  <a:schemeClr val="accent2"/>
                </a:solidFill>
                <a:latin typeface="Calibri"/>
                <a:cs typeface="Calibri"/>
              </a:rPr>
              <a:t> </a:t>
            </a:r>
            <a:r>
              <a:rPr lang="en-GB" sz="2400" dirty="0">
                <a:latin typeface="Calibri"/>
                <a:cs typeface="Calibri"/>
              </a:rPr>
              <a:t>(National Health Service) </a:t>
            </a:r>
            <a:r>
              <a:rPr lang="en-US" sz="2400" dirty="0">
                <a:latin typeface="Calibri"/>
                <a:cs typeface="Calibri"/>
              </a:rPr>
              <a:t> </a:t>
            </a:r>
            <a:endParaRPr lang="en-US" sz="2400" dirty="0">
              <a:latin typeface="Calibri"/>
              <a:ea typeface="Calibri"/>
              <a:cs typeface="Calibri"/>
            </a:endParaRPr>
          </a:p>
        </p:txBody>
      </p:sp>
      <p:sp>
        <p:nvSpPr>
          <p:cNvPr id="13" name="TextBox 12">
            <a:extLst>
              <a:ext uri="{FF2B5EF4-FFF2-40B4-BE49-F238E27FC236}">
                <a16:creationId xmlns:a16="http://schemas.microsoft.com/office/drawing/2014/main" id="{0F9A0275-0A62-1869-DBAC-9C99B29FB40B}"/>
              </a:ext>
            </a:extLst>
          </p:cNvPr>
          <p:cNvSpPr txBox="1"/>
          <p:nvPr/>
        </p:nvSpPr>
        <p:spPr>
          <a:xfrm>
            <a:off x="7943478" y="2477812"/>
            <a:ext cx="3943721" cy="1938992"/>
          </a:xfrm>
          <a:prstGeom prst="rect">
            <a:avLst/>
          </a:prstGeom>
          <a:noFill/>
        </p:spPr>
        <p:txBody>
          <a:bodyPr wrap="square" lIns="91440" tIns="45720" rIns="91440" bIns="45720" rtlCol="0" anchor="t">
            <a:spAutoFit/>
          </a:bodyPr>
          <a:lstStyle/>
          <a:p>
            <a:r>
              <a:rPr lang="en-GB" sz="2400" b="1">
                <a:latin typeface="Calibri "/>
                <a:ea typeface="Calibri" panose="020F0502020204030204" pitchFamily="34" charset="0"/>
                <a:cs typeface="Calibri" panose="020F0502020204030204" pitchFamily="34" charset="0"/>
              </a:rPr>
              <a:t>Further Google Tips:</a:t>
            </a:r>
          </a:p>
          <a:p>
            <a:endParaRPr lang="en-GB" sz="2400" b="1">
              <a:latin typeface="Calibri "/>
              <a:ea typeface="Calibri"/>
              <a:cs typeface="Calibri"/>
            </a:endParaRPr>
          </a:p>
          <a:p>
            <a:pPr marL="342900" indent="-342900">
              <a:buFont typeface="Arial" panose="020B0604020202020204" pitchFamily="34" charset="0"/>
              <a:buChar char="•"/>
            </a:pPr>
            <a:r>
              <a:rPr lang="en-GB" sz="2400">
                <a:latin typeface="Calibri "/>
                <a:ea typeface="Calibri"/>
                <a:cs typeface="Calibri"/>
                <a:hlinkClick r:id="rId4"/>
              </a:rPr>
              <a:t>Explore Karen Blakeman’s Google commands</a:t>
            </a:r>
            <a:r>
              <a:rPr lang="en-GB" sz="2400">
                <a:latin typeface="Calibri "/>
                <a:ea typeface="Calibri"/>
                <a:cs typeface="Calibri"/>
              </a:rPr>
              <a:t>.</a:t>
            </a:r>
          </a:p>
          <a:p>
            <a:pPr marL="342900" indent="-342900">
              <a:buFont typeface="Arial" panose="020B0604020202020204" pitchFamily="34" charset="0"/>
              <a:buChar char="•"/>
            </a:pPr>
            <a:endParaRPr lang="en-GB" sz="2400">
              <a:latin typeface="Calibri "/>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C2F2E22B-815A-BC42-DB13-882F2D7BC116}"/>
              </a:ext>
            </a:extLst>
          </p:cNvPr>
          <p:cNvSpPr txBox="1"/>
          <p:nvPr/>
        </p:nvSpPr>
        <p:spPr>
          <a:xfrm>
            <a:off x="394029" y="5715497"/>
            <a:ext cx="277813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Searching the internet</a:t>
            </a:r>
            <a:endParaRPr lang="en-GB" sz="2000" b="1">
              <a:solidFill>
                <a:schemeClr val="bg1"/>
              </a:solidFill>
              <a:latin typeface="Calibri"/>
              <a:ea typeface="Calibri Light"/>
              <a:cs typeface="Calibri Light"/>
            </a:endParaRPr>
          </a:p>
        </p:txBody>
      </p:sp>
    </p:spTree>
    <p:custDataLst>
      <p:tags r:id="rId1"/>
    </p:custDataLst>
    <p:extLst>
      <p:ext uri="{BB962C8B-B14F-4D97-AF65-F5344CB8AC3E}">
        <p14:creationId xmlns:p14="http://schemas.microsoft.com/office/powerpoint/2010/main" val="2876684684"/>
      </p:ext>
    </p:extLst>
  </p:cSld>
  <p:clrMapOvr>
    <a:masterClrMapping/>
  </p:clrMapOvr>
  <mc:AlternateContent xmlns:mc="http://schemas.openxmlformats.org/markup-compatibility/2006" xmlns:p14="http://schemas.microsoft.com/office/powerpoint/2010/main">
    <mc:Choice Requires="p14">
      <p:transition spd="med" p14:dur="700" advTm="44738">
        <p:fade/>
      </p:transition>
    </mc:Choice>
    <mc:Fallback xmlns="">
      <p:transition spd="med" advTm="44738">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68CE3-4A33-B133-D1DE-47AFAF9FC3E5}"/>
              </a:ext>
            </a:extLst>
          </p:cNvPr>
          <p:cNvSpPr>
            <a:spLocks noGrp="1"/>
          </p:cNvSpPr>
          <p:nvPr>
            <p:ph type="title"/>
          </p:nvPr>
        </p:nvSpPr>
        <p:spPr/>
        <p:txBody>
          <a:bodyPr/>
          <a:lstStyle/>
          <a:p>
            <a:r>
              <a:rPr lang="en-GB"/>
              <a:t>Grey Literature</a:t>
            </a:r>
            <a:endParaRPr lang="en-US"/>
          </a:p>
        </p:txBody>
      </p:sp>
      <p:sp>
        <p:nvSpPr>
          <p:cNvPr id="3" name="Content Placeholder 2">
            <a:extLst>
              <a:ext uri="{FF2B5EF4-FFF2-40B4-BE49-F238E27FC236}">
                <a16:creationId xmlns:a16="http://schemas.microsoft.com/office/drawing/2014/main" id="{0AC5F206-4AAC-7A3C-C2F1-329DBF9EFBA5}"/>
              </a:ext>
            </a:extLst>
          </p:cNvPr>
          <p:cNvSpPr>
            <a:spLocks noGrp="1"/>
          </p:cNvSpPr>
          <p:nvPr>
            <p:ph sz="quarter" idx="10"/>
          </p:nvPr>
        </p:nvSpPr>
        <p:spPr>
          <a:xfrm>
            <a:off x="698241" y="1481427"/>
            <a:ext cx="11203732" cy="4574040"/>
          </a:xfrm>
        </p:spPr>
        <p:txBody>
          <a:bodyPr vert="horz" lIns="91440" tIns="45720" rIns="91440" bIns="45720" rtlCol="0" anchor="t">
            <a:normAutofit/>
          </a:bodyPr>
          <a:lstStyle/>
          <a:p>
            <a:pPr marL="0" indent="0">
              <a:buNone/>
            </a:pPr>
            <a:r>
              <a:rPr lang="en-GB" sz="2400">
                <a:latin typeface="Calibri "/>
                <a:ea typeface="Calibri"/>
                <a:cs typeface="Calibri"/>
              </a:rPr>
              <a:t>Includes a wide range of information found outside of library databases. It can provide useful statistics, information, opinion, and case studies.</a:t>
            </a:r>
            <a:endParaRPr lang="en-GB">
              <a:ea typeface="Calibri"/>
              <a:cs typeface="Calibri"/>
            </a:endParaRPr>
          </a:p>
          <a:p>
            <a:pPr marL="0" indent="0">
              <a:buNone/>
            </a:pPr>
            <a:r>
              <a:rPr lang="en-GB" sz="2400" b="1">
                <a:latin typeface="Calibri "/>
                <a:ea typeface="Calibri"/>
                <a:cs typeface="Calibri"/>
              </a:rPr>
              <a:t>They are not however, typically peer-reviewed.</a:t>
            </a:r>
          </a:p>
          <a:p>
            <a:pPr marL="0" indent="0">
              <a:buNone/>
            </a:pPr>
            <a:endParaRPr lang="en-GB" sz="2400">
              <a:latin typeface="Calibri "/>
              <a:ea typeface="Calibri" panose="020F0502020204030204" pitchFamily="34" charset="0"/>
              <a:cs typeface="Calibri" panose="020F0502020204030204" pitchFamily="34" charset="0"/>
            </a:endParaRPr>
          </a:p>
          <a:p>
            <a:pPr marL="0" indent="0">
              <a:buNone/>
            </a:pPr>
            <a:r>
              <a:rPr lang="en-GB" sz="2400">
                <a:latin typeface="Calibri "/>
                <a:ea typeface="Calibri" panose="020F0502020204030204" pitchFamily="34" charset="0"/>
                <a:cs typeface="Calibri" panose="020F0502020204030204" pitchFamily="34" charset="0"/>
              </a:rPr>
              <a:t>Sources can include:</a:t>
            </a:r>
          </a:p>
          <a:p>
            <a:pPr>
              <a:buFont typeface="Arial" panose="020B0604020202020204" pitchFamily="34" charset="0"/>
              <a:buChar char="•"/>
            </a:pPr>
            <a:r>
              <a:rPr lang="en-US" sz="2400">
                <a:latin typeface="Calibri "/>
              </a:rPr>
              <a:t>Government information and legislation.</a:t>
            </a:r>
          </a:p>
          <a:p>
            <a:pPr>
              <a:buFont typeface="Arial" panose="020B0604020202020204" pitchFamily="34" charset="0"/>
              <a:buChar char="•"/>
            </a:pPr>
            <a:r>
              <a:rPr lang="en-US" sz="2400">
                <a:latin typeface="Calibri "/>
              </a:rPr>
              <a:t>Non-governmental </a:t>
            </a:r>
            <a:r>
              <a:rPr lang="en-US" sz="2400" err="1">
                <a:latin typeface="Calibri "/>
              </a:rPr>
              <a:t>organisations</a:t>
            </a:r>
            <a:r>
              <a:rPr lang="en-US" sz="2400">
                <a:latin typeface="Calibri "/>
              </a:rPr>
              <a:t> (NGO’s) e.g. World Health </a:t>
            </a:r>
            <a:r>
              <a:rPr lang="en-US" sz="2400" err="1">
                <a:latin typeface="Calibri "/>
              </a:rPr>
              <a:t>Organisation</a:t>
            </a:r>
            <a:r>
              <a:rPr lang="en-US" sz="2400">
                <a:latin typeface="Calibri "/>
              </a:rPr>
              <a:t> (WHO).</a:t>
            </a:r>
          </a:p>
          <a:p>
            <a:pPr>
              <a:buFont typeface="Arial" panose="020B0604020202020204" pitchFamily="34" charset="0"/>
              <a:buChar char="•"/>
            </a:pPr>
            <a:r>
              <a:rPr lang="en-US" sz="2400">
                <a:latin typeface="Calibri "/>
              </a:rPr>
              <a:t>Professional bodies.</a:t>
            </a:r>
          </a:p>
          <a:p>
            <a:pPr>
              <a:buFont typeface="Arial" panose="020B0604020202020204" pitchFamily="34" charset="0"/>
              <a:buChar char="•"/>
            </a:pPr>
            <a:r>
              <a:rPr lang="en-US" sz="2400">
                <a:latin typeface="Calibri "/>
              </a:rPr>
              <a:t>Charities.</a:t>
            </a:r>
          </a:p>
          <a:p>
            <a:pPr marL="0" indent="0">
              <a:buNone/>
            </a:pPr>
            <a:endParaRPr lang="en-US"/>
          </a:p>
        </p:txBody>
      </p:sp>
      <p:sp>
        <p:nvSpPr>
          <p:cNvPr id="4" name="TextBox 3">
            <a:extLst>
              <a:ext uri="{FF2B5EF4-FFF2-40B4-BE49-F238E27FC236}">
                <a16:creationId xmlns:a16="http://schemas.microsoft.com/office/drawing/2014/main" id="{A56DBA38-5AD3-C606-19C0-E6E3B9398B9D}"/>
              </a:ext>
            </a:extLst>
          </p:cNvPr>
          <p:cNvSpPr txBox="1"/>
          <p:nvPr/>
        </p:nvSpPr>
        <p:spPr>
          <a:xfrm>
            <a:off x="695093" y="5655304"/>
            <a:ext cx="277813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the internet</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509503062"/>
      </p:ext>
    </p:extLst>
  </p:cSld>
  <p:clrMapOvr>
    <a:masterClrMapping/>
  </p:clrMapOvr>
  <mc:AlternateContent xmlns:mc="http://schemas.openxmlformats.org/markup-compatibility/2006" xmlns:p14="http://schemas.microsoft.com/office/powerpoint/2010/main">
    <mc:Choice Requires="p14">
      <p:transition spd="med" p14:dur="700" advTm="12026">
        <p:fade/>
      </p:transition>
    </mc:Choice>
    <mc:Fallback xmlns="">
      <p:transition spd="med" advTm="12026">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698242" y="1592263"/>
            <a:ext cx="4842393" cy="4562134"/>
          </a:xfrm>
        </p:spPr>
        <p:txBody>
          <a:bodyPr vert="horz" lIns="91440" tIns="45720" rIns="91440" bIns="45720" rtlCol="0" anchor="t">
            <a:normAutofit/>
          </a:bodyPr>
          <a:lstStyle/>
          <a:p>
            <a:pPr marL="0" indent="0">
              <a:buNone/>
            </a:pPr>
            <a:r>
              <a:rPr lang="en-GB">
                <a:latin typeface="Calibri "/>
                <a:cs typeface="Calibri Light"/>
                <a:hlinkClick r:id="rId3"/>
              </a:rPr>
              <a:t>LibKey Nomad:</a:t>
            </a:r>
            <a:endParaRPr lang="en-GB">
              <a:latin typeface="Calibri "/>
              <a:cs typeface="Calibri Light"/>
            </a:endParaRPr>
          </a:p>
          <a:p>
            <a:pPr>
              <a:buFont typeface="Arial" panose="05000000000000000000" pitchFamily="2" charset="2"/>
              <a:buChar char="•"/>
            </a:pPr>
            <a:r>
              <a:rPr lang="en-GB" sz="2400">
                <a:latin typeface="Calibri "/>
                <a:ea typeface="+mn-lt"/>
                <a:cs typeface="+mn-lt"/>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endParaRPr lang="en-GB" sz="2400">
              <a:latin typeface="Calibri "/>
              <a:ea typeface="+mn-lt"/>
              <a:cs typeface="+mn-lt"/>
            </a:endParaRPr>
          </a:p>
          <a:p>
            <a:pPr>
              <a:buFont typeface="Arial" panose="05000000000000000000" pitchFamily="2" charset="2"/>
              <a:buChar char="•"/>
            </a:pPr>
            <a:r>
              <a:rPr lang="en-GB" sz="2400">
                <a:latin typeface="Calibri "/>
                <a:ea typeface="+mn-lt"/>
                <a:cs typeface="+mn-lt"/>
              </a:rPr>
              <a:t>It is pre-installed on UWTSD devices.</a:t>
            </a:r>
          </a:p>
          <a:p>
            <a:pPr marL="0" indent="0">
              <a:buNone/>
            </a:pPr>
            <a:endParaRPr lang="en-GB" sz="240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4"/>
          <a:stretch>
            <a:fillRect/>
          </a:stretch>
        </p:blipFill>
        <p:spPr>
          <a:xfrm>
            <a:off x="5902433" y="1878079"/>
            <a:ext cx="6109693" cy="395920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1461506" y="5689230"/>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070C0"/>
                </a:solidFill>
                <a:latin typeface="Calibri "/>
                <a:cs typeface="Calibri Light"/>
                <a:hlinkClick r:id="rId5"/>
              </a:rPr>
              <a:t>L</a:t>
            </a:r>
            <a:r>
              <a:rPr lang="en-US" dirty="0">
                <a:latin typeface="Calibri "/>
                <a:cs typeface="Calibri Light"/>
                <a:hlinkClick r:id="rId5"/>
              </a:rPr>
              <a:t>ibrary :Resources for Research</a:t>
            </a:r>
            <a:endParaRPr lang="en-US" dirty="0">
              <a:latin typeface="Calibri "/>
              <a:hlinkClick r:id="rId5"/>
            </a:endParaRPr>
          </a:p>
        </p:txBody>
      </p:sp>
    </p:spTree>
    <p:extLst>
      <p:ext uri="{BB962C8B-B14F-4D97-AF65-F5344CB8AC3E}">
        <p14:creationId xmlns:p14="http://schemas.microsoft.com/office/powerpoint/2010/main" val="2148574347"/>
      </p:ext>
    </p:extLst>
  </p:cSld>
  <p:clrMapOvr>
    <a:masterClrMapping/>
  </p:clrMapOvr>
  <mc:AlternateContent xmlns:mc="http://schemas.openxmlformats.org/markup-compatibility/2006" xmlns:p14="http://schemas.microsoft.com/office/powerpoint/2010/main">
    <mc:Choice Requires="p14">
      <p:transition spd="med" p14:dur="700" advTm="31136">
        <p:fade/>
      </p:transition>
    </mc:Choice>
    <mc:Fallback xmlns="">
      <p:transition spd="med" advTm="31136">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E958E1-69DB-D4CF-B032-263A769D94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EA6695-7AD5-3AF5-0325-3C2209A6CB1F}"/>
              </a:ext>
            </a:extLst>
          </p:cNvPr>
          <p:cNvSpPr>
            <a:spLocks noGrp="1"/>
          </p:cNvSpPr>
          <p:nvPr>
            <p:ph type="title"/>
          </p:nvPr>
        </p:nvSpPr>
        <p:spPr/>
        <p:txBody>
          <a:bodyPr/>
          <a:lstStyle/>
          <a:p>
            <a:r>
              <a:rPr lang="en-GB"/>
              <a:t>Summary</a:t>
            </a:r>
            <a:endParaRPr lang="en-US"/>
          </a:p>
        </p:txBody>
      </p:sp>
      <p:sp>
        <p:nvSpPr>
          <p:cNvPr id="5" name="TextBox 4">
            <a:extLst>
              <a:ext uri="{FF2B5EF4-FFF2-40B4-BE49-F238E27FC236}">
                <a16:creationId xmlns:a16="http://schemas.microsoft.com/office/drawing/2014/main" id="{F52708CE-5D6B-58DF-8C33-C0A3196FD05A}"/>
              </a:ext>
            </a:extLst>
          </p:cNvPr>
          <p:cNvSpPr txBox="1"/>
          <p:nvPr/>
        </p:nvSpPr>
        <p:spPr>
          <a:xfrm>
            <a:off x="293590" y="1576126"/>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Finding a relevant article / book can lead to many more resources.</a:t>
            </a:r>
            <a:endParaRPr lang="en-US" sz="2400" b="1">
              <a:latin typeface="Calibri"/>
              <a:ea typeface="Calibri"/>
              <a:cs typeface="Calibri"/>
            </a:endParaRP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Sans-Serif"/>
              <a:buChar char="•"/>
            </a:pPr>
            <a:r>
              <a:rPr lang="en-GB" sz="2400" b="1">
                <a:solidFill>
                  <a:schemeClr val="accent1"/>
                </a:solidFill>
                <a:latin typeface="Calibri"/>
                <a:ea typeface="Calibri"/>
                <a:cs typeface="Calibri"/>
              </a:rPr>
              <a:t>Note </a:t>
            </a:r>
            <a:r>
              <a:rPr lang="en-GB" sz="2400">
                <a:latin typeface="Calibri"/>
                <a:ea typeface="Calibri"/>
                <a:cs typeface="Calibri"/>
              </a:rPr>
              <a:t>key words / concepts / terminology used in articles found.</a:t>
            </a:r>
            <a:endParaRPr lang="en-US" sz="2400">
              <a:latin typeface="Calibri" panose="020F0502020204030204" pitchFamily="34" charset="0"/>
              <a:ea typeface="+mn-lt"/>
              <a:cs typeface="Calibri" panose="020F0502020204030204" pitchFamily="34" charset="0"/>
            </a:endParaRPr>
          </a:p>
          <a:p>
            <a:endParaRPr lang="en-GB" sz="2400" b="1">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Check </a:t>
            </a:r>
            <a:r>
              <a:rPr lang="en-GB" sz="2400">
                <a:latin typeface="Calibri"/>
                <a:ea typeface="Calibri"/>
                <a:cs typeface="Calibri"/>
              </a:rPr>
              <a:t>cited in and cited by</a:t>
            </a:r>
          </a:p>
          <a:p>
            <a:pPr marL="285750" indent="-285750">
              <a:buFont typeface="Arial"/>
              <a:buChar char="•"/>
            </a:pPr>
            <a:endParaRPr lang="en-GB" sz="240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b="1">
                <a:solidFill>
                  <a:schemeClr val="accent1"/>
                </a:solidFill>
                <a:latin typeface="Calibri"/>
                <a:ea typeface="Calibri"/>
                <a:cs typeface="Calibri"/>
              </a:rPr>
              <a:t>Locate</a:t>
            </a:r>
            <a:r>
              <a:rPr lang="en-GB" sz="2400">
                <a:latin typeface="Calibri"/>
                <a:ea typeface="Calibri"/>
                <a:cs typeface="Calibri"/>
              </a:rPr>
              <a:t> key databases, journals and authors.</a:t>
            </a:r>
          </a:p>
          <a:p>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Explore</a:t>
            </a:r>
            <a:r>
              <a:rPr lang="en-GB" sz="2400">
                <a:latin typeface="Calibri"/>
                <a:ea typeface="Calibri"/>
                <a:cs typeface="Calibri"/>
              </a:rPr>
              <a:t> subject headings (SH) : Check out SH below the bibliographic details in the catalogue record. </a:t>
            </a:r>
          </a:p>
          <a:p>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1"/>
                </a:solidFill>
                <a:latin typeface="Calibri"/>
                <a:ea typeface="Calibri"/>
                <a:cs typeface="Calibri"/>
              </a:rPr>
              <a:t>Use</a:t>
            </a:r>
            <a:r>
              <a:rPr lang="en-GB" sz="240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BB30A23A-A8A6-C832-F289-2F484B509CE3}"/>
              </a:ext>
            </a:extLst>
          </p:cNvPr>
          <p:cNvPicPr>
            <a:picLocks noChangeAspect="1"/>
          </p:cNvPicPr>
          <p:nvPr/>
        </p:nvPicPr>
        <p:blipFill rotWithShape="1">
          <a:blip r:embed="rId3"/>
          <a:srcRect l="9825" t="32704" r="10526" b="15094"/>
          <a:stretch/>
        </p:blipFill>
        <p:spPr>
          <a:xfrm>
            <a:off x="4325391" y="2952167"/>
            <a:ext cx="1310095" cy="477890"/>
          </a:xfrm>
          <a:prstGeom prst="rect">
            <a:avLst/>
          </a:prstGeom>
        </p:spPr>
      </p:pic>
    </p:spTree>
    <p:extLst>
      <p:ext uri="{BB962C8B-B14F-4D97-AF65-F5344CB8AC3E}">
        <p14:creationId xmlns:p14="http://schemas.microsoft.com/office/powerpoint/2010/main" val="49110590"/>
      </p:ext>
    </p:extLst>
  </p:cSld>
  <p:clrMapOvr>
    <a:masterClrMapping/>
  </p:clrMapOvr>
  <mc:AlternateContent xmlns:mc="http://schemas.openxmlformats.org/markup-compatibility/2006" xmlns:p14="http://schemas.microsoft.com/office/powerpoint/2010/main">
    <mc:Choice Requires="p14">
      <p:transition spd="med" p14:dur="700" advTm="25272">
        <p:fade/>
      </p:transition>
    </mc:Choice>
    <mc:Fallback xmlns="">
      <p:transition spd="med" advTm="25272">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D0D27-1A90-359E-16B6-3A3B38C481A5}"/>
              </a:ext>
            </a:extLst>
          </p:cNvPr>
          <p:cNvSpPr>
            <a:spLocks noGrp="1"/>
          </p:cNvSpPr>
          <p:nvPr>
            <p:ph type="title"/>
          </p:nvPr>
        </p:nvSpPr>
        <p:spPr/>
        <p:txBody>
          <a:bodyPr>
            <a:normAutofit fontScale="90000"/>
          </a:bodyPr>
          <a:lstStyle/>
          <a:p>
            <a:r>
              <a:rPr lang="en-GB"/>
              <a:t>Discovery search or individual databases?</a:t>
            </a:r>
            <a:endParaRPr lang="en-US"/>
          </a:p>
        </p:txBody>
      </p:sp>
      <p:sp>
        <p:nvSpPr>
          <p:cNvPr id="4" name="Content Placeholder 1">
            <a:extLst>
              <a:ext uri="{FF2B5EF4-FFF2-40B4-BE49-F238E27FC236}">
                <a16:creationId xmlns:a16="http://schemas.microsoft.com/office/drawing/2014/main" id="{C641E91B-A437-7BB4-4D50-56D7BEF9F8DB}"/>
              </a:ext>
            </a:extLst>
          </p:cNvPr>
          <p:cNvSpPr>
            <a:spLocks noGrp="1"/>
          </p:cNvSpPr>
          <p:nvPr>
            <p:ph sz="quarter" idx="10"/>
          </p:nvPr>
        </p:nvSpPr>
        <p:spPr>
          <a:xfrm>
            <a:off x="698500" y="1592264"/>
            <a:ext cx="10795000" cy="896012"/>
          </a:xfrm>
        </p:spPr>
        <p:txBody>
          <a:bodyPr vert="horz" lIns="91440" tIns="45720" rIns="91440" bIns="45720" rtlCol="0" anchor="t">
            <a:normAutofit/>
          </a:bodyPr>
          <a:lstStyle/>
          <a:p>
            <a:pPr marL="0" indent="0">
              <a:buNone/>
            </a:pPr>
            <a:r>
              <a:rPr lang="en-GB" sz="2600">
                <a:latin typeface="Calibri"/>
                <a:cs typeface="Calibri Light"/>
              </a:rPr>
              <a:t>The library catalogue searches most of our databases when it performs a search, so why choose to search an individual  database? </a:t>
            </a:r>
          </a:p>
        </p:txBody>
      </p:sp>
      <p:sp>
        <p:nvSpPr>
          <p:cNvPr id="5" name="TextBox 4">
            <a:extLst>
              <a:ext uri="{FF2B5EF4-FFF2-40B4-BE49-F238E27FC236}">
                <a16:creationId xmlns:a16="http://schemas.microsoft.com/office/drawing/2014/main" id="{057BFEAE-0C3C-C381-7CDC-67A35622D272}"/>
              </a:ext>
            </a:extLst>
          </p:cNvPr>
          <p:cNvSpPr txBox="1"/>
          <p:nvPr/>
        </p:nvSpPr>
        <p:spPr>
          <a:xfrm>
            <a:off x="981137" y="2964771"/>
            <a:ext cx="4466592"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a:cs typeface="Calibri Light"/>
              </a:rPr>
              <a:t>More specialised content – fewer, more relevant results</a:t>
            </a:r>
          </a:p>
          <a:p>
            <a:pPr marL="342900" indent="-342900">
              <a:buFont typeface="Arial"/>
              <a:buChar char="•"/>
            </a:pPr>
            <a:endParaRPr lang="en-GB" sz="2600">
              <a:latin typeface="Calibri"/>
              <a:cs typeface="Calibri Light"/>
            </a:endParaRPr>
          </a:p>
          <a:p>
            <a:pPr marL="342900" indent="-342900">
              <a:buFont typeface="Arial"/>
              <a:buChar char="•"/>
            </a:pPr>
            <a:r>
              <a:rPr lang="en-GB" sz="2600">
                <a:latin typeface="Calibri"/>
                <a:cs typeface="Calibri"/>
              </a:rPr>
              <a:t>More controlled indexing – filter results in greater detail</a:t>
            </a:r>
            <a:endParaRPr lang="en-GB" sz="2600">
              <a:latin typeface="Calibri"/>
              <a:cs typeface="Calibri Light"/>
            </a:endParaRPr>
          </a:p>
          <a:p>
            <a:pPr marL="342900" indent="-342900">
              <a:buFont typeface="Arial"/>
              <a:buChar char="•"/>
            </a:pPr>
            <a:endParaRPr lang="en-GB" sz="2600">
              <a:latin typeface="Calibri"/>
              <a:cs typeface="Calibri"/>
            </a:endParaRPr>
          </a:p>
        </p:txBody>
      </p:sp>
      <p:pic>
        <p:nvPicPr>
          <p:cNvPr id="6" name="Picture 6" descr="A person sitting at a table using a computer&#10;&#10;Description automatically generated">
            <a:extLst>
              <a:ext uri="{FF2B5EF4-FFF2-40B4-BE49-F238E27FC236}">
                <a16:creationId xmlns:a16="http://schemas.microsoft.com/office/drawing/2014/main" id="{798E6783-8567-1E38-4EAE-EDD1BD53DED7}"/>
              </a:ext>
            </a:extLst>
          </p:cNvPr>
          <p:cNvPicPr>
            <a:picLocks noChangeAspect="1"/>
          </p:cNvPicPr>
          <p:nvPr/>
        </p:nvPicPr>
        <p:blipFill>
          <a:blip r:embed="rId4"/>
          <a:stretch>
            <a:fillRect/>
          </a:stretch>
        </p:blipFill>
        <p:spPr>
          <a:xfrm>
            <a:off x="6594764" y="2632472"/>
            <a:ext cx="5063835" cy="33968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7DB27D97-4B0D-B207-1CBD-19E6651EF376}"/>
              </a:ext>
            </a:extLst>
          </p:cNvPr>
          <p:cNvSpPr txBox="1"/>
          <p:nvPr/>
        </p:nvSpPr>
        <p:spPr>
          <a:xfrm>
            <a:off x="320897" y="5743750"/>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Using specialised information</a:t>
            </a:r>
            <a:endParaRPr lang="en-GB" sz="2000" b="1">
              <a:solidFill>
                <a:schemeClr val="bg1"/>
              </a:solidFill>
              <a:latin typeface="Calibri"/>
              <a:ea typeface="Calibri Light"/>
              <a:cs typeface="Calibri Light"/>
            </a:endParaRPr>
          </a:p>
        </p:txBody>
      </p:sp>
    </p:spTree>
    <p:custDataLst>
      <p:tags r:id="rId1"/>
    </p:custDataLst>
    <p:extLst>
      <p:ext uri="{BB962C8B-B14F-4D97-AF65-F5344CB8AC3E}">
        <p14:creationId xmlns:p14="http://schemas.microsoft.com/office/powerpoint/2010/main" val="1538551517"/>
      </p:ext>
    </p:extLst>
  </p:cSld>
  <p:clrMapOvr>
    <a:masterClrMapping/>
  </p:clrMapOvr>
  <mc:AlternateContent xmlns:mc="http://schemas.openxmlformats.org/markup-compatibility/2006" xmlns:p14="http://schemas.microsoft.com/office/powerpoint/2010/main">
    <mc:Choice Requires="p14">
      <p:transition spd="med" p14:dur="700" advTm="45177">
        <p:fade/>
      </p:transition>
    </mc:Choice>
    <mc:Fallback xmlns="">
      <p:transition spd="med" advTm="45177">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10B0-90C7-DA06-C1B1-98ADBFA6FF72}"/>
              </a:ext>
            </a:extLst>
          </p:cNvPr>
          <p:cNvSpPr>
            <a:spLocks noGrp="1"/>
          </p:cNvSpPr>
          <p:nvPr>
            <p:ph type="title"/>
          </p:nvPr>
        </p:nvSpPr>
        <p:spPr/>
        <p:txBody>
          <a:bodyPr/>
          <a:lstStyle/>
          <a:p>
            <a:r>
              <a:rPr lang="en-GB"/>
              <a:t>Explore...</a:t>
            </a:r>
          </a:p>
        </p:txBody>
      </p:sp>
      <p:sp>
        <p:nvSpPr>
          <p:cNvPr id="5" name="TextBox 4">
            <a:extLst>
              <a:ext uri="{FF2B5EF4-FFF2-40B4-BE49-F238E27FC236}">
                <a16:creationId xmlns:a16="http://schemas.microsoft.com/office/drawing/2014/main" id="{FF36575C-5639-7146-A7CE-77C6F80DA784}"/>
              </a:ext>
            </a:extLst>
          </p:cNvPr>
          <p:cNvSpPr txBox="1"/>
          <p:nvPr/>
        </p:nvSpPr>
        <p:spPr>
          <a:xfrm>
            <a:off x="2300343" y="2529782"/>
            <a:ext cx="6731718" cy="31290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a:latin typeface="Calibri"/>
                <a:ea typeface="Calibri Light"/>
                <a:cs typeface="Calibri Light"/>
              </a:rPr>
              <a:t>Explore the A-Z database list in the library catalogue to find the best databases for your topic.</a:t>
            </a:r>
            <a:r>
              <a:rPr lang="en-GB" sz="2000" b="1" dirty="0">
                <a:latin typeface="Calibri"/>
                <a:ea typeface="Calibri Light"/>
                <a:cs typeface="Calibri Light"/>
              </a:rPr>
              <a:t> </a:t>
            </a:r>
            <a:endParaRPr lang="en-US" sz="2000" dirty="0">
              <a:solidFill>
                <a:srgbClr val="000000"/>
              </a:solidFill>
              <a:latin typeface="Calibri"/>
              <a:ea typeface="Calibri Light"/>
              <a:cs typeface="Calibri"/>
            </a:endParaRPr>
          </a:p>
          <a:p>
            <a:pPr marL="342900" indent="-342900">
              <a:lnSpc>
                <a:spcPct val="90000"/>
              </a:lnSpc>
              <a:spcBef>
                <a:spcPts val="1000"/>
              </a:spcBef>
              <a:buFont typeface="Arial"/>
              <a:buChar char="•"/>
            </a:pPr>
            <a:r>
              <a:rPr lang="en-GB" sz="2000" b="1">
                <a:solidFill>
                  <a:srgbClr val="FF0000"/>
                </a:solidFill>
                <a:latin typeface="Calibri"/>
                <a:ea typeface="Calibri Light"/>
                <a:cs typeface="Calibri"/>
              </a:rPr>
              <a:t>YOU</a:t>
            </a:r>
            <a:r>
              <a:rPr lang="en-GB" sz="2000">
                <a:latin typeface="Calibri"/>
                <a:ea typeface="Calibri Light"/>
                <a:cs typeface="Calibri"/>
              </a:rPr>
              <a:t> must decide which databases to search and what keywords to use. </a:t>
            </a:r>
            <a:endParaRPr lang="en-US" sz="2000">
              <a:latin typeface="Calibri"/>
              <a:ea typeface="Calibri Light"/>
              <a:cs typeface="Calibri"/>
            </a:endParaRPr>
          </a:p>
          <a:p>
            <a:pPr marL="342900" indent="-342900">
              <a:lnSpc>
                <a:spcPct val="90000"/>
              </a:lnSpc>
              <a:spcBef>
                <a:spcPts val="1000"/>
              </a:spcBef>
              <a:buFont typeface="Arial"/>
              <a:buChar char="•"/>
            </a:pPr>
            <a:r>
              <a:rPr lang="en-GB" sz="2000">
                <a:latin typeface="Calibri"/>
                <a:ea typeface="Calibri Light"/>
                <a:cs typeface="Calibri"/>
              </a:rPr>
              <a:t>Look out for </a:t>
            </a:r>
            <a:r>
              <a:rPr lang="en-GB" sz="2000">
                <a:solidFill>
                  <a:srgbClr val="FF0000"/>
                </a:solidFill>
                <a:latin typeface="Calibri"/>
                <a:ea typeface="Calibri Light"/>
                <a:cs typeface="Calibri"/>
              </a:rPr>
              <a:t>peer-reviewed</a:t>
            </a:r>
            <a:r>
              <a:rPr lang="en-GB" sz="2000">
                <a:latin typeface="Calibri"/>
                <a:ea typeface="Calibri Light"/>
                <a:cs typeface="Calibri"/>
              </a:rPr>
              <a:t> journal articles. </a:t>
            </a:r>
            <a:endParaRPr lang="en-US" sz="2000">
              <a:latin typeface="Calibri"/>
              <a:ea typeface="Calibri Light"/>
              <a:cs typeface="Calibri"/>
            </a:endParaRPr>
          </a:p>
          <a:p>
            <a:pPr marL="342900" indent="-342900">
              <a:lnSpc>
                <a:spcPct val="90000"/>
              </a:lnSpc>
              <a:spcBef>
                <a:spcPts val="1000"/>
              </a:spcBef>
              <a:buFont typeface="Arial"/>
              <a:buChar char="•"/>
            </a:pPr>
            <a:r>
              <a:rPr lang="en-GB" sz="2000">
                <a:latin typeface="Calibri"/>
                <a:ea typeface="Calibri Light"/>
                <a:cs typeface="Calibri"/>
              </a:rPr>
              <a:t>Searching multiple databases avoids publication bias or geographical bias. </a:t>
            </a:r>
          </a:p>
          <a:p>
            <a:pPr marL="342900" indent="-342900">
              <a:lnSpc>
                <a:spcPct val="90000"/>
              </a:lnSpc>
              <a:spcBef>
                <a:spcPts val="1000"/>
              </a:spcBef>
              <a:buFont typeface="Arial"/>
              <a:buChar char="•"/>
            </a:pPr>
            <a:r>
              <a:rPr lang="en-GB" sz="2000">
                <a:latin typeface="Calibri"/>
                <a:ea typeface="Calibri Light"/>
                <a:cs typeface="Calibri"/>
              </a:rPr>
              <a:t>Use the extensive filters to expand and refine your results.</a:t>
            </a:r>
            <a:endParaRPr lang="en-US" sz="2000">
              <a:latin typeface="Calibri"/>
              <a:ea typeface="Calibri Light"/>
              <a:cs typeface="Calibri"/>
            </a:endParaRPr>
          </a:p>
          <a:p>
            <a:endParaRPr lang="en-GB" sz="2000" b="1">
              <a:latin typeface="Calibri"/>
              <a:ea typeface="Calibri Light"/>
              <a:cs typeface="Calibri Light"/>
            </a:endParaRPr>
          </a:p>
        </p:txBody>
      </p:sp>
      <p:sp>
        <p:nvSpPr>
          <p:cNvPr id="3" name="TextBox 2">
            <a:extLst>
              <a:ext uri="{FF2B5EF4-FFF2-40B4-BE49-F238E27FC236}">
                <a16:creationId xmlns:a16="http://schemas.microsoft.com/office/drawing/2014/main" id="{1F2AA260-403A-F7B4-A175-3FAEF9517C19}"/>
              </a:ext>
            </a:extLst>
          </p:cNvPr>
          <p:cNvSpPr txBox="1"/>
          <p:nvPr/>
        </p:nvSpPr>
        <p:spPr>
          <a:xfrm>
            <a:off x="495090" y="1405540"/>
            <a:ext cx="11556702" cy="1600438"/>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a:latin typeface="Calibri "/>
              </a:rPr>
              <a:t>Record which databases, journals, websites etc, host the information you find. </a:t>
            </a:r>
          </a:p>
          <a:p>
            <a:pPr marL="342900" indent="-342900">
              <a:buFont typeface="Arial" panose="020B0604020202020204" pitchFamily="34" charset="0"/>
              <a:buChar char="•"/>
            </a:pPr>
            <a:r>
              <a:rPr lang="en-GB" sz="2000">
                <a:latin typeface="Calibri "/>
              </a:rPr>
              <a:t>Repeat your search strategy in individual databases. </a:t>
            </a:r>
          </a:p>
          <a:p>
            <a:pPr marL="342900" indent="-342900">
              <a:buFont typeface="Arial" panose="020B0604020202020204" pitchFamily="34" charset="0"/>
              <a:buChar char="•"/>
            </a:pPr>
            <a:r>
              <a:rPr lang="en-GB" sz="2000">
                <a:latin typeface="Calibri "/>
              </a:rPr>
              <a:t>Try some of the following databases (</a:t>
            </a:r>
            <a:r>
              <a:rPr lang="en-GB" sz="2000" b="1">
                <a:latin typeface="Calibri"/>
                <a:ea typeface="Calibri Light"/>
                <a:cs typeface="Calibri Light"/>
              </a:rPr>
              <a:t>note:</a:t>
            </a:r>
            <a:r>
              <a:rPr lang="en-GB" sz="2000" dirty="0">
                <a:latin typeface="Calibri"/>
                <a:ea typeface="Calibri Light"/>
                <a:cs typeface="Calibri Light"/>
              </a:rPr>
              <a:t> </a:t>
            </a:r>
            <a:r>
              <a:rPr lang="en-GB" sz="2000" b="1">
                <a:latin typeface="Calibri"/>
                <a:ea typeface="Calibri Light"/>
                <a:cs typeface="Calibri Light"/>
              </a:rPr>
              <a:t>It will depend on your research question</a:t>
            </a:r>
            <a:r>
              <a:rPr lang="en-GB" sz="2000">
                <a:latin typeface="Calibri"/>
                <a:ea typeface="Calibri Light"/>
                <a:cs typeface="Calibri Light"/>
              </a:rPr>
              <a:t>). </a:t>
            </a:r>
            <a:endParaRPr lang="en-US" sz="2000">
              <a:latin typeface="Calibri"/>
              <a:ea typeface="Calibri Light"/>
              <a:cs typeface="Calibri"/>
            </a:endParaRPr>
          </a:p>
          <a:p>
            <a:endParaRPr lang="en-GB" sz="2000">
              <a:latin typeface="Calibri "/>
            </a:endParaRPr>
          </a:p>
          <a:p>
            <a:endParaRPr lang="en-US">
              <a:latin typeface="Calibri Light"/>
              <a:ea typeface="Calibri Light"/>
              <a:cs typeface="Calibri Light"/>
            </a:endParaRPr>
          </a:p>
        </p:txBody>
      </p:sp>
      <p:sp>
        <p:nvSpPr>
          <p:cNvPr id="4" name="TextBox 3">
            <a:extLst>
              <a:ext uri="{FF2B5EF4-FFF2-40B4-BE49-F238E27FC236}">
                <a16:creationId xmlns:a16="http://schemas.microsoft.com/office/drawing/2014/main" id="{0ECB1F28-3B3D-23D5-D6B1-AE1139F490D4}"/>
              </a:ext>
            </a:extLst>
          </p:cNvPr>
          <p:cNvSpPr txBox="1"/>
          <p:nvPr/>
        </p:nvSpPr>
        <p:spPr>
          <a:xfrm>
            <a:off x="222576" y="5727125"/>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2752544624"/>
      </p:ext>
    </p:extLst>
  </p:cSld>
  <p:clrMapOvr>
    <a:masterClrMapping/>
  </p:clrMapOvr>
  <mc:AlternateContent xmlns:mc="http://schemas.openxmlformats.org/markup-compatibility/2006" xmlns:p14="http://schemas.microsoft.com/office/powerpoint/2010/main">
    <mc:Choice Requires="p14">
      <p:transition spd="med" p14:dur="700" advTm="18533">
        <p:fade/>
      </p:transition>
    </mc:Choice>
    <mc:Fallback xmlns="">
      <p:transition spd="med" advTm="18533">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4CA69-21D5-4488-F178-295FA0A291F2}"/>
              </a:ext>
            </a:extLst>
          </p:cNvPr>
          <p:cNvSpPr>
            <a:spLocks noGrp="1"/>
          </p:cNvSpPr>
          <p:nvPr>
            <p:ph type="title"/>
          </p:nvPr>
        </p:nvSpPr>
        <p:spPr/>
        <p:txBody>
          <a:bodyPr/>
          <a:lstStyle/>
          <a:p>
            <a:r>
              <a:rPr lang="en-US"/>
              <a:t>Databases</a:t>
            </a:r>
          </a:p>
        </p:txBody>
      </p:sp>
      <p:sp>
        <p:nvSpPr>
          <p:cNvPr id="6" name="TextBox 5">
            <a:extLst>
              <a:ext uri="{FF2B5EF4-FFF2-40B4-BE49-F238E27FC236}">
                <a16:creationId xmlns:a16="http://schemas.microsoft.com/office/drawing/2014/main" id="{F399A424-88DF-D7B4-DBCF-3C6D65F3BAA5}"/>
              </a:ext>
            </a:extLst>
          </p:cNvPr>
          <p:cNvSpPr txBox="1"/>
          <p:nvPr/>
        </p:nvSpPr>
        <p:spPr>
          <a:xfrm>
            <a:off x="7767016" y="1550396"/>
            <a:ext cx="420231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Examples include:</a:t>
            </a:r>
          </a:p>
          <a:p>
            <a:endParaRPr lang="en-GB" sz="2400">
              <a:latin typeface="Calibri"/>
              <a:ea typeface="Calibri Light"/>
              <a:cs typeface="Calibri Light"/>
            </a:endParaRPr>
          </a:p>
          <a:p>
            <a:r>
              <a:rPr lang="en-GB" sz="2400">
                <a:latin typeface="Calibri"/>
                <a:ea typeface="Calibri Light"/>
                <a:cs typeface="Calibri Light"/>
                <a:hlinkClick r:id="rId3"/>
              </a:rPr>
              <a:t>Academic Search Premier</a:t>
            </a:r>
            <a:endParaRPr lang="en-GB" sz="2400">
              <a:latin typeface="Calibri"/>
              <a:ea typeface="Calibri Light"/>
              <a:cs typeface="Calibri Light"/>
            </a:endParaRPr>
          </a:p>
          <a:p>
            <a:r>
              <a:rPr lang="en-GB" sz="2400">
                <a:latin typeface="Calibri"/>
                <a:ea typeface="Calibri Light"/>
                <a:cs typeface="Calibri Light"/>
                <a:hlinkClick r:id="rId3"/>
              </a:rPr>
              <a:t>Business Source Complete</a:t>
            </a:r>
            <a:endParaRPr lang="en-GB" sz="2400">
              <a:latin typeface="Calibri"/>
              <a:ea typeface="Calibri Light"/>
              <a:cs typeface="Calibri Light"/>
            </a:endParaRPr>
          </a:p>
          <a:p>
            <a:r>
              <a:rPr lang="en-GB" sz="2400">
                <a:latin typeface="Calibri"/>
                <a:ea typeface="Calibri Light"/>
                <a:cs typeface="Calibri Light"/>
                <a:hlinkClick r:id="rId4"/>
              </a:rPr>
              <a:t>ABI/Inform</a:t>
            </a:r>
            <a:endParaRPr lang="en-GB" sz="2400">
              <a:latin typeface="Calibri"/>
              <a:ea typeface="Calibri Light"/>
              <a:cs typeface="Calibri Light"/>
            </a:endParaRPr>
          </a:p>
          <a:p>
            <a:r>
              <a:rPr lang="en-GB" sz="2400">
                <a:latin typeface="Calibri"/>
                <a:ea typeface="Calibri Light"/>
                <a:cs typeface="Calibri Light"/>
                <a:hlinkClick r:id="rId5"/>
              </a:rPr>
              <a:t>ProQuest Central</a:t>
            </a:r>
            <a:endParaRPr lang="en-GB" sz="2400">
              <a:latin typeface="Calibri"/>
              <a:ea typeface="Calibri Light"/>
              <a:cs typeface="Calibri Light"/>
            </a:endParaRPr>
          </a:p>
          <a:p>
            <a:endParaRPr lang="en-GB" sz="2400">
              <a:latin typeface="Calibri"/>
              <a:ea typeface="Calibri Light"/>
              <a:cs typeface="Calibri Light"/>
            </a:endParaRPr>
          </a:p>
          <a:p>
            <a:r>
              <a:rPr lang="en-GB" sz="2400" b="1">
                <a:latin typeface="Calibri"/>
                <a:ea typeface="Calibri Light"/>
                <a:cs typeface="Calibri Light"/>
              </a:rPr>
              <a:t>Audio visual databases include:</a:t>
            </a:r>
          </a:p>
          <a:p>
            <a:endParaRPr lang="en-GB"/>
          </a:p>
          <a:p>
            <a:r>
              <a:rPr lang="en-GB" sz="2400">
                <a:latin typeface="Calibri"/>
                <a:ea typeface="Calibri Light"/>
                <a:cs typeface="Calibri Light"/>
                <a:hlinkClick r:id="rId6"/>
              </a:rPr>
              <a:t>Henry Stewart Talks</a:t>
            </a:r>
            <a:endParaRPr lang="en-GB" sz="2400">
              <a:latin typeface="Calibri"/>
              <a:ea typeface="Calibri Light"/>
              <a:cs typeface="Calibri Light"/>
            </a:endParaRPr>
          </a:p>
          <a:p>
            <a:r>
              <a:rPr lang="en-GB" sz="2400">
                <a:latin typeface="Calibri"/>
                <a:ea typeface="Calibri Light"/>
                <a:cs typeface="Calibri Light"/>
                <a:hlinkClick r:id="rId7"/>
              </a:rPr>
              <a:t>Box of Broadcasts</a:t>
            </a:r>
            <a:endParaRPr lang="en-GB" sz="2400">
              <a:latin typeface="Calibri"/>
              <a:ea typeface="Calibri Light"/>
              <a:cs typeface="Calibri Light"/>
            </a:endParaRPr>
          </a:p>
          <a:p>
            <a:endParaRPr lang="en-GB" sz="2400">
              <a:latin typeface="Calibri"/>
              <a:ea typeface="Calibri Light"/>
              <a:cs typeface="Calibri Light"/>
            </a:endParaRPr>
          </a:p>
          <a:p>
            <a:endParaRPr lang="en-GB" sz="2400">
              <a:latin typeface="Calibri"/>
              <a:ea typeface="Calibri Light"/>
              <a:cs typeface="Calibri Light"/>
              <a:hlinkClick r:id="" action="ppaction://noaction"/>
            </a:endParaRPr>
          </a:p>
        </p:txBody>
      </p:sp>
      <p:pic>
        <p:nvPicPr>
          <p:cNvPr id="8" name="Picture 7">
            <a:extLst>
              <a:ext uri="{FF2B5EF4-FFF2-40B4-BE49-F238E27FC236}">
                <a16:creationId xmlns:a16="http://schemas.microsoft.com/office/drawing/2014/main" id="{AB9C7202-573E-2716-3245-C4DF01E841F5}"/>
              </a:ext>
            </a:extLst>
          </p:cNvPr>
          <p:cNvPicPr>
            <a:picLocks noChangeAspect="1"/>
          </p:cNvPicPr>
          <p:nvPr/>
        </p:nvPicPr>
        <p:blipFill>
          <a:blip r:embed="rId8"/>
          <a:stretch>
            <a:fillRect/>
          </a:stretch>
        </p:blipFill>
        <p:spPr>
          <a:xfrm>
            <a:off x="524114" y="1596105"/>
            <a:ext cx="6972281" cy="383299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3" name="TextBox 2">
            <a:extLst>
              <a:ext uri="{FF2B5EF4-FFF2-40B4-BE49-F238E27FC236}">
                <a16:creationId xmlns:a16="http://schemas.microsoft.com/office/drawing/2014/main" id="{183EDE99-EE30-2ABA-7024-25B535733ABA}"/>
              </a:ext>
            </a:extLst>
          </p:cNvPr>
          <p:cNvSpPr txBox="1"/>
          <p:nvPr/>
        </p:nvSpPr>
        <p:spPr>
          <a:xfrm>
            <a:off x="3834938" y="5663738"/>
            <a:ext cx="853440" cy="461665"/>
          </a:xfrm>
          <a:prstGeom prst="rect">
            <a:avLst/>
          </a:prstGeom>
          <a:noFill/>
        </p:spPr>
        <p:txBody>
          <a:bodyPr wrap="square" rtlCol="0">
            <a:spAutoFit/>
          </a:bodyPr>
          <a:lstStyle/>
          <a:p>
            <a:r>
              <a:rPr lang="en-GB" sz="2400">
                <a:latin typeface="Aptos" panose="020B0004020202020204" pitchFamily="34" charset="0"/>
                <a:hlinkClick r:id="rId9"/>
              </a:rPr>
              <a:t>Link</a:t>
            </a:r>
            <a:endParaRPr lang="en-US" sz="2400">
              <a:latin typeface="Aptos" panose="020B0004020202020204" pitchFamily="34" charset="0"/>
            </a:endParaRPr>
          </a:p>
        </p:txBody>
      </p:sp>
    </p:spTree>
    <p:extLst>
      <p:ext uri="{BB962C8B-B14F-4D97-AF65-F5344CB8AC3E}">
        <p14:creationId xmlns:p14="http://schemas.microsoft.com/office/powerpoint/2010/main" val="3067786022"/>
      </p:ext>
    </p:extLst>
  </p:cSld>
  <p:clrMapOvr>
    <a:masterClrMapping/>
  </p:clrMapOvr>
  <mc:AlternateContent xmlns:mc="http://schemas.openxmlformats.org/markup-compatibility/2006" xmlns:p14="http://schemas.microsoft.com/office/powerpoint/2010/main">
    <mc:Choice Requires="p14">
      <p:transition spd="med" p14:dur="700" advTm="29433">
        <p:fade/>
      </p:transition>
    </mc:Choice>
    <mc:Fallback xmlns="">
      <p:transition spd="med" advTm="29433">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6BB09-89FC-6BB5-364A-546244E9C7BB}"/>
              </a:ext>
            </a:extLst>
          </p:cNvPr>
          <p:cNvSpPr>
            <a:spLocks noGrp="1"/>
          </p:cNvSpPr>
          <p:nvPr>
            <p:ph type="title"/>
          </p:nvPr>
        </p:nvSpPr>
        <p:spPr/>
        <p:txBody>
          <a:bodyPr/>
          <a:lstStyle/>
          <a:p>
            <a:r>
              <a:rPr lang="en-GB"/>
              <a:t>Useful links and resources</a:t>
            </a:r>
            <a:endParaRPr lang="en-US"/>
          </a:p>
        </p:txBody>
      </p:sp>
      <p:sp>
        <p:nvSpPr>
          <p:cNvPr id="3" name="Content Placeholder 2">
            <a:extLst>
              <a:ext uri="{FF2B5EF4-FFF2-40B4-BE49-F238E27FC236}">
                <a16:creationId xmlns:a16="http://schemas.microsoft.com/office/drawing/2014/main" id="{A356D174-9DB2-BA0C-E42E-9DA59D3B3DF1}"/>
              </a:ext>
            </a:extLst>
          </p:cNvPr>
          <p:cNvSpPr>
            <a:spLocks noGrp="1"/>
          </p:cNvSpPr>
          <p:nvPr>
            <p:ph sz="quarter" idx="10"/>
          </p:nvPr>
        </p:nvSpPr>
        <p:spPr>
          <a:xfrm>
            <a:off x="698242" y="1592262"/>
            <a:ext cx="4661409" cy="3057323"/>
          </a:xfrm>
        </p:spPr>
        <p:txBody>
          <a:bodyPr>
            <a:normAutofit/>
          </a:bodyPr>
          <a:lstStyle/>
          <a:p>
            <a:pPr marL="0" indent="0">
              <a:buNone/>
            </a:pPr>
            <a:r>
              <a:rPr lang="en-GB" sz="2400" b="1">
                <a:latin typeface="Calibri "/>
              </a:rPr>
              <a:t>PROQUEST Database</a:t>
            </a:r>
            <a:endParaRPr lang="en-GB" sz="2400" b="1">
              <a:latin typeface="Calibri "/>
              <a:hlinkClick r:id="rId3"/>
            </a:endParaRPr>
          </a:p>
          <a:p>
            <a:pPr>
              <a:buFont typeface="Arial" panose="020B0604020202020204" pitchFamily="34" charset="0"/>
              <a:buChar char="•"/>
            </a:pPr>
            <a:r>
              <a:rPr lang="en-GB" sz="2400">
                <a:latin typeface="Calibri "/>
                <a:hlinkClick r:id="rId3"/>
              </a:rPr>
              <a:t>Advanced search video</a:t>
            </a:r>
            <a:r>
              <a:rPr lang="en-GB" sz="2400">
                <a:latin typeface="Calibri "/>
              </a:rPr>
              <a:t> (6min)</a:t>
            </a:r>
          </a:p>
          <a:p>
            <a:pPr>
              <a:buFont typeface="Arial" panose="020B0604020202020204" pitchFamily="34" charset="0"/>
              <a:buChar char="•"/>
            </a:pPr>
            <a:r>
              <a:rPr lang="en-GB" sz="2400">
                <a:latin typeface="Calibri "/>
                <a:hlinkClick r:id="rId4"/>
              </a:rPr>
              <a:t>Working with your results video</a:t>
            </a:r>
            <a:r>
              <a:rPr lang="en-GB" sz="2400">
                <a:latin typeface="Calibri "/>
              </a:rPr>
              <a:t> (4min)</a:t>
            </a:r>
          </a:p>
          <a:p>
            <a:pPr>
              <a:buFont typeface="Arial" panose="020B0604020202020204" pitchFamily="34" charset="0"/>
              <a:buChar char="•"/>
            </a:pPr>
            <a:r>
              <a:rPr lang="en-GB" sz="2400">
                <a:latin typeface="Calibri "/>
                <a:hlinkClick r:id="rId5"/>
              </a:rPr>
              <a:t>Thesaurus search video</a:t>
            </a:r>
            <a:r>
              <a:rPr lang="en-GB" sz="2400">
                <a:latin typeface="Calibri "/>
              </a:rPr>
              <a:t> (5 min)</a:t>
            </a:r>
          </a:p>
          <a:p>
            <a:pPr>
              <a:buFont typeface="Arial" panose="020B0604020202020204" pitchFamily="34" charset="0"/>
              <a:buChar char="•"/>
            </a:pPr>
            <a:r>
              <a:rPr lang="en-GB" sz="2400">
                <a:latin typeface="Calibri "/>
                <a:hlinkClick r:id="rId6"/>
              </a:rPr>
              <a:t>ProQuest Libguide</a:t>
            </a:r>
            <a:endParaRPr lang="en-US" sz="2400">
              <a:latin typeface="Calibri "/>
            </a:endParaRPr>
          </a:p>
        </p:txBody>
      </p:sp>
      <p:sp>
        <p:nvSpPr>
          <p:cNvPr id="4" name="Content Placeholder 2">
            <a:extLst>
              <a:ext uri="{FF2B5EF4-FFF2-40B4-BE49-F238E27FC236}">
                <a16:creationId xmlns:a16="http://schemas.microsoft.com/office/drawing/2014/main" id="{2B0D3A36-9C0A-C2E2-0A54-93FEC40325ED}"/>
              </a:ext>
            </a:extLst>
          </p:cNvPr>
          <p:cNvSpPr txBox="1">
            <a:spLocks/>
          </p:cNvSpPr>
          <p:nvPr/>
        </p:nvSpPr>
        <p:spPr>
          <a:xfrm>
            <a:off x="6096000" y="1663181"/>
            <a:ext cx="5918662" cy="34408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GB" sz="2400" b="1">
                <a:latin typeface="Calibri "/>
              </a:rPr>
              <a:t>EBSCOhost Databases</a:t>
            </a:r>
          </a:p>
          <a:p>
            <a:pPr>
              <a:buFont typeface="Arial" panose="020B0604020202020204" pitchFamily="34" charset="0"/>
              <a:buChar char="•"/>
            </a:pPr>
            <a:r>
              <a:rPr lang="en-GB" sz="2400">
                <a:latin typeface="Calibri "/>
                <a:hlinkClick r:id="rId7"/>
              </a:rPr>
              <a:t>Introduction to EBSCO</a:t>
            </a:r>
            <a:r>
              <a:rPr lang="en-GB" sz="2400">
                <a:latin typeface="Calibri "/>
              </a:rPr>
              <a:t> (5min)</a:t>
            </a:r>
          </a:p>
          <a:p>
            <a:pPr>
              <a:buFont typeface="Arial" panose="020B0604020202020204" pitchFamily="34" charset="0"/>
              <a:buChar char="•"/>
            </a:pPr>
            <a:r>
              <a:rPr lang="en-GB" sz="2400">
                <a:latin typeface="Calibri "/>
                <a:hlinkClick r:id="rId8"/>
              </a:rPr>
              <a:t>Help for individual databases within EBSCO</a:t>
            </a:r>
            <a:endParaRPr lang="en-GB" sz="2400">
              <a:latin typeface="Calibri "/>
            </a:endParaRPr>
          </a:p>
          <a:p>
            <a:pPr>
              <a:buFont typeface="Arial" panose="020B0604020202020204" pitchFamily="34" charset="0"/>
              <a:buChar char="•"/>
            </a:pPr>
            <a:r>
              <a:rPr lang="en-GB" sz="2400">
                <a:latin typeface="Calibri "/>
                <a:hlinkClick r:id="rId9"/>
              </a:rPr>
              <a:t>EBSCO videos (select language and primary audience - students and researchers) and apply</a:t>
            </a:r>
            <a:endParaRPr lang="en-GB" sz="2400">
              <a:latin typeface="Calibri "/>
            </a:endParaRPr>
          </a:p>
          <a:p>
            <a:pPr>
              <a:buFont typeface="Arial" panose="020B0604020202020204" pitchFamily="34" charset="0"/>
              <a:buChar char="•"/>
            </a:pPr>
            <a:r>
              <a:rPr lang="en-GB" sz="2400">
                <a:latin typeface="Calibri "/>
                <a:hlinkClick r:id="rId10"/>
              </a:rPr>
              <a:t>Business searching in EBSCO</a:t>
            </a:r>
            <a:endParaRPr lang="en-GB" sz="2400">
              <a:latin typeface="Calibri "/>
              <a:hlinkClick r:id="rId3"/>
            </a:endParaRPr>
          </a:p>
        </p:txBody>
      </p:sp>
      <p:sp>
        <p:nvSpPr>
          <p:cNvPr id="5" name="TextBox 4">
            <a:extLst>
              <a:ext uri="{FF2B5EF4-FFF2-40B4-BE49-F238E27FC236}">
                <a16:creationId xmlns:a16="http://schemas.microsoft.com/office/drawing/2014/main" id="{F15EA048-381C-67D7-5D5E-478553504B97}"/>
              </a:ext>
            </a:extLst>
          </p:cNvPr>
          <p:cNvSpPr txBox="1"/>
          <p:nvPr/>
        </p:nvSpPr>
        <p:spPr>
          <a:xfrm>
            <a:off x="698242" y="4961675"/>
            <a:ext cx="4661409" cy="830997"/>
          </a:xfrm>
          <a:prstGeom prst="rect">
            <a:avLst/>
          </a:prstGeom>
          <a:noFill/>
        </p:spPr>
        <p:txBody>
          <a:bodyPr wrap="square" rtlCol="0">
            <a:spAutoFit/>
          </a:bodyPr>
          <a:lstStyle/>
          <a:p>
            <a:r>
              <a:rPr lang="en-GB" sz="2400" b="1">
                <a:latin typeface="Calibri "/>
              </a:rPr>
              <a:t>Box of Broadcasts (</a:t>
            </a:r>
            <a:r>
              <a:rPr lang="en-GB" sz="2400" b="1" err="1">
                <a:latin typeface="Calibri "/>
              </a:rPr>
              <a:t>BoB</a:t>
            </a:r>
            <a:r>
              <a:rPr lang="en-GB" sz="2400" b="1">
                <a:latin typeface="Calibri "/>
              </a:rPr>
              <a:t>)</a:t>
            </a:r>
            <a:endParaRPr lang="en-US" sz="2400" b="1">
              <a:latin typeface="Calibri "/>
            </a:endParaRPr>
          </a:p>
          <a:p>
            <a:r>
              <a:rPr lang="en-US" sz="2400">
                <a:latin typeface="Calibri "/>
                <a:hlinkClick r:id="rId11"/>
              </a:rPr>
              <a:t>How to video guides</a:t>
            </a:r>
            <a:endParaRPr lang="en-GB" sz="2400">
              <a:latin typeface="Calibri "/>
            </a:endParaRPr>
          </a:p>
        </p:txBody>
      </p:sp>
    </p:spTree>
    <p:extLst>
      <p:ext uri="{BB962C8B-B14F-4D97-AF65-F5344CB8AC3E}">
        <p14:creationId xmlns:p14="http://schemas.microsoft.com/office/powerpoint/2010/main" val="126462083"/>
      </p:ext>
    </p:extLst>
  </p:cSld>
  <p:clrMapOvr>
    <a:masterClrMapping/>
  </p:clrMapOvr>
  <mc:AlternateContent xmlns:mc="http://schemas.openxmlformats.org/markup-compatibility/2006" xmlns:p14="http://schemas.microsoft.com/office/powerpoint/2010/main">
    <mc:Choice Requires="p14">
      <p:transition spd="med" p14:dur="700" advTm="24474">
        <p:fade/>
      </p:transition>
    </mc:Choice>
    <mc:Fallback xmlns="">
      <p:transition spd="med" advTm="24474">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CFA42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a:solidFill>
            <a:srgbClr val="CFA423"/>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chemeClr val="bg1"/>
                </a:solidFill>
              </a:rPr>
              <a:t>Record by referencing correctly</a:t>
            </a:r>
            <a:endParaRPr lang="en-GB" sz="2000" b="1">
              <a:solidFill>
                <a:schemeClr val="bg1"/>
              </a:solidFill>
              <a:ea typeface="Calibri Light"/>
              <a:cs typeface="Calibri Light"/>
            </a:endParaRPr>
          </a:p>
        </p:txBody>
      </p:sp>
    </p:spTree>
    <p:extLst>
      <p:ext uri="{BB962C8B-B14F-4D97-AF65-F5344CB8AC3E}">
        <p14:creationId xmlns:p14="http://schemas.microsoft.com/office/powerpoint/2010/main" val="3671601303"/>
      </p:ext>
    </p:extLst>
  </p:cSld>
  <p:clrMapOvr>
    <a:masterClrMapping/>
  </p:clrMapOvr>
  <mc:AlternateContent xmlns:mc="http://schemas.openxmlformats.org/markup-compatibility/2006" xmlns:p14="http://schemas.microsoft.com/office/powerpoint/2010/main">
    <mc:Choice Requires="p14">
      <p:transition spd="med" p14:dur="700" advTm="30363">
        <p:fade/>
      </p:transition>
    </mc:Choice>
    <mc:Fallback xmlns="">
      <p:transition spd="med" advTm="30363">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00C1CE-5F05-8B8B-1306-C0F93127E928}"/>
              </a:ext>
            </a:extLst>
          </p:cNvPr>
          <p:cNvPicPr>
            <a:picLocks noChangeAspect="1"/>
          </p:cNvPicPr>
          <p:nvPr/>
        </p:nvPicPr>
        <p:blipFill>
          <a:blip r:embed="rId3"/>
          <a:stretch>
            <a:fillRect/>
          </a:stretch>
        </p:blipFill>
        <p:spPr>
          <a:xfrm>
            <a:off x="3763559" y="2079581"/>
            <a:ext cx="7783878" cy="394006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itle 4">
            <a:extLst>
              <a:ext uri="{FF2B5EF4-FFF2-40B4-BE49-F238E27FC236}">
                <a16:creationId xmlns:a16="http://schemas.microsoft.com/office/drawing/2014/main" id="{86C8DD8C-D103-F2FF-339A-ACAE429DE4B2}"/>
              </a:ext>
            </a:extLst>
          </p:cNvPr>
          <p:cNvSpPr>
            <a:spLocks noGrp="1"/>
          </p:cNvSpPr>
          <p:nvPr>
            <p:ph type="title"/>
          </p:nvPr>
        </p:nvSpPr>
        <p:spPr/>
        <p:txBody>
          <a:bodyPr/>
          <a:lstStyle/>
          <a:p>
            <a:r>
              <a:rPr lang="en-GB"/>
              <a:t>Need help identifying a topic?</a:t>
            </a:r>
          </a:p>
        </p:txBody>
      </p:sp>
      <p:sp>
        <p:nvSpPr>
          <p:cNvPr id="8" name="TextBox 7">
            <a:extLst>
              <a:ext uri="{FF2B5EF4-FFF2-40B4-BE49-F238E27FC236}">
                <a16:creationId xmlns:a16="http://schemas.microsoft.com/office/drawing/2014/main" id="{8A61C095-FA95-9C59-22F3-B8BD672E8116}"/>
              </a:ext>
            </a:extLst>
          </p:cNvPr>
          <p:cNvSpPr txBox="1"/>
          <p:nvPr/>
        </p:nvSpPr>
        <p:spPr>
          <a:xfrm>
            <a:off x="190978" y="1903911"/>
            <a:ext cx="2572019" cy="707886"/>
          </a:xfrm>
          <a:prstGeom prst="rect">
            <a:avLst/>
          </a:prstGeom>
          <a:noFill/>
        </p:spPr>
        <p:txBody>
          <a:bodyPr wrap="square" rtlCol="0">
            <a:spAutoFit/>
          </a:bodyPr>
          <a:lstStyle/>
          <a:p>
            <a:r>
              <a:rPr lang="en-GB" sz="2000" dirty="0">
                <a:latin typeface="Calibri "/>
              </a:rPr>
              <a:t>Main menu bar in library catalogue.</a:t>
            </a:r>
          </a:p>
        </p:txBody>
      </p:sp>
      <p:sp>
        <p:nvSpPr>
          <p:cNvPr id="9" name="Arrow: Right 8">
            <a:extLst>
              <a:ext uri="{FF2B5EF4-FFF2-40B4-BE49-F238E27FC236}">
                <a16:creationId xmlns:a16="http://schemas.microsoft.com/office/drawing/2014/main" id="{5650F71A-2210-99DC-AA97-070597D48B63}"/>
              </a:ext>
            </a:extLst>
          </p:cNvPr>
          <p:cNvSpPr/>
          <p:nvPr/>
        </p:nvSpPr>
        <p:spPr>
          <a:xfrm>
            <a:off x="2682855" y="2093041"/>
            <a:ext cx="2758194"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6591342D-DB70-45B5-14A6-50A4EA37B346}"/>
              </a:ext>
            </a:extLst>
          </p:cNvPr>
          <p:cNvSpPr/>
          <p:nvPr/>
        </p:nvSpPr>
        <p:spPr>
          <a:xfrm>
            <a:off x="5528034" y="2079581"/>
            <a:ext cx="914400" cy="443883"/>
          </a:xfrm>
          <a:prstGeom prst="rect">
            <a:avLst/>
          </a:prstGeom>
          <a:noFill/>
          <a:ln w="3810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3A0E6254-B092-CBC5-B4C4-AA40B41E167F}"/>
              </a:ext>
            </a:extLst>
          </p:cNvPr>
          <p:cNvSpPr txBox="1"/>
          <p:nvPr/>
        </p:nvSpPr>
        <p:spPr>
          <a:xfrm>
            <a:off x="516255" y="3795136"/>
            <a:ext cx="2190643" cy="400110"/>
          </a:xfrm>
          <a:prstGeom prst="rect">
            <a:avLst/>
          </a:prstGeom>
          <a:noFill/>
        </p:spPr>
        <p:txBody>
          <a:bodyPr wrap="square" rtlCol="0">
            <a:spAutoFit/>
          </a:bodyPr>
          <a:lstStyle/>
          <a:p>
            <a:r>
              <a:rPr lang="en-GB" sz="2000" dirty="0">
                <a:latin typeface="Calibri "/>
              </a:rPr>
              <a:t>Search with filters</a:t>
            </a:r>
          </a:p>
        </p:txBody>
      </p:sp>
      <p:sp>
        <p:nvSpPr>
          <p:cNvPr id="13" name="Arrow: Right 12">
            <a:extLst>
              <a:ext uri="{FF2B5EF4-FFF2-40B4-BE49-F238E27FC236}">
                <a16:creationId xmlns:a16="http://schemas.microsoft.com/office/drawing/2014/main" id="{76225C81-DF50-39CD-76A1-43B9253815B1}"/>
              </a:ext>
            </a:extLst>
          </p:cNvPr>
          <p:cNvSpPr/>
          <p:nvPr/>
        </p:nvSpPr>
        <p:spPr>
          <a:xfrm>
            <a:off x="2682854" y="3044116"/>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F9E1ECE-8503-CEAA-FEC1-2B0091885AEA}"/>
              </a:ext>
            </a:extLst>
          </p:cNvPr>
          <p:cNvSpPr txBox="1"/>
          <p:nvPr/>
        </p:nvSpPr>
        <p:spPr>
          <a:xfrm>
            <a:off x="819033" y="3022485"/>
            <a:ext cx="1887865" cy="400110"/>
          </a:xfrm>
          <a:prstGeom prst="rect">
            <a:avLst/>
          </a:prstGeom>
          <a:noFill/>
        </p:spPr>
        <p:txBody>
          <a:bodyPr wrap="square" rtlCol="0">
            <a:spAutoFit/>
          </a:bodyPr>
          <a:lstStyle/>
          <a:p>
            <a:r>
              <a:rPr lang="en-GB" sz="2000" dirty="0">
                <a:latin typeface="Calibri "/>
              </a:rPr>
              <a:t>Start new topic.</a:t>
            </a:r>
          </a:p>
        </p:txBody>
      </p:sp>
      <p:sp>
        <p:nvSpPr>
          <p:cNvPr id="15" name="Arrow: Right 14">
            <a:extLst>
              <a:ext uri="{FF2B5EF4-FFF2-40B4-BE49-F238E27FC236}">
                <a16:creationId xmlns:a16="http://schemas.microsoft.com/office/drawing/2014/main" id="{D80AFE59-C615-6803-9DA3-B58F961D8F24}"/>
              </a:ext>
            </a:extLst>
          </p:cNvPr>
          <p:cNvSpPr/>
          <p:nvPr/>
        </p:nvSpPr>
        <p:spPr>
          <a:xfrm>
            <a:off x="2682855" y="4540218"/>
            <a:ext cx="1001055"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AE673A37-2D2F-8D27-868B-BEC180DCDE91}"/>
              </a:ext>
            </a:extLst>
          </p:cNvPr>
          <p:cNvSpPr txBox="1"/>
          <p:nvPr/>
        </p:nvSpPr>
        <p:spPr>
          <a:xfrm>
            <a:off x="1002212" y="4540218"/>
            <a:ext cx="1970610" cy="400110"/>
          </a:xfrm>
          <a:prstGeom prst="rect">
            <a:avLst/>
          </a:prstGeom>
          <a:noFill/>
        </p:spPr>
        <p:txBody>
          <a:bodyPr wrap="square" rtlCol="0">
            <a:spAutoFit/>
          </a:bodyPr>
          <a:lstStyle/>
          <a:p>
            <a:r>
              <a:rPr lang="en-GB" sz="2000" dirty="0">
                <a:latin typeface="Calibri "/>
              </a:rPr>
              <a:t>Search history.</a:t>
            </a:r>
          </a:p>
        </p:txBody>
      </p:sp>
      <p:sp>
        <p:nvSpPr>
          <p:cNvPr id="17" name="TextBox 16">
            <a:extLst>
              <a:ext uri="{FF2B5EF4-FFF2-40B4-BE49-F238E27FC236}">
                <a16:creationId xmlns:a16="http://schemas.microsoft.com/office/drawing/2014/main" id="{08BCA9BF-499D-A637-7B1F-6BC7974C1EF7}"/>
              </a:ext>
            </a:extLst>
          </p:cNvPr>
          <p:cNvSpPr txBox="1"/>
          <p:nvPr/>
        </p:nvSpPr>
        <p:spPr>
          <a:xfrm>
            <a:off x="41614" y="5473233"/>
            <a:ext cx="2376532" cy="646331"/>
          </a:xfrm>
          <a:prstGeom prst="rect">
            <a:avLst/>
          </a:prstGeom>
          <a:noFill/>
        </p:spPr>
        <p:txBody>
          <a:bodyPr wrap="square" rtlCol="0">
            <a:spAutoFit/>
          </a:bodyPr>
          <a:lstStyle/>
          <a:p>
            <a:r>
              <a:rPr lang="en-GB" b="1" dirty="0">
                <a:solidFill>
                  <a:schemeClr val="accent2"/>
                </a:solidFill>
                <a:latin typeface="Calibri "/>
              </a:rPr>
              <a:t>N.B. You must sign into the library to use.</a:t>
            </a:r>
          </a:p>
        </p:txBody>
      </p:sp>
      <p:sp>
        <p:nvSpPr>
          <p:cNvPr id="2" name="TextBox 1">
            <a:extLst>
              <a:ext uri="{FF2B5EF4-FFF2-40B4-BE49-F238E27FC236}">
                <a16:creationId xmlns:a16="http://schemas.microsoft.com/office/drawing/2014/main" id="{AC236686-C38E-0E87-679A-07261A80B2A0}"/>
              </a:ext>
            </a:extLst>
          </p:cNvPr>
          <p:cNvSpPr txBox="1"/>
          <p:nvPr/>
        </p:nvSpPr>
        <p:spPr>
          <a:xfrm>
            <a:off x="134879" y="1324558"/>
            <a:ext cx="10100859" cy="369332"/>
          </a:xfrm>
          <a:prstGeom prst="rect">
            <a:avLst/>
          </a:prstGeom>
          <a:noFill/>
        </p:spPr>
        <p:txBody>
          <a:bodyPr wrap="square" rtlCol="0">
            <a:spAutoFit/>
          </a:bodyPr>
          <a:lstStyle/>
          <a:p>
            <a:pPr marL="0" indent="0">
              <a:buNone/>
            </a:pPr>
            <a:r>
              <a:rPr lang="en-GB" b="1">
                <a:latin typeface="Calibri" panose="020F0502020204030204" pitchFamily="34" charset="0"/>
                <a:cs typeface="Calibri" panose="020F0502020204030204" pitchFamily="34" charset="0"/>
              </a:rPr>
              <a:t>Try the new ‘AI Research Tool’ in the library catalogue. </a:t>
            </a:r>
          </a:p>
        </p:txBody>
      </p:sp>
      <p:sp>
        <p:nvSpPr>
          <p:cNvPr id="6" name="Arrow: Right 5">
            <a:extLst>
              <a:ext uri="{FF2B5EF4-FFF2-40B4-BE49-F238E27FC236}">
                <a16:creationId xmlns:a16="http://schemas.microsoft.com/office/drawing/2014/main" id="{BA6E26C4-32D9-23C9-EAEA-FBDE43588FCA}"/>
              </a:ext>
            </a:extLst>
          </p:cNvPr>
          <p:cNvSpPr/>
          <p:nvPr/>
        </p:nvSpPr>
        <p:spPr>
          <a:xfrm>
            <a:off x="2682853" y="3844001"/>
            <a:ext cx="3759581" cy="369331"/>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7D81D7C1-4E63-5E49-1B26-DBF65BCF0AF2}"/>
              </a:ext>
            </a:extLst>
          </p:cNvPr>
          <p:cNvSpPr txBox="1"/>
          <p:nvPr/>
        </p:nvSpPr>
        <p:spPr>
          <a:xfrm>
            <a:off x="10648945" y="1440866"/>
            <a:ext cx="1408176" cy="369332"/>
          </a:xfrm>
          <a:prstGeom prst="rect">
            <a:avLst/>
          </a:prstGeom>
          <a:noFill/>
        </p:spPr>
        <p:txBody>
          <a:bodyPr wrap="square" rtlCol="0">
            <a:spAutoFit/>
          </a:bodyPr>
          <a:lstStyle/>
          <a:p>
            <a:r>
              <a:rPr lang="en-GB" dirty="0">
                <a:hlinkClick r:id="rId4"/>
              </a:rPr>
              <a:t>Library</a:t>
            </a:r>
            <a:endParaRPr lang="en-US" dirty="0"/>
          </a:p>
        </p:txBody>
      </p:sp>
    </p:spTree>
    <p:extLst>
      <p:ext uri="{BB962C8B-B14F-4D97-AF65-F5344CB8AC3E}">
        <p14:creationId xmlns:p14="http://schemas.microsoft.com/office/powerpoint/2010/main" val="3434817052"/>
      </p:ext>
    </p:extLst>
  </p:cSld>
  <p:clrMapOvr>
    <a:masterClrMapping/>
  </p:clrMapOvr>
  <mc:AlternateContent xmlns:mc="http://schemas.openxmlformats.org/markup-compatibility/2006" xmlns:p14="http://schemas.microsoft.com/office/powerpoint/2010/main">
    <mc:Choice Requires="p14">
      <p:transition spd="med" p14:dur="700" advTm="54260">
        <p:fade/>
      </p:transition>
    </mc:Choice>
    <mc:Fallback xmlns="">
      <p:transition spd="med" advTm="54260">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a:t>What it searches…</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10"/>
          </p:nvPr>
        </p:nvSpPr>
        <p:spPr>
          <a:xfrm>
            <a:off x="315711" y="1891084"/>
            <a:ext cx="11751003" cy="4179849"/>
          </a:xfrm>
        </p:spPr>
        <p:txBody>
          <a:bodyPr vert="horz" lIns="91440" tIns="45720" rIns="91440" bIns="45720" rtlCol="0" anchor="t">
            <a:normAutofit fontScale="85000" lnSpcReduction="10000"/>
          </a:bodyPr>
          <a:lstStyle/>
          <a:p>
            <a:pPr>
              <a:lnSpc>
                <a:spcPct val="150000"/>
              </a:lnSpc>
              <a:spcBef>
                <a:spcPts val="0"/>
              </a:spcBef>
              <a:buFont typeface="Arial" panose="020B0604020202020204" pitchFamily="34" charset="0"/>
              <a:buChar char="•"/>
            </a:pPr>
            <a:r>
              <a:rPr lang="en-GB" sz="2600" dirty="0">
                <a:solidFill>
                  <a:srgbClr val="2B2B29"/>
                </a:solidFill>
                <a:latin typeface="Calibri"/>
                <a:ea typeface="Calibri"/>
                <a:cs typeface="Calibri"/>
              </a:rPr>
              <a:t>The CDI contains </a:t>
            </a:r>
            <a:r>
              <a:rPr lang="en-GB" sz="2600" b="0" i="0" dirty="0">
                <a:solidFill>
                  <a:srgbClr val="2B2B29"/>
                </a:solidFill>
                <a:effectLst/>
                <a:latin typeface="Calibri"/>
                <a:ea typeface="Calibri"/>
                <a:cs typeface="Calibri"/>
              </a:rPr>
              <a:t>over 5 billion records and from thousands of sources available </a:t>
            </a:r>
            <a:r>
              <a:rPr lang="en-GB" sz="2600" dirty="0">
                <a:solidFill>
                  <a:srgbClr val="2B2B29"/>
                </a:solidFill>
                <a:latin typeface="Calibri"/>
                <a:ea typeface="Calibri"/>
                <a:cs typeface="Calibri"/>
              </a:rPr>
              <a:t>not only our catalogue but other institutions c and open access databases. </a:t>
            </a:r>
            <a:r>
              <a:rPr lang="en-GB" sz="2600" b="1" dirty="0">
                <a:solidFill>
                  <a:srgbClr val="2B2B29"/>
                </a:solidFill>
                <a:latin typeface="Calibri"/>
                <a:ea typeface="Calibri"/>
                <a:cs typeface="Calibri"/>
              </a:rPr>
              <a:t>Note: You will only have full access to those which are free to view or subscribed to by us. </a:t>
            </a:r>
          </a:p>
          <a:p>
            <a:pPr>
              <a:lnSpc>
                <a:spcPct val="150000"/>
              </a:lnSpc>
              <a:spcBef>
                <a:spcPts val="0"/>
              </a:spcBef>
              <a:buFont typeface="Arial" panose="020B0604020202020204" pitchFamily="34" charset="0"/>
              <a:buChar char="•"/>
            </a:pPr>
            <a:endParaRPr lang="en-GB" sz="2600" dirty="0">
              <a:solidFill>
                <a:srgbClr val="2B2B29"/>
              </a:solidFill>
              <a:latin typeface="Calibri"/>
              <a:ea typeface="Calibri"/>
              <a:cs typeface="Calibri"/>
            </a:endParaRPr>
          </a:p>
          <a:p>
            <a:pPr>
              <a:lnSpc>
                <a:spcPct val="150000"/>
              </a:lnSpc>
              <a:spcBef>
                <a:spcPts val="0"/>
              </a:spcBef>
              <a:buFont typeface="Arial" panose="020B0604020202020204" pitchFamily="34" charset="0"/>
              <a:buChar char="•"/>
            </a:pPr>
            <a:r>
              <a:rPr lang="en-GB" sz="2600" dirty="0">
                <a:solidFill>
                  <a:srgbClr val="2B2B29"/>
                </a:solidFill>
                <a:latin typeface="Calibri"/>
                <a:ea typeface="Calibri"/>
                <a:cs typeface="Calibri"/>
              </a:rPr>
              <a:t>It only searches those databases which have given their permission to be included in the search or are compatible. This means </a:t>
            </a:r>
            <a:r>
              <a:rPr lang="en-GB" sz="2600" b="1" dirty="0">
                <a:solidFill>
                  <a:srgbClr val="2B2B29"/>
                </a:solidFill>
                <a:latin typeface="Calibri"/>
                <a:ea typeface="Calibri"/>
                <a:cs typeface="Calibri"/>
              </a:rPr>
              <a:t>some of our databases are not included in the search.</a:t>
            </a:r>
          </a:p>
          <a:p>
            <a:pPr marL="0" indent="0">
              <a:lnSpc>
                <a:spcPct val="150000"/>
              </a:lnSpc>
              <a:spcBef>
                <a:spcPts val="0"/>
              </a:spcBef>
              <a:buNone/>
            </a:pPr>
            <a:endParaRPr lang="en-GB" sz="2600" dirty="0">
              <a:solidFill>
                <a:srgbClr val="2B2B29"/>
              </a:solidFill>
              <a:latin typeface="Calibri"/>
              <a:ea typeface="Calibri"/>
              <a:cs typeface="Calibri"/>
            </a:endParaRPr>
          </a:p>
          <a:p>
            <a:pPr>
              <a:lnSpc>
                <a:spcPct val="150000"/>
              </a:lnSpc>
              <a:spcBef>
                <a:spcPts val="0"/>
              </a:spcBef>
              <a:buFont typeface="Arial" panose="020B0604020202020204" pitchFamily="34" charset="0"/>
              <a:buChar char="•"/>
            </a:pPr>
            <a:r>
              <a:rPr lang="en-GB" sz="2600" b="1" dirty="0">
                <a:solidFill>
                  <a:schemeClr val="accent2"/>
                </a:solidFill>
                <a:latin typeface="Calibri"/>
                <a:ea typeface="Calibri"/>
                <a:cs typeface="Calibri"/>
              </a:rPr>
              <a:t>You will need to search all relevant databases to ensure a comprehensive search of the literature.</a:t>
            </a:r>
            <a:endParaRPr lang="en-GB" sz="2600" b="0" i="0" dirty="0">
              <a:solidFill>
                <a:srgbClr val="2B2B29"/>
              </a:solidFill>
              <a:effectLst/>
              <a:latin typeface="Calibri"/>
              <a:ea typeface="Calibri"/>
              <a:cs typeface="Calibri"/>
            </a:endParaRPr>
          </a:p>
          <a:p>
            <a:pPr>
              <a:lnSpc>
                <a:spcPct val="100000"/>
              </a:lnSpc>
              <a:spcBef>
                <a:spcPts val="0"/>
              </a:spcBef>
              <a:buFont typeface="Arial" panose="020B0604020202020204" pitchFamily="34" charset="0"/>
              <a:buChar char="•"/>
            </a:pPr>
            <a:endParaRPr lang="en-GB" sz="2200" b="0" i="0" dirty="0">
              <a:solidFill>
                <a:srgbClr val="2B2B29"/>
              </a:solidFill>
              <a:effectLst/>
              <a:latin typeface="Calibri"/>
              <a:ea typeface="Calibri"/>
              <a:cs typeface="Calibri"/>
            </a:endParaRPr>
          </a:p>
          <a:p>
            <a:pPr marL="0" indent="0">
              <a:lnSpc>
                <a:spcPct val="100000"/>
              </a:lnSpc>
              <a:spcBef>
                <a:spcPts val="0"/>
              </a:spcBef>
              <a:buNone/>
            </a:pPr>
            <a:endParaRPr lang="en-GB" sz="2200" dirty="0">
              <a:solidFill>
                <a:srgbClr val="2B2B29"/>
              </a:solidFill>
              <a:latin typeface="Calibri"/>
              <a:ea typeface="Calibri"/>
              <a:cs typeface="Calibri"/>
            </a:endParaRPr>
          </a:p>
          <a:p>
            <a:pPr marL="0" indent="0">
              <a:lnSpc>
                <a:spcPct val="100000"/>
              </a:lnSpc>
              <a:spcBef>
                <a:spcPts val="0"/>
              </a:spcBef>
              <a:buNone/>
            </a:pPr>
            <a:endParaRPr lang="en-US" sz="2200" dirty="0">
              <a:latin typeface="Calibri"/>
              <a:ea typeface="Calibri"/>
              <a:cs typeface="Calibri"/>
            </a:endParaRPr>
          </a:p>
          <a:p>
            <a:pPr marL="0" indent="0">
              <a:lnSpc>
                <a:spcPct val="100000"/>
              </a:lnSpc>
              <a:spcBef>
                <a:spcPts val="0"/>
              </a:spcBef>
              <a:buNone/>
            </a:pPr>
            <a:endParaRPr lang="en-US" sz="2200" dirty="0">
              <a:latin typeface="Calibri"/>
              <a:ea typeface="Calibri"/>
              <a:cs typeface="Calibri"/>
            </a:endParaRPr>
          </a:p>
          <a:p>
            <a:pPr marL="0" indent="0">
              <a:lnSpc>
                <a:spcPct val="100000"/>
              </a:lnSpc>
              <a:spcBef>
                <a:spcPts val="0"/>
              </a:spcBef>
              <a:buNone/>
            </a:pPr>
            <a:endParaRPr lang="en-US" sz="2200" dirty="0">
              <a:latin typeface="Calibri"/>
              <a:ea typeface="Calibri"/>
              <a:cs typeface="Calibri"/>
            </a:endParaRPr>
          </a:p>
          <a:p>
            <a:pPr>
              <a:buFont typeface="Arial" panose="05000000000000000000" pitchFamily="2" charset="2"/>
              <a:buChar char="•"/>
            </a:pPr>
            <a:endParaRPr lang="en-US" sz="2200" dirty="0">
              <a:latin typeface="Calibri"/>
              <a:ea typeface="Calibri Light"/>
              <a:cs typeface="Calibri"/>
            </a:endParaRPr>
          </a:p>
          <a:p>
            <a:pPr marL="0" indent="0">
              <a:lnSpc>
                <a:spcPct val="100000"/>
              </a:lnSpc>
              <a:spcBef>
                <a:spcPts val="0"/>
              </a:spcBef>
              <a:buNone/>
            </a:pPr>
            <a:endParaRPr lang="en-US" sz="2000" dirty="0">
              <a:latin typeface="Calibri"/>
              <a:ea typeface="Calibri"/>
              <a:cs typeface="Calibri"/>
            </a:endParaRPr>
          </a:p>
          <a:p>
            <a:pPr marL="342900" indent="-342900">
              <a:lnSpc>
                <a:spcPct val="100000"/>
              </a:lnSpc>
              <a:spcBef>
                <a:spcPts val="0"/>
              </a:spcBef>
              <a:buFont typeface="Arial" panose="05000000000000000000" pitchFamily="2" charset="2"/>
              <a:buChar char="•"/>
            </a:pPr>
            <a:endParaRPr lang="en-US" sz="2000" dirty="0">
              <a:latin typeface="Calibri"/>
              <a:cs typeface="Calibri"/>
            </a:endParaRPr>
          </a:p>
          <a:p>
            <a:pPr marL="285750" indent="-285750">
              <a:lnSpc>
                <a:spcPct val="100000"/>
              </a:lnSpc>
              <a:spcBef>
                <a:spcPts val="0"/>
              </a:spcBef>
              <a:buFont typeface="Arial"/>
              <a:buChar char="•"/>
            </a:pPr>
            <a:endParaRPr lang="en-US" sz="2000" dirty="0">
              <a:latin typeface="Calibri"/>
              <a:cs typeface="Calibri"/>
            </a:endParaRPr>
          </a:p>
          <a:p>
            <a:pPr marL="0" indent="0">
              <a:buNone/>
            </a:pPr>
            <a:endParaRPr lang="en-US" sz="2000" dirty="0">
              <a:latin typeface="Calibri"/>
              <a:cs typeface="Calibri"/>
            </a:endParaRPr>
          </a:p>
        </p:txBody>
      </p:sp>
      <p:sp>
        <p:nvSpPr>
          <p:cNvPr id="5" name="TextBox 4">
            <a:extLst>
              <a:ext uri="{FF2B5EF4-FFF2-40B4-BE49-F238E27FC236}">
                <a16:creationId xmlns:a16="http://schemas.microsoft.com/office/drawing/2014/main" id="{1D9EF815-6D29-4D5A-3151-2E0FBFC54C49}"/>
              </a:ext>
            </a:extLst>
          </p:cNvPr>
          <p:cNvSpPr txBox="1"/>
          <p:nvPr/>
        </p:nvSpPr>
        <p:spPr>
          <a:xfrm>
            <a:off x="315711" y="1276205"/>
            <a:ext cx="9739687" cy="547714"/>
          </a:xfrm>
          <a:prstGeom prst="rect">
            <a:avLst/>
          </a:prstGeom>
          <a:noFill/>
        </p:spPr>
        <p:txBody>
          <a:bodyPr wrap="square" rtlCol="0">
            <a:spAutoFit/>
          </a:bodyPr>
          <a:lstStyle/>
          <a:p>
            <a:pPr>
              <a:lnSpc>
                <a:spcPct val="150000"/>
              </a:lnSpc>
            </a:pPr>
            <a:r>
              <a:rPr lang="en-GB" sz="2200" b="1" dirty="0">
                <a:solidFill>
                  <a:srgbClr val="2B2B29"/>
                </a:solidFill>
                <a:latin typeface="Calibri"/>
                <a:ea typeface="Calibri"/>
                <a:cs typeface="Calibri"/>
              </a:rPr>
              <a:t>It searches across the Central Discovery Index (CDI) in the library. </a:t>
            </a:r>
          </a:p>
        </p:txBody>
      </p:sp>
      <p:sp>
        <p:nvSpPr>
          <p:cNvPr id="6" name="TextBox 5">
            <a:extLst>
              <a:ext uri="{FF2B5EF4-FFF2-40B4-BE49-F238E27FC236}">
                <a16:creationId xmlns:a16="http://schemas.microsoft.com/office/drawing/2014/main" id="{F610E4D2-D363-C2BD-8705-4F1D2FBAE4F9}"/>
              </a:ext>
            </a:extLst>
          </p:cNvPr>
          <p:cNvSpPr txBox="1"/>
          <p:nvPr/>
        </p:nvSpPr>
        <p:spPr>
          <a:xfrm>
            <a:off x="315711" y="5822288"/>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2591886072"/>
      </p:ext>
    </p:extLst>
  </p:cSld>
  <p:clrMapOvr>
    <a:masterClrMapping/>
  </p:clrMapOvr>
  <mc:AlternateContent xmlns:mc="http://schemas.openxmlformats.org/markup-compatibility/2006" xmlns:p14="http://schemas.microsoft.com/office/powerpoint/2010/main">
    <mc:Choice Requires="p14">
      <p:transition spd="med" p14:dur="700" advTm="18353">
        <p:fade/>
      </p:transition>
    </mc:Choice>
    <mc:Fallback xmlns="">
      <p:transition spd="med" advTm="18353">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DCD14-960C-67C3-F349-6CD0FDFA479D}"/>
              </a:ext>
            </a:extLst>
          </p:cNvPr>
          <p:cNvSpPr>
            <a:spLocks noGrp="1"/>
          </p:cNvSpPr>
          <p:nvPr>
            <p:ph type="title"/>
          </p:nvPr>
        </p:nvSpPr>
        <p:spPr/>
        <p:txBody>
          <a:bodyPr/>
          <a:lstStyle/>
          <a:p>
            <a:r>
              <a:rPr lang="en-GB"/>
              <a:t>Primo Research Assistant tool</a:t>
            </a:r>
            <a:endParaRPr lang="en-US"/>
          </a:p>
        </p:txBody>
      </p:sp>
      <p:sp>
        <p:nvSpPr>
          <p:cNvPr id="6" name="TextBox 5">
            <a:extLst>
              <a:ext uri="{FF2B5EF4-FFF2-40B4-BE49-F238E27FC236}">
                <a16:creationId xmlns:a16="http://schemas.microsoft.com/office/drawing/2014/main" id="{864CD561-48BE-FDFA-E160-4E9756FA7BF0}"/>
              </a:ext>
            </a:extLst>
          </p:cNvPr>
          <p:cNvSpPr txBox="1"/>
          <p:nvPr/>
        </p:nvSpPr>
        <p:spPr>
          <a:xfrm>
            <a:off x="418089" y="4170163"/>
            <a:ext cx="11603747" cy="2071208"/>
          </a:xfrm>
          <a:prstGeom prst="rect">
            <a:avLst/>
          </a:prstGeom>
          <a:noFill/>
        </p:spPr>
        <p:txBody>
          <a:bodyPr wrap="square" lIns="91440" tIns="45720" rIns="91440" bIns="45720" rtlCol="0" anchor="t">
            <a:spAutoFit/>
          </a:bodyPr>
          <a:lstStyle/>
          <a:p>
            <a:pPr marL="342900" indent="-342900">
              <a:lnSpc>
                <a:spcPct val="150000"/>
              </a:lnSpc>
              <a:buFont typeface="Arial" panose="020B0604020202020204" pitchFamily="34" charset="0"/>
              <a:buChar char="•"/>
            </a:pPr>
            <a:r>
              <a:rPr lang="en-GB" sz="2200" dirty="0">
                <a:latin typeface="Calibri "/>
              </a:rPr>
              <a:t>Use the tool to help locate academic sources, find key words, terms and studies, using natural language.</a:t>
            </a:r>
          </a:p>
          <a:p>
            <a:pPr marL="342900" indent="-342900">
              <a:lnSpc>
                <a:spcPct val="150000"/>
              </a:lnSpc>
              <a:buFont typeface="Arial" panose="020B0604020202020204" pitchFamily="34" charset="0"/>
              <a:buChar char="•"/>
            </a:pPr>
            <a:r>
              <a:rPr lang="en-GB" sz="2200" dirty="0">
                <a:latin typeface="Calibri "/>
              </a:rPr>
              <a:t>Do not use the Generative AI summary in your work!</a:t>
            </a:r>
          </a:p>
          <a:p>
            <a:pPr marL="342900" indent="-342900">
              <a:lnSpc>
                <a:spcPct val="150000"/>
              </a:lnSpc>
              <a:buFont typeface="Arial" panose="020B0604020202020204" pitchFamily="34" charset="0"/>
              <a:buChar char="•"/>
            </a:pPr>
            <a:r>
              <a:rPr lang="en-GB" sz="2200" dirty="0">
                <a:latin typeface="Calibri "/>
              </a:rPr>
              <a:t>You must sign in to use.</a:t>
            </a:r>
            <a:endParaRPr lang="en-US" sz="2200" dirty="0">
              <a:latin typeface="Calibri "/>
            </a:endParaRPr>
          </a:p>
        </p:txBody>
      </p:sp>
      <p:sp>
        <p:nvSpPr>
          <p:cNvPr id="7" name="TextBox 6">
            <a:extLst>
              <a:ext uri="{FF2B5EF4-FFF2-40B4-BE49-F238E27FC236}">
                <a16:creationId xmlns:a16="http://schemas.microsoft.com/office/drawing/2014/main" id="{708F17F0-B629-88A2-37BC-3B3C98BE30E7}"/>
              </a:ext>
            </a:extLst>
          </p:cNvPr>
          <p:cNvSpPr txBox="1"/>
          <p:nvPr/>
        </p:nvSpPr>
        <p:spPr>
          <a:xfrm>
            <a:off x="7702344" y="5750030"/>
            <a:ext cx="4650991"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hlinkClick r:id="rId5"/>
              </a:rPr>
              <a:t>https://digitalservices.uwtsd.ac.uk/library/</a:t>
            </a:r>
            <a:r>
              <a:rPr lang="en-GB">
                <a:latin typeface="Arial" panose="020B0604020202020204" pitchFamily="34" charset="0"/>
                <a:cs typeface="Arial" panose="020B0604020202020204" pitchFamily="34" charset="0"/>
              </a:rPr>
              <a:t> </a:t>
            </a:r>
          </a:p>
        </p:txBody>
      </p:sp>
      <p:pic>
        <p:nvPicPr>
          <p:cNvPr id="3" name="Picture 2" descr="A screenshot of a computer&#10;&#10;AI-generated content may be incorrect.">
            <a:extLst>
              <a:ext uri="{FF2B5EF4-FFF2-40B4-BE49-F238E27FC236}">
                <a16:creationId xmlns:a16="http://schemas.microsoft.com/office/drawing/2014/main" id="{694925D2-DC62-4EB4-45D7-A9EFB0E0D49E}"/>
              </a:ext>
            </a:extLst>
          </p:cNvPr>
          <p:cNvPicPr>
            <a:picLocks noChangeAspect="1"/>
          </p:cNvPicPr>
          <p:nvPr/>
        </p:nvPicPr>
        <p:blipFill>
          <a:blip r:embed="rId6"/>
          <a:stretch>
            <a:fillRect/>
          </a:stretch>
        </p:blipFill>
        <p:spPr>
          <a:xfrm>
            <a:off x="692726" y="1548447"/>
            <a:ext cx="11279910" cy="232946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1" name="Audio 10">
            <a:hlinkClick r:id="" action="ppaction://media"/>
            <a:extLst>
              <a:ext uri="{FF2B5EF4-FFF2-40B4-BE49-F238E27FC236}">
                <a16:creationId xmlns:a16="http://schemas.microsoft.com/office/drawing/2014/main" id="{8BC062E3-F9B9-7455-885E-F33C8612297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70707948"/>
      </p:ext>
    </p:extLst>
  </p:cSld>
  <p:clrMapOvr>
    <a:masterClrMapping/>
  </p:clrMapOvr>
  <mc:AlternateContent xmlns:mc="http://schemas.openxmlformats.org/markup-compatibility/2006" xmlns:p14="http://schemas.microsoft.com/office/powerpoint/2010/main">
    <mc:Choice Requires="p14">
      <p:transition spd="med" p14:dur="700" advTm="29016">
        <p:fade/>
      </p:transition>
    </mc:Choice>
    <mc:Fallback xmlns="">
      <p:transition spd="med" advTm="290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35FDA-9E94-FB98-14CB-1FA5F5C69680}"/>
              </a:ext>
            </a:extLst>
          </p:cNvPr>
          <p:cNvSpPr>
            <a:spLocks noGrp="1"/>
          </p:cNvSpPr>
          <p:nvPr>
            <p:ph type="title"/>
          </p:nvPr>
        </p:nvSpPr>
        <p:spPr/>
        <p:txBody>
          <a:bodyPr/>
          <a:lstStyle/>
          <a:p>
            <a:r>
              <a:rPr lang="en-GB" dirty="0"/>
              <a:t>Other tools</a:t>
            </a:r>
          </a:p>
        </p:txBody>
      </p:sp>
      <p:sp>
        <p:nvSpPr>
          <p:cNvPr id="3" name="Content Placeholder 2">
            <a:extLst>
              <a:ext uri="{FF2B5EF4-FFF2-40B4-BE49-F238E27FC236}">
                <a16:creationId xmlns:a16="http://schemas.microsoft.com/office/drawing/2014/main" id="{488DA652-5022-F048-9AA7-E72258A6CA9E}"/>
              </a:ext>
            </a:extLst>
          </p:cNvPr>
          <p:cNvSpPr>
            <a:spLocks noGrp="1"/>
          </p:cNvSpPr>
          <p:nvPr>
            <p:ph sz="quarter" idx="10"/>
          </p:nvPr>
        </p:nvSpPr>
        <p:spPr>
          <a:xfrm>
            <a:off x="321514" y="1755872"/>
            <a:ext cx="4979762" cy="4421640"/>
          </a:xfrm>
        </p:spPr>
        <p:txBody>
          <a:bodyPr vert="horz" lIns="91440" tIns="45720" rIns="91440" bIns="45720" rtlCol="0" anchor="t">
            <a:noAutofit/>
          </a:bodyPr>
          <a:lstStyle/>
          <a:p>
            <a:pPr marL="0" indent="0">
              <a:lnSpc>
                <a:spcPct val="160000"/>
              </a:lnSpc>
              <a:buNone/>
            </a:pPr>
            <a:r>
              <a:rPr lang="en-GB" sz="2200" dirty="0">
                <a:latin typeface="Calibri"/>
                <a:ea typeface="Calibri"/>
                <a:cs typeface="Calibri"/>
              </a:rPr>
              <a:t>Tools such as </a:t>
            </a:r>
            <a:r>
              <a:rPr lang="en-GB" sz="2200" dirty="0">
                <a:latin typeface="Calibri"/>
                <a:ea typeface="Calibri"/>
                <a:cs typeface="Calibri"/>
                <a:hlinkClick r:id="rId2"/>
              </a:rPr>
              <a:t>Scispace</a:t>
            </a:r>
            <a:r>
              <a:rPr lang="en-GB" sz="2200" dirty="0">
                <a:latin typeface="Calibri"/>
                <a:ea typeface="Calibri"/>
                <a:cs typeface="Calibri"/>
              </a:rPr>
              <a:t> can also help you locate and interrogate literature. Or maybe try exploring literature mapping tools, such as </a:t>
            </a:r>
            <a:r>
              <a:rPr lang="en-GB" sz="2200" dirty="0">
                <a:latin typeface="Calibri"/>
                <a:ea typeface="Calibri"/>
                <a:cs typeface="Calibri"/>
                <a:hlinkClick r:id="rId3"/>
              </a:rPr>
              <a:t>Research Rabbit</a:t>
            </a:r>
            <a:r>
              <a:rPr lang="en-GB" sz="2200" dirty="0">
                <a:latin typeface="Calibri"/>
                <a:ea typeface="Calibri"/>
                <a:cs typeface="Calibri"/>
              </a:rPr>
              <a:t>, </a:t>
            </a:r>
            <a:r>
              <a:rPr lang="en-GB" sz="2200" dirty="0">
                <a:latin typeface="Calibri"/>
                <a:ea typeface="Calibri"/>
                <a:cs typeface="Calibri"/>
                <a:hlinkClick r:id="rId4"/>
              </a:rPr>
              <a:t>Semantic Scholar</a:t>
            </a:r>
            <a:r>
              <a:rPr lang="en-GB" sz="2200" dirty="0">
                <a:latin typeface="Calibri"/>
                <a:ea typeface="Calibri"/>
                <a:cs typeface="Calibri"/>
              </a:rPr>
              <a:t> and </a:t>
            </a:r>
            <a:r>
              <a:rPr lang="en-GB" sz="2200" dirty="0">
                <a:latin typeface="Calibri"/>
                <a:ea typeface="Calibri"/>
                <a:cs typeface="Calibri"/>
                <a:hlinkClick r:id="rId5"/>
              </a:rPr>
              <a:t>Connected Papers</a:t>
            </a:r>
            <a:r>
              <a:rPr lang="en-GB" sz="2200" dirty="0">
                <a:latin typeface="Calibri"/>
                <a:ea typeface="Calibri"/>
                <a:cs typeface="Calibri"/>
              </a:rPr>
              <a:t>.</a:t>
            </a:r>
          </a:p>
          <a:p>
            <a:pPr marL="0" indent="0">
              <a:lnSpc>
                <a:spcPct val="160000"/>
              </a:lnSpc>
              <a:buNone/>
            </a:pPr>
            <a:r>
              <a:rPr lang="en-GB" sz="2200" dirty="0">
                <a:latin typeface="Calibri"/>
                <a:ea typeface="Calibri"/>
                <a:cs typeface="Calibri"/>
              </a:rPr>
              <a:t>They can help you map citation paths and locate connected research more easily. </a:t>
            </a:r>
          </a:p>
        </p:txBody>
      </p:sp>
      <p:pic>
        <p:nvPicPr>
          <p:cNvPr id="4" name="Picture 3" descr="A screenshot of a computer&#10;&#10;AI-generated content may be incorrect.">
            <a:extLst>
              <a:ext uri="{FF2B5EF4-FFF2-40B4-BE49-F238E27FC236}">
                <a16:creationId xmlns:a16="http://schemas.microsoft.com/office/drawing/2014/main" id="{E20128A5-E45C-6BFD-D957-9881802E9838}"/>
              </a:ext>
            </a:extLst>
          </p:cNvPr>
          <p:cNvPicPr>
            <a:picLocks noChangeAspect="1"/>
          </p:cNvPicPr>
          <p:nvPr/>
        </p:nvPicPr>
        <p:blipFill>
          <a:blip r:embed="rId6"/>
          <a:stretch>
            <a:fillRect/>
          </a:stretch>
        </p:blipFill>
        <p:spPr>
          <a:xfrm>
            <a:off x="5797075" y="2120339"/>
            <a:ext cx="6068230" cy="32427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296073083"/>
      </p:ext>
    </p:extLst>
  </p:cSld>
  <p:clrMapOvr>
    <a:masterClrMapping/>
  </p:clrMapOvr>
  <mc:AlternateContent xmlns:mc="http://schemas.openxmlformats.org/markup-compatibility/2006" xmlns:p14="http://schemas.microsoft.com/office/powerpoint/2010/main">
    <mc:Choice Requires="p14">
      <p:transition spd="slow" p14:dur="2000" advTm="33852"/>
    </mc:Choice>
    <mc:Fallback xmlns="">
      <p:transition spd="slow" advTm="33852"/>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l="43293" t="1634" r="7052" b="-755"/>
          <a:stretch>
            <a:fillRect/>
          </a:stretch>
        </p:blipFill>
        <p:spPr>
          <a:xfrm>
            <a:off x="9099121" y="1308329"/>
            <a:ext cx="3092879" cy="5039612"/>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Artificial Intelligence (AI)</a:t>
            </a:r>
          </a:p>
        </p:txBody>
      </p:sp>
      <p:sp>
        <p:nvSpPr>
          <p:cNvPr id="4" name="TextBox 3">
            <a:extLst>
              <a:ext uri="{FF2B5EF4-FFF2-40B4-BE49-F238E27FC236}">
                <a16:creationId xmlns:a16="http://schemas.microsoft.com/office/drawing/2014/main" id="{5BA43E62-7282-0A8D-17F5-91D49CBFFCCB}"/>
              </a:ext>
            </a:extLst>
          </p:cNvPr>
          <p:cNvSpPr txBox="1"/>
          <p:nvPr/>
        </p:nvSpPr>
        <p:spPr>
          <a:xfrm>
            <a:off x="317359" y="1308329"/>
            <a:ext cx="8551760" cy="1055545"/>
          </a:xfrm>
          <a:prstGeom prst="rect">
            <a:avLst/>
          </a:prstGeom>
          <a:noFill/>
        </p:spPr>
        <p:txBody>
          <a:bodyPr wrap="square" lIns="91440" tIns="45720" rIns="91440" bIns="45720" rtlCol="0" anchor="t">
            <a:spAutoFit/>
          </a:bodyPr>
          <a:lstStyle/>
          <a:p>
            <a:pPr>
              <a:lnSpc>
                <a:spcPct val="150000"/>
              </a:lnSpc>
            </a:pPr>
            <a:r>
              <a:rPr lang="en-GB" sz="2200" dirty="0">
                <a:latin typeface="Calibri "/>
              </a:rPr>
              <a:t>Know the difference between</a:t>
            </a:r>
            <a:r>
              <a:rPr lang="en-GB" sz="2200" b="1" dirty="0">
                <a:latin typeface="Calibri "/>
              </a:rPr>
              <a:t> </a:t>
            </a:r>
            <a:r>
              <a:rPr lang="en-GB" sz="2200" b="1" dirty="0">
                <a:solidFill>
                  <a:schemeClr val="accent2"/>
                </a:solidFill>
                <a:latin typeface="Calibri "/>
              </a:rPr>
              <a:t>AI enhanced</a:t>
            </a:r>
            <a:r>
              <a:rPr lang="en-GB" sz="2200" b="1" dirty="0">
                <a:latin typeface="Calibri "/>
              </a:rPr>
              <a:t> </a:t>
            </a:r>
            <a:r>
              <a:rPr lang="en-GB" sz="2200" dirty="0">
                <a:latin typeface="Calibri "/>
              </a:rPr>
              <a:t>tools and</a:t>
            </a:r>
            <a:r>
              <a:rPr lang="en-GB" sz="2200" b="1" dirty="0">
                <a:latin typeface="Calibri "/>
              </a:rPr>
              <a:t> </a:t>
            </a:r>
            <a:r>
              <a:rPr lang="en-GB" sz="2200" b="1" dirty="0">
                <a:solidFill>
                  <a:schemeClr val="accent2"/>
                </a:solidFill>
                <a:latin typeface="Calibri "/>
              </a:rPr>
              <a:t>Generative AI</a:t>
            </a:r>
            <a:r>
              <a:rPr lang="en-GB" sz="2200" b="1" dirty="0">
                <a:latin typeface="Calibri "/>
              </a:rPr>
              <a:t> </a:t>
            </a:r>
            <a:r>
              <a:rPr lang="en-GB" sz="2200" dirty="0">
                <a:latin typeface="Calibri "/>
              </a:rPr>
              <a:t>tools! </a:t>
            </a:r>
          </a:p>
          <a:p>
            <a:pPr>
              <a:lnSpc>
                <a:spcPct val="150000"/>
              </a:lnSpc>
            </a:pPr>
            <a:r>
              <a:rPr lang="en-GB" sz="2200" b="1" dirty="0">
                <a:latin typeface="Calibri "/>
              </a:rPr>
              <a:t>Note: </a:t>
            </a:r>
            <a:r>
              <a:rPr lang="en-GB" sz="2200" dirty="0">
                <a:latin typeface="Calibri "/>
              </a:rPr>
              <a:t>Many contain both! Be aware of the ethics and bias.</a:t>
            </a:r>
          </a:p>
        </p:txBody>
      </p:sp>
      <p:sp>
        <p:nvSpPr>
          <p:cNvPr id="5" name="TextBox 4">
            <a:extLst>
              <a:ext uri="{FF2B5EF4-FFF2-40B4-BE49-F238E27FC236}">
                <a16:creationId xmlns:a16="http://schemas.microsoft.com/office/drawing/2014/main" id="{B71BA969-81EB-7289-B74F-D6892E35FC8F}"/>
              </a:ext>
            </a:extLst>
          </p:cNvPr>
          <p:cNvSpPr txBox="1"/>
          <p:nvPr/>
        </p:nvSpPr>
        <p:spPr>
          <a:xfrm>
            <a:off x="407116" y="2614902"/>
            <a:ext cx="8462003" cy="3086871"/>
          </a:xfrm>
          <a:prstGeom prst="rect">
            <a:avLst/>
          </a:prstGeom>
          <a:noFill/>
        </p:spPr>
        <p:txBody>
          <a:bodyPr wrap="square" lIns="91440" tIns="45720" rIns="91440" bIns="45720" anchor="t">
            <a:spAutoFit/>
          </a:bodyPr>
          <a:lstStyle/>
          <a:p>
            <a:pPr algn="l">
              <a:lnSpc>
                <a:spcPct val="150000"/>
              </a:lnSpc>
              <a:buNone/>
            </a:pPr>
            <a:r>
              <a:rPr lang="en-US" sz="2200" b="0" i="0" dirty="0">
                <a:solidFill>
                  <a:srgbClr val="242424"/>
                </a:solidFill>
                <a:effectLst/>
                <a:latin typeface="Calibri"/>
                <a:ea typeface="Calibri"/>
                <a:cs typeface="Calibri"/>
              </a:rPr>
              <a:t>UWTSD guidance distinguishes between two categories of AI use:</a:t>
            </a:r>
          </a:p>
          <a:p>
            <a:pPr algn="l">
              <a:lnSpc>
                <a:spcPct val="150000"/>
              </a:lnSpc>
              <a:buNone/>
            </a:pPr>
            <a:endParaRPr lang="en-US" sz="2200" b="0" i="0" dirty="0">
              <a:solidFill>
                <a:srgbClr val="242424"/>
              </a:solidFill>
              <a:effectLst/>
              <a:latin typeface="Calibri"/>
              <a:ea typeface="Calibri"/>
              <a:cs typeface="Calibri"/>
            </a:endParaRPr>
          </a:p>
          <a:p>
            <a:pPr marL="457200" indent="-457200" algn="l">
              <a:lnSpc>
                <a:spcPct val="150000"/>
              </a:lnSpc>
              <a:buAutoNum type="arabicPeriod"/>
            </a:pPr>
            <a:r>
              <a:rPr lang="en-US" sz="2200" b="1" dirty="0">
                <a:solidFill>
                  <a:srgbClr val="242424"/>
                </a:solidFill>
                <a:latin typeface="Calibri"/>
                <a:ea typeface="Calibri"/>
                <a:cs typeface="Calibri"/>
              </a:rPr>
              <a:t>General</a:t>
            </a:r>
            <a:r>
              <a:rPr lang="en-US" sz="2200" b="1" i="0" dirty="0">
                <a:solidFill>
                  <a:srgbClr val="242424"/>
                </a:solidFill>
                <a:effectLst/>
                <a:latin typeface="Calibri"/>
                <a:ea typeface="Calibri"/>
                <a:cs typeface="Calibri"/>
              </a:rPr>
              <a:t> Allowable Uses of AI</a:t>
            </a:r>
            <a:r>
              <a:rPr lang="en-US" sz="2200" b="0" i="0" dirty="0">
                <a:solidFill>
                  <a:srgbClr val="242424"/>
                </a:solidFill>
                <a:effectLst/>
                <a:latin typeface="Calibri"/>
                <a:ea typeface="Calibri"/>
                <a:cs typeface="Calibri"/>
              </a:rPr>
              <a:t> – applicable to all assignments and modules.</a:t>
            </a:r>
          </a:p>
          <a:p>
            <a:pPr marL="457200" indent="-457200" algn="l">
              <a:lnSpc>
                <a:spcPct val="150000"/>
              </a:lnSpc>
              <a:buAutoNum type="arabicPeriod"/>
            </a:pPr>
            <a:r>
              <a:rPr lang="en-US" sz="2200" b="1" i="0" dirty="0">
                <a:solidFill>
                  <a:srgbClr val="242424"/>
                </a:solidFill>
                <a:effectLst/>
                <a:latin typeface="Calibri"/>
                <a:ea typeface="Calibri"/>
                <a:cs typeface="Calibri"/>
              </a:rPr>
              <a:t>Assignment-Specific Uses of AI</a:t>
            </a:r>
            <a:r>
              <a:rPr lang="en-US" sz="2200" b="0" i="0" dirty="0">
                <a:solidFill>
                  <a:srgbClr val="242424"/>
                </a:solidFill>
                <a:effectLst/>
                <a:latin typeface="Calibri"/>
                <a:ea typeface="Calibri"/>
                <a:cs typeface="Calibri"/>
              </a:rPr>
              <a:t> – determined on your assignment brief. </a:t>
            </a:r>
          </a:p>
        </p:txBody>
      </p:sp>
      <p:sp>
        <p:nvSpPr>
          <p:cNvPr id="3" name="TextBox 2">
            <a:extLst>
              <a:ext uri="{FF2B5EF4-FFF2-40B4-BE49-F238E27FC236}">
                <a16:creationId xmlns:a16="http://schemas.microsoft.com/office/drawing/2014/main" id="{FDFC92AE-FA30-E9B3-EBB5-667998D2EFB0}"/>
              </a:ext>
            </a:extLst>
          </p:cNvPr>
          <p:cNvSpPr txBox="1"/>
          <p:nvPr/>
        </p:nvSpPr>
        <p:spPr>
          <a:xfrm>
            <a:off x="407116" y="5803455"/>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448794775"/>
      </p:ext>
    </p:extLst>
  </p:cSld>
  <p:clrMapOvr>
    <a:masterClrMapping/>
  </p:clrMapOvr>
  <mc:AlternateContent xmlns:mc="http://schemas.openxmlformats.org/markup-compatibility/2006" xmlns:p14="http://schemas.microsoft.com/office/powerpoint/2010/main">
    <mc:Choice Requires="p14">
      <p:transition spd="med" p14:dur="700" advTm="16435">
        <p:fade/>
      </p:transition>
    </mc:Choice>
    <mc:Fallback xmlns="">
      <p:transition spd="med" advTm="16435">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6DBB6-20F2-E307-9ECE-7A8450CE34C2}"/>
              </a:ext>
            </a:extLst>
          </p:cNvPr>
          <p:cNvSpPr>
            <a:spLocks noGrp="1"/>
          </p:cNvSpPr>
          <p:nvPr>
            <p:ph type="title"/>
          </p:nvPr>
        </p:nvSpPr>
        <p:spPr/>
        <p:txBody>
          <a:bodyPr/>
          <a:lstStyle/>
          <a:p>
            <a:r>
              <a:rPr lang="en-GB"/>
              <a:t>General allowable use includes…</a:t>
            </a:r>
            <a:endParaRPr lang="en-US"/>
          </a:p>
        </p:txBody>
      </p:sp>
      <p:sp>
        <p:nvSpPr>
          <p:cNvPr id="3" name="Content Placeholder 2">
            <a:extLst>
              <a:ext uri="{FF2B5EF4-FFF2-40B4-BE49-F238E27FC236}">
                <a16:creationId xmlns:a16="http://schemas.microsoft.com/office/drawing/2014/main" id="{A52611E9-BAE8-E9C0-A83F-58D413111449}"/>
              </a:ext>
            </a:extLst>
          </p:cNvPr>
          <p:cNvSpPr>
            <a:spLocks noGrp="1"/>
          </p:cNvSpPr>
          <p:nvPr>
            <p:ph sz="quarter" idx="10"/>
          </p:nvPr>
        </p:nvSpPr>
        <p:spPr>
          <a:xfrm>
            <a:off x="258051" y="1430448"/>
            <a:ext cx="11713295" cy="4246686"/>
          </a:xfrm>
        </p:spPr>
        <p:txBody>
          <a:bodyPr vert="horz" lIns="91440" tIns="45720" rIns="91440" bIns="45720" rtlCol="0" anchor="t">
            <a:noAutofit/>
          </a:bodyPr>
          <a:lstStyle/>
          <a:p>
            <a:pPr>
              <a:lnSpc>
                <a:spcPct val="150000"/>
              </a:lnSpc>
              <a:buFont typeface="Arial" panose="020B0604020202020204" pitchFamily="34" charset="0"/>
              <a:buChar char="•"/>
            </a:pPr>
            <a:r>
              <a:rPr lang="en-US" sz="2000" b="1" u="sng" dirty="0">
                <a:solidFill>
                  <a:schemeClr val="accent2"/>
                </a:solidFill>
                <a:latin typeface="Calibri "/>
                <a:ea typeface="Calibri"/>
                <a:cs typeface="Calibri"/>
              </a:rPr>
              <a:t>Creating a Bibliography: </a:t>
            </a:r>
            <a:r>
              <a:rPr lang="en-US" sz="2000" dirty="0">
                <a:latin typeface="Calibri "/>
                <a:ea typeface="Calibri"/>
                <a:cs typeface="Calibri"/>
              </a:rPr>
              <a:t>Using AI tools to help identify relevant books, articles, and online resources for their topic. Examples include the </a:t>
            </a:r>
            <a:r>
              <a:rPr lang="en-US" sz="2000" i="1" dirty="0">
                <a:latin typeface="Calibri "/>
                <a:ea typeface="Calibri"/>
                <a:cs typeface="Calibri"/>
              </a:rPr>
              <a:t>UWTSD Online Library’s AI Research Assistant Primo</a:t>
            </a:r>
            <a:r>
              <a:rPr lang="en-US" sz="2000" dirty="0">
                <a:latin typeface="Calibri "/>
                <a:ea typeface="Calibri"/>
                <a:cs typeface="Calibri"/>
              </a:rPr>
              <a:t> or </a:t>
            </a:r>
            <a:r>
              <a:rPr lang="en-US" sz="2000" i="1" dirty="0" err="1">
                <a:latin typeface="Calibri "/>
                <a:ea typeface="Calibri"/>
                <a:cs typeface="Calibri"/>
              </a:rPr>
              <a:t>SciSpace</a:t>
            </a:r>
            <a:r>
              <a:rPr lang="en-US" sz="2000" dirty="0">
                <a:latin typeface="Calibri "/>
                <a:ea typeface="Calibri"/>
                <a:cs typeface="Calibri"/>
              </a:rPr>
              <a:t>.</a:t>
            </a:r>
          </a:p>
          <a:p>
            <a:pPr>
              <a:lnSpc>
                <a:spcPct val="150000"/>
              </a:lnSpc>
              <a:buFont typeface="Arial" panose="020B0604020202020204" pitchFamily="34" charset="0"/>
              <a:buChar char="•"/>
            </a:pPr>
            <a:r>
              <a:rPr lang="en-US" sz="2000" b="1" u="sng" dirty="0">
                <a:solidFill>
                  <a:schemeClr val="accent2"/>
                </a:solidFill>
                <a:latin typeface="Calibri "/>
                <a:ea typeface="Calibri"/>
                <a:cs typeface="Calibri"/>
              </a:rPr>
              <a:t>Note Organisation: </a:t>
            </a:r>
            <a:r>
              <a:rPr lang="en-US" sz="2000" dirty="0">
                <a:latin typeface="Calibri "/>
                <a:ea typeface="Calibri"/>
                <a:cs typeface="Calibri"/>
              </a:rPr>
              <a:t>Using AI tools to store and interlink notes, create mind maps, and tag resources or ideas. For example, the note organisation tool </a:t>
            </a:r>
            <a:r>
              <a:rPr lang="en-US" sz="2000" i="1" dirty="0">
                <a:latin typeface="Calibri "/>
                <a:ea typeface="Calibri"/>
                <a:cs typeface="Calibri"/>
              </a:rPr>
              <a:t>Obsidian. </a:t>
            </a:r>
            <a:r>
              <a:rPr lang="en-US" sz="2000" dirty="0">
                <a:latin typeface="Calibri "/>
                <a:ea typeface="Calibri"/>
                <a:cs typeface="Calibri"/>
              </a:rPr>
              <a:t>You also have access to OneNote via your O365 account.</a:t>
            </a:r>
          </a:p>
          <a:p>
            <a:pPr>
              <a:lnSpc>
                <a:spcPct val="150000"/>
              </a:lnSpc>
              <a:buFont typeface="Arial" panose="020B0604020202020204" pitchFamily="34" charset="0"/>
              <a:buChar char="•"/>
            </a:pPr>
            <a:r>
              <a:rPr lang="en-US" sz="2000" b="1" u="sng" dirty="0">
                <a:solidFill>
                  <a:schemeClr val="accent2"/>
                </a:solidFill>
                <a:latin typeface="Calibri "/>
                <a:ea typeface="Calibri"/>
                <a:cs typeface="Calibri"/>
              </a:rPr>
              <a:t>Citation Formatting:</a:t>
            </a:r>
            <a:r>
              <a:rPr lang="en-US" sz="2000" u="sng" dirty="0">
                <a:solidFill>
                  <a:schemeClr val="accent2"/>
                </a:solidFill>
                <a:latin typeface="Calibri "/>
                <a:ea typeface="Calibri"/>
                <a:cs typeface="Calibri"/>
              </a:rPr>
              <a:t> </a:t>
            </a:r>
            <a:r>
              <a:rPr lang="en-US" sz="2000" dirty="0">
                <a:latin typeface="Calibri "/>
                <a:ea typeface="Calibri"/>
                <a:cs typeface="Calibri"/>
              </a:rPr>
              <a:t>Using AI tools to manage references and format citations and bibliographies, such as </a:t>
            </a:r>
            <a:r>
              <a:rPr lang="en-US" sz="2000" i="1" dirty="0">
                <a:latin typeface="Calibri "/>
                <a:ea typeface="Calibri"/>
                <a:cs typeface="Calibri"/>
              </a:rPr>
              <a:t>RefWorks</a:t>
            </a:r>
            <a:r>
              <a:rPr lang="en-US" sz="2000" dirty="0">
                <a:latin typeface="Calibri "/>
                <a:ea typeface="Calibri"/>
                <a:cs typeface="Calibri"/>
              </a:rPr>
              <a:t>.</a:t>
            </a:r>
          </a:p>
          <a:p>
            <a:pPr>
              <a:lnSpc>
                <a:spcPct val="150000"/>
              </a:lnSpc>
              <a:buFont typeface="Arial" panose="020B0604020202020204" pitchFamily="34" charset="0"/>
              <a:buChar char="•"/>
            </a:pPr>
            <a:r>
              <a:rPr lang="en-US" sz="2000" b="1" u="sng" dirty="0">
                <a:solidFill>
                  <a:schemeClr val="accent2"/>
                </a:solidFill>
                <a:latin typeface="Calibri "/>
                <a:ea typeface="Calibri"/>
                <a:cs typeface="Calibri"/>
              </a:rPr>
              <a:t>Basic Proofreading:</a:t>
            </a:r>
            <a:r>
              <a:rPr lang="en-US" sz="2000" u="sng" dirty="0">
                <a:solidFill>
                  <a:schemeClr val="accent2"/>
                </a:solidFill>
                <a:latin typeface="Calibri "/>
                <a:ea typeface="Calibri"/>
                <a:cs typeface="Calibri"/>
              </a:rPr>
              <a:t> </a:t>
            </a:r>
            <a:r>
              <a:rPr lang="en-US" sz="2000" dirty="0">
                <a:latin typeface="Calibri "/>
                <a:ea typeface="Calibri"/>
                <a:cs typeface="Calibri"/>
              </a:rPr>
              <a:t>Using integrated tools like </a:t>
            </a:r>
            <a:r>
              <a:rPr lang="en-US" sz="2000" i="1" dirty="0">
                <a:latin typeface="Calibri "/>
                <a:ea typeface="Calibri"/>
                <a:cs typeface="Calibri"/>
              </a:rPr>
              <a:t>Microsoft Editor</a:t>
            </a:r>
            <a:r>
              <a:rPr lang="en-US" sz="2000" dirty="0">
                <a:latin typeface="Calibri "/>
                <a:ea typeface="Calibri"/>
                <a:cs typeface="Calibri"/>
              </a:rPr>
              <a:t>, or </a:t>
            </a:r>
            <a:r>
              <a:rPr lang="en-US" sz="2000" dirty="0" err="1">
                <a:latin typeface="Calibri "/>
                <a:ea typeface="Calibri"/>
                <a:cs typeface="Calibri"/>
              </a:rPr>
              <a:t>specialised</a:t>
            </a:r>
            <a:r>
              <a:rPr lang="en-US" sz="2000" dirty="0">
                <a:latin typeface="Calibri "/>
                <a:ea typeface="Calibri"/>
                <a:cs typeface="Calibri"/>
              </a:rPr>
              <a:t> tools such as </a:t>
            </a:r>
            <a:r>
              <a:rPr lang="en-US" sz="2000" i="1" dirty="0">
                <a:latin typeface="Calibri "/>
                <a:ea typeface="Calibri"/>
                <a:cs typeface="Calibri"/>
              </a:rPr>
              <a:t>Grammarly</a:t>
            </a:r>
            <a:r>
              <a:rPr lang="en-US" sz="2000" dirty="0">
                <a:latin typeface="Calibri "/>
                <a:ea typeface="Calibri"/>
                <a:cs typeface="Calibri"/>
              </a:rPr>
              <a:t> (</a:t>
            </a:r>
            <a:r>
              <a:rPr lang="en-US" sz="2000" b="1" dirty="0">
                <a:latin typeface="Calibri "/>
                <a:ea typeface="Calibri"/>
                <a:cs typeface="Calibri"/>
              </a:rPr>
              <a:t>excluding</a:t>
            </a:r>
            <a:r>
              <a:rPr lang="en-US" sz="2000" dirty="0">
                <a:latin typeface="Calibri "/>
                <a:ea typeface="Calibri"/>
                <a:cs typeface="Calibri"/>
              </a:rPr>
              <a:t> the Grammarly Generative AI Assistant) to check grammar, spelling, and readability</a:t>
            </a:r>
            <a:endParaRPr lang="en-US" sz="2000" dirty="0">
              <a:latin typeface="Calibri"/>
              <a:ea typeface="Calibri"/>
              <a:cs typeface="Calibri"/>
            </a:endParaRPr>
          </a:p>
        </p:txBody>
      </p:sp>
    </p:spTree>
    <p:extLst>
      <p:ext uri="{BB962C8B-B14F-4D97-AF65-F5344CB8AC3E}">
        <p14:creationId xmlns:p14="http://schemas.microsoft.com/office/powerpoint/2010/main" val="4045615252"/>
      </p:ext>
    </p:extLst>
  </p:cSld>
  <p:clrMapOvr>
    <a:masterClrMapping/>
  </p:clrMapOvr>
  <mc:AlternateContent xmlns:mc="http://schemas.openxmlformats.org/markup-compatibility/2006" xmlns:p14="http://schemas.microsoft.com/office/powerpoint/2010/main">
    <mc:Choice Requires="p14">
      <p:transition spd="med" p14:dur="700" advTm="19500">
        <p:fade/>
      </p:transition>
    </mc:Choice>
    <mc:Fallback xmlns="">
      <p:transition spd="med" advTm="19500">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a:ea typeface="Calibri"/>
                <a:cs typeface="Calibri"/>
              </a:rPr>
              <a:t>Good academic practice</a:t>
            </a:r>
            <a:endParaRPr lang="en-GB">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F28702F-5816-2280-1F9B-81F8C5319859}"/>
              </a:ext>
            </a:extLst>
          </p:cNvPr>
          <p:cNvSpPr txBox="1"/>
          <p:nvPr/>
        </p:nvSpPr>
        <p:spPr>
          <a:xfrm>
            <a:off x="382869" y="2304822"/>
            <a:ext cx="11608159" cy="3359061"/>
          </a:xfrm>
          <a:prstGeom prst="rect">
            <a:avLst/>
          </a:prstGeom>
          <a:noFill/>
        </p:spPr>
        <p:txBody>
          <a:bodyPr wrap="square" lIns="91440" tIns="45720" rIns="91440" bIns="45720" rtlCol="0" anchor="t">
            <a:spAutoFit/>
          </a:bodyPr>
          <a:lstStyle/>
          <a:p>
            <a:pPr marL="285750" indent="-285750">
              <a:lnSpc>
                <a:spcPct val="150000"/>
              </a:lnSpc>
              <a:buFont typeface="Arial" panose="020B0604020202020204" pitchFamily="34" charset="0"/>
              <a:buChar char="•"/>
            </a:pPr>
            <a:r>
              <a:rPr lang="en-GB" sz="2400" b="1" dirty="0">
                <a:solidFill>
                  <a:schemeClr val="accent2"/>
                </a:solidFill>
                <a:latin typeface="Calibri"/>
                <a:ea typeface="Calibri"/>
                <a:cs typeface="Arial"/>
              </a:rPr>
              <a:t>Using AI tools effectively, critically, ethically</a:t>
            </a:r>
            <a:r>
              <a:rPr lang="en-GB" sz="2400" dirty="0">
                <a:latin typeface="Calibri"/>
                <a:ea typeface="Calibri"/>
                <a:cs typeface="Arial"/>
              </a:rPr>
              <a:t> as a </a:t>
            </a:r>
            <a:r>
              <a:rPr lang="en-GB" sz="2400" b="1" i="1" dirty="0">
                <a:latin typeface="Calibri"/>
                <a:ea typeface="Calibri"/>
                <a:cs typeface="Arial"/>
              </a:rPr>
              <a:t>complementary tool, not co-author.</a:t>
            </a:r>
          </a:p>
          <a:p>
            <a:pPr marL="285750" indent="-285750">
              <a:lnSpc>
                <a:spcPct val="150000"/>
              </a:lnSpc>
              <a:buFont typeface="Arial" panose="020B0604020202020204" pitchFamily="34" charset="0"/>
              <a:buChar char="•"/>
            </a:pPr>
            <a:r>
              <a:rPr lang="en-GB" sz="2400" b="1" dirty="0">
                <a:solidFill>
                  <a:schemeClr val="accent2"/>
                </a:solidFill>
                <a:latin typeface="Calibri"/>
                <a:ea typeface="Calibri"/>
                <a:cs typeface="Arial"/>
              </a:rPr>
              <a:t>Acknowledging</a:t>
            </a:r>
            <a:r>
              <a:rPr lang="en-GB" sz="2400" dirty="0">
                <a:solidFill>
                  <a:schemeClr val="accent2"/>
                </a:solidFill>
                <a:latin typeface="Calibri"/>
                <a:ea typeface="Calibri"/>
                <a:cs typeface="Arial"/>
              </a:rPr>
              <a:t> </a:t>
            </a:r>
            <a:r>
              <a:rPr lang="en-GB" sz="2400" dirty="0">
                <a:latin typeface="Calibri"/>
                <a:ea typeface="Calibri"/>
                <a:cs typeface="Arial"/>
              </a:rPr>
              <a:t>any AI use (indicated on assignment brief).</a:t>
            </a:r>
            <a:endParaRPr lang="en-GB" sz="2400" dirty="0">
              <a:solidFill>
                <a:schemeClr val="accent2"/>
              </a:solidFill>
              <a:latin typeface="Calibri"/>
              <a:ea typeface="Calibri"/>
              <a:cs typeface="Arial"/>
            </a:endParaRPr>
          </a:p>
          <a:p>
            <a:pPr marL="285750" indent="-285750">
              <a:lnSpc>
                <a:spcPct val="150000"/>
              </a:lnSpc>
              <a:buFont typeface="Arial" panose="020B0604020202020204" pitchFamily="34" charset="0"/>
              <a:buChar char="•"/>
            </a:pPr>
            <a:r>
              <a:rPr lang="en-GB" sz="2400" b="1" dirty="0">
                <a:solidFill>
                  <a:schemeClr val="accent2"/>
                </a:solidFill>
                <a:latin typeface="Calibri"/>
                <a:ea typeface="Calibri"/>
                <a:cs typeface="Arial"/>
              </a:rPr>
              <a:t>Completing</a:t>
            </a:r>
            <a:r>
              <a:rPr lang="en-GB" sz="2400" dirty="0">
                <a:latin typeface="Calibri"/>
                <a:ea typeface="Calibri"/>
                <a:cs typeface="Arial"/>
              </a:rPr>
              <a:t> the AI sections in infoskills.</a:t>
            </a:r>
          </a:p>
          <a:p>
            <a:pPr marL="285750" indent="-285750">
              <a:lnSpc>
                <a:spcPct val="150000"/>
              </a:lnSpc>
              <a:buFont typeface="Arial" panose="020B0604020202020204" pitchFamily="34" charset="0"/>
              <a:buChar char="•"/>
            </a:pPr>
            <a:r>
              <a:rPr lang="en-GB" sz="2400" b="1" dirty="0">
                <a:solidFill>
                  <a:schemeClr val="accent2"/>
                </a:solidFill>
                <a:latin typeface="Calibri"/>
                <a:ea typeface="Calibri"/>
                <a:cs typeface="Arial"/>
              </a:rPr>
              <a:t>Being aware of limitations</a:t>
            </a:r>
            <a:r>
              <a:rPr lang="en-GB" sz="2400" b="1" dirty="0">
                <a:latin typeface="Calibri"/>
                <a:ea typeface="Calibri"/>
                <a:cs typeface="Arial"/>
              </a:rPr>
              <a:t>, </a:t>
            </a:r>
            <a:r>
              <a:rPr lang="en-GB" sz="2400" dirty="0">
                <a:latin typeface="Calibri"/>
                <a:ea typeface="Calibri"/>
                <a:cs typeface="Arial"/>
              </a:rPr>
              <a:t>e.g. accountability, inaccuracy, bias, unintentional plagiarism, over reliance, hallucinations, false references, etc. </a:t>
            </a:r>
          </a:p>
          <a:p>
            <a:pPr marL="285750" indent="-285750">
              <a:lnSpc>
                <a:spcPct val="150000"/>
              </a:lnSpc>
              <a:buFont typeface="Arial,Sans-Serif" panose="020B0604020202020204" pitchFamily="34" charset="0"/>
              <a:buChar char="•"/>
            </a:pPr>
            <a:r>
              <a:rPr lang="en-GB" sz="2400" b="1" dirty="0">
                <a:solidFill>
                  <a:schemeClr val="accent2"/>
                </a:solidFill>
                <a:latin typeface="Calibri"/>
                <a:ea typeface="Calibri"/>
                <a:cs typeface="Calibri"/>
              </a:rPr>
              <a:t>Evaluating</a:t>
            </a:r>
            <a:r>
              <a:rPr lang="en-GB" sz="2400" dirty="0">
                <a:latin typeface="Calibri"/>
                <a:ea typeface="Calibri"/>
                <a:cs typeface="Calibri"/>
              </a:rPr>
              <a:t> </a:t>
            </a:r>
            <a:r>
              <a:rPr lang="en-GB" sz="2400" b="1" dirty="0">
                <a:latin typeface="Calibri"/>
                <a:ea typeface="Calibri"/>
                <a:cs typeface="Calibri"/>
              </a:rPr>
              <a:t>all generated text and tools</a:t>
            </a:r>
            <a:r>
              <a:rPr lang="en-GB" sz="2400" dirty="0">
                <a:latin typeface="Calibri"/>
                <a:ea typeface="Calibri"/>
                <a:cs typeface="Calibri"/>
              </a:rPr>
              <a:t> critically. Use the following AI CRAAP tool:</a:t>
            </a:r>
            <a:endParaRPr lang="en-US" sz="2400" dirty="0">
              <a:latin typeface="Calibri"/>
              <a:ea typeface="Calibri"/>
              <a:cs typeface="Calibri"/>
            </a:endParaRPr>
          </a:p>
        </p:txBody>
      </p:sp>
      <p:sp>
        <p:nvSpPr>
          <p:cNvPr id="4" name="TextBox 3">
            <a:extLst>
              <a:ext uri="{FF2B5EF4-FFF2-40B4-BE49-F238E27FC236}">
                <a16:creationId xmlns:a16="http://schemas.microsoft.com/office/drawing/2014/main" id="{CD3057CD-080E-C79F-AC38-BFE4BDBDA77D}"/>
              </a:ext>
            </a:extLst>
          </p:cNvPr>
          <p:cNvSpPr txBox="1"/>
          <p:nvPr/>
        </p:nvSpPr>
        <p:spPr>
          <a:xfrm>
            <a:off x="382869" y="1387682"/>
            <a:ext cx="8749911" cy="589072"/>
          </a:xfrm>
          <a:prstGeom prst="rect">
            <a:avLst/>
          </a:prstGeom>
          <a:noFill/>
        </p:spPr>
        <p:txBody>
          <a:bodyPr wrap="square">
            <a:spAutoFit/>
          </a:bodyPr>
          <a:lstStyle/>
          <a:p>
            <a:pPr>
              <a:lnSpc>
                <a:spcPct val="150000"/>
              </a:lnSpc>
            </a:pPr>
            <a:r>
              <a:rPr lang="en-GB" sz="2400" b="1" dirty="0">
                <a:latin typeface="Calibri"/>
                <a:ea typeface="Calibri"/>
                <a:cs typeface="Arial"/>
              </a:rPr>
              <a:t>If permitted</a:t>
            </a:r>
            <a:r>
              <a:rPr lang="en-GB" sz="2400" dirty="0">
                <a:latin typeface="Calibri"/>
                <a:ea typeface="Calibri"/>
                <a:cs typeface="Arial"/>
              </a:rPr>
              <a:t>, demonstrate good academic practice by...</a:t>
            </a:r>
          </a:p>
        </p:txBody>
      </p:sp>
      <p:sp>
        <p:nvSpPr>
          <p:cNvPr id="5" name="TextBox 4">
            <a:extLst>
              <a:ext uri="{FF2B5EF4-FFF2-40B4-BE49-F238E27FC236}">
                <a16:creationId xmlns:a16="http://schemas.microsoft.com/office/drawing/2014/main" id="{CB3106E8-0070-C520-08DE-34FA890A9480}"/>
              </a:ext>
            </a:extLst>
          </p:cNvPr>
          <p:cNvSpPr txBox="1"/>
          <p:nvPr/>
        </p:nvSpPr>
        <p:spPr>
          <a:xfrm>
            <a:off x="4543951" y="5849252"/>
            <a:ext cx="7707886" cy="369332"/>
          </a:xfrm>
          <a:prstGeom prst="rect">
            <a:avLst/>
          </a:prstGeom>
          <a:noFill/>
        </p:spPr>
        <p:txBody>
          <a:bodyPr wrap="square" rtlCol="0">
            <a:spAutoFit/>
          </a:bodyPr>
          <a:lstStyle/>
          <a:p>
            <a:r>
              <a:rPr lang="en-GB" b="1" dirty="0">
                <a:latin typeface="Calibri "/>
              </a:rPr>
              <a:t>Blog</a:t>
            </a:r>
            <a:r>
              <a:rPr lang="en-GB" dirty="0">
                <a:latin typeface="Calibri "/>
              </a:rPr>
              <a:t>: </a:t>
            </a:r>
            <a:r>
              <a:rPr lang="en-GB" dirty="0">
                <a:latin typeface="Calibri "/>
                <a:hlinkClick r:id="rId3"/>
              </a:rPr>
              <a:t>The problems of using AI for academic research. </a:t>
            </a:r>
            <a:r>
              <a:rPr lang="en-GB" sz="1600" dirty="0">
                <a:latin typeface="Calibri "/>
              </a:rPr>
              <a:t>(OpenScienceLab, 2025)</a:t>
            </a:r>
            <a:endParaRPr lang="en-US" sz="1600" dirty="0">
              <a:latin typeface="Calibri "/>
            </a:endParaRPr>
          </a:p>
        </p:txBody>
      </p:sp>
    </p:spTree>
    <p:extLst>
      <p:ext uri="{BB962C8B-B14F-4D97-AF65-F5344CB8AC3E}">
        <p14:creationId xmlns:p14="http://schemas.microsoft.com/office/powerpoint/2010/main" val="3884145629"/>
      </p:ext>
    </p:extLst>
  </p:cSld>
  <p:clrMapOvr>
    <a:masterClrMapping/>
  </p:clrMapOvr>
  <mc:AlternateContent xmlns:mc="http://schemas.openxmlformats.org/markup-compatibility/2006" xmlns:p14="http://schemas.microsoft.com/office/powerpoint/2010/main">
    <mc:Choice Requires="p14">
      <p:transition spd="med" p14:dur="700" advTm="33636">
        <p:fade/>
      </p:transition>
    </mc:Choice>
    <mc:Fallback xmlns="">
      <p:transition spd="med" advTm="33636">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F323C1-91DA-789F-4377-2FECA18FCF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6DAB1C-3D9C-2009-39B2-A0D022FAD1A3}"/>
              </a:ext>
            </a:extLst>
          </p:cNvPr>
          <p:cNvSpPr>
            <a:spLocks noGrp="1"/>
          </p:cNvSpPr>
          <p:nvPr>
            <p:ph type="title" idx="4294967295"/>
          </p:nvPr>
        </p:nvSpPr>
        <p:spPr>
          <a:xfrm>
            <a:off x="0" y="252413"/>
            <a:ext cx="10795000" cy="1003300"/>
          </a:xfrm>
        </p:spPr>
        <p:txBody>
          <a:bodyPr anchor="b">
            <a:normAutofit/>
          </a:bodyPr>
          <a:lstStyle/>
          <a:p>
            <a:r>
              <a:rPr lang="en-GB">
                <a:latin typeface="Calibri"/>
                <a:ea typeface="Calibri"/>
                <a:cs typeface="Calibri"/>
              </a:rPr>
              <a:t>AI CRAAP Test</a:t>
            </a:r>
            <a:endParaRPr lang="en-US">
              <a:latin typeface="Calibri"/>
              <a:ea typeface="Calibri"/>
              <a:cs typeface="Calibri"/>
            </a:endParaRPr>
          </a:p>
        </p:txBody>
      </p:sp>
      <p:pic>
        <p:nvPicPr>
          <p:cNvPr id="4" name="Content Placeholder 3">
            <a:extLst>
              <a:ext uri="{FF2B5EF4-FFF2-40B4-BE49-F238E27FC236}">
                <a16:creationId xmlns:a16="http://schemas.microsoft.com/office/drawing/2014/main" id="{E877CE91-2E37-4B80-3093-01F46B730041}"/>
              </a:ext>
            </a:extLst>
          </p:cNvPr>
          <p:cNvPicPr>
            <a:picLocks noGrp="1" noChangeAspect="1"/>
          </p:cNvPicPr>
          <p:nvPr>
            <p:ph type="pic" sz="quarter" idx="4294967295"/>
          </p:nvPr>
        </p:nvPicPr>
        <p:blipFill>
          <a:blip r:embed="rId3"/>
          <a:stretch/>
        </p:blipFill>
        <p:spPr>
          <a:xfrm>
            <a:off x="12126" y="5362"/>
            <a:ext cx="12175881" cy="6844878"/>
          </a:xfrm>
          <a:prstGeom prst="rect">
            <a:avLst/>
          </a:prstGeom>
          <a:noFill/>
        </p:spPr>
      </p:pic>
      <p:sp>
        <p:nvSpPr>
          <p:cNvPr id="5" name="TextBox 4">
            <a:extLst>
              <a:ext uri="{FF2B5EF4-FFF2-40B4-BE49-F238E27FC236}">
                <a16:creationId xmlns:a16="http://schemas.microsoft.com/office/drawing/2014/main" id="{0470EBB9-798C-B30D-AF9D-173D4870EBC7}"/>
              </a:ext>
            </a:extLst>
          </p:cNvPr>
          <p:cNvSpPr txBox="1"/>
          <p:nvPr/>
        </p:nvSpPr>
        <p:spPr>
          <a:xfrm>
            <a:off x="5382885" y="6380016"/>
            <a:ext cx="664318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Calibri"/>
                <a:ea typeface="Calibri Light"/>
                <a:cs typeface="Calibri Light"/>
              </a:rPr>
              <a:t>Adapted and reproduced with kind permission from </a:t>
            </a:r>
            <a:r>
              <a:rPr lang="en-GB" sz="1600" dirty="0">
                <a:latin typeface="Calibri"/>
                <a:ea typeface="Calibri Light"/>
                <a:cs typeface="Calibri Light"/>
                <a:hlinkClick r:id="rId4"/>
              </a:rPr>
              <a:t>Bristol University Library.</a:t>
            </a:r>
            <a:endParaRPr lang="en-GB" sz="1600" dirty="0">
              <a:latin typeface="Calibri"/>
            </a:endParaRPr>
          </a:p>
        </p:txBody>
      </p:sp>
      <p:sp>
        <p:nvSpPr>
          <p:cNvPr id="3" name="TextBox 2">
            <a:extLst>
              <a:ext uri="{FF2B5EF4-FFF2-40B4-BE49-F238E27FC236}">
                <a16:creationId xmlns:a16="http://schemas.microsoft.com/office/drawing/2014/main" id="{7F280115-6130-8D46-3395-2078691FB205}"/>
              </a:ext>
            </a:extLst>
          </p:cNvPr>
          <p:cNvSpPr txBox="1"/>
          <p:nvPr/>
        </p:nvSpPr>
        <p:spPr>
          <a:xfrm>
            <a:off x="427761" y="6318460"/>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dirty="0">
              <a:solidFill>
                <a:schemeClr val="bg1"/>
              </a:solidFill>
              <a:latin typeface="Calibri"/>
              <a:ea typeface="Calibri Light"/>
              <a:cs typeface="Calibri Light"/>
            </a:endParaRPr>
          </a:p>
        </p:txBody>
      </p:sp>
    </p:spTree>
    <p:extLst>
      <p:ext uri="{BB962C8B-B14F-4D97-AF65-F5344CB8AC3E}">
        <p14:creationId xmlns:p14="http://schemas.microsoft.com/office/powerpoint/2010/main" val="4162132770"/>
      </p:ext>
    </p:extLst>
  </p:cSld>
  <p:clrMapOvr>
    <a:masterClrMapping/>
  </p:clrMapOvr>
  <mc:AlternateContent xmlns:mc="http://schemas.openxmlformats.org/markup-compatibility/2006" xmlns:p14="http://schemas.microsoft.com/office/powerpoint/2010/main">
    <mc:Choice Requires="p14">
      <p:transition spd="med" p14:dur="700" advTm="38713">
        <p:fade/>
      </p:transition>
    </mc:Choice>
    <mc:Fallback xmlns="">
      <p:transition spd="med" advTm="38713">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3DE5D-1586-2617-E857-10F64FCCDEA2}"/>
              </a:ext>
            </a:extLst>
          </p:cNvPr>
          <p:cNvSpPr>
            <a:spLocks noGrp="1"/>
          </p:cNvSpPr>
          <p:nvPr>
            <p:ph type="title"/>
          </p:nvPr>
        </p:nvSpPr>
        <p:spPr/>
        <p:txBody>
          <a:bodyPr/>
          <a:lstStyle/>
          <a:p>
            <a:r>
              <a:rPr lang="en-GB"/>
              <a:t>DOI Resolver</a:t>
            </a:r>
            <a:endParaRPr lang="en-US" dirty="0"/>
          </a:p>
        </p:txBody>
      </p:sp>
      <p:pic>
        <p:nvPicPr>
          <p:cNvPr id="5" name="Picture 4">
            <a:extLst>
              <a:ext uri="{FF2B5EF4-FFF2-40B4-BE49-F238E27FC236}">
                <a16:creationId xmlns:a16="http://schemas.microsoft.com/office/drawing/2014/main" id="{32F7DB1A-968A-58AE-110A-61D250A3EE58}"/>
              </a:ext>
            </a:extLst>
          </p:cNvPr>
          <p:cNvPicPr>
            <a:picLocks noChangeAspect="1"/>
          </p:cNvPicPr>
          <p:nvPr/>
        </p:nvPicPr>
        <p:blipFill>
          <a:blip r:embed="rId2"/>
          <a:stretch>
            <a:fillRect/>
          </a:stretch>
        </p:blipFill>
        <p:spPr>
          <a:xfrm>
            <a:off x="2222126" y="2610207"/>
            <a:ext cx="7909291" cy="25827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8ACD2D91-2E5A-07BF-FF11-990775F71DE3}"/>
              </a:ext>
            </a:extLst>
          </p:cNvPr>
          <p:cNvSpPr txBox="1"/>
          <p:nvPr/>
        </p:nvSpPr>
        <p:spPr>
          <a:xfrm>
            <a:off x="374904" y="1591056"/>
            <a:ext cx="11603736" cy="506292"/>
          </a:xfrm>
          <a:prstGeom prst="rect">
            <a:avLst/>
          </a:prstGeom>
          <a:noFill/>
        </p:spPr>
        <p:txBody>
          <a:bodyPr wrap="square" rtlCol="0">
            <a:spAutoFit/>
          </a:bodyPr>
          <a:lstStyle/>
          <a:p>
            <a:pPr>
              <a:lnSpc>
                <a:spcPct val="150000"/>
              </a:lnSpc>
            </a:pPr>
            <a:r>
              <a:rPr lang="en-GB" sz="2000" dirty="0">
                <a:latin typeface="Calibri "/>
              </a:rPr>
              <a:t>Copy and paste the doi number into the search box (at bottom) of the </a:t>
            </a:r>
            <a:r>
              <a:rPr lang="en-GB" sz="2000" dirty="0">
                <a:latin typeface="Calibri "/>
                <a:hlinkClick r:id="rId3"/>
              </a:rPr>
              <a:t>doi resolver page </a:t>
            </a:r>
            <a:r>
              <a:rPr lang="en-GB" sz="2000" dirty="0">
                <a:latin typeface="Calibri "/>
              </a:rPr>
              <a:t>to check a reference. </a:t>
            </a:r>
            <a:endParaRPr lang="en-US" sz="2000" dirty="0">
              <a:latin typeface="Calibri "/>
            </a:endParaRPr>
          </a:p>
        </p:txBody>
      </p:sp>
      <p:sp>
        <p:nvSpPr>
          <p:cNvPr id="8" name="TextBox 7">
            <a:extLst>
              <a:ext uri="{FF2B5EF4-FFF2-40B4-BE49-F238E27FC236}">
                <a16:creationId xmlns:a16="http://schemas.microsoft.com/office/drawing/2014/main" id="{E6966448-B0A0-5393-90D2-D7EEA45EE8B5}"/>
              </a:ext>
            </a:extLst>
          </p:cNvPr>
          <p:cNvSpPr txBox="1"/>
          <p:nvPr/>
        </p:nvSpPr>
        <p:spPr>
          <a:xfrm>
            <a:off x="5238613" y="5593660"/>
            <a:ext cx="7349813" cy="506292"/>
          </a:xfrm>
          <a:prstGeom prst="rect">
            <a:avLst/>
          </a:prstGeom>
          <a:noFill/>
        </p:spPr>
        <p:txBody>
          <a:bodyPr wrap="square" rtlCol="0">
            <a:spAutoFit/>
          </a:bodyPr>
          <a:lstStyle/>
          <a:p>
            <a:pPr>
              <a:lnSpc>
                <a:spcPct val="150000"/>
              </a:lnSpc>
            </a:pPr>
            <a:r>
              <a:rPr lang="en-GB" sz="2000" dirty="0">
                <a:latin typeface="Calibri "/>
              </a:rPr>
              <a:t>Don’t be fooled by AI-hallucinated citations</a:t>
            </a:r>
            <a:r>
              <a:rPr lang="en-GB" sz="2000" dirty="0"/>
              <a:t> – </a:t>
            </a:r>
            <a:r>
              <a:rPr lang="en-GB" sz="2000" dirty="0">
                <a:latin typeface="Calibri "/>
                <a:hlinkClick r:id="rId4"/>
              </a:rPr>
              <a:t>video</a:t>
            </a:r>
            <a:r>
              <a:rPr lang="en-GB" sz="2000" dirty="0">
                <a:latin typeface="Calibri "/>
              </a:rPr>
              <a:t> (2 min 30)</a:t>
            </a:r>
            <a:endParaRPr lang="en-US" sz="2000" dirty="0">
              <a:latin typeface="Calibri "/>
            </a:endParaRPr>
          </a:p>
        </p:txBody>
      </p:sp>
    </p:spTree>
    <p:extLst>
      <p:ext uri="{BB962C8B-B14F-4D97-AF65-F5344CB8AC3E}">
        <p14:creationId xmlns:p14="http://schemas.microsoft.com/office/powerpoint/2010/main" val="24385326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red piece of puzzle&#10;&#10;AI-generated content may be incorrect.">
            <a:extLst>
              <a:ext uri="{FF2B5EF4-FFF2-40B4-BE49-F238E27FC236}">
                <a16:creationId xmlns:a16="http://schemas.microsoft.com/office/drawing/2014/main" id="{04F67629-084B-0674-3CA5-9DA2763D3072}"/>
              </a:ext>
            </a:extLst>
          </p:cNvPr>
          <p:cNvPicPr>
            <a:picLocks noChangeAspect="1"/>
          </p:cNvPicPr>
          <p:nvPr/>
        </p:nvPicPr>
        <p:blipFill>
          <a:blip r:embed="rId3"/>
          <a:srcRect/>
          <a:stretch>
            <a:fillRect/>
          </a:stretch>
        </p:blipFill>
        <p:spPr>
          <a:xfrm>
            <a:off x="6426200" y="1321859"/>
            <a:ext cx="5763683" cy="4997449"/>
          </a:xfrm>
          <a:prstGeom prst="rect">
            <a:avLst/>
          </a:prstGeom>
        </p:spPr>
      </p:pic>
      <p:sp>
        <p:nvSpPr>
          <p:cNvPr id="2" name="Title 1"/>
          <p:cNvSpPr>
            <a:spLocks noGrp="1"/>
          </p:cNvSpPr>
          <p:nvPr>
            <p:ph type="title" idx="4294967295"/>
          </p:nvPr>
        </p:nvSpPr>
        <p:spPr>
          <a:xfrm>
            <a:off x="617517" y="0"/>
            <a:ext cx="10515600" cy="1325563"/>
          </a:xfrm>
        </p:spPr>
        <p:txBody>
          <a:bodyPr>
            <a:normAutofit/>
          </a:bodyPr>
          <a:lstStyle/>
          <a:p>
            <a:r>
              <a:rPr lang="en-GB" b="1">
                <a:latin typeface="Calibri"/>
                <a:ea typeface="Calibri"/>
                <a:cs typeface="Calibri"/>
              </a:rPr>
              <a:t>Always...</a:t>
            </a:r>
          </a:p>
        </p:txBody>
      </p:sp>
      <p:sp>
        <p:nvSpPr>
          <p:cNvPr id="3" name="Content Placeholder 2"/>
          <p:cNvSpPr>
            <a:spLocks noGrp="1"/>
          </p:cNvSpPr>
          <p:nvPr>
            <p:ph idx="4294967295"/>
          </p:nvPr>
        </p:nvSpPr>
        <p:spPr>
          <a:xfrm>
            <a:off x="1004380" y="2106572"/>
            <a:ext cx="4603027" cy="3609829"/>
          </a:xfrm>
        </p:spPr>
        <p:txBody>
          <a:bodyPr vert="horz" lIns="91440" tIns="45720" rIns="91440" bIns="45720" rtlCol="0" anchor="t">
            <a:noAutofit/>
          </a:bodyPr>
          <a:lstStyle/>
          <a:p>
            <a:pPr>
              <a:lnSpc>
                <a:spcPct val="150000"/>
              </a:lnSpc>
              <a:buFont typeface="Arial" panose="05000000000000000000" pitchFamily="2" charset="2"/>
              <a:buChar char="•"/>
            </a:pPr>
            <a:r>
              <a:rPr lang="en-GB" sz="2400" dirty="0">
                <a:latin typeface="Calibri"/>
                <a:ea typeface="Calibri"/>
                <a:cs typeface="Calibri"/>
              </a:rPr>
              <a:t>Follow the links back to the </a:t>
            </a:r>
            <a:r>
              <a:rPr lang="en-GB" sz="2400" b="1" i="1" dirty="0">
                <a:latin typeface="Calibri"/>
                <a:ea typeface="Calibri"/>
                <a:cs typeface="Calibri"/>
              </a:rPr>
              <a:t>original article</a:t>
            </a:r>
            <a:r>
              <a:rPr lang="en-GB" sz="2400" dirty="0">
                <a:latin typeface="Calibri"/>
                <a:ea typeface="Calibri"/>
                <a:cs typeface="Calibri"/>
              </a:rPr>
              <a:t> in </a:t>
            </a:r>
            <a:r>
              <a:rPr lang="en-GB" sz="2400" b="1" i="1" dirty="0">
                <a:latin typeface="Calibri"/>
                <a:ea typeface="Calibri"/>
                <a:cs typeface="Calibri"/>
              </a:rPr>
              <a:t>all </a:t>
            </a:r>
            <a:r>
              <a:rPr lang="en-GB" sz="2400" dirty="0">
                <a:latin typeface="Calibri"/>
                <a:ea typeface="Calibri"/>
                <a:cs typeface="Calibri"/>
              </a:rPr>
              <a:t>references. </a:t>
            </a:r>
          </a:p>
          <a:p>
            <a:pPr marL="0" indent="0">
              <a:lnSpc>
                <a:spcPct val="150000"/>
              </a:lnSpc>
              <a:buNone/>
            </a:pPr>
            <a:endParaRPr lang="en-GB" sz="2400" dirty="0">
              <a:latin typeface="Calibri"/>
              <a:ea typeface="Calibri"/>
              <a:cs typeface="Calibri"/>
            </a:endParaRPr>
          </a:p>
          <a:p>
            <a:pPr>
              <a:lnSpc>
                <a:spcPct val="150000"/>
              </a:lnSpc>
              <a:buFont typeface="Arial" panose="05000000000000000000" pitchFamily="2" charset="2"/>
              <a:buChar char="•"/>
            </a:pPr>
            <a:r>
              <a:rPr lang="en-GB" sz="2400" dirty="0">
                <a:latin typeface="Calibri"/>
                <a:ea typeface="Calibri"/>
                <a:cs typeface="Calibri"/>
              </a:rPr>
              <a:t>Check title, author, volume, issue </a:t>
            </a:r>
            <a:r>
              <a:rPr lang="en-GB" sz="2400" i="1" dirty="0">
                <a:latin typeface="Calibri"/>
                <a:ea typeface="Calibri"/>
                <a:cs typeface="Calibri"/>
              </a:rPr>
              <a:t>etc</a:t>
            </a:r>
            <a:r>
              <a:rPr lang="en-GB" sz="2400" dirty="0">
                <a:latin typeface="Calibri"/>
                <a:ea typeface="Calibri"/>
                <a:cs typeface="Calibri"/>
              </a:rPr>
              <a:t>. all match.</a:t>
            </a:r>
            <a:endParaRPr lang="en-US" sz="2400" dirty="0">
              <a:ea typeface="Calibri Light"/>
              <a:cs typeface="Calibri Light"/>
            </a:endParaRPr>
          </a:p>
          <a:p>
            <a:pPr>
              <a:lnSpc>
                <a:spcPct val="150000"/>
              </a:lnSpc>
              <a:buFont typeface="Arial" panose="05000000000000000000" pitchFamily="2" charset="2"/>
              <a:buChar char="•"/>
            </a:pPr>
            <a:endParaRPr lang="en-GB" sz="2400" dirty="0">
              <a:latin typeface="Calibri"/>
              <a:ea typeface="Calibri"/>
              <a:cs typeface="Calibri"/>
            </a:endParaRPr>
          </a:p>
          <a:p>
            <a:pPr marL="0" indent="0">
              <a:buNone/>
            </a:pPr>
            <a:endParaRPr lang="en-GB" sz="2400" dirty="0">
              <a:latin typeface="Calibri"/>
              <a:ea typeface="Calibri"/>
              <a:cs typeface="Calibri"/>
            </a:endParaRPr>
          </a:p>
          <a:p>
            <a:pPr marL="0" indent="0">
              <a:buNone/>
            </a:pPr>
            <a:endParaRPr lang="en-GB" sz="2400" dirty="0">
              <a:latin typeface="Calibri"/>
              <a:ea typeface="Calibri"/>
              <a:cs typeface="Calibri"/>
            </a:endParaRPr>
          </a:p>
          <a:p>
            <a:pPr marL="0" indent="0">
              <a:buNone/>
            </a:pPr>
            <a:endParaRPr lang="en-GB" sz="2400" dirty="0">
              <a:latin typeface="Arial" panose="020B0604020202020204" pitchFamily="34" charset="0"/>
              <a:cs typeface="Arial" panose="020B0604020202020204" pitchFamily="34" charset="0"/>
            </a:endParaRPr>
          </a:p>
          <a:p>
            <a:pPr>
              <a:buFont typeface="Arial" panose="05000000000000000000" pitchFamily="2" charset="2"/>
              <a:buChar char="•"/>
            </a:pPr>
            <a:endParaRPr lang="en-GB" sz="2600" dirty="0">
              <a:latin typeface="Arial" panose="020B0604020202020204" pitchFamily="34" charset="0"/>
              <a:cs typeface="Arial" panose="020B0604020202020204" pitchFamily="34" charset="0"/>
            </a:endParaRPr>
          </a:p>
          <a:p>
            <a:pPr>
              <a:buFont typeface="Arial" panose="05000000000000000000" pitchFamily="2" charset="2"/>
              <a:buChar char="•"/>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2221130"/>
      </p:ext>
    </p:extLst>
  </p:cSld>
  <p:clrMapOvr>
    <a:masterClrMapping/>
  </p:clrMapOvr>
  <mc:AlternateContent xmlns:mc="http://schemas.openxmlformats.org/markup-compatibility/2006" xmlns:p14="http://schemas.microsoft.com/office/powerpoint/2010/main">
    <mc:Choice Requires="p14">
      <p:transition spd="med" p14:dur="700" advTm="34710">
        <p:fade/>
      </p:transition>
    </mc:Choice>
    <mc:Fallback xmlns="">
      <p:transition spd="med" advTm="34710">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B08BD0-C832-5DD0-A28B-3328D2C4B4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B68BA4-44FA-642C-78AE-683C0AD03C58}"/>
              </a:ext>
            </a:extLst>
          </p:cNvPr>
          <p:cNvSpPr>
            <a:spLocks noGrp="1"/>
          </p:cNvSpPr>
          <p:nvPr>
            <p:ph type="title" idx="4294967295"/>
          </p:nvPr>
        </p:nvSpPr>
        <p:spPr>
          <a:xfrm>
            <a:off x="617517" y="0"/>
            <a:ext cx="10515600" cy="1325563"/>
          </a:xfrm>
        </p:spPr>
        <p:txBody>
          <a:bodyPr>
            <a:normAutofit/>
          </a:bodyPr>
          <a:lstStyle/>
          <a:p>
            <a:r>
              <a:rPr lang="en-GB" sz="4000">
                <a:latin typeface="Calibri"/>
                <a:ea typeface="Calibri"/>
                <a:cs typeface="Calibri"/>
              </a:rPr>
              <a:t>Critical Evaluation: Checklist  </a:t>
            </a:r>
          </a:p>
        </p:txBody>
      </p:sp>
      <p:sp>
        <p:nvSpPr>
          <p:cNvPr id="4" name="TextBox 3">
            <a:extLst>
              <a:ext uri="{FF2B5EF4-FFF2-40B4-BE49-F238E27FC236}">
                <a16:creationId xmlns:a16="http://schemas.microsoft.com/office/drawing/2014/main" id="{40937AAE-12C9-2676-3F64-F9CB0F51E4E5}"/>
              </a:ext>
            </a:extLst>
          </p:cNvPr>
          <p:cNvSpPr txBox="1"/>
          <p:nvPr/>
        </p:nvSpPr>
        <p:spPr>
          <a:xfrm>
            <a:off x="266611" y="1963918"/>
            <a:ext cx="2409624" cy="3594702"/>
          </a:xfrm>
          <a:prstGeom prst="rect">
            <a:avLst/>
          </a:prstGeom>
          <a:noFill/>
          <a:ln w="190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spcBef>
                <a:spcPts val="1000"/>
              </a:spcBef>
            </a:pPr>
            <a:r>
              <a:rPr lang="en-GB" sz="2200" dirty="0">
                <a:latin typeface="Calibri"/>
                <a:ea typeface="Calibri"/>
                <a:cs typeface="Calibri"/>
                <a:hlinkClick r:id="rId3"/>
              </a:rPr>
              <a:t>Exeter University</a:t>
            </a:r>
            <a:r>
              <a:rPr lang="en-GB" sz="2200" dirty="0">
                <a:latin typeface="Calibri"/>
                <a:ea typeface="Calibri"/>
                <a:cs typeface="Calibri"/>
              </a:rPr>
              <a:t> have produced a great libguide on critically evaluating articles. It includes the following useful checklist: </a:t>
            </a:r>
            <a:endParaRPr lang="en-US" sz="2200" dirty="0">
              <a:latin typeface="Calibri"/>
              <a:ea typeface="Calibri"/>
              <a:cs typeface="Calibri"/>
            </a:endParaRPr>
          </a:p>
        </p:txBody>
      </p:sp>
      <p:sp>
        <p:nvSpPr>
          <p:cNvPr id="6" name="TextBox 5">
            <a:extLst>
              <a:ext uri="{FF2B5EF4-FFF2-40B4-BE49-F238E27FC236}">
                <a16:creationId xmlns:a16="http://schemas.microsoft.com/office/drawing/2014/main" id="{27297A86-C828-2A57-43BE-9D2BF8C8769D}"/>
              </a:ext>
            </a:extLst>
          </p:cNvPr>
          <p:cNvSpPr txBox="1"/>
          <p:nvPr/>
        </p:nvSpPr>
        <p:spPr>
          <a:xfrm>
            <a:off x="2917104" y="1430631"/>
            <a:ext cx="9142920" cy="46612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lnSpc>
                <a:spcPct val="150000"/>
              </a:lnSpc>
              <a:buAutoNum type="arabicPeriod"/>
            </a:pPr>
            <a:r>
              <a:rPr lang="en-GB" sz="2000" dirty="0">
                <a:latin typeface="Calibri"/>
                <a:ea typeface="Calibri"/>
                <a:cs typeface="Calibri"/>
              </a:rPr>
              <a:t>Who is the author?</a:t>
            </a:r>
          </a:p>
          <a:p>
            <a:pPr marL="457200" indent="-457200">
              <a:lnSpc>
                <a:spcPct val="150000"/>
              </a:lnSpc>
              <a:buAutoNum type="arabicPeriod"/>
            </a:pPr>
            <a:r>
              <a:rPr lang="en-GB" sz="2000" dirty="0">
                <a:latin typeface="Calibri"/>
                <a:ea typeface="Calibri"/>
                <a:cs typeface="Calibri"/>
              </a:rPr>
              <a:t>When was the text written? How recent are the references?</a:t>
            </a:r>
          </a:p>
          <a:p>
            <a:pPr marL="457200" indent="-457200">
              <a:lnSpc>
                <a:spcPct val="150000"/>
              </a:lnSpc>
              <a:buAutoNum type="arabicPeriod"/>
            </a:pPr>
            <a:r>
              <a:rPr lang="en-GB" sz="2000" dirty="0">
                <a:latin typeface="Calibri"/>
                <a:ea typeface="Calibri"/>
                <a:cs typeface="Calibri"/>
              </a:rPr>
              <a:t>What kind of text is it?</a:t>
            </a:r>
          </a:p>
          <a:p>
            <a:pPr marL="457200" indent="-457200">
              <a:lnSpc>
                <a:spcPct val="150000"/>
              </a:lnSpc>
              <a:buAutoNum type="arabicPeriod"/>
            </a:pPr>
            <a:r>
              <a:rPr lang="en-GB" sz="2000" dirty="0">
                <a:latin typeface="Calibri"/>
                <a:ea typeface="Calibri"/>
                <a:cs typeface="Calibri"/>
              </a:rPr>
              <a:t>What is the key argument?</a:t>
            </a:r>
          </a:p>
          <a:p>
            <a:pPr marL="457200" indent="-457200">
              <a:lnSpc>
                <a:spcPct val="150000"/>
              </a:lnSpc>
              <a:buAutoNum type="arabicPeriod"/>
            </a:pPr>
            <a:r>
              <a:rPr lang="en-GB" sz="2000" dirty="0">
                <a:latin typeface="Calibri"/>
                <a:ea typeface="Calibri"/>
                <a:cs typeface="Calibri"/>
              </a:rPr>
              <a:t>How does the author structure, develop and support their argument?</a:t>
            </a:r>
          </a:p>
          <a:p>
            <a:pPr marL="457200" indent="-457200">
              <a:lnSpc>
                <a:spcPct val="150000"/>
              </a:lnSpc>
              <a:buAutoNum type="arabicPeriod"/>
            </a:pPr>
            <a:r>
              <a:rPr lang="en-GB" sz="2000" dirty="0">
                <a:latin typeface="Calibri"/>
                <a:ea typeface="Calibri"/>
                <a:cs typeface="Calibri"/>
              </a:rPr>
              <a:t>Is the evidence sound?</a:t>
            </a:r>
          </a:p>
          <a:p>
            <a:pPr marL="457200" indent="-457200">
              <a:lnSpc>
                <a:spcPct val="150000"/>
              </a:lnSpc>
              <a:buAutoNum type="arabicPeriod"/>
            </a:pPr>
            <a:r>
              <a:rPr lang="en-GB" sz="2000" dirty="0">
                <a:latin typeface="Calibri"/>
                <a:ea typeface="Calibri"/>
                <a:cs typeface="Calibri"/>
              </a:rPr>
              <a:t>What research methodology is used?</a:t>
            </a:r>
          </a:p>
          <a:p>
            <a:pPr marL="457200" indent="-457200">
              <a:lnSpc>
                <a:spcPct val="150000"/>
              </a:lnSpc>
              <a:buAutoNum type="arabicPeriod"/>
            </a:pPr>
            <a:r>
              <a:rPr lang="en-GB" sz="2000" dirty="0">
                <a:latin typeface="Calibri"/>
                <a:ea typeface="Calibri"/>
                <a:cs typeface="Calibri"/>
              </a:rPr>
              <a:t>How does the argument compare with other texts you have read on this subject?</a:t>
            </a:r>
          </a:p>
          <a:p>
            <a:pPr marL="457200" indent="-457200">
              <a:lnSpc>
                <a:spcPct val="150000"/>
              </a:lnSpc>
              <a:buAutoNum type="arabicPeriod"/>
            </a:pPr>
            <a:r>
              <a:rPr lang="en-GB" sz="2000" dirty="0">
                <a:latin typeface="Calibri"/>
                <a:ea typeface="Calibri"/>
                <a:cs typeface="Calibri"/>
              </a:rPr>
              <a:t>What are the implications of the text?</a:t>
            </a:r>
          </a:p>
          <a:p>
            <a:pPr marL="457200" indent="-457200">
              <a:lnSpc>
                <a:spcPct val="150000"/>
              </a:lnSpc>
              <a:buAutoNum type="arabicPeriod"/>
            </a:pPr>
            <a:r>
              <a:rPr lang="en-GB" sz="2000" dirty="0">
                <a:latin typeface="Calibri"/>
                <a:ea typeface="Calibri"/>
                <a:cs typeface="Calibri"/>
              </a:rPr>
              <a:t>What kind of language is used in the text?</a:t>
            </a:r>
          </a:p>
        </p:txBody>
      </p:sp>
    </p:spTree>
    <p:extLst>
      <p:ext uri="{BB962C8B-B14F-4D97-AF65-F5344CB8AC3E}">
        <p14:creationId xmlns:p14="http://schemas.microsoft.com/office/powerpoint/2010/main" val="1752412055"/>
      </p:ext>
    </p:extLst>
  </p:cSld>
  <p:clrMapOvr>
    <a:masterClrMapping/>
  </p:clrMapOvr>
  <mc:AlternateContent xmlns:mc="http://schemas.openxmlformats.org/markup-compatibility/2006" xmlns:p14="http://schemas.microsoft.com/office/powerpoint/2010/main">
    <mc:Choice Requires="p14">
      <p:transition spd="med" p14:dur="700" advTm="22152">
        <p:fade/>
      </p:transition>
    </mc:Choice>
    <mc:Fallback xmlns="">
      <p:transition spd="med" advTm="22152">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4D1DB9-8F7D-494C-A2A2-E733C9159B2C}"/>
              </a:ext>
            </a:extLst>
          </p:cNvPr>
          <p:cNvSpPr>
            <a:spLocks noGrp="1"/>
          </p:cNvSpPr>
          <p:nvPr>
            <p:ph type="title"/>
          </p:nvPr>
        </p:nvSpPr>
        <p:spPr>
          <a:xfrm>
            <a:off x="698241" y="0"/>
            <a:ext cx="10795518" cy="1003916"/>
          </a:xfrm>
        </p:spPr>
        <p:txBody>
          <a:bodyPr anchor="b">
            <a:normAutofit/>
          </a:bodyPr>
          <a:lstStyle/>
          <a:p>
            <a:r>
              <a:rPr lang="en-GB"/>
              <a:t>When searching for information ...</a:t>
            </a:r>
          </a:p>
        </p:txBody>
      </p:sp>
      <p:graphicFrame>
        <p:nvGraphicFramePr>
          <p:cNvPr id="8" name="Content Placeholder 1">
            <a:extLst>
              <a:ext uri="{FF2B5EF4-FFF2-40B4-BE49-F238E27FC236}">
                <a16:creationId xmlns:a16="http://schemas.microsoft.com/office/drawing/2014/main" id="{F3FF315D-3355-45BB-B8F1-6C4578982AF4}"/>
              </a:ext>
            </a:extLst>
          </p:cNvPr>
          <p:cNvGraphicFramePr>
            <a:graphicFrameLocks noGrp="1"/>
          </p:cNvGraphicFramePr>
          <p:nvPr>
            <p:ph sz="quarter" idx="10"/>
            <p:extLst>
              <p:ext uri="{D42A27DB-BD31-4B8C-83A1-F6EECF244321}">
                <p14:modId xmlns:p14="http://schemas.microsoft.com/office/powerpoint/2010/main" val="2988945682"/>
              </p:ext>
            </p:extLst>
          </p:nvPr>
        </p:nvGraphicFramePr>
        <p:xfrm>
          <a:off x="432560" y="844177"/>
          <a:ext cx="11668910" cy="55988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20493463-65F6-6C47-66A1-C69D424F06B6}"/>
              </a:ext>
            </a:extLst>
          </p:cNvPr>
          <p:cNvSpPr txBox="1"/>
          <p:nvPr/>
        </p:nvSpPr>
        <p:spPr>
          <a:xfrm>
            <a:off x="90530" y="5813768"/>
            <a:ext cx="277813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8">
                  <a:extLst>
                    <a:ext uri="{A12FA001-AC4F-418D-AE19-62706E023703}">
                      <ahyp:hlinkClr xmlns:ahyp="http://schemas.microsoft.com/office/drawing/2018/hyperlinkcolor" val="tx"/>
                    </a:ext>
                  </a:extLst>
                </a:hlinkClick>
              </a:rPr>
              <a:t>Advanced Searching</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2844731289"/>
      </p:ext>
    </p:extLst>
  </p:cSld>
  <p:clrMapOvr>
    <a:masterClrMapping/>
  </p:clrMapOvr>
  <mc:AlternateContent xmlns:mc="http://schemas.openxmlformats.org/markup-compatibility/2006" xmlns:p14="http://schemas.microsoft.com/office/powerpoint/2010/main">
    <mc:Choice Requires="p14">
      <p:transition spd="med" p14:dur="700" advTm="27783">
        <p:fade/>
      </p:transition>
    </mc:Choice>
    <mc:Fallback xmlns="">
      <p:transition spd="med" advTm="27783">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162853" y="1303650"/>
            <a:ext cx="5031837" cy="3244158"/>
          </a:xfrm>
          <a:prstGeom prst="rect">
            <a:avLst/>
          </a:prstGeom>
          <a:noFill/>
        </p:spPr>
        <p:txBody>
          <a:bodyPr wrap="square" lIns="91440" tIns="45720" rIns="91440" bIns="45720" anchor="t">
            <a:spAutoFit/>
          </a:bodyPr>
          <a:lstStyle/>
          <a:p>
            <a:pPr>
              <a:lnSpc>
                <a:spcPct val="150000"/>
              </a:lnSpc>
            </a:pPr>
            <a:r>
              <a:rPr lang="en-GB" sz="2800" dirty="0">
                <a:latin typeface="Arial"/>
                <a:cs typeface="Arial"/>
              </a:rPr>
              <a:t>If you do not have access to specific articles (outside of those subscribed to by the library), you can request via our inter-library loan service -</a:t>
            </a:r>
            <a:endParaRPr lang="en-GB" sz="2800" dirty="0">
              <a:latin typeface="Arial" panose="020B0604020202020204" pitchFamily="34" charset="0"/>
              <a:cs typeface="Arial" panose="020B0604020202020204" pitchFamily="34" charset="0"/>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3" cstate="print">
            <a:extLst>
              <a:ext uri="{28A0092B-C50C-407E-A947-70E740481C1C}">
                <a14:useLocalDpi xmlns:a14="http://schemas.microsoft.com/office/drawing/2010/main" val="0"/>
              </a:ext>
            </a:extLst>
          </a:blip>
          <a:srcRect l="15859" t="15552" r="11622" b="14756"/>
          <a:stretch>
            <a:fillRect/>
          </a:stretch>
        </p:blipFill>
        <p:spPr>
          <a:xfrm>
            <a:off x="5249244" y="1260463"/>
            <a:ext cx="6944081" cy="5073019"/>
          </a:xfrm>
          <a:prstGeom prst="rect">
            <a:avLst/>
          </a:prstGeom>
        </p:spPr>
      </p:pic>
      <p:sp>
        <p:nvSpPr>
          <p:cNvPr id="4" name="TextBox 3">
            <a:extLst>
              <a:ext uri="{FF2B5EF4-FFF2-40B4-BE49-F238E27FC236}">
                <a16:creationId xmlns:a16="http://schemas.microsoft.com/office/drawing/2014/main" id="{5C144CD6-6E30-98AD-E228-BFA06852A5B9}"/>
              </a:ext>
            </a:extLst>
          </p:cNvPr>
          <p:cNvSpPr txBox="1"/>
          <p:nvPr/>
        </p:nvSpPr>
        <p:spPr>
          <a:xfrm>
            <a:off x="1321112" y="4650995"/>
            <a:ext cx="2342098" cy="584775"/>
          </a:xfrm>
          <a:prstGeom prst="rect">
            <a:avLst/>
          </a:prstGeom>
          <a:noFill/>
        </p:spPr>
        <p:txBody>
          <a:bodyPr wrap="square">
            <a:spAutoFit/>
          </a:bodyPr>
          <a:lstStyle/>
          <a:p>
            <a:r>
              <a:rPr lang="en-GB" sz="3200" dirty="0">
                <a:latin typeface="Arial"/>
                <a:cs typeface="Arial"/>
                <a:hlinkClick r:id="rId4"/>
              </a:rPr>
              <a:t>NeedMore</a:t>
            </a:r>
            <a:r>
              <a:rPr lang="en-GB" sz="3200" dirty="0">
                <a:latin typeface="Arial"/>
                <a:cs typeface="Arial"/>
              </a:rPr>
              <a:t> </a:t>
            </a:r>
            <a:endParaRPr lang="en-US" sz="3200" dirty="0"/>
          </a:p>
        </p:txBody>
      </p:sp>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advTm="20287">
        <p:fade/>
      </p:transition>
    </mc:Choice>
    <mc:Fallback xmlns="">
      <p:transition spd="med" advTm="20287">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1EB4C4-CA7A-63E3-8A17-D1852250B4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96A6D4-A8E1-FC29-CBBD-2B50C7D43F29}"/>
              </a:ext>
            </a:extLst>
          </p:cNvPr>
          <p:cNvSpPr>
            <a:spLocks noGrp="1"/>
          </p:cNvSpPr>
          <p:nvPr>
            <p:ph type="title"/>
          </p:nvPr>
        </p:nvSpPr>
        <p:spPr/>
        <p:txBody>
          <a:bodyPr/>
          <a:lstStyle/>
          <a:p>
            <a:r>
              <a:rPr lang="en-GB"/>
              <a:t>Series of library skills sessions</a:t>
            </a:r>
            <a:endParaRPr lang="en-US"/>
          </a:p>
        </p:txBody>
      </p:sp>
      <p:sp>
        <p:nvSpPr>
          <p:cNvPr id="3" name="Content Placeholder 2">
            <a:extLst>
              <a:ext uri="{FF2B5EF4-FFF2-40B4-BE49-F238E27FC236}">
                <a16:creationId xmlns:a16="http://schemas.microsoft.com/office/drawing/2014/main" id="{B83C5CFB-2E5D-0F86-4FB4-FD82DB5F581F}"/>
              </a:ext>
            </a:extLst>
          </p:cNvPr>
          <p:cNvSpPr>
            <a:spLocks noGrp="1"/>
          </p:cNvSpPr>
          <p:nvPr>
            <p:ph sz="quarter" idx="10"/>
          </p:nvPr>
        </p:nvSpPr>
        <p:spPr>
          <a:xfrm>
            <a:off x="698242" y="1592263"/>
            <a:ext cx="6376326" cy="4574040"/>
          </a:xfrm>
        </p:spPr>
        <p:txBody>
          <a:bodyPr vert="horz" lIns="91440" tIns="45720" rIns="91440" bIns="45720" rtlCol="0" anchor="t">
            <a:normAutofit lnSpcReduction="10000"/>
          </a:bodyPr>
          <a:lstStyle/>
          <a:p>
            <a:pPr marL="0" indent="0">
              <a:spcAft>
                <a:spcPts val="600"/>
              </a:spcAft>
              <a:buNone/>
            </a:pPr>
            <a:r>
              <a:rPr lang="en-US" sz="2400" dirty="0">
                <a:latin typeface="Calibri "/>
              </a:rPr>
              <a:t>Next week will be the final session in the series of the </a:t>
            </a:r>
            <a:r>
              <a:rPr lang="en-US" sz="2400" i="1" dirty="0">
                <a:latin typeface="Calibri "/>
              </a:rPr>
              <a:t>Learner Café </a:t>
            </a:r>
            <a:r>
              <a:rPr lang="en-US" sz="2400" dirty="0">
                <a:latin typeface="Calibri "/>
              </a:rPr>
              <a:t>library</a:t>
            </a:r>
            <a:r>
              <a:rPr lang="en-US" sz="2400" i="1" dirty="0">
                <a:latin typeface="Calibri "/>
              </a:rPr>
              <a:t> </a:t>
            </a:r>
            <a:r>
              <a:rPr lang="en-US" sz="2400" dirty="0">
                <a:latin typeface="Calibri "/>
              </a:rPr>
              <a:t>sessions.</a:t>
            </a:r>
          </a:p>
          <a:p>
            <a:pPr>
              <a:spcAft>
                <a:spcPts val="600"/>
              </a:spcAft>
              <a:buFont typeface="Arial" panose="020B0604020202020204" pitchFamily="34" charset="0"/>
              <a:buChar char="•"/>
            </a:pPr>
            <a:endParaRPr lang="en-US" sz="2400" dirty="0">
              <a:latin typeface="Calibri "/>
            </a:endParaRPr>
          </a:p>
          <a:p>
            <a:pPr marL="1028700" lvl="1" indent="-457200">
              <a:spcAft>
                <a:spcPts val="600"/>
              </a:spcAft>
              <a:buFont typeface="+mj-lt"/>
              <a:buAutoNum type="arabicPeriod"/>
            </a:pPr>
            <a:r>
              <a:rPr lang="en-US" dirty="0">
                <a:latin typeface="Calibri "/>
              </a:rPr>
              <a:t>Introduction to finding information.</a:t>
            </a:r>
          </a:p>
          <a:p>
            <a:pPr marL="1028700" lvl="1" indent="-457200">
              <a:spcAft>
                <a:spcPts val="600"/>
              </a:spcAft>
              <a:buFont typeface="+mj-lt"/>
              <a:buAutoNum type="arabicPeriod"/>
            </a:pPr>
            <a:endParaRPr lang="en-US" dirty="0">
              <a:latin typeface="Calibri "/>
            </a:endParaRPr>
          </a:p>
          <a:p>
            <a:pPr marL="1028700" lvl="1" indent="-457200">
              <a:spcAft>
                <a:spcPts val="600"/>
              </a:spcAft>
              <a:buFont typeface="+mj-lt"/>
              <a:buAutoNum type="arabicPeriod"/>
            </a:pPr>
            <a:r>
              <a:rPr lang="en-US" dirty="0">
                <a:latin typeface="Calibri "/>
              </a:rPr>
              <a:t>Harvard Referencing.</a:t>
            </a:r>
          </a:p>
          <a:p>
            <a:pPr marL="1028700" lvl="1" indent="-457200">
              <a:spcAft>
                <a:spcPts val="600"/>
              </a:spcAft>
              <a:buFont typeface="+mj-lt"/>
              <a:buAutoNum type="arabicPeriod"/>
            </a:pPr>
            <a:endParaRPr lang="en-US" dirty="0">
              <a:latin typeface="Calibri "/>
            </a:endParaRPr>
          </a:p>
          <a:p>
            <a:pPr marL="1028700" lvl="1" indent="-457200">
              <a:spcAft>
                <a:spcPts val="600"/>
              </a:spcAft>
              <a:buFont typeface="+mj-lt"/>
              <a:buAutoNum type="arabicPeriod"/>
            </a:pPr>
            <a:r>
              <a:rPr lang="en-US" dirty="0">
                <a:latin typeface="Calibri "/>
              </a:rPr>
              <a:t>Advanced searching techniques.</a:t>
            </a:r>
          </a:p>
          <a:p>
            <a:pPr marL="1028700" lvl="1" indent="-457200">
              <a:spcAft>
                <a:spcPts val="600"/>
              </a:spcAft>
              <a:buFont typeface="+mj-lt"/>
              <a:buAutoNum type="arabicPeriod"/>
            </a:pPr>
            <a:endParaRPr lang="en-US" dirty="0">
              <a:latin typeface="Calibri "/>
            </a:endParaRPr>
          </a:p>
          <a:p>
            <a:pPr marL="1028700" lvl="1" indent="-457200">
              <a:spcAft>
                <a:spcPts val="600"/>
              </a:spcAft>
              <a:buFont typeface="+mj-lt"/>
              <a:buAutoNum type="arabicPeriod"/>
            </a:pPr>
            <a:r>
              <a:rPr lang="en-US" b="1" dirty="0">
                <a:latin typeface="Calibri "/>
              </a:rPr>
              <a:t>RefWorks.</a:t>
            </a:r>
          </a:p>
          <a:p>
            <a:pPr>
              <a:buFont typeface="Arial" panose="020B0604020202020204" pitchFamily="34" charset="0"/>
              <a:buChar char="•"/>
            </a:pPr>
            <a:endParaRPr lang="en-US" dirty="0"/>
          </a:p>
        </p:txBody>
      </p:sp>
      <p:pic>
        <p:nvPicPr>
          <p:cNvPr id="5" name="Picture 4" descr="A computer with colorful screen&#10;&#10;Description automatically generated">
            <a:extLst>
              <a:ext uri="{FF2B5EF4-FFF2-40B4-BE49-F238E27FC236}">
                <a16:creationId xmlns:a16="http://schemas.microsoft.com/office/drawing/2014/main" id="{8F9FAE43-0829-44BA-7D37-54724D45B52A}"/>
              </a:ext>
            </a:extLst>
          </p:cNvPr>
          <p:cNvPicPr>
            <a:picLocks noChangeAspect="1"/>
          </p:cNvPicPr>
          <p:nvPr/>
        </p:nvPicPr>
        <p:blipFill>
          <a:blip r:embed="rId2">
            <a:extLst>
              <a:ext uri="{28A0092B-C50C-407E-A947-70E740481C1C}">
                <a14:useLocalDpi xmlns:a14="http://schemas.microsoft.com/office/drawing/2010/main" val="0"/>
              </a:ext>
            </a:extLst>
          </a:blip>
          <a:srcRect l="20731" r="12067" b="2"/>
          <a:stretch>
            <a:fillRect/>
          </a:stretch>
        </p:blipFill>
        <p:spPr>
          <a:xfrm flipH="1">
            <a:off x="7074568" y="1256200"/>
            <a:ext cx="5115908" cy="510044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Rectangle 3">
            <a:extLst>
              <a:ext uri="{FF2B5EF4-FFF2-40B4-BE49-F238E27FC236}">
                <a16:creationId xmlns:a16="http://schemas.microsoft.com/office/drawing/2014/main" id="{1D84FDE7-7005-29BC-0449-7226EDC4B33F}"/>
              </a:ext>
            </a:extLst>
          </p:cNvPr>
          <p:cNvSpPr/>
          <p:nvPr/>
        </p:nvSpPr>
        <p:spPr>
          <a:xfrm>
            <a:off x="1118799" y="5265737"/>
            <a:ext cx="5300234" cy="657054"/>
          </a:xfrm>
          <a:prstGeom prst="rect">
            <a:avLst/>
          </a:prstGeom>
          <a:no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30288489"/>
      </p:ext>
    </p:extLst>
  </p:cSld>
  <p:clrMapOvr>
    <a:masterClrMapping/>
  </p:clrMapOvr>
  <mc:AlternateContent xmlns:mc="http://schemas.openxmlformats.org/markup-compatibility/2006" xmlns:p14="http://schemas.microsoft.com/office/powerpoint/2010/main">
    <mc:Choice Requires="p14">
      <p:transition spd="med" p14:dur="700" advTm="28413">
        <p:fade/>
      </p:transition>
    </mc:Choice>
    <mc:Fallback xmlns="">
      <p:transition spd="med" advTm="28413">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2180614"/>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mc:AlternateContent xmlns:mc="http://schemas.openxmlformats.org/markup-compatibility/2006" xmlns:p14="http://schemas.microsoft.com/office/powerpoint/2010/main">
    <mc:Choice Requires="p14">
      <p:transition spd="med" p14:dur="700" advTm="10396">
        <p:fade/>
      </p:transition>
    </mc:Choice>
    <mc:Fallback xmlns="">
      <p:transition spd="med" advTm="10396">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0AAB51E6-5DDA-41EC-19A5-750AB9650A82}"/>
              </a:ext>
            </a:extLst>
          </p:cNvPr>
          <p:cNvSpPr>
            <a:spLocks noGrp="1"/>
          </p:cNvSpPr>
          <p:nvPr>
            <p:ph type="subTitle" idx="1"/>
          </p:nvPr>
        </p:nvSpPr>
        <p:spPr/>
        <p:txBody>
          <a:bodyPr/>
          <a:lstStyle/>
          <a:p>
            <a:endParaRPr lang="en-US"/>
          </a:p>
        </p:txBody>
      </p:sp>
      <p:sp>
        <p:nvSpPr>
          <p:cNvPr id="3" name="Title 2">
            <a:extLst>
              <a:ext uri="{FF2B5EF4-FFF2-40B4-BE49-F238E27FC236}">
                <a16:creationId xmlns:a16="http://schemas.microsoft.com/office/drawing/2014/main" id="{E55FA1CC-90C2-F473-8A36-13B401DDFECC}"/>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2749907964"/>
      </p:ext>
    </p:extLst>
  </p:cSld>
  <p:clrMapOvr>
    <a:masterClrMapping/>
  </p:clrMapOvr>
  <mc:AlternateContent xmlns:mc="http://schemas.openxmlformats.org/markup-compatibility/2006" xmlns:p14="http://schemas.microsoft.com/office/powerpoint/2010/main">
    <mc:Choice Requires="p14">
      <p:transition spd="med" p14:dur="700" advTm="16576">
        <p:fade/>
      </p:transition>
    </mc:Choice>
    <mc:Fallback xmlns="">
      <p:transition spd="med" advTm="16576">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8.2"/>
</p:tagLst>
</file>

<file path=ppt/tags/tag2.xml><?xml version="1.0" encoding="utf-8"?>
<p:tagLst xmlns:a="http://schemas.openxmlformats.org/drawingml/2006/main" xmlns:r="http://schemas.openxmlformats.org/officeDocument/2006/relationships" xmlns:p="http://schemas.openxmlformats.org/presentationml/2006/main">
  <p:tag name="TIMING" val="|8.9"/>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pink" id="{F7462D3D-D48D-4AB6-9278-D669C7334178}" vid="{654700EC-0B91-455D-9D68-7BA7C9101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1" ma:contentTypeDescription="Create a new document." ma:contentTypeScope="" ma:versionID="836cefce232e65c8d21e025d227a968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2f3a8347bab24af92c0c727dcea99c1a"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316f2420-4a0a-4c49-8a81-53a9bcc36554"/>
    <ds:schemaRef ds:uri="61b8a593-e33f-405c-9ec9-a885dee7658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4FA6F953-82D4-4BD8-AA9C-97F10A8F8A80}">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 template-pink</Template>
  <TotalTime>1181</TotalTime>
  <Words>3764</Words>
  <Application>Microsoft Office PowerPoint</Application>
  <PresentationFormat>Widescreen</PresentationFormat>
  <Paragraphs>480</Paragraphs>
  <Slides>44</Slides>
  <Notes>31</Notes>
  <HiddenSlides>1</HiddenSlides>
  <MMClips>43</MMClips>
  <ScaleCrop>false</ScaleCrop>
  <HeadingPairs>
    <vt:vector size="4" baseType="variant">
      <vt:variant>
        <vt:lpstr>Theme</vt:lpstr>
      </vt:variant>
      <vt:variant>
        <vt:i4>1</vt:i4>
      </vt:variant>
      <vt:variant>
        <vt:lpstr>Slide Titles</vt:lpstr>
      </vt:variant>
      <vt:variant>
        <vt:i4>44</vt:i4>
      </vt:variant>
    </vt:vector>
  </HeadingPairs>
  <TitlesOfParts>
    <vt:vector size="45" baseType="lpstr">
      <vt:lpstr>Office Theme</vt:lpstr>
      <vt:lpstr>Advanced Searching: Using the online library, Google and more… </vt:lpstr>
      <vt:lpstr>Information Skills Librarian (ISL)</vt:lpstr>
      <vt:lpstr>Series of library skills sessions</vt:lpstr>
      <vt:lpstr>Links to online infoskills</vt:lpstr>
      <vt:lpstr>Aims</vt:lpstr>
      <vt:lpstr>Literature searching</vt:lpstr>
      <vt:lpstr>Questions to ask yourself…</vt:lpstr>
      <vt:lpstr>Phrase Searching &amp; Terminology</vt:lpstr>
      <vt:lpstr>PowerPoint Presentation</vt:lpstr>
      <vt:lpstr>Truncation and Wildcards</vt:lpstr>
      <vt:lpstr>Also try...</vt:lpstr>
      <vt:lpstr>Simple or Advanced keyword Search?</vt:lpstr>
      <vt:lpstr>Advanced Search</vt:lpstr>
      <vt:lpstr>Explore drop downs. </vt:lpstr>
      <vt:lpstr>Results</vt:lpstr>
      <vt:lpstr>Explore records</vt:lpstr>
      <vt:lpstr>Explore filters...</vt:lpstr>
      <vt:lpstr>Linking Google Scholar to the library </vt:lpstr>
      <vt:lpstr>Google Scholar Labs</vt:lpstr>
      <vt:lpstr>To google or not to google?</vt:lpstr>
      <vt:lpstr>Grey Literature</vt:lpstr>
      <vt:lpstr>LibKey Nomad</vt:lpstr>
      <vt:lpstr>Summary</vt:lpstr>
      <vt:lpstr>Discovery search or individual databases?</vt:lpstr>
      <vt:lpstr>Explore...</vt:lpstr>
      <vt:lpstr>Databases</vt:lpstr>
      <vt:lpstr>Useful links and resources</vt:lpstr>
      <vt:lpstr>Summary</vt:lpstr>
      <vt:lpstr>Need help identifying a topic?</vt:lpstr>
      <vt:lpstr>What it searches…</vt:lpstr>
      <vt:lpstr>Primo Research Assistant tool</vt:lpstr>
      <vt:lpstr>Other tools</vt:lpstr>
      <vt:lpstr>Artificial Intelligence (AI)</vt:lpstr>
      <vt:lpstr>General allowable use includes…</vt:lpstr>
      <vt:lpstr>Good academic practice</vt:lpstr>
      <vt:lpstr>AI CRAAP Test</vt:lpstr>
      <vt:lpstr>DOI Resolver</vt:lpstr>
      <vt:lpstr>Always...</vt:lpstr>
      <vt:lpstr>Critical Evaluation: Checklist  </vt:lpstr>
      <vt:lpstr>When searching for information ...</vt:lpstr>
      <vt:lpstr>Need More?</vt:lpstr>
      <vt:lpstr>Series of library skills sessions</vt:lpstr>
      <vt:lpstr>Contact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259</cp:revision>
  <dcterms:created xsi:type="dcterms:W3CDTF">2024-01-22T14:28:58Z</dcterms:created>
  <dcterms:modified xsi:type="dcterms:W3CDTF">2026-06-24T13:40:36Z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