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Lst>
  <p:notesMasterIdLst>
    <p:notesMasterId r:id="rId28"/>
  </p:notesMasterIdLst>
  <p:sldIdLst>
    <p:sldId id="259" r:id="rId7"/>
    <p:sldId id="257" r:id="rId8"/>
    <p:sldId id="317" r:id="rId9"/>
    <p:sldId id="260" r:id="rId10"/>
    <p:sldId id="261" r:id="rId11"/>
    <p:sldId id="279" r:id="rId12"/>
    <p:sldId id="267" r:id="rId13"/>
    <p:sldId id="268" r:id="rId14"/>
    <p:sldId id="281" r:id="rId15"/>
    <p:sldId id="269" r:id="rId16"/>
    <p:sldId id="278" r:id="rId17"/>
    <p:sldId id="270" r:id="rId18"/>
    <p:sldId id="271" r:id="rId19"/>
    <p:sldId id="274" r:id="rId20"/>
    <p:sldId id="273" r:id="rId21"/>
    <p:sldId id="272" r:id="rId22"/>
    <p:sldId id="275" r:id="rId23"/>
    <p:sldId id="280" r:id="rId24"/>
    <p:sldId id="276" r:id="rId25"/>
    <p:sldId id="277" r:id="rId26"/>
    <p:sldId id="26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D00BB5-D386-4828-7EE8-B4290152DE5C}" v="5" dt="2025-09-08T12:40:25.9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84746" autoAdjust="0"/>
  </p:normalViewPr>
  <p:slideViewPr>
    <p:cSldViewPr snapToGrid="0" snapToObjects="1">
      <p:cViewPr varScale="1">
        <p:scale>
          <a:sx n="94" d="100"/>
          <a:sy n="94" d="100"/>
        </p:scale>
        <p:origin x="9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viewProps" Target="viewProps.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1B85C-A54F-422F-999B-6089CA47FA38}" type="datetimeFigureOut">
              <a:rPr lang="en-GB" smtClean="0"/>
              <a:t>22/09/2025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2776C4-9B5E-4DE0-B60A-0BD572BE3208}" type="slidenum">
              <a:rPr lang="en-GB" smtClean="0"/>
              <a:t>‹#›</a:t>
            </a:fld>
            <a:endParaRPr lang="en-GB"/>
          </a:p>
        </p:txBody>
      </p:sp>
    </p:spTree>
    <p:extLst>
      <p:ext uri="{BB962C8B-B14F-4D97-AF65-F5344CB8AC3E}">
        <p14:creationId xmlns:p14="http://schemas.microsoft.com/office/powerpoint/2010/main" val="1151918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uwtsd.ac.uk/experience-facilities/student-support-wellbeing/disability-support#accordion-header-261025"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mailto:disability@uwtsd.ac.uk"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1" kern="1200" noProof="0" dirty="0">
                <a:solidFill>
                  <a:schemeClr val="accent1">
                    <a:lumMod val="50000"/>
                  </a:schemeClr>
                </a:solidFill>
                <a:latin typeface="+mn-lt"/>
                <a:ea typeface="+mn-ea"/>
                <a:cs typeface="+mn-cs"/>
              </a:rPr>
              <a:t>Cyflwyniad i Sgrinio </a:t>
            </a:r>
            <a:endParaRPr lang="cy-GB" sz="1200" b="1" dirty="0">
              <a:solidFill>
                <a:schemeClr val="accent1">
                  <a:lumMod val="50000"/>
                </a:schemeClr>
              </a:solidFill>
              <a:latin typeface="+mn-lt"/>
              <a:ea typeface="+mn-ea"/>
              <a:cs typeface="+mn-cs"/>
            </a:endParaRPr>
          </a:p>
          <a:p>
            <a:r>
              <a:rPr lang="cy-GB" sz="1200" b="1" dirty="0">
                <a:solidFill>
                  <a:schemeClr val="accent1">
                    <a:lumMod val="50000"/>
                  </a:schemeClr>
                </a:solidFill>
                <a:latin typeface="+mn-lt"/>
                <a:ea typeface="+mn-ea"/>
                <a:cs typeface="+mn-cs"/>
              </a:rPr>
              <a:t>Cyfle:</a:t>
            </a: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I’n hysbysu os oes gennych anabledd o gyflwr iechyd corfforol neu feddyliol hirdymor</a:t>
            </a: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Am gyflwyniad i gymorth drwy Lwfansau Myfyrwyr Anabl (DSA)</a:t>
            </a: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I gwblhau holiadur amlddewis am sut rydych chi’n ymdopi gyda gwahanol dasgau</a:t>
            </a:r>
            <a:br>
              <a:rPr lang="cy-GB" sz="1200" dirty="0">
                <a:solidFill>
                  <a:schemeClr val="accent1">
                    <a:lumMod val="50000"/>
                  </a:schemeClr>
                </a:solidFill>
                <a:latin typeface="+mn-lt"/>
                <a:ea typeface="+mn-ea"/>
                <a:cs typeface="+mn-cs"/>
              </a:rPr>
            </a:b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Pam cymryd rhan?</a:t>
            </a:r>
            <a:br>
              <a:rPr lang="cy-GB" sz="1200" dirty="0">
                <a:solidFill>
                  <a:schemeClr val="accent1">
                    <a:lumMod val="50000"/>
                  </a:schemeClr>
                </a:solidFill>
                <a:latin typeface="+mn-lt"/>
                <a:ea typeface="+mn-ea"/>
                <a:cs typeface="+mn-cs"/>
              </a:rPr>
            </a:b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Er mwyn ein galluogi i roi addasiadau neu gymorth ar waith sydd eu hangen arnoch</a:t>
            </a:r>
            <a:br>
              <a:rPr lang="cy-GB" sz="1200" dirty="0">
                <a:solidFill>
                  <a:schemeClr val="accent1">
                    <a:lumMod val="50000"/>
                  </a:schemeClr>
                </a:solidFill>
                <a:latin typeface="+mn-lt"/>
                <a:ea typeface="+mn-ea"/>
                <a:cs typeface="+mn-cs"/>
              </a:rPr>
            </a:br>
            <a:r>
              <a:rPr lang="cy-GB" sz="1200" dirty="0">
                <a:solidFill>
                  <a:schemeClr val="accent1">
                    <a:lumMod val="50000"/>
                  </a:schemeClr>
                </a:solidFill>
                <a:latin typeface="+mn-lt"/>
                <a:ea typeface="+mn-ea"/>
                <a:cs typeface="+mn-cs"/>
              </a:rPr>
              <a:t>Nodi unrhyw anghenion cymorth heb eu diagnosio a allai nodi Gwahaniaeth Dysgu Penodol fel dyslecsia neu ADCaG</a:t>
            </a:r>
            <a:endParaRPr lang="en-GB" b="1" dirty="0">
              <a:solidFill>
                <a:schemeClr val="accent2">
                  <a:lumMod val="75000"/>
                </a:schemeClr>
              </a:solidFill>
            </a:endParaRPr>
          </a:p>
          <a:p>
            <a:endParaRPr lang="en-GB" b="1"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accent1">
                    <a:lumMod val="50000"/>
                  </a:schemeClr>
                </a:solidFill>
              </a:rPr>
              <a:t>Introduction to Screening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solidFill>
                <a:schemeClr val="accent2">
                  <a:lumMod val="75000"/>
                </a:schemeClr>
              </a:solidFill>
            </a:endParaRPr>
          </a:p>
          <a:p>
            <a:r>
              <a:rPr lang="en-GB" b="1" dirty="0">
                <a:solidFill>
                  <a:schemeClr val="accent2">
                    <a:lumMod val="75000"/>
                  </a:schemeClr>
                </a:solidFill>
              </a:rPr>
              <a:t>Screening is an opportunity to:</a:t>
            </a:r>
          </a:p>
          <a:p>
            <a:endParaRPr lang="en-GB" b="1" dirty="0">
              <a:solidFill>
                <a:schemeClr val="accent2">
                  <a:lumMod val="75000"/>
                </a:schemeClr>
              </a:solidFill>
            </a:endParaRPr>
          </a:p>
          <a:p>
            <a:pPr marL="342900" indent="-342900">
              <a:buFont typeface="+mj-lt"/>
              <a:buAutoNum type="arabicPeriod"/>
            </a:pPr>
            <a:r>
              <a:rPr lang="en-GB" dirty="0">
                <a:solidFill>
                  <a:schemeClr val="accent2">
                    <a:lumMod val="75000"/>
                  </a:schemeClr>
                </a:solidFill>
              </a:rPr>
              <a:t>Inform us if you have a disability of </a:t>
            </a:r>
            <a:r>
              <a:rPr lang="en-GB" b="1" dirty="0">
                <a:solidFill>
                  <a:schemeClr val="accent2">
                    <a:lumMod val="75000"/>
                  </a:schemeClr>
                </a:solidFill>
              </a:rPr>
              <a:t>long-term</a:t>
            </a:r>
            <a:r>
              <a:rPr lang="en-GB" dirty="0">
                <a:solidFill>
                  <a:schemeClr val="accent2">
                    <a:lumMod val="75000"/>
                  </a:schemeClr>
                </a:solidFill>
              </a:rPr>
              <a:t> physical or mental health condition</a:t>
            </a:r>
          </a:p>
          <a:p>
            <a:pPr marL="342900" indent="-342900">
              <a:buFont typeface="+mj-lt"/>
              <a:buAutoNum type="arabicPeriod"/>
            </a:pPr>
            <a:r>
              <a:rPr lang="en-GB" dirty="0">
                <a:solidFill>
                  <a:schemeClr val="accent2">
                    <a:lumMod val="75000"/>
                  </a:schemeClr>
                </a:solidFill>
              </a:rPr>
              <a:t>Have an introduction to support available via Disabled Students Allowances (DSA)</a:t>
            </a:r>
          </a:p>
          <a:p>
            <a:pPr marL="342900" indent="-342900">
              <a:buFont typeface="+mj-lt"/>
              <a:buAutoNum type="arabicPeriod"/>
            </a:pPr>
            <a:r>
              <a:rPr lang="en-GB" dirty="0">
                <a:solidFill>
                  <a:schemeClr val="accent2">
                    <a:lumMod val="75000"/>
                  </a:schemeClr>
                </a:solidFill>
              </a:rPr>
              <a:t>Complete a multiple-choice questionnaire about how you find different tasks</a:t>
            </a:r>
          </a:p>
          <a:p>
            <a:endParaRPr lang="en-GB" b="1" dirty="0">
              <a:solidFill>
                <a:schemeClr val="accent2">
                  <a:lumMod val="75000"/>
                </a:schemeClr>
              </a:solidFill>
            </a:endParaRPr>
          </a:p>
          <a:p>
            <a:endParaRPr lang="en-GB" dirty="0">
              <a:solidFill>
                <a:schemeClr val="accent2">
                  <a:lumMod val="75000"/>
                </a:schemeClr>
              </a:solidFill>
            </a:endParaRPr>
          </a:p>
          <a:p>
            <a:r>
              <a:rPr lang="en-GB" b="1" dirty="0">
                <a:solidFill>
                  <a:schemeClr val="accent2">
                    <a:lumMod val="75000"/>
                  </a:schemeClr>
                </a:solidFill>
              </a:rPr>
              <a:t>Why participate?</a:t>
            </a:r>
          </a:p>
          <a:p>
            <a:endParaRPr lang="en-GB" b="1" dirty="0">
              <a:solidFill>
                <a:schemeClr val="accent2">
                  <a:lumMod val="75000"/>
                </a:schemeClr>
              </a:solidFill>
            </a:endParaRPr>
          </a:p>
          <a:p>
            <a:pPr marL="285750" indent="-285750">
              <a:buFont typeface="Arial" panose="020B0604020202020204" pitchFamily="34" charset="0"/>
              <a:buChar char="•"/>
            </a:pPr>
            <a:r>
              <a:rPr lang="en-GB" dirty="0">
                <a:solidFill>
                  <a:schemeClr val="accent2">
                    <a:lumMod val="75000"/>
                  </a:schemeClr>
                </a:solidFill>
              </a:rPr>
              <a:t>To enable us to put in place adjustments or support you require</a:t>
            </a:r>
          </a:p>
          <a:p>
            <a:pPr marL="285750" indent="-285750">
              <a:buFont typeface="Arial" panose="020B0604020202020204" pitchFamily="34" charset="0"/>
              <a:buChar char="•"/>
            </a:pPr>
            <a:r>
              <a:rPr lang="en-GB" dirty="0">
                <a:solidFill>
                  <a:schemeClr val="accent2">
                    <a:lumMod val="75000"/>
                  </a:schemeClr>
                </a:solidFill>
              </a:rPr>
              <a:t>To identify any undiagnosed support needs that may indicate a Specific Learning Difference such as dyslexia or ADHD</a:t>
            </a:r>
          </a:p>
          <a:p>
            <a:endParaRPr lang="en-GB" dirty="0">
              <a:solidFill>
                <a:schemeClr val="accent2">
                  <a:lumMod val="75000"/>
                </a:schemeClr>
              </a:solidFill>
            </a:endParaRPr>
          </a:p>
          <a:p>
            <a:r>
              <a:rPr lang="en-GB" b="1" dirty="0">
                <a:solidFill>
                  <a:schemeClr val="accent2">
                    <a:lumMod val="75000"/>
                  </a:schemeClr>
                </a:solidFill>
              </a:rPr>
              <a:t>Who are your responses shared with?</a:t>
            </a:r>
          </a:p>
          <a:p>
            <a:endParaRPr lang="en-GB" b="1" dirty="0">
              <a:solidFill>
                <a:schemeClr val="accent2">
                  <a:lumMod val="75000"/>
                </a:schemeClr>
              </a:solidFill>
            </a:endParaRPr>
          </a:p>
          <a:p>
            <a:pPr marL="285750" indent="-285750">
              <a:buFont typeface="Arial" panose="020B0604020202020204" pitchFamily="34" charset="0"/>
              <a:buChar char="•"/>
            </a:pPr>
            <a:r>
              <a:rPr lang="en-GB" dirty="0">
                <a:solidFill>
                  <a:schemeClr val="accent2">
                    <a:lumMod val="75000"/>
                  </a:schemeClr>
                </a:solidFill>
              </a:rPr>
              <a:t>Learning support staff for the purpose of identifying support needs and arranging support and adjustments</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2</a:t>
            </a:fld>
            <a:endParaRPr lang="en-GB"/>
          </a:p>
        </p:txBody>
      </p:sp>
    </p:spTree>
    <p:extLst>
      <p:ext uri="{BB962C8B-B14F-4D97-AF65-F5344CB8AC3E}">
        <p14:creationId xmlns:p14="http://schemas.microsoft.com/office/powerpoint/2010/main" val="106373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72C48-B36F-01E5-3ED0-24288ECD8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B54EB8-A57B-7364-994F-8F20907571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BDAFEF-8766-489F-0FB5-1CCF69F6F906}"/>
              </a:ext>
            </a:extLst>
          </p:cNvPr>
          <p:cNvSpPr>
            <a:spLocks noGrp="1"/>
          </p:cNvSpPr>
          <p:nvPr>
            <p:ph type="body" idx="1"/>
          </p:nvPr>
        </p:nvSpPr>
        <p:spPr/>
        <p:txBody>
          <a:bodyPr/>
          <a:lstStyle/>
          <a:p>
            <a:pPr>
              <a:lnSpc>
                <a:spcPct val="90000"/>
              </a:lnSpc>
              <a:spcBef>
                <a:spcPts val="1000"/>
              </a:spcBef>
              <a:buFont typeface="Arial" panose="020B0604020202020204" pitchFamily="34" charset="0"/>
            </a:pPr>
            <a:r>
              <a:rPr lang="cy-GB" b="1" dirty="0">
                <a:solidFill>
                  <a:schemeClr val="accent1">
                    <a:lumMod val="50000"/>
                  </a:schemeClr>
                </a:solidFill>
              </a:rPr>
              <a:t>Pwy sy'n adolygu eich ymatebion?</a:t>
            </a:r>
            <a:endParaRPr lang="en-GB" b="1" dirty="0">
              <a:solidFill>
                <a:schemeClr val="accent1">
                  <a:lumMod val="50000"/>
                </a:schemeClr>
              </a:solidFill>
            </a:endParaRPr>
          </a:p>
          <a:p>
            <a:pPr>
              <a:lnSpc>
                <a:spcPct val="90000"/>
              </a:lnSpc>
              <a:spcBef>
                <a:spcPts val="1000"/>
              </a:spcBef>
            </a:pPr>
            <a:r>
              <a:rPr lang="cy-GB" dirty="0">
                <a:solidFill>
                  <a:schemeClr val="accent1">
                    <a:lumMod val="50000"/>
                  </a:schemeClr>
                </a:solidFill>
              </a:rPr>
              <a:t>Arbenigwr cymorth dysgu a chynghorydd anabledd at ddibenion nodi anghenion cymorth a threfnu cymorth ac addasiadau</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dirty="0">
              <a:solidFill>
                <a:schemeClr val="accent1">
                  <a:lumMod val="50000"/>
                </a:schemeClr>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solidFill>
                  <a:schemeClr val="accent1">
                    <a:lumMod val="50000"/>
                  </a:schemeClr>
                </a:solidFill>
              </a:rPr>
              <a:t>Who reviews your responses?</a:t>
            </a:r>
            <a:endParaRPr lang="en-GB" dirty="0">
              <a:solidFill>
                <a:schemeClr val="accent2">
                  <a:lumMod val="75000"/>
                </a:schemeClr>
              </a:solidFill>
            </a:endParaRPr>
          </a:p>
          <a:p>
            <a:pPr marL="0" indent="0">
              <a:buFont typeface="Arial" panose="020B0604020202020204" pitchFamily="34" charset="0"/>
              <a:buNone/>
            </a:pPr>
            <a:r>
              <a:rPr lang="en-GB" dirty="0">
                <a:solidFill>
                  <a:schemeClr val="accent2">
                    <a:lumMod val="75000"/>
                  </a:schemeClr>
                </a:solidFill>
              </a:rPr>
              <a:t>Learning support staff for the purpose of identifying support needs and arranging support and adjustments</a:t>
            </a:r>
          </a:p>
          <a:p>
            <a:endParaRPr lang="en-GB" dirty="0"/>
          </a:p>
        </p:txBody>
      </p:sp>
      <p:sp>
        <p:nvSpPr>
          <p:cNvPr id="4" name="Slide Number Placeholder 3">
            <a:extLst>
              <a:ext uri="{FF2B5EF4-FFF2-40B4-BE49-F238E27FC236}">
                <a16:creationId xmlns:a16="http://schemas.microsoft.com/office/drawing/2014/main" id="{0EA1CC89-232E-B269-4F77-7488F0D99815}"/>
              </a:ext>
            </a:extLst>
          </p:cNvPr>
          <p:cNvSpPr>
            <a:spLocks noGrp="1"/>
          </p:cNvSpPr>
          <p:nvPr>
            <p:ph type="sldNum" sz="quarter" idx="5"/>
          </p:nvPr>
        </p:nvSpPr>
        <p:spPr/>
        <p:txBody>
          <a:bodyPr/>
          <a:lstStyle/>
          <a:p>
            <a:fld id="{0F2776C4-9B5E-4DE0-B60A-0BD572BE3208}" type="slidenum">
              <a:rPr lang="en-GB" smtClean="0"/>
              <a:t>3</a:t>
            </a:fld>
            <a:endParaRPr lang="en-GB"/>
          </a:p>
        </p:txBody>
      </p:sp>
    </p:spTree>
    <p:extLst>
      <p:ext uri="{BB962C8B-B14F-4D97-AF65-F5344CB8AC3E}">
        <p14:creationId xmlns:p14="http://schemas.microsoft.com/office/powerpoint/2010/main" val="9974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cy-GB" sz="1200" b="1" kern="1200" dirty="0">
                <a:solidFill>
                  <a:schemeClr val="accent1">
                    <a:lumMod val="50000"/>
                  </a:schemeClr>
                </a:solidFill>
                <a:latin typeface="+mn-lt"/>
                <a:ea typeface="+mn-ea"/>
                <a:cs typeface="+mn-cs"/>
              </a:rPr>
              <a:t>Lwfans Myfyrwyr Anabl(DSA) trwy Gyllid Myfyrwyr</a:t>
            </a:r>
            <a:endParaRPr lang="en-GB" dirty="0"/>
          </a:p>
          <a:p>
            <a:endParaRPr lang="en-GB" dirty="0"/>
          </a:p>
          <a:p>
            <a:pPr>
              <a:lnSpc>
                <a:spcPct val="80000"/>
              </a:lnSpc>
            </a:pPr>
            <a:r>
              <a:rPr lang="cy-GB" sz="1200" dirty="0">
                <a:solidFill>
                  <a:schemeClr val="accent1">
                    <a:lumMod val="50000"/>
                  </a:schemeClr>
                </a:solidFill>
                <a:latin typeface="Calibri (Body)"/>
              </a:rPr>
              <a:t>Mae DSA yn cwmpasu costau sy'n gysylltiedig ag astudiaethau a allai fod gennych oherwydd anabledd, cyflwr iechyd corfforol neu feddyliol hirdymor.</a:t>
            </a:r>
          </a:p>
          <a:p>
            <a:pPr>
              <a:lnSpc>
                <a:spcPct val="80000"/>
              </a:lnSpc>
            </a:pPr>
            <a:endParaRPr lang="cy-GB" sz="1200" dirty="0">
              <a:solidFill>
                <a:schemeClr val="accent1">
                  <a:lumMod val="50000"/>
                </a:schemeClr>
              </a:solidFill>
              <a:latin typeface="Calibri (Body)"/>
            </a:endParaRPr>
          </a:p>
          <a:p>
            <a:pPr>
              <a:lnSpc>
                <a:spcPct val="80000"/>
              </a:lnSpc>
            </a:pPr>
            <a:r>
              <a:rPr lang="cy-GB" sz="1200" dirty="0">
                <a:solidFill>
                  <a:schemeClr val="accent1">
                    <a:lumMod val="50000"/>
                  </a:schemeClr>
                </a:solidFill>
                <a:latin typeface="Calibri (Body)"/>
              </a:rPr>
              <a:t>Nid thelir cyllid uniongyrchol i chi, ond yn hytrach cewch lwfans i ariannu unrhyw gymorth ac offer arbenigol y gallai fod ei angen arnoch i sicrhau bod eich astudiaethau yn hygyrch.</a:t>
            </a:r>
          </a:p>
          <a:p>
            <a:pPr marL="0" indent="0">
              <a:lnSpc>
                <a:spcPct val="80000"/>
              </a:lnSpc>
              <a:buNone/>
            </a:pPr>
            <a:endParaRPr lang="cy-GB" sz="1200" dirty="0">
              <a:solidFill>
                <a:schemeClr val="accent1">
                  <a:lumMod val="50000"/>
                </a:schemeClr>
              </a:solidFill>
              <a:latin typeface="Calibri (Body)"/>
            </a:endParaRPr>
          </a:p>
          <a:p>
            <a:pPr marL="0" indent="0">
              <a:lnSpc>
                <a:spcPct val="80000"/>
              </a:lnSpc>
              <a:buNone/>
            </a:pPr>
            <a:r>
              <a:rPr lang="cy-GB" sz="1200" b="1" dirty="0">
                <a:solidFill>
                  <a:schemeClr val="accent1">
                    <a:lumMod val="50000"/>
                  </a:schemeClr>
                </a:solidFill>
                <a:latin typeface="Calibri (Body)"/>
              </a:rPr>
              <a:t>Gall hyn gynnwys:</a:t>
            </a:r>
          </a:p>
          <a:p>
            <a:pPr>
              <a:lnSpc>
                <a:spcPct val="80000"/>
              </a:lnSpc>
            </a:pPr>
            <a:endParaRPr lang="cy-GB" sz="1200" dirty="0">
              <a:solidFill>
                <a:schemeClr val="accent1">
                  <a:lumMod val="50000"/>
                </a:schemeClr>
              </a:solidFill>
              <a:latin typeface="Calibri (Body)"/>
            </a:endParaRPr>
          </a:p>
          <a:p>
            <a:pPr marL="285750" indent="-285750" fontAlgn="base">
              <a:lnSpc>
                <a:spcPct val="80000"/>
              </a:lnSpc>
            </a:pPr>
            <a:r>
              <a:rPr lang="cy-GB" sz="1100" dirty="0">
                <a:solidFill>
                  <a:schemeClr val="accent1">
                    <a:lumMod val="50000"/>
                  </a:schemeClr>
                </a:solidFill>
                <a:latin typeface="Calibri (Body)"/>
              </a:rPr>
              <a:t>Gliniadur gyda meddalwedd cynorthwyol ​</a:t>
            </a:r>
          </a:p>
          <a:p>
            <a:pPr marL="285750" indent="-285750" fontAlgn="base">
              <a:lnSpc>
                <a:spcPct val="80000"/>
              </a:lnSpc>
            </a:pPr>
            <a:r>
              <a:rPr lang="cy-GB" sz="1100" dirty="0">
                <a:solidFill>
                  <a:schemeClr val="accent1">
                    <a:lumMod val="50000"/>
                  </a:schemeClr>
                </a:solidFill>
                <a:latin typeface="Calibri (Body)"/>
              </a:rPr>
              <a:t>Offer arbenigol e.e. gweithfan ergonomig</a:t>
            </a:r>
          </a:p>
          <a:p>
            <a:pPr marL="285750" indent="-285750" fontAlgn="base">
              <a:lnSpc>
                <a:spcPct val="80000"/>
              </a:lnSpc>
            </a:pPr>
            <a:r>
              <a:rPr lang="cy-GB" sz="1100" dirty="0">
                <a:solidFill>
                  <a:schemeClr val="accent1">
                    <a:lumMod val="50000"/>
                  </a:schemeClr>
                </a:solidFill>
                <a:latin typeface="Calibri (Body)"/>
              </a:rPr>
              <a:t>Cymorth 1:1 e.e. tiwtor sgiliau astudio, mentor, cyfieithydd BSL. 
Cymorth i gostau teithio sy'n gysylltiedig ag anabledd</a:t>
            </a:r>
          </a:p>
          <a:p>
            <a:endParaRPr lang="en-GB" dirty="0"/>
          </a:p>
          <a:p>
            <a:endParaRPr lang="en-GB" dirty="0"/>
          </a:p>
          <a:p>
            <a:endParaRPr lang="en-GB" dirty="0"/>
          </a:p>
          <a:p>
            <a:endParaRPr lang="en-GB" dirty="0"/>
          </a:p>
          <a:p>
            <a:endParaRPr lang="en-GB" dirty="0"/>
          </a:p>
          <a:p>
            <a:r>
              <a:rPr lang="en-GB" dirty="0"/>
              <a:t>If you have a disability or long-term-physical or mental health condition you may be eligible for Disabeld Students’ Allowances. </a:t>
            </a:r>
          </a:p>
          <a:p>
            <a:r>
              <a:rPr lang="en-GB" dirty="0">
                <a:solidFill>
                  <a:schemeClr val="accent2">
                    <a:lumMod val="75000"/>
                  </a:schemeClr>
                </a:solidFill>
              </a:rPr>
              <a:t>DSA covers study-related costs you may have because of a disability, long-term physical or mental health condition.</a:t>
            </a:r>
          </a:p>
          <a:p>
            <a:endParaRPr lang="en-GB" dirty="0">
              <a:solidFill>
                <a:schemeClr val="accent2">
                  <a:lumMod val="75000"/>
                </a:schemeClr>
              </a:solidFill>
            </a:endParaRPr>
          </a:p>
          <a:p>
            <a:r>
              <a:rPr lang="en-GB" dirty="0">
                <a:solidFill>
                  <a:schemeClr val="accent2">
                    <a:lumMod val="75000"/>
                  </a:schemeClr>
                </a:solidFill>
              </a:rPr>
              <a:t>It is not direct funding paid to you but instead is an allowance which funds any specialist support and equipment you might need to ensure your studies are accessible.</a:t>
            </a:r>
          </a:p>
          <a:p>
            <a:r>
              <a:rPr lang="en-GB" b="1" dirty="0">
                <a:solidFill>
                  <a:schemeClr val="accent2">
                    <a:lumMod val="75000"/>
                  </a:schemeClr>
                </a:solidFill>
              </a:rPr>
              <a:t>This may include:</a:t>
            </a:r>
          </a:p>
          <a:p>
            <a:endParaRPr lang="en-GB" b="1" dirty="0">
              <a:solidFill>
                <a:schemeClr val="accent2">
                  <a:lumMod val="75000"/>
                </a:schemeClr>
              </a:solidFill>
            </a:endParaRPr>
          </a:p>
          <a:p>
            <a:pPr marL="285750" indent="-285750" fontAlgn="base">
              <a:buFont typeface="Arial" panose="020B0604020202020204" pitchFamily="34" charset="0"/>
              <a:buChar char="•"/>
            </a:pPr>
            <a:r>
              <a:rPr lang="en-GB" dirty="0">
                <a:solidFill>
                  <a:schemeClr val="accent2">
                    <a:lumMod val="75000"/>
                  </a:schemeClr>
                </a:solidFill>
              </a:rPr>
              <a:t>A laptop with assistive software  </a:t>
            </a:r>
            <a:r>
              <a:rPr lang="en-US" dirty="0">
                <a:solidFill>
                  <a:schemeClr val="accent2">
                    <a:lumMod val="75000"/>
                  </a:schemeClr>
                </a:solidFill>
              </a:rPr>
              <a:t>​</a:t>
            </a:r>
          </a:p>
          <a:p>
            <a:pPr marL="285750" indent="-285750" fontAlgn="base">
              <a:buFont typeface="Arial" panose="020B0604020202020204" pitchFamily="34" charset="0"/>
              <a:buChar char="•"/>
            </a:pPr>
            <a:r>
              <a:rPr lang="en-GB" dirty="0">
                <a:solidFill>
                  <a:schemeClr val="accent2">
                    <a:lumMod val="75000"/>
                  </a:schemeClr>
                </a:solidFill>
              </a:rPr>
              <a:t>Specialist equipment e.g. ergonomic workstation  </a:t>
            </a:r>
            <a:r>
              <a:rPr lang="en-US" dirty="0">
                <a:solidFill>
                  <a:schemeClr val="accent2">
                    <a:lumMod val="75000"/>
                  </a:schemeClr>
                </a:solidFill>
              </a:rPr>
              <a:t>​</a:t>
            </a:r>
          </a:p>
          <a:p>
            <a:pPr marL="285750" indent="-285750" fontAlgn="base">
              <a:buFont typeface="Arial" panose="020B0604020202020204" pitchFamily="34" charset="0"/>
              <a:buChar char="•"/>
            </a:pPr>
            <a:r>
              <a:rPr lang="en-GB" dirty="0">
                <a:solidFill>
                  <a:schemeClr val="accent2">
                    <a:lumMod val="75000"/>
                  </a:schemeClr>
                </a:solidFill>
              </a:rPr>
              <a:t>1:1 support e.g. study skills tutor, mentor, BSL interpreter. </a:t>
            </a:r>
          </a:p>
          <a:p>
            <a:pPr marL="285750" indent="-285750" fontAlgn="base">
              <a:buFont typeface="Arial" panose="020B0604020202020204" pitchFamily="34" charset="0"/>
              <a:buChar char="•"/>
            </a:pPr>
            <a:r>
              <a:rPr lang="en-GB" dirty="0">
                <a:solidFill>
                  <a:schemeClr val="accent2">
                    <a:lumMod val="75000"/>
                  </a:schemeClr>
                </a:solidFill>
              </a:rPr>
              <a:t>Support for disability-related travel costs  </a:t>
            </a:r>
            <a:endParaRPr lang="en-US" dirty="0">
              <a:solidFill>
                <a:schemeClr val="accent2">
                  <a:lumMod val="75000"/>
                </a:schemeClr>
              </a:solidFill>
            </a:endParaRPr>
          </a:p>
          <a:p>
            <a:endParaRPr lang="en-GB" dirty="0">
              <a:solidFill>
                <a:schemeClr val="accent2">
                  <a:lumMod val="75000"/>
                </a:schemeClr>
              </a:solidFill>
            </a:endParaRPr>
          </a:p>
          <a:p>
            <a:r>
              <a:rPr lang="en-GB" b="1" dirty="0">
                <a:solidFill>
                  <a:schemeClr val="accent2">
                    <a:lumMod val="75000"/>
                  </a:schemeClr>
                </a:solidFill>
              </a:rPr>
              <a:t>To apply </a:t>
            </a:r>
            <a:r>
              <a:rPr lang="en-GB" dirty="0">
                <a:solidFill>
                  <a:schemeClr val="accent2">
                    <a:lumMod val="75000"/>
                  </a:schemeClr>
                </a:solidFill>
              </a:rPr>
              <a:t>you need to complete an application form, provide evidence of your disability and then have a needs assessment – your disability adviser will support you through this process. </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4</a:t>
            </a:fld>
            <a:endParaRPr lang="en-GB"/>
          </a:p>
        </p:txBody>
      </p:sp>
    </p:spTree>
    <p:extLst>
      <p:ext uri="{BB962C8B-B14F-4D97-AF65-F5344CB8AC3E}">
        <p14:creationId xmlns:p14="http://schemas.microsoft.com/office/powerpoint/2010/main" val="795990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sz="1200" b="0" kern="1200" dirty="0">
                <a:solidFill>
                  <a:schemeClr val="accent1">
                    <a:lumMod val="50000"/>
                  </a:schemeClr>
                </a:solidFill>
                <a:latin typeface="+mn-lt"/>
                <a:ea typeface="+mn-ea"/>
                <a:cs typeface="+mn-cs"/>
              </a:rPr>
              <a:t>Sganiwch y cod QR isod gyda'ch ffôn i gael mynediad i'r ffurflen sgrinio</a:t>
            </a:r>
            <a:r>
              <a:rPr lang="en-GB" sz="1200" b="1" kern="1200" dirty="0">
                <a:solidFill>
                  <a:schemeClr val="accent1">
                    <a:lumMod val="50000"/>
                  </a:schemeClr>
                </a:solidFill>
                <a:latin typeface="+mn-lt"/>
                <a:ea typeface="+mn-ea"/>
                <a:cs typeface="+mn-cs"/>
              </a:rPr>
              <a:t>:</a:t>
            </a:r>
          </a:p>
          <a:p>
            <a:r>
              <a:rPr lang="en-GB" dirty="0">
                <a:cs typeface="+mn-lt"/>
              </a:rPr>
              <a:t>To participate in screening please scan the below QR code with your phone and it will open up the digital form for you to complete.</a:t>
            </a:r>
          </a:p>
          <a:p>
            <a:r>
              <a:rPr lang="fr-FR" sz="1200" b="1" i="0" kern="1200" dirty="0">
                <a:solidFill>
                  <a:schemeClr val="tx1"/>
                </a:solidFill>
                <a:effectLst/>
                <a:latin typeface="+mn-lt"/>
                <a:ea typeface="+mn-ea"/>
                <a:cs typeface="+mn-cs"/>
              </a:rPr>
              <a:t>https://forms.office.com/e/ax0dSJMJ4B</a:t>
            </a:r>
            <a:endParaRPr lang="en-GB" dirty="0"/>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5</a:t>
            </a:fld>
            <a:endParaRPr lang="en-GB"/>
          </a:p>
        </p:txBody>
      </p:sp>
    </p:spTree>
    <p:extLst>
      <p:ext uri="{BB962C8B-B14F-4D97-AF65-F5344CB8AC3E}">
        <p14:creationId xmlns:p14="http://schemas.microsoft.com/office/powerpoint/2010/main" val="3257716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cy-GB" noProof="0" dirty="0">
                <a:cs typeface="+mn-lt"/>
              </a:rPr>
              <a:t>Yma gallwch weld y dudalen gyntaf a fydd yn ymddangos pan fydd y ffurflen yn agor gyda'r teitl 'Wales Campuses Screening'. Yng nghornel dde uchaf y ffurflen gallwch newid yr iaith i'r Gymraeg.</a:t>
            </a:r>
          </a:p>
          <a:p>
            <a:pPr marL="0" indent="0">
              <a:buFont typeface="Arial" panose="020B0604020202020204" pitchFamily="34" charset="0"/>
              <a:buNone/>
            </a:pPr>
            <a:r>
              <a:rPr lang="en-GB" b="1" dirty="0">
                <a:cs typeface="+mn-lt"/>
              </a:rPr>
              <a:t>Mae Cwestiwn 1 </a:t>
            </a:r>
            <a:r>
              <a:rPr lang="en-GB" b="0" dirty="0" err="1">
                <a:cs typeface="+mn-lt"/>
              </a:rPr>
              <a:t>yn</a:t>
            </a:r>
            <a:r>
              <a:rPr lang="en-GB" b="0" dirty="0">
                <a:cs typeface="+mn-lt"/>
              </a:rPr>
              <a:t> </a:t>
            </a:r>
            <a:r>
              <a:rPr lang="en-GB" b="0" dirty="0" err="1">
                <a:cs typeface="+mn-lt"/>
              </a:rPr>
              <a:t>gofyn</a:t>
            </a:r>
            <a:r>
              <a:rPr lang="en-GB" b="0" dirty="0">
                <a:cs typeface="+mn-lt"/>
              </a:rPr>
              <a:t> am </a:t>
            </a:r>
            <a:r>
              <a:rPr lang="en-GB" b="0" dirty="0" err="1">
                <a:cs typeface="+mn-lt"/>
              </a:rPr>
              <a:t>eich</a:t>
            </a:r>
            <a:r>
              <a:rPr lang="en-GB" b="0" dirty="0">
                <a:cs typeface="+mn-lt"/>
              </a:rPr>
              <a:t> </a:t>
            </a:r>
            <a:r>
              <a:rPr lang="en-GB" b="0" dirty="0" err="1">
                <a:cs typeface="+mn-lt"/>
              </a:rPr>
              <a:t>caniatâd</a:t>
            </a:r>
            <a:r>
              <a:rPr lang="en-GB" b="0" dirty="0">
                <a:cs typeface="+mn-lt"/>
              </a:rPr>
              <a:t> </a:t>
            </a:r>
            <a:r>
              <a:rPr lang="en-GB" b="0" dirty="0" err="1">
                <a:cs typeface="+mn-lt"/>
              </a:rPr>
              <a:t>i'ch</a:t>
            </a:r>
            <a:r>
              <a:rPr lang="en-GB" b="0" dirty="0">
                <a:cs typeface="+mn-lt"/>
              </a:rPr>
              <a:t> </a:t>
            </a:r>
            <a:r>
              <a:rPr lang="en-GB" b="0" dirty="0" err="1">
                <a:cs typeface="+mn-lt"/>
              </a:rPr>
              <a:t>gwybodaeth</a:t>
            </a:r>
            <a:r>
              <a:rPr lang="en-GB" b="0" dirty="0">
                <a:cs typeface="+mn-lt"/>
              </a:rPr>
              <a:t> </a:t>
            </a:r>
            <a:r>
              <a:rPr lang="en-GB" b="0" dirty="0" err="1">
                <a:cs typeface="+mn-lt"/>
              </a:rPr>
              <a:t>gael</a:t>
            </a:r>
            <a:r>
              <a:rPr lang="en-GB" b="0" dirty="0">
                <a:cs typeface="+mn-lt"/>
              </a:rPr>
              <a:t> </a:t>
            </a:r>
            <a:r>
              <a:rPr lang="en-GB" b="0" dirty="0" err="1">
                <a:cs typeface="+mn-lt"/>
              </a:rPr>
              <a:t>ei</a:t>
            </a:r>
            <a:r>
              <a:rPr lang="en-GB" b="0" dirty="0">
                <a:cs typeface="+mn-lt"/>
              </a:rPr>
              <a:t> </a:t>
            </a:r>
            <a:r>
              <a:rPr lang="en-GB" b="0" dirty="0" err="1">
                <a:cs typeface="+mn-lt"/>
              </a:rPr>
              <a:t>rhannu</a:t>
            </a:r>
            <a:r>
              <a:rPr lang="en-GB" b="0" dirty="0">
                <a:cs typeface="+mn-lt"/>
              </a:rPr>
              <a:t> â </a:t>
            </a:r>
            <a:r>
              <a:rPr lang="en-GB" b="0" dirty="0" err="1">
                <a:cs typeface="+mn-lt"/>
              </a:rPr>
              <a:t>Gwasanaethau</a:t>
            </a:r>
            <a:r>
              <a:rPr lang="en-GB" b="0" dirty="0">
                <a:cs typeface="+mn-lt"/>
              </a:rPr>
              <a:t> </a:t>
            </a:r>
            <a:r>
              <a:rPr lang="en-GB" b="0" dirty="0" err="1">
                <a:cs typeface="+mn-lt"/>
              </a:rPr>
              <a:t>Myfyrwyr</a:t>
            </a:r>
            <a:r>
              <a:rPr lang="en-GB" b="0" dirty="0">
                <a:cs typeface="+mn-lt"/>
              </a:rPr>
              <a:t> a </a:t>
            </a:r>
            <a:r>
              <a:rPr lang="en-GB" b="0" dirty="0" err="1">
                <a:cs typeface="+mn-lt"/>
              </a:rPr>
              <a:t>phartïon</a:t>
            </a:r>
            <a:r>
              <a:rPr lang="en-GB" b="0" dirty="0">
                <a:cs typeface="+mn-lt"/>
              </a:rPr>
              <a:t> </a:t>
            </a:r>
            <a:r>
              <a:rPr lang="en-GB" b="0" dirty="0" err="1">
                <a:cs typeface="+mn-lt"/>
              </a:rPr>
              <a:t>perthnasol</a:t>
            </a:r>
            <a:r>
              <a:rPr lang="en-GB" b="0" dirty="0">
                <a:cs typeface="+mn-lt"/>
              </a:rPr>
              <a:t> </a:t>
            </a:r>
            <a:r>
              <a:rPr lang="en-GB" b="0" dirty="0" err="1">
                <a:cs typeface="+mn-lt"/>
              </a:rPr>
              <a:t>yn</a:t>
            </a:r>
            <a:r>
              <a:rPr lang="en-GB" b="0" dirty="0">
                <a:cs typeface="+mn-lt"/>
              </a:rPr>
              <a:t> y </a:t>
            </a:r>
            <a:r>
              <a:rPr lang="en-GB" b="0" dirty="0" err="1">
                <a:cs typeface="+mn-lt"/>
              </a:rPr>
              <a:t>brifysgol</a:t>
            </a:r>
            <a:r>
              <a:rPr lang="en-GB" b="0" dirty="0">
                <a:cs typeface="+mn-lt"/>
              </a:rPr>
              <a:t>. I </a:t>
            </a:r>
            <a:r>
              <a:rPr lang="en-GB" b="0" dirty="0" err="1">
                <a:cs typeface="+mn-lt"/>
              </a:rPr>
              <a:t>gael</a:t>
            </a:r>
            <a:r>
              <a:rPr lang="en-GB" b="0" dirty="0">
                <a:cs typeface="+mn-lt"/>
              </a:rPr>
              <a:t> </a:t>
            </a:r>
            <a:r>
              <a:rPr lang="en-GB" b="0" dirty="0" err="1">
                <a:cs typeface="+mn-lt"/>
              </a:rPr>
              <a:t>rhagor</a:t>
            </a:r>
            <a:r>
              <a:rPr lang="en-GB" b="0" dirty="0">
                <a:cs typeface="+mn-lt"/>
              </a:rPr>
              <a:t> o </a:t>
            </a:r>
            <a:r>
              <a:rPr lang="en-GB" b="0" dirty="0" err="1">
                <a:cs typeface="+mn-lt"/>
              </a:rPr>
              <a:t>wybodaeth</a:t>
            </a:r>
            <a:r>
              <a:rPr lang="en-GB" b="0" dirty="0">
                <a:cs typeface="+mn-lt"/>
              </a:rPr>
              <a:t> am </a:t>
            </a:r>
            <a:r>
              <a:rPr lang="en-GB" b="0" dirty="0" err="1">
                <a:cs typeface="+mn-lt"/>
              </a:rPr>
              <a:t>ein</a:t>
            </a:r>
            <a:r>
              <a:rPr lang="en-GB" b="0" dirty="0">
                <a:cs typeface="+mn-lt"/>
              </a:rPr>
              <a:t> </a:t>
            </a:r>
            <a:r>
              <a:rPr lang="en-GB" b="0" dirty="0" err="1">
                <a:cs typeface="+mn-lt"/>
              </a:rPr>
              <a:t>Datganiad</a:t>
            </a:r>
            <a:r>
              <a:rPr lang="en-GB" b="0" dirty="0">
                <a:cs typeface="+mn-lt"/>
              </a:rPr>
              <a:t> </a:t>
            </a:r>
            <a:r>
              <a:rPr lang="en-GB" b="0" dirty="0" err="1">
                <a:cs typeface="+mn-lt"/>
              </a:rPr>
              <a:t>Cyfrinachedd</a:t>
            </a:r>
            <a:r>
              <a:rPr lang="en-GB" b="0" dirty="0">
                <a:cs typeface="+mn-lt"/>
              </a:rPr>
              <a:t> a </a:t>
            </a:r>
            <a:r>
              <a:rPr lang="en-GB" b="0" dirty="0" err="1">
                <a:cs typeface="+mn-lt"/>
              </a:rPr>
              <a:t>Diogelu</a:t>
            </a:r>
            <a:r>
              <a:rPr lang="en-GB" b="0" dirty="0">
                <a:cs typeface="+mn-lt"/>
              </a:rPr>
              <a:t> Data, </a:t>
            </a:r>
            <a:r>
              <a:rPr lang="en-GB" b="0" dirty="0" err="1">
                <a:cs typeface="+mn-lt"/>
              </a:rPr>
              <a:t>ewch</a:t>
            </a:r>
            <a:r>
              <a:rPr lang="en-GB" b="0" dirty="0">
                <a:cs typeface="+mn-lt"/>
              </a:rPr>
              <a:t> </a:t>
            </a:r>
            <a:r>
              <a:rPr lang="en-GB" b="1" dirty="0" err="1">
                <a:cs typeface="+mn-lt"/>
              </a:rPr>
              <a:t>i</a:t>
            </a:r>
            <a:r>
              <a:rPr lang="en-GB" sz="1200" b="0" i="0"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hlinkClick r:id="rId3"/>
              </a:rPr>
              <a:t>https://www.uwtsd.ac.uk/experience-facilities/student-support-wellbeing/disability-support#accordion-header-261025</a:t>
            </a:r>
            <a:r>
              <a:rPr lang="en-GB" sz="1200" b="0" i="0" kern="1200" dirty="0">
                <a:solidFill>
                  <a:schemeClr val="tx1"/>
                </a:solidFill>
                <a:effectLst/>
                <a:latin typeface="+mn-lt"/>
                <a:ea typeface="+mn-ea"/>
                <a:cs typeface="+mn-cs"/>
              </a:rPr>
              <a:t> </a:t>
            </a:r>
            <a:br>
              <a:rPr lang="en-GB" dirty="0">
                <a:cs typeface="+mn-lt"/>
              </a:rPr>
            </a:br>
            <a:r>
              <a:rPr lang="en-GB" sz="1200" b="0" i="0" kern="1200" dirty="0" err="1">
                <a:solidFill>
                  <a:schemeClr val="tx1"/>
                </a:solidFill>
                <a:effectLst/>
                <a:latin typeface="+mn-lt"/>
                <a:ea typeface="+mn-ea"/>
                <a:cs typeface="+mn-cs"/>
              </a:rPr>
              <a:t>Gallwch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ddileu</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eich</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caniatâd</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ar</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unrhyw</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adeg</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trwy</a:t>
            </a:r>
            <a:r>
              <a:rPr lang="en-GB" sz="1200" b="0" i="0" kern="1200" dirty="0">
                <a:solidFill>
                  <a:schemeClr val="tx1"/>
                </a:solidFill>
                <a:effectLst/>
                <a:latin typeface="+mn-lt"/>
                <a:ea typeface="+mn-ea"/>
                <a:cs typeface="+mn-cs"/>
              </a:rPr>
              <a:t> e-</a:t>
            </a:r>
            <a:r>
              <a:rPr lang="en-GB" sz="1200" b="0" i="0" kern="1200" dirty="0" err="1">
                <a:solidFill>
                  <a:schemeClr val="tx1"/>
                </a:solidFill>
                <a:effectLst/>
                <a:latin typeface="+mn-lt"/>
                <a:ea typeface="+mn-ea"/>
                <a:cs typeface="+mn-cs"/>
              </a:rPr>
              <a:t>bostio</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anabledd</a:t>
            </a:r>
            <a:r>
              <a:rPr lang="en-GB" sz="1200" b="0" i="0" kern="1200" dirty="0">
                <a:solidFill>
                  <a:schemeClr val="tx1"/>
                </a:solidFill>
                <a:effectLst/>
                <a:latin typeface="+mn-lt"/>
                <a:ea typeface="+mn-ea"/>
                <a:cs typeface="+mn-cs"/>
              </a:rPr>
              <a:t> @uwtsd.ac.uk.</a:t>
            </a:r>
            <a:endParaRPr lang="en-GB" dirty="0">
              <a:cs typeface="+mn-lt"/>
            </a:endParaRPr>
          </a:p>
          <a:p>
            <a:pPr marL="0" indent="0">
              <a:buFont typeface="Arial" panose="020B0604020202020204" pitchFamily="34" charset="0"/>
              <a:buNone/>
            </a:pPr>
            <a:endParaRPr lang="en-GB" dirty="0">
              <a:cs typeface="+mn-lt"/>
            </a:endParaRPr>
          </a:p>
          <a:p>
            <a:pPr marL="0" indent="0">
              <a:buFont typeface="Arial" panose="020B0604020202020204" pitchFamily="34" charset="0"/>
              <a:buNone/>
            </a:pPr>
            <a:r>
              <a:rPr lang="en-GB" dirty="0">
                <a:cs typeface="+mn-lt"/>
              </a:rPr>
              <a:t>Here you can see the first page that will appear when the form opens with the title </a:t>
            </a:r>
            <a:r>
              <a:rPr lang="en-GB" b="1" dirty="0">
                <a:cs typeface="+mn-lt"/>
              </a:rPr>
              <a:t>‘Wales Campuses Screening’. </a:t>
            </a:r>
            <a:r>
              <a:rPr lang="en-GB" b="0" dirty="0">
                <a:cs typeface="+mn-lt"/>
              </a:rPr>
              <a:t>I</a:t>
            </a:r>
            <a:r>
              <a:rPr lang="en-GB" dirty="0">
                <a:cs typeface="+mn-lt"/>
              </a:rPr>
              <a:t>n the top right-hand corner of the form you can change the language to Welsh. </a:t>
            </a:r>
            <a:endParaRPr lang="en-GB" b="1" dirty="0">
              <a:cs typeface="+mn-lt"/>
            </a:endParaRPr>
          </a:p>
          <a:p>
            <a:pPr marL="0" indent="0">
              <a:buFont typeface="Arial" panose="020B0604020202020204" pitchFamily="34" charset="0"/>
              <a:buNone/>
            </a:pPr>
            <a:r>
              <a:rPr lang="en-GB" b="1" dirty="0">
                <a:cs typeface="+mn-lt"/>
              </a:rPr>
              <a:t>Question 1 </a:t>
            </a:r>
            <a:r>
              <a:rPr lang="en-GB" b="0" dirty="0">
                <a:cs typeface="+mn-lt"/>
              </a:rPr>
              <a:t>asks for your consent for your information to be shared with Student Services and relevant parties within the university.</a:t>
            </a:r>
            <a:br>
              <a:rPr lang="en-GB" dirty="0">
                <a:cs typeface="+mn-lt"/>
              </a:rPr>
            </a:br>
            <a:r>
              <a:rPr lang="en-GB" sz="1200" b="0" i="0" kern="1200" dirty="0">
                <a:solidFill>
                  <a:schemeClr val="tx1"/>
                </a:solidFill>
                <a:effectLst/>
                <a:latin typeface="+mn-lt"/>
                <a:ea typeface="+mn-ea"/>
                <a:cs typeface="+mn-cs"/>
              </a:rPr>
              <a:t>For more information about our Confidentiality and Data Protection Statement please visit - </a:t>
            </a:r>
            <a:r>
              <a:rPr lang="en-GB" sz="1200" b="0" i="0" kern="1200" dirty="0">
                <a:solidFill>
                  <a:schemeClr val="tx1"/>
                </a:solidFill>
                <a:effectLst/>
                <a:latin typeface="+mn-lt"/>
                <a:ea typeface="+mn-ea"/>
                <a:cs typeface="+mn-cs"/>
                <a:hlinkClick r:id="rId3"/>
              </a:rPr>
              <a:t>https://www.uwtsd.ac.uk/experience-facilities/student-support-wellbeing/disability-support#accordion-header-261025</a:t>
            </a:r>
            <a:r>
              <a:rPr lang="en-GB" sz="1200" b="0" i="0" kern="1200" dirty="0">
                <a:solidFill>
                  <a:schemeClr val="tx1"/>
                </a:solidFill>
                <a:effectLst/>
                <a:latin typeface="+mn-lt"/>
                <a:ea typeface="+mn-ea"/>
                <a:cs typeface="+mn-cs"/>
              </a:rPr>
              <a:t> </a:t>
            </a:r>
          </a:p>
          <a:p>
            <a:pPr marL="0" indent="0">
              <a:buFont typeface="Arial" panose="020B0604020202020204" pitchFamily="34" charset="0"/>
              <a:buNone/>
            </a:pPr>
            <a:r>
              <a:rPr lang="en-GB" sz="1200" b="0" i="0" kern="1200" dirty="0">
                <a:solidFill>
                  <a:schemeClr val="tx1"/>
                </a:solidFill>
                <a:effectLst/>
                <a:latin typeface="+mn-lt"/>
                <a:ea typeface="+mn-ea"/>
                <a:cs typeface="+mn-cs"/>
              </a:rPr>
              <a:t>You can remove your consent at any point by emailing disability @uwtsd.ac.uk.</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6</a:t>
            </a:fld>
            <a:endParaRPr lang="en-GB"/>
          </a:p>
        </p:txBody>
      </p:sp>
    </p:spTree>
    <p:extLst>
      <p:ext uri="{BB962C8B-B14F-4D97-AF65-F5344CB8AC3E}">
        <p14:creationId xmlns:p14="http://schemas.microsoft.com/office/powerpoint/2010/main" val="1156496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cs typeface="+mn-lt"/>
              </a:rPr>
              <a:t>Nesaf</a:t>
            </a:r>
            <a:r>
              <a:rPr lang="en-GB" dirty="0">
                <a:cs typeface="+mn-lt"/>
              </a:rPr>
              <a:t>, </a:t>
            </a:r>
            <a:r>
              <a:rPr lang="en-GB" dirty="0" err="1">
                <a:cs typeface="+mn-lt"/>
              </a:rPr>
              <a:t>gofynnir</a:t>
            </a:r>
            <a:r>
              <a:rPr lang="en-GB" dirty="0">
                <a:cs typeface="+mn-lt"/>
              </a:rPr>
              <a:t> </a:t>
            </a:r>
            <a:r>
              <a:rPr lang="en-GB" dirty="0" err="1">
                <a:cs typeface="+mn-lt"/>
              </a:rPr>
              <a:t>i</a:t>
            </a:r>
            <a:r>
              <a:rPr lang="en-GB" dirty="0">
                <a:cs typeface="+mn-lt"/>
              </a:rPr>
              <a:t> chi </a:t>
            </a:r>
            <a:r>
              <a:rPr lang="en-GB" dirty="0" err="1">
                <a:cs typeface="+mn-lt"/>
              </a:rPr>
              <a:t>fewnbynnu</a:t>
            </a:r>
            <a:r>
              <a:rPr lang="en-GB" dirty="0">
                <a:cs typeface="+mn-lt"/>
              </a:rPr>
              <a:t> </a:t>
            </a:r>
            <a:r>
              <a:rPr lang="en-GB" dirty="0" err="1">
                <a:cs typeface="+mn-lt"/>
              </a:rPr>
              <a:t>eich</a:t>
            </a:r>
            <a:r>
              <a:rPr lang="en-GB" dirty="0">
                <a:cs typeface="+mn-lt"/>
              </a:rPr>
              <a:t> </a:t>
            </a:r>
            <a:r>
              <a:rPr lang="en-GB" dirty="0" err="1">
                <a:cs typeface="+mn-lt"/>
              </a:rPr>
              <a:t>manylion</a:t>
            </a:r>
            <a:r>
              <a:rPr lang="en-GB" dirty="0">
                <a:cs typeface="+mn-lt"/>
              </a:rPr>
              <a:t> </a:t>
            </a:r>
            <a:r>
              <a:rPr lang="en-GB" dirty="0" err="1">
                <a:cs typeface="+mn-lt"/>
              </a:rPr>
              <a:t>personol</a:t>
            </a:r>
            <a:r>
              <a:rPr lang="en-GB" dirty="0">
                <a:cs typeface="+mn-lt"/>
              </a:rPr>
              <a:t>. 
</a:t>
            </a:r>
            <a:r>
              <a:rPr lang="en-GB" dirty="0" err="1">
                <a:cs typeface="+mn-lt"/>
              </a:rPr>
              <a:t>Enw</a:t>
            </a:r>
            <a:r>
              <a:rPr lang="en-GB" dirty="0">
                <a:cs typeface="+mn-lt"/>
              </a:rPr>
              <a:t>
ID </a:t>
            </a:r>
            <a:r>
              <a:rPr lang="en-GB" dirty="0" err="1">
                <a:cs typeface="+mn-lt"/>
              </a:rPr>
              <a:t>Myfyriwr</a:t>
            </a:r>
            <a:r>
              <a:rPr lang="en-GB" dirty="0">
                <a:cs typeface="+mn-lt"/>
              </a:rPr>
              <a:t>
</a:t>
            </a:r>
            <a:r>
              <a:rPr lang="en-GB" dirty="0" err="1">
                <a:cs typeface="+mn-lt"/>
              </a:rPr>
              <a:t>Dyddiad</a:t>
            </a:r>
            <a:r>
              <a:rPr lang="en-GB" dirty="0">
                <a:cs typeface="+mn-lt"/>
              </a:rPr>
              <a:t> </a:t>
            </a:r>
            <a:r>
              <a:rPr lang="en-GB" dirty="0" err="1">
                <a:cs typeface="+mn-lt"/>
              </a:rPr>
              <a:t>geni</a:t>
            </a:r>
            <a:r>
              <a:rPr lang="en-GB" dirty="0">
                <a:cs typeface="+mn-lt"/>
              </a:rPr>
              <a:t>
</a:t>
            </a:r>
            <a:r>
              <a:rPr lang="en-GB" dirty="0" err="1">
                <a:cs typeface="+mn-lt"/>
              </a:rPr>
              <a:t>Cwrs</a:t>
            </a:r>
            <a:endParaRPr lang="en-GB" dirty="0">
              <a:cs typeface="+mn-lt"/>
            </a:endParaRPr>
          </a:p>
          <a:p>
            <a:endParaRPr lang="en-GB" dirty="0">
              <a:cs typeface="+mn-lt"/>
            </a:endParaRPr>
          </a:p>
          <a:p>
            <a:r>
              <a:rPr lang="en-GB" dirty="0">
                <a:cs typeface="+mn-lt"/>
              </a:rPr>
              <a:t>Next you will be asked to input your personal details. </a:t>
            </a:r>
          </a:p>
          <a:p>
            <a:r>
              <a:rPr lang="en-GB" dirty="0">
                <a:cs typeface="+mn-lt"/>
              </a:rPr>
              <a:t>Name</a:t>
            </a:r>
          </a:p>
          <a:p>
            <a:r>
              <a:rPr lang="en-GB" dirty="0">
                <a:cs typeface="+mn-lt"/>
              </a:rPr>
              <a:t>Student ID</a:t>
            </a:r>
          </a:p>
          <a:p>
            <a:r>
              <a:rPr lang="en-GB" dirty="0">
                <a:cs typeface="+mn-lt"/>
              </a:rPr>
              <a:t>Date of Birth</a:t>
            </a:r>
          </a:p>
          <a:p>
            <a:r>
              <a:rPr lang="en-GB" dirty="0">
                <a:cs typeface="+mn-lt"/>
              </a:rPr>
              <a:t>Course</a:t>
            </a:r>
            <a:br>
              <a:rPr lang="en-GB" dirty="0">
                <a:cs typeface="+mn-lt"/>
              </a:rPr>
            </a:br>
            <a:endParaRPr lang="en-GB" dirty="0"/>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7</a:t>
            </a:fld>
            <a:endParaRPr lang="en-GB"/>
          </a:p>
        </p:txBody>
      </p:sp>
    </p:spTree>
    <p:extLst>
      <p:ext uri="{BB962C8B-B14F-4D97-AF65-F5344CB8AC3E}">
        <p14:creationId xmlns:p14="http://schemas.microsoft.com/office/powerpoint/2010/main" val="2734578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cs typeface="+mn-lt"/>
              </a:rPr>
              <a:t>6. </a:t>
            </a:r>
            <a:r>
              <a:rPr lang="en-GB" dirty="0" err="1">
                <a:cs typeface="+mn-lt"/>
              </a:rPr>
              <a:t>Dewiswch</a:t>
            </a:r>
            <a:r>
              <a:rPr lang="en-GB" dirty="0">
                <a:cs typeface="+mn-lt"/>
              </a:rPr>
              <a:t> yr </a:t>
            </a:r>
            <a:r>
              <a:rPr lang="en-GB" dirty="0" err="1">
                <a:cs typeface="+mn-lt"/>
              </a:rPr>
              <a:t>athrofa</a:t>
            </a:r>
            <a:r>
              <a:rPr lang="en-GB" dirty="0">
                <a:cs typeface="+mn-lt"/>
              </a:rPr>
              <a:t> </a:t>
            </a:r>
            <a:r>
              <a:rPr lang="en-GB" dirty="0" err="1">
                <a:cs typeface="+mn-lt"/>
              </a:rPr>
              <a:t>perthnasol</a:t>
            </a:r>
            <a:r>
              <a:rPr lang="en-GB" dirty="0">
                <a:cs typeface="+mn-lt"/>
              </a:rPr>
              <a:t> y daw </a:t>
            </a:r>
            <a:r>
              <a:rPr lang="en-GB" dirty="0" err="1">
                <a:cs typeface="+mn-lt"/>
              </a:rPr>
              <a:t>i’ch</a:t>
            </a:r>
            <a:r>
              <a:rPr lang="en-GB" dirty="0">
                <a:cs typeface="+mn-lt"/>
              </a:rPr>
              <a:t> </a:t>
            </a:r>
            <a:r>
              <a:rPr lang="en-GB" dirty="0" err="1">
                <a:cs typeface="+mn-lt"/>
              </a:rPr>
              <a:t>cwrs</a:t>
            </a:r>
            <a:r>
              <a:rPr lang="en-GB" dirty="0">
                <a:cs typeface="+mn-lt"/>
              </a:rPr>
              <a:t>, </a:t>
            </a:r>
            <a:r>
              <a:rPr lang="en-GB" dirty="0" err="1">
                <a:cs typeface="+mn-lt"/>
              </a:rPr>
              <a:t>os</a:t>
            </a:r>
            <a:r>
              <a:rPr lang="en-GB" dirty="0">
                <a:cs typeface="+mn-lt"/>
              </a:rPr>
              <a:t> </a:t>
            </a:r>
            <a:r>
              <a:rPr lang="en-GB" dirty="0" err="1">
                <a:cs typeface="+mn-lt"/>
              </a:rPr>
              <a:t>nad</a:t>
            </a:r>
            <a:r>
              <a:rPr lang="en-GB" dirty="0">
                <a:cs typeface="+mn-lt"/>
              </a:rPr>
              <a:t> </a:t>
            </a:r>
            <a:r>
              <a:rPr lang="en-GB" dirty="0" err="1">
                <a:cs typeface="+mn-lt"/>
              </a:rPr>
              <a:t>ydych</a:t>
            </a:r>
            <a:r>
              <a:rPr lang="en-GB" dirty="0">
                <a:cs typeface="+mn-lt"/>
              </a:rPr>
              <a:t> </a:t>
            </a:r>
            <a:r>
              <a:rPr lang="en-GB" dirty="0" err="1">
                <a:cs typeface="+mn-lt"/>
              </a:rPr>
              <a:t>chi'n</a:t>
            </a:r>
            <a:r>
              <a:rPr lang="en-GB" dirty="0">
                <a:cs typeface="+mn-lt"/>
              </a:rPr>
              <a:t> </a:t>
            </a:r>
            <a:r>
              <a:rPr lang="en-GB" dirty="0" err="1">
                <a:cs typeface="+mn-lt"/>
              </a:rPr>
              <a:t>siŵr</a:t>
            </a:r>
            <a:r>
              <a:rPr lang="en-GB" dirty="0">
                <a:cs typeface="+mn-lt"/>
              </a:rPr>
              <a:t> </a:t>
            </a:r>
            <a:r>
              <a:rPr lang="en-GB" dirty="0" err="1">
                <a:cs typeface="+mn-lt"/>
              </a:rPr>
              <a:t>gofynnwch</a:t>
            </a:r>
            <a:r>
              <a:rPr lang="en-GB" dirty="0">
                <a:cs typeface="+mn-lt"/>
              </a:rPr>
              <a:t> </a:t>
            </a:r>
            <a:r>
              <a:rPr lang="en-GB" dirty="0" err="1">
                <a:cs typeface="+mn-lt"/>
              </a:rPr>
              <a:t>i'ch</a:t>
            </a:r>
            <a:r>
              <a:rPr lang="en-GB" dirty="0">
                <a:cs typeface="+mn-lt"/>
              </a:rPr>
              <a:t> </a:t>
            </a:r>
            <a:r>
              <a:rPr lang="en-GB" dirty="0" err="1">
                <a:cs typeface="+mn-lt"/>
              </a:rPr>
              <a:t>tiwtor</a:t>
            </a:r>
            <a:r>
              <a:rPr lang="en-GB" dirty="0">
                <a:cs typeface="+mn-lt"/>
              </a:rPr>
              <a:t>.
7. </a:t>
            </a:r>
            <a:r>
              <a:rPr lang="en-GB" dirty="0" err="1">
                <a:cs typeface="+mn-lt"/>
              </a:rPr>
              <a:t>Dewiswch</a:t>
            </a:r>
            <a:r>
              <a:rPr lang="en-GB" dirty="0">
                <a:cs typeface="+mn-lt"/>
              </a:rPr>
              <a:t> y </a:t>
            </a:r>
            <a:r>
              <a:rPr lang="en-GB" dirty="0" err="1">
                <a:cs typeface="+mn-lt"/>
              </a:rPr>
              <a:t>campws</a:t>
            </a:r>
            <a:r>
              <a:rPr lang="en-GB" dirty="0">
                <a:cs typeface="+mn-lt"/>
              </a:rPr>
              <a:t> </a:t>
            </a:r>
            <a:r>
              <a:rPr lang="en-GB" dirty="0" err="1">
                <a:cs typeface="+mn-lt"/>
              </a:rPr>
              <a:t>rydych</a:t>
            </a:r>
            <a:r>
              <a:rPr lang="en-GB" dirty="0">
                <a:cs typeface="+mn-lt"/>
              </a:rPr>
              <a:t> </a:t>
            </a:r>
            <a:r>
              <a:rPr lang="en-GB" dirty="0" err="1">
                <a:cs typeface="+mn-lt"/>
              </a:rPr>
              <a:t>chi'n</a:t>
            </a:r>
            <a:r>
              <a:rPr lang="en-GB" dirty="0">
                <a:cs typeface="+mn-lt"/>
              </a:rPr>
              <a:t> </a:t>
            </a:r>
            <a:r>
              <a:rPr lang="en-GB" dirty="0" err="1">
                <a:cs typeface="+mn-lt"/>
              </a:rPr>
              <a:t>astudio</a:t>
            </a:r>
            <a:r>
              <a:rPr lang="en-GB" dirty="0">
                <a:cs typeface="+mn-lt"/>
              </a:rPr>
              <a:t> </a:t>
            </a:r>
            <a:r>
              <a:rPr lang="en-GB" dirty="0" err="1">
                <a:cs typeface="+mn-lt"/>
              </a:rPr>
              <a:t>ynddo</a:t>
            </a:r>
            <a:r>
              <a:rPr lang="en-GB" dirty="0">
                <a:cs typeface="+mn-lt"/>
              </a:rPr>
              <a:t>.</a:t>
            </a:r>
          </a:p>
          <a:p>
            <a:endParaRPr lang="en-GB" dirty="0">
              <a:cs typeface="+mn-lt"/>
            </a:endParaRPr>
          </a:p>
          <a:p>
            <a:r>
              <a:rPr lang="en-GB" dirty="0">
                <a:cs typeface="+mn-lt"/>
              </a:rPr>
              <a:t>6. Select the relevant institute your course comes under, if you are not sure ask your tutor.</a:t>
            </a:r>
          </a:p>
          <a:p>
            <a:r>
              <a:rPr lang="en-GB" dirty="0">
                <a:cs typeface="+mn-lt"/>
              </a:rPr>
              <a:t>7. Select the campus you are studying at. </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8</a:t>
            </a:fld>
            <a:endParaRPr lang="en-GB"/>
          </a:p>
        </p:txBody>
      </p:sp>
    </p:spTree>
    <p:extLst>
      <p:ext uri="{BB962C8B-B14F-4D97-AF65-F5344CB8AC3E}">
        <p14:creationId xmlns:p14="http://schemas.microsoft.com/office/powerpoint/2010/main" val="2870415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6F0A0-2EDE-1544-E8D5-93A440F710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A56B19-2737-2695-BBC1-CFDDF680A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60D4C3-41E0-C52D-3747-882F0911452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Cwestiwn </a:t>
            </a:r>
            <a:r>
              <a:rPr lang="en-GB" b="1" dirty="0" err="1">
                <a:cs typeface="+mn-lt"/>
              </a:rPr>
              <a:t>wyth</a:t>
            </a:r>
            <a:r>
              <a:rPr lang="en-GB" b="1" dirty="0">
                <a:cs typeface="+mn-lt"/>
              </a:rPr>
              <a:t> – </a:t>
            </a:r>
            <a:r>
              <a:rPr lang="en-GB" dirty="0" err="1">
                <a:cs typeface="+mn-lt"/>
              </a:rPr>
              <a:t>Nodwch</a:t>
            </a:r>
            <a:r>
              <a:rPr lang="en-GB" dirty="0">
                <a:cs typeface="+mn-lt"/>
              </a:rPr>
              <a:t> </a:t>
            </a:r>
            <a:r>
              <a:rPr lang="en-GB" dirty="0" err="1">
                <a:cs typeface="+mn-lt"/>
              </a:rPr>
              <a:t>eich</a:t>
            </a:r>
            <a:r>
              <a:rPr lang="en-GB" dirty="0">
                <a:cs typeface="+mn-lt"/>
              </a:rPr>
              <a:t> </a:t>
            </a:r>
            <a:r>
              <a:rPr lang="en-GB" dirty="0" err="1">
                <a:cs typeface="+mn-lt"/>
              </a:rPr>
              <a:t>iaith</a:t>
            </a:r>
            <a:r>
              <a:rPr lang="en-GB" dirty="0">
                <a:cs typeface="+mn-lt"/>
              </a:rPr>
              <a:t> </a:t>
            </a:r>
            <a:r>
              <a:rPr lang="en-GB" dirty="0" err="1">
                <a:cs typeface="+mn-lt"/>
              </a:rPr>
              <a:t>gyntaf</a:t>
            </a:r>
            <a:r>
              <a:rPr lang="en-GB" dirty="0">
                <a:cs typeface="+mn-lt"/>
              </a:rPr>
              <a:t>
</a:t>
            </a:r>
            <a:r>
              <a:rPr lang="en-GB" b="1" dirty="0">
                <a:cs typeface="+mn-lt"/>
              </a:rPr>
              <a:t>Cwestiwn 9 – </a:t>
            </a:r>
            <a:r>
              <a:rPr lang="en-GB" dirty="0" err="1">
                <a:cs typeface="+mn-lt"/>
              </a:rPr>
              <a:t>Rhestrwch</a:t>
            </a:r>
            <a:r>
              <a:rPr lang="en-GB" dirty="0">
                <a:cs typeface="+mn-lt"/>
              </a:rPr>
              <a:t> </a:t>
            </a:r>
            <a:r>
              <a:rPr lang="en-GB" dirty="0" err="1">
                <a:cs typeface="+mn-lt"/>
              </a:rPr>
              <a:t>unrhyw</a:t>
            </a:r>
            <a:r>
              <a:rPr lang="en-GB" dirty="0">
                <a:cs typeface="+mn-lt"/>
              </a:rPr>
              <a:t> </a:t>
            </a:r>
            <a:r>
              <a:rPr lang="en-GB" dirty="0" err="1">
                <a:cs typeface="+mn-lt"/>
              </a:rPr>
              <a:t>ieithoedd</a:t>
            </a:r>
            <a:r>
              <a:rPr lang="en-GB" dirty="0">
                <a:cs typeface="+mn-lt"/>
              </a:rPr>
              <a:t> </a:t>
            </a:r>
            <a:r>
              <a:rPr lang="en-GB" dirty="0" err="1">
                <a:cs typeface="+mn-lt"/>
              </a:rPr>
              <a:t>eraill</a:t>
            </a:r>
            <a:r>
              <a:rPr lang="en-GB" dirty="0">
                <a:cs typeface="+mn-lt"/>
              </a:rPr>
              <a:t> </a:t>
            </a:r>
            <a:r>
              <a:rPr lang="en-GB" dirty="0" err="1">
                <a:cs typeface="+mn-lt"/>
              </a:rPr>
              <a:t>rydych</a:t>
            </a:r>
            <a:r>
              <a:rPr lang="en-GB" dirty="0">
                <a:cs typeface="+mn-lt"/>
              </a:rPr>
              <a:t> </a:t>
            </a:r>
            <a:r>
              <a:rPr lang="en-GB" dirty="0" err="1">
                <a:cs typeface="+mn-lt"/>
              </a:rPr>
              <a:t>chi'n</a:t>
            </a:r>
            <a:r>
              <a:rPr lang="en-GB" dirty="0">
                <a:cs typeface="+mn-lt"/>
              </a:rPr>
              <a:t> </a:t>
            </a:r>
            <a:r>
              <a:rPr lang="en-GB" dirty="0" err="1">
                <a:cs typeface="+mn-lt"/>
              </a:rPr>
              <a:t>rhugl</a:t>
            </a:r>
            <a:r>
              <a:rPr lang="en-GB" dirty="0">
                <a:cs typeface="+mn-lt"/>
              </a:rPr>
              <a:t> </a:t>
            </a:r>
            <a:r>
              <a:rPr lang="en-GB" dirty="0" err="1">
                <a:cs typeface="+mn-lt"/>
              </a:rPr>
              <a:t>ynddynt</a:t>
            </a:r>
            <a:endParaRPr lang="en-GB" dirty="0">
              <a:cs typeface="+mn-lt"/>
            </a:endParaRPr>
          </a:p>
          <a:p>
            <a:endParaRPr lang="en-GB" dirty="0">
              <a:cs typeface="+mn-lt"/>
            </a:endParaRPr>
          </a:p>
          <a:p>
            <a:r>
              <a:rPr lang="en-GB" b="1" dirty="0">
                <a:cs typeface="+mn-lt"/>
              </a:rPr>
              <a:t>Question 8 – </a:t>
            </a:r>
            <a:r>
              <a:rPr lang="en-GB" dirty="0">
                <a:cs typeface="+mn-lt"/>
              </a:rPr>
              <a:t>State your first language</a:t>
            </a:r>
          </a:p>
          <a:p>
            <a:r>
              <a:rPr lang="en-GB" b="1" dirty="0">
                <a:cs typeface="+mn-lt"/>
              </a:rPr>
              <a:t>Question 9 – </a:t>
            </a:r>
            <a:r>
              <a:rPr lang="en-GB" dirty="0">
                <a:cs typeface="+mn-lt"/>
              </a:rPr>
              <a:t>List any other languages you are fluent in</a:t>
            </a:r>
          </a:p>
        </p:txBody>
      </p:sp>
      <p:sp>
        <p:nvSpPr>
          <p:cNvPr id="4" name="Slide Number Placeholder 3">
            <a:extLst>
              <a:ext uri="{FF2B5EF4-FFF2-40B4-BE49-F238E27FC236}">
                <a16:creationId xmlns:a16="http://schemas.microsoft.com/office/drawing/2014/main" id="{D1C0DFA7-FC8D-55F8-9E5E-19920BDEFACF}"/>
              </a:ext>
            </a:extLst>
          </p:cNvPr>
          <p:cNvSpPr>
            <a:spLocks noGrp="1"/>
          </p:cNvSpPr>
          <p:nvPr>
            <p:ph type="sldNum" sz="quarter" idx="5"/>
          </p:nvPr>
        </p:nvSpPr>
        <p:spPr/>
        <p:txBody>
          <a:bodyPr/>
          <a:lstStyle/>
          <a:p>
            <a:fld id="{0F2776C4-9B5E-4DE0-B60A-0BD572BE3208}" type="slidenum">
              <a:rPr lang="en-GB" smtClean="0"/>
              <a:t>9</a:t>
            </a:fld>
            <a:endParaRPr lang="en-GB"/>
          </a:p>
        </p:txBody>
      </p:sp>
    </p:spTree>
    <p:extLst>
      <p:ext uri="{BB962C8B-B14F-4D97-AF65-F5344CB8AC3E}">
        <p14:creationId xmlns:p14="http://schemas.microsoft.com/office/powerpoint/2010/main" val="3822894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Cwestiwn 10 - </a:t>
            </a:r>
            <a:r>
              <a:rPr lang="cy-GB" noProof="0" dirty="0">
                <a:cs typeface="+mn-lt"/>
              </a:rPr>
              <a:t>Ticiwch y blychau ar gyfer unrhyw gyflyrau sydd gennych, os nad yw'ch anabledd wedi'i restru, dewiswch 'arall'. Byddwch yn ymwybodol:
- Nad yw anawsterau iaith a brofir oherwydd nad Saesneg neu Gymraeg yw’r hiaith gyntaf yn berthnasol
- Mai Ystyr 'nam ar y golwg heb ei gywiro gan sbectol' yw nam ar y golwg nad yw'n cael ei gywiro'n gyfan gwbl trwy wisgo sbectol.</a:t>
            </a:r>
            <a:endParaRPr lang="en-GB" dirty="0">
              <a:cs typeface="+mn-lt"/>
            </a:endParaRPr>
          </a:p>
          <a:p>
            <a:endParaRPr lang="en-GB" dirty="0">
              <a:cs typeface="+mn-lt"/>
            </a:endParaRPr>
          </a:p>
          <a:p>
            <a:r>
              <a:rPr lang="en-GB" b="1" dirty="0">
                <a:cs typeface="+mn-lt"/>
              </a:rPr>
              <a:t>Question 10 - </a:t>
            </a:r>
            <a:r>
              <a:rPr lang="en-GB" dirty="0">
                <a:cs typeface="+mn-lt"/>
              </a:rPr>
              <a:t>Tick the boxes for any conditions you have, if your disability is not listed, please select ‘other’. Please be aware that:</a:t>
            </a:r>
          </a:p>
          <a:p>
            <a:pPr marL="171450" indent="-171450">
              <a:buFont typeface="Wingdings" panose="05000000000000000000" pitchFamily="2" charset="2"/>
              <a:buChar char="Ø"/>
            </a:pPr>
            <a:r>
              <a:rPr lang="en-GB" dirty="0">
                <a:cs typeface="+mn-lt"/>
              </a:rPr>
              <a:t> Language difficulties you may experience because English or Welsh is not your first language do no apply</a:t>
            </a:r>
          </a:p>
          <a:p>
            <a:pPr marL="171450" indent="-171450">
              <a:buFont typeface="Wingdings" panose="05000000000000000000" pitchFamily="2" charset="2"/>
              <a:buChar char="Ø"/>
            </a:pPr>
            <a:r>
              <a:rPr lang="en-GB" dirty="0">
                <a:cs typeface="+mn-lt"/>
              </a:rPr>
              <a:t>‘Visual impairment uncorrected by glasses’ means a visual impairment that is not entirely corrected by wearing classes.</a:t>
            </a:r>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10</a:t>
            </a:fld>
            <a:endParaRPr lang="en-GB"/>
          </a:p>
        </p:txBody>
      </p:sp>
    </p:spTree>
    <p:extLst>
      <p:ext uri="{BB962C8B-B14F-4D97-AF65-F5344CB8AC3E}">
        <p14:creationId xmlns:p14="http://schemas.microsoft.com/office/powerpoint/2010/main" val="426081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A33F2-D85B-B520-230B-85CE18109A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F71D0B-F9CF-83C8-2455-C1ED9BE638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BC937D-DEE9-5822-C853-E40D7DA524D6}"/>
              </a:ext>
            </a:extLst>
          </p:cNvPr>
          <p:cNvSpPr>
            <a:spLocks noGrp="1"/>
          </p:cNvSpPr>
          <p:nvPr>
            <p:ph type="body" idx="1"/>
          </p:nvPr>
        </p:nvSpPr>
        <p:spPr/>
        <p:txBody>
          <a:bodyPr/>
          <a:lstStyle/>
          <a:p>
            <a:r>
              <a:rPr lang="cy-GB" noProof="0" dirty="0">
                <a:cs typeface="+mn-lt"/>
              </a:rPr>
              <a:t>Mae'r cwestiynau sy'n weddill yn gofyn am eich profiad gyda thasgau gwahanol, nodwch nad prawf yw hwn ac nid oes atebion cywir neu anghywir i'r cwestiynau hyn; Y nod yw cael cynrychiolaeth onest a chywir o'ch profiad
Rydym yn gofyn i chi am eich profiad yn eich iaith gyntaf fel y gallwn wahaniaethu rhwng anghenion cymorth a allai fod yn gysylltiedig â gwahaniaeth dysgu penodol fel dyslecsia neu ADCaG ac anghenion cymorth sy'n ymwneud â Saesneg neu Gymraeg nad yw’n iaith gyntaf person. 
</a:t>
            </a:r>
            <a:r>
              <a:rPr lang="cy-GB" b="1" noProof="0" dirty="0">
                <a:cs typeface="+mn-lt"/>
              </a:rPr>
              <a:t>Cwestiwn 11 Allwch chi fynegi eich hun yn glir yn eich iaith gyntaf? </a:t>
            </a:r>
            <a:r>
              <a:rPr lang="cy-GB" noProof="0" dirty="0">
                <a:cs typeface="+mn-lt"/>
              </a:rPr>
              <a:t>Dewiswch ddau ateb – un ar gyfer ysgrifennu ac un ar gyfer siarad.
</a:t>
            </a:r>
            <a:r>
              <a:rPr lang="cy-GB" b="1" noProof="0" dirty="0">
                <a:cs typeface="+mn-lt"/>
              </a:rPr>
              <a:t>Cwestiwn 12 Ydych chi'n darllen er mwynhad? </a:t>
            </a:r>
            <a:r>
              <a:rPr lang="cy-GB" noProof="0" dirty="0">
                <a:cs typeface="+mn-lt"/>
              </a:rPr>
              <a:t>Ydw / Nac ydw</a:t>
            </a:r>
            <a:endParaRPr lang="en-GB" dirty="0">
              <a:cs typeface="+mn-lt"/>
            </a:endParaRPr>
          </a:p>
          <a:p>
            <a:endParaRPr lang="en-GB" dirty="0">
              <a:cs typeface="+mn-lt"/>
            </a:endParaRPr>
          </a:p>
          <a:p>
            <a:r>
              <a:rPr lang="en-GB" dirty="0">
                <a:cs typeface="+mn-lt"/>
              </a:rPr>
              <a:t>The remaining questions ask how you find different tasks, please note this is not a test and there are no right or wrong answers to these questions; the aim is to get an honest and accurate representation of your experience</a:t>
            </a:r>
          </a:p>
          <a:p>
            <a:r>
              <a:rPr lang="en-GB" dirty="0">
                <a:cs typeface="+mn-lt"/>
              </a:rPr>
              <a:t>We ask you about your experience in your first language so that we can distinguish between support needs that could relate to a specific learning difference such as dyslexia or ADHD and support needs relating to English or Welsh not being a person’s first language. </a:t>
            </a:r>
          </a:p>
          <a:p>
            <a:r>
              <a:rPr lang="en-GB" b="1" dirty="0">
                <a:cs typeface="+mn-lt"/>
              </a:rPr>
              <a:t>Question 11 Can you express yourself clearly in your first language? </a:t>
            </a:r>
            <a:r>
              <a:rPr lang="en-GB" dirty="0">
                <a:cs typeface="+mn-lt"/>
              </a:rPr>
              <a:t>please select two answers – one for writing and one for speaking.</a:t>
            </a:r>
          </a:p>
          <a:p>
            <a:r>
              <a:rPr lang="en-GB" b="1" dirty="0">
                <a:cs typeface="+mn-lt"/>
              </a:rPr>
              <a:t>Question 12 Do you read for enjoyment? </a:t>
            </a:r>
            <a:r>
              <a:rPr lang="en-GB" b="0" dirty="0">
                <a:cs typeface="+mn-lt"/>
              </a:rPr>
              <a:t>Yes/No</a:t>
            </a:r>
            <a:br>
              <a:rPr lang="en-GB" dirty="0">
                <a:cs typeface="+mn-lt"/>
              </a:rPr>
            </a:br>
            <a:endParaRPr lang="en-GB" dirty="0"/>
          </a:p>
        </p:txBody>
      </p:sp>
      <p:sp>
        <p:nvSpPr>
          <p:cNvPr id="4" name="Slide Number Placeholder 3">
            <a:extLst>
              <a:ext uri="{FF2B5EF4-FFF2-40B4-BE49-F238E27FC236}">
                <a16:creationId xmlns:a16="http://schemas.microsoft.com/office/drawing/2014/main" id="{86A313A9-1C3C-6F00-1EA5-7879DE3A1FF6}"/>
              </a:ext>
            </a:extLst>
          </p:cNvPr>
          <p:cNvSpPr>
            <a:spLocks noGrp="1"/>
          </p:cNvSpPr>
          <p:nvPr>
            <p:ph type="sldNum" sz="quarter" idx="5"/>
          </p:nvPr>
        </p:nvSpPr>
        <p:spPr/>
        <p:txBody>
          <a:bodyPr/>
          <a:lstStyle/>
          <a:p>
            <a:fld id="{0F2776C4-9B5E-4DE0-B60A-0BD572BE3208}" type="slidenum">
              <a:rPr lang="en-GB" smtClean="0"/>
              <a:t>11</a:t>
            </a:fld>
            <a:endParaRPr lang="en-GB"/>
          </a:p>
        </p:txBody>
      </p:sp>
    </p:spTree>
    <p:extLst>
      <p:ext uri="{BB962C8B-B14F-4D97-AF65-F5344CB8AC3E}">
        <p14:creationId xmlns:p14="http://schemas.microsoft.com/office/powerpoint/2010/main" val="2394265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Cwestiwn 13: Pan fyddwch yn ysgrifennu, a ydych chi'n cael trafferth cynllunio a strwythuro eich gwaith yn eich iaith gyntaf? </a:t>
            </a:r>
            <a:r>
              <a:rPr lang="cy-GB" noProof="0" dirty="0">
                <a:cs typeface="+mn-lt"/>
              </a:rPr>
              <a:t>Ydw/Nac ydw</a:t>
            </a:r>
          </a:p>
          <a:p>
            <a:endParaRPr lang="en-GB" b="1" dirty="0">
              <a:cs typeface="+mn-lt"/>
            </a:endParaRPr>
          </a:p>
          <a:p>
            <a:r>
              <a:rPr lang="en-GB" b="1" dirty="0">
                <a:cs typeface="+mn-lt"/>
              </a:rPr>
              <a:t>Question 13: When Writing do you have difficulty planning and structuring your work in your first language? </a:t>
            </a:r>
            <a:r>
              <a:rPr lang="en-GB" b="0" dirty="0">
                <a:cs typeface="+mn-lt"/>
              </a:rPr>
              <a:t>Yes/NO</a:t>
            </a:r>
            <a:endParaRPr lang="en-GB" b="0" dirty="0"/>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12</a:t>
            </a:fld>
            <a:endParaRPr lang="en-GB"/>
          </a:p>
        </p:txBody>
      </p:sp>
    </p:spTree>
    <p:extLst>
      <p:ext uri="{BB962C8B-B14F-4D97-AF65-F5344CB8AC3E}">
        <p14:creationId xmlns:p14="http://schemas.microsoft.com/office/powerpoint/2010/main" val="2949204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14. Fel plentyn a gawsoch chi anhawster dysgu darllen? </a:t>
            </a:r>
            <a:r>
              <a:rPr lang="cy-GB" noProof="0" dirty="0">
                <a:cs typeface="+mn-lt"/>
              </a:rPr>
              <a:t>Do / Naddo
</a:t>
            </a:r>
            <a:r>
              <a:rPr lang="cy-GB" b="1" noProof="0" dirty="0">
                <a:cs typeface="+mn-lt"/>
              </a:rPr>
              <a:t>15. Fel plentyn a gawsoch chi anhawster dysgu sillafu? </a:t>
            </a:r>
            <a:r>
              <a:rPr lang="cy-GB" noProof="0" dirty="0">
                <a:cs typeface="+mn-lt"/>
              </a:rPr>
              <a:t>Do / Naddo
</a:t>
            </a:r>
            <a:r>
              <a:rPr lang="cy-GB" b="1" noProof="0" dirty="0">
                <a:cs typeface="+mn-lt"/>
              </a:rPr>
              <a:t>16. Fel oedolyn a oes rhaid i chi ddarllen testun ddwy neu dair gwaith i'w ddeall? </a:t>
            </a:r>
            <a:r>
              <a:rPr lang="cy-GB" noProof="0" dirty="0">
                <a:cs typeface="+mn-lt"/>
              </a:rPr>
              <a:t>Oes / Nac oes/ Weithiau
</a:t>
            </a:r>
            <a:r>
              <a:rPr lang="cy-GB" b="1" noProof="0" dirty="0">
                <a:cs typeface="+mn-lt"/>
              </a:rPr>
              <a:t>17. A all pobl eraill ddarllen eich llawysgrifen? </a:t>
            </a:r>
            <a:r>
              <a:rPr lang="cy-GB" noProof="0" dirty="0">
                <a:cs typeface="+mn-lt"/>
              </a:rPr>
              <a:t>Gallant / Ni allant</a:t>
            </a:r>
          </a:p>
          <a:p>
            <a:endParaRPr lang="en-GB" b="1" dirty="0">
              <a:cs typeface="+mn-lt"/>
            </a:endParaRPr>
          </a:p>
          <a:p>
            <a:r>
              <a:rPr lang="en-GB" b="1" dirty="0">
                <a:cs typeface="+mn-lt"/>
              </a:rPr>
              <a:t>14. As a child did you have difficulty learning to read?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15. As a child did you have difficulty learning to spell?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16. As an adult do you have to read text two or three times to understand it? </a:t>
            </a:r>
            <a:r>
              <a:rPr lang="en-GB" dirty="0">
                <a:cs typeface="+mn-lt"/>
              </a:rPr>
              <a:t>Yes/No/Sometimes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17. Can other people read your handwriting? </a:t>
            </a:r>
            <a:r>
              <a:rPr lang="en-GB" dirty="0">
                <a:cs typeface="+mn-lt"/>
              </a:rPr>
              <a:t>Yes/No</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13</a:t>
            </a:fld>
            <a:endParaRPr lang="en-GB"/>
          </a:p>
        </p:txBody>
      </p:sp>
    </p:spTree>
    <p:extLst>
      <p:ext uri="{BB962C8B-B14F-4D97-AF65-F5344CB8AC3E}">
        <p14:creationId xmlns:p14="http://schemas.microsoft.com/office/powerpoint/2010/main" val="3908767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18. Ydych chi'n cael trafferth trefnu eich meddyliau a'ch syniadau yn eich pen? </a:t>
            </a:r>
            <a:r>
              <a:rPr lang="cy-GB" noProof="0" dirty="0">
                <a:cs typeface="+mn-lt"/>
              </a:rPr>
              <a:t>Ydw / Nac ydw
</a:t>
            </a:r>
            <a:r>
              <a:rPr lang="cy-GB" b="1" noProof="0" dirty="0">
                <a:cs typeface="+mn-lt"/>
              </a:rPr>
              <a:t>19. A gawsoch chi anhawster gyda Mathemateg yn yr ysgol? </a:t>
            </a:r>
            <a:r>
              <a:rPr lang="cy-GB" noProof="0" dirty="0">
                <a:cs typeface="+mn-lt"/>
              </a:rPr>
              <a:t>Do / Naddo
</a:t>
            </a:r>
            <a:r>
              <a:rPr lang="cy-GB" b="1" noProof="0" dirty="0">
                <a:cs typeface="+mn-lt"/>
              </a:rPr>
              <a:t>20. Allwch chi gael eich syniadau i lawr yn ysgrifenedig yn hawdd? </a:t>
            </a:r>
            <a:r>
              <a:rPr lang="cy-GB" noProof="0" dirty="0">
                <a:cs typeface="+mn-lt"/>
              </a:rPr>
              <a:t>Gallaf / Ni allaf</a:t>
            </a: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18. Do you have difficulty organising your thoughts and ideas in your head?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19. Did you have difficulty with Maths at school?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20. Can you easily get your ideas down in writing? </a:t>
            </a:r>
            <a:r>
              <a:rPr lang="en-GB" dirty="0">
                <a:cs typeface="+mn-lt"/>
              </a:rPr>
              <a:t>Yes/No</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14</a:t>
            </a:fld>
            <a:endParaRPr lang="en-GB"/>
          </a:p>
        </p:txBody>
      </p:sp>
    </p:spTree>
    <p:extLst>
      <p:ext uri="{BB962C8B-B14F-4D97-AF65-F5344CB8AC3E}">
        <p14:creationId xmlns:p14="http://schemas.microsoft.com/office/powerpoint/2010/main" val="2773137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21. Ydych chi'n anghofio cyfarwyddiadau llafar yn rheolaidd? </a:t>
            </a:r>
            <a:r>
              <a:rPr lang="cy-GB" noProof="0" dirty="0">
                <a:cs typeface="+mn-lt"/>
              </a:rPr>
              <a:t>Ydw / Nac ydw
</a:t>
            </a:r>
            <a:r>
              <a:rPr lang="cy-GB" b="1" noProof="0" dirty="0">
                <a:cs typeface="+mn-lt"/>
              </a:rPr>
              <a:t>22. A oes rhaid i chi ddibynnu ar restrau, ar eich ffôn, calendr neu debyg, i gofio apwyntiadau? </a:t>
            </a:r>
            <a:r>
              <a:rPr lang="cy-GB" noProof="0" dirty="0">
                <a:cs typeface="+mn-lt"/>
              </a:rPr>
              <a:t>Oes / Nac oes/ Weithiau
</a:t>
            </a:r>
            <a:r>
              <a:rPr lang="cy-GB" b="1" noProof="0" dirty="0">
                <a:cs typeface="+mn-lt"/>
              </a:rPr>
              <a:t>23. Ydych chi'n lletchwith (E.e., cerdded i mewn i ddodrefn, baglu i fyny grisiau, gollwng pethau)? </a:t>
            </a:r>
            <a:r>
              <a:rPr lang="cy-GB" noProof="0" dirty="0">
                <a:cs typeface="+mn-lt"/>
              </a:rPr>
              <a:t>Ydw / Nac ydw</a:t>
            </a: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21. Do you regularly forget spoken instructions?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22. Do you have to rely on lists, on your phone, a calendar or similar, to remember appointments? </a:t>
            </a:r>
            <a:r>
              <a:rPr lang="en-GB" dirty="0">
                <a:cs typeface="+mn-lt"/>
              </a:rPr>
              <a:t>Yes/No</a:t>
            </a:r>
          </a:p>
          <a:p>
            <a:r>
              <a:rPr lang="en-GB" b="1" dirty="0">
                <a:cs typeface="+mn-lt"/>
              </a:rPr>
              <a:t>23. Are you clumsy (E.G, walking into furniture, tripping up stairs, dropping things) </a:t>
            </a:r>
            <a:r>
              <a:rPr lang="en-GB" dirty="0">
                <a:cs typeface="+mn-lt"/>
              </a:rPr>
              <a:t>Yes/No</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15</a:t>
            </a:fld>
            <a:endParaRPr lang="en-GB"/>
          </a:p>
        </p:txBody>
      </p:sp>
    </p:spTree>
    <p:extLst>
      <p:ext uri="{BB962C8B-B14F-4D97-AF65-F5344CB8AC3E}">
        <p14:creationId xmlns:p14="http://schemas.microsoft.com/office/powerpoint/2010/main" val="1276785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24. Ydych chi'n mynd ar goll yn hawdd mewn lleoedd newydd? </a:t>
            </a:r>
            <a:r>
              <a:rPr lang="cy-GB" noProof="0" dirty="0">
                <a:cs typeface="+mn-lt"/>
              </a:rPr>
              <a:t>Ydw / Nac ydw
</a:t>
            </a:r>
            <a:r>
              <a:rPr lang="cy-GB" b="1" noProof="0" dirty="0">
                <a:cs typeface="+mn-lt"/>
              </a:rPr>
              <a:t>25. Ydych chi'n dda am drefnu eich hun a'ch bywyd bob dydd? </a:t>
            </a:r>
            <a:r>
              <a:rPr lang="cy-GB" noProof="0" dirty="0">
                <a:cs typeface="+mn-lt"/>
              </a:rPr>
              <a:t>Ydw / Nac ydw
</a:t>
            </a:r>
            <a:r>
              <a:rPr lang="cy-GB" b="1" noProof="0" dirty="0">
                <a:cs typeface="+mn-lt"/>
              </a:rPr>
              <a:t>26. Ydych chi’n dueddol o ddargyfeirio’n hawdd? </a:t>
            </a:r>
            <a:r>
              <a:rPr lang="cy-GB" noProof="0" dirty="0">
                <a:cs typeface="+mn-lt"/>
              </a:rPr>
              <a:t>Ydw / Nac ydw
</a:t>
            </a:r>
            <a:r>
              <a:rPr lang="cy-GB" b="1" noProof="0" dirty="0">
                <a:cs typeface="+mn-lt"/>
              </a:rPr>
              <a:t>27. Ydych chi'n diflasu'n hawdd? </a:t>
            </a:r>
            <a:r>
              <a:rPr lang="cy-GB" noProof="0" dirty="0">
                <a:cs typeface="+mn-lt"/>
              </a:rPr>
              <a:t>Ydw / Nac ydw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24. Do you get lost easily in new places?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25. Are you good at organising yourself and your life on a daily basis? Yes</a:t>
            </a:r>
            <a:r>
              <a:rPr lang="en-GB" dirty="0">
                <a:cs typeface="+mn-lt"/>
              </a:rPr>
              <a:t>/No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26. Are you easily distracted?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27. Do you get bored easily? </a:t>
            </a:r>
            <a:r>
              <a:rPr lang="en-GB" dirty="0">
                <a:cs typeface="+mn-lt"/>
              </a:rPr>
              <a:t>Yes/No</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16</a:t>
            </a:fld>
            <a:endParaRPr lang="en-GB"/>
          </a:p>
        </p:txBody>
      </p:sp>
    </p:spTree>
    <p:extLst>
      <p:ext uri="{BB962C8B-B14F-4D97-AF65-F5344CB8AC3E}">
        <p14:creationId xmlns:p14="http://schemas.microsoft.com/office/powerpoint/2010/main" val="3372028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28. Ydych chi'n cael trafferth eistedd yn llonydd am gyfnod o amser (e.e. gorfod symud eich coesau a'ch dwylo llawer). </a:t>
            </a:r>
            <a:r>
              <a:rPr lang="cy-GB" noProof="0" dirty="0">
                <a:cs typeface="+mn-lt"/>
              </a:rPr>
              <a:t>Ydw / Nac ydw
</a:t>
            </a:r>
            <a:r>
              <a:rPr lang="cy-GB" b="1" noProof="0" dirty="0">
                <a:cs typeface="+mn-lt"/>
              </a:rPr>
              <a:t>29. A yw’n well gennych weithio ar eich pen eich hun neu mewn tîm? </a:t>
            </a:r>
            <a:r>
              <a:rPr lang="cy-GB" noProof="0" dirty="0">
                <a:cs typeface="+mn-lt"/>
              </a:rPr>
              <a:t>Ar ben fy hun, mewn tîm, mewn tîm gyda pherson cyfarwydd, yn hapus yn gweithio ar ben fy hun ac mewn tim
</a:t>
            </a:r>
            <a:r>
              <a:rPr lang="cy-GB" b="1" noProof="0" dirty="0">
                <a:cs typeface="+mn-lt"/>
              </a:rPr>
              <a:t>30. Ydych chi'n teimlo dan straen os bydd cynlluniau'n newid yn sydyn?</a:t>
            </a:r>
            <a:r>
              <a:rPr lang="cy-GB" noProof="0" dirty="0">
                <a:cs typeface="+mn-lt"/>
              </a:rPr>
              <a:t> Ydw / Nac ydw</a:t>
            </a:r>
            <a:endParaRPr lang="cy-GB" b="1" noProof="0"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31. Ydych chi'n gweld sefyllfaoedd cymdeithasol yn straen? </a:t>
            </a:r>
            <a:r>
              <a:rPr lang="cy-GB" noProof="0" dirty="0">
                <a:cs typeface="+mn-lt"/>
              </a:rPr>
              <a:t>Ydw / Nac ydw
</a:t>
            </a: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28. Do you have difficulty sitting still for a period of time (E.G having to move your legs and hands a lot)? </a:t>
            </a:r>
            <a:r>
              <a:rPr lang="en-GB" dirty="0">
                <a:cs typeface="+mn-lt"/>
              </a:rPr>
              <a:t>Yes/No</a:t>
            </a:r>
          </a:p>
          <a:p>
            <a:r>
              <a:rPr lang="en-GB" b="1" dirty="0">
                <a:cs typeface="+mn-lt"/>
              </a:rPr>
              <a:t>29. Do you prefer working alone or in a team? </a:t>
            </a:r>
            <a:r>
              <a:rPr lang="en-GB" dirty="0">
                <a:cs typeface="+mn-lt"/>
              </a:rPr>
              <a:t>Alone, in a team/ in a team with a familiar person/happy working in both.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30. Do you feel stressed if plans change suddenly? </a:t>
            </a:r>
            <a:r>
              <a:rPr lang="en-GB" dirty="0">
                <a:cs typeface="+mn-lt"/>
              </a:rPr>
              <a:t>Yes/No</a:t>
            </a: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31. Do you  find social situations stressful? </a:t>
            </a:r>
            <a:r>
              <a:rPr lang="en-GB" dirty="0">
                <a:cs typeface="+mn-lt"/>
              </a:rPr>
              <a:t>Yes/No</a:t>
            </a:r>
            <a:endParaRPr lang="en-GB" b="1" dirty="0">
              <a:cs typeface="+mn-lt"/>
            </a:endParaRP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17</a:t>
            </a:fld>
            <a:endParaRPr lang="en-GB"/>
          </a:p>
        </p:txBody>
      </p:sp>
    </p:spTree>
    <p:extLst>
      <p:ext uri="{BB962C8B-B14F-4D97-AF65-F5344CB8AC3E}">
        <p14:creationId xmlns:p14="http://schemas.microsoft.com/office/powerpoint/2010/main" val="29154506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y-GB" b="1" noProof="0" dirty="0">
                <a:cs typeface="+mn-lt"/>
              </a:rPr>
              <a:t>32. Ydych chi'n ei chael hi'n anodd gwneud ffrindiau newydd? </a:t>
            </a:r>
            <a:r>
              <a:rPr lang="cy-GB" noProof="0" dirty="0">
                <a:cs typeface="+mn-lt"/>
              </a:rPr>
              <a:t>Ydw / Nac ydw
</a:t>
            </a:r>
            <a:r>
              <a:rPr lang="cy-GB" b="1" noProof="0" dirty="0">
                <a:cs typeface="+mn-lt"/>
              </a:rPr>
              <a:t>33. Rwy’n dueddol o fod a diddordebau cryf iawn, a byddaf yn cynhyrfu os na allaf eu ddilyn? </a:t>
            </a:r>
            <a:r>
              <a:rPr lang="cy-GB" noProof="0" dirty="0">
                <a:cs typeface="+mn-lt"/>
              </a:rPr>
              <a:t>Ydw / Nac ydw</a:t>
            </a:r>
            <a:br>
              <a:rPr lang="cy-GB" noProof="0" dirty="0">
                <a:cs typeface="+mn-lt"/>
              </a:rPr>
            </a:br>
            <a:r>
              <a:rPr lang="cy-GB" noProof="0" dirty="0">
                <a:cs typeface="+mn-lt"/>
              </a:rPr>
              <a:t>Pan fyddwch wedi cwblhau'r holl gwestiynau, cliciwch 'cyflwyno’.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cs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32. Do you find it hard to make new friends? </a:t>
            </a:r>
            <a:r>
              <a:rPr lang="en-GB" dirty="0">
                <a:cs typeface="+mn-lt"/>
              </a:rPr>
              <a:t>Yes/No</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mn-lt"/>
              </a:rPr>
              <a:t>33. Intend to have very strong interests, which I get upset about if I can’t pursue? </a:t>
            </a:r>
            <a:r>
              <a:rPr lang="en-GB" dirty="0">
                <a:cs typeface="+mn-lt"/>
              </a:rPr>
              <a:t>Yes/No</a:t>
            </a:r>
            <a:br>
              <a:rPr lang="en-GB" dirty="0">
                <a:cs typeface="+mn-lt"/>
              </a:rPr>
            </a:br>
            <a:r>
              <a:rPr lang="en-GB" dirty="0">
                <a:cs typeface="+mn-lt"/>
              </a:rPr>
              <a:t>When you have completed all questions please click </a:t>
            </a:r>
            <a:r>
              <a:rPr lang="en-GB" b="1" dirty="0">
                <a:cs typeface="+mn-lt"/>
              </a:rPr>
              <a:t>‘submit’.</a:t>
            </a:r>
            <a:endParaRPr lang="en-GB" b="1" dirty="0"/>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18</a:t>
            </a:fld>
            <a:endParaRPr lang="en-GB"/>
          </a:p>
        </p:txBody>
      </p:sp>
    </p:spTree>
    <p:extLst>
      <p:ext uri="{BB962C8B-B14F-4D97-AF65-F5344CB8AC3E}">
        <p14:creationId xmlns:p14="http://schemas.microsoft.com/office/powerpoint/2010/main" val="27723826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Dyma’r</a:t>
            </a:r>
            <a:r>
              <a:rPr lang="en-GB" dirty="0"/>
              <a:t> e-</a:t>
            </a:r>
            <a:r>
              <a:rPr lang="en-GB" dirty="0" err="1"/>
              <a:t>bost</a:t>
            </a:r>
            <a:r>
              <a:rPr lang="en-GB" dirty="0"/>
              <a:t> y </a:t>
            </a:r>
            <a:r>
              <a:rPr lang="en-GB" dirty="0" err="1"/>
              <a:t>byddwch</a:t>
            </a:r>
            <a:r>
              <a:rPr lang="en-GB" dirty="0"/>
              <a:t> yn </a:t>
            </a:r>
            <a:r>
              <a:rPr lang="en-GB" dirty="0" err="1"/>
              <a:t>ei</a:t>
            </a:r>
            <a:r>
              <a:rPr lang="en-GB" dirty="0"/>
              <a:t> </a:t>
            </a:r>
            <a:r>
              <a:rPr lang="en-GB" dirty="0" err="1"/>
              <a:t>dderbyn</a:t>
            </a:r>
            <a:r>
              <a:rPr lang="en-GB" dirty="0"/>
              <a:t> </a:t>
            </a:r>
            <a:r>
              <a:rPr lang="en-GB" dirty="0" err="1"/>
              <a:t>ar</a:t>
            </a:r>
            <a:r>
              <a:rPr lang="en-GB" dirty="0"/>
              <a:t> </a:t>
            </a:r>
            <a:r>
              <a:rPr lang="en-GB" dirty="0" err="1"/>
              <a:t>ôl</a:t>
            </a:r>
            <a:r>
              <a:rPr lang="en-GB" dirty="0"/>
              <a:t> </a:t>
            </a:r>
            <a:r>
              <a:rPr lang="en-GB" dirty="0" err="1"/>
              <a:t>i</a:t>
            </a:r>
            <a:r>
              <a:rPr lang="en-GB" dirty="0"/>
              <a:t> chi </a:t>
            </a:r>
            <a:r>
              <a:rPr lang="en-GB" dirty="0" err="1"/>
              <a:t>gyflwyno</a:t>
            </a:r>
            <a:r>
              <a:rPr lang="en-GB" dirty="0"/>
              <a:t> </a:t>
            </a:r>
            <a:r>
              <a:rPr lang="en-GB" dirty="0" err="1"/>
              <a:t>eich</a:t>
            </a:r>
            <a:r>
              <a:rPr lang="en-GB" dirty="0"/>
              <a:t> </a:t>
            </a:r>
            <a:r>
              <a:rPr lang="en-GB" dirty="0" err="1"/>
              <a:t>holiadur</a:t>
            </a:r>
            <a:r>
              <a:rPr lang="en-GB" dirty="0"/>
              <a:t> </a:t>
            </a:r>
            <a:r>
              <a:rPr lang="en-GB" dirty="0" err="1"/>
              <a:t>sy’n</a:t>
            </a:r>
            <a:r>
              <a:rPr lang="en-GB" dirty="0"/>
              <a:t> </a:t>
            </a:r>
            <a:r>
              <a:rPr lang="en-GB" dirty="0" err="1"/>
              <a:t>cynnwys</a:t>
            </a:r>
            <a:r>
              <a:rPr lang="en-GB" dirty="0"/>
              <a:t> </a:t>
            </a:r>
            <a:r>
              <a:rPr lang="en-GB" dirty="0" err="1"/>
              <a:t>dolen</a:t>
            </a:r>
            <a:r>
              <a:rPr lang="en-GB" dirty="0"/>
              <a:t> </a:t>
            </a:r>
            <a:r>
              <a:rPr lang="en-GB" dirty="0" err="1"/>
              <a:t>i</a:t>
            </a:r>
            <a:r>
              <a:rPr lang="en-GB" dirty="0"/>
              <a:t> </a:t>
            </a:r>
            <a:r>
              <a:rPr lang="en-GB" dirty="0" err="1"/>
              <a:t>wybodaeth</a:t>
            </a:r>
            <a:r>
              <a:rPr lang="en-GB" dirty="0"/>
              <a:t> am </a:t>
            </a:r>
            <a:r>
              <a:rPr lang="en-GB" dirty="0" err="1"/>
              <a:t>gymorth</a:t>
            </a:r>
            <a:r>
              <a:rPr lang="en-GB" dirty="0"/>
              <a:t> a </a:t>
            </a:r>
            <a:r>
              <a:rPr lang="en-GB" dirty="0" err="1"/>
              <a:t>lles</a:t>
            </a:r>
            <a:r>
              <a:rPr lang="en-GB" dirty="0"/>
              <a:t> </a:t>
            </a:r>
            <a:r>
              <a:rPr lang="en-GB" dirty="0" err="1"/>
              <a:t>myfyrwyr</a:t>
            </a:r>
            <a:r>
              <a:rPr lang="en-GB" dirty="0"/>
              <a:t>.</a:t>
            </a:r>
          </a:p>
          <a:p>
            <a:endParaRPr lang="en-GB" dirty="0"/>
          </a:p>
          <a:p>
            <a:r>
              <a:rPr lang="en-GB" dirty="0"/>
              <a:t>This is the email you will receive once you have submitted your screening questionnaire which includes a link to information about student support and wellbeing.</a:t>
            </a:r>
          </a:p>
        </p:txBody>
      </p:sp>
      <p:sp>
        <p:nvSpPr>
          <p:cNvPr id="4" name="Slide Number Placeholder 3"/>
          <p:cNvSpPr>
            <a:spLocks noGrp="1"/>
          </p:cNvSpPr>
          <p:nvPr>
            <p:ph type="sldNum" sz="quarter" idx="5"/>
          </p:nvPr>
        </p:nvSpPr>
        <p:spPr/>
        <p:txBody>
          <a:bodyPr/>
          <a:lstStyle/>
          <a:p>
            <a:fld id="{0F2776C4-9B5E-4DE0-B60A-0BD572BE3208}" type="slidenum">
              <a:rPr lang="en-GB" smtClean="0"/>
              <a:t>19</a:t>
            </a:fld>
            <a:endParaRPr lang="en-GB"/>
          </a:p>
        </p:txBody>
      </p:sp>
    </p:spTree>
    <p:extLst>
      <p:ext uri="{BB962C8B-B14F-4D97-AF65-F5344CB8AC3E}">
        <p14:creationId xmlns:p14="http://schemas.microsoft.com/office/powerpoint/2010/main" val="31236477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70000"/>
              </a:lnSpc>
              <a:spcBef>
                <a:spcPts val="1000"/>
              </a:spcBef>
              <a:buFont typeface="Arial" panose="020B0604020202020204" pitchFamily="34" charset="0"/>
            </a:pPr>
            <a:r>
              <a:rPr lang="en-GB" sz="2800" b="1" dirty="0">
                <a:solidFill>
                  <a:schemeClr val="accent1">
                    <a:lumMod val="50000"/>
                  </a:schemeClr>
                </a:solidFill>
              </a:rPr>
              <a:t>What happens next? </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a:lnSpc>
                <a:spcPct val="70000"/>
              </a:lnSpc>
              <a:spcBef>
                <a:spcPts val="1000"/>
              </a:spcBef>
              <a:buFont typeface="Arial" panose="020B0604020202020204" pitchFamily="34" charset="0"/>
            </a:pPr>
            <a:r>
              <a:rPr lang="en-GB" dirty="0">
                <a:solidFill>
                  <a:schemeClr val="accent1">
                    <a:lumMod val="50000"/>
                  </a:schemeClr>
                </a:solidFill>
              </a:rPr>
              <a:t>We will contact you via your university email address if:</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en-GB" dirty="0">
                <a:solidFill>
                  <a:schemeClr val="accent1">
                    <a:lumMod val="50000"/>
                  </a:schemeClr>
                </a:solidFill>
              </a:rPr>
              <a:t>You have shared that you have a disability or long-term health condition</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en-GB" dirty="0">
                <a:solidFill>
                  <a:schemeClr val="accent1">
                    <a:lumMod val="50000"/>
                  </a:schemeClr>
                </a:solidFill>
              </a:rPr>
              <a:t>Answers you have given to the questionnaire indicate you would benefit from further screening</a:t>
            </a:r>
          </a:p>
          <a:p>
            <a:pPr marL="285750" indent="-285750">
              <a:lnSpc>
                <a:spcPct val="70000"/>
              </a:lnSpc>
              <a:spcBef>
                <a:spcPts val="1000"/>
              </a:spcBef>
              <a:buFont typeface="Arial" panose="020B0604020202020204" pitchFamily="34" charset="0"/>
              <a:buChar char="•"/>
            </a:pPr>
            <a:endParaRPr lang="en-GB" dirty="0">
              <a:solidFill>
                <a:schemeClr val="accent1">
                  <a:lumMod val="50000"/>
                </a:schemeClr>
              </a:solidFill>
            </a:endParaRPr>
          </a:p>
          <a:p>
            <a:pPr>
              <a:lnSpc>
                <a:spcPct val="70000"/>
              </a:lnSpc>
              <a:spcBef>
                <a:spcPts val="1000"/>
              </a:spcBef>
              <a:buFont typeface="Arial" panose="020B0604020202020204" pitchFamily="34" charset="0"/>
            </a:pPr>
            <a:r>
              <a:rPr lang="en-GB" dirty="0">
                <a:solidFill>
                  <a:schemeClr val="accent1">
                    <a:lumMod val="50000"/>
                  </a:schemeClr>
                </a:solidFill>
              </a:rPr>
              <a:t>If you do not hear from us, this means you do not require further screening however you can email </a:t>
            </a:r>
            <a:r>
              <a:rPr lang="en-GB" dirty="0">
                <a:solidFill>
                  <a:schemeClr val="accent1">
                    <a:lumMod val="50000"/>
                  </a:schemeClr>
                </a:solidFill>
                <a:hlinkClick r:id="rId3">
                  <a:extLst>
                    <a:ext uri="{A12FA001-AC4F-418D-AE19-62706E023703}">
                      <ahyp:hlinkClr xmlns:ahyp="http://schemas.microsoft.com/office/drawing/2018/hyperlinkcolor" val="tx"/>
                    </a:ext>
                  </a:extLst>
                </a:hlinkClick>
              </a:rPr>
              <a:t>disability@uwtsd.ac.uk</a:t>
            </a:r>
            <a:r>
              <a:rPr lang="en-GB" dirty="0">
                <a:solidFill>
                  <a:schemeClr val="accent1">
                    <a:lumMod val="50000"/>
                  </a:schemeClr>
                </a:solidFill>
              </a:rPr>
              <a:t> at any point in your course to discuss your support needs.</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20</a:t>
            </a:fld>
            <a:endParaRPr lang="en-GB"/>
          </a:p>
        </p:txBody>
      </p:sp>
    </p:spTree>
    <p:extLst>
      <p:ext uri="{BB962C8B-B14F-4D97-AF65-F5344CB8AC3E}">
        <p14:creationId xmlns:p14="http://schemas.microsoft.com/office/powerpoint/2010/main" val="2939659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y-GB" noProof="0" dirty="0">
                <a:solidFill>
                  <a:schemeClr val="accent2">
                    <a:lumMod val="75000"/>
                  </a:schemeClr>
                </a:solidFill>
              </a:rPr>
              <a:t>Waeth a oes angen sgrinio pellach arnoch, mae yna lawer o resymau pam y gallech elwa o gael mynediad at gymorth astudio ar lefel prifysgol am y tro cyntaf, boed hynny oherwydd trafferth deall beth sy'n ddisgwyliedig ohonoch gan diwtoriaid, eich bod yn dychwelyd i addysg ffurfiol ar ôl amser hir o fod allan o addysg, neu oherwydd nad Cymraeg/ Saesneg yw eich iaith gyntaf.
Mae cymorth sgiliau astudio 1-1 trwy Microsoft Teams ar gael </a:t>
            </a:r>
            <a:r>
              <a:rPr lang="cy-GB" b="1" noProof="0" dirty="0">
                <a:solidFill>
                  <a:schemeClr val="accent2">
                    <a:lumMod val="75000"/>
                  </a:schemeClr>
                </a:solidFill>
              </a:rPr>
              <a:t>i bob myfyriwr</a:t>
            </a:r>
            <a:r>
              <a:rPr lang="cy-GB" noProof="0" dirty="0">
                <a:solidFill>
                  <a:schemeClr val="accent2">
                    <a:lumMod val="75000"/>
                  </a:schemeClr>
                </a:solidFill>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chemeClr val="accent2">
                  <a:lumMod val="75000"/>
                </a:schemeClr>
              </a:solidFill>
            </a:endParaRPr>
          </a:p>
          <a:p>
            <a:pPr marL="0" indent="0">
              <a:buNone/>
            </a:pPr>
            <a:r>
              <a:rPr lang="en-GB" sz="1200" dirty="0" err="1">
                <a:solidFill>
                  <a:schemeClr val="accent1">
                    <a:lumMod val="50000"/>
                  </a:schemeClr>
                </a:solidFill>
              </a:rPr>
              <a:t>Gofynnir</a:t>
            </a:r>
            <a:r>
              <a:rPr lang="en-GB" sz="1200" dirty="0">
                <a:solidFill>
                  <a:schemeClr val="accent1">
                    <a:lumMod val="50000"/>
                  </a:schemeClr>
                </a:solidFill>
              </a:rPr>
              <a:t> am </a:t>
            </a:r>
            <a:r>
              <a:rPr lang="en-GB" sz="1200" dirty="0" err="1">
                <a:solidFill>
                  <a:schemeClr val="accent1">
                    <a:lumMod val="50000"/>
                  </a:schemeClr>
                </a:solidFill>
              </a:rPr>
              <a:t>hyn</a:t>
            </a:r>
            <a:r>
              <a:rPr lang="en-GB" sz="1200" dirty="0">
                <a:solidFill>
                  <a:schemeClr val="accent1">
                    <a:lumMod val="50000"/>
                  </a:schemeClr>
                </a:solidFill>
              </a:rPr>
              <a:t> </a:t>
            </a:r>
            <a:r>
              <a:rPr lang="en-GB" sz="1200" dirty="0" err="1">
                <a:solidFill>
                  <a:schemeClr val="accent1">
                    <a:lumMod val="50000"/>
                  </a:schemeClr>
                </a:solidFill>
              </a:rPr>
              <a:t>drwy</a:t>
            </a:r>
            <a:r>
              <a:rPr lang="en-GB" sz="1200" dirty="0">
                <a:solidFill>
                  <a:schemeClr val="accent1">
                    <a:lumMod val="50000"/>
                  </a:schemeClr>
                </a:solidFill>
              </a:rPr>
              <a:t> e-</a:t>
            </a:r>
            <a:r>
              <a:rPr lang="en-GB" sz="1200" dirty="0" err="1">
                <a:solidFill>
                  <a:schemeClr val="accent1">
                    <a:lumMod val="50000"/>
                  </a:schemeClr>
                </a:solidFill>
              </a:rPr>
              <a:t>bostio</a:t>
            </a:r>
            <a:r>
              <a:rPr lang="en-GB" sz="1200" dirty="0">
                <a:solidFill>
                  <a:schemeClr val="accent1">
                    <a:lumMod val="50000"/>
                  </a:schemeClr>
                </a:solidFill>
              </a:rPr>
              <a:t>: studyskillsdistance@uwtsd.ac.uk </a:t>
            </a:r>
            <a:r>
              <a:rPr lang="en-GB" sz="1200" dirty="0" err="1">
                <a:solidFill>
                  <a:schemeClr val="accent1">
                    <a:lumMod val="50000"/>
                  </a:schemeClr>
                </a:solidFill>
              </a:rPr>
              <a:t>gydag</a:t>
            </a:r>
            <a:r>
              <a:rPr lang="en-GB" sz="1200" dirty="0">
                <a:solidFill>
                  <a:schemeClr val="accent1">
                    <a:lumMod val="50000"/>
                  </a:schemeClr>
                </a:solidFill>
              </a:rPr>
              <a:t> </a:t>
            </a:r>
            <a:r>
              <a:rPr lang="en-GB" sz="1200" dirty="0" err="1">
                <a:solidFill>
                  <a:schemeClr val="accent1">
                    <a:lumMod val="50000"/>
                  </a:schemeClr>
                </a:solidFill>
              </a:rPr>
              <a:t>amlinelliad</a:t>
            </a:r>
            <a:r>
              <a:rPr lang="en-GB" sz="1200" dirty="0">
                <a:solidFill>
                  <a:schemeClr val="accent1">
                    <a:lumMod val="50000"/>
                  </a:schemeClr>
                </a:solidFill>
              </a:rPr>
              <a:t> </a:t>
            </a:r>
            <a:r>
              <a:rPr lang="en-GB" sz="1200" dirty="0" err="1">
                <a:solidFill>
                  <a:schemeClr val="accent1">
                    <a:lumMod val="50000"/>
                  </a:schemeClr>
                </a:solidFill>
              </a:rPr>
              <a:t>byr</a:t>
            </a:r>
            <a:r>
              <a:rPr lang="en-GB" sz="1200" dirty="0">
                <a:solidFill>
                  <a:schemeClr val="accent1">
                    <a:lumMod val="50000"/>
                  </a:schemeClr>
                </a:solidFill>
              </a:rPr>
              <a:t> </a:t>
            </a:r>
            <a:r>
              <a:rPr lang="en-GB" sz="1200" dirty="0" err="1">
                <a:solidFill>
                  <a:schemeClr val="accent1">
                    <a:lumMod val="50000"/>
                  </a:schemeClr>
                </a:solidFill>
              </a:rPr>
              <a:t>o’r</a:t>
            </a:r>
            <a:r>
              <a:rPr lang="en-GB" sz="1200" dirty="0">
                <a:solidFill>
                  <a:schemeClr val="accent1">
                    <a:lumMod val="50000"/>
                  </a:schemeClr>
                </a:solidFill>
              </a:rPr>
              <a:t> </a:t>
            </a:r>
            <a:r>
              <a:rPr lang="en-GB" sz="1200" dirty="0" err="1">
                <a:solidFill>
                  <a:schemeClr val="accent1">
                    <a:lumMod val="50000"/>
                  </a:schemeClr>
                </a:solidFill>
              </a:rPr>
              <a:t>cymorth</a:t>
            </a:r>
            <a:r>
              <a:rPr lang="en-GB" sz="1200" dirty="0">
                <a:solidFill>
                  <a:schemeClr val="accent1">
                    <a:lumMod val="50000"/>
                  </a:schemeClr>
                </a:solidFill>
              </a:rPr>
              <a:t> </a:t>
            </a:r>
            <a:r>
              <a:rPr lang="en-GB" sz="1200" dirty="0" err="1">
                <a:solidFill>
                  <a:schemeClr val="accent1">
                    <a:lumMod val="50000"/>
                  </a:schemeClr>
                </a:solidFill>
              </a:rPr>
              <a:t>sydd</a:t>
            </a:r>
            <a:r>
              <a:rPr lang="en-GB" sz="1200" dirty="0">
                <a:solidFill>
                  <a:schemeClr val="accent1">
                    <a:lumMod val="50000"/>
                  </a:schemeClr>
                </a:solidFill>
              </a:rPr>
              <a:t> </a:t>
            </a:r>
            <a:r>
              <a:rPr lang="en-GB" sz="1200" dirty="0" err="1">
                <a:solidFill>
                  <a:schemeClr val="accent1">
                    <a:lumMod val="50000"/>
                  </a:schemeClr>
                </a:solidFill>
              </a:rPr>
              <a:t>angen</a:t>
            </a:r>
            <a:r>
              <a:rPr lang="en-GB" sz="1200" dirty="0">
                <a:solidFill>
                  <a:schemeClr val="accent1">
                    <a:lumMod val="50000"/>
                  </a:schemeClr>
                </a:solidFill>
              </a:rPr>
              <a:t> </a:t>
            </a:r>
            <a:r>
              <a:rPr lang="en-GB" sz="1200" dirty="0" err="1">
                <a:solidFill>
                  <a:schemeClr val="accent1">
                    <a:lumMod val="50000"/>
                  </a:schemeClr>
                </a:solidFill>
              </a:rPr>
              <a:t>arnoch</a:t>
            </a:r>
            <a:r>
              <a:rPr lang="en-GB" sz="1200" dirty="0">
                <a:solidFill>
                  <a:schemeClr val="accent1">
                    <a:lumMod val="50000"/>
                  </a:schemeClr>
                </a:solidFill>
              </a:rPr>
              <a:t> </a:t>
            </a:r>
            <a:r>
              <a:rPr lang="en-GB" sz="1200" dirty="0" err="1">
                <a:solidFill>
                  <a:schemeClr val="accent1">
                    <a:lumMod val="50000"/>
                  </a:schemeClr>
                </a:solidFill>
              </a:rPr>
              <a:t>a’r</a:t>
            </a:r>
            <a:r>
              <a:rPr lang="en-GB" sz="1200" dirty="0">
                <a:solidFill>
                  <a:schemeClr val="accent1">
                    <a:lumMod val="50000"/>
                  </a:schemeClr>
                </a:solidFill>
              </a:rPr>
              <a:t> </a:t>
            </a:r>
            <a:r>
              <a:rPr lang="en-GB" sz="1200" dirty="0" err="1">
                <a:solidFill>
                  <a:schemeClr val="accent1">
                    <a:lumMod val="50000"/>
                  </a:schemeClr>
                </a:solidFill>
              </a:rPr>
              <a:t>diwrnod</a:t>
            </a:r>
            <a:r>
              <a:rPr lang="en-GB" sz="1200" dirty="0">
                <a:solidFill>
                  <a:schemeClr val="accent1">
                    <a:lumMod val="50000"/>
                  </a:schemeClr>
                </a:solidFill>
              </a:rPr>
              <a:t> </a:t>
            </a:r>
            <a:r>
              <a:rPr lang="en-GB" sz="1200" dirty="0" err="1">
                <a:solidFill>
                  <a:schemeClr val="accent1">
                    <a:lumMod val="50000"/>
                  </a:schemeClr>
                </a:solidFill>
              </a:rPr>
              <a:t>a’r</a:t>
            </a:r>
            <a:r>
              <a:rPr lang="en-GB" sz="1200" dirty="0">
                <a:solidFill>
                  <a:schemeClr val="accent1">
                    <a:lumMod val="50000"/>
                  </a:schemeClr>
                </a:solidFill>
              </a:rPr>
              <a:t> </a:t>
            </a:r>
            <a:r>
              <a:rPr lang="en-GB" sz="1200" dirty="0" err="1">
                <a:solidFill>
                  <a:schemeClr val="accent1">
                    <a:lumMod val="50000"/>
                  </a:schemeClr>
                </a:solidFill>
              </a:rPr>
              <a:t>amser</a:t>
            </a:r>
            <a:r>
              <a:rPr lang="en-GB" sz="1200" dirty="0">
                <a:solidFill>
                  <a:schemeClr val="accent1">
                    <a:lumMod val="50000"/>
                  </a:schemeClr>
                </a:solidFill>
              </a:rPr>
              <a:t> </a:t>
            </a:r>
            <a:r>
              <a:rPr lang="en-GB" sz="1200" dirty="0" err="1">
                <a:solidFill>
                  <a:schemeClr val="accent1">
                    <a:lumMod val="50000"/>
                  </a:schemeClr>
                </a:solidFill>
              </a:rPr>
              <a:t>sydd</a:t>
            </a:r>
            <a:r>
              <a:rPr lang="en-GB" sz="1200" dirty="0">
                <a:solidFill>
                  <a:schemeClr val="accent1">
                    <a:lumMod val="50000"/>
                  </a:schemeClr>
                </a:solidFill>
              </a:rPr>
              <a:t> </a:t>
            </a:r>
            <a:r>
              <a:rPr lang="en-GB" sz="1200" dirty="0" err="1">
                <a:solidFill>
                  <a:schemeClr val="accent1">
                    <a:lumMod val="50000"/>
                  </a:schemeClr>
                </a:solidFill>
              </a:rPr>
              <a:t>orau</a:t>
            </a:r>
            <a:r>
              <a:rPr lang="en-GB" sz="1200" dirty="0">
                <a:solidFill>
                  <a:schemeClr val="accent1">
                    <a:lumMod val="50000"/>
                  </a:schemeClr>
                </a:solidFill>
              </a:rPr>
              <a:t> </a:t>
            </a:r>
            <a:r>
              <a:rPr lang="en-GB" sz="1200" dirty="0" err="1">
                <a:solidFill>
                  <a:schemeClr val="accent1">
                    <a:lumMod val="50000"/>
                  </a:schemeClr>
                </a:solidFill>
              </a:rPr>
              <a:t>gennych</a:t>
            </a:r>
            <a:r>
              <a:rPr lang="en-GB" sz="1200" dirty="0">
                <a:solidFill>
                  <a:schemeClr val="accent1">
                    <a:lumMod val="50000"/>
                  </a:schemeClr>
                </a:solidFill>
              </a:rPr>
              <a:t>.</a:t>
            </a:r>
          </a:p>
          <a:p>
            <a:pPr marL="0" indent="0">
              <a:buNone/>
            </a:pPr>
            <a:r>
              <a:rPr lang="en-GB" sz="1200" dirty="0">
                <a:solidFill>
                  <a:schemeClr val="accent1">
                    <a:lumMod val="50000"/>
                  </a:schemeClr>
                </a:solidFill>
              </a:rPr>
              <a:t>Mae </a:t>
            </a:r>
            <a:r>
              <a:rPr lang="en-GB" sz="1200" dirty="0" err="1">
                <a:solidFill>
                  <a:schemeClr val="accent1">
                    <a:lumMod val="50000"/>
                  </a:schemeClr>
                </a:solidFill>
              </a:rPr>
              <a:t>argaeledd</a:t>
            </a:r>
            <a:r>
              <a:rPr lang="en-GB" sz="1200" dirty="0">
                <a:solidFill>
                  <a:schemeClr val="accent1">
                    <a:lumMod val="50000"/>
                  </a:schemeClr>
                </a:solidFill>
              </a:rPr>
              <a:t> </a:t>
            </a:r>
            <a:r>
              <a:rPr lang="en-GB" sz="1200" dirty="0" err="1">
                <a:solidFill>
                  <a:schemeClr val="accent1">
                    <a:lumMod val="50000"/>
                  </a:schemeClr>
                </a:solidFill>
              </a:rPr>
              <a:t>sesiynau</a:t>
            </a:r>
            <a:r>
              <a:rPr lang="en-GB" sz="1200" dirty="0">
                <a:solidFill>
                  <a:schemeClr val="accent1">
                    <a:lumMod val="50000"/>
                  </a:schemeClr>
                </a:solidFill>
              </a:rPr>
              <a:t> </a:t>
            </a:r>
            <a:r>
              <a:rPr lang="en-GB" sz="1200" dirty="0" err="1">
                <a:solidFill>
                  <a:schemeClr val="accent1">
                    <a:lumMod val="50000"/>
                  </a:schemeClr>
                </a:solidFill>
              </a:rPr>
              <a:t>i’w</a:t>
            </a:r>
            <a:r>
              <a:rPr lang="en-GB" sz="1200" dirty="0">
                <a:solidFill>
                  <a:schemeClr val="accent1">
                    <a:lumMod val="50000"/>
                  </a:schemeClr>
                </a:solidFill>
              </a:rPr>
              <a:t> </a:t>
            </a:r>
            <a:r>
              <a:rPr lang="en-GB" sz="1200" dirty="0" err="1">
                <a:solidFill>
                  <a:schemeClr val="accent1">
                    <a:lumMod val="50000"/>
                  </a:schemeClr>
                </a:solidFill>
              </a:rPr>
              <a:t>gael</a:t>
            </a:r>
            <a:r>
              <a:rPr lang="en-GB" sz="1200" dirty="0">
                <a:solidFill>
                  <a:schemeClr val="accent1">
                    <a:lumMod val="50000"/>
                  </a:schemeClr>
                </a:solidFill>
              </a:rPr>
              <a:t> </a:t>
            </a:r>
            <a:r>
              <a:rPr lang="en-GB" sz="1200" dirty="0" err="1">
                <a:solidFill>
                  <a:schemeClr val="accent1">
                    <a:lumMod val="50000"/>
                  </a:schemeClr>
                </a:solidFill>
              </a:rPr>
              <a:t>drwy</a:t>
            </a:r>
            <a:r>
              <a:rPr lang="en-GB" sz="1200" dirty="0">
                <a:solidFill>
                  <a:schemeClr val="accent1">
                    <a:lumMod val="50000"/>
                  </a:schemeClr>
                </a:solidFill>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solidFill>
                <a:schemeClr val="accent2">
                  <a:lumMod val="75000"/>
                </a:schemeClr>
              </a:solidFil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solidFill>
                  <a:schemeClr val="accent2">
                    <a:lumMod val="75000"/>
                  </a:schemeClr>
                </a:solidFill>
              </a:rPr>
              <a:t>Regardless of whether you require further screening, there are many reasons why you may benefit from accessing support such as studying at university level for the first time, struggling to understand what is expected of you, returning to formal education after a long time of being out of education, or English not being your first language.</a:t>
            </a:r>
            <a:endParaRPr lang="en-GB" dirty="0">
              <a:cs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cs typeface="+mn-lt"/>
              </a:rPr>
              <a:t>1-1 study skills support via Microsoft Teams is available for to all students.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cs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solidFill>
                  <a:srgbClr val="002060"/>
                </a:solidFill>
                <a:latin typeface="Arial"/>
                <a:cs typeface="Arial"/>
              </a:rPr>
              <a:t>You can scan the QR code with your phone for more information. When requesting support include a brief outline of the support you require and your preferred day and time</a:t>
            </a:r>
          </a:p>
          <a:p>
            <a:endParaRPr lang="en-GB" dirty="0"/>
          </a:p>
        </p:txBody>
      </p:sp>
      <p:sp>
        <p:nvSpPr>
          <p:cNvPr id="4" name="Slide Number Placeholder 3"/>
          <p:cNvSpPr>
            <a:spLocks noGrp="1"/>
          </p:cNvSpPr>
          <p:nvPr>
            <p:ph type="sldNum" sz="quarter" idx="5"/>
          </p:nvPr>
        </p:nvSpPr>
        <p:spPr/>
        <p:txBody>
          <a:bodyPr/>
          <a:lstStyle/>
          <a:p>
            <a:fld id="{0F2776C4-9B5E-4DE0-B60A-0BD572BE3208}" type="slidenum">
              <a:rPr lang="en-GB" smtClean="0"/>
              <a:t>21</a:t>
            </a:fld>
            <a:endParaRPr lang="en-GB"/>
          </a:p>
        </p:txBody>
      </p:sp>
    </p:spTree>
    <p:extLst>
      <p:ext uri="{BB962C8B-B14F-4D97-AF65-F5344CB8AC3E}">
        <p14:creationId xmlns:p14="http://schemas.microsoft.com/office/powerpoint/2010/main" val="2419643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9/22/2025</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hyperlink" Target="mailto:disability@uwtsd.ac.uk" TargetMode="Externa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1B99B4-5070-8430-B1D3-8131ED2E3E1D}"/>
              </a:ext>
            </a:extLst>
          </p:cNvPr>
          <p:cNvSpPr txBox="1"/>
          <p:nvPr/>
        </p:nvSpPr>
        <p:spPr>
          <a:xfrm>
            <a:off x="1727200" y="1490008"/>
            <a:ext cx="8961120" cy="2554545"/>
          </a:xfrm>
          <a:prstGeom prst="rect">
            <a:avLst/>
          </a:prstGeom>
          <a:noFill/>
        </p:spPr>
        <p:txBody>
          <a:bodyPr wrap="square">
            <a:spAutoFit/>
          </a:bodyPr>
          <a:lstStyle/>
          <a:p>
            <a:pPr algn="ctr"/>
            <a:r>
              <a:rPr lang="en-US" sz="4000" b="1" dirty="0" err="1">
                <a:solidFill>
                  <a:schemeClr val="bg1"/>
                </a:solidFill>
                <a:ea typeface="Calibri"/>
                <a:cs typeface="Calibri"/>
              </a:rPr>
              <a:t>Cyflwyniad</a:t>
            </a:r>
            <a:r>
              <a:rPr lang="en-US" sz="4000" b="1" dirty="0">
                <a:solidFill>
                  <a:schemeClr val="bg1"/>
                </a:solidFill>
                <a:ea typeface="Calibri"/>
                <a:cs typeface="Calibri"/>
              </a:rPr>
              <a:t> </a:t>
            </a:r>
            <a:r>
              <a:rPr lang="en-US" sz="4000" b="1" dirty="0" err="1">
                <a:solidFill>
                  <a:schemeClr val="bg1"/>
                </a:solidFill>
                <a:ea typeface="Calibri"/>
                <a:cs typeface="Calibri"/>
              </a:rPr>
              <a:t>Sgrinio</a:t>
            </a:r>
            <a:r>
              <a:rPr lang="en-US" sz="4000" b="1" dirty="0">
                <a:solidFill>
                  <a:schemeClr val="bg1"/>
                </a:solidFill>
                <a:ea typeface="Calibri"/>
                <a:cs typeface="Calibri"/>
              </a:rPr>
              <a:t> </a:t>
            </a:r>
          </a:p>
          <a:p>
            <a:pPr algn="ctr"/>
            <a:r>
              <a:rPr lang="en-US" sz="4000" b="1" dirty="0" err="1">
                <a:solidFill>
                  <a:schemeClr val="bg1"/>
                </a:solidFill>
                <a:ea typeface="Calibri"/>
                <a:cs typeface="Calibri"/>
              </a:rPr>
              <a:t>Gwasanaeth</a:t>
            </a:r>
            <a:r>
              <a:rPr lang="en-US" sz="4000" b="1" dirty="0">
                <a:solidFill>
                  <a:schemeClr val="bg1"/>
                </a:solidFill>
                <a:ea typeface="Calibri"/>
                <a:cs typeface="Calibri"/>
              </a:rPr>
              <a:t> </a:t>
            </a:r>
            <a:r>
              <a:rPr lang="en-US" sz="4000" b="1" dirty="0" err="1">
                <a:solidFill>
                  <a:schemeClr val="bg1"/>
                </a:solidFill>
                <a:ea typeface="Calibri"/>
                <a:cs typeface="Calibri"/>
              </a:rPr>
              <a:t>Cymorth</a:t>
            </a:r>
            <a:r>
              <a:rPr lang="en-US" sz="4000" b="1" dirty="0">
                <a:solidFill>
                  <a:schemeClr val="bg1"/>
                </a:solidFill>
                <a:ea typeface="Calibri"/>
                <a:cs typeface="Calibri"/>
              </a:rPr>
              <a:t> </a:t>
            </a:r>
            <a:r>
              <a:rPr lang="en-US" sz="4000" b="1" dirty="0" err="1">
                <a:solidFill>
                  <a:schemeClr val="bg1"/>
                </a:solidFill>
                <a:ea typeface="Calibri"/>
                <a:cs typeface="Calibri"/>
              </a:rPr>
              <a:t>Dysgu</a:t>
            </a:r>
            <a:r>
              <a:rPr lang="en-US" sz="4000" b="1" dirty="0">
                <a:solidFill>
                  <a:schemeClr val="bg1"/>
                </a:solidFill>
                <a:ea typeface="Calibri"/>
                <a:cs typeface="Calibri"/>
              </a:rPr>
              <a:t> PCYDDS</a:t>
            </a:r>
          </a:p>
          <a:p>
            <a:pPr algn="ctr"/>
            <a:endParaRPr lang="en-US" sz="4000" b="1" dirty="0">
              <a:solidFill>
                <a:schemeClr val="bg1"/>
              </a:solidFill>
              <a:ea typeface="Calibri"/>
              <a:cs typeface="Calibri"/>
            </a:endParaRPr>
          </a:p>
          <a:p>
            <a:pPr algn="ctr"/>
            <a:r>
              <a:rPr lang="en-US" sz="4000" b="1" dirty="0">
                <a:solidFill>
                  <a:schemeClr val="bg1"/>
                </a:solidFill>
                <a:ea typeface="Calibri"/>
                <a:cs typeface="Calibri"/>
              </a:rPr>
              <a:t>UWTSD Learning Support Screening </a:t>
            </a:r>
          </a:p>
        </p:txBody>
      </p:sp>
    </p:spTree>
    <p:extLst>
      <p:ext uri="{BB962C8B-B14F-4D97-AF65-F5344CB8AC3E}">
        <p14:creationId xmlns:p14="http://schemas.microsoft.com/office/powerpoint/2010/main" val="1206850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6BECC4-5503-0B06-EC80-98A40AB93CFA}"/>
              </a:ext>
            </a:extLst>
          </p:cNvPr>
          <p:cNvSpPr>
            <a:spLocks noGrp="1"/>
          </p:cNvSpPr>
          <p:nvPr>
            <p:ph idx="1"/>
          </p:nvPr>
        </p:nvSpPr>
        <p:spPr>
          <a:xfrm>
            <a:off x="6241576" y="798251"/>
            <a:ext cx="5592205" cy="4500547"/>
          </a:xfrm>
        </p:spPr>
        <p:txBody>
          <a:bodyPr>
            <a:normAutofit fontScale="25000" lnSpcReduction="20000"/>
          </a:bodyPr>
          <a:lstStyle/>
          <a:p>
            <a:pPr marL="0" indent="0">
              <a:lnSpc>
                <a:spcPct val="110000"/>
              </a:lnSpc>
              <a:buNone/>
            </a:pPr>
            <a:r>
              <a:rPr lang="en-GB" sz="7200" b="1" dirty="0">
                <a:solidFill>
                  <a:schemeClr val="accent1">
                    <a:lumMod val="50000"/>
                  </a:schemeClr>
                </a:solidFill>
              </a:rPr>
              <a:t>An opportunity to:</a:t>
            </a:r>
          </a:p>
          <a:p>
            <a:pPr>
              <a:lnSpc>
                <a:spcPct val="110000"/>
              </a:lnSpc>
            </a:pPr>
            <a:r>
              <a:rPr lang="en-GB" sz="7200" dirty="0">
                <a:solidFill>
                  <a:schemeClr val="accent1">
                    <a:lumMod val="50000"/>
                  </a:schemeClr>
                </a:solidFill>
              </a:rPr>
              <a:t>Inform us if you have a disability of long-term physical or mental health condition</a:t>
            </a:r>
          </a:p>
          <a:p>
            <a:pPr>
              <a:lnSpc>
                <a:spcPct val="110000"/>
              </a:lnSpc>
            </a:pPr>
            <a:r>
              <a:rPr lang="en-GB" sz="7200" dirty="0">
                <a:solidFill>
                  <a:schemeClr val="accent1">
                    <a:lumMod val="50000"/>
                  </a:schemeClr>
                </a:solidFill>
              </a:rPr>
              <a:t>Have an introduction to support available via Disabled Students Allowances (DSA)</a:t>
            </a:r>
          </a:p>
          <a:p>
            <a:pPr>
              <a:lnSpc>
                <a:spcPct val="110000"/>
              </a:lnSpc>
            </a:pPr>
            <a:r>
              <a:rPr lang="en-GB" sz="7200" dirty="0">
                <a:solidFill>
                  <a:schemeClr val="accent1">
                    <a:lumMod val="50000"/>
                  </a:schemeClr>
                </a:solidFill>
              </a:rPr>
              <a:t>Complete a multiple-choice questionnaire about how you find different tasks</a:t>
            </a:r>
          </a:p>
          <a:p>
            <a:pPr marL="0" indent="0">
              <a:lnSpc>
                <a:spcPct val="110000"/>
              </a:lnSpc>
              <a:buNone/>
            </a:pPr>
            <a:endParaRPr lang="en-GB" sz="7200" dirty="0">
              <a:solidFill>
                <a:schemeClr val="accent1">
                  <a:lumMod val="50000"/>
                </a:schemeClr>
              </a:solidFill>
            </a:endParaRPr>
          </a:p>
          <a:p>
            <a:pPr marL="0" indent="0">
              <a:lnSpc>
                <a:spcPct val="110000"/>
              </a:lnSpc>
              <a:buNone/>
            </a:pPr>
            <a:r>
              <a:rPr lang="en-GB" sz="7200" b="1" dirty="0">
                <a:solidFill>
                  <a:schemeClr val="accent1">
                    <a:lumMod val="50000"/>
                  </a:schemeClr>
                </a:solidFill>
              </a:rPr>
              <a:t>Why participate?</a:t>
            </a:r>
          </a:p>
          <a:p>
            <a:pPr>
              <a:lnSpc>
                <a:spcPct val="110000"/>
              </a:lnSpc>
            </a:pPr>
            <a:r>
              <a:rPr lang="en-GB" sz="7200" dirty="0">
                <a:solidFill>
                  <a:schemeClr val="accent1">
                    <a:lumMod val="50000"/>
                  </a:schemeClr>
                </a:solidFill>
              </a:rPr>
              <a:t>To enable us to put in place adjustments or support you require</a:t>
            </a:r>
          </a:p>
          <a:p>
            <a:pPr>
              <a:lnSpc>
                <a:spcPct val="110000"/>
              </a:lnSpc>
            </a:pPr>
            <a:r>
              <a:rPr lang="en-GB" sz="7200" dirty="0">
                <a:solidFill>
                  <a:schemeClr val="accent1">
                    <a:lumMod val="50000"/>
                  </a:schemeClr>
                </a:solidFill>
              </a:rPr>
              <a:t>To identify any undiagnosed support needs that may indicate a Specific Learning Difference such as dyslexia or ADHD</a:t>
            </a:r>
          </a:p>
          <a:p>
            <a:pPr marL="0" indent="0">
              <a:lnSpc>
                <a:spcPct val="110000"/>
              </a:lnSpc>
              <a:buNone/>
            </a:pPr>
            <a:endParaRPr lang="en-GB" sz="7200" dirty="0">
              <a:solidFill>
                <a:schemeClr val="accent1">
                  <a:lumMod val="50000"/>
                </a:schemeClr>
              </a:solidFill>
            </a:endParaRPr>
          </a:p>
          <a:p>
            <a:pPr marL="0" indent="0">
              <a:lnSpc>
                <a:spcPct val="110000"/>
              </a:lnSpc>
              <a:buNone/>
            </a:pPr>
            <a:r>
              <a:rPr lang="en-GB" sz="7200" dirty="0">
                <a:solidFill>
                  <a:schemeClr val="accent1">
                    <a:lumMod val="50000"/>
                  </a:schemeClr>
                </a:solidFill>
              </a:rPr>
              <a:t>Who reviews your responses?</a:t>
            </a:r>
          </a:p>
          <a:p>
            <a:pPr marL="0" indent="0">
              <a:lnSpc>
                <a:spcPct val="110000"/>
              </a:lnSpc>
              <a:buNone/>
            </a:pPr>
            <a:endParaRPr lang="en-GB" sz="6000" dirty="0">
              <a:solidFill>
                <a:schemeClr val="accent1">
                  <a:lumMod val="50000"/>
                </a:schemeClr>
              </a:solidFill>
            </a:endParaRPr>
          </a:p>
          <a:p>
            <a:pPr marL="0" indent="0">
              <a:lnSpc>
                <a:spcPct val="110000"/>
              </a:lnSpc>
              <a:buNone/>
            </a:pPr>
            <a:r>
              <a:rPr lang="en-GB" sz="6000" dirty="0">
                <a:solidFill>
                  <a:schemeClr val="accent1">
                    <a:lumMod val="50000"/>
                  </a:schemeClr>
                </a:solidFill>
              </a:rPr>
              <a:t>A learning support specialists and disability adviser for the purpose of identifying support needs and arranging support and adjustments</a:t>
            </a:r>
          </a:p>
          <a:p>
            <a:pPr marL="0" indent="0">
              <a:buNone/>
            </a:pPr>
            <a:endParaRPr lang="en-GB" dirty="0">
              <a:solidFill>
                <a:schemeClr val="accent1">
                  <a:lumMod val="50000"/>
                </a:schemeClr>
              </a:solidFill>
            </a:endParaRPr>
          </a:p>
        </p:txBody>
      </p:sp>
      <p:sp>
        <p:nvSpPr>
          <p:cNvPr id="4" name="Content Placeholder 2">
            <a:extLst>
              <a:ext uri="{FF2B5EF4-FFF2-40B4-BE49-F238E27FC236}">
                <a16:creationId xmlns:a16="http://schemas.microsoft.com/office/drawing/2014/main" id="{2072BD9D-47B9-5AF4-C4FA-72EF3A342674}"/>
              </a:ext>
            </a:extLst>
          </p:cNvPr>
          <p:cNvSpPr txBox="1">
            <a:spLocks/>
          </p:cNvSpPr>
          <p:nvPr/>
        </p:nvSpPr>
        <p:spPr>
          <a:xfrm>
            <a:off x="400528" y="952452"/>
            <a:ext cx="5258937"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800" dirty="0">
              <a:solidFill>
                <a:schemeClr val="accent1">
                  <a:lumMod val="50000"/>
                </a:schemeClr>
              </a:solidFill>
            </a:endParaRPr>
          </a:p>
        </p:txBody>
      </p:sp>
      <p:sp>
        <p:nvSpPr>
          <p:cNvPr id="6" name="Title 1">
            <a:extLst>
              <a:ext uri="{FF2B5EF4-FFF2-40B4-BE49-F238E27FC236}">
                <a16:creationId xmlns:a16="http://schemas.microsoft.com/office/drawing/2014/main" id="{A31711AF-45C1-46E0-EF4C-461D3973B1DA}"/>
              </a:ext>
            </a:extLst>
          </p:cNvPr>
          <p:cNvSpPr txBox="1">
            <a:spLocks/>
          </p:cNvSpPr>
          <p:nvPr/>
        </p:nvSpPr>
        <p:spPr>
          <a:xfrm>
            <a:off x="6144181" y="-143367"/>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b="1" dirty="0">
                <a:solidFill>
                  <a:schemeClr val="accent1">
                    <a:lumMod val="50000"/>
                  </a:schemeClr>
                </a:solidFill>
              </a:rPr>
              <a:t>Introduction to Screening </a:t>
            </a:r>
          </a:p>
        </p:txBody>
      </p:sp>
      <p:sp>
        <p:nvSpPr>
          <p:cNvPr id="5" name="TextBox 4">
            <a:extLst>
              <a:ext uri="{FF2B5EF4-FFF2-40B4-BE49-F238E27FC236}">
                <a16:creationId xmlns:a16="http://schemas.microsoft.com/office/drawing/2014/main" id="{42F8972B-D8F7-059E-91BD-9FFA4083DF11}"/>
              </a:ext>
            </a:extLst>
          </p:cNvPr>
          <p:cNvSpPr txBox="1"/>
          <p:nvPr/>
        </p:nvSpPr>
        <p:spPr>
          <a:xfrm>
            <a:off x="316025" y="723131"/>
            <a:ext cx="5634496" cy="5034199"/>
          </a:xfrm>
          <a:prstGeom prst="rect">
            <a:avLst/>
          </a:prstGeom>
          <a:noFill/>
        </p:spPr>
        <p:txBody>
          <a:bodyPr wrap="square" rtlCol="0">
            <a:spAutoFit/>
          </a:bodyPr>
          <a:lstStyle/>
          <a:p>
            <a:pPr>
              <a:lnSpc>
                <a:spcPct val="90000"/>
              </a:lnSpc>
              <a:spcBef>
                <a:spcPts val="1000"/>
              </a:spcBef>
              <a:buFont typeface="Arial" panose="020B0604020202020204" pitchFamily="34" charset="0"/>
            </a:pPr>
            <a:r>
              <a:rPr lang="cy-GB" b="1" dirty="0">
                <a:solidFill>
                  <a:schemeClr val="accent1">
                    <a:lumMod val="50000"/>
                  </a:schemeClr>
                </a:solidFill>
              </a:rPr>
              <a:t>Cyfle:</a:t>
            </a:r>
          </a:p>
          <a:p>
            <a:pPr marL="342900" indent="-342900">
              <a:lnSpc>
                <a:spcPct val="90000"/>
              </a:lnSpc>
              <a:spcBef>
                <a:spcPts val="1000"/>
              </a:spcBef>
              <a:buFont typeface="Arial" panose="020B0604020202020204" pitchFamily="34" charset="0"/>
              <a:buChar char="•"/>
            </a:pPr>
            <a:r>
              <a:rPr lang="cy-GB" dirty="0">
                <a:solidFill>
                  <a:schemeClr val="accent1">
                    <a:lumMod val="50000"/>
                  </a:schemeClr>
                </a:solidFill>
              </a:rPr>
              <a:t>I’n hysbysu os oes gennych anabledd o gyflwr iechyd corfforol neu feddyliol hirdymor</a:t>
            </a:r>
          </a:p>
          <a:p>
            <a:pPr marL="342900" indent="-342900">
              <a:lnSpc>
                <a:spcPct val="90000"/>
              </a:lnSpc>
              <a:spcBef>
                <a:spcPts val="1000"/>
              </a:spcBef>
              <a:buFont typeface="Arial" panose="020B0604020202020204" pitchFamily="34" charset="0"/>
              <a:buChar char="•"/>
            </a:pPr>
            <a:r>
              <a:rPr lang="cy-GB" dirty="0">
                <a:solidFill>
                  <a:schemeClr val="accent1">
                    <a:lumMod val="50000"/>
                  </a:schemeClr>
                </a:solidFill>
              </a:rPr>
              <a:t>Am gyflwyniad i gymorth drwy Lwfansau Myfyrwyr Anabl (DSA)</a:t>
            </a:r>
          </a:p>
          <a:p>
            <a:pPr marL="342900" indent="-342900">
              <a:lnSpc>
                <a:spcPct val="90000"/>
              </a:lnSpc>
              <a:spcBef>
                <a:spcPts val="1000"/>
              </a:spcBef>
              <a:buFont typeface="Arial" panose="020B0604020202020204" pitchFamily="34" charset="0"/>
              <a:buChar char="•"/>
            </a:pPr>
            <a:r>
              <a:rPr lang="cy-GB" dirty="0">
                <a:solidFill>
                  <a:schemeClr val="accent1">
                    <a:lumMod val="50000"/>
                  </a:schemeClr>
                </a:solidFill>
              </a:rPr>
              <a:t>I gwblhau holiadur amlddewis am sut rydych chi’n ymdopi gyda gwahanol dasgau</a:t>
            </a:r>
          </a:p>
          <a:p>
            <a:pPr>
              <a:lnSpc>
                <a:spcPct val="90000"/>
              </a:lnSpc>
              <a:spcBef>
                <a:spcPts val="1000"/>
              </a:spcBef>
              <a:buFont typeface="Arial" panose="020B0604020202020204" pitchFamily="34" charset="0"/>
            </a:pPr>
            <a:endParaRPr lang="cy-GB" b="1" dirty="0">
              <a:solidFill>
                <a:schemeClr val="accent1">
                  <a:lumMod val="50000"/>
                </a:schemeClr>
              </a:solidFill>
            </a:endParaRPr>
          </a:p>
          <a:p>
            <a:pPr>
              <a:lnSpc>
                <a:spcPct val="90000"/>
              </a:lnSpc>
              <a:spcBef>
                <a:spcPts val="1000"/>
              </a:spcBef>
              <a:buFont typeface="Arial" panose="020B0604020202020204" pitchFamily="34" charset="0"/>
            </a:pPr>
            <a:r>
              <a:rPr lang="cy-GB" b="1" dirty="0">
                <a:solidFill>
                  <a:schemeClr val="accent1">
                    <a:lumMod val="50000"/>
                  </a:schemeClr>
                </a:solidFill>
              </a:rPr>
              <a:t>Pam cymryd rhan?</a:t>
            </a:r>
          </a:p>
          <a:p>
            <a:pPr marL="285750" indent="-285750">
              <a:lnSpc>
                <a:spcPct val="90000"/>
              </a:lnSpc>
              <a:spcBef>
                <a:spcPts val="1000"/>
              </a:spcBef>
              <a:buFont typeface="Arial" panose="020B0604020202020204" pitchFamily="34" charset="0"/>
              <a:buChar char="•"/>
            </a:pPr>
            <a:r>
              <a:rPr lang="cy-GB" dirty="0">
                <a:solidFill>
                  <a:schemeClr val="accent1">
                    <a:lumMod val="50000"/>
                  </a:schemeClr>
                </a:solidFill>
              </a:rPr>
              <a:t>Er mwyn ein galluogi i roi addasiadau neu gymorth ar waith sydd eu hangen arnoch</a:t>
            </a:r>
          </a:p>
          <a:p>
            <a:pPr marL="285750" indent="-285750">
              <a:lnSpc>
                <a:spcPct val="90000"/>
              </a:lnSpc>
              <a:spcBef>
                <a:spcPts val="1000"/>
              </a:spcBef>
              <a:buFont typeface="Arial" panose="020B0604020202020204" pitchFamily="34" charset="0"/>
              <a:buChar char="•"/>
            </a:pPr>
            <a:r>
              <a:rPr lang="cy-GB" dirty="0">
                <a:solidFill>
                  <a:schemeClr val="accent1">
                    <a:lumMod val="50000"/>
                  </a:schemeClr>
                </a:solidFill>
              </a:rPr>
              <a:t>Nodi unrhyw anghenion cymorth heb eu diagnosio a allai nodi Gwahaniaeth Dysgu Penodol fel dyslecsia neu ADCaG</a:t>
            </a:r>
          </a:p>
          <a:p>
            <a:endParaRPr lang="en-GB" b="1" dirty="0">
              <a:solidFill>
                <a:schemeClr val="accent2">
                  <a:lumMod val="75000"/>
                </a:schemeClr>
              </a:solidFill>
            </a:endParaRPr>
          </a:p>
          <a:p>
            <a:endParaRPr lang="en-GB" b="1" dirty="0"/>
          </a:p>
        </p:txBody>
      </p:sp>
      <p:sp>
        <p:nvSpPr>
          <p:cNvPr id="9" name="TextBox 8">
            <a:extLst>
              <a:ext uri="{FF2B5EF4-FFF2-40B4-BE49-F238E27FC236}">
                <a16:creationId xmlns:a16="http://schemas.microsoft.com/office/drawing/2014/main" id="{96E62354-295A-D463-ADFD-E6B9C300D10D}"/>
              </a:ext>
            </a:extLst>
          </p:cNvPr>
          <p:cNvSpPr txBox="1"/>
          <p:nvPr/>
        </p:nvSpPr>
        <p:spPr>
          <a:xfrm>
            <a:off x="-210180" y="85251"/>
            <a:ext cx="4277547" cy="584775"/>
          </a:xfrm>
          <a:prstGeom prst="rect">
            <a:avLst/>
          </a:prstGeom>
          <a:noFill/>
        </p:spPr>
        <p:txBody>
          <a:bodyPr wrap="square" rtlCol="0">
            <a:spAutoFit/>
          </a:bodyPr>
          <a:lstStyle/>
          <a:p>
            <a:pPr algn="ctr"/>
            <a:r>
              <a:rPr lang="cy-GB" sz="3200" b="1" noProof="0" dirty="0">
                <a:solidFill>
                  <a:schemeClr val="accent1">
                    <a:lumMod val="50000"/>
                  </a:schemeClr>
                </a:solidFill>
                <a:latin typeface="+mj-lt"/>
              </a:rPr>
              <a:t>Cyflwyniad i Sgrinio </a:t>
            </a:r>
          </a:p>
        </p:txBody>
      </p:sp>
    </p:spTree>
    <p:extLst>
      <p:ext uri="{BB962C8B-B14F-4D97-AF65-F5344CB8AC3E}">
        <p14:creationId xmlns:p14="http://schemas.microsoft.com/office/powerpoint/2010/main" val="1603351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A0D32-B427-CBEE-1873-BFF3B93CBCA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7253C6-894E-5886-EB13-A3BDBC9AE2AB}"/>
              </a:ext>
            </a:extLst>
          </p:cNvPr>
          <p:cNvSpPr>
            <a:spLocks noGrp="1"/>
          </p:cNvSpPr>
          <p:nvPr>
            <p:ph idx="1"/>
          </p:nvPr>
        </p:nvSpPr>
        <p:spPr>
          <a:xfrm>
            <a:off x="6471561" y="493452"/>
            <a:ext cx="5592205" cy="4500547"/>
          </a:xfrm>
        </p:spPr>
        <p:txBody>
          <a:bodyPr vert="horz" lIns="91440" tIns="45720" rIns="91440" bIns="45720" rtlCol="0" anchor="t">
            <a:normAutofit/>
          </a:bodyPr>
          <a:lstStyle/>
          <a:p>
            <a:pPr marL="0" indent="0">
              <a:lnSpc>
                <a:spcPct val="110000"/>
              </a:lnSpc>
              <a:buNone/>
            </a:pPr>
            <a:r>
              <a:rPr lang="en-GB" sz="3200" b="1" dirty="0">
                <a:solidFill>
                  <a:schemeClr val="accent1">
                    <a:lumMod val="50000"/>
                  </a:schemeClr>
                </a:solidFill>
              </a:rPr>
              <a:t>Who reviews your responses?</a:t>
            </a:r>
            <a:endParaRPr lang="en-GB" sz="1800" dirty="0">
              <a:solidFill>
                <a:schemeClr val="accent1">
                  <a:lumMod val="50000"/>
                </a:schemeClr>
              </a:solidFill>
            </a:endParaRPr>
          </a:p>
          <a:p>
            <a:pPr marL="0" indent="0">
              <a:buNone/>
            </a:pPr>
            <a:r>
              <a:rPr lang="en-GB" sz="1800" dirty="0">
                <a:solidFill>
                  <a:schemeClr val="accent1">
                    <a:lumMod val="50000"/>
                  </a:schemeClr>
                </a:solidFill>
              </a:rPr>
              <a:t>A learning support specialist and disability adviser for the purpose of identifying support needs and arranging support and adjustments</a:t>
            </a:r>
            <a:endParaRPr lang="en-GB" sz="1800" dirty="0">
              <a:solidFill>
                <a:schemeClr val="accent1">
                  <a:lumMod val="50000"/>
                </a:schemeClr>
              </a:solidFill>
              <a:ea typeface="Calibri"/>
              <a:cs typeface="Calibri"/>
            </a:endParaRPr>
          </a:p>
          <a:p>
            <a:pPr marL="0" indent="0">
              <a:buNone/>
            </a:pPr>
            <a:endParaRPr lang="en-GB" dirty="0">
              <a:solidFill>
                <a:schemeClr val="accent1">
                  <a:lumMod val="50000"/>
                </a:schemeClr>
              </a:solidFill>
            </a:endParaRPr>
          </a:p>
        </p:txBody>
      </p:sp>
      <p:sp>
        <p:nvSpPr>
          <p:cNvPr id="4" name="Content Placeholder 2">
            <a:extLst>
              <a:ext uri="{FF2B5EF4-FFF2-40B4-BE49-F238E27FC236}">
                <a16:creationId xmlns:a16="http://schemas.microsoft.com/office/drawing/2014/main" id="{0B62CA46-66DD-5187-E96B-514CF11FE089}"/>
              </a:ext>
            </a:extLst>
          </p:cNvPr>
          <p:cNvSpPr txBox="1">
            <a:spLocks/>
          </p:cNvSpPr>
          <p:nvPr/>
        </p:nvSpPr>
        <p:spPr>
          <a:xfrm>
            <a:off x="400528" y="952452"/>
            <a:ext cx="5258937"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1800" dirty="0">
              <a:solidFill>
                <a:schemeClr val="accent1">
                  <a:lumMod val="50000"/>
                </a:schemeClr>
              </a:solidFill>
            </a:endParaRPr>
          </a:p>
        </p:txBody>
      </p:sp>
      <p:sp>
        <p:nvSpPr>
          <p:cNvPr id="6" name="Title 1">
            <a:extLst>
              <a:ext uri="{FF2B5EF4-FFF2-40B4-BE49-F238E27FC236}">
                <a16:creationId xmlns:a16="http://schemas.microsoft.com/office/drawing/2014/main" id="{1430AD06-F8CF-CC78-3EDE-14FB706DB98C}"/>
              </a:ext>
            </a:extLst>
          </p:cNvPr>
          <p:cNvSpPr txBox="1">
            <a:spLocks/>
          </p:cNvSpPr>
          <p:nvPr/>
        </p:nvSpPr>
        <p:spPr>
          <a:xfrm>
            <a:off x="6096000" y="-143367"/>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b="1" dirty="0">
              <a:solidFill>
                <a:schemeClr val="accent1">
                  <a:lumMod val="50000"/>
                </a:schemeClr>
              </a:solidFill>
            </a:endParaRPr>
          </a:p>
        </p:txBody>
      </p:sp>
      <p:sp>
        <p:nvSpPr>
          <p:cNvPr id="2" name="TextBox 1">
            <a:extLst>
              <a:ext uri="{FF2B5EF4-FFF2-40B4-BE49-F238E27FC236}">
                <a16:creationId xmlns:a16="http://schemas.microsoft.com/office/drawing/2014/main" id="{8C2425AC-89F0-949D-5D75-ED0DB562A58D}"/>
              </a:ext>
            </a:extLst>
          </p:cNvPr>
          <p:cNvSpPr txBox="1"/>
          <p:nvPr/>
        </p:nvSpPr>
        <p:spPr>
          <a:xfrm>
            <a:off x="212747" y="581730"/>
            <a:ext cx="6071033" cy="1411669"/>
          </a:xfrm>
          <a:prstGeom prst="rect">
            <a:avLst/>
          </a:prstGeom>
          <a:noFill/>
        </p:spPr>
        <p:txBody>
          <a:bodyPr wrap="square" rtlCol="0">
            <a:spAutoFit/>
          </a:bodyPr>
          <a:lstStyle/>
          <a:p>
            <a:pPr>
              <a:lnSpc>
                <a:spcPct val="90000"/>
              </a:lnSpc>
              <a:spcBef>
                <a:spcPts val="1000"/>
              </a:spcBef>
              <a:buFont typeface="Arial" panose="020B0604020202020204" pitchFamily="34" charset="0"/>
            </a:pPr>
            <a:r>
              <a:rPr lang="cy-GB" sz="3200" b="1" dirty="0">
                <a:solidFill>
                  <a:schemeClr val="accent1">
                    <a:lumMod val="50000"/>
                  </a:schemeClr>
                </a:solidFill>
              </a:rPr>
              <a:t>Pwy sy'n adolygu eich ymatebion?</a:t>
            </a:r>
            <a:endParaRPr lang="en-GB" sz="3200" b="1" dirty="0">
              <a:solidFill>
                <a:schemeClr val="accent1">
                  <a:lumMod val="50000"/>
                </a:schemeClr>
              </a:solidFill>
            </a:endParaRPr>
          </a:p>
          <a:p>
            <a:pPr>
              <a:lnSpc>
                <a:spcPct val="90000"/>
              </a:lnSpc>
              <a:spcBef>
                <a:spcPts val="1000"/>
              </a:spcBef>
            </a:pPr>
            <a:r>
              <a:rPr lang="cy-GB" dirty="0">
                <a:solidFill>
                  <a:schemeClr val="accent1">
                    <a:lumMod val="50000"/>
                  </a:schemeClr>
                </a:solidFill>
              </a:rPr>
              <a:t>Arbenigwr cymorth dysgu a chynghorydd anabledd at ddibenion nodi anghenion cymorth a threfnu cymorth ac addasiadau</a:t>
            </a:r>
          </a:p>
        </p:txBody>
      </p:sp>
    </p:spTree>
    <p:extLst>
      <p:ext uri="{BB962C8B-B14F-4D97-AF65-F5344CB8AC3E}">
        <p14:creationId xmlns:p14="http://schemas.microsoft.com/office/powerpoint/2010/main" val="1899869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8BC1C-CB58-1DD9-E56B-5F106807CD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8A43D8-2C7F-D5BE-3710-25142409F951}"/>
              </a:ext>
            </a:extLst>
          </p:cNvPr>
          <p:cNvSpPr>
            <a:spLocks noGrp="1"/>
          </p:cNvSpPr>
          <p:nvPr>
            <p:ph type="title"/>
          </p:nvPr>
        </p:nvSpPr>
        <p:spPr>
          <a:xfrm>
            <a:off x="5930821" y="257046"/>
            <a:ext cx="5892800" cy="939817"/>
          </a:xfrm>
        </p:spPr>
        <p:txBody>
          <a:bodyPr>
            <a:normAutofit fontScale="90000"/>
          </a:bodyPr>
          <a:lstStyle/>
          <a:p>
            <a:pPr algn="ctr"/>
            <a:r>
              <a:rPr lang="en-GB" sz="3600" b="1" dirty="0">
                <a:solidFill>
                  <a:schemeClr val="accent1">
                    <a:lumMod val="50000"/>
                  </a:schemeClr>
                </a:solidFill>
              </a:rPr>
              <a:t>Disabled Students’ Allowance (DSA) via Student Finance </a:t>
            </a:r>
            <a:br>
              <a:rPr lang="en-GB" b="1" dirty="0">
                <a:solidFill>
                  <a:schemeClr val="accent2">
                    <a:lumMod val="75000"/>
                  </a:schemeClr>
                </a:solidFill>
              </a:rPr>
            </a:br>
            <a:endParaRPr lang="en-GB" b="1" dirty="0">
              <a:solidFill>
                <a:schemeClr val="accent1">
                  <a:lumMod val="50000"/>
                </a:schemeClr>
              </a:solidFill>
            </a:endParaRPr>
          </a:p>
        </p:txBody>
      </p:sp>
      <p:sp>
        <p:nvSpPr>
          <p:cNvPr id="3" name="Content Placeholder 2">
            <a:extLst>
              <a:ext uri="{FF2B5EF4-FFF2-40B4-BE49-F238E27FC236}">
                <a16:creationId xmlns:a16="http://schemas.microsoft.com/office/drawing/2014/main" id="{EFB053FD-059F-E48A-A742-897C652F571C}"/>
              </a:ext>
            </a:extLst>
          </p:cNvPr>
          <p:cNvSpPr>
            <a:spLocks noGrp="1"/>
          </p:cNvSpPr>
          <p:nvPr>
            <p:ph idx="1"/>
          </p:nvPr>
        </p:nvSpPr>
        <p:spPr>
          <a:xfrm>
            <a:off x="5930821" y="1100995"/>
            <a:ext cx="6131716" cy="3860914"/>
          </a:xfrm>
        </p:spPr>
        <p:txBody>
          <a:bodyPr>
            <a:normAutofit fontScale="25000" lnSpcReduction="20000"/>
          </a:bodyPr>
          <a:lstStyle/>
          <a:p>
            <a:pPr marL="0" indent="0">
              <a:buNone/>
            </a:pPr>
            <a:r>
              <a:rPr lang="en-GB" sz="7200" dirty="0">
                <a:solidFill>
                  <a:schemeClr val="accent1">
                    <a:lumMod val="50000"/>
                  </a:schemeClr>
                </a:solidFill>
              </a:rPr>
              <a:t>DSA covers study-related costs you may have because of a disability, long-term physical or mental health condition.</a:t>
            </a:r>
          </a:p>
          <a:p>
            <a:pPr marL="0" indent="0">
              <a:buNone/>
            </a:pPr>
            <a:r>
              <a:rPr lang="en-GB" sz="7200" dirty="0">
                <a:solidFill>
                  <a:schemeClr val="accent1">
                    <a:lumMod val="50000"/>
                  </a:schemeClr>
                </a:solidFill>
              </a:rPr>
              <a:t>It is not direct funding paid to you but instead is an allowance which funds any specialist support and equipment you might need to ensure your studies are accessible.</a:t>
            </a:r>
          </a:p>
          <a:p>
            <a:pPr marL="0" indent="0">
              <a:buNone/>
            </a:pPr>
            <a:endParaRPr lang="en-GB" sz="7200" dirty="0">
              <a:solidFill>
                <a:schemeClr val="accent1">
                  <a:lumMod val="50000"/>
                </a:schemeClr>
              </a:solidFill>
            </a:endParaRPr>
          </a:p>
          <a:p>
            <a:pPr marL="0" indent="0">
              <a:buNone/>
            </a:pPr>
            <a:endParaRPr lang="en-GB" sz="7200" b="1" dirty="0">
              <a:solidFill>
                <a:schemeClr val="accent1">
                  <a:lumMod val="50000"/>
                </a:schemeClr>
              </a:solidFill>
            </a:endParaRPr>
          </a:p>
          <a:p>
            <a:pPr marL="0" indent="0">
              <a:buNone/>
            </a:pPr>
            <a:r>
              <a:rPr lang="en-GB" sz="7200" b="1" dirty="0">
                <a:solidFill>
                  <a:schemeClr val="accent1">
                    <a:lumMod val="50000"/>
                  </a:schemeClr>
                </a:solidFill>
              </a:rPr>
              <a:t>This may include:</a:t>
            </a:r>
            <a:endParaRPr lang="en-GB" sz="7200" dirty="0">
              <a:solidFill>
                <a:schemeClr val="accent1">
                  <a:lumMod val="50000"/>
                </a:schemeClr>
              </a:solidFill>
            </a:endParaRPr>
          </a:p>
          <a:p>
            <a:pPr marL="285750" indent="-285750" fontAlgn="base"/>
            <a:r>
              <a:rPr lang="en-GB" sz="7200" dirty="0">
                <a:solidFill>
                  <a:schemeClr val="accent1">
                    <a:lumMod val="50000"/>
                  </a:schemeClr>
                </a:solidFill>
              </a:rPr>
              <a:t>A laptop assistive software  </a:t>
            </a:r>
            <a:r>
              <a:rPr lang="en-US" sz="7200" dirty="0">
                <a:solidFill>
                  <a:schemeClr val="accent1">
                    <a:lumMod val="50000"/>
                  </a:schemeClr>
                </a:solidFill>
              </a:rPr>
              <a:t>​</a:t>
            </a:r>
          </a:p>
          <a:p>
            <a:pPr marL="285750" indent="-285750" fontAlgn="base"/>
            <a:r>
              <a:rPr lang="en-GB" sz="7200" dirty="0">
                <a:solidFill>
                  <a:schemeClr val="accent1">
                    <a:lumMod val="50000"/>
                  </a:schemeClr>
                </a:solidFill>
              </a:rPr>
              <a:t>Specialist equipment e.g. ergonomic workstation  </a:t>
            </a:r>
            <a:r>
              <a:rPr lang="en-US" sz="7200" dirty="0">
                <a:solidFill>
                  <a:schemeClr val="accent1">
                    <a:lumMod val="50000"/>
                  </a:schemeClr>
                </a:solidFill>
              </a:rPr>
              <a:t>​</a:t>
            </a:r>
          </a:p>
          <a:p>
            <a:pPr marL="285750" indent="-285750" fontAlgn="base"/>
            <a:r>
              <a:rPr lang="en-GB" sz="7200" dirty="0">
                <a:solidFill>
                  <a:schemeClr val="accent1">
                    <a:lumMod val="50000"/>
                  </a:schemeClr>
                </a:solidFill>
              </a:rPr>
              <a:t>1:1 support e.g. study skills tutor, mentor, BSL interpreter. </a:t>
            </a:r>
          </a:p>
          <a:p>
            <a:pPr marL="285750" indent="-285750" fontAlgn="base"/>
            <a:r>
              <a:rPr lang="en-GB" sz="7200" dirty="0">
                <a:solidFill>
                  <a:schemeClr val="accent1">
                    <a:lumMod val="50000"/>
                  </a:schemeClr>
                </a:solidFill>
              </a:rPr>
              <a:t>Support for disability-related travel costs  </a:t>
            </a:r>
            <a:endParaRPr lang="en-US" sz="7200" dirty="0">
              <a:solidFill>
                <a:schemeClr val="accent1">
                  <a:lumMod val="50000"/>
                </a:schemeClr>
              </a:solidFill>
            </a:endParaRPr>
          </a:p>
          <a:p>
            <a:pPr marL="0" indent="0">
              <a:buNone/>
            </a:pPr>
            <a:endParaRPr lang="en-GB" sz="7200" dirty="0">
              <a:solidFill>
                <a:schemeClr val="accent1">
                  <a:lumMod val="50000"/>
                </a:schemeClr>
              </a:solidFill>
            </a:endParaRPr>
          </a:p>
          <a:p>
            <a:pPr marL="0" indent="0">
              <a:buNone/>
            </a:pPr>
            <a:r>
              <a:rPr lang="en-GB" sz="7200" b="1" dirty="0">
                <a:solidFill>
                  <a:schemeClr val="accent1">
                    <a:lumMod val="50000"/>
                  </a:schemeClr>
                </a:solidFill>
              </a:rPr>
              <a:t>To apply </a:t>
            </a:r>
            <a:r>
              <a:rPr lang="en-GB" sz="7200" dirty="0">
                <a:solidFill>
                  <a:schemeClr val="accent1">
                    <a:lumMod val="50000"/>
                  </a:schemeClr>
                </a:solidFill>
              </a:rPr>
              <a:t>you need to complete an application form, provide evidence of your disability and then have a needs assessment – your disability adviser will support you through this process. </a:t>
            </a:r>
          </a:p>
          <a:p>
            <a:pPr marL="0" indent="0">
              <a:buNone/>
            </a:pPr>
            <a:endParaRPr lang="en-GB" dirty="0">
              <a:solidFill>
                <a:schemeClr val="accent1">
                  <a:lumMod val="50000"/>
                </a:schemeClr>
              </a:solidFill>
            </a:endParaRPr>
          </a:p>
        </p:txBody>
      </p:sp>
      <p:sp>
        <p:nvSpPr>
          <p:cNvPr id="4" name="Content Placeholder 2">
            <a:extLst>
              <a:ext uri="{FF2B5EF4-FFF2-40B4-BE49-F238E27FC236}">
                <a16:creationId xmlns:a16="http://schemas.microsoft.com/office/drawing/2014/main" id="{1CB36CAA-0ABB-FCE2-27BD-D661B1C9B3D3}"/>
              </a:ext>
            </a:extLst>
          </p:cNvPr>
          <p:cNvSpPr txBox="1">
            <a:spLocks/>
          </p:cNvSpPr>
          <p:nvPr/>
        </p:nvSpPr>
        <p:spPr>
          <a:xfrm>
            <a:off x="90864" y="1100994"/>
            <a:ext cx="5839957" cy="483244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80000"/>
              </a:lnSpc>
              <a:buNone/>
            </a:pPr>
            <a:r>
              <a:rPr lang="cy-GB" sz="2100" dirty="0">
                <a:solidFill>
                  <a:schemeClr val="accent1">
                    <a:lumMod val="50000"/>
                  </a:schemeClr>
                </a:solidFill>
              </a:rPr>
              <a:t>Mae DSA yn cwmpasu costau sy'n gysylltiedig ag astudiaethau a allai fod gennych oherwydd anabledd, cyflwr iechyd corfforol neu feddyliol hirdymor.</a:t>
            </a:r>
          </a:p>
          <a:p>
            <a:pPr marL="0" indent="0">
              <a:lnSpc>
                <a:spcPct val="80000"/>
              </a:lnSpc>
              <a:buNone/>
            </a:pPr>
            <a:r>
              <a:rPr lang="cy-GB" sz="2100" dirty="0">
                <a:solidFill>
                  <a:schemeClr val="accent1">
                    <a:lumMod val="50000"/>
                  </a:schemeClr>
                </a:solidFill>
              </a:rPr>
              <a:t>Nid thelir cyllid uniongyrchol i chi, ond yn hytrach cewch lwfans i ariannu unrhyw gymorth ac offer arbenigol y gallai fod ei angen arnoch i sicrhau bod eich astudiaethau yn hygyrch.</a:t>
            </a:r>
          </a:p>
          <a:p>
            <a:pPr marL="0" indent="0">
              <a:lnSpc>
                <a:spcPct val="80000"/>
              </a:lnSpc>
              <a:buNone/>
            </a:pPr>
            <a:endParaRPr lang="cy-GB" sz="2100" b="1" dirty="0">
              <a:solidFill>
                <a:schemeClr val="accent1">
                  <a:lumMod val="50000"/>
                </a:schemeClr>
              </a:solidFill>
            </a:endParaRPr>
          </a:p>
          <a:p>
            <a:pPr marL="0" indent="0">
              <a:lnSpc>
                <a:spcPct val="80000"/>
              </a:lnSpc>
              <a:buNone/>
            </a:pPr>
            <a:r>
              <a:rPr lang="cy-GB" sz="2100" b="1" dirty="0">
                <a:solidFill>
                  <a:schemeClr val="accent1">
                    <a:lumMod val="50000"/>
                  </a:schemeClr>
                </a:solidFill>
              </a:rPr>
              <a:t>Gall hyn gynnwys:</a:t>
            </a:r>
            <a:endParaRPr lang="cy-GB" sz="2100" dirty="0">
              <a:solidFill>
                <a:schemeClr val="accent1">
                  <a:lumMod val="50000"/>
                </a:schemeClr>
              </a:solidFill>
            </a:endParaRPr>
          </a:p>
          <a:p>
            <a:pPr marL="285750" indent="-285750" fontAlgn="base"/>
            <a:r>
              <a:rPr lang="cy-GB" sz="2100" dirty="0">
                <a:solidFill>
                  <a:schemeClr val="accent1">
                    <a:lumMod val="50000"/>
                  </a:schemeClr>
                </a:solidFill>
              </a:rPr>
              <a:t>Gliniadur gyda meddalwedd cynorthwyol ​</a:t>
            </a:r>
          </a:p>
          <a:p>
            <a:pPr marL="285750" indent="-285750" fontAlgn="base"/>
            <a:r>
              <a:rPr lang="cy-GB" sz="2100" dirty="0">
                <a:solidFill>
                  <a:schemeClr val="accent1">
                    <a:lumMod val="50000"/>
                  </a:schemeClr>
                </a:solidFill>
              </a:rPr>
              <a:t>Offer arbenigol e.e. gweithfan ergonomig</a:t>
            </a:r>
          </a:p>
          <a:p>
            <a:pPr marL="285750" indent="-285750" fontAlgn="base"/>
            <a:r>
              <a:rPr lang="cy-GB" sz="2100" dirty="0">
                <a:solidFill>
                  <a:schemeClr val="accent1">
                    <a:lumMod val="50000"/>
                  </a:schemeClr>
                </a:solidFill>
              </a:rPr>
              <a:t>Cymorth 1:1 e.e. tiwtor sgiliau astudio, mentor, cyfieithydd BSL. 
Cymorth i gostau teithio sy'n gysylltiedig ag anabledd</a:t>
            </a:r>
          </a:p>
          <a:p>
            <a:pPr marL="0" indent="0">
              <a:buNone/>
            </a:pPr>
            <a:endParaRPr lang="cy-GB" sz="2100" b="1" dirty="0">
              <a:solidFill>
                <a:schemeClr val="accent1">
                  <a:lumMod val="50000"/>
                </a:schemeClr>
              </a:solidFill>
            </a:endParaRPr>
          </a:p>
          <a:p>
            <a:pPr marL="0" indent="0">
              <a:buNone/>
            </a:pPr>
            <a:r>
              <a:rPr lang="cy-GB" sz="2100" b="1" dirty="0">
                <a:solidFill>
                  <a:schemeClr val="accent1">
                    <a:lumMod val="50000"/>
                  </a:schemeClr>
                </a:solidFill>
              </a:rPr>
              <a:t>I wneud cais</a:t>
            </a:r>
            <a:r>
              <a:rPr lang="cy-GB" sz="2100" dirty="0">
                <a:solidFill>
                  <a:schemeClr val="accent1">
                    <a:lumMod val="50000"/>
                  </a:schemeClr>
                </a:solidFill>
              </a:rPr>
              <a:t>, mae angen i chi lenwi ffurflen gais, darparu tystiolaeth o'ch anabledd ac yna cael asesiad anghenion – bydd eich cynghorydd anabledd yn eich cefnogi drwy'r broses hon.</a:t>
            </a:r>
          </a:p>
          <a:p>
            <a:pPr marL="0" indent="0">
              <a:buNone/>
            </a:pPr>
            <a:endParaRPr lang="en-GB" sz="1800" dirty="0">
              <a:solidFill>
                <a:schemeClr val="accent1">
                  <a:lumMod val="50000"/>
                </a:schemeClr>
              </a:solidFill>
            </a:endParaRPr>
          </a:p>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0F97CE0B-E75D-0875-D996-463E0BC6F34E}"/>
              </a:ext>
            </a:extLst>
          </p:cNvPr>
          <p:cNvSpPr txBox="1">
            <a:spLocks/>
          </p:cNvSpPr>
          <p:nvPr/>
        </p:nvSpPr>
        <p:spPr>
          <a:xfrm>
            <a:off x="188117" y="-110472"/>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b="1" dirty="0">
              <a:solidFill>
                <a:schemeClr val="accent1">
                  <a:lumMod val="50000"/>
                </a:schemeClr>
              </a:solidFill>
            </a:endParaRPr>
          </a:p>
        </p:txBody>
      </p:sp>
      <p:sp>
        <p:nvSpPr>
          <p:cNvPr id="7" name="TextBox 6">
            <a:extLst>
              <a:ext uri="{FF2B5EF4-FFF2-40B4-BE49-F238E27FC236}">
                <a16:creationId xmlns:a16="http://schemas.microsoft.com/office/drawing/2014/main" id="{6C32D163-8054-9CB1-137E-5535D33792F9}"/>
              </a:ext>
            </a:extLst>
          </p:cNvPr>
          <p:cNvSpPr txBox="1"/>
          <p:nvPr/>
        </p:nvSpPr>
        <p:spPr>
          <a:xfrm>
            <a:off x="-267355" y="-26765"/>
            <a:ext cx="6096000" cy="1077218"/>
          </a:xfrm>
          <a:prstGeom prst="rect">
            <a:avLst/>
          </a:prstGeom>
          <a:noFill/>
        </p:spPr>
        <p:txBody>
          <a:bodyPr wrap="square">
            <a:spAutoFit/>
          </a:bodyPr>
          <a:lstStyle/>
          <a:p>
            <a:pPr algn="ctr"/>
            <a:r>
              <a:rPr lang="cy-GB" sz="3200" b="1" dirty="0">
                <a:solidFill>
                  <a:schemeClr val="accent1">
                    <a:lumMod val="50000"/>
                  </a:schemeClr>
                </a:solidFill>
                <a:latin typeface="+mj-lt"/>
                <a:ea typeface="+mj-ea"/>
                <a:cs typeface="+mj-cs"/>
              </a:rPr>
              <a:t>Lwfans Myfyrwyr Anabl (DSA) </a:t>
            </a:r>
          </a:p>
          <a:p>
            <a:pPr algn="ctr"/>
            <a:r>
              <a:rPr lang="cy-GB" sz="3200" b="1" dirty="0">
                <a:solidFill>
                  <a:schemeClr val="accent1">
                    <a:lumMod val="50000"/>
                  </a:schemeClr>
                </a:solidFill>
                <a:latin typeface="+mj-lt"/>
                <a:ea typeface="+mj-ea"/>
                <a:cs typeface="+mj-cs"/>
              </a:rPr>
              <a:t>trwy Gyllid Myfyrwyr</a:t>
            </a:r>
          </a:p>
        </p:txBody>
      </p:sp>
    </p:spTree>
    <p:extLst>
      <p:ext uri="{BB962C8B-B14F-4D97-AF65-F5344CB8AC3E}">
        <p14:creationId xmlns:p14="http://schemas.microsoft.com/office/powerpoint/2010/main" val="3918383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6C841-3FCD-B1AC-C10A-A920D32D56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4923B3-936D-4D3C-4B45-873C0DC7B109}"/>
              </a:ext>
            </a:extLst>
          </p:cNvPr>
          <p:cNvSpPr>
            <a:spLocks noGrp="1"/>
          </p:cNvSpPr>
          <p:nvPr>
            <p:ph type="title"/>
          </p:nvPr>
        </p:nvSpPr>
        <p:spPr>
          <a:xfrm>
            <a:off x="147099" y="1008103"/>
            <a:ext cx="11706939" cy="939817"/>
          </a:xfrm>
        </p:spPr>
        <p:txBody>
          <a:bodyPr>
            <a:normAutofit fontScale="90000"/>
          </a:bodyPr>
          <a:lstStyle/>
          <a:p>
            <a:r>
              <a:rPr lang="en-GB" sz="3600" b="1" dirty="0">
                <a:solidFill>
                  <a:schemeClr val="accent1">
                    <a:lumMod val="50000"/>
                  </a:schemeClr>
                </a:solidFill>
              </a:rPr>
              <a:t>Scan the QR code below with your phone to access the screening form:</a:t>
            </a:r>
            <a:br>
              <a:rPr lang="en-GB" b="1" dirty="0">
                <a:solidFill>
                  <a:schemeClr val="accent2">
                    <a:lumMod val="75000"/>
                  </a:schemeClr>
                </a:solidFill>
              </a:rPr>
            </a:br>
            <a:endParaRPr lang="en-GB" b="1" dirty="0">
              <a:solidFill>
                <a:schemeClr val="accent1">
                  <a:lumMod val="50000"/>
                </a:schemeClr>
              </a:solidFill>
            </a:endParaRPr>
          </a:p>
        </p:txBody>
      </p:sp>
      <p:sp>
        <p:nvSpPr>
          <p:cNvPr id="6" name="Title 1">
            <a:extLst>
              <a:ext uri="{FF2B5EF4-FFF2-40B4-BE49-F238E27FC236}">
                <a16:creationId xmlns:a16="http://schemas.microsoft.com/office/drawing/2014/main" id="{356A777C-6BAF-3AC2-2A28-E87042E3A2C3}"/>
              </a:ext>
            </a:extLst>
          </p:cNvPr>
          <p:cNvSpPr txBox="1">
            <a:spLocks/>
          </p:cNvSpPr>
          <p:nvPr/>
        </p:nvSpPr>
        <p:spPr>
          <a:xfrm>
            <a:off x="243840" y="66485"/>
            <a:ext cx="11734800"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3200" b="1" dirty="0">
              <a:solidFill>
                <a:schemeClr val="accent1">
                  <a:lumMod val="50000"/>
                </a:schemeClr>
              </a:solidFill>
            </a:endParaRPr>
          </a:p>
        </p:txBody>
      </p:sp>
      <p:pic>
        <p:nvPicPr>
          <p:cNvPr id="12" name="Content Placeholder 6" descr="A qr code on a screen&#10;&#10;Description automatically generated">
            <a:extLst>
              <a:ext uri="{FF2B5EF4-FFF2-40B4-BE49-F238E27FC236}">
                <a16:creationId xmlns:a16="http://schemas.microsoft.com/office/drawing/2014/main" id="{B2627238-6451-4430-AD35-4D6FDD88DA6B}"/>
              </a:ext>
            </a:extLst>
          </p:cNvPr>
          <p:cNvPicPr>
            <a:picLocks noChangeAspect="1"/>
          </p:cNvPicPr>
          <p:nvPr/>
        </p:nvPicPr>
        <p:blipFill>
          <a:blip r:embed="rId3"/>
          <a:stretch>
            <a:fillRect/>
          </a:stretch>
        </p:blipFill>
        <p:spPr>
          <a:xfrm>
            <a:off x="3148533" y="1566862"/>
            <a:ext cx="5731510" cy="3724275"/>
          </a:xfrm>
          <a:prstGeom prst="rect">
            <a:avLst/>
          </a:prstGeom>
        </p:spPr>
      </p:pic>
      <p:sp>
        <p:nvSpPr>
          <p:cNvPr id="4" name="TextBox 3">
            <a:extLst>
              <a:ext uri="{FF2B5EF4-FFF2-40B4-BE49-F238E27FC236}">
                <a16:creationId xmlns:a16="http://schemas.microsoft.com/office/drawing/2014/main" id="{A23B9A9E-CF3F-ECC2-4534-5C79356E1025}"/>
              </a:ext>
            </a:extLst>
          </p:cNvPr>
          <p:cNvSpPr txBox="1"/>
          <p:nvPr/>
        </p:nvSpPr>
        <p:spPr>
          <a:xfrm>
            <a:off x="83899" y="244906"/>
            <a:ext cx="11836400" cy="584775"/>
          </a:xfrm>
          <a:prstGeom prst="rect">
            <a:avLst/>
          </a:prstGeom>
          <a:noFill/>
        </p:spPr>
        <p:txBody>
          <a:bodyPr wrap="square">
            <a:spAutoFit/>
          </a:bodyPr>
          <a:lstStyle/>
          <a:p>
            <a:pPr algn="ctr"/>
            <a:r>
              <a:rPr lang="cy-GB" sz="3200" b="1" dirty="0">
                <a:solidFill>
                  <a:schemeClr val="accent1">
                    <a:lumMod val="50000"/>
                  </a:schemeClr>
                </a:solidFill>
                <a:latin typeface="+mj-lt"/>
                <a:ea typeface="+mj-ea"/>
                <a:cs typeface="+mj-cs"/>
              </a:rPr>
              <a:t>Sganiwch y cod QR isod gyda'ch ffôn i gael mynediad i'r ffurflen sgrinio</a:t>
            </a:r>
            <a:r>
              <a:rPr lang="en-GB" sz="3200" b="1" dirty="0">
                <a:solidFill>
                  <a:schemeClr val="accent1">
                    <a:lumMod val="50000"/>
                  </a:schemeClr>
                </a:solidFill>
                <a:latin typeface="+mj-lt"/>
                <a:ea typeface="+mj-ea"/>
                <a:cs typeface="+mj-cs"/>
              </a:rPr>
              <a:t>:</a:t>
            </a:r>
          </a:p>
        </p:txBody>
      </p:sp>
    </p:spTree>
    <p:extLst>
      <p:ext uri="{BB962C8B-B14F-4D97-AF65-F5344CB8AC3E}">
        <p14:creationId xmlns:p14="http://schemas.microsoft.com/office/powerpoint/2010/main" val="1106175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56983-B992-B098-920E-242AC5CA778E}"/>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2D1B1D17-8FF7-B067-C349-E42D4D363C28}"/>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C9488C11-A8A3-B755-3F13-618D26B92F3A}"/>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DB93A97C-2076-30E9-CF5E-5095BF939B85}"/>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2" name="Picture 1">
            <a:extLst>
              <a:ext uri="{FF2B5EF4-FFF2-40B4-BE49-F238E27FC236}">
                <a16:creationId xmlns:a16="http://schemas.microsoft.com/office/drawing/2014/main" id="{95560EF1-C153-405B-F391-35243CCB0DF0}"/>
              </a:ext>
            </a:extLst>
          </p:cNvPr>
          <p:cNvPicPr>
            <a:picLocks noChangeAspect="1"/>
          </p:cNvPicPr>
          <p:nvPr/>
        </p:nvPicPr>
        <p:blipFill>
          <a:blip r:embed="rId3"/>
          <a:stretch>
            <a:fillRect/>
          </a:stretch>
        </p:blipFill>
        <p:spPr>
          <a:xfrm>
            <a:off x="0" y="204384"/>
            <a:ext cx="6255244" cy="5553059"/>
          </a:xfrm>
          <a:prstGeom prst="rect">
            <a:avLst/>
          </a:prstGeom>
        </p:spPr>
      </p:pic>
      <p:pic>
        <p:nvPicPr>
          <p:cNvPr id="3" name="Picture 2">
            <a:extLst>
              <a:ext uri="{FF2B5EF4-FFF2-40B4-BE49-F238E27FC236}">
                <a16:creationId xmlns:a16="http://schemas.microsoft.com/office/drawing/2014/main" id="{C63E2A8E-920A-00FE-8AF0-112E84A5B5AA}"/>
              </a:ext>
            </a:extLst>
          </p:cNvPr>
          <p:cNvPicPr>
            <a:picLocks noChangeAspect="1"/>
          </p:cNvPicPr>
          <p:nvPr/>
        </p:nvPicPr>
        <p:blipFill>
          <a:blip r:embed="rId4"/>
          <a:stretch>
            <a:fillRect/>
          </a:stretch>
        </p:blipFill>
        <p:spPr>
          <a:xfrm>
            <a:off x="6224531" y="204383"/>
            <a:ext cx="5967469" cy="5553059"/>
          </a:xfrm>
          <a:prstGeom prst="rect">
            <a:avLst/>
          </a:prstGeom>
        </p:spPr>
      </p:pic>
    </p:spTree>
    <p:extLst>
      <p:ext uri="{BB962C8B-B14F-4D97-AF65-F5344CB8AC3E}">
        <p14:creationId xmlns:p14="http://schemas.microsoft.com/office/powerpoint/2010/main" val="3999400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680038-F8ED-2EB8-C80F-4588AC2FE39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1A9C55A-0006-321E-0601-141B46236F4F}"/>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885B0B00-5B7D-C224-5E1F-B696B207F722}"/>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C8C4AD9A-C6D7-AE49-AF4D-4BDD0392FBB8}"/>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13" name="Picture 12">
            <a:extLst>
              <a:ext uri="{FF2B5EF4-FFF2-40B4-BE49-F238E27FC236}">
                <a16:creationId xmlns:a16="http://schemas.microsoft.com/office/drawing/2014/main" id="{36C148F6-E3FE-044C-66C7-D7BA7AD4BC77}"/>
              </a:ext>
            </a:extLst>
          </p:cNvPr>
          <p:cNvPicPr>
            <a:picLocks noChangeAspect="1"/>
          </p:cNvPicPr>
          <p:nvPr/>
        </p:nvPicPr>
        <p:blipFill>
          <a:blip r:embed="rId3"/>
          <a:stretch>
            <a:fillRect/>
          </a:stretch>
        </p:blipFill>
        <p:spPr>
          <a:xfrm>
            <a:off x="645994" y="140679"/>
            <a:ext cx="3240000" cy="5412380"/>
          </a:xfrm>
          <a:prstGeom prst="rect">
            <a:avLst/>
          </a:prstGeom>
        </p:spPr>
      </p:pic>
      <p:pic>
        <p:nvPicPr>
          <p:cNvPr id="15" name="Picture 14">
            <a:extLst>
              <a:ext uri="{FF2B5EF4-FFF2-40B4-BE49-F238E27FC236}">
                <a16:creationId xmlns:a16="http://schemas.microsoft.com/office/drawing/2014/main" id="{8F10200F-6C4F-1969-8251-F490ADA9025A}"/>
              </a:ext>
            </a:extLst>
          </p:cNvPr>
          <p:cNvPicPr>
            <a:picLocks noChangeAspect="1"/>
          </p:cNvPicPr>
          <p:nvPr/>
        </p:nvPicPr>
        <p:blipFill>
          <a:blip r:embed="rId4"/>
          <a:stretch>
            <a:fillRect/>
          </a:stretch>
        </p:blipFill>
        <p:spPr>
          <a:xfrm>
            <a:off x="7249157" y="168824"/>
            <a:ext cx="3082270" cy="5436000"/>
          </a:xfrm>
          <a:prstGeom prst="rect">
            <a:avLst/>
          </a:prstGeom>
        </p:spPr>
      </p:pic>
    </p:spTree>
    <p:extLst>
      <p:ext uri="{BB962C8B-B14F-4D97-AF65-F5344CB8AC3E}">
        <p14:creationId xmlns:p14="http://schemas.microsoft.com/office/powerpoint/2010/main" val="3863394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18BBA-B9C9-F4BF-988C-F0F68396C3BA}"/>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8083264-2CAB-E24D-FB42-E7EAA9609C9B}"/>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349D4BC4-2224-5273-F566-277FEE61CF00}"/>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6B9BA335-04B8-6349-A26D-4606918B160E}"/>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44B75195-B104-F2BA-F0CF-AC6420E95DCF}"/>
              </a:ext>
            </a:extLst>
          </p:cNvPr>
          <p:cNvPicPr>
            <a:picLocks noChangeAspect="1"/>
          </p:cNvPicPr>
          <p:nvPr/>
        </p:nvPicPr>
        <p:blipFill>
          <a:blip r:embed="rId3"/>
          <a:stretch>
            <a:fillRect/>
          </a:stretch>
        </p:blipFill>
        <p:spPr>
          <a:xfrm>
            <a:off x="7321598" y="558526"/>
            <a:ext cx="3739360" cy="5040000"/>
          </a:xfrm>
          <a:prstGeom prst="rect">
            <a:avLst/>
          </a:prstGeom>
        </p:spPr>
      </p:pic>
      <p:pic>
        <p:nvPicPr>
          <p:cNvPr id="8" name="Picture 7">
            <a:extLst>
              <a:ext uri="{FF2B5EF4-FFF2-40B4-BE49-F238E27FC236}">
                <a16:creationId xmlns:a16="http://schemas.microsoft.com/office/drawing/2014/main" id="{2F15DD84-711A-A63C-1C6E-3937D01DA41B}"/>
              </a:ext>
            </a:extLst>
          </p:cNvPr>
          <p:cNvPicPr>
            <a:picLocks noChangeAspect="1"/>
          </p:cNvPicPr>
          <p:nvPr/>
        </p:nvPicPr>
        <p:blipFill>
          <a:blip r:embed="rId4"/>
          <a:stretch>
            <a:fillRect/>
          </a:stretch>
        </p:blipFill>
        <p:spPr>
          <a:xfrm>
            <a:off x="1104341" y="459375"/>
            <a:ext cx="3481831" cy="5040000"/>
          </a:xfrm>
          <a:prstGeom prst="rect">
            <a:avLst/>
          </a:prstGeom>
        </p:spPr>
      </p:pic>
    </p:spTree>
    <p:extLst>
      <p:ext uri="{BB962C8B-B14F-4D97-AF65-F5344CB8AC3E}">
        <p14:creationId xmlns:p14="http://schemas.microsoft.com/office/powerpoint/2010/main" val="2563424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37AF3-46A9-E054-40E2-3CC128B794E5}"/>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E725FA1-4857-3B28-A9D4-A6530414A505}"/>
              </a:ext>
            </a:extLst>
          </p:cNvPr>
          <p:cNvSpPr txBox="1">
            <a:spLocks/>
          </p:cNvSpPr>
          <p:nvPr/>
        </p:nvSpPr>
        <p:spPr>
          <a:xfrm>
            <a:off x="6040355" y="721048"/>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2D14491F-5CFC-8958-A3DA-8404B5883DBD}"/>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4F607B8D-576A-52FB-9C0C-FF25C3622F27}"/>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10" name="Picture 9">
            <a:extLst>
              <a:ext uri="{FF2B5EF4-FFF2-40B4-BE49-F238E27FC236}">
                <a16:creationId xmlns:a16="http://schemas.microsoft.com/office/drawing/2014/main" id="{47EB62D3-474C-5BF5-5290-518EFF7F3985}"/>
              </a:ext>
            </a:extLst>
          </p:cNvPr>
          <p:cNvPicPr>
            <a:picLocks noChangeAspect="1"/>
          </p:cNvPicPr>
          <p:nvPr/>
        </p:nvPicPr>
        <p:blipFill>
          <a:blip r:embed="rId3"/>
          <a:stretch>
            <a:fillRect/>
          </a:stretch>
        </p:blipFill>
        <p:spPr>
          <a:xfrm>
            <a:off x="6626147" y="1304941"/>
            <a:ext cx="3830807" cy="2520000"/>
          </a:xfrm>
          <a:prstGeom prst="rect">
            <a:avLst/>
          </a:prstGeom>
        </p:spPr>
      </p:pic>
      <p:pic>
        <p:nvPicPr>
          <p:cNvPr id="12" name="Picture 11">
            <a:extLst>
              <a:ext uri="{FF2B5EF4-FFF2-40B4-BE49-F238E27FC236}">
                <a16:creationId xmlns:a16="http://schemas.microsoft.com/office/drawing/2014/main" id="{7E843FE8-74CF-E5F9-6F28-79E99408A170}"/>
              </a:ext>
            </a:extLst>
          </p:cNvPr>
          <p:cNvPicPr>
            <a:picLocks noChangeAspect="1"/>
          </p:cNvPicPr>
          <p:nvPr/>
        </p:nvPicPr>
        <p:blipFill>
          <a:blip r:embed="rId4"/>
          <a:stretch>
            <a:fillRect/>
          </a:stretch>
        </p:blipFill>
        <p:spPr>
          <a:xfrm>
            <a:off x="1401392" y="1304941"/>
            <a:ext cx="4087560" cy="2520000"/>
          </a:xfrm>
          <a:prstGeom prst="rect">
            <a:avLst/>
          </a:prstGeom>
        </p:spPr>
      </p:pic>
    </p:spTree>
    <p:extLst>
      <p:ext uri="{BB962C8B-B14F-4D97-AF65-F5344CB8AC3E}">
        <p14:creationId xmlns:p14="http://schemas.microsoft.com/office/powerpoint/2010/main" val="1818145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954F8-DFFD-1D51-69E6-14B45363D28D}"/>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3792FA9-E431-E9BF-A074-1B15438E6E20}"/>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5C4C310B-9244-7BF0-1A13-E54BC85CF3A2}"/>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7A54D699-8B04-C6B9-2E12-E412E3AA0298}"/>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9" name="Picture 8">
            <a:extLst>
              <a:ext uri="{FF2B5EF4-FFF2-40B4-BE49-F238E27FC236}">
                <a16:creationId xmlns:a16="http://schemas.microsoft.com/office/drawing/2014/main" id="{54EB7CAB-445F-B4F4-8B91-692F763A8693}"/>
              </a:ext>
            </a:extLst>
          </p:cNvPr>
          <p:cNvPicPr>
            <a:picLocks noChangeAspect="1"/>
          </p:cNvPicPr>
          <p:nvPr/>
        </p:nvPicPr>
        <p:blipFill>
          <a:blip r:embed="rId3"/>
          <a:stretch>
            <a:fillRect/>
          </a:stretch>
        </p:blipFill>
        <p:spPr>
          <a:xfrm>
            <a:off x="111324" y="344270"/>
            <a:ext cx="5913666" cy="4680000"/>
          </a:xfrm>
          <a:prstGeom prst="rect">
            <a:avLst/>
          </a:prstGeom>
        </p:spPr>
      </p:pic>
      <p:pic>
        <p:nvPicPr>
          <p:cNvPr id="11" name="Picture 10">
            <a:extLst>
              <a:ext uri="{FF2B5EF4-FFF2-40B4-BE49-F238E27FC236}">
                <a16:creationId xmlns:a16="http://schemas.microsoft.com/office/drawing/2014/main" id="{2FBCC8B1-F25C-6B1C-94E3-E889CEB52D75}"/>
              </a:ext>
            </a:extLst>
          </p:cNvPr>
          <p:cNvPicPr>
            <a:picLocks noChangeAspect="1"/>
          </p:cNvPicPr>
          <p:nvPr/>
        </p:nvPicPr>
        <p:blipFill>
          <a:blip r:embed="rId4"/>
          <a:stretch>
            <a:fillRect/>
          </a:stretch>
        </p:blipFill>
        <p:spPr>
          <a:xfrm>
            <a:off x="6182299" y="325218"/>
            <a:ext cx="5796000" cy="4734511"/>
          </a:xfrm>
          <a:prstGeom prst="rect">
            <a:avLst/>
          </a:prstGeom>
        </p:spPr>
      </p:pic>
    </p:spTree>
    <p:extLst>
      <p:ext uri="{BB962C8B-B14F-4D97-AF65-F5344CB8AC3E}">
        <p14:creationId xmlns:p14="http://schemas.microsoft.com/office/powerpoint/2010/main" val="35868931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4A8C6-E3A2-567C-FF50-1B3318C4292B}"/>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0B21961-AF98-C4C7-45BF-D0FA47C6B36C}"/>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55A3EB4F-8E13-35A4-E440-4E26D6AED693}"/>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B4BBCEF6-7E6A-7EAB-47DA-D6F8BFB2DC78}"/>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E8F2A296-B9D2-D54B-EC52-58745F26BCAA}"/>
              </a:ext>
            </a:extLst>
          </p:cNvPr>
          <p:cNvPicPr>
            <a:picLocks noChangeAspect="1"/>
          </p:cNvPicPr>
          <p:nvPr/>
        </p:nvPicPr>
        <p:blipFill>
          <a:blip r:embed="rId3"/>
          <a:stretch>
            <a:fillRect/>
          </a:stretch>
        </p:blipFill>
        <p:spPr>
          <a:xfrm>
            <a:off x="358213" y="639633"/>
            <a:ext cx="5144497" cy="4680000"/>
          </a:xfrm>
          <a:prstGeom prst="rect">
            <a:avLst/>
          </a:prstGeom>
        </p:spPr>
      </p:pic>
      <p:pic>
        <p:nvPicPr>
          <p:cNvPr id="8" name="Picture 7">
            <a:extLst>
              <a:ext uri="{FF2B5EF4-FFF2-40B4-BE49-F238E27FC236}">
                <a16:creationId xmlns:a16="http://schemas.microsoft.com/office/drawing/2014/main" id="{8F6DAEE1-11CB-6FB1-926F-2BE4BB6F85BE}"/>
              </a:ext>
            </a:extLst>
          </p:cNvPr>
          <p:cNvPicPr>
            <a:picLocks noChangeAspect="1"/>
          </p:cNvPicPr>
          <p:nvPr/>
        </p:nvPicPr>
        <p:blipFill>
          <a:blip r:embed="rId4"/>
          <a:stretch>
            <a:fillRect/>
          </a:stretch>
        </p:blipFill>
        <p:spPr>
          <a:xfrm>
            <a:off x="6580505" y="639633"/>
            <a:ext cx="5253276" cy="4680000"/>
          </a:xfrm>
          <a:prstGeom prst="rect">
            <a:avLst/>
          </a:prstGeom>
        </p:spPr>
      </p:pic>
    </p:spTree>
    <p:extLst>
      <p:ext uri="{BB962C8B-B14F-4D97-AF65-F5344CB8AC3E}">
        <p14:creationId xmlns:p14="http://schemas.microsoft.com/office/powerpoint/2010/main" val="2644225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B9D64-D15E-68D1-FF37-6312F42EFFF6}"/>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B17D1A3-4575-DE1C-3B82-949E5895955D}"/>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0C7EEC0E-B9D2-807E-58CB-37A3EBD2E09B}"/>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22801196-1470-60B5-217B-FB931F62779F}"/>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10" name="Picture 9">
            <a:extLst>
              <a:ext uri="{FF2B5EF4-FFF2-40B4-BE49-F238E27FC236}">
                <a16:creationId xmlns:a16="http://schemas.microsoft.com/office/drawing/2014/main" id="{CE606D22-1969-02F8-5969-52C9D4434538}"/>
              </a:ext>
            </a:extLst>
          </p:cNvPr>
          <p:cNvPicPr>
            <a:picLocks noChangeAspect="1"/>
          </p:cNvPicPr>
          <p:nvPr/>
        </p:nvPicPr>
        <p:blipFill>
          <a:blip r:embed="rId3"/>
          <a:stretch>
            <a:fillRect/>
          </a:stretch>
        </p:blipFill>
        <p:spPr>
          <a:xfrm>
            <a:off x="2150111" y="887535"/>
            <a:ext cx="8442136" cy="1440000"/>
          </a:xfrm>
          <a:prstGeom prst="rect">
            <a:avLst/>
          </a:prstGeom>
        </p:spPr>
      </p:pic>
      <p:pic>
        <p:nvPicPr>
          <p:cNvPr id="12" name="Picture 11">
            <a:extLst>
              <a:ext uri="{FF2B5EF4-FFF2-40B4-BE49-F238E27FC236}">
                <a16:creationId xmlns:a16="http://schemas.microsoft.com/office/drawing/2014/main" id="{D3C93B6A-410C-DE15-A2A1-549B36E483A3}"/>
              </a:ext>
            </a:extLst>
          </p:cNvPr>
          <p:cNvPicPr>
            <a:picLocks noChangeAspect="1"/>
          </p:cNvPicPr>
          <p:nvPr/>
        </p:nvPicPr>
        <p:blipFill>
          <a:blip r:embed="rId4"/>
          <a:stretch>
            <a:fillRect/>
          </a:stretch>
        </p:blipFill>
        <p:spPr>
          <a:xfrm>
            <a:off x="2150111" y="2822923"/>
            <a:ext cx="8442136" cy="1440000"/>
          </a:xfrm>
          <a:prstGeom prst="rect">
            <a:avLst/>
          </a:prstGeom>
        </p:spPr>
      </p:pic>
    </p:spTree>
    <p:extLst>
      <p:ext uri="{BB962C8B-B14F-4D97-AF65-F5344CB8AC3E}">
        <p14:creationId xmlns:p14="http://schemas.microsoft.com/office/powerpoint/2010/main" val="3627889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B30B9-BA5A-F016-87BB-2064EB5FDA2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F45504E-0AFF-6BE3-E6A9-725F61E4CF6F}"/>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EAAE2A74-DB54-BDB8-2560-F9D082842982}"/>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124386BD-341B-CCC8-BF46-023ACC16E585}"/>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F5CC2A31-DA49-494E-321A-F1E755FE48F8}"/>
              </a:ext>
            </a:extLst>
          </p:cNvPr>
          <p:cNvPicPr>
            <a:picLocks noChangeAspect="1"/>
          </p:cNvPicPr>
          <p:nvPr/>
        </p:nvPicPr>
        <p:blipFill>
          <a:blip r:embed="rId3"/>
          <a:stretch>
            <a:fillRect/>
          </a:stretch>
        </p:blipFill>
        <p:spPr>
          <a:xfrm>
            <a:off x="6441197" y="77036"/>
            <a:ext cx="5472000" cy="5596651"/>
          </a:xfrm>
          <a:prstGeom prst="rect">
            <a:avLst/>
          </a:prstGeom>
        </p:spPr>
      </p:pic>
      <p:pic>
        <p:nvPicPr>
          <p:cNvPr id="8" name="Picture 7">
            <a:extLst>
              <a:ext uri="{FF2B5EF4-FFF2-40B4-BE49-F238E27FC236}">
                <a16:creationId xmlns:a16="http://schemas.microsoft.com/office/drawing/2014/main" id="{D2D7B6C9-2306-A29C-9FB9-546EBC02226B}"/>
              </a:ext>
            </a:extLst>
          </p:cNvPr>
          <p:cNvPicPr>
            <a:picLocks noChangeAspect="1"/>
          </p:cNvPicPr>
          <p:nvPr/>
        </p:nvPicPr>
        <p:blipFill>
          <a:blip r:embed="rId4"/>
          <a:stretch>
            <a:fillRect/>
          </a:stretch>
        </p:blipFill>
        <p:spPr>
          <a:xfrm>
            <a:off x="244409" y="67361"/>
            <a:ext cx="5677625" cy="5616000"/>
          </a:xfrm>
          <a:prstGeom prst="rect">
            <a:avLst/>
          </a:prstGeom>
        </p:spPr>
      </p:pic>
    </p:spTree>
    <p:extLst>
      <p:ext uri="{BB962C8B-B14F-4D97-AF65-F5344CB8AC3E}">
        <p14:creationId xmlns:p14="http://schemas.microsoft.com/office/powerpoint/2010/main" val="3732451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177B8-27FD-DA47-3CD0-336F38DD6284}"/>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5679EBC-62E8-E657-7E57-5C6E63AE9A86}"/>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92D4F203-01A8-6DE0-98E4-5D4EF78A73C2}"/>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61C33A78-C102-6551-A42A-234D3551C021}"/>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03A0EDD1-2D7F-76FE-98CA-E20DFC17E7B6}"/>
              </a:ext>
            </a:extLst>
          </p:cNvPr>
          <p:cNvPicPr>
            <a:picLocks noChangeAspect="1"/>
          </p:cNvPicPr>
          <p:nvPr/>
        </p:nvPicPr>
        <p:blipFill>
          <a:blip r:embed="rId3"/>
          <a:stretch>
            <a:fillRect/>
          </a:stretch>
        </p:blipFill>
        <p:spPr>
          <a:xfrm>
            <a:off x="6096000" y="421377"/>
            <a:ext cx="5508000" cy="4799887"/>
          </a:xfrm>
          <a:prstGeom prst="rect">
            <a:avLst/>
          </a:prstGeom>
        </p:spPr>
      </p:pic>
      <p:pic>
        <p:nvPicPr>
          <p:cNvPr id="7" name="Picture 6">
            <a:extLst>
              <a:ext uri="{FF2B5EF4-FFF2-40B4-BE49-F238E27FC236}">
                <a16:creationId xmlns:a16="http://schemas.microsoft.com/office/drawing/2014/main" id="{64C25B17-F156-BF3C-2A9C-15CF313E91F4}"/>
              </a:ext>
            </a:extLst>
          </p:cNvPr>
          <p:cNvPicPr>
            <a:picLocks noChangeAspect="1"/>
          </p:cNvPicPr>
          <p:nvPr/>
        </p:nvPicPr>
        <p:blipFill>
          <a:blip r:embed="rId4"/>
          <a:stretch>
            <a:fillRect/>
          </a:stretch>
        </p:blipFill>
        <p:spPr>
          <a:xfrm>
            <a:off x="293116" y="421377"/>
            <a:ext cx="5515109" cy="4925112"/>
          </a:xfrm>
          <a:prstGeom prst="rect">
            <a:avLst/>
          </a:prstGeom>
        </p:spPr>
      </p:pic>
    </p:spTree>
    <p:extLst>
      <p:ext uri="{BB962C8B-B14F-4D97-AF65-F5344CB8AC3E}">
        <p14:creationId xmlns:p14="http://schemas.microsoft.com/office/powerpoint/2010/main" val="2320693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A8A60-E9BE-308C-CD6C-09F5F5A5180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68FBEC5-B2B7-F856-1E14-F4EAFF0B2FF0}"/>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BCB7E5C2-27B0-2E2A-0DC6-6C4C90723A44}"/>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169BC205-1850-C47E-9418-619C7E03D6B5}"/>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8" name="Picture 7">
            <a:extLst>
              <a:ext uri="{FF2B5EF4-FFF2-40B4-BE49-F238E27FC236}">
                <a16:creationId xmlns:a16="http://schemas.microsoft.com/office/drawing/2014/main" id="{22493801-BFD8-C9B9-62BB-E50177C1F699}"/>
              </a:ext>
            </a:extLst>
          </p:cNvPr>
          <p:cNvPicPr>
            <a:picLocks noChangeAspect="1"/>
          </p:cNvPicPr>
          <p:nvPr/>
        </p:nvPicPr>
        <p:blipFill>
          <a:blip r:embed="rId3"/>
          <a:stretch>
            <a:fillRect/>
          </a:stretch>
        </p:blipFill>
        <p:spPr>
          <a:xfrm>
            <a:off x="70444" y="168824"/>
            <a:ext cx="5655623" cy="5296639"/>
          </a:xfrm>
          <a:prstGeom prst="rect">
            <a:avLst/>
          </a:prstGeom>
        </p:spPr>
      </p:pic>
      <p:pic>
        <p:nvPicPr>
          <p:cNvPr id="10" name="Picture 9">
            <a:extLst>
              <a:ext uri="{FF2B5EF4-FFF2-40B4-BE49-F238E27FC236}">
                <a16:creationId xmlns:a16="http://schemas.microsoft.com/office/drawing/2014/main" id="{D7D18823-DA92-CFB9-648A-B2F7172BAA82}"/>
              </a:ext>
            </a:extLst>
          </p:cNvPr>
          <p:cNvPicPr>
            <a:picLocks noChangeAspect="1"/>
          </p:cNvPicPr>
          <p:nvPr/>
        </p:nvPicPr>
        <p:blipFill>
          <a:blip r:embed="rId4"/>
          <a:stretch>
            <a:fillRect/>
          </a:stretch>
        </p:blipFill>
        <p:spPr>
          <a:xfrm>
            <a:off x="5808223" y="168824"/>
            <a:ext cx="6264000" cy="5269643"/>
          </a:xfrm>
          <a:prstGeom prst="rect">
            <a:avLst/>
          </a:prstGeom>
        </p:spPr>
      </p:pic>
    </p:spTree>
    <p:extLst>
      <p:ext uri="{BB962C8B-B14F-4D97-AF65-F5344CB8AC3E}">
        <p14:creationId xmlns:p14="http://schemas.microsoft.com/office/powerpoint/2010/main" val="30360295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393F9-D8FA-1FFC-0B34-2902F804BC45}"/>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6670F94-08A1-65EF-DCEB-C7068A9B816E}"/>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7E0DDB59-3E4E-A12B-9B89-7BD2A4AF3D6E}"/>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5ED4E5C3-4C3A-F743-6BFC-6BE542DF6EC8}"/>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8C2A49FB-D580-946F-BBCF-2D8B5E9AAA10}"/>
              </a:ext>
            </a:extLst>
          </p:cNvPr>
          <p:cNvPicPr>
            <a:picLocks noChangeAspect="1"/>
          </p:cNvPicPr>
          <p:nvPr/>
        </p:nvPicPr>
        <p:blipFill>
          <a:blip r:embed="rId3"/>
          <a:stretch>
            <a:fillRect/>
          </a:stretch>
        </p:blipFill>
        <p:spPr>
          <a:xfrm>
            <a:off x="6358235" y="0"/>
            <a:ext cx="5833764" cy="5650913"/>
          </a:xfrm>
          <a:prstGeom prst="rect">
            <a:avLst/>
          </a:prstGeom>
        </p:spPr>
      </p:pic>
      <p:pic>
        <p:nvPicPr>
          <p:cNvPr id="8" name="Picture 7">
            <a:extLst>
              <a:ext uri="{FF2B5EF4-FFF2-40B4-BE49-F238E27FC236}">
                <a16:creationId xmlns:a16="http://schemas.microsoft.com/office/drawing/2014/main" id="{572BF8DD-B78A-30A1-FEBA-71FFCF695CF8}"/>
              </a:ext>
            </a:extLst>
          </p:cNvPr>
          <p:cNvPicPr>
            <a:picLocks noChangeAspect="1"/>
          </p:cNvPicPr>
          <p:nvPr/>
        </p:nvPicPr>
        <p:blipFill>
          <a:blip r:embed="rId4"/>
          <a:stretch>
            <a:fillRect/>
          </a:stretch>
        </p:blipFill>
        <p:spPr>
          <a:xfrm>
            <a:off x="1" y="0"/>
            <a:ext cx="6096000" cy="5728771"/>
          </a:xfrm>
          <a:prstGeom prst="rect">
            <a:avLst/>
          </a:prstGeom>
        </p:spPr>
      </p:pic>
    </p:spTree>
    <p:extLst>
      <p:ext uri="{BB962C8B-B14F-4D97-AF65-F5344CB8AC3E}">
        <p14:creationId xmlns:p14="http://schemas.microsoft.com/office/powerpoint/2010/main" val="34359864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87A0A9-1BFF-CDA2-307F-91B10DEEF698}"/>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8B0D49DA-62A4-7AAD-2DD5-EF3C62245DE7}"/>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5496A348-BBA3-9D6E-25C5-DFBFC85DCF7E}"/>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1634B78C-E9B5-2978-9896-393ADF6691E6}"/>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8" name="Picture 7">
            <a:extLst>
              <a:ext uri="{FF2B5EF4-FFF2-40B4-BE49-F238E27FC236}">
                <a16:creationId xmlns:a16="http://schemas.microsoft.com/office/drawing/2014/main" id="{C9578F4C-995C-3AF6-3147-C5954842AD67}"/>
              </a:ext>
            </a:extLst>
          </p:cNvPr>
          <p:cNvPicPr>
            <a:picLocks noChangeAspect="1"/>
          </p:cNvPicPr>
          <p:nvPr/>
        </p:nvPicPr>
        <p:blipFill>
          <a:blip r:embed="rId3"/>
          <a:stretch>
            <a:fillRect/>
          </a:stretch>
        </p:blipFill>
        <p:spPr>
          <a:xfrm>
            <a:off x="5481062" y="0"/>
            <a:ext cx="6710938" cy="5695720"/>
          </a:xfrm>
          <a:prstGeom prst="rect">
            <a:avLst/>
          </a:prstGeom>
        </p:spPr>
      </p:pic>
      <p:pic>
        <p:nvPicPr>
          <p:cNvPr id="10" name="Picture 9">
            <a:extLst>
              <a:ext uri="{FF2B5EF4-FFF2-40B4-BE49-F238E27FC236}">
                <a16:creationId xmlns:a16="http://schemas.microsoft.com/office/drawing/2014/main" id="{751B557B-722E-774F-21F3-2E91AD1D30A6}"/>
              </a:ext>
            </a:extLst>
          </p:cNvPr>
          <p:cNvPicPr>
            <a:picLocks noChangeAspect="1"/>
          </p:cNvPicPr>
          <p:nvPr/>
        </p:nvPicPr>
        <p:blipFill>
          <a:blip r:embed="rId4"/>
          <a:stretch>
            <a:fillRect/>
          </a:stretch>
        </p:blipFill>
        <p:spPr>
          <a:xfrm>
            <a:off x="0" y="0"/>
            <a:ext cx="5450006" cy="5695720"/>
          </a:xfrm>
          <a:prstGeom prst="rect">
            <a:avLst/>
          </a:prstGeom>
        </p:spPr>
      </p:pic>
    </p:spTree>
    <p:extLst>
      <p:ext uri="{BB962C8B-B14F-4D97-AF65-F5344CB8AC3E}">
        <p14:creationId xmlns:p14="http://schemas.microsoft.com/office/powerpoint/2010/main" val="7956506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41EFD4-3494-F3DE-6959-C09CB2814EB0}"/>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08E1031E-57C8-0562-D30C-F6EE43486B6B}"/>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C2834B2C-5CEA-1499-BF9D-0CF171888DBE}"/>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4F557CCA-491F-8D41-6339-13EB8AA6905E}"/>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pic>
        <p:nvPicPr>
          <p:cNvPr id="3" name="Picture 2">
            <a:extLst>
              <a:ext uri="{FF2B5EF4-FFF2-40B4-BE49-F238E27FC236}">
                <a16:creationId xmlns:a16="http://schemas.microsoft.com/office/drawing/2014/main" id="{B01F4B17-6C4F-8A57-415B-E7C754E07A74}"/>
              </a:ext>
            </a:extLst>
          </p:cNvPr>
          <p:cNvPicPr>
            <a:picLocks noChangeAspect="1"/>
          </p:cNvPicPr>
          <p:nvPr/>
        </p:nvPicPr>
        <p:blipFill>
          <a:blip r:embed="rId3"/>
          <a:stretch>
            <a:fillRect/>
          </a:stretch>
        </p:blipFill>
        <p:spPr>
          <a:xfrm>
            <a:off x="5873596" y="870792"/>
            <a:ext cx="6182588" cy="4372584"/>
          </a:xfrm>
          <a:prstGeom prst="rect">
            <a:avLst/>
          </a:prstGeom>
        </p:spPr>
      </p:pic>
      <p:pic>
        <p:nvPicPr>
          <p:cNvPr id="8" name="Picture 7">
            <a:extLst>
              <a:ext uri="{FF2B5EF4-FFF2-40B4-BE49-F238E27FC236}">
                <a16:creationId xmlns:a16="http://schemas.microsoft.com/office/drawing/2014/main" id="{C77AD39F-373A-7846-C0BE-AC057FB42EA0}"/>
              </a:ext>
            </a:extLst>
          </p:cNvPr>
          <p:cNvPicPr>
            <a:picLocks noChangeAspect="1"/>
          </p:cNvPicPr>
          <p:nvPr/>
        </p:nvPicPr>
        <p:blipFill>
          <a:blip r:embed="rId4"/>
          <a:stretch>
            <a:fillRect/>
          </a:stretch>
        </p:blipFill>
        <p:spPr>
          <a:xfrm>
            <a:off x="70444" y="870792"/>
            <a:ext cx="5638227" cy="4372585"/>
          </a:xfrm>
          <a:prstGeom prst="rect">
            <a:avLst/>
          </a:prstGeom>
        </p:spPr>
      </p:pic>
    </p:spTree>
    <p:extLst>
      <p:ext uri="{BB962C8B-B14F-4D97-AF65-F5344CB8AC3E}">
        <p14:creationId xmlns:p14="http://schemas.microsoft.com/office/powerpoint/2010/main" val="1597807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0669E-0CE9-CF41-7971-D132F7D8860A}"/>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BB41FAB0-C6DA-4B3D-35F0-72F36B55F932}"/>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C22D9C11-2017-7AF2-ACFC-D0EE4D1D4586}"/>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7FDF8A66-75A8-7FAB-AB27-908FF1395F60}"/>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9" name="TextBox 8">
            <a:extLst>
              <a:ext uri="{FF2B5EF4-FFF2-40B4-BE49-F238E27FC236}">
                <a16:creationId xmlns:a16="http://schemas.microsoft.com/office/drawing/2014/main" id="{73A55007-9159-3741-C71B-A2D270BE2EC7}"/>
              </a:ext>
            </a:extLst>
          </p:cNvPr>
          <p:cNvSpPr txBox="1"/>
          <p:nvPr/>
        </p:nvSpPr>
        <p:spPr>
          <a:xfrm>
            <a:off x="266779" y="168824"/>
            <a:ext cx="11658442" cy="932178"/>
          </a:xfrm>
          <a:prstGeom prst="rect">
            <a:avLst/>
          </a:prstGeom>
          <a:noFill/>
        </p:spPr>
        <p:txBody>
          <a:bodyPr wrap="square" rtlCol="0">
            <a:spAutoFit/>
          </a:bodyPr>
          <a:lstStyle/>
          <a:p>
            <a:pPr>
              <a:lnSpc>
                <a:spcPct val="70000"/>
              </a:lnSpc>
              <a:spcBef>
                <a:spcPts val="1000"/>
              </a:spcBef>
            </a:pPr>
            <a:r>
              <a:rPr lang="cy-GB" sz="3200" b="1" dirty="0">
                <a:solidFill>
                  <a:schemeClr val="accent1">
                    <a:lumMod val="50000"/>
                  </a:schemeClr>
                </a:solidFill>
              </a:rPr>
              <a:t>E-bost y byddwch yn ei dderbyn ar ôl i chi gyflwyno eich holiadur:</a:t>
            </a:r>
            <a:endParaRPr lang="en-GB" sz="3200" b="1" dirty="0">
              <a:solidFill>
                <a:schemeClr val="accent1">
                  <a:lumMod val="50000"/>
                </a:schemeClr>
              </a:solidFill>
            </a:endParaRPr>
          </a:p>
          <a:p>
            <a:pPr>
              <a:lnSpc>
                <a:spcPct val="70000"/>
              </a:lnSpc>
              <a:spcBef>
                <a:spcPts val="1000"/>
              </a:spcBef>
              <a:buFont typeface="Arial" panose="020B0604020202020204" pitchFamily="34" charset="0"/>
            </a:pPr>
            <a:r>
              <a:rPr lang="en-GB" sz="3200" b="1" dirty="0">
                <a:solidFill>
                  <a:schemeClr val="accent1">
                    <a:lumMod val="50000"/>
                  </a:schemeClr>
                </a:solidFill>
              </a:rPr>
              <a:t>Email you will receive once you have submitted your questionnaire:</a:t>
            </a:r>
          </a:p>
        </p:txBody>
      </p:sp>
      <p:pic>
        <p:nvPicPr>
          <p:cNvPr id="11" name="Picture 10">
            <a:extLst>
              <a:ext uri="{FF2B5EF4-FFF2-40B4-BE49-F238E27FC236}">
                <a16:creationId xmlns:a16="http://schemas.microsoft.com/office/drawing/2014/main" id="{25369A40-872B-42AC-D3CA-1B96BE83BE2D}"/>
              </a:ext>
            </a:extLst>
          </p:cNvPr>
          <p:cNvPicPr>
            <a:picLocks noChangeAspect="1"/>
          </p:cNvPicPr>
          <p:nvPr/>
        </p:nvPicPr>
        <p:blipFill>
          <a:blip r:embed="rId3"/>
          <a:stretch>
            <a:fillRect/>
          </a:stretch>
        </p:blipFill>
        <p:spPr>
          <a:xfrm>
            <a:off x="266779" y="1950365"/>
            <a:ext cx="11833781" cy="1981910"/>
          </a:xfrm>
          <a:prstGeom prst="rect">
            <a:avLst/>
          </a:prstGeom>
        </p:spPr>
      </p:pic>
    </p:spTree>
    <p:extLst>
      <p:ext uri="{BB962C8B-B14F-4D97-AF65-F5344CB8AC3E}">
        <p14:creationId xmlns:p14="http://schemas.microsoft.com/office/powerpoint/2010/main" val="30026713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20D9-40D5-AE5B-4D00-0A48FAFD08CC}"/>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5BFE87B-4D46-8B9E-93CA-9FD45C293F46}"/>
              </a:ext>
            </a:extLst>
          </p:cNvPr>
          <p:cNvSpPr txBox="1">
            <a:spLocks/>
          </p:cNvSpPr>
          <p:nvPr/>
        </p:nvSpPr>
        <p:spPr>
          <a:xfrm>
            <a:off x="6096000" y="1304942"/>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6" name="Title 1">
            <a:extLst>
              <a:ext uri="{FF2B5EF4-FFF2-40B4-BE49-F238E27FC236}">
                <a16:creationId xmlns:a16="http://schemas.microsoft.com/office/drawing/2014/main" id="{E09DAA68-205E-B3C4-B25D-B9B3AE055CBB}"/>
              </a:ext>
            </a:extLst>
          </p:cNvPr>
          <p:cNvSpPr txBox="1">
            <a:spLocks/>
          </p:cNvSpPr>
          <p:nvPr/>
        </p:nvSpPr>
        <p:spPr>
          <a:xfrm>
            <a:off x="6096000" y="168824"/>
            <a:ext cx="5737781" cy="9416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b="1" dirty="0">
              <a:solidFill>
                <a:schemeClr val="accent1">
                  <a:lumMod val="50000"/>
                </a:schemeClr>
              </a:solidFill>
            </a:endParaRPr>
          </a:p>
        </p:txBody>
      </p:sp>
      <p:sp>
        <p:nvSpPr>
          <p:cNvPr id="5" name="Content Placeholder 2">
            <a:extLst>
              <a:ext uri="{FF2B5EF4-FFF2-40B4-BE49-F238E27FC236}">
                <a16:creationId xmlns:a16="http://schemas.microsoft.com/office/drawing/2014/main" id="{001B9812-C707-074F-314C-744681ED88D1}"/>
              </a:ext>
            </a:extLst>
          </p:cNvPr>
          <p:cNvSpPr txBox="1">
            <a:spLocks/>
          </p:cNvSpPr>
          <p:nvPr/>
        </p:nvSpPr>
        <p:spPr>
          <a:xfrm>
            <a:off x="358219" y="1304941"/>
            <a:ext cx="5450006"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solidFill>
                <a:schemeClr val="accent1">
                  <a:lumMod val="50000"/>
                </a:schemeClr>
              </a:solidFill>
            </a:endParaRPr>
          </a:p>
        </p:txBody>
      </p:sp>
      <p:sp>
        <p:nvSpPr>
          <p:cNvPr id="3" name="TextBox 2">
            <a:extLst>
              <a:ext uri="{FF2B5EF4-FFF2-40B4-BE49-F238E27FC236}">
                <a16:creationId xmlns:a16="http://schemas.microsoft.com/office/drawing/2014/main" id="{A9E9DB57-4BE8-7FDE-DCAC-27CF07A153A1}"/>
              </a:ext>
            </a:extLst>
          </p:cNvPr>
          <p:cNvSpPr txBox="1"/>
          <p:nvPr/>
        </p:nvSpPr>
        <p:spPr>
          <a:xfrm>
            <a:off x="6276028" y="444064"/>
            <a:ext cx="6097836" cy="4082271"/>
          </a:xfrm>
          <a:prstGeom prst="rect">
            <a:avLst/>
          </a:prstGeom>
          <a:noFill/>
        </p:spPr>
        <p:txBody>
          <a:bodyPr wrap="square">
            <a:spAutoFit/>
          </a:bodyPr>
          <a:lstStyle/>
          <a:p>
            <a:pPr>
              <a:lnSpc>
                <a:spcPct val="70000"/>
              </a:lnSpc>
              <a:spcBef>
                <a:spcPts val="1000"/>
              </a:spcBef>
              <a:buFont typeface="Arial" panose="020B0604020202020204" pitchFamily="34" charset="0"/>
            </a:pPr>
            <a:r>
              <a:rPr lang="en-GB" sz="4000" b="1" dirty="0">
                <a:solidFill>
                  <a:schemeClr val="accent1">
                    <a:lumMod val="50000"/>
                  </a:schemeClr>
                </a:solidFill>
              </a:rPr>
              <a:t>What happens next? </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a:lnSpc>
                <a:spcPct val="70000"/>
              </a:lnSpc>
              <a:spcBef>
                <a:spcPts val="1000"/>
              </a:spcBef>
              <a:buFont typeface="Arial" panose="020B0604020202020204" pitchFamily="34" charset="0"/>
            </a:pPr>
            <a:r>
              <a:rPr lang="en-GB" dirty="0">
                <a:solidFill>
                  <a:schemeClr val="accent1">
                    <a:lumMod val="50000"/>
                  </a:schemeClr>
                </a:solidFill>
              </a:rPr>
              <a:t>We will contact you via your university email address if:</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en-GB" dirty="0">
                <a:solidFill>
                  <a:schemeClr val="accent1">
                    <a:lumMod val="50000"/>
                  </a:schemeClr>
                </a:solidFill>
              </a:rPr>
              <a:t>You have shared that you have a disability or long-term health condition</a:t>
            </a:r>
          </a:p>
          <a:p>
            <a:pPr>
              <a:lnSpc>
                <a:spcPct val="70000"/>
              </a:lnSpc>
              <a:spcBef>
                <a:spcPts val="1000"/>
              </a:spcBef>
              <a:buFont typeface="Arial" panose="020B0604020202020204" pitchFamily="34" charset="0"/>
            </a:pPr>
            <a:endParaRPr lang="en-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en-GB" dirty="0">
                <a:solidFill>
                  <a:schemeClr val="accent1">
                    <a:lumMod val="50000"/>
                  </a:schemeClr>
                </a:solidFill>
              </a:rPr>
              <a:t>Answers you have given to the questionnaire indicate you would benefit from further screening</a:t>
            </a:r>
          </a:p>
          <a:p>
            <a:pPr marL="285750" indent="-285750">
              <a:lnSpc>
                <a:spcPct val="70000"/>
              </a:lnSpc>
              <a:spcBef>
                <a:spcPts val="1000"/>
              </a:spcBef>
              <a:buFont typeface="Arial" panose="020B0604020202020204" pitchFamily="34" charset="0"/>
              <a:buChar char="•"/>
            </a:pPr>
            <a:endParaRPr lang="en-GB" dirty="0">
              <a:solidFill>
                <a:schemeClr val="accent1">
                  <a:lumMod val="50000"/>
                </a:schemeClr>
              </a:solidFill>
            </a:endParaRPr>
          </a:p>
          <a:p>
            <a:pPr>
              <a:lnSpc>
                <a:spcPct val="70000"/>
              </a:lnSpc>
              <a:spcBef>
                <a:spcPts val="1000"/>
              </a:spcBef>
              <a:buFont typeface="Arial" panose="020B0604020202020204" pitchFamily="34" charset="0"/>
            </a:pPr>
            <a:r>
              <a:rPr lang="en-GB" dirty="0">
                <a:solidFill>
                  <a:schemeClr val="accent1">
                    <a:lumMod val="50000"/>
                  </a:schemeClr>
                </a:solidFill>
              </a:rPr>
              <a:t>If you do not hear from us, this means you do not require further screening however you can email </a:t>
            </a:r>
            <a:r>
              <a:rPr lang="en-GB" dirty="0">
                <a:solidFill>
                  <a:schemeClr val="accent1">
                    <a:lumMod val="50000"/>
                  </a:schemeClr>
                </a:solidFill>
                <a:hlinkClick r:id="rId3">
                  <a:extLst>
                    <a:ext uri="{A12FA001-AC4F-418D-AE19-62706E023703}">
                      <ahyp:hlinkClr xmlns:ahyp="http://schemas.microsoft.com/office/drawing/2018/hyperlinkcolor" val="tx"/>
                    </a:ext>
                  </a:extLst>
                </a:hlinkClick>
              </a:rPr>
              <a:t>disability@uwtsd.ac.uk</a:t>
            </a:r>
            <a:r>
              <a:rPr lang="en-GB" dirty="0">
                <a:solidFill>
                  <a:schemeClr val="accent1">
                    <a:lumMod val="50000"/>
                  </a:schemeClr>
                </a:solidFill>
              </a:rPr>
              <a:t> at any point in your course to discuss your support needs.</a:t>
            </a:r>
          </a:p>
        </p:txBody>
      </p:sp>
      <p:sp>
        <p:nvSpPr>
          <p:cNvPr id="7" name="TextBox 6">
            <a:extLst>
              <a:ext uri="{FF2B5EF4-FFF2-40B4-BE49-F238E27FC236}">
                <a16:creationId xmlns:a16="http://schemas.microsoft.com/office/drawing/2014/main" id="{E5A32F5E-7CA6-96F2-B2F6-FCB26F4B395F}"/>
              </a:ext>
            </a:extLst>
          </p:cNvPr>
          <p:cNvSpPr txBox="1"/>
          <p:nvPr/>
        </p:nvSpPr>
        <p:spPr>
          <a:xfrm>
            <a:off x="178192" y="168824"/>
            <a:ext cx="6097836" cy="5148204"/>
          </a:xfrm>
          <a:prstGeom prst="rect">
            <a:avLst/>
          </a:prstGeom>
          <a:noFill/>
        </p:spPr>
        <p:txBody>
          <a:bodyPr wrap="square">
            <a:spAutoFit/>
          </a:bodyPr>
          <a:lstStyle/>
          <a:p>
            <a:pPr>
              <a:lnSpc>
                <a:spcPct val="70000"/>
              </a:lnSpc>
              <a:spcBef>
                <a:spcPts val="1000"/>
              </a:spcBef>
              <a:buFont typeface="Arial" panose="020B0604020202020204" pitchFamily="34" charset="0"/>
            </a:pPr>
            <a:endParaRPr lang="en-GB" dirty="0">
              <a:solidFill>
                <a:schemeClr val="accent1">
                  <a:lumMod val="50000"/>
                </a:schemeClr>
              </a:solidFill>
            </a:endParaRPr>
          </a:p>
          <a:p>
            <a:pPr>
              <a:lnSpc>
                <a:spcPct val="70000"/>
              </a:lnSpc>
              <a:spcBef>
                <a:spcPts val="1000"/>
              </a:spcBef>
            </a:pPr>
            <a:r>
              <a:rPr lang="cy-GB" sz="4000" b="1" dirty="0">
                <a:solidFill>
                  <a:schemeClr val="accent1">
                    <a:lumMod val="50000"/>
                  </a:schemeClr>
                </a:solidFill>
              </a:rPr>
              <a:t>Beth</a:t>
            </a:r>
            <a:r>
              <a:rPr lang="cy-GB" b="1" dirty="0">
                <a:solidFill>
                  <a:schemeClr val="accent2">
                    <a:lumMod val="75000"/>
                  </a:schemeClr>
                </a:solidFill>
              </a:rPr>
              <a:t> </a:t>
            </a:r>
            <a:r>
              <a:rPr lang="cy-GB" sz="4000" b="1" dirty="0">
                <a:solidFill>
                  <a:schemeClr val="accent1">
                    <a:lumMod val="50000"/>
                  </a:schemeClr>
                </a:solidFill>
              </a:rPr>
              <a:t>sy'n digwydd nesaf?</a:t>
            </a:r>
          </a:p>
          <a:p>
            <a:pPr>
              <a:lnSpc>
                <a:spcPct val="70000"/>
              </a:lnSpc>
              <a:spcBef>
                <a:spcPts val="1000"/>
              </a:spcBef>
            </a:pPr>
            <a:endParaRPr lang="cy-GB" b="1" dirty="0">
              <a:solidFill>
                <a:schemeClr val="accent1">
                  <a:lumMod val="50000"/>
                </a:schemeClr>
              </a:solidFill>
            </a:endParaRPr>
          </a:p>
          <a:p>
            <a:pPr>
              <a:lnSpc>
                <a:spcPct val="70000"/>
              </a:lnSpc>
              <a:spcBef>
                <a:spcPts val="1000"/>
              </a:spcBef>
              <a:buFont typeface="Arial" panose="020B0604020202020204" pitchFamily="34" charset="0"/>
            </a:pPr>
            <a:r>
              <a:rPr lang="cy-GB" dirty="0">
                <a:solidFill>
                  <a:schemeClr val="accent1">
                    <a:lumMod val="50000"/>
                  </a:schemeClr>
                </a:solidFill>
              </a:rPr>
              <a:t>Byddwn yn cysylltu â chi trwy gyfeiriad e-bost eich prifysgol os:</a:t>
            </a:r>
          </a:p>
          <a:p>
            <a:pPr>
              <a:lnSpc>
                <a:spcPct val="70000"/>
              </a:lnSpc>
              <a:spcBef>
                <a:spcPts val="1000"/>
              </a:spcBef>
              <a:buFont typeface="Arial" panose="020B0604020202020204" pitchFamily="34" charset="0"/>
            </a:pPr>
            <a:endParaRPr lang="cy-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cy-GB" dirty="0">
                <a:solidFill>
                  <a:schemeClr val="accent1">
                    <a:lumMod val="50000"/>
                  </a:schemeClr>
                </a:solidFill>
              </a:rPr>
              <a:t>Rydych wedi rhannu bod gennych anabledd neu gyflwr iechyd hirdymor</a:t>
            </a:r>
          </a:p>
          <a:p>
            <a:pPr>
              <a:lnSpc>
                <a:spcPct val="70000"/>
              </a:lnSpc>
              <a:spcBef>
                <a:spcPts val="1000"/>
              </a:spcBef>
              <a:buFont typeface="Arial" panose="020B0604020202020204" pitchFamily="34" charset="0"/>
            </a:pPr>
            <a:endParaRPr lang="cy-GB" dirty="0">
              <a:solidFill>
                <a:schemeClr val="accent1">
                  <a:lumMod val="50000"/>
                </a:schemeClr>
              </a:solidFill>
            </a:endParaRPr>
          </a:p>
          <a:p>
            <a:pPr marL="285750" indent="-285750">
              <a:lnSpc>
                <a:spcPct val="70000"/>
              </a:lnSpc>
              <a:spcBef>
                <a:spcPts val="1000"/>
              </a:spcBef>
              <a:buFont typeface="Arial" panose="020B0604020202020204" pitchFamily="34" charset="0"/>
              <a:buChar char="•"/>
            </a:pPr>
            <a:r>
              <a:rPr lang="cy-GB" dirty="0">
                <a:solidFill>
                  <a:schemeClr val="accent1">
                    <a:lumMod val="50000"/>
                  </a:schemeClr>
                </a:solidFill>
              </a:rPr>
              <a:t>Ydy’r atebion i'r holiadur yn dangos y byddech yn elwa o sgrinio pellach</a:t>
            </a:r>
          </a:p>
          <a:p>
            <a:pPr marL="285750" indent="-285750">
              <a:lnSpc>
                <a:spcPct val="70000"/>
              </a:lnSpc>
              <a:spcBef>
                <a:spcPts val="1000"/>
              </a:spcBef>
              <a:buFont typeface="Arial" panose="020B0604020202020204" pitchFamily="34" charset="0"/>
              <a:buChar char="•"/>
            </a:pPr>
            <a:endParaRPr lang="cy-GB" dirty="0">
              <a:solidFill>
                <a:schemeClr val="accent1">
                  <a:lumMod val="50000"/>
                </a:schemeClr>
              </a:solidFill>
            </a:endParaRPr>
          </a:p>
          <a:p>
            <a:pPr>
              <a:lnSpc>
                <a:spcPct val="70000"/>
              </a:lnSpc>
              <a:spcBef>
                <a:spcPts val="1000"/>
              </a:spcBef>
              <a:buFont typeface="Arial" panose="020B0604020202020204" pitchFamily="34" charset="0"/>
            </a:pPr>
            <a:r>
              <a:rPr lang="cy-GB" dirty="0">
                <a:solidFill>
                  <a:schemeClr val="accent1">
                    <a:lumMod val="50000"/>
                  </a:schemeClr>
                </a:solidFill>
              </a:rPr>
              <a:t>Os nad ydych yn clywed gennym ni, mae hyn yn golygu nad oes angen sgrinio pellach arnoch ond gallwch e-bostio </a:t>
            </a:r>
            <a:r>
              <a:rPr lang="cy-GB" dirty="0">
                <a:solidFill>
                  <a:schemeClr val="accent1">
                    <a:lumMod val="50000"/>
                  </a:schemeClr>
                </a:solidFill>
                <a:hlinkClick r:id="rId3">
                  <a:extLst>
                    <a:ext uri="{A12FA001-AC4F-418D-AE19-62706E023703}">
                      <ahyp:hlinkClr xmlns:ahyp="http://schemas.microsoft.com/office/drawing/2018/hyperlinkcolor" val="tx"/>
                    </a:ext>
                  </a:extLst>
                </a:hlinkClick>
              </a:rPr>
              <a:t>disability@uwtsd.ac.uk</a:t>
            </a:r>
            <a:r>
              <a:rPr lang="cy-GB" dirty="0">
                <a:solidFill>
                  <a:schemeClr val="accent1">
                    <a:lumMod val="50000"/>
                  </a:schemeClr>
                </a:solidFill>
              </a:rPr>
              <a:t> ar unrhyw adeg yn eich cwrs i drafod eich anghenion cymorth.</a:t>
            </a:r>
          </a:p>
          <a:p>
            <a:pPr>
              <a:lnSpc>
                <a:spcPct val="70000"/>
              </a:lnSpc>
              <a:spcBef>
                <a:spcPts val="1000"/>
              </a:spcBef>
            </a:pPr>
            <a:endParaRPr lang="cy-GB" b="1" dirty="0">
              <a:solidFill>
                <a:schemeClr val="accent1">
                  <a:lumMod val="50000"/>
                </a:schemeClr>
              </a:solidFill>
            </a:endParaRPr>
          </a:p>
          <a:p>
            <a:pPr>
              <a:lnSpc>
                <a:spcPct val="70000"/>
              </a:lnSpc>
              <a:spcBef>
                <a:spcPts val="1000"/>
              </a:spcBef>
              <a:buFont typeface="Arial" panose="020B0604020202020204" pitchFamily="34" charset="0"/>
            </a:pPr>
            <a:r>
              <a:rPr lang="en-GB" dirty="0">
                <a:solidFill>
                  <a:schemeClr val="accent1">
                    <a:lumMod val="50000"/>
                  </a:schemeClr>
                </a:solidFill>
              </a:rPr>
              <a:t> </a:t>
            </a:r>
          </a:p>
        </p:txBody>
      </p:sp>
    </p:spTree>
    <p:extLst>
      <p:ext uri="{BB962C8B-B14F-4D97-AF65-F5344CB8AC3E}">
        <p14:creationId xmlns:p14="http://schemas.microsoft.com/office/powerpoint/2010/main" val="2205874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0DFB0-8EF2-C275-208E-0DDB726899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590431-1DA1-804C-3380-C95162C1F713}"/>
              </a:ext>
            </a:extLst>
          </p:cNvPr>
          <p:cNvSpPr>
            <a:spLocks noGrp="1"/>
          </p:cNvSpPr>
          <p:nvPr>
            <p:ph type="title"/>
          </p:nvPr>
        </p:nvSpPr>
        <p:spPr>
          <a:xfrm>
            <a:off x="358219" y="621843"/>
            <a:ext cx="5737781" cy="939817"/>
          </a:xfrm>
        </p:spPr>
        <p:txBody>
          <a:bodyPr>
            <a:normAutofit fontScale="90000"/>
          </a:bodyPr>
          <a:lstStyle/>
          <a:p>
            <a:r>
              <a:rPr lang="pt-BR" b="1" dirty="0">
                <a:solidFill>
                  <a:schemeClr val="accent1">
                    <a:lumMod val="50000"/>
                  </a:schemeClr>
                </a:solidFill>
              </a:rPr>
              <a:t>Cy</a:t>
            </a:r>
            <a:r>
              <a:rPr lang="cy-GB" b="1" noProof="0" dirty="0" err="1">
                <a:solidFill>
                  <a:schemeClr val="accent1">
                    <a:lumMod val="50000"/>
                  </a:schemeClr>
                </a:solidFill>
              </a:rPr>
              <a:t>morth</a:t>
            </a:r>
            <a:r>
              <a:rPr lang="cy-GB" b="1" noProof="0" dirty="0">
                <a:solidFill>
                  <a:schemeClr val="accent1">
                    <a:lumMod val="50000"/>
                  </a:schemeClr>
                </a:solidFill>
              </a:rPr>
              <a:t> Sgiliau Astudio </a:t>
            </a:r>
            <a:br>
              <a:rPr lang="cy-GB" b="1" dirty="0">
                <a:solidFill>
                  <a:schemeClr val="accent1">
                    <a:lumMod val="50000"/>
                  </a:schemeClr>
                </a:solidFill>
              </a:rPr>
            </a:br>
            <a:r>
              <a:rPr lang="cy-GB" b="1" dirty="0">
                <a:solidFill>
                  <a:schemeClr val="accent1">
                    <a:lumMod val="50000"/>
                  </a:schemeClr>
                </a:solidFill>
              </a:rPr>
              <a:t>1-1 Ar-lein ar gael i bob myfyriwr</a:t>
            </a:r>
          </a:p>
        </p:txBody>
      </p:sp>
      <p:sp>
        <p:nvSpPr>
          <p:cNvPr id="3" name="Content Placeholder 2">
            <a:extLst>
              <a:ext uri="{FF2B5EF4-FFF2-40B4-BE49-F238E27FC236}">
                <a16:creationId xmlns:a16="http://schemas.microsoft.com/office/drawing/2014/main" id="{D96860A7-3D9D-330B-50A2-065551D3B6AE}"/>
              </a:ext>
            </a:extLst>
          </p:cNvPr>
          <p:cNvSpPr>
            <a:spLocks noGrp="1"/>
          </p:cNvSpPr>
          <p:nvPr>
            <p:ph idx="1"/>
          </p:nvPr>
        </p:nvSpPr>
        <p:spPr>
          <a:xfrm>
            <a:off x="354502" y="2118527"/>
            <a:ext cx="5737781" cy="3860914"/>
          </a:xfrm>
        </p:spPr>
        <p:txBody>
          <a:bodyPr>
            <a:normAutofit/>
          </a:bodyPr>
          <a:lstStyle/>
          <a:p>
            <a:pPr marL="0" indent="0">
              <a:buNone/>
            </a:pPr>
            <a:r>
              <a:rPr lang="cy-GB" sz="1800" b="1" noProof="0" dirty="0">
                <a:solidFill>
                  <a:schemeClr val="accent1">
                    <a:lumMod val="50000"/>
                  </a:schemeClr>
                </a:solidFill>
              </a:rPr>
              <a:t>Gofynnir am hyn drwy e-bostio: </a:t>
            </a:r>
            <a:r>
              <a:rPr lang="cy-GB" sz="1800" noProof="0" dirty="0">
                <a:solidFill>
                  <a:schemeClr val="accent1">
                    <a:lumMod val="50000"/>
                  </a:schemeClr>
                </a:solidFill>
              </a:rPr>
              <a:t>studyskillsdistance@uwtsd.ac.uk gydag amlinelliad byr o’r cymorth sydd angen arnoch a’r diwrnod a’r amser sydd orau gennych.</a:t>
            </a:r>
          </a:p>
          <a:p>
            <a:pPr marL="0" indent="0">
              <a:buNone/>
            </a:pPr>
            <a:r>
              <a:rPr lang="cy-GB" sz="1800" b="1" noProof="0" dirty="0">
                <a:solidFill>
                  <a:schemeClr val="accent1">
                    <a:lumMod val="50000"/>
                  </a:schemeClr>
                </a:solidFill>
              </a:rPr>
              <a:t>Mae argaeledd sesiynau i’w gael drwy:</a:t>
            </a:r>
          </a:p>
        </p:txBody>
      </p:sp>
      <p:sp>
        <p:nvSpPr>
          <p:cNvPr id="4" name="Content Placeholder 2">
            <a:extLst>
              <a:ext uri="{FF2B5EF4-FFF2-40B4-BE49-F238E27FC236}">
                <a16:creationId xmlns:a16="http://schemas.microsoft.com/office/drawing/2014/main" id="{B69E9925-724C-9A29-E70E-D06C2AA6E185}"/>
              </a:ext>
            </a:extLst>
          </p:cNvPr>
          <p:cNvSpPr txBox="1">
            <a:spLocks/>
          </p:cNvSpPr>
          <p:nvPr/>
        </p:nvSpPr>
        <p:spPr>
          <a:xfrm>
            <a:off x="6099719" y="2151253"/>
            <a:ext cx="5737781" cy="40415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solidFill>
                  <a:schemeClr val="accent1">
                    <a:lumMod val="50000"/>
                  </a:schemeClr>
                </a:solidFill>
              </a:rPr>
              <a:t>Requested by emailing: </a:t>
            </a:r>
            <a:r>
              <a:rPr lang="en-GB" sz="1800" dirty="0">
                <a:solidFill>
                  <a:schemeClr val="accent1">
                    <a:lumMod val="50000"/>
                  </a:schemeClr>
                </a:solidFill>
              </a:rPr>
              <a:t>studyskillsdistance@uwtsd.ac.uk with a brief outline of the support you require and your preferred day and time</a:t>
            </a:r>
          </a:p>
          <a:p>
            <a:pPr marL="0" indent="0">
              <a:buNone/>
            </a:pPr>
            <a:r>
              <a:rPr lang="en-GB" sz="1800" b="1" dirty="0">
                <a:solidFill>
                  <a:schemeClr val="accent1">
                    <a:lumMod val="50000"/>
                  </a:schemeClr>
                </a:solidFill>
              </a:rPr>
              <a:t>Session availability found via</a:t>
            </a:r>
            <a:r>
              <a:rPr lang="en-GB" sz="2400" b="1" dirty="0">
                <a:solidFill>
                  <a:schemeClr val="accent1">
                    <a:lumMod val="50000"/>
                  </a:schemeClr>
                </a:solidFill>
              </a:rPr>
              <a:t>: </a:t>
            </a:r>
          </a:p>
        </p:txBody>
      </p:sp>
      <p:sp>
        <p:nvSpPr>
          <p:cNvPr id="6" name="Title 1">
            <a:extLst>
              <a:ext uri="{FF2B5EF4-FFF2-40B4-BE49-F238E27FC236}">
                <a16:creationId xmlns:a16="http://schemas.microsoft.com/office/drawing/2014/main" id="{4330685D-4DF5-4C8E-BD75-7381D000CA1A}"/>
              </a:ext>
            </a:extLst>
          </p:cNvPr>
          <p:cNvSpPr txBox="1">
            <a:spLocks/>
          </p:cNvSpPr>
          <p:nvPr/>
        </p:nvSpPr>
        <p:spPr>
          <a:xfrm>
            <a:off x="6092282" y="665200"/>
            <a:ext cx="5737781" cy="94161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b="1" dirty="0">
                <a:solidFill>
                  <a:schemeClr val="accent1">
                    <a:lumMod val="50000"/>
                  </a:schemeClr>
                </a:solidFill>
              </a:rPr>
              <a:t>1-1 Online Study Skills Support is available for all students</a:t>
            </a:r>
          </a:p>
        </p:txBody>
      </p:sp>
      <p:pic>
        <p:nvPicPr>
          <p:cNvPr id="8" name="Picture 7" descr="A qr code on a white background&#10;&#10;Description automatically generated">
            <a:extLst>
              <a:ext uri="{FF2B5EF4-FFF2-40B4-BE49-F238E27FC236}">
                <a16:creationId xmlns:a16="http://schemas.microsoft.com/office/drawing/2014/main" id="{511E29AF-470A-D3D5-628C-928C2312CEB3}"/>
              </a:ext>
            </a:extLst>
          </p:cNvPr>
          <p:cNvPicPr>
            <a:picLocks noChangeAspect="1"/>
          </p:cNvPicPr>
          <p:nvPr/>
        </p:nvPicPr>
        <p:blipFill>
          <a:blip r:embed="rId3"/>
          <a:stretch>
            <a:fillRect/>
          </a:stretch>
        </p:blipFill>
        <p:spPr>
          <a:xfrm>
            <a:off x="500635" y="3520075"/>
            <a:ext cx="2160000" cy="2160000"/>
          </a:xfrm>
          <a:prstGeom prst="rect">
            <a:avLst/>
          </a:prstGeom>
        </p:spPr>
      </p:pic>
      <p:pic>
        <p:nvPicPr>
          <p:cNvPr id="9" name="Picture 2">
            <a:extLst>
              <a:ext uri="{FF2B5EF4-FFF2-40B4-BE49-F238E27FC236}">
                <a16:creationId xmlns:a16="http://schemas.microsoft.com/office/drawing/2014/main" id="{1ABEB8DE-ABDD-0749-951F-66960FAD62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7053" y="3520075"/>
            <a:ext cx="2161363" cy="2160000"/>
          </a:xfrm>
          <a:prstGeom prst="rect">
            <a:avLst/>
          </a:prstGeom>
          <a:noFill/>
          <a:ln>
            <a:noFill/>
          </a:ln>
          <a:effectLst/>
          <a:extLst>
            <a:ext uri="{909E8E84-426E-40DD-AFC4-6F175D3DCCD1}">
              <a14:hiddenFill xmlns:a14="http://schemas.microsoft.com/office/drawing/2010/main">
                <a:solidFill>
                  <a:srgbClr val="006699"/>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372288505"/>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a82446f-d6f1-4f70-b5b9-5e1f2b793b9a" xsi:nil="true"/>
    <lcf76f155ced4ddcb4097134ff3c332f xmlns="71c52bda-6a2c-4ed2-b1a6-a6d6fbe210b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8C4FC21DEC4F3439508256656801C35" ma:contentTypeVersion="15" ma:contentTypeDescription="Create a new document." ma:contentTypeScope="" ma:versionID="721476bbd751f4970d32e7a00fcf7f9b">
  <xsd:schema xmlns:xsd="http://www.w3.org/2001/XMLSchema" xmlns:xs="http://www.w3.org/2001/XMLSchema" xmlns:p="http://schemas.microsoft.com/office/2006/metadata/properties" xmlns:ns2="71c52bda-6a2c-4ed2-b1a6-a6d6fbe210b5" xmlns:ns3="6a82446f-d6f1-4f70-b5b9-5e1f2b793b9a" targetNamespace="http://schemas.microsoft.com/office/2006/metadata/properties" ma:root="true" ma:fieldsID="7e6db464f607274cf62cfb6f7d6259bb" ns2:_="" ns3:_="">
    <xsd:import namespace="71c52bda-6a2c-4ed2-b1a6-a6d6fbe210b5"/>
    <xsd:import namespace="6a82446f-d6f1-4f70-b5b9-5e1f2b793b9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c52bda-6a2c-4ed2-b1a6-a6d6fbe210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a82446f-d6f1-4f70-b5b9-5e1f2b793b9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54a4ac-ffd2-46e5-baed-10730eba530d}" ma:internalName="TaxCatchAll" ma:showField="CatchAllData" ma:web="6a82446f-d6f1-4f70-b5b9-5e1f2b793b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 ds:uri="66eb22f0-432e-4937-87cb-ebcdb7634b6f"/>
    <ds:schemaRef ds:uri="b1f65580-7c9a-4a08-9062-c83aef8ccc16"/>
  </ds:schemaRefs>
</ds:datastoreItem>
</file>

<file path=customXml/itemProps2.xml><?xml version="1.0" encoding="utf-8"?>
<ds:datastoreItem xmlns:ds="http://schemas.openxmlformats.org/officeDocument/2006/customXml" ds:itemID="{FFAD2F4E-056E-499A-84EC-518E6576B1BD}"/>
</file>

<file path=customXml/itemProps3.xml><?xml version="1.0" encoding="utf-8"?>
<ds:datastoreItem xmlns:ds="http://schemas.openxmlformats.org/officeDocument/2006/customXml" ds:itemID="{5005B358-F4C1-4779-9208-30E86E3F7A2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3295</Words>
  <Application>Microsoft Office PowerPoint</Application>
  <PresentationFormat>Widescreen</PresentationFormat>
  <Paragraphs>249</Paragraphs>
  <Slides>21</Slides>
  <Notes>20</Notes>
  <HiddenSlides>0</HiddenSlides>
  <MMClips>0</MMClip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UWTSD Holding Page</vt:lpstr>
      <vt:lpstr>UWTSD Text 2</vt:lpstr>
      <vt:lpstr>UWTSD Logo Variations place image in Background</vt:lpstr>
      <vt:lpstr>PowerPoint Presentation</vt:lpstr>
      <vt:lpstr>PowerPoint Presentation</vt:lpstr>
      <vt:lpstr>PowerPoint Presentation</vt:lpstr>
      <vt:lpstr>Disabled Students’ Allowance (DSA) via Student Finance  </vt:lpstr>
      <vt:lpstr>Scan the QR code below with your phone to access the screening form: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Cymorth Sgiliau Astudio  1-1 Ar-lein ar gael i bob myfyriwr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Hannah Stapleton</cp:lastModifiedBy>
  <cp:revision>26</cp:revision>
  <dcterms:created xsi:type="dcterms:W3CDTF">2021-03-09T15:35:42Z</dcterms:created>
  <dcterms:modified xsi:type="dcterms:W3CDTF">2025-09-22T08:55:17Z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0x010100C8C4FC21DEC4F3439508256656801C35</vt:lpwstr>
  </property>
  <property fmtid="{D5CDD505-2E9C-101B-9397-08002B2CF9AE}" pid="3" name="MediaServiceImageTags">
    <vt:lpwstr/>
  </property>
</Properties>
</file>