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78" r:id="rId3"/>
    <p:sldId id="279" r:id="rId4"/>
    <p:sldId id="259" r:id="rId5"/>
    <p:sldId id="287" r:id="rId6"/>
    <p:sldId id="262" r:id="rId7"/>
    <p:sldId id="260" r:id="rId8"/>
    <p:sldId id="261" r:id="rId9"/>
    <p:sldId id="258" r:id="rId10"/>
    <p:sldId id="285" r:id="rId11"/>
    <p:sldId id="265" r:id="rId12"/>
    <p:sldId id="283" r:id="rId13"/>
    <p:sldId id="282" r:id="rId14"/>
    <p:sldId id="268" r:id="rId15"/>
    <p:sldId id="284" r:id="rId16"/>
    <p:sldId id="270" r:id="rId17"/>
    <p:sldId id="271" r:id="rId18"/>
    <p:sldId id="286" r:id="rId19"/>
    <p:sldId id="272" r:id="rId20"/>
    <p:sldId id="281" r:id="rId21"/>
    <p:sldId id="274" r:id="rId22"/>
    <p:sldId id="277"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9FFCC"/>
    <a:srgbClr val="FF9966"/>
    <a:srgbClr val="FFFF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p:scale>
          <a:sx n="70" d="100"/>
          <a:sy n="70" d="100"/>
        </p:scale>
        <p:origin x="1410" y="1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26/04/2021</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11729106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26/04/2021</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7234572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26/04/2021</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30497008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26/04/2021</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083919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26/04/2021</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2826671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26/04/2021</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4831168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26/04/2021</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1015600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26/04/2021</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9032826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26/04/2021</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519353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26/04/2021</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81309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26/04/2021</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0041824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pPr defTabSz="457200"/>
            <a:fld id="{308DE1FB-C7C7-46C8-871C-9C7D4E7CD2B9}" type="datetimeFigureOut">
              <a:rPr lang="en-GB" smtClean="0">
                <a:solidFill>
                  <a:prstClr val="white">
                    <a:shade val="50000"/>
                  </a:prstClr>
                </a:solidFill>
              </a:rPr>
              <a:pPr defTabSz="457200"/>
              <a:t>26/04/2021</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pPr defTabSz="457200"/>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pPr defTabSz="457200"/>
            <a:fld id="{9B803AD2-645E-455D-911A-70CBBBABEE28}" type="slidenum">
              <a:rPr lang="en-GB" smtClean="0">
                <a:solidFill>
                  <a:prstClr val="white">
                    <a:shade val="50000"/>
                  </a:prstClr>
                </a:solidFill>
              </a:rPr>
              <a:pPr defTabSz="457200"/>
              <a:t>‹#›</a:t>
            </a:fld>
            <a:endParaRPr lang="en-GB" dirty="0">
              <a:solidFill>
                <a:prstClr val="white">
                  <a:shade val="50000"/>
                </a:prstClr>
              </a:solidFill>
            </a:endParaRPr>
          </a:p>
        </p:txBody>
      </p:sp>
    </p:spTree>
    <p:extLst>
      <p:ext uri="{BB962C8B-B14F-4D97-AF65-F5344CB8AC3E}">
        <p14:creationId xmlns:p14="http://schemas.microsoft.com/office/powerpoint/2010/main" val="1063635195"/>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953451"/>
          </a:xfrm>
        </p:spPr>
        <p:txBody>
          <a:bodyPr>
            <a:normAutofit/>
          </a:bodyPr>
          <a:lstStyle/>
          <a:p>
            <a:r>
              <a:rPr lang="en-GB" dirty="0" smtClean="0">
                <a:solidFill>
                  <a:schemeClr val="bg1"/>
                </a:solidFill>
              </a:rPr>
              <a:t>Greek Historiography</a:t>
            </a:r>
            <a:endParaRPr lang="en-GB" dirty="0">
              <a:solidFill>
                <a:schemeClr val="bg1"/>
              </a:solidFill>
            </a:endParaRPr>
          </a:p>
        </p:txBody>
      </p:sp>
      <p:sp>
        <p:nvSpPr>
          <p:cNvPr id="3" name="Subtitle 2"/>
          <p:cNvSpPr>
            <a:spLocks noGrp="1"/>
          </p:cNvSpPr>
          <p:nvPr>
            <p:ph type="subTitle" idx="1"/>
          </p:nvPr>
        </p:nvSpPr>
        <p:spPr>
          <a:xfrm>
            <a:off x="1381944" y="6192258"/>
            <a:ext cx="6400800" cy="665742"/>
          </a:xfrm>
        </p:spPr>
        <p:txBody>
          <a:bodyPr>
            <a:normAutofit/>
          </a:bodyPr>
          <a:lstStyle/>
          <a:p>
            <a:r>
              <a:rPr lang="en-GB" sz="3200" b="1" dirty="0" smtClean="0">
                <a:solidFill>
                  <a:schemeClr val="bg1"/>
                </a:solidFill>
              </a:rPr>
              <a:t>HPGR7019/7020</a:t>
            </a:r>
            <a:endParaRPr lang="en-GB" sz="3200" b="1" dirty="0" smtClean="0">
              <a:solidFill>
                <a:schemeClr val="bg1"/>
              </a:solidFill>
            </a:endParaRPr>
          </a:p>
        </p:txBody>
      </p:sp>
      <p:sp>
        <p:nvSpPr>
          <p:cNvPr id="4" name="Subtitle 2"/>
          <p:cNvSpPr txBox="1">
            <a:spLocks/>
          </p:cNvSpPr>
          <p:nvPr/>
        </p:nvSpPr>
        <p:spPr>
          <a:xfrm>
            <a:off x="362164" y="1977976"/>
            <a:ext cx="8496944" cy="1944216"/>
          </a:xfrm>
          <a:prstGeom prst="rect">
            <a:avLst/>
          </a:prstGeom>
        </p:spPr>
        <p:txBody>
          <a:bodyPr vert="horz">
            <a:normAutofit/>
          </a:bodyPr>
          <a:lstStyle/>
          <a:p>
            <a:pPr algn="ctr">
              <a:spcBef>
                <a:spcPct val="20000"/>
              </a:spcBef>
              <a:buClr>
                <a:prstClr val="white">
                  <a:shade val="95000"/>
                </a:prstClr>
              </a:buClr>
              <a:buSzPct val="65000"/>
              <a:defRPr/>
            </a:pPr>
            <a:r>
              <a:rPr lang="en-GB" sz="4000" dirty="0" smtClean="0">
                <a:solidFill>
                  <a:prstClr val="black"/>
                </a:solidFill>
              </a:rPr>
              <a:t>Ancient </a:t>
            </a:r>
            <a:r>
              <a:rPr lang="en-GB" sz="4000" dirty="0" smtClean="0">
                <a:solidFill>
                  <a:prstClr val="black"/>
                </a:solidFill>
              </a:rPr>
              <a:t>Ethnography, </a:t>
            </a:r>
            <a:r>
              <a:rPr lang="en-GB" sz="4000" dirty="0" err="1" smtClean="0">
                <a:solidFill>
                  <a:prstClr val="black"/>
                </a:solidFill>
              </a:rPr>
              <a:t>Paradoxography</a:t>
            </a:r>
            <a:r>
              <a:rPr lang="en-GB" sz="4000" dirty="0" smtClean="0">
                <a:solidFill>
                  <a:prstClr val="black"/>
                </a:solidFill>
              </a:rPr>
              <a:t> and Herodotus  </a:t>
            </a:r>
            <a:r>
              <a:rPr lang="en-GB" sz="2800" dirty="0" smtClean="0">
                <a:solidFill>
                  <a:prstClr val="black"/>
                </a:solidFill>
              </a:rPr>
              <a:t> </a:t>
            </a:r>
            <a:endParaRPr lang="en-GB" sz="2800" dirty="0">
              <a:solidFill>
                <a:prstClr val="black"/>
              </a:solidFill>
            </a:endParaRPr>
          </a:p>
        </p:txBody>
      </p:sp>
      <p:pic>
        <p:nvPicPr>
          <p:cNvPr id="5" name="Picture 4"/>
          <p:cNvPicPr>
            <a:picLocks noChangeAspect="1"/>
          </p:cNvPicPr>
          <p:nvPr/>
        </p:nvPicPr>
        <p:blipFill>
          <a:blip r:embed="rId2"/>
          <a:stretch>
            <a:fillRect/>
          </a:stretch>
        </p:blipFill>
        <p:spPr>
          <a:xfrm>
            <a:off x="2603545" y="3615826"/>
            <a:ext cx="3719982" cy="2576432"/>
          </a:xfrm>
          <a:prstGeom prst="rect">
            <a:avLst/>
          </a:prstGeom>
        </p:spPr>
      </p:pic>
    </p:spTree>
    <p:extLst>
      <p:ext uri="{BB962C8B-B14F-4D97-AF65-F5344CB8AC3E}">
        <p14:creationId xmlns:p14="http://schemas.microsoft.com/office/powerpoint/2010/main" val="232571341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What is ethnography?</a:t>
            </a:r>
            <a:endParaRPr lang="en-GB" dirty="0">
              <a:solidFill>
                <a:schemeClr val="bg1"/>
              </a:solidFill>
            </a:endParaRPr>
          </a:p>
        </p:txBody>
      </p:sp>
      <p:sp>
        <p:nvSpPr>
          <p:cNvPr id="4" name="Content Placeholder 3"/>
          <p:cNvSpPr>
            <a:spLocks noGrp="1"/>
          </p:cNvSpPr>
          <p:nvPr>
            <p:ph sz="half" idx="1"/>
          </p:nvPr>
        </p:nvSpPr>
        <p:spPr>
          <a:xfrm>
            <a:off x="0" y="1600200"/>
            <a:ext cx="5048518" cy="5257800"/>
          </a:xfrm>
        </p:spPr>
        <p:txBody>
          <a:bodyPr>
            <a:normAutofit fontScale="92500"/>
          </a:bodyPr>
          <a:lstStyle/>
          <a:p>
            <a:r>
              <a:rPr lang="en-GB" dirty="0" smtClean="0">
                <a:solidFill>
                  <a:schemeClr val="bg1"/>
                </a:solidFill>
              </a:rPr>
              <a:t>Ethnography – at a basic level is concerned with the cultural phenomena connected to a particular group / society (habits, customs, beliefs, etc.), as well as that groups self-perception. </a:t>
            </a:r>
          </a:p>
          <a:p>
            <a:pPr lvl="1"/>
            <a:r>
              <a:rPr lang="en-GB" dirty="0" smtClean="0">
                <a:solidFill>
                  <a:schemeClr val="bg1"/>
                </a:solidFill>
              </a:rPr>
              <a:t>Modern ethnographers often utilise participant observation. </a:t>
            </a:r>
          </a:p>
          <a:p>
            <a:pPr lvl="1"/>
            <a:endParaRPr lang="en-GB" sz="500" dirty="0">
              <a:solidFill>
                <a:schemeClr val="bg1"/>
              </a:solidFill>
            </a:endParaRPr>
          </a:p>
          <a:p>
            <a:r>
              <a:rPr lang="en-GB" dirty="0" smtClean="0">
                <a:solidFill>
                  <a:schemeClr val="bg1"/>
                </a:solidFill>
              </a:rPr>
              <a:t>Contrast ethnology, which is compares the characteristics of different people and their interactions. </a:t>
            </a:r>
          </a:p>
          <a:p>
            <a:endParaRPr lang="en-GB" dirty="0">
              <a:solidFill>
                <a:schemeClr val="bg1"/>
              </a:solidFill>
            </a:endParaRPr>
          </a:p>
        </p:txBody>
      </p:sp>
      <p:pic>
        <p:nvPicPr>
          <p:cNvPr id="7" name="Picture 6"/>
          <p:cNvPicPr>
            <a:picLocks noChangeAspect="1"/>
          </p:cNvPicPr>
          <p:nvPr/>
        </p:nvPicPr>
        <p:blipFill>
          <a:blip r:embed="rId2"/>
          <a:stretch>
            <a:fillRect/>
          </a:stretch>
        </p:blipFill>
        <p:spPr>
          <a:xfrm>
            <a:off x="5048518" y="1700145"/>
            <a:ext cx="3912996" cy="2528955"/>
          </a:xfrm>
          <a:prstGeom prst="rect">
            <a:avLst/>
          </a:prstGeom>
        </p:spPr>
      </p:pic>
      <p:sp>
        <p:nvSpPr>
          <p:cNvPr id="8" name="Rectangle 7"/>
          <p:cNvSpPr/>
          <p:nvPr/>
        </p:nvSpPr>
        <p:spPr>
          <a:xfrm>
            <a:off x="5048518" y="4229100"/>
            <a:ext cx="3912996" cy="584775"/>
          </a:xfrm>
          <a:prstGeom prst="rect">
            <a:avLst/>
          </a:prstGeom>
          <a:solidFill>
            <a:schemeClr val="tx1">
              <a:lumMod val="95000"/>
            </a:schemeClr>
          </a:solidFill>
        </p:spPr>
        <p:txBody>
          <a:bodyPr wrap="square">
            <a:spAutoFit/>
          </a:bodyPr>
          <a:lstStyle/>
          <a:p>
            <a:r>
              <a:rPr lang="en-GB" sz="1600" dirty="0" smtClean="0">
                <a:solidFill>
                  <a:schemeClr val="bg1"/>
                </a:solidFill>
              </a:rPr>
              <a:t>Malinowski with natives on the Trobriand Islands, ca. 1918</a:t>
            </a:r>
            <a:endParaRPr lang="en-GB" sz="1600" dirty="0">
              <a:solidFill>
                <a:schemeClr val="bg1"/>
              </a:solidFill>
            </a:endParaRPr>
          </a:p>
        </p:txBody>
      </p:sp>
      <p:pic>
        <p:nvPicPr>
          <p:cNvPr id="10" name="Picture 9"/>
          <p:cNvPicPr>
            <a:picLocks noChangeAspect="1"/>
          </p:cNvPicPr>
          <p:nvPr/>
        </p:nvPicPr>
        <p:blipFill>
          <a:blip r:embed="rId3"/>
          <a:stretch>
            <a:fillRect/>
          </a:stretch>
        </p:blipFill>
        <p:spPr>
          <a:xfrm>
            <a:off x="5048518" y="4886120"/>
            <a:ext cx="3277324" cy="1899634"/>
          </a:xfrm>
          <a:prstGeom prst="rect">
            <a:avLst/>
          </a:prstGeom>
        </p:spPr>
      </p:pic>
      <p:sp>
        <p:nvSpPr>
          <p:cNvPr id="11" name="Rectangle 10"/>
          <p:cNvSpPr/>
          <p:nvPr/>
        </p:nvSpPr>
        <p:spPr>
          <a:xfrm>
            <a:off x="7727324" y="4727652"/>
            <a:ext cx="1416676" cy="2062103"/>
          </a:xfrm>
          <a:prstGeom prst="rect">
            <a:avLst/>
          </a:prstGeom>
          <a:solidFill>
            <a:schemeClr val="tx1">
              <a:lumMod val="95000"/>
            </a:schemeClr>
          </a:solidFill>
        </p:spPr>
        <p:txBody>
          <a:bodyPr wrap="square">
            <a:spAutoFit/>
          </a:bodyPr>
          <a:lstStyle/>
          <a:p>
            <a:r>
              <a:rPr lang="en-GB" sz="1600" dirty="0" smtClean="0">
                <a:solidFill>
                  <a:schemeClr val="bg1"/>
                </a:solidFill>
              </a:rPr>
              <a:t>A village street on </a:t>
            </a:r>
            <a:r>
              <a:rPr lang="en-GB" sz="1600" dirty="0" err="1" smtClean="0">
                <a:solidFill>
                  <a:schemeClr val="bg1"/>
                </a:solidFill>
              </a:rPr>
              <a:t>Kasana'I</a:t>
            </a:r>
            <a:r>
              <a:rPr lang="en-GB" sz="1600" dirty="0" smtClean="0">
                <a:solidFill>
                  <a:schemeClr val="bg1"/>
                </a:solidFill>
              </a:rPr>
              <a:t>, from Malinowski's </a:t>
            </a:r>
            <a:r>
              <a:rPr lang="en-GB" sz="1600" i="1" dirty="0" smtClean="0">
                <a:solidFill>
                  <a:schemeClr val="bg1"/>
                </a:solidFill>
              </a:rPr>
              <a:t>Argonauts of the Western Pacific </a:t>
            </a:r>
            <a:r>
              <a:rPr lang="en-GB" sz="1600" dirty="0" smtClean="0">
                <a:solidFill>
                  <a:schemeClr val="bg1"/>
                </a:solidFill>
              </a:rPr>
              <a:t>(1922) </a:t>
            </a:r>
            <a:endParaRPr lang="en-GB" sz="1600" dirty="0">
              <a:solidFill>
                <a:schemeClr val="bg1"/>
              </a:solidFill>
            </a:endParaRPr>
          </a:p>
        </p:txBody>
      </p:sp>
    </p:spTree>
    <p:extLst>
      <p:ext uri="{BB962C8B-B14F-4D97-AF65-F5344CB8AC3E}">
        <p14:creationId xmlns:p14="http://schemas.microsoft.com/office/powerpoint/2010/main" val="182970616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7352" y="0"/>
            <a:ext cx="8229600" cy="1417638"/>
          </a:xfrm>
        </p:spPr>
        <p:txBody>
          <a:bodyPr/>
          <a:lstStyle/>
          <a:p>
            <a:r>
              <a:rPr lang="en-GB" dirty="0" smtClean="0">
                <a:solidFill>
                  <a:schemeClr val="bg1"/>
                </a:solidFill>
              </a:rPr>
              <a:t>Graeco-Roman “ethnography”</a:t>
            </a:r>
            <a:endParaRPr lang="en-GB" dirty="0">
              <a:solidFill>
                <a:schemeClr val="bg1"/>
              </a:solidFill>
            </a:endParaRPr>
          </a:p>
        </p:txBody>
      </p:sp>
      <p:sp>
        <p:nvSpPr>
          <p:cNvPr id="4" name="Content Placeholder 3"/>
          <p:cNvSpPr>
            <a:spLocks noGrp="1"/>
          </p:cNvSpPr>
          <p:nvPr>
            <p:ph sz="half" idx="1"/>
          </p:nvPr>
        </p:nvSpPr>
        <p:spPr>
          <a:xfrm>
            <a:off x="0" y="1417638"/>
            <a:ext cx="4334379" cy="5440362"/>
          </a:xfrm>
        </p:spPr>
        <p:txBody>
          <a:bodyPr>
            <a:normAutofit fontScale="92500"/>
          </a:bodyPr>
          <a:lstStyle/>
          <a:p>
            <a:r>
              <a:rPr lang="en-GB" dirty="0" smtClean="0">
                <a:solidFill>
                  <a:schemeClr val="bg1"/>
                </a:solidFill>
              </a:rPr>
              <a:t>“Ethnography” did not exist as its own literary genre. </a:t>
            </a:r>
          </a:p>
          <a:p>
            <a:pPr lvl="1"/>
            <a:r>
              <a:rPr lang="en-GB" dirty="0" smtClean="0">
                <a:solidFill>
                  <a:schemeClr val="bg1"/>
                </a:solidFill>
              </a:rPr>
              <a:t>Feature in an array of literature: encyclopaedic, historical, geographical, philosophical, etc. </a:t>
            </a:r>
          </a:p>
          <a:p>
            <a:pPr lvl="1"/>
            <a:endParaRPr lang="en-GB" sz="500" dirty="0">
              <a:solidFill>
                <a:schemeClr val="bg1"/>
              </a:solidFill>
            </a:endParaRPr>
          </a:p>
          <a:p>
            <a:r>
              <a:rPr lang="en-GB" dirty="0" smtClean="0">
                <a:solidFill>
                  <a:schemeClr val="bg1"/>
                </a:solidFill>
              </a:rPr>
              <a:t>Can focus on attempts </a:t>
            </a:r>
            <a:r>
              <a:rPr lang="en-GB" dirty="0">
                <a:solidFill>
                  <a:schemeClr val="bg1"/>
                </a:solidFill>
              </a:rPr>
              <a:t>to explain other </a:t>
            </a:r>
            <a:r>
              <a:rPr lang="en-GB" dirty="0" smtClean="0">
                <a:solidFill>
                  <a:schemeClr val="bg1"/>
                </a:solidFill>
              </a:rPr>
              <a:t>peoples with reference to one’s own cultural values.</a:t>
            </a:r>
          </a:p>
          <a:p>
            <a:pPr lvl="1"/>
            <a:r>
              <a:rPr lang="en-GB" dirty="0" smtClean="0">
                <a:solidFill>
                  <a:schemeClr val="bg1"/>
                </a:solidFill>
              </a:rPr>
              <a:t>This can take the form both of antithesis and of idealisation. </a:t>
            </a:r>
            <a:endParaRPr lang="en-GB" dirty="0">
              <a:solidFill>
                <a:schemeClr val="bg1"/>
              </a:solidFill>
            </a:endParaRPr>
          </a:p>
        </p:txBody>
      </p:sp>
      <p:sp>
        <p:nvSpPr>
          <p:cNvPr id="9" name="Content Placeholder 2"/>
          <p:cNvSpPr txBox="1">
            <a:spLocks/>
          </p:cNvSpPr>
          <p:nvPr/>
        </p:nvSpPr>
        <p:spPr>
          <a:xfrm>
            <a:off x="4495800" y="4432926"/>
            <a:ext cx="4648200" cy="2425073"/>
          </a:xfrm>
          <a:prstGeom prst="rect">
            <a:avLst/>
          </a:prstGeom>
          <a:solidFill>
            <a:srgbClr val="FF9966"/>
          </a:solidFill>
        </p:spPr>
        <p:txBody>
          <a:bodyPr vert="horz">
            <a:normAutofit fontScale="775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dirty="0" smtClean="0">
                <a:solidFill>
                  <a:schemeClr val="bg1"/>
                </a:solidFill>
              </a:rPr>
              <a:t>“…their king is chosen by the people, an aged man always, distinguished for his mild and clement disposition, and without children. If after he has been elected king, he happens to become the father of children, his abdication is the consequence…” </a:t>
            </a:r>
            <a:r>
              <a:rPr lang="en-GB" b="1" dirty="0" smtClean="0">
                <a:solidFill>
                  <a:schemeClr val="bg1"/>
                </a:solidFill>
              </a:rPr>
              <a:t>[for fuller account see Pliny the Elder </a:t>
            </a:r>
            <a:r>
              <a:rPr lang="en-GB" b="1" i="1" dirty="0" smtClean="0">
                <a:solidFill>
                  <a:schemeClr val="bg1"/>
                </a:solidFill>
              </a:rPr>
              <a:t>Natural History </a:t>
            </a:r>
            <a:r>
              <a:rPr lang="en-GB" b="1" dirty="0" smtClean="0">
                <a:solidFill>
                  <a:schemeClr val="bg1"/>
                </a:solidFill>
              </a:rPr>
              <a:t>6.24.81-91] </a:t>
            </a:r>
            <a:endParaRPr lang="en-GB" dirty="0" smtClean="0">
              <a:solidFill>
                <a:schemeClr val="bg1"/>
              </a:solidFill>
            </a:endParaRPr>
          </a:p>
          <a:p>
            <a:pPr marL="137160" indent="0">
              <a:buFont typeface="Wingdings 2"/>
              <a:buNone/>
            </a:pPr>
            <a:endParaRPr lang="en-GB" dirty="0"/>
          </a:p>
        </p:txBody>
      </p:sp>
      <p:pic>
        <p:nvPicPr>
          <p:cNvPr id="5" name="Picture 4"/>
          <p:cNvPicPr>
            <a:picLocks noChangeAspect="1"/>
          </p:cNvPicPr>
          <p:nvPr/>
        </p:nvPicPr>
        <p:blipFill>
          <a:blip r:embed="rId2"/>
          <a:stretch>
            <a:fillRect/>
          </a:stretch>
        </p:blipFill>
        <p:spPr>
          <a:xfrm>
            <a:off x="4346084" y="1707403"/>
            <a:ext cx="2473816" cy="2435757"/>
          </a:xfrm>
          <a:prstGeom prst="rect">
            <a:avLst/>
          </a:prstGeom>
        </p:spPr>
      </p:pic>
      <p:pic>
        <p:nvPicPr>
          <p:cNvPr id="10" name="Picture 9"/>
          <p:cNvPicPr>
            <a:picLocks noChangeAspect="1"/>
          </p:cNvPicPr>
          <p:nvPr/>
        </p:nvPicPr>
        <p:blipFill>
          <a:blip r:embed="rId3"/>
          <a:stretch>
            <a:fillRect/>
          </a:stretch>
        </p:blipFill>
        <p:spPr>
          <a:xfrm>
            <a:off x="6246255" y="2369713"/>
            <a:ext cx="2886040" cy="2063212"/>
          </a:xfrm>
          <a:prstGeom prst="rect">
            <a:avLst/>
          </a:prstGeom>
        </p:spPr>
      </p:pic>
    </p:spTree>
    <p:extLst>
      <p:ext uri="{BB962C8B-B14F-4D97-AF65-F5344CB8AC3E}">
        <p14:creationId xmlns:p14="http://schemas.microsoft.com/office/powerpoint/2010/main" val="33245894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7288"/>
            <a:ext cx="8229600" cy="1143000"/>
          </a:xfrm>
        </p:spPr>
        <p:txBody>
          <a:bodyPr/>
          <a:lstStyle/>
          <a:p>
            <a:r>
              <a:rPr lang="en-GB" b="1" dirty="0" smtClean="0">
                <a:solidFill>
                  <a:schemeClr val="bg1"/>
                </a:solidFill>
              </a:rPr>
              <a:t>Paradoxography</a:t>
            </a:r>
            <a:endParaRPr lang="en-GB" b="1" dirty="0">
              <a:solidFill>
                <a:schemeClr val="bg1"/>
              </a:solidFill>
            </a:endParaRPr>
          </a:p>
        </p:txBody>
      </p:sp>
      <p:sp>
        <p:nvSpPr>
          <p:cNvPr id="3" name="Content Placeholder 2"/>
          <p:cNvSpPr>
            <a:spLocks noGrp="1"/>
          </p:cNvSpPr>
          <p:nvPr>
            <p:ph idx="1"/>
          </p:nvPr>
        </p:nvSpPr>
        <p:spPr>
          <a:xfrm>
            <a:off x="0" y="1127212"/>
            <a:ext cx="9144000" cy="5730788"/>
          </a:xfrm>
        </p:spPr>
        <p:txBody>
          <a:bodyPr>
            <a:normAutofit fontScale="92500"/>
          </a:bodyPr>
          <a:lstStyle/>
          <a:p>
            <a:r>
              <a:rPr lang="en-GB" dirty="0" smtClean="0">
                <a:solidFill>
                  <a:schemeClr val="bg1"/>
                </a:solidFill>
              </a:rPr>
              <a:t>During the fourth and third centuries BC the phenomena of collections of marvellous stories excerpted from works of history, geography and science emerges</a:t>
            </a:r>
            <a:r>
              <a:rPr lang="en-GB" dirty="0" smtClean="0">
                <a:solidFill>
                  <a:schemeClr val="bg1"/>
                </a:solidFill>
              </a:rPr>
              <a:t>. But we can already see traces of this in </a:t>
            </a:r>
            <a:r>
              <a:rPr lang="en-GB" dirty="0" err="1" smtClean="0">
                <a:solidFill>
                  <a:schemeClr val="bg1"/>
                </a:solidFill>
              </a:rPr>
              <a:t>Scylax</a:t>
            </a:r>
            <a:r>
              <a:rPr lang="en-GB" dirty="0" smtClean="0">
                <a:solidFill>
                  <a:schemeClr val="bg1"/>
                </a:solidFill>
              </a:rPr>
              <a:t> and Herodotus.</a:t>
            </a:r>
            <a:endParaRPr lang="en-GB" dirty="0" smtClean="0">
              <a:solidFill>
                <a:schemeClr val="bg1"/>
              </a:solidFill>
            </a:endParaRPr>
          </a:p>
          <a:p>
            <a:pPr lvl="1"/>
            <a:r>
              <a:rPr lang="en-GB" dirty="0" smtClean="0">
                <a:solidFill>
                  <a:schemeClr val="bg1"/>
                </a:solidFill>
              </a:rPr>
              <a:t>Wonder tales – </a:t>
            </a:r>
            <a:r>
              <a:rPr lang="en-GB" i="1" dirty="0" err="1" smtClean="0">
                <a:solidFill>
                  <a:schemeClr val="bg1"/>
                </a:solidFill>
              </a:rPr>
              <a:t>thaumata</a:t>
            </a:r>
            <a:r>
              <a:rPr lang="en-GB" dirty="0">
                <a:solidFill>
                  <a:schemeClr val="bg1"/>
                </a:solidFill>
              </a:rPr>
              <a:t> </a:t>
            </a:r>
            <a:r>
              <a:rPr lang="en-GB" dirty="0" smtClean="0">
                <a:solidFill>
                  <a:schemeClr val="bg1"/>
                </a:solidFill>
              </a:rPr>
              <a:t>Gk., </a:t>
            </a:r>
            <a:r>
              <a:rPr lang="en-GB" i="1" dirty="0" err="1" smtClean="0">
                <a:solidFill>
                  <a:schemeClr val="bg1"/>
                </a:solidFill>
              </a:rPr>
              <a:t>mirabilia</a:t>
            </a:r>
            <a:r>
              <a:rPr lang="en-GB" i="1" dirty="0" smtClean="0">
                <a:solidFill>
                  <a:schemeClr val="bg1"/>
                </a:solidFill>
              </a:rPr>
              <a:t> </a:t>
            </a:r>
            <a:r>
              <a:rPr lang="en-GB" dirty="0" smtClean="0">
                <a:solidFill>
                  <a:schemeClr val="bg1"/>
                </a:solidFill>
              </a:rPr>
              <a:t>Lt.; </a:t>
            </a:r>
            <a:r>
              <a:rPr lang="en-GB" i="1" dirty="0" err="1" smtClean="0">
                <a:solidFill>
                  <a:schemeClr val="bg1"/>
                </a:solidFill>
              </a:rPr>
              <a:t>paradoxa</a:t>
            </a:r>
            <a:r>
              <a:rPr lang="en-GB" i="1" dirty="0" smtClean="0">
                <a:solidFill>
                  <a:schemeClr val="bg1"/>
                </a:solidFill>
              </a:rPr>
              <a:t> Gk. </a:t>
            </a:r>
            <a:r>
              <a:rPr lang="en-GB" dirty="0" smtClean="0">
                <a:solidFill>
                  <a:schemeClr val="bg1"/>
                </a:solidFill>
              </a:rPr>
              <a:t>– contrary to human expectation (</a:t>
            </a:r>
            <a:r>
              <a:rPr lang="en-GB" i="1" dirty="0" err="1" smtClean="0">
                <a:solidFill>
                  <a:schemeClr val="bg1"/>
                </a:solidFill>
              </a:rPr>
              <a:t>doxa</a:t>
            </a:r>
            <a:r>
              <a:rPr lang="en-GB" dirty="0" smtClean="0">
                <a:solidFill>
                  <a:schemeClr val="bg1"/>
                </a:solidFill>
              </a:rPr>
              <a:t>). </a:t>
            </a:r>
          </a:p>
          <a:p>
            <a:pPr lvl="1"/>
            <a:endParaRPr lang="en-GB" sz="500" dirty="0">
              <a:solidFill>
                <a:schemeClr val="bg1"/>
              </a:solidFill>
            </a:endParaRPr>
          </a:p>
          <a:p>
            <a:r>
              <a:rPr lang="en-GB" dirty="0" smtClean="0">
                <a:solidFill>
                  <a:schemeClr val="bg1"/>
                </a:solidFill>
              </a:rPr>
              <a:t>Features of paradoxography:</a:t>
            </a:r>
          </a:p>
          <a:p>
            <a:pPr lvl="1"/>
            <a:r>
              <a:rPr lang="en-GB" dirty="0" smtClean="0">
                <a:solidFill>
                  <a:schemeClr val="bg1"/>
                </a:solidFill>
              </a:rPr>
              <a:t>Strange animals</a:t>
            </a:r>
          </a:p>
          <a:p>
            <a:pPr lvl="1"/>
            <a:r>
              <a:rPr lang="en-GB" dirty="0" smtClean="0">
                <a:solidFill>
                  <a:schemeClr val="bg1"/>
                </a:solidFill>
              </a:rPr>
              <a:t>Extraordinary plants</a:t>
            </a:r>
          </a:p>
          <a:p>
            <a:pPr lvl="1"/>
            <a:r>
              <a:rPr lang="en-GB" dirty="0" smtClean="0">
                <a:solidFill>
                  <a:schemeClr val="bg1"/>
                </a:solidFill>
              </a:rPr>
              <a:t>Unusual natural features, e.g. springs and rivers with oddities. </a:t>
            </a:r>
          </a:p>
          <a:p>
            <a:pPr lvl="1"/>
            <a:r>
              <a:rPr lang="en-GB" dirty="0" smtClean="0">
                <a:solidFill>
                  <a:schemeClr val="bg1"/>
                </a:solidFill>
              </a:rPr>
              <a:t>Strange peoples – physically and in terms of social customs.</a:t>
            </a:r>
          </a:p>
          <a:p>
            <a:pPr lvl="1"/>
            <a:endParaRPr lang="en-GB" sz="500" dirty="0">
              <a:solidFill>
                <a:schemeClr val="bg1"/>
              </a:solidFill>
            </a:endParaRPr>
          </a:p>
          <a:p>
            <a:r>
              <a:rPr lang="en-GB" dirty="0" smtClean="0">
                <a:solidFill>
                  <a:schemeClr val="bg1"/>
                </a:solidFill>
              </a:rPr>
              <a:t>They are concerned with the </a:t>
            </a:r>
            <a:r>
              <a:rPr lang="en-GB" u="sng" dirty="0" smtClean="0">
                <a:solidFill>
                  <a:schemeClr val="bg1"/>
                </a:solidFill>
              </a:rPr>
              <a:t>REAL WORLD</a:t>
            </a:r>
            <a:r>
              <a:rPr lang="en-GB" dirty="0" smtClean="0">
                <a:solidFill>
                  <a:schemeClr val="bg1"/>
                </a:solidFill>
              </a:rPr>
              <a:t>. </a:t>
            </a:r>
          </a:p>
          <a:p>
            <a:pPr lvl="1"/>
            <a:r>
              <a:rPr lang="en-GB" dirty="0" smtClean="0">
                <a:solidFill>
                  <a:schemeClr val="bg1"/>
                </a:solidFill>
              </a:rPr>
              <a:t>Observed and reported phenomena. </a:t>
            </a:r>
            <a:endParaRPr lang="en-GB" dirty="0">
              <a:solidFill>
                <a:schemeClr val="bg1"/>
              </a:solidFill>
            </a:endParaRPr>
          </a:p>
        </p:txBody>
      </p:sp>
      <p:sp>
        <p:nvSpPr>
          <p:cNvPr id="6" name="Content Placeholder 2"/>
          <p:cNvSpPr txBox="1">
            <a:spLocks/>
          </p:cNvSpPr>
          <p:nvPr/>
        </p:nvSpPr>
        <p:spPr>
          <a:xfrm>
            <a:off x="0" y="3049429"/>
            <a:ext cx="9143999" cy="3808571"/>
          </a:xfrm>
          <a:prstGeom prst="rect">
            <a:avLst/>
          </a:prstGeom>
          <a:solidFill>
            <a:schemeClr val="accent2">
              <a:lumMod val="20000"/>
              <a:lumOff val="80000"/>
            </a:schemeClr>
          </a:solidFill>
        </p:spPr>
        <p:txBody>
          <a:bodyPr vert="horz">
            <a:normAutofit fontScale="92500"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dirty="0" smtClean="0">
                <a:solidFill>
                  <a:schemeClr val="bg1"/>
                </a:solidFill>
              </a:rPr>
              <a:t>“Other Indians dwell near the town of </a:t>
            </a:r>
            <a:r>
              <a:rPr lang="en-GB" dirty="0" err="1" smtClean="0">
                <a:solidFill>
                  <a:schemeClr val="bg1"/>
                </a:solidFill>
              </a:rPr>
              <a:t>Caspatyrus</a:t>
            </a:r>
            <a:r>
              <a:rPr lang="en-GB" dirty="0" smtClean="0">
                <a:solidFill>
                  <a:schemeClr val="bg1"/>
                </a:solidFill>
              </a:rPr>
              <a:t> and the </a:t>
            </a:r>
            <a:r>
              <a:rPr lang="en-GB" dirty="0" err="1" smtClean="0">
                <a:solidFill>
                  <a:schemeClr val="bg1"/>
                </a:solidFill>
              </a:rPr>
              <a:t>Pactyic</a:t>
            </a:r>
            <a:r>
              <a:rPr lang="en-GB" dirty="0" smtClean="0">
                <a:solidFill>
                  <a:schemeClr val="bg1"/>
                </a:solidFill>
              </a:rPr>
              <a:t> county [NE Afghanistan]… and it is they who are sent for the gold… In this sandy desert are ants, not as big as dogs but bigger than foxes… digging out the sand… full of gold… It is for this sand that the Indians set forth into the desert… Thus and with teams so harnessed the Indians ride [on camels] after the gold, being careful to be engaged in taking it when the heat is utmost; for the ants are then out of sight underground… the ants at once scent them out, the Persians say, and give chase… - </a:t>
            </a:r>
            <a:r>
              <a:rPr lang="en-GB" b="1" dirty="0" err="1" smtClean="0">
                <a:solidFill>
                  <a:schemeClr val="bg1"/>
                </a:solidFill>
              </a:rPr>
              <a:t>Hdt</a:t>
            </a:r>
            <a:r>
              <a:rPr lang="en-GB" b="1" dirty="0" smtClean="0">
                <a:solidFill>
                  <a:schemeClr val="bg1"/>
                </a:solidFill>
              </a:rPr>
              <a:t>. 3.102-105</a:t>
            </a:r>
            <a:r>
              <a:rPr lang="en-GB" dirty="0" smtClean="0">
                <a:solidFill>
                  <a:schemeClr val="bg1"/>
                </a:solidFill>
              </a:rPr>
              <a:t>.</a:t>
            </a:r>
          </a:p>
          <a:p>
            <a:pPr marL="137160" indent="0">
              <a:buFont typeface="Wingdings 2"/>
              <a:buNone/>
            </a:pPr>
            <a:endParaRPr lang="en-GB" dirty="0"/>
          </a:p>
        </p:txBody>
      </p:sp>
      <p:sp>
        <p:nvSpPr>
          <p:cNvPr id="7" name="Content Placeholder 2"/>
          <p:cNvSpPr txBox="1">
            <a:spLocks/>
          </p:cNvSpPr>
          <p:nvPr/>
        </p:nvSpPr>
        <p:spPr>
          <a:xfrm>
            <a:off x="0" y="0"/>
            <a:ext cx="9144000" cy="2962141"/>
          </a:xfrm>
          <a:prstGeom prst="rect">
            <a:avLst/>
          </a:prstGeom>
          <a:solidFill>
            <a:srgbClr val="99FFCC"/>
          </a:solidFill>
        </p:spPr>
        <p:txBody>
          <a:bodyPr vert="horz">
            <a:normAutofit fontScale="92500"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dirty="0" smtClean="0">
                <a:solidFill>
                  <a:schemeClr val="bg1"/>
                </a:solidFill>
              </a:rPr>
              <a:t>“[Indian </a:t>
            </a:r>
            <a:r>
              <a:rPr lang="en-GB" dirty="0" err="1" smtClean="0">
                <a:solidFill>
                  <a:schemeClr val="bg1"/>
                </a:solidFill>
              </a:rPr>
              <a:t>Iarchus</a:t>
            </a:r>
            <a:r>
              <a:rPr lang="en-GB" dirty="0" smtClean="0">
                <a:solidFill>
                  <a:schemeClr val="bg1"/>
                </a:solidFill>
              </a:rPr>
              <a:t>] And as to the pigmies, he said that they lived underground, and that they lay on the other side of the Ganges and lived in the manner which is related by all. As to men that are shadow-footed or have long heads, and as to the other poetical fancies which the treatise of </a:t>
            </a:r>
            <a:r>
              <a:rPr lang="en-GB" dirty="0" err="1" smtClean="0">
                <a:solidFill>
                  <a:schemeClr val="bg1"/>
                </a:solidFill>
              </a:rPr>
              <a:t>Scylax</a:t>
            </a:r>
            <a:r>
              <a:rPr lang="en-GB" dirty="0" smtClean="0">
                <a:solidFill>
                  <a:schemeClr val="bg1"/>
                </a:solidFill>
              </a:rPr>
              <a:t> recounts about them, he said that they didn’t live anywhere on the earth, and least of all in India.” – </a:t>
            </a:r>
            <a:r>
              <a:rPr lang="en-GB" b="1" dirty="0" err="1" smtClean="0">
                <a:solidFill>
                  <a:schemeClr val="bg1"/>
                </a:solidFill>
              </a:rPr>
              <a:t>Philostratus</a:t>
            </a:r>
            <a:r>
              <a:rPr lang="en-GB" b="1" dirty="0" smtClean="0">
                <a:solidFill>
                  <a:schemeClr val="bg1"/>
                </a:solidFill>
              </a:rPr>
              <a:t> </a:t>
            </a:r>
            <a:r>
              <a:rPr lang="en-GB" b="1" i="1" dirty="0" smtClean="0">
                <a:solidFill>
                  <a:schemeClr val="bg1"/>
                </a:solidFill>
              </a:rPr>
              <a:t>Life of Apollonius of </a:t>
            </a:r>
            <a:r>
              <a:rPr lang="en-GB" b="1" i="1" dirty="0" err="1" smtClean="0">
                <a:solidFill>
                  <a:schemeClr val="bg1"/>
                </a:solidFill>
              </a:rPr>
              <a:t>Tyana</a:t>
            </a:r>
            <a:r>
              <a:rPr lang="en-GB" b="1" dirty="0" smtClean="0">
                <a:solidFill>
                  <a:schemeClr val="bg1"/>
                </a:solidFill>
              </a:rPr>
              <a:t> 3.47</a:t>
            </a:r>
            <a:r>
              <a:rPr lang="en-GB" dirty="0" smtClean="0">
                <a:solidFill>
                  <a:schemeClr val="bg1"/>
                </a:solidFill>
              </a:rPr>
              <a:t>.</a:t>
            </a:r>
          </a:p>
          <a:p>
            <a:pPr marL="137160" indent="0">
              <a:buFont typeface="Wingdings 2"/>
              <a:buNone/>
            </a:pPr>
            <a:endParaRPr lang="en-GB" dirty="0"/>
          </a:p>
        </p:txBody>
      </p:sp>
    </p:spTree>
    <p:extLst>
      <p:ext uri="{BB962C8B-B14F-4D97-AF65-F5344CB8AC3E}">
        <p14:creationId xmlns:p14="http://schemas.microsoft.com/office/powerpoint/2010/main" val="53278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1000"/>
                                        <p:tgtEl>
                                          <p:spTgt spid="7"/>
                                        </p:tgtEl>
                                      </p:cBhvr>
                                    </p:animEffect>
                                    <p:anim calcmode="lin" valueType="num">
                                      <p:cBhvr>
                                        <p:cTn id="13" dur="1000" fill="hold"/>
                                        <p:tgtEl>
                                          <p:spTgt spid="7"/>
                                        </p:tgtEl>
                                        <p:attrNameLst>
                                          <p:attrName>ppt_x</p:attrName>
                                        </p:attrNameLst>
                                      </p:cBhvr>
                                      <p:tavLst>
                                        <p:tav tm="0">
                                          <p:val>
                                            <p:strVal val="#ppt_x"/>
                                          </p:val>
                                        </p:tav>
                                        <p:tav tm="100000">
                                          <p:val>
                                            <p:strVal val="#ppt_x"/>
                                          </p:val>
                                        </p:tav>
                                      </p:tavLst>
                                    </p:anim>
                                    <p:anim calcmode="lin" valueType="num">
                                      <p:cBhvr>
                                        <p:cTn id="14"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solidFill>
                  <a:schemeClr val="bg1"/>
                </a:solidFill>
              </a:rPr>
              <a:t>The </a:t>
            </a:r>
            <a:r>
              <a:rPr lang="en-GB" dirty="0" smtClean="0">
                <a:solidFill>
                  <a:schemeClr val="bg1"/>
                </a:solidFill>
              </a:rPr>
              <a:t>“river Ocean”</a:t>
            </a:r>
            <a:endParaRPr lang="en-GB" b="1" dirty="0">
              <a:solidFill>
                <a:schemeClr val="bg1"/>
              </a:solidFill>
            </a:endParaRPr>
          </a:p>
        </p:txBody>
      </p:sp>
      <p:sp>
        <p:nvSpPr>
          <p:cNvPr id="3" name="Content Placeholder 2"/>
          <p:cNvSpPr>
            <a:spLocks noGrp="1"/>
          </p:cNvSpPr>
          <p:nvPr>
            <p:ph idx="1"/>
          </p:nvPr>
        </p:nvSpPr>
        <p:spPr>
          <a:xfrm>
            <a:off x="89757" y="1417638"/>
            <a:ext cx="5522609" cy="5440362"/>
          </a:xfrm>
        </p:spPr>
        <p:txBody>
          <a:bodyPr>
            <a:normAutofit/>
          </a:bodyPr>
          <a:lstStyle/>
          <a:p>
            <a:r>
              <a:rPr lang="en-GB" sz="2600" dirty="0" smtClean="0">
                <a:solidFill>
                  <a:schemeClr val="bg1"/>
                </a:solidFill>
              </a:rPr>
              <a:t>The </a:t>
            </a:r>
            <a:r>
              <a:rPr lang="en-GB" sz="2600" dirty="0" smtClean="0">
                <a:solidFill>
                  <a:schemeClr val="bg1"/>
                </a:solidFill>
              </a:rPr>
              <a:t>“river Ocean” representing the physical </a:t>
            </a:r>
            <a:r>
              <a:rPr lang="en-GB" sz="2600" dirty="0">
                <a:solidFill>
                  <a:schemeClr val="bg1"/>
                </a:solidFill>
              </a:rPr>
              <a:t>embodiment of </a:t>
            </a:r>
            <a:r>
              <a:rPr lang="en-GB" sz="2600" i="1" dirty="0" err="1">
                <a:solidFill>
                  <a:schemeClr val="bg1"/>
                </a:solidFill>
              </a:rPr>
              <a:t>peirata</a:t>
            </a:r>
            <a:r>
              <a:rPr lang="en-GB" sz="2600" i="1" dirty="0">
                <a:solidFill>
                  <a:schemeClr val="bg1"/>
                </a:solidFill>
              </a:rPr>
              <a:t> </a:t>
            </a:r>
            <a:r>
              <a:rPr lang="en-GB" sz="2600" i="1" dirty="0" err="1">
                <a:solidFill>
                  <a:schemeClr val="bg1"/>
                </a:solidFill>
              </a:rPr>
              <a:t>gaiēs</a:t>
            </a:r>
            <a:r>
              <a:rPr lang="en-GB" sz="2600" i="1" dirty="0">
                <a:solidFill>
                  <a:schemeClr val="bg1"/>
                </a:solidFill>
              </a:rPr>
              <a:t> </a:t>
            </a:r>
            <a:r>
              <a:rPr lang="en-GB" sz="2600" dirty="0">
                <a:solidFill>
                  <a:schemeClr val="bg1"/>
                </a:solidFill>
              </a:rPr>
              <a:t>“boundary of the earth</a:t>
            </a:r>
            <a:r>
              <a:rPr lang="en-GB" sz="2600" dirty="0" smtClean="0">
                <a:solidFill>
                  <a:schemeClr val="bg1"/>
                </a:solidFill>
              </a:rPr>
              <a:t>” – critique of this idea by Herodotus.   </a:t>
            </a:r>
            <a:endParaRPr lang="en-GB" sz="2600" dirty="0" smtClean="0">
              <a:solidFill>
                <a:schemeClr val="bg1"/>
              </a:solidFill>
            </a:endParaRPr>
          </a:p>
          <a:p>
            <a:pPr marL="137160" indent="0">
              <a:buNone/>
            </a:pPr>
            <a:endParaRPr lang="en-GB" sz="500" dirty="0"/>
          </a:p>
          <a:p>
            <a:pPr marL="137160" indent="0">
              <a:buNone/>
            </a:pPr>
            <a:r>
              <a:rPr lang="en-GB" sz="2600" dirty="0">
                <a:solidFill>
                  <a:schemeClr val="bg1"/>
                </a:solidFill>
              </a:rPr>
              <a:t>“The opinion about the Ocean is grounded in obscurity and needs no disproof; for I know of no river of Ocean; and I suppose that Homer or some older poet invented this name and brought it into his poetry</a:t>
            </a:r>
            <a:r>
              <a:rPr lang="en-GB" sz="2600" dirty="0" smtClean="0">
                <a:solidFill>
                  <a:schemeClr val="bg1"/>
                </a:solidFill>
              </a:rPr>
              <a:t>.” – </a:t>
            </a:r>
            <a:r>
              <a:rPr lang="en-GB" sz="2600" b="1" dirty="0" err="1" smtClean="0">
                <a:solidFill>
                  <a:schemeClr val="bg1"/>
                </a:solidFill>
              </a:rPr>
              <a:t>Hdt</a:t>
            </a:r>
            <a:r>
              <a:rPr lang="en-GB" sz="2600" b="1" dirty="0" smtClean="0">
                <a:solidFill>
                  <a:schemeClr val="bg1"/>
                </a:solidFill>
              </a:rPr>
              <a:t>. 2.23</a:t>
            </a:r>
            <a:r>
              <a:rPr lang="en-GB" sz="2600" dirty="0" smtClean="0">
                <a:solidFill>
                  <a:schemeClr val="bg1"/>
                </a:solidFill>
              </a:rPr>
              <a:t>.</a:t>
            </a:r>
            <a:endParaRPr lang="en-GB" sz="2600" dirty="0">
              <a:solidFill>
                <a:schemeClr val="bg1"/>
              </a:solidFill>
            </a:endParaRPr>
          </a:p>
        </p:txBody>
      </p:sp>
      <p:pic>
        <p:nvPicPr>
          <p:cNvPr id="4" name="Picture 3"/>
          <p:cNvPicPr>
            <a:picLocks noChangeAspect="1"/>
          </p:cNvPicPr>
          <p:nvPr/>
        </p:nvPicPr>
        <p:blipFill rotWithShape="1">
          <a:blip r:embed="rId2"/>
          <a:srcRect l="48524" t="34250" r="13086" b="11610"/>
          <a:stretch/>
        </p:blipFill>
        <p:spPr>
          <a:xfrm>
            <a:off x="5791880" y="1328853"/>
            <a:ext cx="3262363" cy="3450576"/>
          </a:xfrm>
          <a:prstGeom prst="rect">
            <a:avLst/>
          </a:prstGeom>
        </p:spPr>
      </p:pic>
      <p:pic>
        <p:nvPicPr>
          <p:cNvPr id="5" name="Picture 4"/>
          <p:cNvPicPr>
            <a:picLocks noChangeAspect="1"/>
          </p:cNvPicPr>
          <p:nvPr/>
        </p:nvPicPr>
        <p:blipFill>
          <a:blip r:embed="rId3"/>
          <a:stretch>
            <a:fillRect/>
          </a:stretch>
        </p:blipFill>
        <p:spPr>
          <a:xfrm>
            <a:off x="5702124" y="4779429"/>
            <a:ext cx="3441876" cy="2078571"/>
          </a:xfrm>
          <a:prstGeom prst="rect">
            <a:avLst/>
          </a:prstGeom>
        </p:spPr>
      </p:pic>
    </p:spTree>
    <p:extLst>
      <p:ext uri="{BB962C8B-B14F-4D97-AF65-F5344CB8AC3E}">
        <p14:creationId xmlns:p14="http://schemas.microsoft.com/office/powerpoint/2010/main" val="300950739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154546" y="257577"/>
            <a:ext cx="8783391" cy="6478074"/>
          </a:xfrm>
        </p:spPr>
        <p:txBody>
          <a:bodyPr>
            <a:noAutofit/>
          </a:bodyPr>
          <a:lstStyle/>
          <a:p>
            <a:pPr marL="137160" indent="0">
              <a:buNone/>
            </a:pPr>
            <a:r>
              <a:rPr lang="en-GB" sz="3200" dirty="0">
                <a:solidFill>
                  <a:schemeClr val="bg1"/>
                </a:solidFill>
              </a:rPr>
              <a:t>“For the eastern region of Libya, which the nomads inhabit, is low-lying and sandy as far as the Triton river; but the land west of this, where the farmers live, is exceedingly mountainous and wooded and full of wild beasts. In that country are the huge snakes and the lions, and the elephants and bears and asps, the horned asses, the dog-headed </a:t>
            </a:r>
            <a:r>
              <a:rPr lang="en-GB" sz="3200" b="1" dirty="0">
                <a:solidFill>
                  <a:schemeClr val="bg1"/>
                </a:solidFill>
              </a:rPr>
              <a:t>and the headless men that have their eyes in their </a:t>
            </a:r>
            <a:r>
              <a:rPr lang="en-GB" sz="3200" b="1" dirty="0" smtClean="0">
                <a:solidFill>
                  <a:schemeClr val="bg1"/>
                </a:solidFill>
              </a:rPr>
              <a:t>chests [</a:t>
            </a:r>
            <a:r>
              <a:rPr lang="el-GR" sz="3200" b="1" dirty="0">
                <a:solidFill>
                  <a:schemeClr val="bg1"/>
                </a:solidFill>
              </a:rPr>
              <a:t>οἱ ἀκέφαλοι οἱ ἐν τοῖσι στήθεσι τοὺς ὀφθαλμοὺς </a:t>
            </a:r>
            <a:r>
              <a:rPr lang="el-GR" sz="3200" b="1" dirty="0" smtClean="0">
                <a:solidFill>
                  <a:schemeClr val="bg1"/>
                </a:solidFill>
              </a:rPr>
              <a:t>ἔχοντες</a:t>
            </a:r>
            <a:r>
              <a:rPr lang="en-GB" sz="3200" b="1" dirty="0" smtClean="0">
                <a:solidFill>
                  <a:schemeClr val="bg1"/>
                </a:solidFill>
              </a:rPr>
              <a:t>]</a:t>
            </a:r>
            <a:r>
              <a:rPr lang="en-GB" sz="3200" dirty="0" smtClean="0">
                <a:solidFill>
                  <a:schemeClr val="bg1"/>
                </a:solidFill>
              </a:rPr>
              <a:t>, </a:t>
            </a:r>
            <a:r>
              <a:rPr lang="en-GB" sz="3200" dirty="0">
                <a:solidFill>
                  <a:schemeClr val="bg1"/>
                </a:solidFill>
              </a:rPr>
              <a:t>as the Libyans say, and the wild men and women, besides many other creatures not fabulous</a:t>
            </a:r>
            <a:r>
              <a:rPr lang="en-GB" sz="3200" dirty="0" smtClean="0">
                <a:solidFill>
                  <a:schemeClr val="bg1"/>
                </a:solidFill>
              </a:rPr>
              <a:t>.” – </a:t>
            </a:r>
            <a:r>
              <a:rPr lang="en-GB" sz="3200" dirty="0" err="1" smtClean="0">
                <a:solidFill>
                  <a:schemeClr val="bg1"/>
                </a:solidFill>
              </a:rPr>
              <a:t>Hdt</a:t>
            </a:r>
            <a:r>
              <a:rPr lang="en-GB" sz="3200" dirty="0" smtClean="0">
                <a:solidFill>
                  <a:schemeClr val="bg1"/>
                </a:solidFill>
              </a:rPr>
              <a:t>. 4.191.3-4.</a:t>
            </a:r>
            <a:endParaRPr lang="en-GB" sz="3200" dirty="0">
              <a:solidFill>
                <a:schemeClr val="bg1"/>
              </a:solidFill>
            </a:endParaRPr>
          </a:p>
        </p:txBody>
      </p:sp>
      <p:sp>
        <p:nvSpPr>
          <p:cNvPr id="7" name="Rectangle 6"/>
          <p:cNvSpPr/>
          <p:nvPr/>
        </p:nvSpPr>
        <p:spPr>
          <a:xfrm>
            <a:off x="3229915" y="225155"/>
            <a:ext cx="5795491" cy="1815882"/>
          </a:xfrm>
          <a:prstGeom prst="rect">
            <a:avLst/>
          </a:prstGeom>
          <a:solidFill>
            <a:srgbClr val="92D050"/>
          </a:solidFill>
        </p:spPr>
        <p:txBody>
          <a:bodyPr wrap="square">
            <a:spAutoFit/>
          </a:bodyPr>
          <a:lstStyle/>
          <a:p>
            <a:r>
              <a:rPr lang="en-GB" sz="2800" dirty="0" smtClean="0">
                <a:solidFill>
                  <a:schemeClr val="bg1"/>
                </a:solidFill>
              </a:rPr>
              <a:t>“The </a:t>
            </a:r>
            <a:r>
              <a:rPr lang="en-GB" sz="2800" dirty="0" err="1" smtClean="0">
                <a:solidFill>
                  <a:schemeClr val="bg1"/>
                </a:solidFill>
              </a:rPr>
              <a:t>Blemmyæ</a:t>
            </a:r>
            <a:r>
              <a:rPr lang="en-GB" sz="2800" dirty="0" smtClean="0">
                <a:solidFill>
                  <a:schemeClr val="bg1"/>
                </a:solidFill>
              </a:rPr>
              <a:t> are said to have no heads, their mouths and eyes being seated in their breasts.” – </a:t>
            </a:r>
            <a:r>
              <a:rPr lang="en-GB" sz="2800" b="1" dirty="0" smtClean="0">
                <a:solidFill>
                  <a:schemeClr val="bg1"/>
                </a:solidFill>
              </a:rPr>
              <a:t>Pliny </a:t>
            </a:r>
            <a:r>
              <a:rPr lang="en-GB" sz="2800" b="1" i="1" dirty="0" smtClean="0">
                <a:solidFill>
                  <a:schemeClr val="bg1"/>
                </a:solidFill>
              </a:rPr>
              <a:t>Natural History </a:t>
            </a:r>
            <a:r>
              <a:rPr lang="en-GB" sz="2800" b="1" dirty="0" smtClean="0">
                <a:solidFill>
                  <a:schemeClr val="bg1"/>
                </a:solidFill>
              </a:rPr>
              <a:t>5.8.46</a:t>
            </a:r>
            <a:r>
              <a:rPr lang="en-GB" sz="2800" dirty="0" smtClean="0">
                <a:solidFill>
                  <a:schemeClr val="bg1"/>
                </a:solidFill>
              </a:rPr>
              <a:t>.</a:t>
            </a:r>
            <a:endParaRPr lang="en-GB" sz="2800" dirty="0">
              <a:solidFill>
                <a:schemeClr val="bg1"/>
              </a:solidFill>
            </a:endParaRPr>
          </a:p>
        </p:txBody>
      </p:sp>
      <p:pic>
        <p:nvPicPr>
          <p:cNvPr id="8" name="Picture 7"/>
          <p:cNvPicPr>
            <a:picLocks noChangeAspect="1"/>
          </p:cNvPicPr>
          <p:nvPr/>
        </p:nvPicPr>
        <p:blipFill>
          <a:blip r:embed="rId2"/>
          <a:stretch>
            <a:fillRect/>
          </a:stretch>
        </p:blipFill>
        <p:spPr>
          <a:xfrm>
            <a:off x="61691" y="2189638"/>
            <a:ext cx="3753158" cy="4519761"/>
          </a:xfrm>
          <a:prstGeom prst="rect">
            <a:avLst/>
          </a:prstGeom>
        </p:spPr>
      </p:pic>
      <p:pic>
        <p:nvPicPr>
          <p:cNvPr id="9" name="Picture 8"/>
          <p:cNvPicPr>
            <a:picLocks noChangeAspect="1"/>
          </p:cNvPicPr>
          <p:nvPr/>
        </p:nvPicPr>
        <p:blipFill>
          <a:blip r:embed="rId3"/>
          <a:stretch>
            <a:fillRect/>
          </a:stretch>
        </p:blipFill>
        <p:spPr>
          <a:xfrm>
            <a:off x="3876540" y="1954839"/>
            <a:ext cx="5148866" cy="4838159"/>
          </a:xfrm>
          <a:prstGeom prst="rect">
            <a:avLst/>
          </a:prstGeom>
        </p:spPr>
      </p:pic>
    </p:spTree>
    <p:extLst>
      <p:ext uri="{BB962C8B-B14F-4D97-AF65-F5344CB8AC3E}">
        <p14:creationId xmlns:p14="http://schemas.microsoft.com/office/powerpoint/2010/main" val="68697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par>
                                <p:cTn id="8" presetID="16" presetClass="entr" presetSubtype="21"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barn(inVertical)">
                                      <p:cBhvr>
                                        <p:cTn id="10" dur="500"/>
                                        <p:tgtEl>
                                          <p:spTgt spid="9"/>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barn(inVertical)">
                                      <p:cBhvr>
                                        <p:cTn id="13"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9144000" cy="1571223"/>
          </a:xfrm>
        </p:spPr>
        <p:txBody>
          <a:bodyPr>
            <a:normAutofit/>
          </a:bodyPr>
          <a:lstStyle/>
          <a:p>
            <a:r>
              <a:rPr lang="en-GB" b="1" dirty="0" smtClean="0">
                <a:solidFill>
                  <a:schemeClr val="bg1"/>
                </a:solidFill>
              </a:rPr>
              <a:t>Autopsy in Geographi</a:t>
            </a:r>
            <a:r>
              <a:rPr lang="en-GB" dirty="0" smtClean="0">
                <a:solidFill>
                  <a:schemeClr val="bg1"/>
                </a:solidFill>
              </a:rPr>
              <a:t>c, Zoological and Ethnographic discussions</a:t>
            </a:r>
            <a:endParaRPr lang="en-GB" b="1" dirty="0">
              <a:solidFill>
                <a:schemeClr val="bg1"/>
              </a:solidFill>
            </a:endParaRPr>
          </a:p>
        </p:txBody>
      </p:sp>
      <p:sp>
        <p:nvSpPr>
          <p:cNvPr id="3" name="Content Placeholder 2"/>
          <p:cNvSpPr>
            <a:spLocks noGrp="1"/>
          </p:cNvSpPr>
          <p:nvPr>
            <p:ph idx="1"/>
          </p:nvPr>
        </p:nvSpPr>
        <p:spPr>
          <a:xfrm>
            <a:off x="141668" y="1815921"/>
            <a:ext cx="8847786" cy="4951926"/>
          </a:xfrm>
        </p:spPr>
        <p:txBody>
          <a:bodyPr>
            <a:normAutofit fontScale="92500" lnSpcReduction="10000"/>
          </a:bodyPr>
          <a:lstStyle/>
          <a:p>
            <a:r>
              <a:rPr lang="en-GB" dirty="0" smtClean="0">
                <a:solidFill>
                  <a:schemeClr val="bg1"/>
                </a:solidFill>
              </a:rPr>
              <a:t>Herodotus is able </a:t>
            </a:r>
            <a:r>
              <a:rPr lang="en-GB" dirty="0">
                <a:solidFill>
                  <a:schemeClr val="bg1"/>
                </a:solidFill>
              </a:rPr>
              <a:t>to </a:t>
            </a:r>
            <a:r>
              <a:rPr lang="en-GB" dirty="0" smtClean="0">
                <a:solidFill>
                  <a:schemeClr val="bg1"/>
                </a:solidFill>
              </a:rPr>
              <a:t>draw on his own personal experiences in some contexts (what he saw himself: </a:t>
            </a:r>
            <a:r>
              <a:rPr lang="en-GB" dirty="0" err="1" smtClean="0">
                <a:solidFill>
                  <a:schemeClr val="bg1"/>
                </a:solidFill>
              </a:rPr>
              <a:t>ὄψις</a:t>
            </a:r>
            <a:r>
              <a:rPr lang="en-GB" dirty="0" smtClean="0">
                <a:solidFill>
                  <a:schemeClr val="bg1"/>
                </a:solidFill>
              </a:rPr>
              <a:t>). But he also makes use of his </a:t>
            </a:r>
            <a:r>
              <a:rPr lang="en-GB" dirty="0">
                <a:solidFill>
                  <a:schemeClr val="bg1"/>
                </a:solidFill>
              </a:rPr>
              <a:t>own opinion (</a:t>
            </a:r>
            <a:r>
              <a:rPr lang="en-GB" dirty="0" err="1">
                <a:solidFill>
                  <a:schemeClr val="bg1"/>
                </a:solidFill>
              </a:rPr>
              <a:t>γνώμη</a:t>
            </a:r>
            <a:r>
              <a:rPr lang="en-GB" dirty="0">
                <a:solidFill>
                  <a:schemeClr val="bg1"/>
                </a:solidFill>
              </a:rPr>
              <a:t>) and personal enquiry (</a:t>
            </a:r>
            <a:r>
              <a:rPr lang="en-GB" dirty="0" err="1">
                <a:solidFill>
                  <a:schemeClr val="bg1"/>
                </a:solidFill>
              </a:rPr>
              <a:t>ἱστορίη</a:t>
            </a:r>
            <a:r>
              <a:rPr lang="en-GB" dirty="0" smtClean="0">
                <a:solidFill>
                  <a:schemeClr val="bg1"/>
                </a:solidFill>
              </a:rPr>
              <a:t>), i.e. information he asks of others.</a:t>
            </a:r>
          </a:p>
          <a:p>
            <a:endParaRPr lang="en-GB" sz="500" dirty="0">
              <a:solidFill>
                <a:schemeClr val="bg1"/>
              </a:solidFill>
            </a:endParaRPr>
          </a:p>
          <a:p>
            <a:r>
              <a:rPr lang="en-GB" dirty="0" smtClean="0">
                <a:solidFill>
                  <a:schemeClr val="bg1"/>
                </a:solidFill>
              </a:rPr>
              <a:t>Indirect </a:t>
            </a:r>
            <a:r>
              <a:rPr lang="en-GB" dirty="0">
                <a:solidFill>
                  <a:schemeClr val="bg1"/>
                </a:solidFill>
              </a:rPr>
              <a:t>or “deflected” autopsy </a:t>
            </a:r>
            <a:r>
              <a:rPr lang="en-GB" dirty="0" smtClean="0">
                <a:solidFill>
                  <a:schemeClr val="bg1"/>
                </a:solidFill>
              </a:rPr>
              <a:t>increasingly important for many later historians and geographers. </a:t>
            </a:r>
            <a:endParaRPr lang="en-GB" dirty="0">
              <a:solidFill>
                <a:schemeClr val="bg1"/>
              </a:solidFill>
            </a:endParaRPr>
          </a:p>
          <a:p>
            <a:endParaRPr lang="en-GB" sz="500" dirty="0" smtClean="0">
              <a:solidFill>
                <a:schemeClr val="bg1"/>
              </a:solidFill>
            </a:endParaRPr>
          </a:p>
          <a:p>
            <a:endParaRPr lang="en-GB" sz="500" dirty="0">
              <a:solidFill>
                <a:schemeClr val="bg1"/>
              </a:solidFill>
            </a:endParaRPr>
          </a:p>
          <a:p>
            <a:pPr marL="0" indent="0">
              <a:buNone/>
            </a:pPr>
            <a:r>
              <a:rPr lang="en-GB" dirty="0">
                <a:solidFill>
                  <a:schemeClr val="bg1"/>
                </a:solidFill>
              </a:rPr>
              <a:t>“Megasthenes says that the largest tigers are found among the </a:t>
            </a:r>
            <a:r>
              <a:rPr lang="en-GB" dirty="0" err="1" smtClean="0">
                <a:solidFill>
                  <a:schemeClr val="bg1"/>
                </a:solidFill>
              </a:rPr>
              <a:t>Prasii</a:t>
            </a:r>
            <a:r>
              <a:rPr lang="en-GB" dirty="0" smtClean="0">
                <a:solidFill>
                  <a:schemeClr val="bg1"/>
                </a:solidFill>
              </a:rPr>
              <a:t>…” – </a:t>
            </a:r>
            <a:r>
              <a:rPr lang="en-GB" b="1" dirty="0" smtClean="0">
                <a:solidFill>
                  <a:schemeClr val="bg1"/>
                </a:solidFill>
              </a:rPr>
              <a:t>Strabo 15.1.37</a:t>
            </a:r>
            <a:r>
              <a:rPr lang="en-GB" dirty="0" smtClean="0">
                <a:solidFill>
                  <a:schemeClr val="bg1"/>
                </a:solidFill>
              </a:rPr>
              <a:t>.</a:t>
            </a:r>
          </a:p>
          <a:p>
            <a:pPr marL="0" indent="0">
              <a:buNone/>
            </a:pPr>
            <a:endParaRPr lang="en-GB" sz="500" dirty="0">
              <a:solidFill>
                <a:schemeClr val="bg1"/>
              </a:solidFill>
            </a:endParaRPr>
          </a:p>
          <a:p>
            <a:pPr marL="0" indent="0">
              <a:buNone/>
            </a:pPr>
            <a:endParaRPr lang="en-GB" sz="500" dirty="0">
              <a:solidFill>
                <a:schemeClr val="bg1"/>
              </a:solidFill>
            </a:endParaRPr>
          </a:p>
          <a:p>
            <a:pPr marL="457200" indent="-457200"/>
            <a:r>
              <a:rPr lang="en-GB" dirty="0" smtClean="0">
                <a:solidFill>
                  <a:schemeClr val="bg1"/>
                </a:solidFill>
              </a:rPr>
              <a:t>The authority / credibility attached to the reports about distant lands often depended upon status.</a:t>
            </a:r>
          </a:p>
          <a:p>
            <a:pPr marL="0" indent="0">
              <a:buNone/>
            </a:pPr>
            <a:endParaRPr lang="en-GB" sz="700" dirty="0">
              <a:solidFill>
                <a:schemeClr val="bg1"/>
              </a:solidFill>
            </a:endParaRPr>
          </a:p>
        </p:txBody>
      </p:sp>
    </p:spTree>
    <p:extLst>
      <p:ext uri="{BB962C8B-B14F-4D97-AF65-F5344CB8AC3E}">
        <p14:creationId xmlns:p14="http://schemas.microsoft.com/office/powerpoint/2010/main" val="235003233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Historical digressions?</a:t>
            </a:r>
            <a:endParaRPr lang="en-GB" dirty="0">
              <a:solidFill>
                <a:schemeClr val="bg1"/>
              </a:solidFill>
            </a:endParaRPr>
          </a:p>
        </p:txBody>
      </p:sp>
      <p:sp>
        <p:nvSpPr>
          <p:cNvPr id="3" name="Content Placeholder 2"/>
          <p:cNvSpPr>
            <a:spLocks noGrp="1"/>
          </p:cNvSpPr>
          <p:nvPr>
            <p:ph idx="1"/>
          </p:nvPr>
        </p:nvSpPr>
        <p:spPr>
          <a:xfrm>
            <a:off x="238260" y="1757967"/>
            <a:ext cx="8615966" cy="5100033"/>
          </a:xfrm>
        </p:spPr>
        <p:txBody>
          <a:bodyPr>
            <a:normAutofit/>
          </a:bodyPr>
          <a:lstStyle/>
          <a:p>
            <a:r>
              <a:rPr lang="en-GB" dirty="0" smtClean="0">
                <a:solidFill>
                  <a:schemeClr val="bg1"/>
                </a:solidFill>
              </a:rPr>
              <a:t>What we might consider “extended digressions” are a frequent feature of Herodotus’ work (book II on Egypt a good example of this).</a:t>
            </a:r>
          </a:p>
          <a:p>
            <a:endParaRPr lang="en-GB" sz="1200" dirty="0">
              <a:solidFill>
                <a:schemeClr val="bg1"/>
              </a:solidFill>
            </a:endParaRPr>
          </a:p>
          <a:p>
            <a:r>
              <a:rPr lang="en-GB" dirty="0" smtClean="0">
                <a:solidFill>
                  <a:schemeClr val="bg1"/>
                </a:solidFill>
              </a:rPr>
              <a:t>As noted, this allows an author to outline what might be felt to be important (as well as colourful) descriptions of lands, peoples, animals and natural wealth. </a:t>
            </a:r>
          </a:p>
          <a:p>
            <a:endParaRPr lang="en-GB" sz="1200" dirty="0">
              <a:solidFill>
                <a:schemeClr val="bg1"/>
              </a:solidFill>
            </a:endParaRPr>
          </a:p>
          <a:p>
            <a:r>
              <a:rPr lang="en-GB" dirty="0" smtClean="0">
                <a:solidFill>
                  <a:schemeClr val="bg1"/>
                </a:solidFill>
              </a:rPr>
              <a:t>Herodotus’ work, as our first major historiography, are earliest example of this practice.</a:t>
            </a:r>
            <a:endParaRPr lang="en-GB" dirty="0">
              <a:solidFill>
                <a:schemeClr val="bg1"/>
              </a:solidFill>
            </a:endParaRPr>
          </a:p>
        </p:txBody>
      </p:sp>
      <p:sp>
        <p:nvSpPr>
          <p:cNvPr id="4" name="Content Placeholder 2"/>
          <p:cNvSpPr txBox="1">
            <a:spLocks/>
          </p:cNvSpPr>
          <p:nvPr/>
        </p:nvSpPr>
        <p:spPr>
          <a:xfrm>
            <a:off x="154547" y="1262130"/>
            <a:ext cx="8783392" cy="5409126"/>
          </a:xfrm>
          <a:prstGeom prst="rect">
            <a:avLst/>
          </a:prstGeom>
          <a:solidFill>
            <a:schemeClr val="accent5">
              <a:lumMod val="20000"/>
              <a:lumOff val="80000"/>
            </a:schemeClr>
          </a:solidFill>
        </p:spPr>
        <p:txBody>
          <a:bodyPr vert="horz">
            <a:normAutofit fontScale="925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dirty="0" smtClean="0">
                <a:solidFill>
                  <a:schemeClr val="bg1"/>
                </a:solidFill>
              </a:rPr>
              <a:t>“</a:t>
            </a:r>
            <a:r>
              <a:rPr lang="en-GB" b="1" dirty="0" smtClean="0">
                <a:solidFill>
                  <a:schemeClr val="bg1"/>
                </a:solidFill>
              </a:rPr>
              <a:t>Some readers will perhaps ask themselves why</a:t>
            </a:r>
            <a:r>
              <a:rPr lang="en-GB" dirty="0" smtClean="0">
                <a:solidFill>
                  <a:schemeClr val="bg1"/>
                </a:solidFill>
              </a:rPr>
              <a:t>, since most of what I have said relates to Africa and Spain, </a:t>
            </a:r>
            <a:r>
              <a:rPr lang="en-GB" b="1" dirty="0" smtClean="0">
                <a:solidFill>
                  <a:schemeClr val="bg1"/>
                </a:solidFill>
              </a:rPr>
              <a:t>I have not said a word more about the mouth of the Mediterranean at the Pillars of Hercules, or about the Outer Sea and its peculiarities, or about the British Isle</a:t>
            </a:r>
            <a:r>
              <a:rPr lang="en-GB" dirty="0" smtClean="0">
                <a:solidFill>
                  <a:schemeClr val="bg1"/>
                </a:solidFill>
              </a:rPr>
              <a:t>... </a:t>
            </a:r>
            <a:r>
              <a:rPr lang="en-GB" b="1" dirty="0" smtClean="0">
                <a:solidFill>
                  <a:schemeClr val="bg1"/>
                </a:solidFill>
              </a:rPr>
              <a:t>I have omitted these subjects not because I think they are foreign to my history</a:t>
            </a:r>
            <a:r>
              <a:rPr lang="en-GB" dirty="0" smtClean="0">
                <a:solidFill>
                  <a:schemeClr val="bg1"/>
                </a:solidFill>
              </a:rPr>
              <a:t>, but in the first place because </a:t>
            </a:r>
            <a:r>
              <a:rPr lang="en-GB" b="1" dirty="0" smtClean="0">
                <a:solidFill>
                  <a:schemeClr val="bg1"/>
                </a:solidFill>
              </a:rPr>
              <a:t>I did not wish to be constantly interrupting the narrative</a:t>
            </a:r>
            <a:r>
              <a:rPr lang="en-GB" dirty="0" smtClean="0">
                <a:solidFill>
                  <a:schemeClr val="bg1"/>
                </a:solidFill>
              </a:rPr>
              <a:t> and distracting readers from the actual subject, and next because I decided not to make scattered and casual allusions to such matters, but assigning the proper place and time to their special treatment to give as true an account of all as is in my power.” – </a:t>
            </a:r>
            <a:r>
              <a:rPr lang="en-GB" b="1" dirty="0" smtClean="0">
                <a:solidFill>
                  <a:schemeClr val="bg1"/>
                </a:solidFill>
              </a:rPr>
              <a:t>Polybius 3.57.2-5</a:t>
            </a:r>
            <a:r>
              <a:rPr lang="en-GB" dirty="0" smtClean="0">
                <a:solidFill>
                  <a:schemeClr val="bg1"/>
                </a:solidFill>
              </a:rPr>
              <a:t>.</a:t>
            </a:r>
          </a:p>
          <a:p>
            <a:pPr marL="137160" indent="0">
              <a:buFont typeface="Wingdings 2"/>
              <a:buNone/>
            </a:pPr>
            <a:endParaRPr lang="en-GB" dirty="0"/>
          </a:p>
        </p:txBody>
      </p:sp>
    </p:spTree>
    <p:extLst>
      <p:ext uri="{BB962C8B-B14F-4D97-AF65-F5344CB8AC3E}">
        <p14:creationId xmlns:p14="http://schemas.microsoft.com/office/powerpoint/2010/main" val="256253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7"/>
            <a:ext cx="8229600" cy="6242541"/>
          </a:xfrm>
        </p:spPr>
        <p:txBody>
          <a:bodyPr>
            <a:normAutofit/>
          </a:bodyPr>
          <a:lstStyle/>
          <a:p>
            <a:r>
              <a:rPr lang="en-GB" sz="5400" dirty="0" smtClean="0">
                <a:solidFill>
                  <a:schemeClr val="bg1"/>
                </a:solidFill>
              </a:rPr>
              <a:t>Representing the </a:t>
            </a:r>
            <a:r>
              <a:rPr lang="en-GB" sz="5400" dirty="0" smtClean="0">
                <a:solidFill>
                  <a:schemeClr val="bg1"/>
                </a:solidFill>
              </a:rPr>
              <a:t>other in </a:t>
            </a:r>
            <a:r>
              <a:rPr lang="en-GB" sz="5400" dirty="0" smtClean="0">
                <a:solidFill>
                  <a:schemeClr val="bg1"/>
                </a:solidFill>
              </a:rPr>
              <a:t>the Graeco-Roman Imagination</a:t>
            </a:r>
            <a:endParaRPr lang="en-GB" sz="5400" dirty="0">
              <a:solidFill>
                <a:schemeClr val="bg1"/>
              </a:solidFill>
            </a:endParaRPr>
          </a:p>
        </p:txBody>
      </p:sp>
    </p:spTree>
    <p:extLst>
      <p:ext uri="{BB962C8B-B14F-4D97-AF65-F5344CB8AC3E}">
        <p14:creationId xmlns:p14="http://schemas.microsoft.com/office/powerpoint/2010/main" val="244431689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Divisions of Egyptian Society</a:t>
            </a:r>
            <a:endParaRPr lang="en-GB" dirty="0">
              <a:solidFill>
                <a:schemeClr val="bg1"/>
              </a:solidFill>
            </a:endParaRPr>
          </a:p>
        </p:txBody>
      </p:sp>
      <p:sp>
        <p:nvSpPr>
          <p:cNvPr id="4" name="Content Placeholder 3"/>
          <p:cNvSpPr>
            <a:spLocks noGrp="1"/>
          </p:cNvSpPr>
          <p:nvPr>
            <p:ph sz="half" idx="1"/>
          </p:nvPr>
        </p:nvSpPr>
        <p:spPr>
          <a:xfrm>
            <a:off x="0" y="1600201"/>
            <a:ext cx="6687403" cy="2246221"/>
          </a:xfrm>
        </p:spPr>
        <p:txBody>
          <a:bodyPr>
            <a:normAutofit lnSpcReduction="10000"/>
          </a:bodyPr>
          <a:lstStyle/>
          <a:p>
            <a:pPr marL="137160" indent="0">
              <a:buNone/>
            </a:pPr>
            <a:r>
              <a:rPr lang="en-GB" dirty="0" smtClean="0">
                <a:solidFill>
                  <a:schemeClr val="bg1"/>
                </a:solidFill>
              </a:rPr>
              <a:t>“</a:t>
            </a:r>
            <a:r>
              <a:rPr lang="en-GB" dirty="0">
                <a:solidFill>
                  <a:schemeClr val="bg1"/>
                </a:solidFill>
              </a:rPr>
              <a:t>T</a:t>
            </a:r>
            <a:r>
              <a:rPr lang="en-GB" dirty="0" smtClean="0">
                <a:solidFill>
                  <a:schemeClr val="bg1"/>
                </a:solidFill>
              </a:rPr>
              <a:t>he </a:t>
            </a:r>
            <a:r>
              <a:rPr lang="en-GB" dirty="0">
                <a:solidFill>
                  <a:schemeClr val="bg1"/>
                </a:solidFill>
              </a:rPr>
              <a:t>Egyptians are divided into seven classes, severally entitled priests, warriors, cowherds, swineherds</a:t>
            </a:r>
            <a:r>
              <a:rPr lang="en-GB" dirty="0" smtClean="0">
                <a:solidFill>
                  <a:schemeClr val="bg1"/>
                </a:solidFill>
              </a:rPr>
              <a:t>, merchants, </a:t>
            </a:r>
            <a:r>
              <a:rPr lang="en-GB" dirty="0">
                <a:solidFill>
                  <a:schemeClr val="bg1"/>
                </a:solidFill>
              </a:rPr>
              <a:t>interpreters, and pilots. So many classes there are, each named after its </a:t>
            </a:r>
            <a:r>
              <a:rPr lang="en-GB" dirty="0" smtClean="0">
                <a:solidFill>
                  <a:schemeClr val="bg1"/>
                </a:solidFill>
              </a:rPr>
              <a:t>vocation.” – </a:t>
            </a:r>
            <a:r>
              <a:rPr lang="en-GB" b="1" dirty="0" err="1" smtClean="0">
                <a:solidFill>
                  <a:schemeClr val="bg1"/>
                </a:solidFill>
              </a:rPr>
              <a:t>Hdt</a:t>
            </a:r>
            <a:r>
              <a:rPr lang="en-GB" b="1" dirty="0" smtClean="0">
                <a:solidFill>
                  <a:schemeClr val="bg1"/>
                </a:solidFill>
              </a:rPr>
              <a:t>. 2.164</a:t>
            </a:r>
            <a:r>
              <a:rPr lang="en-GB" dirty="0" smtClean="0">
                <a:solidFill>
                  <a:schemeClr val="bg1"/>
                </a:solidFill>
              </a:rPr>
              <a:t>.</a:t>
            </a:r>
            <a:endParaRPr lang="en-GB" dirty="0">
              <a:solidFill>
                <a:schemeClr val="bg1"/>
              </a:solidFill>
            </a:endParaRPr>
          </a:p>
        </p:txBody>
      </p:sp>
      <p:pic>
        <p:nvPicPr>
          <p:cNvPr id="1026" name="Picture 2" descr="ANCIENT EGYPT THE GIFT OF THE NILE HERODOTUS"/>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t="32583"/>
          <a:stretch/>
        </p:blipFill>
        <p:spPr bwMode="auto">
          <a:xfrm>
            <a:off x="4258101" y="4072929"/>
            <a:ext cx="4724912" cy="2389046"/>
          </a:xfrm>
          <a:prstGeom prst="rect">
            <a:avLst/>
          </a:prstGeom>
          <a:noFill/>
          <a:extLst>
            <a:ext uri="{909E8E84-426E-40DD-AFC4-6F175D3DCCD1}">
              <a14:hiddenFill xmlns:a14="http://schemas.microsoft.com/office/drawing/2010/main">
                <a:solidFill>
                  <a:srgbClr val="FFFFFF"/>
                </a:solidFill>
              </a14:hiddenFill>
            </a:ext>
          </a:extLst>
        </p:spPr>
      </p:pic>
      <p:sp>
        <p:nvSpPr>
          <p:cNvPr id="7" name="Content Placeholder 2"/>
          <p:cNvSpPr txBox="1">
            <a:spLocks/>
          </p:cNvSpPr>
          <p:nvPr/>
        </p:nvSpPr>
        <p:spPr>
          <a:xfrm>
            <a:off x="4258101" y="6461975"/>
            <a:ext cx="5001809" cy="396025"/>
          </a:xfrm>
          <a:prstGeom prst="rect">
            <a:avLst/>
          </a:prstGeom>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z="1400" dirty="0" smtClean="0">
                <a:solidFill>
                  <a:schemeClr val="bg1"/>
                </a:solidFill>
              </a:rPr>
              <a:t>Egyptological rendering of Egyptian social hierarchy. </a:t>
            </a:r>
            <a:endParaRPr lang="en-GB" sz="1400" dirty="0">
              <a:solidFill>
                <a:schemeClr val="bg1"/>
              </a:solidFill>
            </a:endParaRPr>
          </a:p>
        </p:txBody>
      </p:sp>
      <p:sp>
        <p:nvSpPr>
          <p:cNvPr id="8" name="Rectangle 7"/>
          <p:cNvSpPr/>
          <p:nvPr/>
        </p:nvSpPr>
        <p:spPr>
          <a:xfrm>
            <a:off x="6496333" y="1600202"/>
            <a:ext cx="2486679" cy="2246769"/>
          </a:xfrm>
          <a:prstGeom prst="rect">
            <a:avLst/>
          </a:prstGeom>
        </p:spPr>
        <p:txBody>
          <a:bodyPr wrap="square">
            <a:spAutoFit/>
          </a:bodyPr>
          <a:lstStyle/>
          <a:p>
            <a:pPr marL="651510" indent="-514350">
              <a:buFont typeface="+mj-lt"/>
              <a:buAutoNum type="arabicPeriod"/>
            </a:pPr>
            <a:r>
              <a:rPr lang="en-GB" sz="2000" dirty="0" smtClean="0">
                <a:solidFill>
                  <a:schemeClr val="bg1"/>
                </a:solidFill>
              </a:rPr>
              <a:t>priests </a:t>
            </a:r>
            <a:endParaRPr lang="en-GB" sz="2000" dirty="0">
              <a:solidFill>
                <a:schemeClr val="bg1"/>
              </a:solidFill>
            </a:endParaRPr>
          </a:p>
          <a:p>
            <a:pPr marL="651510" indent="-514350">
              <a:buFont typeface="+mj-lt"/>
              <a:buAutoNum type="arabicPeriod"/>
            </a:pPr>
            <a:r>
              <a:rPr lang="en-GB" sz="2000" dirty="0" smtClean="0">
                <a:solidFill>
                  <a:schemeClr val="bg1"/>
                </a:solidFill>
              </a:rPr>
              <a:t>warriors </a:t>
            </a:r>
            <a:endParaRPr lang="en-GB" sz="2000" dirty="0">
              <a:solidFill>
                <a:schemeClr val="bg1"/>
              </a:solidFill>
            </a:endParaRPr>
          </a:p>
          <a:p>
            <a:pPr marL="651510" indent="-514350">
              <a:buFont typeface="+mj-lt"/>
              <a:buAutoNum type="arabicPeriod"/>
            </a:pPr>
            <a:r>
              <a:rPr lang="en-GB" sz="2000" dirty="0" smtClean="0">
                <a:solidFill>
                  <a:schemeClr val="bg1"/>
                </a:solidFill>
              </a:rPr>
              <a:t>cowherds </a:t>
            </a:r>
            <a:endParaRPr lang="en-GB" sz="2000" dirty="0">
              <a:solidFill>
                <a:schemeClr val="bg1"/>
              </a:solidFill>
            </a:endParaRPr>
          </a:p>
          <a:p>
            <a:pPr marL="651510" indent="-514350">
              <a:buFont typeface="+mj-lt"/>
              <a:buAutoNum type="arabicPeriod"/>
            </a:pPr>
            <a:r>
              <a:rPr lang="en-GB" sz="2000" dirty="0" smtClean="0">
                <a:solidFill>
                  <a:schemeClr val="bg1"/>
                </a:solidFill>
              </a:rPr>
              <a:t>swineherds </a:t>
            </a:r>
            <a:endParaRPr lang="en-GB" sz="2000" dirty="0">
              <a:solidFill>
                <a:schemeClr val="bg1"/>
              </a:solidFill>
            </a:endParaRPr>
          </a:p>
          <a:p>
            <a:pPr marL="651510" indent="-514350">
              <a:buFont typeface="+mj-lt"/>
              <a:buAutoNum type="arabicPeriod"/>
            </a:pPr>
            <a:r>
              <a:rPr lang="en-GB" sz="2000" dirty="0" smtClean="0">
                <a:solidFill>
                  <a:schemeClr val="bg1"/>
                </a:solidFill>
              </a:rPr>
              <a:t>merchants </a:t>
            </a:r>
            <a:endParaRPr lang="en-GB" sz="2000" dirty="0">
              <a:solidFill>
                <a:schemeClr val="bg1"/>
              </a:solidFill>
            </a:endParaRPr>
          </a:p>
          <a:p>
            <a:pPr marL="651510" indent="-514350">
              <a:buFont typeface="+mj-lt"/>
              <a:buAutoNum type="arabicPeriod"/>
            </a:pPr>
            <a:r>
              <a:rPr lang="en-GB" sz="2000" dirty="0" smtClean="0">
                <a:solidFill>
                  <a:schemeClr val="bg1"/>
                </a:solidFill>
              </a:rPr>
              <a:t>interpreters </a:t>
            </a:r>
            <a:endParaRPr lang="en-GB" sz="2000" dirty="0">
              <a:solidFill>
                <a:schemeClr val="bg1"/>
              </a:solidFill>
            </a:endParaRPr>
          </a:p>
          <a:p>
            <a:pPr marL="651510" indent="-514350">
              <a:buFont typeface="+mj-lt"/>
              <a:buAutoNum type="arabicPeriod"/>
            </a:pPr>
            <a:r>
              <a:rPr lang="en-GB" sz="2000" dirty="0">
                <a:solidFill>
                  <a:schemeClr val="bg1"/>
                </a:solidFill>
              </a:rPr>
              <a:t>pilots</a:t>
            </a:r>
            <a:endParaRPr lang="en-GB" sz="2000" dirty="0"/>
          </a:p>
        </p:txBody>
      </p:sp>
      <p:sp>
        <p:nvSpPr>
          <p:cNvPr id="9" name="Rectangle 8"/>
          <p:cNvSpPr/>
          <p:nvPr/>
        </p:nvSpPr>
        <p:spPr>
          <a:xfrm>
            <a:off x="150125" y="3846422"/>
            <a:ext cx="3831079" cy="2893100"/>
          </a:xfrm>
          <a:prstGeom prst="rect">
            <a:avLst/>
          </a:prstGeom>
        </p:spPr>
        <p:txBody>
          <a:bodyPr wrap="square">
            <a:spAutoFit/>
          </a:bodyPr>
          <a:lstStyle/>
          <a:p>
            <a:r>
              <a:rPr lang="en-GB" sz="2600" dirty="0">
                <a:solidFill>
                  <a:schemeClr val="bg1"/>
                </a:solidFill>
              </a:rPr>
              <a:t>The warriors were the only Egyptians, except the priests, who had special privileges: for each of them there was set apart an untaxed plot of twelve acres</a:t>
            </a:r>
            <a:r>
              <a:rPr lang="en-GB" sz="2600" dirty="0" smtClean="0">
                <a:solidFill>
                  <a:schemeClr val="bg1"/>
                </a:solidFill>
              </a:rPr>
              <a:t>. (</a:t>
            </a:r>
            <a:r>
              <a:rPr lang="en-GB" sz="2600" b="1" dirty="0" smtClean="0">
                <a:solidFill>
                  <a:schemeClr val="bg1"/>
                </a:solidFill>
              </a:rPr>
              <a:t>2.168</a:t>
            </a:r>
            <a:r>
              <a:rPr lang="en-GB" sz="2600" dirty="0" smtClean="0">
                <a:solidFill>
                  <a:schemeClr val="bg1"/>
                </a:solidFill>
              </a:rPr>
              <a:t>)</a:t>
            </a:r>
            <a:endParaRPr lang="en-GB" sz="2600" dirty="0">
              <a:solidFill>
                <a:schemeClr val="bg1"/>
              </a:solidFill>
            </a:endParaRPr>
          </a:p>
        </p:txBody>
      </p:sp>
    </p:spTree>
    <p:extLst>
      <p:ext uri="{BB962C8B-B14F-4D97-AF65-F5344CB8AC3E}">
        <p14:creationId xmlns:p14="http://schemas.microsoft.com/office/powerpoint/2010/main" val="183533962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24744"/>
          </a:xfrm>
        </p:spPr>
        <p:txBody>
          <a:bodyPr/>
          <a:lstStyle/>
          <a:p>
            <a:r>
              <a:rPr lang="en-GB" b="1" dirty="0" smtClean="0">
                <a:solidFill>
                  <a:schemeClr val="bg1"/>
                </a:solidFill>
              </a:rPr>
              <a:t>The Divisions of Indian Society</a:t>
            </a:r>
            <a:endParaRPr lang="en-GB" b="1" dirty="0">
              <a:solidFill>
                <a:schemeClr val="bg1"/>
              </a:solidFill>
            </a:endParaRPr>
          </a:p>
        </p:txBody>
      </p:sp>
      <p:sp>
        <p:nvSpPr>
          <p:cNvPr id="4" name="Content Placeholder 3"/>
          <p:cNvSpPr>
            <a:spLocks noGrp="1"/>
          </p:cNvSpPr>
          <p:nvPr>
            <p:ph sz="half" idx="1"/>
          </p:nvPr>
        </p:nvSpPr>
        <p:spPr>
          <a:xfrm>
            <a:off x="149691" y="945748"/>
            <a:ext cx="4505817" cy="4392488"/>
          </a:xfrm>
        </p:spPr>
        <p:txBody>
          <a:bodyPr>
            <a:normAutofit/>
          </a:bodyPr>
          <a:lstStyle/>
          <a:p>
            <a:r>
              <a:rPr lang="en-GB" dirty="0" smtClean="0">
                <a:solidFill>
                  <a:schemeClr val="bg1"/>
                </a:solidFill>
              </a:rPr>
              <a:t>Sevenfold division of Indian society </a:t>
            </a:r>
            <a:r>
              <a:rPr lang="en-GB" dirty="0" err="1" smtClean="0">
                <a:solidFill>
                  <a:schemeClr val="bg1"/>
                </a:solidFill>
              </a:rPr>
              <a:t>Diodorus</a:t>
            </a:r>
            <a:r>
              <a:rPr lang="en-GB" dirty="0" smtClean="0">
                <a:solidFill>
                  <a:schemeClr val="bg1"/>
                </a:solidFill>
              </a:rPr>
              <a:t>, Strabo, Arrian:</a:t>
            </a:r>
          </a:p>
          <a:p>
            <a:pPr lvl="1"/>
            <a:r>
              <a:rPr lang="en-GB" dirty="0" smtClean="0">
                <a:solidFill>
                  <a:schemeClr val="bg1"/>
                </a:solidFill>
              </a:rPr>
              <a:t>Philosophers</a:t>
            </a:r>
          </a:p>
          <a:p>
            <a:pPr lvl="1"/>
            <a:r>
              <a:rPr lang="en-GB" dirty="0" smtClean="0">
                <a:solidFill>
                  <a:schemeClr val="bg1"/>
                </a:solidFill>
              </a:rPr>
              <a:t>Farmers</a:t>
            </a:r>
          </a:p>
          <a:p>
            <a:pPr lvl="1"/>
            <a:r>
              <a:rPr lang="en-GB" dirty="0" smtClean="0">
                <a:solidFill>
                  <a:schemeClr val="bg1"/>
                </a:solidFill>
              </a:rPr>
              <a:t>Shepherds</a:t>
            </a:r>
          </a:p>
          <a:p>
            <a:pPr lvl="1"/>
            <a:r>
              <a:rPr lang="en-GB" dirty="0" smtClean="0">
                <a:solidFill>
                  <a:schemeClr val="bg1"/>
                </a:solidFill>
              </a:rPr>
              <a:t>Artisans</a:t>
            </a:r>
          </a:p>
          <a:p>
            <a:pPr lvl="1"/>
            <a:r>
              <a:rPr lang="en-GB" dirty="0" smtClean="0">
                <a:solidFill>
                  <a:schemeClr val="bg1"/>
                </a:solidFill>
              </a:rPr>
              <a:t>Soldiers</a:t>
            </a:r>
          </a:p>
          <a:p>
            <a:pPr lvl="1"/>
            <a:r>
              <a:rPr lang="en-GB" dirty="0" smtClean="0">
                <a:solidFill>
                  <a:schemeClr val="bg1"/>
                </a:solidFill>
              </a:rPr>
              <a:t>Overseers</a:t>
            </a:r>
          </a:p>
          <a:p>
            <a:pPr lvl="1"/>
            <a:r>
              <a:rPr lang="en-GB" dirty="0" smtClean="0">
                <a:solidFill>
                  <a:schemeClr val="bg1"/>
                </a:solidFill>
              </a:rPr>
              <a:t>Councillors</a:t>
            </a:r>
          </a:p>
          <a:p>
            <a:pPr marL="457200" lvl="1" indent="0">
              <a:buNone/>
            </a:pPr>
            <a:endParaRPr lang="en-GB" dirty="0"/>
          </a:p>
        </p:txBody>
      </p:sp>
      <p:sp>
        <p:nvSpPr>
          <p:cNvPr id="5" name="Content Placeholder 4"/>
          <p:cNvSpPr>
            <a:spLocks noGrp="1"/>
          </p:cNvSpPr>
          <p:nvPr>
            <p:ph sz="half" idx="2"/>
          </p:nvPr>
        </p:nvSpPr>
        <p:spPr>
          <a:xfrm>
            <a:off x="4655509" y="945748"/>
            <a:ext cx="4388296" cy="4536504"/>
          </a:xfrm>
        </p:spPr>
        <p:txBody>
          <a:bodyPr>
            <a:normAutofit/>
          </a:bodyPr>
          <a:lstStyle/>
          <a:p>
            <a:r>
              <a:rPr lang="en-GB" dirty="0" smtClean="0">
                <a:solidFill>
                  <a:schemeClr val="bg1"/>
                </a:solidFill>
              </a:rPr>
              <a:t>Pliny’s division of the “more civilised” Indian societies:</a:t>
            </a:r>
          </a:p>
          <a:p>
            <a:pPr lvl="1"/>
            <a:r>
              <a:rPr lang="en-GB" dirty="0" smtClean="0">
                <a:solidFill>
                  <a:schemeClr val="bg1"/>
                </a:solidFill>
              </a:rPr>
              <a:t>Cultivators</a:t>
            </a:r>
          </a:p>
          <a:p>
            <a:pPr lvl="1"/>
            <a:r>
              <a:rPr lang="en-GB" dirty="0" smtClean="0">
                <a:solidFill>
                  <a:schemeClr val="bg1"/>
                </a:solidFill>
              </a:rPr>
              <a:t>Soldiers</a:t>
            </a:r>
          </a:p>
          <a:p>
            <a:pPr lvl="1"/>
            <a:r>
              <a:rPr lang="en-GB" dirty="0" smtClean="0">
                <a:solidFill>
                  <a:schemeClr val="bg1"/>
                </a:solidFill>
              </a:rPr>
              <a:t>Long-distance traders</a:t>
            </a:r>
          </a:p>
          <a:p>
            <a:pPr lvl="1"/>
            <a:r>
              <a:rPr lang="en-GB" dirty="0" smtClean="0">
                <a:solidFill>
                  <a:schemeClr val="bg1"/>
                </a:solidFill>
              </a:rPr>
              <a:t>Statesmen</a:t>
            </a:r>
          </a:p>
          <a:p>
            <a:pPr lvl="1"/>
            <a:r>
              <a:rPr lang="en-GB" dirty="0" smtClean="0">
                <a:solidFill>
                  <a:schemeClr val="bg1"/>
                </a:solidFill>
              </a:rPr>
              <a:t>Wise men</a:t>
            </a:r>
          </a:p>
          <a:p>
            <a:pPr lvl="1"/>
            <a:r>
              <a:rPr lang="en-GB" dirty="0" smtClean="0">
                <a:solidFill>
                  <a:schemeClr val="bg1"/>
                </a:solidFill>
              </a:rPr>
              <a:t>Elephant keepers</a:t>
            </a:r>
          </a:p>
          <a:p>
            <a:pPr lvl="1"/>
            <a:endParaRPr lang="en-GB" dirty="0"/>
          </a:p>
        </p:txBody>
      </p:sp>
      <p:sp>
        <p:nvSpPr>
          <p:cNvPr id="6" name="Content Placeholder 2"/>
          <p:cNvSpPr txBox="1">
            <a:spLocks/>
          </p:cNvSpPr>
          <p:nvPr/>
        </p:nvSpPr>
        <p:spPr>
          <a:xfrm>
            <a:off x="3501189" y="5338236"/>
            <a:ext cx="5542616" cy="1293743"/>
          </a:xfrm>
          <a:prstGeom prst="rect">
            <a:avLst/>
          </a:prstGeom>
          <a:solidFill>
            <a:srgbClr val="FFC000"/>
          </a:solidFill>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it-IT" dirty="0" smtClean="0">
                <a:solidFill>
                  <a:schemeClr val="bg1"/>
                </a:solidFill>
              </a:rPr>
              <a:t>Fourfold division eminating from primeval giant Purusa - </a:t>
            </a:r>
            <a:r>
              <a:rPr lang="it-IT" b="1" i="1" dirty="0" smtClean="0">
                <a:solidFill>
                  <a:schemeClr val="bg1"/>
                </a:solidFill>
              </a:rPr>
              <a:t>Rig Veda </a:t>
            </a:r>
            <a:r>
              <a:rPr lang="it-IT" b="1" dirty="0" smtClean="0">
                <a:solidFill>
                  <a:schemeClr val="bg1"/>
                </a:solidFill>
              </a:rPr>
              <a:t>10.90.12</a:t>
            </a:r>
            <a:r>
              <a:rPr lang="it-IT" dirty="0" smtClean="0">
                <a:solidFill>
                  <a:schemeClr val="bg1"/>
                </a:solidFill>
              </a:rPr>
              <a:t>.</a:t>
            </a:r>
          </a:p>
          <a:p>
            <a:pPr marL="0" indent="0">
              <a:buNone/>
            </a:pPr>
            <a:endParaRPr lang="it-IT" sz="200" dirty="0" smtClean="0">
              <a:solidFill>
                <a:schemeClr val="bg1"/>
              </a:solidFill>
            </a:endParaRPr>
          </a:p>
        </p:txBody>
      </p:sp>
      <p:pic>
        <p:nvPicPr>
          <p:cNvPr id="3" name="Picture 2"/>
          <p:cNvPicPr>
            <a:picLocks noChangeAspect="1"/>
          </p:cNvPicPr>
          <p:nvPr/>
        </p:nvPicPr>
        <p:blipFill>
          <a:blip r:embed="rId2"/>
          <a:stretch>
            <a:fillRect/>
          </a:stretch>
        </p:blipFill>
        <p:spPr>
          <a:xfrm>
            <a:off x="3107422" y="2514740"/>
            <a:ext cx="2027013" cy="2646807"/>
          </a:xfrm>
          <a:prstGeom prst="rect">
            <a:avLst/>
          </a:prstGeom>
        </p:spPr>
      </p:pic>
      <p:sp>
        <p:nvSpPr>
          <p:cNvPr id="7" name="Rectangle 6"/>
          <p:cNvSpPr/>
          <p:nvPr/>
        </p:nvSpPr>
        <p:spPr>
          <a:xfrm>
            <a:off x="149691" y="5672186"/>
            <a:ext cx="3290437" cy="923330"/>
          </a:xfrm>
          <a:prstGeom prst="rect">
            <a:avLst/>
          </a:prstGeom>
          <a:solidFill>
            <a:srgbClr val="00B0F0"/>
          </a:solidFill>
        </p:spPr>
        <p:txBody>
          <a:bodyPr wrap="square">
            <a:spAutoFit/>
          </a:bodyPr>
          <a:lstStyle/>
          <a:p>
            <a:r>
              <a:rPr lang="en-GB" dirty="0" smtClean="0">
                <a:solidFill>
                  <a:schemeClr val="bg1"/>
                </a:solidFill>
              </a:rPr>
              <a:t>Image centre - </a:t>
            </a:r>
            <a:r>
              <a:rPr lang="en-GB" dirty="0" err="1" smtClean="0">
                <a:solidFill>
                  <a:schemeClr val="bg1"/>
                </a:solidFill>
              </a:rPr>
              <a:t>Purusha</a:t>
            </a:r>
            <a:r>
              <a:rPr lang="en-GB" dirty="0" smtClean="0">
                <a:solidFill>
                  <a:schemeClr val="bg1"/>
                </a:solidFill>
              </a:rPr>
              <a:t>, The Cosmic Man, from New York Public Library</a:t>
            </a:r>
            <a:endParaRPr lang="en-GB" dirty="0">
              <a:solidFill>
                <a:schemeClr val="bg1"/>
              </a:solidFill>
            </a:endParaRPr>
          </a:p>
        </p:txBody>
      </p:sp>
    </p:spTree>
    <p:extLst>
      <p:ext uri="{BB962C8B-B14F-4D97-AF65-F5344CB8AC3E}">
        <p14:creationId xmlns:p14="http://schemas.microsoft.com/office/powerpoint/2010/main" val="240313461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chemeClr val="bg1"/>
                </a:solidFill>
              </a:rPr>
              <a:t>Social customs – </a:t>
            </a:r>
            <a:r>
              <a:rPr lang="en-GB" dirty="0" smtClean="0">
                <a:solidFill>
                  <a:schemeClr val="bg1"/>
                </a:solidFill>
              </a:rPr>
              <a:t>Egyptian </a:t>
            </a:r>
            <a:r>
              <a:rPr lang="en-GB" dirty="0">
                <a:solidFill>
                  <a:schemeClr val="bg1"/>
                </a:solidFill>
              </a:rPr>
              <a:t>Women</a:t>
            </a:r>
            <a:endParaRPr lang="en-GB" dirty="0"/>
          </a:p>
        </p:txBody>
      </p:sp>
      <p:sp>
        <p:nvSpPr>
          <p:cNvPr id="3" name="Content Placeholder 2"/>
          <p:cNvSpPr>
            <a:spLocks noGrp="1"/>
          </p:cNvSpPr>
          <p:nvPr>
            <p:ph idx="1"/>
          </p:nvPr>
        </p:nvSpPr>
        <p:spPr>
          <a:xfrm>
            <a:off x="180304" y="1600199"/>
            <a:ext cx="8847786" cy="5083935"/>
          </a:xfrm>
        </p:spPr>
        <p:txBody>
          <a:bodyPr>
            <a:normAutofit fontScale="92500" lnSpcReduction="10000"/>
          </a:bodyPr>
          <a:lstStyle/>
          <a:p>
            <a:pPr marL="137160" indent="0">
              <a:buNone/>
            </a:pPr>
            <a:r>
              <a:rPr lang="en-GB" dirty="0">
                <a:solidFill>
                  <a:schemeClr val="bg1"/>
                </a:solidFill>
              </a:rPr>
              <a:t>“As the Egyptians have a climate peculiar to themselves, and their river is different in its nature from all other rivers, so have they made all their customs and laws of a kind contrary for the most part to those of all other men. </a:t>
            </a:r>
            <a:r>
              <a:rPr lang="en-GB" b="1" dirty="0">
                <a:solidFill>
                  <a:schemeClr val="bg1"/>
                </a:solidFill>
              </a:rPr>
              <a:t>Among them, the women buy and sell</a:t>
            </a:r>
            <a:r>
              <a:rPr lang="en-GB" dirty="0">
                <a:solidFill>
                  <a:schemeClr val="bg1"/>
                </a:solidFill>
              </a:rPr>
              <a:t>, the men abide at home and </a:t>
            </a:r>
            <a:r>
              <a:rPr lang="en-GB" dirty="0" smtClean="0">
                <a:solidFill>
                  <a:schemeClr val="bg1"/>
                </a:solidFill>
              </a:rPr>
              <a:t>weave… </a:t>
            </a:r>
            <a:r>
              <a:rPr lang="en-GB" b="1" dirty="0">
                <a:solidFill>
                  <a:schemeClr val="bg1"/>
                </a:solidFill>
              </a:rPr>
              <a:t>Men carry burdens on their heads, women on their shoulders. Women make water standing, men sitting</a:t>
            </a:r>
            <a:r>
              <a:rPr lang="en-GB" dirty="0">
                <a:solidFill>
                  <a:schemeClr val="bg1"/>
                </a:solidFill>
              </a:rPr>
              <a:t>. They relieve nature indoors, and eat out of doors in the </a:t>
            </a:r>
            <a:r>
              <a:rPr lang="en-GB" dirty="0" smtClean="0">
                <a:solidFill>
                  <a:schemeClr val="bg1"/>
                </a:solidFill>
              </a:rPr>
              <a:t>streets... </a:t>
            </a:r>
            <a:r>
              <a:rPr lang="en-GB" b="1" dirty="0">
                <a:solidFill>
                  <a:schemeClr val="bg1"/>
                </a:solidFill>
              </a:rPr>
              <a:t>No woman is dedicated to the service of any god or goddess; men are dedicated to all deities male or female</a:t>
            </a:r>
            <a:r>
              <a:rPr lang="en-GB" dirty="0">
                <a:solidFill>
                  <a:schemeClr val="bg1"/>
                </a:solidFill>
              </a:rPr>
              <a:t>. Sons are not compelled against their will to support their </a:t>
            </a:r>
            <a:r>
              <a:rPr lang="en-GB" dirty="0" smtClean="0">
                <a:solidFill>
                  <a:schemeClr val="bg1"/>
                </a:solidFill>
              </a:rPr>
              <a:t>parents</a:t>
            </a:r>
            <a:r>
              <a:rPr lang="en-GB" dirty="0">
                <a:solidFill>
                  <a:schemeClr val="bg1"/>
                </a:solidFill>
              </a:rPr>
              <a:t>, but daughters must do so though they be unwilling</a:t>
            </a:r>
            <a:r>
              <a:rPr lang="en-GB" dirty="0" smtClean="0">
                <a:solidFill>
                  <a:schemeClr val="bg1"/>
                </a:solidFill>
              </a:rPr>
              <a:t>.” – </a:t>
            </a:r>
            <a:r>
              <a:rPr lang="en-GB" b="1" dirty="0" err="1" smtClean="0">
                <a:solidFill>
                  <a:schemeClr val="bg1"/>
                </a:solidFill>
              </a:rPr>
              <a:t>Hdt</a:t>
            </a:r>
            <a:r>
              <a:rPr lang="en-GB" b="1" dirty="0" smtClean="0">
                <a:solidFill>
                  <a:schemeClr val="bg1"/>
                </a:solidFill>
              </a:rPr>
              <a:t>. 2.35</a:t>
            </a:r>
            <a:r>
              <a:rPr lang="en-GB"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230049938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solidFill>
                  <a:schemeClr val="bg1"/>
                </a:solidFill>
              </a:rPr>
              <a:t>Social customs – Indian Women</a:t>
            </a:r>
            <a:endParaRPr lang="en-GB" b="1" dirty="0">
              <a:solidFill>
                <a:schemeClr val="bg1"/>
              </a:solidFill>
            </a:endParaRPr>
          </a:p>
        </p:txBody>
      </p:sp>
      <p:sp>
        <p:nvSpPr>
          <p:cNvPr id="4" name="Content Placeholder 3"/>
          <p:cNvSpPr>
            <a:spLocks noGrp="1"/>
          </p:cNvSpPr>
          <p:nvPr>
            <p:ph idx="1"/>
          </p:nvPr>
        </p:nvSpPr>
        <p:spPr>
          <a:xfrm>
            <a:off x="179512" y="1580051"/>
            <a:ext cx="8784976" cy="5277949"/>
          </a:xfrm>
        </p:spPr>
        <p:txBody>
          <a:bodyPr>
            <a:normAutofit fontScale="92500" lnSpcReduction="10000"/>
          </a:bodyPr>
          <a:lstStyle/>
          <a:p>
            <a:r>
              <a:rPr lang="en-GB" i="1" dirty="0" smtClean="0">
                <a:solidFill>
                  <a:schemeClr val="bg1"/>
                </a:solidFill>
              </a:rPr>
              <a:t>Sati </a:t>
            </a:r>
            <a:r>
              <a:rPr lang="en-GB" dirty="0" smtClean="0">
                <a:solidFill>
                  <a:schemeClr val="bg1"/>
                </a:solidFill>
              </a:rPr>
              <a:t>- Cicero </a:t>
            </a:r>
            <a:r>
              <a:rPr lang="en-GB" i="1" dirty="0" err="1" smtClean="0">
                <a:solidFill>
                  <a:schemeClr val="bg1"/>
                </a:solidFill>
              </a:rPr>
              <a:t>Tusc</a:t>
            </a:r>
            <a:r>
              <a:rPr lang="en-GB" dirty="0">
                <a:solidFill>
                  <a:schemeClr val="bg1"/>
                </a:solidFill>
              </a:rPr>
              <a:t>. </a:t>
            </a:r>
            <a:r>
              <a:rPr lang="en-GB" dirty="0" smtClean="0">
                <a:solidFill>
                  <a:schemeClr val="bg1"/>
                </a:solidFill>
              </a:rPr>
              <a:t>5.77-78; Propertius 3.13.</a:t>
            </a:r>
          </a:p>
          <a:p>
            <a:endParaRPr lang="en-GB" sz="2600" dirty="0">
              <a:solidFill>
                <a:schemeClr val="bg1"/>
              </a:solidFill>
            </a:endParaRPr>
          </a:p>
          <a:p>
            <a:pPr marL="0" indent="0">
              <a:buNone/>
            </a:pPr>
            <a:r>
              <a:rPr lang="en-GB" sz="3000" dirty="0">
                <a:solidFill>
                  <a:schemeClr val="bg1"/>
                </a:solidFill>
              </a:rPr>
              <a:t>“There is a </a:t>
            </a:r>
            <a:r>
              <a:rPr lang="en-GB" sz="3000" dirty="0" smtClean="0">
                <a:solidFill>
                  <a:schemeClr val="bg1"/>
                </a:solidFill>
              </a:rPr>
              <a:t>uniquely felicitous </a:t>
            </a:r>
            <a:r>
              <a:rPr lang="en-GB" sz="3000" dirty="0">
                <a:solidFill>
                  <a:schemeClr val="bg1"/>
                </a:solidFill>
              </a:rPr>
              <a:t>custom of funerals among eastern husbands, </a:t>
            </a:r>
            <a:r>
              <a:rPr lang="en-GB" sz="3000" dirty="0" smtClean="0">
                <a:solidFill>
                  <a:schemeClr val="bg1"/>
                </a:solidFill>
              </a:rPr>
              <a:t>whom </a:t>
            </a:r>
            <a:r>
              <a:rPr lang="en-GB" sz="3000" dirty="0">
                <a:solidFill>
                  <a:schemeClr val="bg1"/>
                </a:solidFill>
              </a:rPr>
              <a:t>the red dawn tinges with her own horses. For when the last torch has been thrown onto </a:t>
            </a:r>
            <a:r>
              <a:rPr lang="en-GB" sz="3000" dirty="0" smtClean="0">
                <a:solidFill>
                  <a:schemeClr val="bg1"/>
                </a:solidFill>
              </a:rPr>
              <a:t>the funeral pyre, the dutiful crowd of widows stands with flowing hair, and hold a deadly competition as to which of them will, living, follow her husband: it is a source of shame not have had the chance to die… But we have a faithless race of brides, and among us no girl will be a faithful Evadne or a devout Penelope.” </a:t>
            </a:r>
            <a:r>
              <a:rPr lang="en-GB" sz="3000" dirty="0">
                <a:solidFill>
                  <a:schemeClr val="bg1"/>
                </a:solidFill>
              </a:rPr>
              <a:t>- </a:t>
            </a:r>
            <a:r>
              <a:rPr lang="en-GB" sz="3000" b="1" dirty="0">
                <a:solidFill>
                  <a:schemeClr val="bg1"/>
                </a:solidFill>
              </a:rPr>
              <a:t>Propertius </a:t>
            </a:r>
            <a:r>
              <a:rPr lang="en-GB" sz="3000" b="1" dirty="0" smtClean="0">
                <a:solidFill>
                  <a:schemeClr val="bg1"/>
                </a:solidFill>
              </a:rPr>
              <a:t>3.13.15-20, 23-24</a:t>
            </a:r>
            <a:r>
              <a:rPr lang="en-GB" sz="3000" dirty="0" smtClean="0">
                <a:solidFill>
                  <a:schemeClr val="bg1"/>
                </a:solidFill>
              </a:rPr>
              <a:t>. </a:t>
            </a:r>
            <a:endParaRPr lang="en-GB" sz="3000" dirty="0">
              <a:solidFill>
                <a:schemeClr val="bg1"/>
              </a:solidFill>
            </a:endParaRPr>
          </a:p>
          <a:p>
            <a:pPr marL="0" indent="0">
              <a:buNone/>
            </a:pPr>
            <a:r>
              <a:rPr lang="en-GB" dirty="0" smtClean="0"/>
              <a:t> </a:t>
            </a:r>
            <a:endParaRPr lang="en-GB" dirty="0"/>
          </a:p>
        </p:txBody>
      </p:sp>
    </p:spTree>
    <p:extLst>
      <p:ext uri="{BB962C8B-B14F-4D97-AF65-F5344CB8AC3E}">
        <p14:creationId xmlns:p14="http://schemas.microsoft.com/office/powerpoint/2010/main" val="125914245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068946"/>
          </a:xfrm>
        </p:spPr>
        <p:txBody>
          <a:bodyPr/>
          <a:lstStyle/>
          <a:p>
            <a:r>
              <a:rPr lang="en-GB" b="1" dirty="0" smtClean="0">
                <a:solidFill>
                  <a:schemeClr val="bg1"/>
                </a:solidFill>
              </a:rPr>
              <a:t>Somatic Characterisations</a:t>
            </a:r>
            <a:endParaRPr lang="en-GB" b="1" dirty="0">
              <a:solidFill>
                <a:schemeClr val="bg1"/>
              </a:solidFill>
            </a:endParaRPr>
          </a:p>
        </p:txBody>
      </p:sp>
      <p:sp>
        <p:nvSpPr>
          <p:cNvPr id="4" name="Content Placeholder 3"/>
          <p:cNvSpPr>
            <a:spLocks noGrp="1"/>
          </p:cNvSpPr>
          <p:nvPr>
            <p:ph idx="1"/>
          </p:nvPr>
        </p:nvSpPr>
        <p:spPr>
          <a:xfrm>
            <a:off x="107504" y="1068946"/>
            <a:ext cx="8928992" cy="5789053"/>
          </a:xfrm>
        </p:spPr>
        <p:txBody>
          <a:bodyPr>
            <a:normAutofit fontScale="92500" lnSpcReduction="10000"/>
          </a:bodyPr>
          <a:lstStyle/>
          <a:p>
            <a:pPr marL="457200" indent="-457200"/>
            <a:r>
              <a:rPr lang="en-GB" dirty="0" smtClean="0">
                <a:solidFill>
                  <a:schemeClr val="bg1"/>
                </a:solidFill>
              </a:rPr>
              <a:t>Somatic or “racial” characteristics are less emphasised compared to language, customs and genealogies. </a:t>
            </a:r>
          </a:p>
          <a:p>
            <a:pPr marL="777240" lvl="1" indent="-457200"/>
            <a:r>
              <a:rPr lang="en-GB" dirty="0" smtClean="0">
                <a:solidFill>
                  <a:schemeClr val="bg1"/>
                </a:solidFill>
              </a:rPr>
              <a:t>Modern notions of “race” are heavily influenced by early-modern to modern developments. </a:t>
            </a:r>
          </a:p>
          <a:p>
            <a:pPr marL="457200" indent="-457200"/>
            <a:endParaRPr lang="en-GB" sz="1000" dirty="0" smtClean="0">
              <a:solidFill>
                <a:schemeClr val="bg1"/>
              </a:solidFill>
            </a:endParaRPr>
          </a:p>
          <a:p>
            <a:pPr marL="0" indent="0">
              <a:buNone/>
            </a:pPr>
            <a:r>
              <a:rPr lang="en-GB" dirty="0">
                <a:solidFill>
                  <a:schemeClr val="bg1"/>
                </a:solidFill>
              </a:rPr>
              <a:t>“And the third proof is, that the men of the country are black by reason of the heat</a:t>
            </a:r>
            <a:r>
              <a:rPr lang="en-GB" dirty="0" smtClean="0">
                <a:solidFill>
                  <a:schemeClr val="bg1"/>
                </a:solidFill>
              </a:rPr>
              <a:t>.” – </a:t>
            </a:r>
            <a:r>
              <a:rPr lang="en-GB" b="1" dirty="0" smtClean="0">
                <a:solidFill>
                  <a:schemeClr val="bg1"/>
                </a:solidFill>
              </a:rPr>
              <a:t>Herodotus 2.22</a:t>
            </a:r>
            <a:r>
              <a:rPr lang="en-GB" dirty="0" smtClean="0">
                <a:solidFill>
                  <a:schemeClr val="bg1"/>
                </a:solidFill>
              </a:rPr>
              <a:t>.</a:t>
            </a:r>
          </a:p>
          <a:p>
            <a:pPr marL="0" indent="0">
              <a:buNone/>
            </a:pPr>
            <a:endParaRPr lang="en-GB" sz="500" dirty="0" smtClean="0">
              <a:solidFill>
                <a:schemeClr val="bg1"/>
              </a:solidFill>
            </a:endParaRPr>
          </a:p>
          <a:p>
            <a:pPr marL="0" indent="0">
              <a:buNone/>
            </a:pPr>
            <a:r>
              <a:rPr lang="en-GB" dirty="0" smtClean="0">
                <a:solidFill>
                  <a:schemeClr val="bg1"/>
                </a:solidFill>
              </a:rPr>
              <a:t>“</a:t>
            </a:r>
            <a:r>
              <a:rPr lang="en-GB" dirty="0">
                <a:solidFill>
                  <a:schemeClr val="bg1"/>
                </a:solidFill>
              </a:rPr>
              <a:t>In the regions which lie to the </a:t>
            </a:r>
            <a:r>
              <a:rPr lang="en-GB" dirty="0" smtClean="0">
                <a:solidFill>
                  <a:schemeClr val="bg1"/>
                </a:solidFill>
              </a:rPr>
              <a:t>south </a:t>
            </a:r>
            <a:r>
              <a:rPr lang="en-GB" dirty="0">
                <a:solidFill>
                  <a:schemeClr val="bg1"/>
                </a:solidFill>
              </a:rPr>
              <a:t>of the Ganges, the people are tinted by the heat of the sun, so much so as to be quite coloured, but yet not burnt black, like the </a:t>
            </a:r>
            <a:r>
              <a:rPr lang="en-GB" dirty="0" smtClean="0">
                <a:solidFill>
                  <a:schemeClr val="bg1"/>
                </a:solidFill>
              </a:rPr>
              <a:t>Ethiopians</a:t>
            </a:r>
            <a:r>
              <a:rPr lang="en-GB" dirty="0">
                <a:solidFill>
                  <a:schemeClr val="bg1"/>
                </a:solidFill>
              </a:rPr>
              <a:t>. The </a:t>
            </a:r>
            <a:r>
              <a:rPr lang="en-GB" dirty="0" smtClean="0">
                <a:solidFill>
                  <a:schemeClr val="bg1"/>
                </a:solidFill>
              </a:rPr>
              <a:t>nearer </a:t>
            </a:r>
            <a:r>
              <a:rPr lang="en-GB" dirty="0">
                <a:solidFill>
                  <a:schemeClr val="bg1"/>
                </a:solidFill>
              </a:rPr>
              <a:t>they approach the Indus, the deeper their colour, a proof of the heat of the climate</a:t>
            </a:r>
            <a:r>
              <a:rPr lang="en-GB" dirty="0" smtClean="0">
                <a:solidFill>
                  <a:schemeClr val="bg1"/>
                </a:solidFill>
              </a:rPr>
              <a:t>.” – </a:t>
            </a:r>
            <a:r>
              <a:rPr lang="en-GB" b="1" dirty="0" smtClean="0">
                <a:solidFill>
                  <a:schemeClr val="bg1"/>
                </a:solidFill>
              </a:rPr>
              <a:t>Pliny </a:t>
            </a:r>
            <a:r>
              <a:rPr lang="en-GB" b="1" i="1" dirty="0" smtClean="0">
                <a:solidFill>
                  <a:schemeClr val="bg1"/>
                </a:solidFill>
              </a:rPr>
              <a:t>NH </a:t>
            </a:r>
            <a:r>
              <a:rPr lang="en-GB" b="1" dirty="0" smtClean="0">
                <a:solidFill>
                  <a:schemeClr val="bg1"/>
                </a:solidFill>
              </a:rPr>
              <a:t>6.22.70</a:t>
            </a:r>
            <a:r>
              <a:rPr lang="en-GB" dirty="0" smtClean="0">
                <a:solidFill>
                  <a:schemeClr val="bg1"/>
                </a:solidFill>
              </a:rPr>
              <a:t>.</a:t>
            </a:r>
          </a:p>
          <a:p>
            <a:pPr marL="0" indent="0">
              <a:buNone/>
            </a:pPr>
            <a:endParaRPr lang="en-GB" sz="500" dirty="0">
              <a:solidFill>
                <a:schemeClr val="bg1"/>
              </a:solidFill>
            </a:endParaRPr>
          </a:p>
          <a:p>
            <a:pPr marL="0" indent="0">
              <a:buNone/>
            </a:pPr>
            <a:r>
              <a:rPr lang="en-GB" dirty="0" smtClean="0">
                <a:solidFill>
                  <a:schemeClr val="bg1"/>
                </a:solidFill>
              </a:rPr>
              <a:t>“Physically the Indians are lean, tall and much lighter in movement than other men.” – </a:t>
            </a:r>
            <a:r>
              <a:rPr lang="en-GB" b="1" dirty="0" smtClean="0">
                <a:solidFill>
                  <a:schemeClr val="bg1"/>
                </a:solidFill>
              </a:rPr>
              <a:t>Arrian </a:t>
            </a:r>
            <a:r>
              <a:rPr lang="en-GB" b="1" i="1" dirty="0" err="1" smtClean="0">
                <a:solidFill>
                  <a:schemeClr val="bg1"/>
                </a:solidFill>
              </a:rPr>
              <a:t>Indica</a:t>
            </a:r>
            <a:r>
              <a:rPr lang="en-GB" b="1" i="1" dirty="0" smtClean="0">
                <a:solidFill>
                  <a:schemeClr val="bg1"/>
                </a:solidFill>
              </a:rPr>
              <a:t> </a:t>
            </a:r>
            <a:r>
              <a:rPr lang="en-GB" b="1" dirty="0" smtClean="0">
                <a:solidFill>
                  <a:schemeClr val="bg1"/>
                </a:solidFill>
              </a:rPr>
              <a:t>17.1</a:t>
            </a:r>
            <a:r>
              <a:rPr lang="en-GB" dirty="0" smtClean="0">
                <a:solidFill>
                  <a:schemeClr val="bg1"/>
                </a:solidFill>
              </a:rPr>
              <a:t>.</a:t>
            </a:r>
          </a:p>
          <a:p>
            <a:pPr marL="0" indent="0">
              <a:buNone/>
            </a:pPr>
            <a:endParaRPr lang="en-GB" sz="1000" dirty="0">
              <a:solidFill>
                <a:schemeClr val="bg1"/>
              </a:solidFill>
            </a:endParaRPr>
          </a:p>
        </p:txBody>
      </p:sp>
    </p:spTree>
    <p:extLst>
      <p:ext uri="{BB962C8B-B14F-4D97-AF65-F5344CB8AC3E}">
        <p14:creationId xmlns:p14="http://schemas.microsoft.com/office/powerpoint/2010/main" val="117985836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6215" y="274637"/>
            <a:ext cx="8590208" cy="6242541"/>
          </a:xfrm>
        </p:spPr>
        <p:txBody>
          <a:bodyPr>
            <a:normAutofit/>
          </a:bodyPr>
          <a:lstStyle/>
          <a:p>
            <a:r>
              <a:rPr lang="en-GB" sz="5400" dirty="0" smtClean="0">
                <a:solidFill>
                  <a:schemeClr val="bg1"/>
                </a:solidFill>
              </a:rPr>
              <a:t>Representing the </a:t>
            </a:r>
            <a:r>
              <a:rPr lang="en-GB" sz="5400" dirty="0" smtClean="0">
                <a:solidFill>
                  <a:schemeClr val="bg1"/>
                </a:solidFill>
              </a:rPr>
              <a:t>other in </a:t>
            </a:r>
            <a:r>
              <a:rPr lang="en-GB" sz="5400" dirty="0" smtClean="0">
                <a:solidFill>
                  <a:schemeClr val="bg1"/>
                </a:solidFill>
              </a:rPr>
              <a:t>the </a:t>
            </a:r>
            <a:r>
              <a:rPr lang="en-GB" sz="5400" dirty="0" smtClean="0">
                <a:solidFill>
                  <a:schemeClr val="bg1"/>
                </a:solidFill>
              </a:rPr>
              <a:t>Graeco-Roman Art</a:t>
            </a:r>
            <a:endParaRPr lang="en-GB" sz="5400" dirty="0">
              <a:solidFill>
                <a:schemeClr val="bg1"/>
              </a:solidFill>
            </a:endParaRPr>
          </a:p>
        </p:txBody>
      </p:sp>
    </p:spTree>
    <p:extLst>
      <p:ext uri="{BB962C8B-B14F-4D97-AF65-F5344CB8AC3E}">
        <p14:creationId xmlns:p14="http://schemas.microsoft.com/office/powerpoint/2010/main" val="73440929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1143000"/>
          </a:xfrm>
        </p:spPr>
        <p:txBody>
          <a:bodyPr>
            <a:noAutofit/>
          </a:bodyPr>
          <a:lstStyle/>
          <a:p>
            <a:r>
              <a:rPr lang="en-GB" sz="3200" b="1" dirty="0" smtClean="0">
                <a:solidFill>
                  <a:schemeClr val="bg1"/>
                </a:solidFill>
              </a:rPr>
              <a:t>Identifying </a:t>
            </a:r>
            <a:r>
              <a:rPr lang="en-GB" sz="3200" b="1" dirty="0" smtClean="0">
                <a:solidFill>
                  <a:schemeClr val="bg1"/>
                </a:solidFill>
              </a:rPr>
              <a:t>the “other” </a:t>
            </a:r>
            <a:r>
              <a:rPr lang="en-GB" sz="3200" b="1" dirty="0" smtClean="0">
                <a:solidFill>
                  <a:schemeClr val="bg1"/>
                </a:solidFill>
              </a:rPr>
              <a:t>in the </a:t>
            </a:r>
            <a:r>
              <a:rPr lang="en-GB" sz="3200" dirty="0">
                <a:solidFill>
                  <a:schemeClr val="bg1"/>
                </a:solidFill>
              </a:rPr>
              <a:t>v</a:t>
            </a:r>
            <a:r>
              <a:rPr lang="en-GB" sz="3200" b="1" dirty="0" smtClean="0">
                <a:solidFill>
                  <a:schemeClr val="bg1"/>
                </a:solidFill>
              </a:rPr>
              <a:t>isual cannon</a:t>
            </a:r>
            <a:endParaRPr lang="en-GB" sz="3200" b="1" dirty="0">
              <a:solidFill>
                <a:schemeClr val="bg1"/>
              </a:solidFill>
            </a:endParaRPr>
          </a:p>
        </p:txBody>
      </p:sp>
      <p:sp>
        <p:nvSpPr>
          <p:cNvPr id="3" name="Content Placeholder 2"/>
          <p:cNvSpPr>
            <a:spLocks noGrp="1"/>
          </p:cNvSpPr>
          <p:nvPr>
            <p:ph idx="1"/>
          </p:nvPr>
        </p:nvSpPr>
        <p:spPr>
          <a:xfrm>
            <a:off x="179512" y="1600200"/>
            <a:ext cx="8712968" cy="5141168"/>
          </a:xfrm>
        </p:spPr>
        <p:txBody>
          <a:bodyPr>
            <a:normAutofit lnSpcReduction="10000"/>
          </a:bodyPr>
          <a:lstStyle/>
          <a:p>
            <a:r>
              <a:rPr lang="en-GB" dirty="0" smtClean="0">
                <a:solidFill>
                  <a:schemeClr val="bg1"/>
                </a:solidFill>
              </a:rPr>
              <a:t>The representation we see, if they exist, are skewed by the survival of particular art forms – marble (and sometimes bronze) statues, </a:t>
            </a:r>
            <a:r>
              <a:rPr lang="en-GB" dirty="0" err="1" smtClean="0">
                <a:solidFill>
                  <a:schemeClr val="bg1"/>
                </a:solidFill>
              </a:rPr>
              <a:t>metopes</a:t>
            </a:r>
            <a:r>
              <a:rPr lang="en-GB" dirty="0" smtClean="0">
                <a:solidFill>
                  <a:schemeClr val="bg1"/>
                </a:solidFill>
              </a:rPr>
              <a:t>, mosaics, frescos, and engraved images. </a:t>
            </a:r>
          </a:p>
          <a:p>
            <a:endParaRPr lang="en-GB" sz="1200" dirty="0">
              <a:solidFill>
                <a:schemeClr val="bg1"/>
              </a:solidFill>
            </a:endParaRPr>
          </a:p>
          <a:p>
            <a:r>
              <a:rPr lang="en-GB" dirty="0" smtClean="0">
                <a:solidFill>
                  <a:schemeClr val="bg1"/>
                </a:solidFill>
              </a:rPr>
              <a:t>But what is represente</a:t>
            </a:r>
            <a:r>
              <a:rPr lang="en-GB" dirty="0" smtClean="0">
                <a:solidFill>
                  <a:schemeClr val="bg1"/>
                </a:solidFill>
              </a:rPr>
              <a:t>d may be ambiguous, dependent upon context to interpret and mix together elements in (what might seem to us like) an discriminant manner).</a:t>
            </a:r>
            <a:r>
              <a:rPr lang="en-GB" dirty="0" smtClean="0">
                <a:solidFill>
                  <a:schemeClr val="bg1"/>
                </a:solidFill>
              </a:rPr>
              <a:t> </a:t>
            </a:r>
            <a:endParaRPr lang="en-GB" dirty="0" smtClean="0">
              <a:solidFill>
                <a:schemeClr val="bg1"/>
              </a:solidFill>
            </a:endParaRPr>
          </a:p>
          <a:p>
            <a:endParaRPr lang="en-GB" sz="1200" dirty="0">
              <a:solidFill>
                <a:schemeClr val="bg1"/>
              </a:solidFill>
            </a:endParaRPr>
          </a:p>
          <a:p>
            <a:r>
              <a:rPr lang="en-GB" dirty="0">
                <a:solidFill>
                  <a:schemeClr val="bg1"/>
                </a:solidFill>
              </a:rPr>
              <a:t>To what </a:t>
            </a:r>
            <a:r>
              <a:rPr lang="en-GB" dirty="0" smtClean="0">
                <a:solidFill>
                  <a:schemeClr val="bg1"/>
                </a:solidFill>
              </a:rPr>
              <a:t>extent can we know if Graeco-Roman representations were responding to traditions already existing in other locations? </a:t>
            </a:r>
            <a:endParaRPr lang="en-GB" dirty="0">
              <a:solidFill>
                <a:schemeClr val="bg1"/>
              </a:solidFill>
            </a:endParaRPr>
          </a:p>
        </p:txBody>
      </p:sp>
    </p:spTree>
    <p:extLst>
      <p:ext uri="{BB962C8B-B14F-4D97-AF65-F5344CB8AC3E}">
        <p14:creationId xmlns:p14="http://schemas.microsoft.com/office/powerpoint/2010/main" val="280020680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The Marvellous </a:t>
            </a:r>
            <a:endParaRPr lang="en-GB" b="1" dirty="0">
              <a:solidFill>
                <a:schemeClr val="bg1"/>
              </a:solidFill>
            </a:endParaRPr>
          </a:p>
        </p:txBody>
      </p:sp>
      <p:sp>
        <p:nvSpPr>
          <p:cNvPr id="4" name="Content Placeholder 3"/>
          <p:cNvSpPr>
            <a:spLocks noGrp="1"/>
          </p:cNvSpPr>
          <p:nvPr>
            <p:ph sz="half" idx="1"/>
          </p:nvPr>
        </p:nvSpPr>
        <p:spPr>
          <a:xfrm>
            <a:off x="0" y="1600200"/>
            <a:ext cx="5076056" cy="5257800"/>
          </a:xfrm>
        </p:spPr>
        <p:txBody>
          <a:bodyPr>
            <a:normAutofit/>
          </a:bodyPr>
          <a:lstStyle/>
          <a:p>
            <a:r>
              <a:rPr lang="en-GB" dirty="0" smtClean="0">
                <a:solidFill>
                  <a:schemeClr val="bg1"/>
                </a:solidFill>
              </a:rPr>
              <a:t>The marvellous </a:t>
            </a:r>
            <a:r>
              <a:rPr lang="en-GB" dirty="0">
                <a:solidFill>
                  <a:schemeClr val="bg1"/>
                </a:solidFill>
              </a:rPr>
              <a:t>and freakish </a:t>
            </a:r>
            <a:r>
              <a:rPr lang="en-GB" dirty="0" smtClean="0">
                <a:solidFill>
                  <a:schemeClr val="bg1"/>
                </a:solidFill>
              </a:rPr>
              <a:t>strong elements of Graeco-Roman literary tradition.</a:t>
            </a:r>
          </a:p>
          <a:p>
            <a:endParaRPr lang="en-GB" sz="1600" dirty="0">
              <a:solidFill>
                <a:schemeClr val="bg1"/>
              </a:solidFill>
            </a:endParaRPr>
          </a:p>
          <a:p>
            <a:r>
              <a:rPr lang="en-GB" dirty="0" smtClean="0">
                <a:solidFill>
                  <a:schemeClr val="bg1"/>
                </a:solidFill>
              </a:rPr>
              <a:t>Notable absence of surviving visual representations prior to Middle Ages. </a:t>
            </a:r>
          </a:p>
          <a:p>
            <a:endParaRPr lang="en-GB" sz="1600" dirty="0">
              <a:solidFill>
                <a:schemeClr val="bg1"/>
              </a:solidFill>
            </a:endParaRPr>
          </a:p>
          <a:p>
            <a:r>
              <a:rPr lang="en-GB" dirty="0" smtClean="0">
                <a:solidFill>
                  <a:schemeClr val="bg1"/>
                </a:solidFill>
              </a:rPr>
              <a:t>Hereford map and </a:t>
            </a:r>
            <a:r>
              <a:rPr lang="en-GB" i="1" dirty="0" smtClean="0">
                <a:solidFill>
                  <a:schemeClr val="bg1"/>
                </a:solidFill>
              </a:rPr>
              <a:t>Nuremberg chronicle</a:t>
            </a:r>
            <a:r>
              <a:rPr lang="en-GB" dirty="0" smtClean="0">
                <a:solidFill>
                  <a:schemeClr val="bg1"/>
                </a:solidFill>
              </a:rPr>
              <a:t>, manuscripts of the </a:t>
            </a:r>
            <a:r>
              <a:rPr lang="en-GB" i="1" dirty="0" smtClean="0">
                <a:solidFill>
                  <a:schemeClr val="bg1"/>
                </a:solidFill>
              </a:rPr>
              <a:t>Alexander Romance</a:t>
            </a:r>
            <a:r>
              <a:rPr lang="en-GB" dirty="0" smtClean="0">
                <a:solidFill>
                  <a:schemeClr val="bg1"/>
                </a:solidFill>
              </a:rPr>
              <a:t>. </a:t>
            </a:r>
            <a:endParaRPr lang="en-GB" dirty="0">
              <a:solidFill>
                <a:schemeClr val="bg1"/>
              </a:solidFill>
            </a:endParaRPr>
          </a:p>
        </p:txBody>
      </p:sp>
      <p:pic>
        <p:nvPicPr>
          <p:cNvPr id="1026" name="Picture 2"/>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53369"/>
          <a:stretch/>
        </p:blipFill>
        <p:spPr bwMode="auto">
          <a:xfrm>
            <a:off x="5076056" y="1556792"/>
            <a:ext cx="3899453" cy="509965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ontent Placeholder 5"/>
          <p:cNvSpPr txBox="1">
            <a:spLocks/>
          </p:cNvSpPr>
          <p:nvPr/>
        </p:nvSpPr>
        <p:spPr>
          <a:xfrm>
            <a:off x="154546" y="231821"/>
            <a:ext cx="8822029" cy="6439436"/>
          </a:xfrm>
          <a:prstGeom prst="rect">
            <a:avLst/>
          </a:prstGeom>
          <a:solidFill>
            <a:srgbClr val="99FFCC"/>
          </a:solidFill>
        </p:spPr>
        <p:txBody>
          <a:bodyPr vert="horz">
            <a:normAutofit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b="1" smtClean="0">
                <a:solidFill>
                  <a:schemeClr val="bg1"/>
                </a:solidFill>
              </a:rPr>
              <a:t>Were representations more common on painted wooden panel (a common medium for artistic representation, but one which tends not to survive)?</a:t>
            </a:r>
          </a:p>
          <a:p>
            <a:pPr marL="137160" indent="0">
              <a:buFont typeface="Wingdings 2"/>
              <a:buNone/>
            </a:pPr>
            <a:endParaRPr lang="en-GB" sz="1000" b="1" smtClean="0">
              <a:solidFill>
                <a:schemeClr val="bg1"/>
              </a:solidFill>
            </a:endParaRPr>
          </a:p>
          <a:p>
            <a:pPr marL="137160" indent="0">
              <a:buFont typeface="Wingdings 2"/>
              <a:buNone/>
            </a:pPr>
            <a:r>
              <a:rPr lang="en-GB" smtClean="0">
                <a:solidFill>
                  <a:schemeClr val="bg1"/>
                </a:solidFill>
              </a:rPr>
              <a:t>[Description of certain peoples in East Africa] “The Satyri (called this because of their supposed similar look to Satyrs), beyond their figure, have nothing in common with the manners of the human race, and the form of the Aegipani is such </a:t>
            </a:r>
            <a:r>
              <a:rPr lang="en-GB" b="1" smtClean="0">
                <a:solidFill>
                  <a:schemeClr val="bg1"/>
                </a:solidFill>
              </a:rPr>
              <a:t>as is commonly represented in paintings</a:t>
            </a:r>
            <a:r>
              <a:rPr lang="en-GB" smtClean="0">
                <a:solidFill>
                  <a:schemeClr val="bg1"/>
                </a:solidFill>
              </a:rPr>
              <a:t>.” – Pliny Natural History 5.8.46.</a:t>
            </a:r>
          </a:p>
          <a:p>
            <a:pPr marL="137160" indent="0">
              <a:buFont typeface="Wingdings 2"/>
              <a:buNone/>
            </a:pPr>
            <a:endParaRPr lang="en-GB" sz="1000" smtClean="0">
              <a:solidFill>
                <a:schemeClr val="bg1"/>
              </a:solidFill>
            </a:endParaRPr>
          </a:p>
          <a:p>
            <a:pPr marL="137160" indent="0">
              <a:buFont typeface="Wingdings 2"/>
              <a:buNone/>
            </a:pPr>
            <a:r>
              <a:rPr lang="en-GB" smtClean="0">
                <a:solidFill>
                  <a:schemeClr val="bg1"/>
                </a:solidFill>
              </a:rPr>
              <a:t>“It is also asked whether we are to believe that certain monstrous races of men, spoken of in secular history, have sprung from Noah's sons… Others are said to have no head, and their eyes in their shoulders; and other human or quasi-human races are depicted in mosaic in the harbour esplanade of Carthage…” – </a:t>
            </a:r>
            <a:r>
              <a:rPr lang="en-GB" b="1" smtClean="0">
                <a:solidFill>
                  <a:schemeClr val="bg1"/>
                </a:solidFill>
              </a:rPr>
              <a:t>Augustine </a:t>
            </a:r>
            <a:r>
              <a:rPr lang="en-GB" b="1" i="1" smtClean="0">
                <a:solidFill>
                  <a:schemeClr val="bg1"/>
                </a:solidFill>
              </a:rPr>
              <a:t>City of God</a:t>
            </a:r>
            <a:r>
              <a:rPr lang="en-GB" b="1" smtClean="0">
                <a:solidFill>
                  <a:schemeClr val="bg1"/>
                </a:solidFill>
              </a:rPr>
              <a:t> 16.8</a:t>
            </a:r>
            <a:r>
              <a:rPr lang="en-GB"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3426462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Representation of one of the Roman provinces, perhaps Egypt, Palazzo Massimo alle Terme, Rome © Carole Raddato"/>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540355" y="90364"/>
            <a:ext cx="4403469" cy="624412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4456090" y="6217380"/>
            <a:ext cx="4572000" cy="646331"/>
          </a:xfrm>
          <a:prstGeom prst="rect">
            <a:avLst/>
          </a:prstGeom>
          <a:solidFill>
            <a:schemeClr val="tx1">
              <a:lumMod val="95000"/>
            </a:schemeClr>
          </a:solidFill>
        </p:spPr>
        <p:txBody>
          <a:bodyPr>
            <a:spAutoFit/>
          </a:bodyPr>
          <a:lstStyle/>
          <a:p>
            <a:r>
              <a:rPr lang="en-GB" dirty="0" smtClean="0">
                <a:solidFill>
                  <a:schemeClr val="bg1"/>
                </a:solidFill>
              </a:rPr>
              <a:t>Possible representation of Egypt</a:t>
            </a:r>
            <a:r>
              <a:rPr lang="en-GB" dirty="0">
                <a:solidFill>
                  <a:schemeClr val="bg1"/>
                </a:solidFill>
              </a:rPr>
              <a:t>, Palazzo Massimo </a:t>
            </a:r>
            <a:r>
              <a:rPr lang="en-GB" dirty="0" err="1">
                <a:solidFill>
                  <a:schemeClr val="bg1"/>
                </a:solidFill>
              </a:rPr>
              <a:t>alle</a:t>
            </a:r>
            <a:r>
              <a:rPr lang="en-GB" dirty="0">
                <a:solidFill>
                  <a:schemeClr val="bg1"/>
                </a:solidFill>
              </a:rPr>
              <a:t> </a:t>
            </a:r>
            <a:r>
              <a:rPr lang="en-GB" dirty="0" err="1">
                <a:solidFill>
                  <a:schemeClr val="bg1"/>
                </a:solidFill>
              </a:rPr>
              <a:t>Terme</a:t>
            </a:r>
            <a:r>
              <a:rPr lang="en-GB" dirty="0">
                <a:solidFill>
                  <a:schemeClr val="bg1"/>
                </a:solidFill>
              </a:rPr>
              <a:t>, Rome.</a:t>
            </a:r>
          </a:p>
        </p:txBody>
      </p:sp>
      <p:pic>
        <p:nvPicPr>
          <p:cNvPr id="5" name="Picture 4"/>
          <p:cNvPicPr>
            <a:picLocks noChangeAspect="1"/>
          </p:cNvPicPr>
          <p:nvPr/>
        </p:nvPicPr>
        <p:blipFill>
          <a:blip r:embed="rId3"/>
          <a:stretch>
            <a:fillRect/>
          </a:stretch>
        </p:blipFill>
        <p:spPr>
          <a:xfrm>
            <a:off x="334851" y="3884169"/>
            <a:ext cx="3696238" cy="2450315"/>
          </a:xfrm>
          <a:prstGeom prst="rect">
            <a:avLst/>
          </a:prstGeom>
        </p:spPr>
      </p:pic>
      <p:sp>
        <p:nvSpPr>
          <p:cNvPr id="6" name="Rectangle 5"/>
          <p:cNvSpPr/>
          <p:nvPr/>
        </p:nvSpPr>
        <p:spPr>
          <a:xfrm>
            <a:off x="334851" y="6340491"/>
            <a:ext cx="3696238" cy="523220"/>
          </a:xfrm>
          <a:prstGeom prst="rect">
            <a:avLst/>
          </a:prstGeom>
          <a:solidFill>
            <a:schemeClr val="tx1">
              <a:lumMod val="95000"/>
            </a:schemeClr>
          </a:solidFill>
        </p:spPr>
        <p:txBody>
          <a:bodyPr wrap="square">
            <a:spAutoFit/>
          </a:bodyPr>
          <a:lstStyle/>
          <a:p>
            <a:r>
              <a:rPr lang="en-GB" sz="1400" dirty="0">
                <a:solidFill>
                  <a:schemeClr val="bg1"/>
                </a:solidFill>
              </a:rPr>
              <a:t>Temple of Deified Hadrian (</a:t>
            </a:r>
            <a:r>
              <a:rPr lang="en-GB" sz="1400" dirty="0" err="1">
                <a:solidFill>
                  <a:schemeClr val="bg1"/>
                </a:solidFill>
              </a:rPr>
              <a:t>Hadrianeum</a:t>
            </a:r>
            <a:r>
              <a:rPr lang="en-GB" sz="1400" dirty="0">
                <a:solidFill>
                  <a:schemeClr val="bg1"/>
                </a:solidFill>
              </a:rPr>
              <a:t>), Campus </a:t>
            </a:r>
            <a:r>
              <a:rPr lang="en-GB" sz="1400" dirty="0" err="1">
                <a:solidFill>
                  <a:schemeClr val="bg1"/>
                </a:solidFill>
              </a:rPr>
              <a:t>Martius</a:t>
            </a:r>
            <a:r>
              <a:rPr lang="en-GB" sz="1400" dirty="0">
                <a:solidFill>
                  <a:schemeClr val="bg1"/>
                </a:solidFill>
              </a:rPr>
              <a:t>, Rome.</a:t>
            </a:r>
          </a:p>
        </p:txBody>
      </p:sp>
      <p:sp>
        <p:nvSpPr>
          <p:cNvPr id="8" name="Content Placeholder 2"/>
          <p:cNvSpPr txBox="1">
            <a:spLocks/>
          </p:cNvSpPr>
          <p:nvPr/>
        </p:nvSpPr>
        <p:spPr>
          <a:xfrm>
            <a:off x="128790" y="90364"/>
            <a:ext cx="4159876" cy="3631630"/>
          </a:xfrm>
          <a:prstGeom prst="rect">
            <a:avLst/>
          </a:prstGeom>
        </p:spPr>
        <p:txBody>
          <a:bodyPr vert="horz">
            <a:normAutofit fontScale="92500"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dirty="0" smtClean="0">
                <a:solidFill>
                  <a:schemeClr val="bg1"/>
                </a:solidFill>
              </a:rPr>
              <a:t>Temple of the deified Hadrian (</a:t>
            </a:r>
            <a:r>
              <a:rPr lang="en-GB" dirty="0" err="1" smtClean="0">
                <a:solidFill>
                  <a:schemeClr val="bg1"/>
                </a:solidFill>
              </a:rPr>
              <a:t>Hadrianeum</a:t>
            </a:r>
            <a:r>
              <a:rPr lang="en-GB" dirty="0" smtClean="0">
                <a:solidFill>
                  <a:schemeClr val="bg1"/>
                </a:solidFill>
              </a:rPr>
              <a:t>) built during the reign of </a:t>
            </a:r>
            <a:r>
              <a:rPr lang="en-GB" dirty="0" err="1" smtClean="0">
                <a:solidFill>
                  <a:schemeClr val="bg1"/>
                </a:solidFill>
              </a:rPr>
              <a:t>Antoninus</a:t>
            </a:r>
            <a:r>
              <a:rPr lang="en-GB" dirty="0" smtClean="0">
                <a:solidFill>
                  <a:schemeClr val="bg1"/>
                </a:solidFill>
              </a:rPr>
              <a:t> Pius (dedicated AD 145).</a:t>
            </a:r>
          </a:p>
          <a:p>
            <a:endParaRPr lang="en-GB" sz="1000" dirty="0" smtClean="0">
              <a:solidFill>
                <a:schemeClr val="bg1"/>
              </a:solidFill>
            </a:endParaRPr>
          </a:p>
          <a:p>
            <a:r>
              <a:rPr lang="en-GB" dirty="0" smtClean="0">
                <a:solidFill>
                  <a:schemeClr val="bg1"/>
                </a:solidFill>
              </a:rPr>
              <a:t>Some surviving panels, including representations of provinces. </a:t>
            </a:r>
            <a:endParaRPr lang="en-GB" dirty="0">
              <a:solidFill>
                <a:schemeClr val="bg1"/>
              </a:solidFill>
            </a:endParaRPr>
          </a:p>
        </p:txBody>
      </p:sp>
    </p:spTree>
    <p:extLst>
      <p:ext uri="{BB962C8B-B14F-4D97-AF65-F5344CB8AC3E}">
        <p14:creationId xmlns:p14="http://schemas.microsoft.com/office/powerpoint/2010/main" val="165411603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116632"/>
            <a:ext cx="8229600" cy="1301006"/>
          </a:xfrm>
        </p:spPr>
        <p:txBody>
          <a:bodyPr/>
          <a:lstStyle/>
          <a:p>
            <a:r>
              <a:rPr lang="en-GB" b="1" dirty="0" smtClean="0">
                <a:solidFill>
                  <a:schemeClr val="bg1"/>
                </a:solidFill>
              </a:rPr>
              <a:t>Bacchus and </a:t>
            </a:r>
            <a:r>
              <a:rPr lang="en-GB" b="1" dirty="0" smtClean="0">
                <a:solidFill>
                  <a:schemeClr val="bg1"/>
                </a:solidFill>
              </a:rPr>
              <a:t>India or Africa?</a:t>
            </a:r>
            <a:endParaRPr lang="en-GB" b="1" dirty="0">
              <a:solidFill>
                <a:schemeClr val="bg1"/>
              </a:solidFill>
            </a:endParaRPr>
          </a:p>
        </p:txBody>
      </p:sp>
      <p:sp>
        <p:nvSpPr>
          <p:cNvPr id="5" name="Content Placeholder 4"/>
          <p:cNvSpPr>
            <a:spLocks noGrp="1"/>
          </p:cNvSpPr>
          <p:nvPr>
            <p:ph sz="half" idx="1"/>
          </p:nvPr>
        </p:nvSpPr>
        <p:spPr>
          <a:xfrm>
            <a:off x="179512" y="1268760"/>
            <a:ext cx="8784976" cy="2044823"/>
          </a:xfrm>
        </p:spPr>
        <p:txBody>
          <a:bodyPr>
            <a:normAutofit/>
          </a:bodyPr>
          <a:lstStyle/>
          <a:p>
            <a:r>
              <a:rPr lang="en-GB" dirty="0">
                <a:solidFill>
                  <a:schemeClr val="bg1"/>
                </a:solidFill>
              </a:rPr>
              <a:t>Bacchus popular on Antonine and </a:t>
            </a:r>
            <a:r>
              <a:rPr lang="en-GB" dirty="0" err="1">
                <a:solidFill>
                  <a:schemeClr val="bg1"/>
                </a:solidFill>
              </a:rPr>
              <a:t>Severan</a:t>
            </a:r>
            <a:r>
              <a:rPr lang="en-GB" dirty="0">
                <a:solidFill>
                  <a:schemeClr val="bg1"/>
                </a:solidFill>
              </a:rPr>
              <a:t> </a:t>
            </a:r>
            <a:r>
              <a:rPr lang="en-GB" dirty="0" smtClean="0">
                <a:solidFill>
                  <a:schemeClr val="bg1"/>
                </a:solidFill>
              </a:rPr>
              <a:t>period sarcophagi – theme of conquest of India.</a:t>
            </a:r>
          </a:p>
          <a:p>
            <a:endParaRPr lang="en-GB" sz="800" dirty="0">
              <a:solidFill>
                <a:schemeClr val="bg1"/>
              </a:solidFill>
            </a:endParaRPr>
          </a:p>
          <a:p>
            <a:r>
              <a:rPr lang="en-GB" dirty="0" smtClean="0">
                <a:solidFill>
                  <a:schemeClr val="bg1"/>
                </a:solidFill>
              </a:rPr>
              <a:t>Theme of Bacchus’ triumph distinctive to Roman period.</a:t>
            </a:r>
            <a:endParaRPr lang="en-GB" dirty="0">
              <a:solidFill>
                <a:schemeClr val="bg1"/>
              </a:solidFill>
            </a:endParaRPr>
          </a:p>
        </p:txBody>
      </p:sp>
      <p:pic>
        <p:nvPicPr>
          <p:cNvPr id="2050" name="Picture 2"/>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t="14603" b="15555"/>
          <a:stretch/>
        </p:blipFill>
        <p:spPr bwMode="auto">
          <a:xfrm>
            <a:off x="323528" y="3212976"/>
            <a:ext cx="8568952" cy="32403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Content Placeholder 2"/>
          <p:cNvSpPr txBox="1">
            <a:spLocks/>
          </p:cNvSpPr>
          <p:nvPr/>
        </p:nvSpPr>
        <p:spPr>
          <a:xfrm>
            <a:off x="323528" y="6453336"/>
            <a:ext cx="8517632" cy="332656"/>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1400" dirty="0" smtClean="0">
                <a:solidFill>
                  <a:schemeClr val="bg1"/>
                </a:solidFill>
              </a:rPr>
              <a:t>Triumph of Bacchus, Walters Gallery, Baltimore</a:t>
            </a:r>
            <a:endParaRPr lang="en-GB" sz="1400" dirty="0">
              <a:solidFill>
                <a:schemeClr val="bg1"/>
              </a:solidFill>
            </a:endParaRPr>
          </a:p>
        </p:txBody>
      </p:sp>
    </p:spTree>
    <p:extLst>
      <p:ext uri="{BB962C8B-B14F-4D97-AF65-F5344CB8AC3E}">
        <p14:creationId xmlns:p14="http://schemas.microsoft.com/office/powerpoint/2010/main" val="287177333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59200"/>
            <a:ext cx="8229600" cy="1353575"/>
          </a:xfrm>
        </p:spPr>
        <p:txBody>
          <a:bodyPr/>
          <a:lstStyle/>
          <a:p>
            <a:r>
              <a:rPr lang="en-GB" b="1" dirty="0" smtClean="0">
                <a:solidFill>
                  <a:schemeClr val="bg1"/>
                </a:solidFill>
              </a:rPr>
              <a:t>Personification of </a:t>
            </a:r>
            <a:r>
              <a:rPr lang="en-GB" b="1" dirty="0" smtClean="0">
                <a:solidFill>
                  <a:schemeClr val="bg1"/>
                </a:solidFill>
              </a:rPr>
              <a:t>Africa</a:t>
            </a:r>
            <a:endParaRPr lang="en-GB" b="1" dirty="0">
              <a:solidFill>
                <a:schemeClr val="bg1"/>
              </a:solidFill>
            </a:endParaRPr>
          </a:p>
        </p:txBody>
      </p:sp>
      <p:pic>
        <p:nvPicPr>
          <p:cNvPr id="4" name="Content Placeholder 3"/>
          <p:cNvPicPr>
            <a:picLocks noGrp="1" noChangeAspect="1"/>
          </p:cNvPicPr>
          <p:nvPr>
            <p:ph idx="1"/>
          </p:nvPr>
        </p:nvPicPr>
        <p:blipFill>
          <a:blip r:embed="rId2"/>
          <a:stretch>
            <a:fillRect/>
          </a:stretch>
        </p:blipFill>
        <p:spPr>
          <a:xfrm>
            <a:off x="3707904" y="1293255"/>
            <a:ext cx="5322317" cy="5125279"/>
          </a:xfrm>
          <a:prstGeom prst="rect">
            <a:avLst/>
          </a:prstGeom>
        </p:spPr>
      </p:pic>
      <p:sp>
        <p:nvSpPr>
          <p:cNvPr id="5" name="Content Placeholder 2"/>
          <p:cNvSpPr txBox="1">
            <a:spLocks/>
          </p:cNvSpPr>
          <p:nvPr/>
        </p:nvSpPr>
        <p:spPr>
          <a:xfrm>
            <a:off x="4211960" y="6418534"/>
            <a:ext cx="5075846" cy="404664"/>
          </a:xfrm>
          <a:prstGeom prst="rect">
            <a:avLst/>
          </a:prstGeom>
        </p:spPr>
        <p:txBody>
          <a:bodyPr vert="horz" lIns="91440" tIns="45720" rIns="91440" bIns="45720" rtlCol="0">
            <a:normAutofit fontScale="85000"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en-GB" sz="1600" b="1" dirty="0" smtClean="0">
                <a:solidFill>
                  <a:schemeClr val="bg1"/>
                </a:solidFill>
              </a:rPr>
              <a:t>Dido and </a:t>
            </a:r>
            <a:r>
              <a:rPr lang="en-GB" sz="1600" b="1" dirty="0">
                <a:solidFill>
                  <a:schemeClr val="bg1"/>
                </a:solidFill>
              </a:rPr>
              <a:t>Africa </a:t>
            </a:r>
            <a:r>
              <a:rPr lang="en-GB" sz="1600" b="1" dirty="0" smtClean="0">
                <a:solidFill>
                  <a:schemeClr val="bg1"/>
                </a:solidFill>
              </a:rPr>
              <a:t>- House </a:t>
            </a:r>
            <a:r>
              <a:rPr lang="en-GB" sz="1600" b="1" dirty="0">
                <a:solidFill>
                  <a:schemeClr val="bg1"/>
                </a:solidFill>
              </a:rPr>
              <a:t>of </a:t>
            </a:r>
            <a:r>
              <a:rPr lang="en-GB" sz="1600" b="1" dirty="0" err="1">
                <a:solidFill>
                  <a:schemeClr val="bg1"/>
                </a:solidFill>
              </a:rPr>
              <a:t>Meleager</a:t>
            </a:r>
            <a:r>
              <a:rPr lang="en-GB" sz="1600" b="1" dirty="0">
                <a:solidFill>
                  <a:schemeClr val="bg1"/>
                </a:solidFill>
              </a:rPr>
              <a:t> in Pompeii, </a:t>
            </a:r>
            <a:r>
              <a:rPr lang="en-GB" sz="1600" b="1" dirty="0" smtClean="0">
                <a:solidFill>
                  <a:schemeClr val="bg1"/>
                </a:solidFill>
              </a:rPr>
              <a:t>1</a:t>
            </a:r>
            <a:r>
              <a:rPr lang="en-GB" sz="1600" b="1" baseline="30000" dirty="0" smtClean="0">
                <a:solidFill>
                  <a:schemeClr val="bg1"/>
                </a:solidFill>
              </a:rPr>
              <a:t>st</a:t>
            </a:r>
            <a:r>
              <a:rPr lang="en-GB" sz="1600" b="1" dirty="0" smtClean="0">
                <a:solidFill>
                  <a:schemeClr val="bg1"/>
                </a:solidFill>
              </a:rPr>
              <a:t> C AD </a:t>
            </a:r>
            <a:endParaRPr lang="en-GB" sz="1600" b="1" dirty="0">
              <a:solidFill>
                <a:schemeClr val="bg1"/>
              </a:solidFill>
            </a:endParaRPr>
          </a:p>
        </p:txBody>
      </p:sp>
      <p:pic>
        <p:nvPicPr>
          <p:cNvPr id="6" name="Picture 5"/>
          <p:cNvPicPr>
            <a:picLocks noChangeAspect="1"/>
          </p:cNvPicPr>
          <p:nvPr/>
        </p:nvPicPr>
        <p:blipFill>
          <a:blip r:embed="rId3"/>
          <a:stretch>
            <a:fillRect/>
          </a:stretch>
        </p:blipFill>
        <p:spPr>
          <a:xfrm>
            <a:off x="140321" y="1293255"/>
            <a:ext cx="3495575" cy="1981422"/>
          </a:xfrm>
          <a:prstGeom prst="rect">
            <a:avLst/>
          </a:prstGeom>
        </p:spPr>
      </p:pic>
      <p:sp>
        <p:nvSpPr>
          <p:cNvPr id="7" name="Content Placeholder 2"/>
          <p:cNvSpPr txBox="1">
            <a:spLocks/>
          </p:cNvSpPr>
          <p:nvPr/>
        </p:nvSpPr>
        <p:spPr>
          <a:xfrm>
            <a:off x="989" y="3274677"/>
            <a:ext cx="3952305" cy="40466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a:buNone/>
            </a:pPr>
            <a:r>
              <a:rPr lang="en-GB" sz="1600" b="1" dirty="0" smtClean="0">
                <a:solidFill>
                  <a:schemeClr val="bg1"/>
                </a:solidFill>
              </a:rPr>
              <a:t>Coin of Hadrian (AD 136) </a:t>
            </a:r>
            <a:endParaRPr lang="en-GB" sz="1600" b="1" dirty="0">
              <a:solidFill>
                <a:schemeClr val="bg1"/>
              </a:solidFill>
            </a:endParaRPr>
          </a:p>
        </p:txBody>
      </p:sp>
      <p:pic>
        <p:nvPicPr>
          <p:cNvPr id="8" name="Picture 7"/>
          <p:cNvPicPr>
            <a:picLocks noChangeAspect="1"/>
          </p:cNvPicPr>
          <p:nvPr/>
        </p:nvPicPr>
        <p:blipFill>
          <a:blip r:embed="rId4"/>
          <a:stretch>
            <a:fillRect/>
          </a:stretch>
        </p:blipFill>
        <p:spPr>
          <a:xfrm>
            <a:off x="395536" y="3633758"/>
            <a:ext cx="2966818" cy="2910384"/>
          </a:xfrm>
          <a:prstGeom prst="rect">
            <a:avLst/>
          </a:prstGeom>
        </p:spPr>
      </p:pic>
      <p:sp>
        <p:nvSpPr>
          <p:cNvPr id="9" name="Content Placeholder 2"/>
          <p:cNvSpPr txBox="1">
            <a:spLocks/>
          </p:cNvSpPr>
          <p:nvPr/>
        </p:nvSpPr>
        <p:spPr>
          <a:xfrm>
            <a:off x="-30841" y="6544142"/>
            <a:ext cx="3952305" cy="313858"/>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a:buNone/>
            </a:pPr>
            <a:r>
              <a:rPr lang="en-GB" sz="1600" b="1" dirty="0" err="1" smtClean="0">
                <a:solidFill>
                  <a:schemeClr val="bg1"/>
                </a:solidFill>
              </a:rPr>
              <a:t>Phiale</a:t>
            </a:r>
            <a:r>
              <a:rPr lang="en-GB" sz="1600" b="1" dirty="0" smtClean="0">
                <a:solidFill>
                  <a:schemeClr val="bg1"/>
                </a:solidFill>
              </a:rPr>
              <a:t> – </a:t>
            </a:r>
            <a:r>
              <a:rPr lang="en-GB" sz="1600" b="1" dirty="0" err="1" smtClean="0">
                <a:solidFill>
                  <a:schemeClr val="bg1"/>
                </a:solidFill>
              </a:rPr>
              <a:t>Boscoreale</a:t>
            </a:r>
            <a:r>
              <a:rPr lang="en-GB" sz="1600" b="1" dirty="0" smtClean="0">
                <a:solidFill>
                  <a:schemeClr val="bg1"/>
                </a:solidFill>
              </a:rPr>
              <a:t> Treasure – 1</a:t>
            </a:r>
            <a:r>
              <a:rPr lang="en-GB" sz="1600" b="1" baseline="30000" dirty="0" smtClean="0">
                <a:solidFill>
                  <a:schemeClr val="bg1"/>
                </a:solidFill>
              </a:rPr>
              <a:t>st</a:t>
            </a:r>
            <a:r>
              <a:rPr lang="en-GB" sz="1600" b="1" dirty="0" smtClean="0">
                <a:solidFill>
                  <a:schemeClr val="bg1"/>
                </a:solidFill>
              </a:rPr>
              <a:t> C AD </a:t>
            </a:r>
            <a:endParaRPr lang="en-GB" sz="1600" b="1" dirty="0">
              <a:solidFill>
                <a:schemeClr val="bg1"/>
              </a:solidFill>
            </a:endParaRPr>
          </a:p>
        </p:txBody>
      </p:sp>
    </p:spTree>
    <p:extLst>
      <p:ext uri="{BB962C8B-B14F-4D97-AF65-F5344CB8AC3E}">
        <p14:creationId xmlns:p14="http://schemas.microsoft.com/office/powerpoint/2010/main" val="221368629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The Personification of </a:t>
            </a:r>
            <a:r>
              <a:rPr lang="en-GB" b="1" dirty="0" smtClean="0">
                <a:solidFill>
                  <a:schemeClr val="bg1"/>
                </a:solidFill>
              </a:rPr>
              <a:t>India?</a:t>
            </a:r>
            <a:endParaRPr lang="en-GB" b="1" dirty="0">
              <a:solidFill>
                <a:schemeClr val="bg1"/>
              </a:solidFill>
            </a:endParaRPr>
          </a:p>
        </p:txBody>
      </p:sp>
      <p:pic>
        <p:nvPicPr>
          <p:cNvPr id="5122"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39552" y="1340768"/>
            <a:ext cx="7992887" cy="50405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ontent Placeholder 2"/>
          <p:cNvSpPr txBox="1">
            <a:spLocks/>
          </p:cNvSpPr>
          <p:nvPr/>
        </p:nvSpPr>
        <p:spPr>
          <a:xfrm>
            <a:off x="107504" y="6447656"/>
            <a:ext cx="8928992" cy="41034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a:buFont typeface="Arial" panose="020B0604020202020204" pitchFamily="34" charset="0"/>
              <a:buNone/>
            </a:pPr>
            <a:r>
              <a:rPr lang="en-GB" sz="1800" b="1" dirty="0" smtClean="0">
                <a:solidFill>
                  <a:schemeClr val="bg1"/>
                </a:solidFill>
              </a:rPr>
              <a:t>Apse of the Great Hunt mosaic, Piazza </a:t>
            </a:r>
            <a:r>
              <a:rPr lang="en-GB" sz="1800" b="1" dirty="0" err="1" smtClean="0">
                <a:solidFill>
                  <a:schemeClr val="bg1"/>
                </a:solidFill>
              </a:rPr>
              <a:t>Armerina</a:t>
            </a:r>
            <a:r>
              <a:rPr lang="en-GB" sz="1800" b="1" dirty="0" smtClean="0">
                <a:solidFill>
                  <a:schemeClr val="bg1"/>
                </a:solidFill>
              </a:rPr>
              <a:t>, Sicily, fourth century AD</a:t>
            </a:r>
            <a:endParaRPr lang="en-GB" sz="1800" b="1" dirty="0">
              <a:solidFill>
                <a:schemeClr val="bg1"/>
              </a:solidFill>
            </a:endParaRPr>
          </a:p>
        </p:txBody>
      </p:sp>
    </p:spTree>
    <p:extLst>
      <p:ext uri="{BB962C8B-B14F-4D97-AF65-F5344CB8AC3E}">
        <p14:creationId xmlns:p14="http://schemas.microsoft.com/office/powerpoint/2010/main" val="229516820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Bibliography</a:t>
            </a:r>
            <a:endParaRPr lang="en-GB" dirty="0">
              <a:solidFill>
                <a:schemeClr val="bg1"/>
              </a:solidFill>
            </a:endParaRPr>
          </a:p>
        </p:txBody>
      </p:sp>
      <p:sp>
        <p:nvSpPr>
          <p:cNvPr id="3" name="Content Placeholder 2"/>
          <p:cNvSpPr>
            <a:spLocks noGrp="1"/>
          </p:cNvSpPr>
          <p:nvPr>
            <p:ph idx="1"/>
          </p:nvPr>
        </p:nvSpPr>
        <p:spPr>
          <a:xfrm>
            <a:off x="180304" y="1600200"/>
            <a:ext cx="8731876" cy="5071056"/>
          </a:xfrm>
        </p:spPr>
        <p:txBody>
          <a:bodyPr>
            <a:normAutofit lnSpcReduction="10000"/>
          </a:bodyPr>
          <a:lstStyle/>
          <a:p>
            <a:r>
              <a:rPr lang="en-US" dirty="0" err="1" smtClean="0">
                <a:solidFill>
                  <a:schemeClr val="bg1"/>
                </a:solidFill>
              </a:rPr>
              <a:t>Almagor</a:t>
            </a:r>
            <a:r>
              <a:rPr lang="en-US" dirty="0" smtClean="0">
                <a:solidFill>
                  <a:schemeClr val="bg1"/>
                </a:solidFill>
              </a:rPr>
              <a:t>, E. </a:t>
            </a:r>
            <a:r>
              <a:rPr lang="en-US" dirty="0">
                <a:solidFill>
                  <a:schemeClr val="bg1"/>
                </a:solidFill>
              </a:rPr>
              <a:t>and </a:t>
            </a:r>
            <a:r>
              <a:rPr lang="en-US" dirty="0" smtClean="0">
                <a:solidFill>
                  <a:schemeClr val="bg1"/>
                </a:solidFill>
              </a:rPr>
              <a:t>J. </a:t>
            </a:r>
            <a:r>
              <a:rPr lang="en-US" dirty="0">
                <a:solidFill>
                  <a:schemeClr val="bg1"/>
                </a:solidFill>
              </a:rPr>
              <a:t>Skinner (</a:t>
            </a:r>
            <a:r>
              <a:rPr lang="en-US" dirty="0" smtClean="0">
                <a:solidFill>
                  <a:schemeClr val="bg1"/>
                </a:solidFill>
              </a:rPr>
              <a:t>eds.) 2013. </a:t>
            </a:r>
            <a:r>
              <a:rPr lang="en-US" i="1" dirty="0">
                <a:solidFill>
                  <a:schemeClr val="bg1"/>
                </a:solidFill>
              </a:rPr>
              <a:t>Ancient Ethnography: New </a:t>
            </a:r>
            <a:r>
              <a:rPr lang="en-US" i="1" dirty="0" smtClean="0">
                <a:solidFill>
                  <a:schemeClr val="bg1"/>
                </a:solidFill>
              </a:rPr>
              <a:t>Approaches</a:t>
            </a:r>
            <a:r>
              <a:rPr lang="en-US" dirty="0" smtClean="0">
                <a:solidFill>
                  <a:schemeClr val="bg1"/>
                </a:solidFill>
              </a:rPr>
              <a:t>. </a:t>
            </a:r>
            <a:r>
              <a:rPr lang="en-US" dirty="0">
                <a:solidFill>
                  <a:schemeClr val="bg1"/>
                </a:solidFill>
              </a:rPr>
              <a:t>London: </a:t>
            </a:r>
            <a:r>
              <a:rPr lang="en-US" dirty="0" smtClean="0">
                <a:solidFill>
                  <a:schemeClr val="bg1"/>
                </a:solidFill>
              </a:rPr>
              <a:t>Bloomsbury.</a:t>
            </a:r>
          </a:p>
          <a:p>
            <a:endParaRPr lang="en-GB" sz="500" dirty="0" smtClean="0">
              <a:solidFill>
                <a:schemeClr val="bg1"/>
              </a:solidFill>
            </a:endParaRPr>
          </a:p>
          <a:p>
            <a:r>
              <a:rPr lang="en-GB" dirty="0" smtClean="0">
                <a:solidFill>
                  <a:schemeClr val="bg1"/>
                </a:solidFill>
              </a:rPr>
              <a:t>Parker</a:t>
            </a:r>
            <a:r>
              <a:rPr lang="en-GB" dirty="0">
                <a:solidFill>
                  <a:schemeClr val="bg1"/>
                </a:solidFill>
              </a:rPr>
              <a:t>, G. 2008. </a:t>
            </a:r>
            <a:r>
              <a:rPr lang="en-GB" i="1" dirty="0">
                <a:solidFill>
                  <a:schemeClr val="bg1"/>
                </a:solidFill>
              </a:rPr>
              <a:t>The Making of Roman India</a:t>
            </a:r>
            <a:r>
              <a:rPr lang="en-GB" dirty="0">
                <a:solidFill>
                  <a:schemeClr val="bg1"/>
                </a:solidFill>
              </a:rPr>
              <a:t>. Cambridge: Cambridge University Press.</a:t>
            </a:r>
          </a:p>
          <a:p>
            <a:endParaRPr lang="en-GB" sz="500" dirty="0">
              <a:solidFill>
                <a:schemeClr val="bg1"/>
              </a:solidFill>
            </a:endParaRPr>
          </a:p>
          <a:p>
            <a:r>
              <a:rPr lang="en-GB" dirty="0" err="1">
                <a:solidFill>
                  <a:schemeClr val="bg1"/>
                </a:solidFill>
              </a:rPr>
              <a:t>Romm</a:t>
            </a:r>
            <a:r>
              <a:rPr lang="en-GB" dirty="0">
                <a:solidFill>
                  <a:schemeClr val="bg1"/>
                </a:solidFill>
              </a:rPr>
              <a:t>, J. S. 1992. The Edges of the Earth in Ancient Thought. Princeton: Princeton University Press</a:t>
            </a:r>
            <a:r>
              <a:rPr lang="en-GB" dirty="0" smtClean="0">
                <a:solidFill>
                  <a:schemeClr val="bg1"/>
                </a:solidFill>
              </a:rPr>
              <a:t>.</a:t>
            </a:r>
          </a:p>
          <a:p>
            <a:endParaRPr lang="en-GB" sz="500" dirty="0" smtClean="0">
              <a:solidFill>
                <a:schemeClr val="bg1"/>
              </a:solidFill>
            </a:endParaRPr>
          </a:p>
          <a:p>
            <a:r>
              <a:rPr lang="en-US" dirty="0" smtClean="0">
                <a:solidFill>
                  <a:schemeClr val="bg1"/>
                </a:solidFill>
              </a:rPr>
              <a:t>Skinner, J. 2012. </a:t>
            </a:r>
            <a:r>
              <a:rPr lang="en-US" i="1" dirty="0">
                <a:solidFill>
                  <a:schemeClr val="bg1"/>
                </a:solidFill>
              </a:rPr>
              <a:t>The Invention of Greek Ethnography: From Homer to </a:t>
            </a:r>
            <a:r>
              <a:rPr lang="en-US" i="1" dirty="0" smtClean="0">
                <a:solidFill>
                  <a:schemeClr val="bg1"/>
                </a:solidFill>
              </a:rPr>
              <a:t>Herodotus</a:t>
            </a:r>
            <a:r>
              <a:rPr lang="en-US" dirty="0" smtClean="0">
                <a:solidFill>
                  <a:schemeClr val="bg1"/>
                </a:solidFill>
              </a:rPr>
              <a:t>. </a:t>
            </a:r>
            <a:r>
              <a:rPr lang="en-US" dirty="0">
                <a:solidFill>
                  <a:schemeClr val="bg1"/>
                </a:solidFill>
              </a:rPr>
              <a:t>Oxford: Oxford University </a:t>
            </a:r>
            <a:r>
              <a:rPr lang="en-US" dirty="0" smtClean="0">
                <a:solidFill>
                  <a:schemeClr val="bg1"/>
                </a:solidFill>
              </a:rPr>
              <a:t>Press</a:t>
            </a:r>
            <a:r>
              <a:rPr lang="en-US" dirty="0">
                <a:solidFill>
                  <a:schemeClr val="bg1"/>
                </a:solidFill>
              </a:rPr>
              <a:t>.</a:t>
            </a:r>
          </a:p>
          <a:p>
            <a:endParaRPr lang="en-GB" dirty="0">
              <a:solidFill>
                <a:schemeClr val="bg1"/>
              </a:solidFill>
            </a:endParaRPr>
          </a:p>
          <a:p>
            <a:endParaRPr lang="en-GB" dirty="0"/>
          </a:p>
        </p:txBody>
      </p:sp>
    </p:spTree>
    <p:extLst>
      <p:ext uri="{BB962C8B-B14F-4D97-AF65-F5344CB8AC3E}">
        <p14:creationId xmlns:p14="http://schemas.microsoft.com/office/powerpoint/2010/main" val="108426532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444</TotalTime>
  <Words>2213</Words>
  <Application>Microsoft Office PowerPoint</Application>
  <PresentationFormat>On-screen Show (4:3)</PresentationFormat>
  <Paragraphs>142</Paragraphs>
  <Slides>22</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22</vt:i4>
      </vt:variant>
    </vt:vector>
  </HeadingPairs>
  <TitlesOfParts>
    <vt:vector size="30" baseType="lpstr">
      <vt:lpstr>Arial</vt:lpstr>
      <vt:lpstr>Book Antiqua</vt:lpstr>
      <vt:lpstr>Lucida Sans</vt:lpstr>
      <vt:lpstr>Times New Roman</vt:lpstr>
      <vt:lpstr>Wingdings</vt:lpstr>
      <vt:lpstr>Wingdings 2</vt:lpstr>
      <vt:lpstr>Wingdings 3</vt:lpstr>
      <vt:lpstr>Apex</vt:lpstr>
      <vt:lpstr>Greek Historiography</vt:lpstr>
      <vt:lpstr>What is ethnography?</vt:lpstr>
      <vt:lpstr>Graeco-Roman “ethnography”</vt:lpstr>
      <vt:lpstr>Paradoxography</vt:lpstr>
      <vt:lpstr>The “river Ocean”</vt:lpstr>
      <vt:lpstr>PowerPoint Presentation</vt:lpstr>
      <vt:lpstr>Autopsy in Geographic, Zoological and Ethnographic discussions</vt:lpstr>
      <vt:lpstr>Historical digressions?</vt:lpstr>
      <vt:lpstr>Representing the other in the Graeco-Roman Imagination</vt:lpstr>
      <vt:lpstr>Divisions of Egyptian Society</vt:lpstr>
      <vt:lpstr>The Divisions of Indian Society</vt:lpstr>
      <vt:lpstr>Social customs – Egyptian Women</vt:lpstr>
      <vt:lpstr>Social customs – Indian Women</vt:lpstr>
      <vt:lpstr>Somatic Characterisations</vt:lpstr>
      <vt:lpstr>Representing the other in the Graeco-Roman Art</vt:lpstr>
      <vt:lpstr>Identifying the “other” in the visual cannon</vt:lpstr>
      <vt:lpstr>The Marvellous </vt:lpstr>
      <vt:lpstr>PowerPoint Presentation</vt:lpstr>
      <vt:lpstr>Bacchus and India or Africa?</vt:lpstr>
      <vt:lpstr>Personification of Africa</vt:lpstr>
      <vt:lpstr>The Personification of India?</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Reframing the World: The Emergence and significance of global history </dc:title>
  <dc:creator>Matthew Cobb</dc:creator>
  <cp:lastModifiedBy>Matthew Cobb</cp:lastModifiedBy>
  <cp:revision>54</cp:revision>
  <dcterms:created xsi:type="dcterms:W3CDTF">2020-11-06T15:13:33Z</dcterms:created>
  <dcterms:modified xsi:type="dcterms:W3CDTF">2021-04-26T16:08:16Z</dcterms:modified>
</cp:coreProperties>
</file>