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5" r:id="rId2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66" d="100"/>
          <a:sy n="66" d="100"/>
        </p:scale>
        <p:origin x="1301" y="4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64025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WtUvgYi-v8?si=2Pmc3a1PUJc4gnrp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uowtsd-my.sharepoint.com/:v:/g/personal/2523935_student_uwtsd_ac_uk/IQBYhFvOHAIxQZGY4b-oLg_NAQzQS9zqmxnqk3RT_rTfUT4?email=2523935%40student.uwtsd.ac.uk&amp;e=qHwT80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328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3284B"/>
          </a:solidFill>
          <a:ln/>
        </p:spPr>
      </p:sp>
      <p:sp>
        <p:nvSpPr>
          <p:cNvPr id="5" name="Shape 3"/>
          <p:cNvSpPr/>
          <p:nvPr/>
        </p:nvSpPr>
        <p:spPr>
          <a:xfrm>
            <a:off x="822960" y="960120"/>
            <a:ext cx="3246120" cy="384048"/>
          </a:xfrm>
          <a:prstGeom prst="rect">
            <a:avLst/>
          </a:prstGeom>
          <a:solidFill>
            <a:srgbClr val="2F6FB0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960120"/>
            <a:ext cx="32461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GAIA R81.20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822960" y="1600200"/>
            <a:ext cx="10241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Securing the Enterprise Network</a:t>
            </a:r>
            <a:endParaRPr lang="en-US" sz="4000" dirty="0"/>
          </a:p>
        </p:txBody>
      </p:sp>
      <p:sp>
        <p:nvSpPr>
          <p:cNvPr id="8" name="Text 6"/>
          <p:cNvSpPr/>
          <p:nvPr/>
        </p:nvSpPr>
        <p:spPr>
          <a:xfrm>
            <a:off x="822960" y="2514600"/>
            <a:ext cx="98755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500" dirty="0">
                <a:solidFill>
                  <a:srgbClr val="C7D3E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2 — Analysis, Design &amp; Implementation of a Network Security Solution</a:t>
            </a:r>
            <a:endParaRPr lang="en-US" sz="1500" dirty="0"/>
          </a:p>
          <a:p>
            <a:pPr marL="0" indent="0">
              <a:lnSpc>
                <a:spcPct val="125000"/>
              </a:lnSpc>
              <a:buNone/>
            </a:pPr>
            <a:r>
              <a:rPr lang="en-US" sz="1500" dirty="0">
                <a:solidFill>
                  <a:srgbClr val="C7D3E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Deployment, Policy Configuration &amp; Verification of Check Point Gaia Appliances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822960" y="4160520"/>
            <a:ext cx="5669280" cy="0"/>
          </a:xfrm>
          <a:prstGeom prst="line">
            <a:avLst/>
          </a:prstGeom>
          <a:noFill/>
          <a:ln w="12700">
            <a:solidFill>
              <a:srgbClr val="3E558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22960" y="4434840"/>
            <a:ext cx="201168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7C8E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2834640" y="4434840"/>
            <a:ext cx="6858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— ACCA7032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822960" y="4818888"/>
            <a:ext cx="201168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7C8E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2834640" y="4818888"/>
            <a:ext cx="6858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822960" y="5202936"/>
            <a:ext cx="201168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7C8E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2834640" y="5202936"/>
            <a:ext cx="6858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Diyaben Patel  ·  Student ID: 2523935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822960" y="5586984"/>
            <a:ext cx="201168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7C8EA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2834640" y="5586984"/>
            <a:ext cx="68580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Renuga Jayakumar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822960" y="6172200"/>
            <a:ext cx="10424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8FA0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Revised submission — evidencing the final Access Control &amp; Threat Prevention policy, verification testing, and the as-built topology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 &amp; Objectives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2 secures the enterprise network built in Part 1 with a centrally-managed Check Point Gaia security infrastructure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02920" y="1417320"/>
            <a:ext cx="630936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 and license a Check Point Security Management Server (A-SMS) and Security Gateway (A-GW) on Gaia R81.20</a:t>
            </a:r>
            <a:endParaRPr lang="en-US" sz="13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 SmartConsole on a management workstation (A-GUI) and establish Secure Internal Communication (SIC) trust</a:t>
            </a:r>
            <a:endParaRPr lang="en-US" sz="13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and enforce an Access Control policy reflecting a real enterprise security posture, with justification</a:t>
            </a:r>
            <a:endParaRPr lang="en-US" sz="13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 and tune Threat Prevention — IPS, Anti-Bot and Anti-Virus — and verify enforcement with live traffic and logs</a:t>
            </a:r>
            <a:endParaRPr lang="en-US" sz="13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 and evidence additional security enhancements aligned to recognised industry standards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7086600" y="1417320"/>
            <a:ext cx="4572000" cy="4526280"/>
          </a:xfrm>
          <a:prstGeom prst="rect">
            <a:avLst/>
          </a:prstGeom>
          <a:solidFill>
            <a:srgbClr val="F5F7FA"/>
          </a:solidFill>
          <a:ln w="12700">
            <a:solidFill>
              <a:srgbClr val="DCE3EC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360920" y="1600200"/>
            <a:ext cx="40233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32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deck is structured against the module's assessed criteria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7360920" y="2240280"/>
            <a:ext cx="3246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application — install, licence, connect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10561320" y="2240280"/>
            <a:ext cx="960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2F6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20%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7360920" y="2697480"/>
            <a:ext cx="4160520" cy="0"/>
          </a:xfrm>
          <a:prstGeom prst="line">
            <a:avLst/>
          </a:prstGeom>
          <a:noFill/>
          <a:ln w="9525">
            <a:solidFill>
              <a:srgbClr val="DCE3EC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360920" y="2788920"/>
            <a:ext cx="3246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control policy — configure &amp; justify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10561320" y="2788920"/>
            <a:ext cx="960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2F6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20%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7360920" y="3246120"/>
            <a:ext cx="4160520" cy="0"/>
          </a:xfrm>
          <a:prstGeom prst="line">
            <a:avLst/>
          </a:prstGeom>
          <a:noFill/>
          <a:ln w="9525">
            <a:solidFill>
              <a:srgbClr val="DCE3EC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7360920" y="3337560"/>
            <a:ext cx="3246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additional security features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10561320" y="3337560"/>
            <a:ext cx="960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2F6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5% + 10%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7360920" y="3794760"/>
            <a:ext cx="4160520" cy="0"/>
          </a:xfrm>
          <a:prstGeom prst="line">
            <a:avLst/>
          </a:prstGeom>
          <a:noFill/>
          <a:ln w="9525">
            <a:solidFill>
              <a:srgbClr val="DCE3EC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7360920" y="3886200"/>
            <a:ext cx="3246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&amp; response to questioning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10561320" y="3886200"/>
            <a:ext cx="960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2F6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25%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7360920" y="4343400"/>
            <a:ext cx="4160520" cy="0"/>
          </a:xfrm>
          <a:prstGeom prst="line">
            <a:avLst/>
          </a:prstGeom>
          <a:noFill/>
          <a:ln w="9525">
            <a:solidFill>
              <a:srgbClr val="DCE3EC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7360920" y="4572000"/>
            <a:ext cx="4160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evidence-to-criterion mapping is provided in the Evaluation section.</a:t>
            </a:r>
            <a:endParaRPr lang="en-US" sz="10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As-Built Network Topology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Original topology diagram of the deployed Part 2 environment, drawn from the configured appliances (not the assignment brief figure)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3246120" y="1417320"/>
            <a:ext cx="1737360" cy="658368"/>
          </a:xfrm>
          <a:prstGeom prst="roundRect">
            <a:avLst>
              <a:gd name="adj" fmla="val 9722"/>
            </a:avLst>
          </a:prstGeom>
          <a:solidFill>
            <a:srgbClr val="E8EFF7"/>
          </a:solidFill>
          <a:ln w="15875">
            <a:solidFill>
              <a:srgbClr val="13284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246120" y="1417320"/>
            <a:ext cx="17373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
</a:t>
            </a:r>
            <a:r>
              <a:rPr lang="en-US" sz="10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Management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10.1.1.101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5257800" y="1417320"/>
            <a:ext cx="1737360" cy="658368"/>
          </a:xfrm>
          <a:prstGeom prst="roundRect">
            <a:avLst>
              <a:gd name="adj" fmla="val 9722"/>
            </a:avLst>
          </a:prstGeom>
          <a:solidFill>
            <a:srgbClr val="E8EFF7"/>
          </a:solidFill>
          <a:ln w="15875">
            <a:solidFill>
              <a:srgbClr val="13284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257800" y="1417320"/>
            <a:ext cx="17373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
</a:t>
            </a:r>
            <a:r>
              <a:rPr lang="en-US" sz="10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10.1.1.201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4114800" y="2075688"/>
            <a:ext cx="0" cy="320040"/>
          </a:xfrm>
          <a:prstGeom prst="line">
            <a:avLst/>
          </a:prstGeom>
          <a:noFill/>
          <a:ln w="15875">
            <a:solidFill>
              <a:srgbClr val="13284B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6126480" y="2075688"/>
            <a:ext cx="0" cy="320040"/>
          </a:xfrm>
          <a:prstGeom prst="line">
            <a:avLst/>
          </a:prstGeom>
          <a:noFill/>
          <a:ln w="15875">
            <a:solidFill>
              <a:srgbClr val="13284B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4114800" y="2395728"/>
            <a:ext cx="2011680" cy="0"/>
          </a:xfrm>
          <a:prstGeom prst="line">
            <a:avLst/>
          </a:prstGeom>
          <a:noFill/>
          <a:ln w="15875">
            <a:solidFill>
              <a:srgbClr val="13284B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5120640" y="2395728"/>
            <a:ext cx="0" cy="320040"/>
          </a:xfrm>
          <a:prstGeom prst="line">
            <a:avLst/>
          </a:prstGeom>
          <a:noFill/>
          <a:ln w="15875">
            <a:solidFill>
              <a:srgbClr val="13284B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3566160" y="2395728"/>
            <a:ext cx="31089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IntCP  ·  10.1.1.0/24 management segment</a:t>
            </a:r>
            <a:endParaRPr lang="en-US" sz="850" dirty="0"/>
          </a:p>
        </p:txBody>
      </p:sp>
      <p:sp>
        <p:nvSpPr>
          <p:cNvPr id="17" name="Shape 15"/>
          <p:cNvSpPr/>
          <p:nvPr/>
        </p:nvSpPr>
        <p:spPr>
          <a:xfrm>
            <a:off x="4160520" y="2715768"/>
            <a:ext cx="1920240" cy="822960"/>
          </a:xfrm>
          <a:prstGeom prst="roundRect">
            <a:avLst>
              <a:gd name="adj" fmla="val 8889"/>
            </a:avLst>
          </a:prstGeom>
          <a:solidFill>
            <a:srgbClr val="13284B"/>
          </a:solidFill>
          <a:ln w="12700">
            <a:solidFill>
              <a:srgbClr val="13284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4160520" y="2715768"/>
            <a:ext cx="1920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
</a:t>
            </a:r>
            <a:r>
              <a:rPr lang="en-US" sz="950" dirty="0">
                <a:solidFill>
                  <a:srgbClr val="D6DEE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Gateway — Firewall / IPS / AV / AB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D6DEE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10.1.1.1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502920" y="2606040"/>
            <a:ext cx="1920240" cy="1051560"/>
          </a:xfrm>
          <a:prstGeom prst="cloud">
            <a:avLst/>
          </a:prstGeom>
          <a:solidFill>
            <a:srgbClr val="DCE6F1"/>
          </a:solidFill>
          <a:ln w="15875">
            <a:solidFill>
              <a:srgbClr val="2F6FB0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502920" y="2944368"/>
            <a:ext cx="1920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32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Internet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2423160" y="3127248"/>
            <a:ext cx="1737360" cy="0"/>
          </a:xfrm>
          <a:prstGeom prst="line">
            <a:avLst/>
          </a:prstGeom>
          <a:noFill/>
          <a:ln w="15875">
            <a:solidFill>
              <a:srgbClr val="13284B"/>
            </a:solidFill>
            <a:prstDash val="dash"/>
          </a:ln>
        </p:spPr>
      </p:sp>
      <p:sp>
        <p:nvSpPr>
          <p:cNvPr id="22" name="Text 20"/>
          <p:cNvSpPr/>
          <p:nvPr/>
        </p:nvSpPr>
        <p:spPr>
          <a:xfrm>
            <a:off x="2560320" y="2761488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ExtInt</a:t>
            </a:r>
            <a:endParaRPr lang="en-US" sz="850" dirty="0"/>
          </a:p>
        </p:txBody>
      </p:sp>
      <p:sp>
        <p:nvSpPr>
          <p:cNvPr id="23" name="Shape 21"/>
          <p:cNvSpPr/>
          <p:nvPr/>
        </p:nvSpPr>
        <p:spPr>
          <a:xfrm>
            <a:off x="7635240" y="2148840"/>
            <a:ext cx="1965960" cy="4023360"/>
          </a:xfrm>
          <a:prstGeom prst="roundRect">
            <a:avLst>
              <a:gd name="adj" fmla="val 3721"/>
            </a:avLst>
          </a:prstGeom>
          <a:solidFill>
            <a:srgbClr val="FBFCFD"/>
          </a:solidFill>
          <a:ln w="12700">
            <a:solidFill>
              <a:srgbClr val="AEB9C8"/>
            </a:solidFill>
            <a:prstDash val="dash"/>
          </a:ln>
        </p:spPr>
      </p:sp>
      <p:sp>
        <p:nvSpPr>
          <p:cNvPr id="24" name="Text 22"/>
          <p:cNvSpPr/>
          <p:nvPr/>
        </p:nvSpPr>
        <p:spPr>
          <a:xfrm>
            <a:off x="7635240" y="2212848"/>
            <a:ext cx="19659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B88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SWANSEA.ACCA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7818120" y="2578608"/>
            <a:ext cx="1600200" cy="777240"/>
          </a:xfrm>
          <a:prstGeom prst="roundRect">
            <a:avLst>
              <a:gd name="adj" fmla="val 8235"/>
            </a:avLst>
          </a:prstGeom>
          <a:solidFill>
            <a:srgbClr val="E8EFF7"/>
          </a:solidFill>
          <a:ln w="15875">
            <a:solidFill>
              <a:srgbClr val="13284B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7818120" y="2578608"/>
            <a:ext cx="1600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
</a:t>
            </a:r>
            <a:r>
              <a:rPr lang="en-US" sz="9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 DC / DNS / DHCP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192.168.1.1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7818120" y="3611880"/>
            <a:ext cx="1600200" cy="685800"/>
          </a:xfrm>
          <a:prstGeom prst="roundRect">
            <a:avLst>
              <a:gd name="adj" fmla="val 9333"/>
            </a:avLst>
          </a:prstGeom>
          <a:solidFill>
            <a:srgbClr val="FFFFFF"/>
          </a:solidFill>
          <a:ln w="15875">
            <a:solidFill>
              <a:srgbClr val="13284B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7818120" y="3611880"/>
            <a:ext cx="1600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
</a:t>
            </a:r>
            <a:r>
              <a:rPr lang="en-US" sz="9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Domain member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192.168.1.10</a:t>
            </a:r>
            <a:endParaRPr lang="en-US" sz="950" dirty="0"/>
          </a:p>
        </p:txBody>
      </p:sp>
      <p:sp>
        <p:nvSpPr>
          <p:cNvPr id="29" name="Shape 27"/>
          <p:cNvSpPr/>
          <p:nvPr/>
        </p:nvSpPr>
        <p:spPr>
          <a:xfrm>
            <a:off x="6080760" y="3127248"/>
            <a:ext cx="1737360" cy="0"/>
          </a:xfrm>
          <a:prstGeom prst="line">
            <a:avLst/>
          </a:prstGeom>
          <a:noFill/>
          <a:ln w="15875">
            <a:solidFill>
              <a:srgbClr val="13284B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6172200" y="278892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IntSWA · 192.168.1.254/24</a:t>
            </a:r>
            <a:endParaRPr lang="en-US" sz="850" dirty="0"/>
          </a:p>
        </p:txBody>
      </p:sp>
      <p:sp>
        <p:nvSpPr>
          <p:cNvPr id="31" name="Shape 29"/>
          <p:cNvSpPr/>
          <p:nvPr/>
        </p:nvSpPr>
        <p:spPr>
          <a:xfrm>
            <a:off x="9921240" y="3977640"/>
            <a:ext cx="1965960" cy="2468880"/>
          </a:xfrm>
          <a:prstGeom prst="roundRect">
            <a:avLst>
              <a:gd name="adj" fmla="val 3721"/>
            </a:avLst>
          </a:prstGeom>
          <a:solidFill>
            <a:srgbClr val="FBFCFD"/>
          </a:solidFill>
          <a:ln w="12700">
            <a:solidFill>
              <a:srgbClr val="AEB9C8"/>
            </a:solidFill>
            <a:prstDash val="dash"/>
          </a:ln>
        </p:spPr>
      </p:sp>
      <p:sp>
        <p:nvSpPr>
          <p:cNvPr id="32" name="Text 30"/>
          <p:cNvSpPr/>
          <p:nvPr/>
        </p:nvSpPr>
        <p:spPr>
          <a:xfrm>
            <a:off x="9921240" y="4041648"/>
            <a:ext cx="1965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B88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LONDON.SWANSEA.ACCA</a:t>
            </a:r>
            <a:endParaRPr lang="en-US" sz="850" dirty="0"/>
          </a:p>
        </p:txBody>
      </p:sp>
      <p:sp>
        <p:nvSpPr>
          <p:cNvPr id="33" name="Shape 31"/>
          <p:cNvSpPr/>
          <p:nvPr/>
        </p:nvSpPr>
        <p:spPr>
          <a:xfrm>
            <a:off x="10076688" y="4434840"/>
            <a:ext cx="1645920" cy="777240"/>
          </a:xfrm>
          <a:prstGeom prst="roundRect">
            <a:avLst>
              <a:gd name="adj" fmla="val 8235"/>
            </a:avLst>
          </a:prstGeom>
          <a:solidFill>
            <a:srgbClr val="E8EFF7"/>
          </a:solidFill>
          <a:ln w="15875">
            <a:solidFill>
              <a:srgbClr val="13284B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10076688" y="4434840"/>
            <a:ext cx="16459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
</a:t>
            </a:r>
            <a:r>
              <a:rPr lang="en-US" sz="9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 DC / DHCP relay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192.168.2.1</a:t>
            </a:r>
            <a:endParaRPr lang="en-US" sz="900" dirty="0"/>
          </a:p>
        </p:txBody>
      </p:sp>
      <p:sp>
        <p:nvSpPr>
          <p:cNvPr id="35" name="Shape 33"/>
          <p:cNvSpPr/>
          <p:nvPr/>
        </p:nvSpPr>
        <p:spPr>
          <a:xfrm>
            <a:off x="10076688" y="5349240"/>
            <a:ext cx="1645920" cy="685800"/>
          </a:xfrm>
          <a:prstGeom prst="roundRect">
            <a:avLst>
              <a:gd name="adj" fmla="val 9333"/>
            </a:avLst>
          </a:prstGeom>
          <a:solidFill>
            <a:srgbClr val="FFFFFF"/>
          </a:solidFill>
          <a:ln w="15875">
            <a:solidFill>
              <a:srgbClr val="13284B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10076688" y="5349240"/>
            <a:ext cx="1645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ClientL1
</a:t>
            </a:r>
            <a:r>
              <a:rPr lang="en-US" sz="9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Domain member</a:t>
            </a:r>
            <a:endParaRPr lang="en-US" sz="9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192.168.2.10</a:t>
            </a:r>
            <a:endParaRPr lang="en-US" sz="900" dirty="0"/>
          </a:p>
        </p:txBody>
      </p:sp>
      <p:sp>
        <p:nvSpPr>
          <p:cNvPr id="37" name="Shape 35"/>
          <p:cNvSpPr/>
          <p:nvPr/>
        </p:nvSpPr>
        <p:spPr>
          <a:xfrm>
            <a:off x="5120640" y="3538728"/>
            <a:ext cx="0" cy="1284732"/>
          </a:xfrm>
          <a:prstGeom prst="line">
            <a:avLst/>
          </a:prstGeom>
          <a:noFill/>
          <a:ln w="15875">
            <a:solidFill>
              <a:srgbClr val="13284B"/>
            </a:solidFill>
            <a:prstDash val="solid"/>
          </a:ln>
        </p:spPr>
      </p:sp>
      <p:sp>
        <p:nvSpPr>
          <p:cNvPr id="38" name="Shape 36"/>
          <p:cNvSpPr/>
          <p:nvPr/>
        </p:nvSpPr>
        <p:spPr>
          <a:xfrm>
            <a:off x="5120640" y="4823460"/>
            <a:ext cx="4956048" cy="0"/>
          </a:xfrm>
          <a:prstGeom prst="line">
            <a:avLst/>
          </a:prstGeom>
          <a:noFill/>
          <a:ln w="15875">
            <a:solidFill>
              <a:srgbClr val="13284B"/>
            </a:solidFill>
            <a:prstDash val="solid"/>
          </a:ln>
        </p:spPr>
      </p:sp>
      <p:sp>
        <p:nvSpPr>
          <p:cNvPr id="39" name="Shape 37"/>
          <p:cNvSpPr/>
          <p:nvPr/>
        </p:nvSpPr>
        <p:spPr>
          <a:xfrm>
            <a:off x="10899648" y="5212080"/>
            <a:ext cx="0" cy="137160"/>
          </a:xfrm>
          <a:prstGeom prst="line">
            <a:avLst/>
          </a:prstGeom>
          <a:noFill/>
          <a:ln w="15875">
            <a:solidFill>
              <a:srgbClr val="13284B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5577840" y="4864608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ExtLCD · 20.0.0.1/30 ↔ 20.0.0.2/30</a:t>
            </a:r>
            <a:endParaRPr lang="en-US" sz="850" dirty="0"/>
          </a:p>
        </p:txBody>
      </p:sp>
      <p:sp>
        <p:nvSpPr>
          <p:cNvPr id="41" name="Shape 39"/>
          <p:cNvSpPr/>
          <p:nvPr/>
        </p:nvSpPr>
        <p:spPr>
          <a:xfrm>
            <a:off x="502920" y="3977640"/>
            <a:ext cx="3063240" cy="2148840"/>
          </a:xfrm>
          <a:prstGeom prst="rect">
            <a:avLst/>
          </a:prstGeom>
          <a:solidFill>
            <a:srgbClr val="F5F7FA"/>
          </a:solidFill>
          <a:ln w="12700">
            <a:solidFill>
              <a:srgbClr val="DCE3EC"/>
            </a:solidFill>
            <a:prstDash val="solid"/>
          </a:ln>
        </p:spPr>
      </p:sp>
      <p:sp>
        <p:nvSpPr>
          <p:cNvPr id="42" name="Text 40"/>
          <p:cNvSpPr/>
          <p:nvPr/>
        </p:nvSpPr>
        <p:spPr>
          <a:xfrm>
            <a:off x="685800" y="4114800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32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changed from Part 1</a:t>
            </a:r>
            <a:endParaRPr lang="en-US" sz="1100" dirty="0"/>
          </a:p>
        </p:txBody>
      </p:sp>
      <p:sp>
        <p:nvSpPr>
          <p:cNvPr id="43" name="Text 41"/>
          <p:cNvSpPr/>
          <p:nvPr/>
        </p:nvSpPr>
        <p:spPr>
          <a:xfrm>
            <a:off x="685800" y="4434840"/>
            <a:ext cx="2743200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600"/>
              </a:spcAft>
              <a:buSzPct val="100000"/>
              <a:buChar char="•"/>
            </a:pPr>
            <a:r>
              <a:rPr lang="en-US" sz="97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added as centralised Security Management Server</a:t>
            </a:r>
            <a:endParaRPr lang="en-US" sz="970" dirty="0"/>
          </a:p>
          <a:p>
            <a:pPr marL="228600" indent="-228600">
              <a:spcAft>
                <a:spcPts val="600"/>
              </a:spcAft>
              <a:buSzPct val="100000"/>
              <a:buChar char="•"/>
            </a:pPr>
            <a:r>
              <a:rPr lang="en-US" sz="97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 added running SmartConsole for policy management</a:t>
            </a:r>
            <a:endParaRPr lang="en-US" sz="970" dirty="0"/>
          </a:p>
          <a:p>
            <a:pPr marL="228600" indent="-228600">
              <a:spcAft>
                <a:spcPts val="600"/>
              </a:spcAft>
              <a:buSzPct val="100000"/>
              <a:buChar char="•"/>
            </a:pPr>
            <a:r>
              <a:rPr lang="en-US" sz="97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re-platformed onto Gaia and brought under SIC-trusted central management</a:t>
            </a:r>
            <a:endParaRPr lang="en-US" sz="9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 Deployment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Virtualised topology built in Oracle VirtualBox before appliance configuration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02920" y="1508760"/>
            <a:ext cx="534924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Check Point Gaia appliances deployed: A-SMS (management), A-GW (gateway) and A-GUI (SmartConsole workstation)</a:t>
            </a:r>
            <a:endParaRPr lang="en-US" sz="13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on top of the Part 1 Windows Server / AD DC estate (S-DC, L-CD, ClientS1, ClientL1)</a:t>
            </a:r>
            <a:endParaRPr lang="en-US" sz="13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management-plane VMs attached to the shared 10.1.1.0/24 internal network in VirtualBox</a:t>
            </a:r>
            <a:endParaRPr lang="en-US" sz="13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Adapters mapped to match the physical interface plan before any Gaia install began, avoiding later re-cabling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117336" y="1545336"/>
            <a:ext cx="5641848" cy="367588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10" name="Image 0" descr="/home/claude/work/shots/Screenshots/Machines uploaded 1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172200" y="1600200"/>
            <a:ext cx="5532120" cy="356616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172200" y="5239512"/>
            <a:ext cx="5532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VirtualBox Manager — Part 2 virtual machines deployed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Gaia OS Installation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Gaia R81.20 installed on A-SMS and A-GW from the official ISO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448056" y="1545336"/>
            <a:ext cx="5641848" cy="367588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9" name="Image 0" descr="/home/claude/work/shots/Screenshots/Gaia install complete in agw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1600200"/>
            <a:ext cx="5532120" cy="35661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02920" y="5239512"/>
            <a:ext cx="5532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— Gaia R81.20 installation complete</a:t>
            </a:r>
            <a:endParaRPr lang="en-US" sz="1000" dirty="0"/>
          </a:p>
        </p:txBody>
      </p:sp>
      <p:sp>
        <p:nvSpPr>
          <p:cNvPr id="11" name="Text 8"/>
          <p:cNvSpPr/>
          <p:nvPr/>
        </p:nvSpPr>
        <p:spPr>
          <a:xfrm>
            <a:off x="6309360" y="1600200"/>
            <a:ext cx="539496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R81.20 ISO mounted to each appliance's virtual optical drive; platform set to 64-bit prior to install</a:t>
            </a:r>
            <a:endParaRPr lang="en-US" sz="1300" dirty="0"/>
          </a:p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Automated disk partitioning and package installation, followed by a reboot into Gaia</a:t>
            </a:r>
            <a:endParaRPr lang="en-US" sz="1300" dirty="0"/>
          </a:p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configured first as the management plane, then A-GW as the enforcement point</a:t>
            </a:r>
            <a:endParaRPr lang="en-US" sz="1300" dirty="0"/>
          </a:p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Console login verified on both appliances before moving to the Gaia web portal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Management Configuration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set up via the Gaia First Time Configuration Wizard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02920" y="1508760"/>
            <a:ext cx="534924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defined as a Security Management server (Security Gateway role unchecked) — Primary management server</a:t>
            </a:r>
            <a:endParaRPr lang="en-US" sz="13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Dedicated SmartConsole administrator diya_2523935 created with a strong password</a:t>
            </a:r>
            <a:endParaRPr lang="en-US" sz="13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interface addressed on 10.1.1.101/24, DNS and time settings applied</a:t>
            </a:r>
            <a:endParaRPr lang="en-US" sz="13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Wizard summary confirmed 'Primary Security Management' before the server initialised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117336" y="1545336"/>
            <a:ext cx="5641848" cy="367588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10" name="Image 0" descr="/home/claude/work/shots/Screenshots/Welcome coomplete 1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172200" y="1600200"/>
            <a:ext cx="5532120" cy="356616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172200" y="5239512"/>
            <a:ext cx="5532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— First Time Wizard completed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Gateway Configuration &amp; SIC Trust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Certificate-based trust established between A-SMS and A-GW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448056" y="1545336"/>
            <a:ext cx="6099048" cy="390448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9" name="Image 0" descr="/home/claude/work/shots/Screenshots/communicating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1600200"/>
            <a:ext cx="5989320" cy="37947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02920" y="5468112"/>
            <a:ext cx="5989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Status for A-GW — Communicating, certificate trust established</a:t>
            </a:r>
            <a:endParaRPr lang="en-US" sz="1000" dirty="0"/>
          </a:p>
        </p:txBody>
      </p:sp>
      <p:sp>
        <p:nvSpPr>
          <p:cNvPr id="11" name="Text 8"/>
          <p:cNvSpPr/>
          <p:nvPr/>
        </p:nvSpPr>
        <p:spPr>
          <a:xfrm>
            <a:off x="6720840" y="1600200"/>
            <a:ext cx="498348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created as a Check Point Gateway object (Open Server, static IP 10.1.1.1) in SmartConsole</a:t>
            </a:r>
            <a:endParaRPr lang="en-US" sz="125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One-time SIC activation key exchanged to initialise the trusted channel</a:t>
            </a:r>
            <a:endParaRPr lang="en-US" sz="125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Certificate DN issued: CN=A-GW, O=A-SMS.swansea.acca.d59fxt</a:t>
            </a:r>
            <a:endParaRPr lang="en-US" sz="125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Certificate state confirmed Trust established; SIC Status reads Communicating</a:t>
            </a:r>
            <a:endParaRPr lang="en-US" sz="125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is now centrally administrable — a prerequisite for pushing any policy</a:t>
            </a:r>
            <a:endParaRPr lang="en-US" sz="12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&amp; Central Management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is the single pane of glass for policy, objects and monitoring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02920" y="1508760"/>
            <a:ext cx="534924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SmartConsole R81.20 installed on the A-GUI workstation</a:t>
            </a:r>
            <a:endParaRPr lang="en-US" sz="13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Logged in to the management server (10.1.1.101) as diya_2523935</a:t>
            </a:r>
            <a:endParaRPr lang="en-US" sz="13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centralised Access Control, Threat Prevention, NAT, and Logs &amp; Monitor views used throughout this report</a:t>
            </a:r>
            <a:endParaRPr lang="en-US" sz="13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subsequent policy, licensing and monitoring evidence in this deck is taken from this console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117336" y="1545336"/>
            <a:ext cx="5641848" cy="367588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10" name="Image 0" descr="/home/claude/work/shots/Screenshots/Smart console login 1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172200" y="1600200"/>
            <a:ext cx="5532120" cy="356616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172200" y="5239512"/>
            <a:ext cx="5532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login to A-SMS (10.1.1.101)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Licensing &amp; Service Contracts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Licences and support contracts applied and documented via SmartUpdate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448056" y="1545336"/>
            <a:ext cx="6373368" cy="372160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9" name="Image 0" descr="/home/claude/work/shots/Screenshots/Adding contrac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1600200"/>
            <a:ext cx="6263640" cy="361188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02920" y="5285232"/>
            <a:ext cx="6263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SmartUpdate — attaching licence and service contract files</a:t>
            </a:r>
            <a:endParaRPr lang="en-US" sz="1000" dirty="0"/>
          </a:p>
        </p:txBody>
      </p:sp>
      <p:sp>
        <p:nvSpPr>
          <p:cNvPr id="11" name="Shape 8"/>
          <p:cNvSpPr/>
          <p:nvPr/>
        </p:nvSpPr>
        <p:spPr>
          <a:xfrm>
            <a:off x="7040880" y="1600200"/>
            <a:ext cx="4663440" cy="3977640"/>
          </a:xfrm>
          <a:prstGeom prst="rect">
            <a:avLst/>
          </a:prstGeom>
          <a:solidFill>
            <a:srgbClr val="F5F7FA"/>
          </a:solidFill>
          <a:ln w="12700">
            <a:solidFill>
              <a:srgbClr val="DCE3EC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7269480" y="1755648"/>
            <a:ext cx="4206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32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Licence status documented</a:t>
            </a:r>
            <a:endParaRPr lang="en-US" sz="1250" dirty="0"/>
          </a:p>
        </p:txBody>
      </p:sp>
      <p:sp>
        <p:nvSpPr>
          <p:cNvPr id="13" name="Text 10"/>
          <p:cNvSpPr/>
          <p:nvPr/>
        </p:nvSpPr>
        <p:spPr>
          <a:xfrm>
            <a:off x="7269480" y="2194560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2F6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CPSM-C-5</a:t>
            </a:r>
            <a:endParaRPr lang="en-US" sz="1150" dirty="0"/>
          </a:p>
        </p:txBody>
      </p:sp>
      <p:sp>
        <p:nvSpPr>
          <p:cNvPr id="14" name="Text 11"/>
          <p:cNvSpPr/>
          <p:nvPr/>
        </p:nvSpPr>
        <p:spPr>
          <a:xfrm>
            <a:off x="7269480" y="2468880"/>
            <a:ext cx="3977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— management container, up to 5 gateways</a:t>
            </a:r>
            <a:endParaRPr lang="en-US" sz="1050" dirty="0"/>
          </a:p>
        </p:txBody>
      </p:sp>
      <p:sp>
        <p:nvSpPr>
          <p:cNvPr id="15" name="Text 12"/>
          <p:cNvSpPr/>
          <p:nvPr/>
        </p:nvSpPr>
        <p:spPr>
          <a:xfrm>
            <a:off x="7269480" y="2816352"/>
            <a:ext cx="3977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Never expires</a:t>
            </a:r>
            <a:endParaRPr lang="en-US" sz="1000" dirty="0"/>
          </a:p>
        </p:txBody>
      </p:sp>
      <p:sp>
        <p:nvSpPr>
          <p:cNvPr id="16" name="Text 13"/>
          <p:cNvSpPr/>
          <p:nvPr/>
        </p:nvSpPr>
        <p:spPr>
          <a:xfrm>
            <a:off x="7269480" y="3200400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2F6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CPSG-C-8-U</a:t>
            </a:r>
            <a:endParaRPr lang="en-US" sz="1150" dirty="0"/>
          </a:p>
        </p:txBody>
      </p:sp>
      <p:sp>
        <p:nvSpPr>
          <p:cNvPr id="17" name="Text 14"/>
          <p:cNvSpPr/>
          <p:nvPr/>
        </p:nvSpPr>
        <p:spPr>
          <a:xfrm>
            <a:off x="7269480" y="3474720"/>
            <a:ext cx="3977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— security gateway container</a:t>
            </a:r>
            <a:endParaRPr lang="en-US" sz="1050" dirty="0"/>
          </a:p>
        </p:txBody>
      </p:sp>
      <p:sp>
        <p:nvSpPr>
          <p:cNvPr id="18" name="Text 15"/>
          <p:cNvSpPr/>
          <p:nvPr/>
        </p:nvSpPr>
        <p:spPr>
          <a:xfrm>
            <a:off x="7269480" y="3822192"/>
            <a:ext cx="3977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19" name="Text 16"/>
          <p:cNvSpPr/>
          <p:nvPr/>
        </p:nvSpPr>
        <p:spPr>
          <a:xfrm>
            <a:off x="7269480" y="4297680"/>
            <a:ext cx="4206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Software Blades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enabled with layered Access Control and Threat Prevention blades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448056" y="1545336"/>
            <a:ext cx="6099048" cy="390448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9" name="Image 0" descr="/home/claude/work/shots/Screenshots/A_GW CONTROLS 1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1600200"/>
            <a:ext cx="5989320" cy="37947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02920" y="5468112"/>
            <a:ext cx="5989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gateway object — Network Security blade activation</a:t>
            </a:r>
            <a:endParaRPr lang="en-US" sz="1000" dirty="0"/>
          </a:p>
        </p:txBody>
      </p:sp>
      <p:sp>
        <p:nvSpPr>
          <p:cNvPr id="11" name="Text 8"/>
          <p:cNvSpPr/>
          <p:nvPr/>
        </p:nvSpPr>
        <p:spPr>
          <a:xfrm>
            <a:off x="6720840" y="1600200"/>
            <a:ext cx="498348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Control blades enabled: Firewall, IPSec VPN, Application Control, URL Filtering</a:t>
            </a:r>
            <a:endParaRPr lang="en-US" sz="1250" dirty="0"/>
          </a:p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set to Custom, with IPS, Anti-Bot and Anti-Virus active</a:t>
            </a:r>
            <a:endParaRPr lang="en-US" sz="1250" dirty="0"/>
          </a:p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Awareness and Mobile Access left disabled — out of scope for this lab's user base</a:t>
            </a:r>
            <a:endParaRPr lang="en-US" sz="1250" dirty="0"/>
          </a:p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Blade selection follows a defence-in-depth model: block at the perimeter, inspect what gets through</a:t>
            </a:r>
            <a:endParaRPr lang="en-US" sz="12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Policy — Design &amp; Justification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base modelled on a real enterprise security policy, not a default allow-all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502920" y="1600200"/>
            <a:ext cx="502920" cy="384048"/>
          </a:xfrm>
          <a:prstGeom prst="rect">
            <a:avLst/>
          </a:prstGeom>
          <a:solidFill>
            <a:srgbClr val="13284B"/>
          </a:solidFill>
          <a:ln/>
        </p:spPr>
      </p:sp>
      <p:sp>
        <p:nvSpPr>
          <p:cNvPr id="9" name="Text 7"/>
          <p:cNvSpPr/>
          <p:nvPr/>
        </p:nvSpPr>
        <p:spPr>
          <a:xfrm>
            <a:off x="502920" y="1600200"/>
            <a:ext cx="502920" cy="38404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#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1005840" y="1600200"/>
            <a:ext cx="1828800" cy="384048"/>
          </a:xfrm>
          <a:prstGeom prst="rect">
            <a:avLst/>
          </a:prstGeom>
          <a:solidFill>
            <a:srgbClr val="13284B"/>
          </a:solidFill>
          <a:ln/>
        </p:spPr>
      </p:sp>
      <p:sp>
        <p:nvSpPr>
          <p:cNvPr id="11" name="Text 9"/>
          <p:cNvSpPr/>
          <p:nvPr/>
        </p:nvSpPr>
        <p:spPr>
          <a:xfrm>
            <a:off x="1005840" y="1600200"/>
            <a:ext cx="1828800" cy="38404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2834640" y="1600200"/>
            <a:ext cx="1188720" cy="384048"/>
          </a:xfrm>
          <a:prstGeom prst="rect">
            <a:avLst/>
          </a:prstGeom>
          <a:solidFill>
            <a:srgbClr val="13284B"/>
          </a:solidFill>
          <a:ln/>
        </p:spPr>
      </p:sp>
      <p:sp>
        <p:nvSpPr>
          <p:cNvPr id="13" name="Text 11"/>
          <p:cNvSpPr/>
          <p:nvPr/>
        </p:nvSpPr>
        <p:spPr>
          <a:xfrm>
            <a:off x="2834640" y="1600200"/>
            <a:ext cx="1188720" cy="38404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4023360" y="1600200"/>
            <a:ext cx="8046720" cy="384048"/>
          </a:xfrm>
          <a:prstGeom prst="rect">
            <a:avLst/>
          </a:prstGeom>
          <a:solidFill>
            <a:srgbClr val="13284B"/>
          </a:solidFill>
          <a:ln/>
        </p:spPr>
      </p:sp>
      <p:sp>
        <p:nvSpPr>
          <p:cNvPr id="15" name="Text 13"/>
          <p:cNvSpPr/>
          <p:nvPr/>
        </p:nvSpPr>
        <p:spPr>
          <a:xfrm>
            <a:off x="4023360" y="1600200"/>
            <a:ext cx="8046720" cy="38404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Justification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502920" y="1984248"/>
            <a:ext cx="50292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02920" y="1984248"/>
            <a:ext cx="5029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1005840" y="1984248"/>
            <a:ext cx="182880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1005840" y="1984248"/>
            <a:ext cx="182880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Allow-ICMP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2834640" y="1984248"/>
            <a:ext cx="118872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2834640" y="1984248"/>
            <a:ext cx="1188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E7D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4023360" y="1984248"/>
            <a:ext cx="804672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4023360" y="1984248"/>
            <a:ext cx="8046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l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Retains ping/traceroute for operational diagnostics; low risk when rate-limited and logged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502920" y="2551176"/>
            <a:ext cx="50292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502920" y="2551176"/>
            <a:ext cx="5029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1005840" y="2551176"/>
            <a:ext cx="182880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1005840" y="2551176"/>
            <a:ext cx="182880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Allow-Web</a:t>
            </a:r>
            <a:endParaRPr lang="en-US" sz="1050" dirty="0"/>
          </a:p>
        </p:txBody>
      </p:sp>
      <p:sp>
        <p:nvSpPr>
          <p:cNvPr id="28" name="Shape 26"/>
          <p:cNvSpPr/>
          <p:nvPr/>
        </p:nvSpPr>
        <p:spPr>
          <a:xfrm>
            <a:off x="2834640" y="2551176"/>
            <a:ext cx="118872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2834640" y="2551176"/>
            <a:ext cx="1188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E7D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4023360" y="2551176"/>
            <a:ext cx="804672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4023360" y="2551176"/>
            <a:ext cx="8046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l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HTTP/HTTPS required for normal business and Windows Update/AD-related traffic</a:t>
            </a:r>
            <a:endParaRPr lang="en-US" sz="1050" dirty="0"/>
          </a:p>
        </p:txBody>
      </p:sp>
      <p:sp>
        <p:nvSpPr>
          <p:cNvPr id="32" name="Shape 30"/>
          <p:cNvSpPr/>
          <p:nvPr/>
        </p:nvSpPr>
        <p:spPr>
          <a:xfrm>
            <a:off x="502920" y="3118104"/>
            <a:ext cx="50292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502920" y="3118104"/>
            <a:ext cx="5029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50" dirty="0"/>
          </a:p>
        </p:txBody>
      </p:sp>
      <p:sp>
        <p:nvSpPr>
          <p:cNvPr id="34" name="Shape 32"/>
          <p:cNvSpPr/>
          <p:nvPr/>
        </p:nvSpPr>
        <p:spPr>
          <a:xfrm>
            <a:off x="1005840" y="3118104"/>
            <a:ext cx="182880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1005840" y="3118104"/>
            <a:ext cx="182880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Allow-SSH</a:t>
            </a:r>
            <a:endParaRPr lang="en-US" sz="1050" dirty="0"/>
          </a:p>
        </p:txBody>
      </p:sp>
      <p:sp>
        <p:nvSpPr>
          <p:cNvPr id="36" name="Shape 34"/>
          <p:cNvSpPr/>
          <p:nvPr/>
        </p:nvSpPr>
        <p:spPr>
          <a:xfrm>
            <a:off x="2834640" y="3118104"/>
            <a:ext cx="118872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2834640" y="3118104"/>
            <a:ext cx="1188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E7D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1050" dirty="0"/>
          </a:p>
        </p:txBody>
      </p:sp>
      <p:sp>
        <p:nvSpPr>
          <p:cNvPr id="38" name="Shape 36"/>
          <p:cNvSpPr/>
          <p:nvPr/>
        </p:nvSpPr>
        <p:spPr>
          <a:xfrm>
            <a:off x="4023360" y="3118104"/>
            <a:ext cx="804672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4023360" y="3118104"/>
            <a:ext cx="8046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l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Encrypted remote administration only; replaces legacy clear-text Telnet</a:t>
            </a:r>
            <a:endParaRPr lang="en-US" sz="1050" dirty="0"/>
          </a:p>
        </p:txBody>
      </p:sp>
      <p:sp>
        <p:nvSpPr>
          <p:cNvPr id="40" name="Shape 38"/>
          <p:cNvSpPr/>
          <p:nvPr/>
        </p:nvSpPr>
        <p:spPr>
          <a:xfrm>
            <a:off x="502920" y="3685032"/>
            <a:ext cx="50292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502920" y="3685032"/>
            <a:ext cx="5029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50" dirty="0"/>
          </a:p>
        </p:txBody>
      </p:sp>
      <p:sp>
        <p:nvSpPr>
          <p:cNvPr id="42" name="Shape 40"/>
          <p:cNvSpPr/>
          <p:nvPr/>
        </p:nvSpPr>
        <p:spPr>
          <a:xfrm>
            <a:off x="1005840" y="3685032"/>
            <a:ext cx="182880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43" name="Text 41"/>
          <p:cNvSpPr/>
          <p:nvPr/>
        </p:nvSpPr>
        <p:spPr>
          <a:xfrm>
            <a:off x="1005840" y="3685032"/>
            <a:ext cx="182880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Block-Telnet</a:t>
            </a:r>
            <a:endParaRPr lang="en-US" sz="1050" dirty="0"/>
          </a:p>
        </p:txBody>
      </p:sp>
      <p:sp>
        <p:nvSpPr>
          <p:cNvPr id="44" name="Shape 42"/>
          <p:cNvSpPr/>
          <p:nvPr/>
        </p:nvSpPr>
        <p:spPr>
          <a:xfrm>
            <a:off x="2834640" y="3685032"/>
            <a:ext cx="118872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45" name="Text 43"/>
          <p:cNvSpPr/>
          <p:nvPr/>
        </p:nvSpPr>
        <p:spPr>
          <a:xfrm>
            <a:off x="2834640" y="3685032"/>
            <a:ext cx="1188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B033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1050" dirty="0"/>
          </a:p>
        </p:txBody>
      </p:sp>
      <p:sp>
        <p:nvSpPr>
          <p:cNvPr id="46" name="Shape 44"/>
          <p:cNvSpPr/>
          <p:nvPr/>
        </p:nvSpPr>
        <p:spPr>
          <a:xfrm>
            <a:off x="4023360" y="3685032"/>
            <a:ext cx="804672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47" name="Text 45"/>
          <p:cNvSpPr/>
          <p:nvPr/>
        </p:nvSpPr>
        <p:spPr>
          <a:xfrm>
            <a:off x="4023360" y="3685032"/>
            <a:ext cx="8046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l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Clear-text credentials and commands — explicitly denied per policy</a:t>
            </a:r>
            <a:endParaRPr lang="en-US" sz="1050" dirty="0"/>
          </a:p>
        </p:txBody>
      </p:sp>
      <p:sp>
        <p:nvSpPr>
          <p:cNvPr id="48" name="Shape 46"/>
          <p:cNvSpPr/>
          <p:nvPr/>
        </p:nvSpPr>
        <p:spPr>
          <a:xfrm>
            <a:off x="502920" y="4251960"/>
            <a:ext cx="50292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49" name="Text 47"/>
          <p:cNvSpPr/>
          <p:nvPr/>
        </p:nvSpPr>
        <p:spPr>
          <a:xfrm>
            <a:off x="502920" y="4251960"/>
            <a:ext cx="5029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50" dirty="0"/>
          </a:p>
        </p:txBody>
      </p:sp>
      <p:sp>
        <p:nvSpPr>
          <p:cNvPr id="50" name="Shape 48"/>
          <p:cNvSpPr/>
          <p:nvPr/>
        </p:nvSpPr>
        <p:spPr>
          <a:xfrm>
            <a:off x="1005840" y="4251960"/>
            <a:ext cx="182880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51" name="Text 49"/>
          <p:cNvSpPr/>
          <p:nvPr/>
        </p:nvSpPr>
        <p:spPr>
          <a:xfrm>
            <a:off x="1005840" y="4251960"/>
            <a:ext cx="182880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Block-FTP</a:t>
            </a:r>
            <a:endParaRPr lang="en-US" sz="1050" dirty="0"/>
          </a:p>
        </p:txBody>
      </p:sp>
      <p:sp>
        <p:nvSpPr>
          <p:cNvPr id="52" name="Shape 50"/>
          <p:cNvSpPr/>
          <p:nvPr/>
        </p:nvSpPr>
        <p:spPr>
          <a:xfrm>
            <a:off x="2834640" y="4251960"/>
            <a:ext cx="118872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53" name="Text 51"/>
          <p:cNvSpPr/>
          <p:nvPr/>
        </p:nvSpPr>
        <p:spPr>
          <a:xfrm>
            <a:off x="2834640" y="4251960"/>
            <a:ext cx="1188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B033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1050" dirty="0"/>
          </a:p>
        </p:txBody>
      </p:sp>
      <p:sp>
        <p:nvSpPr>
          <p:cNvPr id="54" name="Shape 52"/>
          <p:cNvSpPr/>
          <p:nvPr/>
        </p:nvSpPr>
        <p:spPr>
          <a:xfrm>
            <a:off x="4023360" y="4251960"/>
            <a:ext cx="8046720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55" name="Text 53"/>
          <p:cNvSpPr/>
          <p:nvPr/>
        </p:nvSpPr>
        <p:spPr>
          <a:xfrm>
            <a:off x="4023360" y="4251960"/>
            <a:ext cx="8046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l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Clear-text credential exposure; superseded by secure transfer where required</a:t>
            </a:r>
            <a:endParaRPr lang="en-US" sz="1050" dirty="0"/>
          </a:p>
        </p:txBody>
      </p:sp>
      <p:sp>
        <p:nvSpPr>
          <p:cNvPr id="56" name="Shape 54"/>
          <p:cNvSpPr/>
          <p:nvPr/>
        </p:nvSpPr>
        <p:spPr>
          <a:xfrm>
            <a:off x="502920" y="4818888"/>
            <a:ext cx="50292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57" name="Text 55"/>
          <p:cNvSpPr/>
          <p:nvPr/>
        </p:nvSpPr>
        <p:spPr>
          <a:xfrm>
            <a:off x="502920" y="4818888"/>
            <a:ext cx="5029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50" dirty="0"/>
          </a:p>
        </p:txBody>
      </p:sp>
      <p:sp>
        <p:nvSpPr>
          <p:cNvPr id="58" name="Shape 56"/>
          <p:cNvSpPr/>
          <p:nvPr/>
        </p:nvSpPr>
        <p:spPr>
          <a:xfrm>
            <a:off x="1005840" y="4818888"/>
            <a:ext cx="182880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59" name="Text 57"/>
          <p:cNvSpPr/>
          <p:nvPr/>
        </p:nvSpPr>
        <p:spPr>
          <a:xfrm>
            <a:off x="1005840" y="4818888"/>
            <a:ext cx="182880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Cleanup rule</a:t>
            </a:r>
            <a:endParaRPr lang="en-US" sz="1050" dirty="0"/>
          </a:p>
        </p:txBody>
      </p:sp>
      <p:sp>
        <p:nvSpPr>
          <p:cNvPr id="60" name="Shape 58"/>
          <p:cNvSpPr/>
          <p:nvPr/>
        </p:nvSpPr>
        <p:spPr>
          <a:xfrm>
            <a:off x="2834640" y="4818888"/>
            <a:ext cx="118872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61" name="Text 59"/>
          <p:cNvSpPr/>
          <p:nvPr/>
        </p:nvSpPr>
        <p:spPr>
          <a:xfrm>
            <a:off x="2834640" y="4818888"/>
            <a:ext cx="1188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B033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1050" dirty="0"/>
          </a:p>
        </p:txBody>
      </p:sp>
      <p:sp>
        <p:nvSpPr>
          <p:cNvPr id="62" name="Shape 60"/>
          <p:cNvSpPr/>
          <p:nvPr/>
        </p:nvSpPr>
        <p:spPr>
          <a:xfrm>
            <a:off x="4023360" y="4818888"/>
            <a:ext cx="8046720" cy="566928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  <a:prstDash val="solid"/>
          </a:ln>
        </p:spPr>
      </p:sp>
      <p:sp>
        <p:nvSpPr>
          <p:cNvPr id="63" name="Text 61"/>
          <p:cNvSpPr/>
          <p:nvPr/>
        </p:nvSpPr>
        <p:spPr>
          <a:xfrm>
            <a:off x="4023360" y="4818888"/>
            <a:ext cx="8046720" cy="566928"/>
          </a:xfrm>
          <a:prstGeom prst="rect">
            <a:avLst/>
          </a:prstGeom>
          <a:noFill/>
          <a:ln/>
        </p:spPr>
        <p:txBody>
          <a:bodyPr wrap="square" lIns="73152" tIns="73152" rIns="73152" bIns="73152" rtlCol="0" anchor="ctr"/>
          <a:lstStyle/>
          <a:p>
            <a:pPr marL="0" indent="0" algn="l">
              <a:buNone/>
            </a:pPr>
            <a:r>
              <a:rPr lang="en-US" sz="10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Default-deny — anything not explicitly permitted is logged and dropped</a:t>
            </a:r>
            <a:endParaRPr lang="en-US" sz="1050" dirty="0"/>
          </a:p>
        </p:txBody>
      </p:sp>
      <p:sp>
        <p:nvSpPr>
          <p:cNvPr id="64" name="Text 62"/>
          <p:cNvSpPr/>
          <p:nvPr/>
        </p:nvSpPr>
        <p:spPr>
          <a:xfrm>
            <a:off x="502920" y="5568696"/>
            <a:ext cx="111556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principle: least privilege, explicit intent per rule, and a logged default-deny cleanup rule — aligned with NIST SP 800-41 firewall guidance.  see video of practical from reference list.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Policy — Rule Base &amp; Installation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completed Access Control policy, installed and enforced on A-GW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448056" y="1545336"/>
            <a:ext cx="7562088" cy="431596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9" name="Image 0" descr="/home/claude/work/shots/Screenshots/Policy upgradation success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1600200"/>
            <a:ext cx="7452360" cy="420624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02920" y="5879592"/>
            <a:ext cx="7452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— Access Control rule base with 'Installation succeeded on A-GW'</a:t>
            </a:r>
            <a:endParaRPr lang="en-US" sz="1000" dirty="0"/>
          </a:p>
        </p:txBody>
      </p:sp>
      <p:sp>
        <p:nvSpPr>
          <p:cNvPr id="11" name="Text 8"/>
          <p:cNvSpPr/>
          <p:nvPr/>
        </p:nvSpPr>
        <p:spPr>
          <a:xfrm>
            <a:off x="8229600" y="1691640"/>
            <a:ext cx="356616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2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Six-rule Access Control policy pushed from SmartConsole to A-GW</a:t>
            </a:r>
            <a:endParaRPr lang="en-US" sz="12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2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Access Control and Threat Prevention selected for installation</a:t>
            </a:r>
            <a:endParaRPr lang="en-US" sz="12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2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confirms: Installation succeeded on A-GW</a:t>
            </a:r>
            <a:endParaRPr lang="en-US" sz="12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2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now actively enforces the rule base shown here — this is the live, running policy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Verification &amp; Testing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traffic tests from ClientS1 confirm the policy behaves as designed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448056" y="1545336"/>
            <a:ext cx="6373368" cy="408736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9" name="Image 0" descr="/home/claude/work/shots/Screenshots/Rule proving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1600200"/>
            <a:ext cx="6263640" cy="397764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02920" y="5650992"/>
            <a:ext cx="6263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PowerShell — ping to A-GW succeeds; Telnet (TCP/23) connection fails</a:t>
            </a:r>
            <a:endParaRPr lang="en-US" sz="1000" dirty="0"/>
          </a:p>
        </p:txBody>
      </p:sp>
      <p:sp>
        <p:nvSpPr>
          <p:cNvPr id="11" name="Shape 8"/>
          <p:cNvSpPr/>
          <p:nvPr/>
        </p:nvSpPr>
        <p:spPr>
          <a:xfrm>
            <a:off x="7040880" y="1600200"/>
            <a:ext cx="4663440" cy="1828800"/>
          </a:xfrm>
          <a:prstGeom prst="rect">
            <a:avLst/>
          </a:prstGeom>
          <a:solidFill>
            <a:srgbClr val="EAF3EE"/>
          </a:solidFill>
          <a:ln w="12700">
            <a:solidFill>
              <a:srgbClr val="2E7D5B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7269480" y="1737360"/>
            <a:ext cx="420624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7D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— Allow-ICMP
</a:t>
            </a:r>
            <a:r>
              <a:rPr lang="en-US" sz="12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10.1.1.1 → 4 of 4 replies received, 0% loss</a:t>
            </a:r>
            <a:endParaRPr lang="en-US" sz="1200" dirty="0"/>
          </a:p>
        </p:txBody>
      </p:sp>
      <p:sp>
        <p:nvSpPr>
          <p:cNvPr id="13" name="Shape 10"/>
          <p:cNvSpPr/>
          <p:nvPr/>
        </p:nvSpPr>
        <p:spPr>
          <a:xfrm>
            <a:off x="7040880" y="3611880"/>
            <a:ext cx="4663440" cy="1828800"/>
          </a:xfrm>
          <a:prstGeom prst="rect">
            <a:avLst/>
          </a:prstGeom>
          <a:solidFill>
            <a:srgbClr val="F7E9E7"/>
          </a:solidFill>
          <a:ln w="12700">
            <a:solidFill>
              <a:srgbClr val="B0332A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7269480" y="3749040"/>
            <a:ext cx="420624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B033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— Block-Telnet
</a:t>
            </a:r>
            <a:r>
              <a:rPr lang="en-US" sz="12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Test-NetConnection 10.1.1.1 -Port 23 → connection failed as expected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Traffic Logs &amp; Monitoring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Logs &amp; Monitor corroborates the enforcement seen in the live tests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448056" y="1545336"/>
            <a:ext cx="11311128" cy="422452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9" name="Image 0" descr="/home/claude/work/shots/Screenshots/Logs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1600200"/>
            <a:ext cx="11201400" cy="411480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02920" y="5788152"/>
            <a:ext cx="11201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Logs &amp; Monitor — accepted DNS/ICMP traffic and two dropped Telnet (TCP/23) attempts from A-GW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— Custom IPS Policy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 profile tuned and installed independently of Access Control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448056" y="1545336"/>
            <a:ext cx="5596128" cy="353872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9" name="Image 0" descr="/home/claude/work/shots/Screenshots/custom policy ips 1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1600200"/>
            <a:ext cx="5486400" cy="342900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02920" y="51023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→ Custom Policy — Rule 1, protected scope: Any</a:t>
            </a:r>
            <a:endParaRPr lang="en-US" sz="1000" dirty="0"/>
          </a:p>
        </p:txBody>
      </p:sp>
      <p:sp>
        <p:nvSpPr>
          <p:cNvPr id="11" name="Shape 8"/>
          <p:cNvSpPr/>
          <p:nvPr/>
        </p:nvSpPr>
        <p:spPr>
          <a:xfrm>
            <a:off x="6208776" y="1545336"/>
            <a:ext cx="5596128" cy="353872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12" name="Image 1" descr="/home/claude/work/shots/Screenshots/custom policy ips 4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263640" y="1600200"/>
            <a:ext cx="5486400" cy="3429000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6263640" y="51023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confirms two successive Threat Prevention installs succeeded on A-GW</a:t>
            </a:r>
            <a:endParaRPr lang="en-US" sz="1000" dirty="0"/>
          </a:p>
        </p:txBody>
      </p:sp>
      <p:sp>
        <p:nvSpPr>
          <p:cNvPr id="14" name="Text 10"/>
          <p:cNvSpPr/>
          <p:nvPr/>
        </p:nvSpPr>
        <p:spPr>
          <a:xfrm>
            <a:off x="502920" y="5486400"/>
            <a:ext cx="11201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 set to Optimized, with Log, Packet Capture and Forensics tracking enabled — balances detection coverage against false-positive noise and gives full forensic evidence on a hit.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— Blade Configuration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IPS, Anti-Bot and Anti-Virus enabled under a Custom Threat Prevention profile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448056" y="1545336"/>
            <a:ext cx="6099048" cy="3904488"/>
          </a:xfrm>
          <a:prstGeom prst="rect">
            <a:avLst/>
          </a:prstGeom>
          <a:solidFill>
            <a:srgbClr val="FFFFFF"/>
          </a:solidFill>
          <a:ln w="12700">
            <a:solidFill>
              <a:srgbClr val="D7DEE7"/>
            </a:solidFill>
            <a:prstDash val="solid"/>
          </a:ln>
          <a:effectLst>
            <a:outerShdw blurRad="76200" dist="25400" dir="5400000" algn="bl" rotWithShape="0">
              <a:srgbClr val="9AA7B8">
                <a:alpha val="35000"/>
              </a:srgbClr>
            </a:outerShdw>
          </a:effectLst>
        </p:spPr>
      </p:sp>
      <p:pic>
        <p:nvPicPr>
          <p:cNvPr id="9" name="Image 0" descr="/home/claude/work/shots/Screenshots/A_GW CONTROLS 2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2920" y="1600200"/>
            <a:ext cx="5989320" cy="37947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02920" y="5468112"/>
            <a:ext cx="5989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gateway object — Custom Threat Prevention: IPS / Anti-Bot / Anti-Virus enabled</a:t>
            </a:r>
            <a:endParaRPr lang="en-US" sz="1000" dirty="0"/>
          </a:p>
        </p:txBody>
      </p:sp>
      <p:sp>
        <p:nvSpPr>
          <p:cNvPr id="11" name="Text 8"/>
          <p:cNvSpPr/>
          <p:nvPr/>
        </p:nvSpPr>
        <p:spPr>
          <a:xfrm>
            <a:off x="6720840" y="1600200"/>
            <a:ext cx="498348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 — blocks known network exploits and intrusion attempts inline</a:t>
            </a:r>
            <a:endParaRPr lang="en-US" sz="1250" dirty="0"/>
          </a:p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Anti-Bot — detects and contains compromised, bot-infected hosts</a:t>
            </a:r>
            <a:endParaRPr lang="en-US" sz="1250" dirty="0"/>
          </a:p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Anti-Virus — inspects file transfers for known malware signatures</a:t>
            </a:r>
            <a:endParaRPr lang="en-US" sz="1250" dirty="0"/>
          </a:p>
          <a:p>
            <a:pPr marL="228600" indent="-228600">
              <a:spcAft>
                <a:spcPts val="1300"/>
              </a:spcAft>
              <a:buSzPct val="100000"/>
              <a:buChar char="•"/>
            </a:pPr>
            <a:r>
              <a:rPr lang="en-US" sz="125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SandBlast Threat Emulation/Extraction left disabled — would need cloud-connected licensing beyond this lab's scope</a:t>
            </a:r>
            <a:endParaRPr lang="en-US" sz="12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Additional Security Enhancements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and implemented controls beyond the baseline firewall, mapped to recognised standards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502920" y="1600200"/>
            <a:ext cx="5486400" cy="1691640"/>
          </a:xfrm>
          <a:prstGeom prst="rect">
            <a:avLst/>
          </a:prstGeom>
          <a:solidFill>
            <a:srgbClr val="F5F7FA"/>
          </a:solidFill>
          <a:ln w="12700">
            <a:solidFill>
              <a:srgbClr val="DCE3EC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31520" y="1737360"/>
            <a:ext cx="5029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32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Defence in depth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731520" y="2103120"/>
            <a:ext cx="5029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Layered Firewall + IPS + Anti-Bot + Anti-Virus, so a single control failure does not expose the network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31520" y="292608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2F6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NIST CSF — Protect / Detect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6217920" y="1600200"/>
            <a:ext cx="5486400" cy="1691640"/>
          </a:xfrm>
          <a:prstGeom prst="rect">
            <a:avLst/>
          </a:prstGeom>
          <a:solidFill>
            <a:srgbClr val="F5F7FA"/>
          </a:solidFill>
          <a:ln w="12700">
            <a:solidFill>
              <a:srgbClr val="DCE3EC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446520" y="1737360"/>
            <a:ext cx="5029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32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Least-privilege access control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446520" y="2103120"/>
            <a:ext cx="5029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Explicit allow rules for only the services the business needs; everything else logged and dropped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6446520" y="292608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2F6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ISO/IEC 27001 — A.8.20/A.8.22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502920" y="3520440"/>
            <a:ext cx="5486400" cy="1691640"/>
          </a:xfrm>
          <a:prstGeom prst="rect">
            <a:avLst/>
          </a:prstGeom>
          <a:solidFill>
            <a:srgbClr val="F5F7FA"/>
          </a:solidFill>
          <a:ln w="12700">
            <a:solidFill>
              <a:srgbClr val="DCE3EC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731520" y="3657600"/>
            <a:ext cx="5029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32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Encrypted administration only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731520" y="4023360"/>
            <a:ext cx="5029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permitted, Telnet and FTP explicitly blocked to remove clear-text credential exposure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731520" y="484632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2F6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ISO/IEC 27001 — A.8.24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6217920" y="3520440"/>
            <a:ext cx="5486400" cy="1691640"/>
          </a:xfrm>
          <a:prstGeom prst="rect">
            <a:avLst/>
          </a:prstGeom>
          <a:solidFill>
            <a:srgbClr val="F5F7FA"/>
          </a:solidFill>
          <a:ln w="12700">
            <a:solidFill>
              <a:srgbClr val="DCE3EC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446520" y="3657600"/>
            <a:ext cx="5029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32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audit trail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6446520" y="4023360"/>
            <a:ext cx="5029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Log, Packet Capture and Forensics tracking on Threat Prevention rules for post-incident investigation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6446520" y="484632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2F6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NIST CSF — Detect / Respond</a:t>
            </a:r>
            <a:endParaRPr lang="en-US" sz="950" dirty="0"/>
          </a:p>
        </p:txBody>
      </p:sp>
      <p:sp>
        <p:nvSpPr>
          <p:cNvPr id="24" name="Text 22"/>
          <p:cNvSpPr/>
          <p:nvPr/>
        </p:nvSpPr>
        <p:spPr>
          <a:xfrm>
            <a:off x="502920" y="5532120"/>
            <a:ext cx="111556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next iteration: Identity Awareness with Active Directory user groups, to move from IP-based rules to role-based access for the Swansea and London sites.</a:t>
            </a:r>
            <a:endParaRPr lang="en-US" sz="11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328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92640" y="-2194560"/>
            <a:ext cx="5120640" cy="5120640"/>
          </a:xfrm>
          <a:prstGeom prst="ellipse">
            <a:avLst/>
          </a:prstGeom>
          <a:solidFill>
            <a:srgbClr val="0C1930"/>
          </a:solidFill>
          <a:ln/>
        </p:spPr>
      </p:sp>
      <p:sp>
        <p:nvSpPr>
          <p:cNvPr id="3" name="Shape 1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32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1005840" y="384048"/>
            <a:ext cx="7315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1005840" y="1143000"/>
            <a:ext cx="969264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400" dirty="0">
                <a:solidFill>
                  <a:srgbClr val="E3E9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and A-GW deployed, licensed and centrally managed on Gaia R81.20, with SIC trust established and verified</a:t>
            </a:r>
            <a:endParaRPr lang="en-US" sz="1400" dirty="0"/>
          </a:p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400" dirty="0">
                <a:solidFill>
                  <a:srgbClr val="E3E9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six-rule Access Control policy modelled on real enterprise practice — least privilege, encrypted admin only, logged default-deny — installed and enforced on A-GW</a:t>
            </a:r>
            <a:endParaRPr lang="en-US" sz="1400" dirty="0"/>
          </a:p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400" dirty="0">
                <a:solidFill>
                  <a:srgbClr val="E3E9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Enforcement independently verified through live traffic tests (ICMP allowed, Telnet blocked) and cross-checked in Logs &amp; Monitor</a:t>
            </a:r>
            <a:endParaRPr lang="en-US" sz="1400" dirty="0"/>
          </a:p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400" dirty="0">
                <a:solidFill>
                  <a:srgbClr val="E3E9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(IPS, Anti-Bot, Anti-Virus) tuned as a Custom policy with full logging, packet capture and forensics</a:t>
            </a:r>
            <a:endParaRPr lang="en-US" sz="1400" dirty="0"/>
          </a:p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400" dirty="0">
                <a:solidFill>
                  <a:srgbClr val="E3E9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Additional enhancements proposed and mapped to NIST CSF and ISO/IEC 27001, with Identity Awareness identified as the next iteration</a:t>
            </a:r>
          </a:p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400" dirty="0" err="1">
                <a:solidFill>
                  <a:srgbClr val="E3E9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Youtube</a:t>
            </a:r>
            <a:r>
              <a:rPr lang="en-US" sz="1400" dirty="0">
                <a:solidFill>
                  <a:srgbClr val="E3E9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Video link - </a:t>
            </a:r>
            <a:r>
              <a:rPr lang="en-US" sz="1400" dirty="0">
                <a:solidFill>
                  <a:srgbClr val="E3E9F3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/>
              </a:rPr>
              <a:t>https://youtu.be/NWtUvgYi-v8?si=2Pmc3a1PUJc4gnrp</a:t>
            </a:r>
            <a:r>
              <a:rPr lang="en-US" sz="1400" dirty="0">
                <a:solidFill>
                  <a:srgbClr val="E3E9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</a:p>
          <a:p>
            <a:pPr marL="228600" indent="-228600">
              <a:spcAft>
                <a:spcPts val="1600"/>
              </a:spcAft>
              <a:buSzPct val="100000"/>
              <a:buChar char="•"/>
            </a:pPr>
            <a:r>
              <a:rPr lang="en-US" sz="1400" dirty="0">
                <a:solidFill>
                  <a:srgbClr val="E3E9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drive video link - </a:t>
            </a:r>
            <a:r>
              <a:rPr lang="en-IN" sz="1400" dirty="0">
                <a:hlinkClick r:id="rId4"/>
              </a:rPr>
              <a:t>WhatsApp Video 2026-08-12 at 3.12.32 AM.mp4</a:t>
            </a:r>
            <a:r>
              <a:rPr lang="en-IN" sz="1400" dirty="0"/>
              <a:t> 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9" name="Text 7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8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84048"/>
            <a:ext cx="420624" cy="420624"/>
          </a:xfrm>
          <a:prstGeom prst="ellipse">
            <a:avLst/>
          </a:prstGeom>
          <a:solidFill>
            <a:srgbClr val="2F6FB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84048"/>
            <a:ext cx="4206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005840" y="310896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500" dirty="0"/>
          </a:p>
        </p:txBody>
      </p:sp>
      <p:sp>
        <p:nvSpPr>
          <p:cNvPr id="5" name="Text 3"/>
          <p:cNvSpPr/>
          <p:nvPr/>
        </p:nvSpPr>
        <p:spPr>
          <a:xfrm>
            <a:off x="1005840" y="749808"/>
            <a:ext cx="10607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4454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 consulted in designing and justifying the security configuration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47104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  ·  Part 2 — Securing the Enterprise Network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52144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8592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02920" y="1600200"/>
            <a:ext cx="1115568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(2023) R81.20 Security Management Administration Guide. San Carlos, CA: Check Point Software Technologies.</a:t>
            </a:r>
            <a:endParaRPr lang="en-US" sz="13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(2023) R81.20 Quantum Security Gateway Guide. San Carlos, CA: Check Point Software Technologies.</a:t>
            </a:r>
            <a:endParaRPr lang="en-US" sz="13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International Organization for Standardization (2022) ISO/IEC 27001:2022 — Information security, cybersecurity and privacy protection. Geneva: ISO.</a:t>
            </a:r>
            <a:endParaRPr lang="en-US" sz="13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of Standards and Technology (2009) SP 800-41 Rev. 1: Guidelines on Firewalls and Firewall Policy. Gaithersburg, MD: NIST.</a:t>
            </a:r>
            <a:endParaRPr lang="en-US" sz="13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300" dirty="0">
                <a:solidFill>
                  <a:srgbClr val="1C2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of Standards and Technology (2024) Cybersecurity Framework (CSF) 2.0. Gaithersburg, MD: NIST.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2071</Words>
  <Application>Microsoft Office PowerPoint</Application>
  <PresentationFormat>Widescreen</PresentationFormat>
  <Paragraphs>270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Dia Patel</cp:lastModifiedBy>
  <cp:revision>2</cp:revision>
  <dcterms:created xsi:type="dcterms:W3CDTF">2026-08-12T11:51:36Z</dcterms:created>
  <dcterms:modified xsi:type="dcterms:W3CDTF">2026-08-12T12:02:00Z</dcterms:modified>
</cp:coreProperties>
</file>