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 id="2147483829" r:id="rId2"/>
  </p:sldMasterIdLst>
  <p:sldIdLst>
    <p:sldId id="256"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24"/>
  </p:normalViewPr>
  <p:slideViewPr>
    <p:cSldViewPr snapToGrid="0">
      <p:cViewPr varScale="1">
        <p:scale>
          <a:sx n="106" d="100"/>
          <a:sy n="106" d="100"/>
        </p:scale>
        <p:origin x="6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ableStyles" Target="tableStyle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vert="horz" lIns="91440" tIns="45720" rIns="91440" bIns="45720" rtlCol="0" anchor="b">
            <a:normAutofit/>
          </a:bodyPr>
          <a:lstStyle>
            <a:lvl1pPr>
              <a:defRPr lang="en-US" sz="44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vert="horz" lIns="91440" tIns="45720" rIns="91440" bIns="45720" rtlCol="0">
            <a:normAutofit/>
          </a:bodyPr>
          <a:lstStyle>
            <a:lvl1pPr marL="0" indent="0">
              <a:buNone/>
              <a:defRPr lang="en-US" dirty="0">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hasCustomPrompt="1"/>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6CD91AB5-8D64-469B-81DF-A26B406D2B54}" type="datetime1">
              <a:rPr lang="en-US" smtClean="0"/>
              <a:t>6/13/26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88966426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0796B54-ED46-4036-80F8-E8EFB102CB24}" type="datetime1">
              <a:rPr lang="en-US" smtClean="0"/>
              <a:t>6/13/26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565969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vert="horz" lIns="91440" tIns="45720" rIns="91440" bIns="45720" rtlCol="0" anchor="t">
            <a:normAutofit/>
          </a:bodyPr>
          <a:lstStyle>
            <a:lvl1pPr>
              <a:defRPr lang="en-US" sz="5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hasCustomPrompt="1"/>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164B5AC7-D387-41BC-BBB6-F6DD0E8CACDB}" type="datetime1">
              <a:rPr lang="en-US" smtClean="0"/>
              <a:t>6/13/26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80679976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97718" cy="3739896"/>
          </a:xfrm>
        </p:spPr>
        <p:txBody>
          <a:bodyPr vert="horz" lIns="91440" tIns="45720" rIns="91440" bIns="45720" rtlCol="0" anchor="t">
            <a:normAutofit/>
          </a:bodyPr>
          <a:lstStyle>
            <a:lvl1pPr>
              <a:defRPr lang="en-US" sz="66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vert="horz" lIns="91440" tIns="45720" rIns="91440" bIns="45720" rtlCol="0" anchor="b">
            <a:normAutofit/>
          </a:bodyPr>
          <a:lstStyle>
            <a:lvl1pPr marL="0" indent="0">
              <a:buNone/>
              <a:defRPr lang="en-US">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A0D73698-4765-4C7F-8C74-6EF048F95E94}" type="datetime1">
              <a:rPr lang="en-US" smtClean="0"/>
              <a:t>6/13/26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hasCustomPrompt="1"/>
          </p:nvPr>
        </p:nvSpPr>
        <p:spPr>
          <a:xfrm>
            <a:off x="6720113" y="342900"/>
            <a:ext cx="5131133"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Tree>
    <p:extLst>
      <p:ext uri="{BB962C8B-B14F-4D97-AF65-F5344CB8AC3E}">
        <p14:creationId xmlns:p14="http://schemas.microsoft.com/office/powerpoint/2010/main" val="3107260669"/>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vert="horz" lIns="91440" tIns="45720" rIns="91440" bIns="45720" rtlCol="0" anchor="t">
            <a:normAutofit/>
          </a:bodyPr>
          <a:lstStyle>
            <a:lvl1pPr>
              <a:defRPr lang="en-US" sz="52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vert="horz" lIns="91440" tIns="45720" rIns="91440" bIns="45720" rtlCol="0" anchor="b">
            <a:normAutofit/>
          </a:bodyPr>
          <a:lstStyle>
            <a:lvl1pPr marL="0" indent="0">
              <a:buNone/>
              <a:defRPr lang="en-US">
                <a:solidFill>
                  <a:schemeClr val="tx2"/>
                </a:solidFill>
              </a:defRPr>
            </a:lvl1pPr>
          </a:lstStyle>
          <a:p>
            <a:pPr lvl="0"/>
            <a:r>
              <a:rPr lang="en-US" dirty="0"/>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hasCustomPrompt="1"/>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alphaModFix amt="70000"/>
            </a:blip>
            <a:srcRect/>
            <a:stretch>
              <a:fillRect/>
            </a:stretch>
          </a:blipFill>
        </p:spPr>
        <p:txBody>
          <a:bodyPr wrap="square">
            <a:noAutofit/>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19A3EA51-69C4-4090-B98A-31CA47A2E35E}" type="datetime1">
              <a:rPr lang="en-US" smtClean="0"/>
              <a:t>6/13/26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712940776"/>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vert="horz" lIns="91440" tIns="45720" rIns="91440" bIns="45720" rtlCol="0" anchor="t">
            <a:normAutofit/>
          </a:bodyPr>
          <a:lstStyle>
            <a:lvl1pPr>
              <a:defRPr lang="en-US" sz="96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46633933-AD95-42CF-A390-A7073FD506A1}" type="datetime1">
              <a:rPr lang="en-US" smtClean="0"/>
              <a:t>6/13/26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130882411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D50E307-C64C-483A-9485-A61D01D72197}" type="datetime1">
              <a:rPr lang="en-US" smtClean="0"/>
              <a:t>6/13/26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280432000"/>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vert="horz" lIns="91440" tIns="45720" rIns="91440" bIns="45720" rtlCol="0" anchor="t">
            <a:normAutofit/>
          </a:bodyPr>
          <a:lstStyle>
            <a:lvl1pPr>
              <a:defRPr lang="en-US" sz="12500" dirty="0">
                <a:solidFill>
                  <a:schemeClr val="tx2"/>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vert="horz" lIns="91440" tIns="45720" rIns="91440" bIns="45720" rtlCol="0" anchor="b">
            <a:normAutofit/>
          </a:bodyPr>
          <a:lstStyle>
            <a:lvl1pPr marL="0" indent="0">
              <a:buNone/>
              <a:defRPr lang="en-US" dirty="0">
                <a:solidFill>
                  <a:schemeClr val="tx2"/>
                </a:solidFill>
              </a:defRPr>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8BC36CA3-7064-4E52-B24E-E3CC37B36CB8}" type="datetime1">
              <a:rPr lang="en-US" smtClean="0"/>
              <a:t>6/13/26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64161860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33F469A-9BA4-41D9-A358-7174319CB857}" type="datetime1">
              <a:rPr lang="en-US" smtClean="0"/>
              <a:t>6/13/26</a:t>
            </a:fld>
            <a:endParaRPr lang="en-US"/>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825281078"/>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998464" y="2423160"/>
            <a:ext cx="5486400" cy="3886200"/>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1BB0C55-2E11-4E7F-9EF8-868B07C6C42C}" type="datetime1">
              <a:rPr lang="en-US" smtClean="0"/>
              <a:t>6/13/26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1664169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hoto">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4" y="1012952"/>
            <a:ext cx="4023360" cy="1636776"/>
          </a:xfrm>
        </p:spPr>
        <p:txBody>
          <a:bodyPr anchor="b">
            <a:normAutofit/>
          </a:bodyPr>
          <a:lstStyle>
            <a:lvl1pPr>
              <a:defRPr sz="4800"/>
            </a:lvl1pPr>
          </a:lstStyle>
          <a:p>
            <a:r>
              <a:rPr lang="en-US" dirty="0"/>
              <a:t>Click to edit Master title style</a:t>
            </a:r>
          </a:p>
        </p:txBody>
      </p:sp>
      <p:sp>
        <p:nvSpPr>
          <p:cNvPr id="10" name="Picture Placeholder 8">
            <a:extLst>
              <a:ext uri="{FF2B5EF4-FFF2-40B4-BE49-F238E27FC236}">
                <a16:creationId xmlns:a16="http://schemas.microsoft.com/office/drawing/2014/main" id="{FE8E4848-C9F6-6844-AB1C-C4F0E8A472A1}"/>
              </a:ext>
            </a:extLst>
          </p:cNvPr>
          <p:cNvSpPr>
            <a:spLocks noGrp="1"/>
          </p:cNvSpPr>
          <p:nvPr>
            <p:ph type="pic" sz="quarter" idx="14" hasCustomPrompt="1"/>
          </p:nvPr>
        </p:nvSpPr>
        <p:spPr>
          <a:xfrm>
            <a:off x="342901" y="345109"/>
            <a:ext cx="6714969" cy="6163508"/>
          </a:xfrm>
          <a:custGeom>
            <a:avLst/>
            <a:gdLst>
              <a:gd name="connsiteX0" fmla="*/ 281857 w 6714969"/>
              <a:gd name="connsiteY0" fmla="*/ 0 h 6163508"/>
              <a:gd name="connsiteX1" fmla="*/ 6433112 w 6714969"/>
              <a:gd name="connsiteY1" fmla="*/ 0 h 6163508"/>
              <a:gd name="connsiteX2" fmla="*/ 6714969 w 6714969"/>
              <a:gd name="connsiteY2" fmla="*/ 281857 h 6163508"/>
              <a:gd name="connsiteX3" fmla="*/ 6714969 w 6714969"/>
              <a:gd name="connsiteY3" fmla="*/ 5881651 h 6163508"/>
              <a:gd name="connsiteX4" fmla="*/ 6433112 w 6714969"/>
              <a:gd name="connsiteY4" fmla="*/ 6163508 h 6163508"/>
              <a:gd name="connsiteX5" fmla="*/ 281857 w 6714969"/>
              <a:gd name="connsiteY5" fmla="*/ 6163508 h 6163508"/>
              <a:gd name="connsiteX6" fmla="*/ 0 w 6714969"/>
              <a:gd name="connsiteY6" fmla="*/ 5881651 h 6163508"/>
              <a:gd name="connsiteX7" fmla="*/ 0 w 6714969"/>
              <a:gd name="connsiteY7" fmla="*/ 281857 h 6163508"/>
              <a:gd name="connsiteX8" fmla="*/ 281857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281857" y="0"/>
                </a:moveTo>
                <a:lnTo>
                  <a:pt x="6433112" y="0"/>
                </a:lnTo>
                <a:cubicBezTo>
                  <a:pt x="6588777" y="0"/>
                  <a:pt x="6714969" y="126192"/>
                  <a:pt x="6714969" y="281857"/>
                </a:cubicBezTo>
                <a:lnTo>
                  <a:pt x="6714969" y="5881651"/>
                </a:lnTo>
                <a:cubicBezTo>
                  <a:pt x="6714969" y="6037316"/>
                  <a:pt x="6588777" y="6163508"/>
                  <a:pt x="6433112" y="6163508"/>
                </a:cubicBezTo>
                <a:lnTo>
                  <a:pt x="281857" y="6163508"/>
                </a:lnTo>
                <a:cubicBezTo>
                  <a:pt x="126192" y="6163508"/>
                  <a:pt x="0" y="6037316"/>
                  <a:pt x="0" y="5881651"/>
                </a:cubicBezTo>
                <a:lnTo>
                  <a:pt x="0" y="281857"/>
                </a:lnTo>
                <a:cubicBezTo>
                  <a:pt x="0" y="126192"/>
                  <a:pt x="126192" y="0"/>
                  <a:pt x="281857" y="0"/>
                </a:cubicBezTo>
                <a:close/>
              </a:path>
            </a:pathLst>
          </a:custGeom>
          <a:blipFill dpi="0" rotWithShape="1">
            <a:blip r:embed="rId2">
              <a:alphaModFix amt="65000"/>
            </a:blip>
            <a:srcRect/>
            <a:stretch>
              <a:fillRect/>
            </a:stretch>
          </a:blipFill>
        </p:spPr>
        <p:txBody>
          <a:bodyPr wrap="square">
            <a:noAutofit/>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marL="228600" lvl="0" indent="-228600"/>
            <a:r>
              <a:rPr lang="en-US" dirty="0"/>
              <a:t>Click to edit Master text styles</a:t>
            </a:r>
          </a:p>
          <a:p>
            <a:pPr marL="228600" lvl="1" indent="-228600"/>
            <a:r>
              <a:rPr lang="en-US" dirty="0"/>
              <a:t>Second level</a:t>
            </a:r>
          </a:p>
          <a:p>
            <a:pPr marL="228600" lvl="2" indent="-228600"/>
            <a:r>
              <a:rPr lang="en-US" dirty="0"/>
              <a:t>Third level</a:t>
            </a:r>
          </a:p>
          <a:p>
            <a:pPr marL="228600" lvl="3" indent="-228600"/>
            <a:r>
              <a:rPr lang="en-US" dirty="0"/>
              <a:t>Fourth level</a:t>
            </a:r>
          </a:p>
          <a:p>
            <a:pPr marL="228600" lvl="4" indent="-228600"/>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0AC9FCAD-E19B-4A0F-866E-979EDEC4B525}" type="datetime1">
              <a:rPr lang="en-US" smtClean="0"/>
              <a:t>6/13/26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30243382"/>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79B4A14-E3E2-4038-B0C4-0EC5ECBDA17A}" type="datetime1">
              <a:rPr lang="en-US" smtClean="0"/>
              <a:t>6/13/26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8182681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2301396-E7F4-44BB-B3C1-CAADE8EE1BCB}" type="datetime1">
              <a:rPr lang="en-US" smtClean="0"/>
              <a:t>6/13/26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330508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C603B70-0873-4F91-B20E-188F8FCBC95A}" type="datetime1">
              <a:rPr lang="en-US" smtClean="0"/>
              <a:t>6/13/26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974203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A211211-1BBF-43C8-98F1-415153382D43}" type="datetime1">
              <a:rPr lang="en-US" smtClean="0"/>
              <a:t>6/13/26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3451556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23C37F1-4FE0-40C5-A1CC-AC65E60D9E3F}" type="datetime1">
              <a:rPr lang="en-US" smtClean="0"/>
              <a:t>6/13/26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984661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hasCustomPrompt="1"/>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0F37310-2C84-4F72-97F3-ED5E52F7A674}"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1827383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ED7373D-8BEF-4D11-A85D-4ADD8461D8CF}" type="datetime1">
              <a:rPr lang="en-US" smtClean="0"/>
              <a:t>6/13/26</a:t>
            </a:fld>
            <a:endParaRPr lang="en-US"/>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hasCustomPrompt="1"/>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4243456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hasCustomPrompt="1"/>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04D0A65-74B1-4258-9347-517577BEF7B0}"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7527957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3B00591-709C-49DC-8FE0-9F32B5969F72}" type="datetime1">
              <a:rPr lang="en-US" smtClean="0"/>
              <a:t>6/13/26</a:t>
            </a:fld>
            <a:endParaRPr lang="en-US"/>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hasCustomPrompt="1"/>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38618452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hasCustomPrompt="1"/>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53D0D37D-152B-44E6-AB8F-60E41FE679D7}"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0622231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93FD62D-5EED-4798-9EBA-B6E1A9B98072}" type="datetime1">
              <a:rPr lang="en-US" smtClean="0"/>
              <a:t>6/13/26</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6852981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hasCustomPrompt="1"/>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6FCFE97D-4F8B-4270-9223-9617008B9FA3}"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9355223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E1B1D5C-1F84-4585-9043-549E87BD77AE}" type="datetime1">
              <a:rPr lang="en-US" smtClean="0"/>
              <a:t>6/13/26</a:t>
            </a:fld>
            <a:endParaRPr lang="en-US"/>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hasCustomPrompt="1"/>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5223536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1EB90F8-5A2D-4795-872B-662FE96339B2}"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1053431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A22F9C2-5647-4E58-BE9B-A16834D13FE3}"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7084827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dirty="0"/>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hasCustomPrompt="1"/>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9B124E6D-88B1-474F-9E7C-C29F02FACC38}"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4057290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dirty="0"/>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hasCustomPrompt="1"/>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0D21C7E-4348-443E-B7C8-EE213DFF1CB1}" type="datetime1">
              <a:rPr lang="en-US" smtClean="0"/>
              <a:t>6/13/26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6767606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hasCustomPrompt="1"/>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5E2BB8D-1BA0-4790-987D-651470CA8928}" type="datetime1">
              <a:rPr lang="en-US" smtClean="0"/>
              <a:t>6/13/26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0366079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hasCustomPrompt="1"/>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8CD4B21-9C97-4358-8E22-9F49A31BDF6B}" type="datetime1">
              <a:rPr lang="en-US" smtClean="0"/>
              <a:t>6/13/26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0078496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dirty="0"/>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hasCustomPrompt="1"/>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B98FABC-5F70-4DE9-8A42-1DE3D93319BF}"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98423482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dirty="0"/>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hasCustomPrompt="1"/>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732AAB-0859-49C5-9F81-D3744B520913}"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25371706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dirty="0"/>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hasCustomPrompt="1"/>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73C0E27-EFA9-4706-B7B3-384BAC09CA5C}"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27635946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93776" y="4992624"/>
            <a:ext cx="11201400" cy="1225296"/>
          </a:xfrm>
        </p:spPr>
        <p:txBody>
          <a:bodyPr anchor="t">
            <a:normAutofit/>
          </a:bodyPr>
          <a:lstStyle>
            <a:lvl1pPr algn="ctr">
              <a:lnSpc>
                <a:spcPct val="120000"/>
              </a:lnSpc>
              <a:defRPr sz="2400">
                <a:solidFill>
                  <a:schemeClr val="tx2">
                    <a:lumMod val="90000"/>
                    <a:lumOff val="10000"/>
                  </a:schemeClr>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44A38527-6BF7-45BD-8E9C-2BDCA53716A3}" type="datetime1">
              <a:rPr lang="en-US" smtClean="0"/>
              <a:t>6/13/26</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93776" y="786384"/>
            <a:ext cx="11201400" cy="4206240"/>
          </a:xfrm>
        </p:spPr>
        <p:txBody>
          <a:bodyPr anchor="b">
            <a:normAutofit/>
          </a:bodyPr>
          <a:lstStyle>
            <a:lvl1pPr marL="0" indent="0" algn="ctr">
              <a:buNone/>
              <a:defRPr sz="27800">
                <a:solidFill>
                  <a:schemeClr val="tx2">
                    <a:lumMod val="90000"/>
                    <a:lumOff val="10000"/>
                  </a:schemeClr>
                </a:solidFill>
              </a:defRPr>
            </a:lvl1pPr>
          </a:lstStyle>
          <a:p>
            <a:pPr lvl="0"/>
            <a:r>
              <a:rPr lang="en-US" dirty="0"/>
              <a:t>##%</a:t>
            </a:r>
          </a:p>
        </p:txBody>
      </p:sp>
    </p:spTree>
    <p:extLst>
      <p:ext uri="{BB962C8B-B14F-4D97-AF65-F5344CB8AC3E}">
        <p14:creationId xmlns:p14="http://schemas.microsoft.com/office/powerpoint/2010/main" val="268918601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93776" y="4992624"/>
            <a:ext cx="11201400" cy="1225296"/>
          </a:xfrm>
        </p:spPr>
        <p:txBody>
          <a:bodyPr anchor="t">
            <a:normAutofit/>
          </a:bodyPr>
          <a:lstStyle>
            <a:lvl1pPr algn="ctr">
              <a:lnSpc>
                <a:spcPct val="120000"/>
              </a:lnSpc>
              <a:defRPr sz="28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FAE2D2C4-0829-4B37-AFA9-97EED5EA275A}" type="datetime1">
              <a:rPr lang="en-US" smtClean="0"/>
              <a:t>6/13/26</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93776" y="786384"/>
            <a:ext cx="11201400" cy="4206240"/>
          </a:xfrm>
        </p:spPr>
        <p:txBody>
          <a:bodyPr anchor="b">
            <a:normAutofit/>
          </a:bodyPr>
          <a:lstStyle>
            <a:lvl1pPr marL="0" indent="0" algn="ctr">
              <a:buNone/>
              <a:defRPr sz="27800">
                <a:solidFill>
                  <a:schemeClr val="tx1"/>
                </a:solidFill>
              </a:defRPr>
            </a:lvl1pPr>
          </a:lstStyle>
          <a:p>
            <a:pPr lvl="0"/>
            <a:r>
              <a:rPr lang="en-US" dirty="0"/>
              <a:t>##%</a:t>
            </a:r>
          </a:p>
        </p:txBody>
      </p:sp>
    </p:spTree>
    <p:extLst>
      <p:ext uri="{BB962C8B-B14F-4D97-AF65-F5344CB8AC3E}">
        <p14:creationId xmlns:p14="http://schemas.microsoft.com/office/powerpoint/2010/main" val="1408328710"/>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242A1-A384-8CB1-904B-45EEDF23C323}"/>
              </a:ext>
            </a:extLst>
          </p:cNvPr>
          <p:cNvSpPr>
            <a:spLocks noGrp="1"/>
          </p:cNvSpPr>
          <p:nvPr>
            <p:ph type="title"/>
          </p:nvPr>
        </p:nvSpPr>
        <p:spPr>
          <a:xfrm>
            <a:off x="429768" y="4809744"/>
            <a:ext cx="5897880" cy="1353312"/>
          </a:xfrm>
        </p:spPr>
        <p:txBody>
          <a:bodyPr vert="horz" lIns="91440" tIns="45720" rIns="91440" bIns="45720" rtlCol="0" anchor="t">
            <a:normAutofit/>
          </a:bodyPr>
          <a:lstStyle>
            <a:lvl1pPr>
              <a:lnSpc>
                <a:spcPct val="120000"/>
              </a:lnSpc>
              <a:defRPr lang="en-US" sz="2800" dirty="0">
                <a:solidFill>
                  <a:schemeClr val="tx2">
                    <a:lumMod val="90000"/>
                    <a:lumOff val="10000"/>
                  </a:schemeClr>
                </a:solidFill>
              </a:defRPr>
            </a:lvl1pPr>
          </a:lstStyle>
          <a:p>
            <a:pPr lvl="0"/>
            <a:r>
              <a:rPr lang="en-US" dirty="0"/>
              <a:t>Click to edit Master title style</a:t>
            </a:r>
          </a:p>
        </p:txBody>
      </p:sp>
      <p:sp>
        <p:nvSpPr>
          <p:cNvPr id="3" name="Date Placeholder 2">
            <a:extLst>
              <a:ext uri="{FF2B5EF4-FFF2-40B4-BE49-F238E27FC236}">
                <a16:creationId xmlns:a16="http://schemas.microsoft.com/office/drawing/2014/main" id="{14C6FDB9-A3B3-A4DB-D081-D27ECC7043C1}"/>
              </a:ext>
            </a:extLst>
          </p:cNvPr>
          <p:cNvSpPr>
            <a:spLocks noGrp="1"/>
          </p:cNvSpPr>
          <p:nvPr>
            <p:ph type="dt" sz="half" idx="10"/>
          </p:nvPr>
        </p:nvSpPr>
        <p:spPr/>
        <p:txBody>
          <a:bodyPr/>
          <a:lstStyle/>
          <a:p>
            <a:fld id="{DE13353C-D70D-4D92-85A4-BE6E7FCC2830}" type="datetime1">
              <a:rPr lang="en-US" smtClean="0"/>
              <a:t>6/13/26</a:t>
            </a:fld>
            <a:endParaRPr lang="en-US"/>
          </a:p>
        </p:txBody>
      </p:sp>
      <p:sp>
        <p:nvSpPr>
          <p:cNvPr id="4" name="Footer Placeholder 3">
            <a:extLst>
              <a:ext uri="{FF2B5EF4-FFF2-40B4-BE49-F238E27FC236}">
                <a16:creationId xmlns:a16="http://schemas.microsoft.com/office/drawing/2014/main" id="{6D6D72DC-8ED1-FAB8-CD4C-7BDCAEA2C3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FBFCFB0-1D5D-C25F-A74C-5CFB9C1950CF}"/>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76F59BDE-94E7-56D6-3D7F-6145311BA2D8}"/>
              </a:ext>
            </a:extLst>
          </p:cNvPr>
          <p:cNvSpPr>
            <a:spLocks noGrp="1"/>
          </p:cNvSpPr>
          <p:nvPr>
            <p:ph sz="quarter" idx="13" hasCustomPrompt="1"/>
          </p:nvPr>
        </p:nvSpPr>
        <p:spPr>
          <a:xfrm>
            <a:off x="429768" y="603504"/>
            <a:ext cx="11201400" cy="4206240"/>
          </a:xfrm>
        </p:spPr>
        <p:txBody>
          <a:bodyPr vert="horz" lIns="91440" tIns="45720" rIns="91440" bIns="45720" rtlCol="0" anchor="b">
            <a:normAutofit/>
          </a:bodyPr>
          <a:lstStyle>
            <a:lvl1pPr marL="0" indent="0">
              <a:lnSpc>
                <a:spcPct val="90000"/>
              </a:lnSpc>
              <a:spcBef>
                <a:spcPts val="0"/>
              </a:spcBef>
              <a:buNone/>
              <a:defRPr lang="en-US" sz="27800" dirty="0">
                <a:solidFill>
                  <a:schemeClr val="tx2">
                    <a:lumMod val="90000"/>
                    <a:lumOff val="10000"/>
                  </a:schemeClr>
                </a:solidFill>
              </a:defRPr>
            </a:lvl1pPr>
          </a:lstStyle>
          <a:p>
            <a:pPr lvl="0"/>
            <a:r>
              <a:rPr lang="en-US" dirty="0"/>
              <a:t>##%</a:t>
            </a:r>
          </a:p>
        </p:txBody>
      </p:sp>
    </p:spTree>
    <p:extLst>
      <p:ext uri="{BB962C8B-B14F-4D97-AF65-F5344CB8AC3E}">
        <p14:creationId xmlns:p14="http://schemas.microsoft.com/office/powerpoint/2010/main" val="310716625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67622C3-A8C0-4CE4-AFAA-25D23CB3242F}" type="datetime1">
              <a:rPr lang="en-US" smtClean="0"/>
              <a:t>6/13/26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330819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B9B6EAC-4E38-4BC4-964B-55A6571A4EBF}" type="datetime1">
              <a:rPr lang="en-US" smtClean="0"/>
              <a:t>6/13/26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943244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CB2DDD8-66B1-484C-ABC1-3F6C2E131531}" type="datetime1">
              <a:rPr lang="en-US" smtClean="0"/>
              <a:t>6/13/26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E274F5D-21DC-40EF-8DBA-AB9BB119E939}"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525111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636776" y="5276088"/>
            <a:ext cx="9061704" cy="466344"/>
          </a:xfrm>
        </p:spPr>
        <p:txBody>
          <a:bodyPr anchor="t">
            <a:normAutofit/>
          </a:bodyPr>
          <a:lstStyle>
            <a:lvl1pPr>
              <a:lnSpc>
                <a:spcPct val="120000"/>
              </a:lnSpc>
              <a:defRPr sz="2200" b="1">
                <a:solidFill>
                  <a:schemeClr val="tx2">
                    <a:lumMod val="75000"/>
                    <a:lumOff val="25000"/>
                  </a:schemeClr>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499616" y="1828800"/>
            <a:ext cx="9198864" cy="2871216"/>
          </a:xfrm>
        </p:spPr>
        <p:txBody>
          <a:bodyPr anchor="ctr">
            <a:normAutofit/>
          </a:bodyPr>
          <a:lstStyle>
            <a:lvl1pPr marL="137160" indent="-137160">
              <a:lnSpc>
                <a:spcPct val="100000"/>
              </a:lnSpc>
              <a:spcBef>
                <a:spcPts val="0"/>
              </a:spcBef>
              <a:buFont typeface="Arial" panose="020B0604020202020204" pitchFamily="34" charset="0"/>
              <a:buNone/>
              <a:defRPr sz="40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E66CBEC5-37D0-4E5C-8671-D7D2A06BE21B}" type="datetime1">
              <a:rPr lang="en-US" smtClean="0"/>
              <a:t>6/13/26</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346801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3351F96B-ED98-BF55-D2B0-047000EF48E1}"/>
              </a:ext>
            </a:extLst>
          </p:cNvPr>
          <p:cNvSpPr/>
          <p:nvPr/>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1801368" y="5120640"/>
            <a:ext cx="8549640" cy="621792"/>
          </a:xfrm>
        </p:spPr>
        <p:txBody>
          <a:bodyPr anchor="ctr">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1655064" y="2093976"/>
            <a:ext cx="8695944" cy="2130552"/>
          </a:xfrm>
        </p:spPr>
        <p:txBody>
          <a:bodyPr anchor="ctr">
            <a:normAutofit/>
          </a:bodyPr>
          <a:lstStyle>
            <a:lvl1pPr marL="137160" indent="-137160">
              <a:lnSpc>
                <a:spcPct val="100000"/>
              </a:lnSpc>
              <a:spcBef>
                <a:spcPts val="0"/>
              </a:spcBef>
              <a:buFont typeface="Arial" panose="020B0604020202020204" pitchFamily="34" charset="0"/>
              <a:buNone/>
              <a:defRPr sz="36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5246FC37-12B5-4EB9-BB05-B5E210E93FF0}" type="datetime1">
              <a:rPr lang="en-US" smtClean="0"/>
              <a:t>6/13/26</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1387202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98556" y="4965192"/>
            <a:ext cx="9450699" cy="1289304"/>
          </a:xfrm>
        </p:spPr>
        <p:txBody>
          <a:bodyPr anchor="b">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438912"/>
            <a:ext cx="9619488" cy="4526280"/>
          </a:xfrm>
        </p:spPr>
        <p:txBody>
          <a:bodyPr anchor="ctr">
            <a:normAutofit/>
          </a:bodyPr>
          <a:lstStyle>
            <a:lvl1pPr marL="164592" indent="-164592">
              <a:lnSpc>
                <a:spcPct val="100000"/>
              </a:lnSpc>
              <a:spcBef>
                <a:spcPts val="0"/>
              </a:spcBef>
              <a:buFont typeface="Arial" panose="020B0604020202020204" pitchFamily="34" charset="0"/>
              <a:buNone/>
              <a:defRPr sz="48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A710F6F3-6829-4CDD-B3A1-8F321E27194A}" type="datetime1">
              <a:rPr lang="en-US" smtClean="0"/>
              <a:t>6/13/26</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62180754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1542D-3EA5-35E3-406E-8496EA7D4045}"/>
              </a:ext>
            </a:extLst>
          </p:cNvPr>
          <p:cNvSpPr>
            <a:spLocks noGrp="1"/>
          </p:cNvSpPr>
          <p:nvPr>
            <p:ph type="title" hasCustomPrompt="1"/>
          </p:nvPr>
        </p:nvSpPr>
        <p:spPr>
          <a:xfrm>
            <a:off x="598556" y="4965192"/>
            <a:ext cx="9148947" cy="1289304"/>
          </a:xfrm>
        </p:spPr>
        <p:txBody>
          <a:bodyPr anchor="b">
            <a:normAutofit/>
          </a:bodyPr>
          <a:lstStyle>
            <a:lvl1pPr>
              <a:lnSpc>
                <a:spcPct val="120000"/>
              </a:lnSpc>
              <a:defRPr sz="1800" b="1">
                <a:solidFill>
                  <a:schemeClr val="tx1"/>
                </a:solidFill>
              </a:defRPr>
            </a:lvl1pPr>
          </a:lstStyle>
          <a:p>
            <a:r>
              <a:rPr lang="en-US" dirty="0"/>
              <a:t>Quote Author</a:t>
            </a:r>
          </a:p>
        </p:txBody>
      </p:sp>
      <p:sp>
        <p:nvSpPr>
          <p:cNvPr id="7" name="Content Placeholder 6">
            <a:extLst>
              <a:ext uri="{FF2B5EF4-FFF2-40B4-BE49-F238E27FC236}">
                <a16:creationId xmlns:a16="http://schemas.microsoft.com/office/drawing/2014/main" id="{1BBD3F2A-2B85-D7B7-24A2-D01A281CD792}"/>
              </a:ext>
            </a:extLst>
          </p:cNvPr>
          <p:cNvSpPr>
            <a:spLocks noGrp="1"/>
          </p:cNvSpPr>
          <p:nvPr>
            <p:ph sz="quarter" idx="13" hasCustomPrompt="1"/>
          </p:nvPr>
        </p:nvSpPr>
        <p:spPr>
          <a:xfrm>
            <a:off x="429768" y="1179576"/>
            <a:ext cx="9317736" cy="3785616"/>
          </a:xfrm>
        </p:spPr>
        <p:txBody>
          <a:bodyPr anchor="b">
            <a:normAutofit/>
          </a:bodyPr>
          <a:lstStyle>
            <a:lvl1pPr marL="164592" indent="-164592">
              <a:lnSpc>
                <a:spcPct val="100000"/>
              </a:lnSpc>
              <a:spcBef>
                <a:spcPts val="0"/>
              </a:spcBef>
              <a:buFont typeface="Arial" panose="020B0604020202020204" pitchFamily="34" charset="0"/>
              <a:buNone/>
              <a:defRPr sz="4800"/>
            </a:lvl1pPr>
          </a:lstStyle>
          <a:p>
            <a:pPr lvl="0"/>
            <a:r>
              <a:rPr lang="en-US" dirty="0"/>
              <a:t>Click to edit Quote</a:t>
            </a:r>
          </a:p>
        </p:txBody>
      </p:sp>
      <p:sp>
        <p:nvSpPr>
          <p:cNvPr id="3" name="Date Placeholder 2">
            <a:extLst>
              <a:ext uri="{FF2B5EF4-FFF2-40B4-BE49-F238E27FC236}">
                <a16:creationId xmlns:a16="http://schemas.microsoft.com/office/drawing/2014/main" id="{5E4CA6F2-8C52-8488-999E-FEF7877BAFC3}"/>
              </a:ext>
            </a:extLst>
          </p:cNvPr>
          <p:cNvSpPr>
            <a:spLocks noGrp="1"/>
          </p:cNvSpPr>
          <p:nvPr>
            <p:ph type="dt" sz="half" idx="10"/>
          </p:nvPr>
        </p:nvSpPr>
        <p:spPr/>
        <p:txBody>
          <a:bodyPr/>
          <a:lstStyle/>
          <a:p>
            <a:fld id="{FCA6652C-AA1E-4738-883B-0336FAAA5DB1}" type="datetime1">
              <a:rPr lang="en-US" smtClean="0"/>
              <a:t>6/13/26</a:t>
            </a:fld>
            <a:endParaRPr lang="en-US"/>
          </a:p>
        </p:txBody>
      </p:sp>
      <p:sp>
        <p:nvSpPr>
          <p:cNvPr id="4" name="Footer Placeholder 3">
            <a:extLst>
              <a:ext uri="{FF2B5EF4-FFF2-40B4-BE49-F238E27FC236}">
                <a16:creationId xmlns:a16="http://schemas.microsoft.com/office/drawing/2014/main" id="{A4AFB98B-06E5-997A-53DA-CC0E6A618ED8}"/>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159DD64-9865-92B3-BED2-F770E9763D7C}"/>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813744077"/>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20F56A5-925A-45AB-8491-C696F304662B}" type="datetime1">
              <a:rPr lang="en-US" smtClean="0"/>
              <a:t>6/13/26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7209845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2F882B41-9B9A-4653-8E8E-9D57A4983847}" type="datetime1">
              <a:rPr lang="en-US" smtClean="0"/>
              <a:t>6/13/26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181693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86C80A14-C874-4C11-943E-4B7AAF73B997}" type="datetime1">
              <a:rPr lang="en-US" smtClean="0"/>
              <a:t>6/13/26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71966904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59A60914-BFFA-4E5B-B382-06A92C8508A8}" type="datetime1">
              <a:rPr lang="en-US" smtClean="0"/>
              <a:t>6/13/26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2090771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5"/>
            <a:ext cx="3595634" cy="2212848"/>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823029"/>
            <a:ext cx="3309608" cy="3481355"/>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E6DEE75D-2E4A-469A-9092-8B43711F5315}" type="datetime1">
              <a:rPr lang="en-US" smtClean="0"/>
              <a:t>6/13/26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72656091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593592" cy="2212313"/>
          </a:xfrm>
        </p:spPr>
        <p:txBody>
          <a:bodyPr anchor="t">
            <a:normAutofit/>
          </a:bodyPr>
          <a:lstStyle>
            <a:lvl1pPr>
              <a:defRPr sz="32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hasCustomPrompt="1"/>
          </p:nvPr>
        </p:nvSpPr>
        <p:spPr>
          <a:xfrm>
            <a:off x="4502843" y="342901"/>
            <a:ext cx="7346258"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dpi="0" rotWithShape="1">
            <a:blip r:embed="rId2">
              <a:alphaModFix amt="60000"/>
            </a:blip>
            <a:srcRect/>
            <a:stretch>
              <a:fillRect/>
            </a:stretch>
          </a:blipFill>
        </p:spPr>
        <p:txBody>
          <a:bodyPr wrap="square">
            <a:no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1E6FD38-01FF-4539-8A35-AB19E4D5C3A7}" type="datetime1">
              <a:rPr lang="en-US" smtClean="0"/>
              <a:t>6/13/26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02924579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28C5BFC-EF85-4C2B-8809-2F9E7D76A143}" type="datetime1">
              <a:rPr lang="en-US" smtClean="0"/>
              <a:t>6/13/26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837006338"/>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48805FF-0F6F-4DB7-B5D6-9BF14E40F716}" type="datetime1">
              <a:rPr lang="en-US" smtClean="0"/>
              <a:t>6/13/26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958935236"/>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E9D380B3-E270-4064-8D13-292A875F6C31}" type="datetime1">
              <a:rPr lang="en-US" smtClean="0"/>
              <a:t>6/13/26</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r>
              <a:rPr lang="en-US"/>
              <a:t>Sample Footer Text</a:t>
            </a:r>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8E274F5D-21DC-40EF-8DBA-AB9BB119E939}"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67865975"/>
      </p:ext>
    </p:extLst>
  </p:cSld>
  <p:clrMapOvr>
    <a:masterClrMapping/>
  </p:clrMapOvr>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D380B3-E270-4064-8D13-292A875F6C31}" type="datetime1">
              <a:rPr lang="en-US" smtClean="0"/>
              <a:t>6/13/26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045827815"/>
      </p:ext>
    </p:extLst>
  </p:cSld>
  <p:clrMapOvr>
    <a:masterClrMapping/>
  </p:clrMapOvr>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9D380B3-E270-4064-8D13-292A875F6C31}" type="datetime1">
              <a:rPr lang="en-US" smtClean="0"/>
              <a:t>6/13/26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882359632"/>
      </p:ext>
    </p:extLst>
  </p:cSld>
  <p:clrMapOvr>
    <a:masterClrMapping/>
  </p:clrMapOvr>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9D380B3-E270-4064-8D13-292A875F6C31}" type="datetime1">
              <a:rPr lang="en-US" smtClean="0"/>
              <a:t>6/13/26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448948548"/>
      </p:ext>
    </p:extLst>
  </p:cSld>
  <p:clrMapOvr>
    <a:masterClrMapping/>
  </p:clrMapOvr>
  <p:hf sldNum="0"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9D380B3-E270-4064-8D13-292A875F6C31}" type="datetime1">
              <a:rPr lang="en-US" smtClean="0"/>
              <a:t>6/13/26</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050867470"/>
      </p:ext>
    </p:extLst>
  </p:cSld>
  <p:clrMapOvr>
    <a:masterClrMapping/>
  </p:clrMapOvr>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6C80A14-C874-4C11-943E-4B7AAF73B997}" type="datetime1">
              <a:rPr lang="en-US" smtClean="0"/>
              <a:t>6/13/26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2175689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A60914-BFFA-4E5B-B382-06A92C8508A8}" type="datetime1">
              <a:rPr lang="en-US" smtClean="0"/>
              <a:t>6/13/26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94708486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D380B3-E270-4064-8D13-292A875F6C31}" type="datetime1">
              <a:rPr lang="en-US" smtClean="0"/>
              <a:t>6/13/26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625824515"/>
      </p:ext>
    </p:extLst>
  </p:cSld>
  <p:clrMapOvr>
    <a:masterClrMapping/>
  </p:clrMapOvr>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D380B3-E270-4064-8D13-292A875F6C31}" type="datetime1">
              <a:rPr lang="en-US" smtClean="0"/>
              <a:t>6/13/26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20356646"/>
      </p:ext>
    </p:extLst>
  </p:cSld>
  <p:clrMapOvr>
    <a:masterClrMapping/>
  </p:clrMapOvr>
  <p:hf sldNum="0"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D380B3-E270-4064-8D13-292A875F6C31}" type="datetime1">
              <a:rPr lang="en-US" smtClean="0"/>
              <a:t>6/13/26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925198897"/>
      </p:ext>
    </p:extLst>
  </p:cSld>
  <p:clrMapOvr>
    <a:masterClrMapping/>
  </p:clrMapOvr>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D380B3-E270-4064-8D13-292A875F6C31}" type="datetime1">
              <a:rPr lang="en-US" smtClean="0"/>
              <a:t>6/13/26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5036242"/>
      </p:ext>
    </p:extLst>
  </p:cSld>
  <p:clrMapOvr>
    <a:masterClrMapping/>
  </p:clrMapOvr>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D380B3-E270-4064-8D13-292A875F6C31}" type="datetime1">
              <a:rPr lang="en-US" smtClean="0"/>
              <a:t>6/13/26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75676349"/>
      </p:ext>
    </p:extLst>
  </p:cSld>
  <p:clrMapOvr>
    <a:masterClrMapping/>
  </p:clrMapOvr>
  <p:hf sldNum="0" hdr="0" ftr="0" dt="0"/>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9D380B3-E270-4064-8D13-292A875F6C31}" type="datetime1">
              <a:rPr lang="en-US" smtClean="0"/>
              <a:t>6/13/26</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4185274241"/>
      </p:ext>
    </p:extLst>
  </p:cSld>
  <p:clrMapOvr>
    <a:masterClrMapping/>
  </p:clrMapOvr>
  <p:hf sldNum="0" hdr="0" ftr="0" dt="0"/>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9D380B3-E270-4064-8D13-292A875F6C31}" type="datetime1">
              <a:rPr lang="en-US" smtClean="0"/>
              <a:t>6/13/26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197181234"/>
      </p:ext>
    </p:extLst>
  </p:cSld>
  <p:clrMapOvr>
    <a:masterClrMapping/>
  </p:clrMapOvr>
  <p:hf sldNum="0" hdr="0" ftr="0" dt="0"/>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9D380B3-E270-4064-8D13-292A875F6C31}" type="datetime1">
              <a:rPr lang="en-US" smtClean="0"/>
              <a:t>6/13/26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886563487"/>
      </p:ext>
    </p:extLst>
  </p:cSld>
  <p:clrMapOvr>
    <a:masterClrMapping/>
  </p:clrMapOvr>
  <p:hf sldNum="0" hdr="0" ftr="0" dt="0"/>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D380B3-E270-4064-8D13-292A875F6C31}" type="datetime1">
              <a:rPr lang="en-US" smtClean="0"/>
              <a:t>6/13/26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1883298237"/>
      </p:ext>
    </p:extLst>
  </p:cSld>
  <p:clrMapOvr>
    <a:masterClrMapping/>
  </p:clrMapOvr>
  <p:hf sldNum="0" hdr="0" ftr="0" dt="0"/>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D380B3-E270-4064-8D13-292A875F6C31}" type="datetime1">
              <a:rPr lang="en-US" smtClean="0"/>
              <a:t>6/13/26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672158794"/>
      </p:ext>
    </p:extLst>
  </p:cSld>
  <p:clrMapOvr>
    <a:masterClrMapping/>
  </p:clrMapOvr>
  <p:hf sldNum="0" hdr="0" ftr="0" dt="0"/>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D380B3-E270-4064-8D13-292A875F6C31}" type="datetime1">
              <a:rPr lang="en-US" smtClean="0"/>
              <a:t>6/13/26</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8E274F5D-21DC-40EF-8DBA-AB9BB119E939}" type="slidenum">
              <a:rPr lang="en-US" smtClean="0"/>
              <a:t>‹#›</a:t>
            </a:fld>
            <a:endParaRPr lang="en-US"/>
          </a:p>
        </p:txBody>
      </p:sp>
    </p:spTree>
    <p:extLst>
      <p:ext uri="{BB962C8B-B14F-4D97-AF65-F5344CB8AC3E}">
        <p14:creationId xmlns:p14="http://schemas.microsoft.com/office/powerpoint/2010/main" val="379220840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18" Type="http://schemas.openxmlformats.org/officeDocument/2006/relationships/slideLayout" Target="../slideLayouts/slideLayout69.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17" Type="http://schemas.openxmlformats.org/officeDocument/2006/relationships/slideLayout" Target="../slideLayouts/slideLayout68.xml"/><Relationship Id="rId2" Type="http://schemas.openxmlformats.org/officeDocument/2006/relationships/slideLayout" Target="../slideLayouts/slideLayout53.xml"/><Relationship Id="rId16" Type="http://schemas.openxmlformats.org/officeDocument/2006/relationships/slideLayout" Target="../slideLayouts/slideLayout67.xml"/><Relationship Id="rId20" Type="http://schemas.openxmlformats.org/officeDocument/2006/relationships/image" Target="../media/image10.jpg"/><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5" Type="http://schemas.openxmlformats.org/officeDocument/2006/relationships/slideLayout" Target="../slideLayouts/slideLayout66.xml"/><Relationship Id="rId10" Type="http://schemas.openxmlformats.org/officeDocument/2006/relationships/slideLayout" Target="../slideLayouts/slideLayout61.xml"/><Relationship Id="rId19" Type="http://schemas.openxmlformats.org/officeDocument/2006/relationships/theme" Target="../theme/theme2.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slideLayout" Target="../slideLayouts/slideLayout6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E9D380B3-E270-4064-8D13-292A875F6C31}" type="datetime1">
              <a:rPr lang="en-US" smtClean="0"/>
              <a:t>6/13/26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2909612229"/>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 id="2147483684" r:id="rId34"/>
    <p:sldLayoutId id="2147483685" r:id="rId35"/>
    <p:sldLayoutId id="2147483686" r:id="rId36"/>
    <p:sldLayoutId id="2147483687" r:id="rId37"/>
    <p:sldLayoutId id="2147483688" r:id="rId38"/>
    <p:sldLayoutId id="2147483689" r:id="rId39"/>
    <p:sldLayoutId id="2147483690" r:id="rId40"/>
    <p:sldLayoutId id="2147483691" r:id="rId41"/>
    <p:sldLayoutId id="2147483692" r:id="rId42"/>
    <p:sldLayoutId id="2147483693" r:id="rId43"/>
    <p:sldLayoutId id="2147483694" r:id="rId44"/>
    <p:sldLayoutId id="2147483695" r:id="rId45"/>
    <p:sldLayoutId id="2147483696" r:id="rId46"/>
    <p:sldLayoutId id="2147483697" r:id="rId47"/>
    <p:sldLayoutId id="2147483698" r:id="rId48"/>
    <p:sldLayoutId id="2147483699" r:id="rId49"/>
    <p:sldLayoutId id="2147483700" r:id="rId50"/>
    <p:sldLayoutId id="2147483701" r:id="rId51"/>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E9D380B3-E270-4064-8D13-292A875F6C31}" type="datetime1">
              <a:rPr lang="en-US" smtClean="0"/>
              <a:t>6/13/26</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r>
              <a:rPr lang="en-US"/>
              <a:t>Sample Footer Text</a:t>
            </a:r>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8E274F5D-21DC-40EF-8DBA-AB9BB119E939}" type="slidenum">
              <a:rPr lang="en-US" smtClean="0"/>
              <a:t>‹#›</a:t>
            </a:fld>
            <a:endParaRPr lang="en-US"/>
          </a:p>
        </p:txBody>
      </p:sp>
    </p:spTree>
    <p:extLst>
      <p:ext uri="{BB962C8B-B14F-4D97-AF65-F5344CB8AC3E}">
        <p14:creationId xmlns:p14="http://schemas.microsoft.com/office/powerpoint/2010/main" val="895352520"/>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 id="2147483842" r:id="rId13"/>
    <p:sldLayoutId id="2147483843" r:id="rId14"/>
    <p:sldLayoutId id="2147483844" r:id="rId15"/>
    <p:sldLayoutId id="2147483845" r:id="rId16"/>
    <p:sldLayoutId id="2147483846" r:id="rId17"/>
    <p:sldLayoutId id="2147483847"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5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eg"/><Relationship Id="rId1" Type="http://schemas.openxmlformats.org/officeDocument/2006/relationships/slideLayout" Target="../slideLayouts/slideLayout5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CBA72-1195-1C50-37B2-9477D2A5BC8B}"/>
              </a:ext>
            </a:extLst>
          </p:cNvPr>
          <p:cNvSpPr>
            <a:spLocks noGrp="1"/>
          </p:cNvSpPr>
          <p:nvPr>
            <p:ph type="ctrTitle"/>
          </p:nvPr>
        </p:nvSpPr>
        <p:spPr/>
        <p:txBody>
          <a:bodyPr anchor="ctr">
            <a:normAutofit fontScale="90000"/>
          </a:bodyPr>
          <a:lstStyle/>
          <a:p>
            <a:r>
              <a:rPr lang="en-US" i="1" u="sng" dirty="0"/>
              <a:t>LCHS4010 -Component 1 May 2026 Assessment Presentation</a:t>
            </a:r>
          </a:p>
        </p:txBody>
      </p:sp>
      <p:sp>
        <p:nvSpPr>
          <p:cNvPr id="3" name="Subtitle 2">
            <a:extLst>
              <a:ext uri="{FF2B5EF4-FFF2-40B4-BE49-F238E27FC236}">
                <a16:creationId xmlns:a16="http://schemas.microsoft.com/office/drawing/2014/main" id="{1F4C81E0-0F27-93E3-387F-C45A99AD7EE3}"/>
              </a:ext>
            </a:extLst>
          </p:cNvPr>
          <p:cNvSpPr>
            <a:spLocks noGrp="1"/>
          </p:cNvSpPr>
          <p:nvPr>
            <p:ph type="subTitle" idx="1"/>
          </p:nvPr>
        </p:nvSpPr>
        <p:spPr>
          <a:xfrm rot="21306024">
            <a:off x="959224" y="4683148"/>
            <a:ext cx="9922860" cy="1489124"/>
          </a:xfrm>
        </p:spPr>
        <p:txBody>
          <a:bodyPr anchor="t">
            <a:normAutofit fontScale="70000" lnSpcReduction="20000"/>
          </a:bodyPr>
          <a:lstStyle/>
          <a:p>
            <a:pPr>
              <a:lnSpc>
                <a:spcPct val="110000"/>
              </a:lnSpc>
            </a:pPr>
            <a:r>
              <a:rPr lang="en-US" sz="2400" b="1" i="1" dirty="0">
                <a:latin typeface="+mj-lt"/>
              </a:rPr>
              <a:t>Samira-Florentina Serbana</a:t>
            </a:r>
          </a:p>
          <a:p>
            <a:pPr>
              <a:lnSpc>
                <a:spcPct val="110000"/>
              </a:lnSpc>
            </a:pPr>
            <a:r>
              <a:rPr lang="en-US" sz="2400" b="1" i="1" dirty="0">
                <a:latin typeface="+mj-lt"/>
              </a:rPr>
              <a:t>2514813</a:t>
            </a:r>
          </a:p>
          <a:p>
            <a:pPr>
              <a:lnSpc>
                <a:spcPct val="110000"/>
              </a:lnSpc>
            </a:pPr>
            <a:r>
              <a:rPr lang="en-US" sz="2400" b="1" i="1" dirty="0">
                <a:latin typeface="+mj-lt"/>
              </a:rPr>
              <a:t>LCHS4010</a:t>
            </a:r>
          </a:p>
          <a:p>
            <a:pPr>
              <a:lnSpc>
                <a:spcPct val="110000"/>
              </a:lnSpc>
            </a:pPr>
            <a:r>
              <a:rPr lang="en-US" sz="2400" b="1" i="1" dirty="0">
                <a:latin typeface="+mj-lt"/>
              </a:rPr>
              <a:t>Psychology in Health &amp; Social Care</a:t>
            </a:r>
          </a:p>
        </p:txBody>
      </p:sp>
    </p:spTree>
    <p:extLst>
      <p:ext uri="{BB962C8B-B14F-4D97-AF65-F5344CB8AC3E}">
        <p14:creationId xmlns:p14="http://schemas.microsoft.com/office/powerpoint/2010/main" val="289317742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0C78-57E6-0088-B2A3-3BC26611ADAB}"/>
              </a:ext>
            </a:extLst>
          </p:cNvPr>
          <p:cNvSpPr>
            <a:spLocks noGrp="1"/>
          </p:cNvSpPr>
          <p:nvPr>
            <p:ph type="title"/>
          </p:nvPr>
        </p:nvSpPr>
        <p:spPr>
          <a:xfrm>
            <a:off x="685801" y="0"/>
            <a:ext cx="10396882" cy="1151965"/>
          </a:xfrm>
        </p:spPr>
        <p:txBody>
          <a:bodyPr>
            <a:normAutofit/>
          </a:bodyPr>
          <a:lstStyle/>
          <a:p>
            <a:pPr algn="ctr"/>
            <a:r>
              <a:rPr lang="en-US" sz="4800" i="1" u="sng" dirty="0"/>
              <a:t>Introduction</a:t>
            </a:r>
          </a:p>
        </p:txBody>
      </p:sp>
      <p:sp>
        <p:nvSpPr>
          <p:cNvPr id="3" name="Content Placeholder 2">
            <a:extLst>
              <a:ext uri="{FF2B5EF4-FFF2-40B4-BE49-F238E27FC236}">
                <a16:creationId xmlns:a16="http://schemas.microsoft.com/office/drawing/2014/main" id="{1D96CCE0-1F58-12E7-E0BC-61FD7B7EA575}"/>
              </a:ext>
            </a:extLst>
          </p:cNvPr>
          <p:cNvSpPr>
            <a:spLocks noGrp="1"/>
          </p:cNvSpPr>
          <p:nvPr>
            <p:ph idx="1"/>
          </p:nvPr>
        </p:nvSpPr>
        <p:spPr>
          <a:xfrm>
            <a:off x="68179" y="928915"/>
            <a:ext cx="12055642" cy="4542536"/>
          </a:xfrm>
        </p:spPr>
        <p:txBody>
          <a:bodyPr>
            <a:normAutofit lnSpcReduction="10000"/>
          </a:bodyPr>
          <a:lstStyle/>
          <a:p>
            <a:pPr marL="0" indent="0">
              <a:buNone/>
            </a:pPr>
            <a:r>
              <a:rPr lang="en-US" sz="1400" dirty="0">
                <a:latin typeface="Arial" panose="020B0604020202020204" pitchFamily="34" charset="0"/>
                <a:cs typeface="Arial" panose="020B0604020202020204" pitchFamily="34" charset="0"/>
              </a:rPr>
              <a:t>What this presentation will do</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This presentation will: Explain Piaget’s Theory of Cognitive Development.</a:t>
            </a:r>
          </a:p>
          <a:p>
            <a:pPr marL="0" indent="0">
              <a:buNone/>
            </a:pPr>
            <a:r>
              <a:rPr lang="en-US" sz="1400" dirty="0">
                <a:latin typeface="Arial" panose="020B0604020202020204" pitchFamily="34" charset="0"/>
                <a:cs typeface="Arial" panose="020B0604020202020204" pitchFamily="34" charset="0"/>
              </a:rPr>
              <a:t>Use the case study of Isaac to apply the theory. Discuss how Isaac's early experience might have shaped his development.</a:t>
            </a:r>
          </a:p>
          <a:p>
            <a:pPr marL="0" indent="0">
              <a:buNone/>
            </a:pPr>
            <a:r>
              <a:rPr lang="en-US" sz="1400" dirty="0">
                <a:latin typeface="Arial" panose="020B0604020202020204" pitchFamily="34" charset="0"/>
                <a:cs typeface="Arial" panose="020B0604020202020204" pitchFamily="34" charset="0"/>
              </a:rPr>
              <a:t>Make practical suggestions for supporting an early help plan across agencies.</a:t>
            </a:r>
          </a:p>
          <a:p>
            <a:pPr marL="0" indent="0">
              <a:buNone/>
            </a:pPr>
            <a:r>
              <a:rPr lang="en-US" sz="1400" dirty="0">
                <a:latin typeface="Arial" panose="020B0604020202020204" pitchFamily="34" charset="0"/>
                <a:cs typeface="Arial" panose="020B0604020202020204" pitchFamily="34" charset="0"/>
              </a:rPr>
              <a:t>Discuss the strengths and weaknesses of Piaget’s theory</a:t>
            </a:r>
          </a:p>
          <a:p>
            <a:pPr marL="0" indent="0">
              <a:buNone/>
            </a:pPr>
            <a:r>
              <a:rPr lang="en-US" sz="1400" dirty="0">
                <a:latin typeface="Arial" panose="020B0604020202020204" pitchFamily="34" charset="0"/>
                <a:cs typeface="Arial" panose="020B0604020202020204" pitchFamily="34" charset="0"/>
              </a:rPr>
              <a:t>Case Study Summary: Isaac is a 4-year-old boy who attends a Children’s Centre.</a:t>
            </a:r>
          </a:p>
          <a:p>
            <a:pPr marL="0" indent="0">
              <a:buNone/>
            </a:pPr>
            <a:r>
              <a:rPr lang="en-US" sz="1400" dirty="0">
                <a:latin typeface="Arial" panose="020B0604020202020204" pitchFamily="34" charset="0"/>
                <a:cs typeface="Arial" panose="020B0604020202020204" pitchFamily="34" charset="0"/>
              </a:rPr>
              <a:t>Professionals have described him as: Quiet and shy. Distressed when separated from his mother.</a:t>
            </a:r>
          </a:p>
          <a:p>
            <a:pPr marL="0" indent="0">
              <a:buNone/>
            </a:pPr>
            <a:r>
              <a:rPr lang="en-US" sz="1400" dirty="0">
                <a:latin typeface="Arial" panose="020B0604020202020204" pitchFamily="34" charset="0"/>
                <a:cs typeface="Arial" panose="020B0604020202020204" pitchFamily="34" charset="0"/>
              </a:rPr>
              <a:t>Has slow language development.</a:t>
            </a:r>
          </a:p>
          <a:p>
            <a:pPr marL="0" indent="0">
              <a:buNone/>
            </a:pPr>
            <a:r>
              <a:rPr lang="en-US" sz="1400" dirty="0">
                <a:latin typeface="Arial" panose="020B0604020202020204" pitchFamily="34" charset="0"/>
                <a:cs typeface="Arial" panose="020B0604020202020204" pitchFamily="34" charset="0"/>
              </a:rPr>
              <a:t>Trouble taking part in group activities.</a:t>
            </a:r>
          </a:p>
          <a:p>
            <a:pPr marL="0" indent="0">
              <a:buNone/>
            </a:pPr>
            <a:r>
              <a:rPr lang="en-US" sz="1400" dirty="0">
                <a:latin typeface="Arial" panose="020B0604020202020204" pitchFamily="34" charset="0"/>
                <a:cs typeface="Arial" panose="020B0604020202020204" pitchFamily="34" charset="0"/>
              </a:rPr>
              <a:t>Other factors are:</a:t>
            </a:r>
          </a:p>
          <a:p>
            <a:pPr marL="0" indent="0">
              <a:buNone/>
            </a:pPr>
            <a:r>
              <a:rPr lang="en-US" sz="1400" dirty="0">
                <a:latin typeface="Arial" panose="020B0604020202020204" pitchFamily="34" charset="0"/>
                <a:cs typeface="Arial" panose="020B0604020202020204" pitchFamily="34" charset="0"/>
              </a:rPr>
              <a:t>Postnatal depression for mothers.</a:t>
            </a:r>
          </a:p>
          <a:p>
            <a:pPr marL="0" indent="0">
              <a:buNone/>
            </a:pPr>
            <a:r>
              <a:rPr lang="en-US" sz="1400" dirty="0">
                <a:latin typeface="Arial" panose="020B0604020202020204" pitchFamily="34" charset="0"/>
                <a:cs typeface="Arial" panose="020B0604020202020204" pitchFamily="34" charset="0"/>
              </a:rPr>
              <a:t>Lack of social support. Disrupted childcare patterns. Just moved to London.</a:t>
            </a:r>
          </a:p>
        </p:txBody>
      </p:sp>
    </p:spTree>
    <p:extLst>
      <p:ext uri="{BB962C8B-B14F-4D97-AF65-F5344CB8AC3E}">
        <p14:creationId xmlns:p14="http://schemas.microsoft.com/office/powerpoint/2010/main" val="33238540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8F90-7470-A6EE-46E3-9629AE35B9B2}"/>
              </a:ext>
            </a:extLst>
          </p:cNvPr>
          <p:cNvSpPr>
            <a:spLocks noGrp="1"/>
          </p:cNvSpPr>
          <p:nvPr>
            <p:ph type="title"/>
          </p:nvPr>
        </p:nvSpPr>
        <p:spPr>
          <a:xfrm>
            <a:off x="733928" y="0"/>
            <a:ext cx="10396882" cy="1151965"/>
          </a:xfrm>
        </p:spPr>
        <p:txBody>
          <a:bodyPr/>
          <a:lstStyle/>
          <a:p>
            <a:r>
              <a:rPr lang="en-GB" i="1" dirty="0"/>
              <a:t>Overview of Piaget's Theory</a:t>
            </a:r>
            <a:endParaRPr lang="en-US" i="1" dirty="0"/>
          </a:p>
        </p:txBody>
      </p:sp>
      <p:sp>
        <p:nvSpPr>
          <p:cNvPr id="5" name="Rectangle 2">
            <a:extLst>
              <a:ext uri="{FF2B5EF4-FFF2-40B4-BE49-F238E27FC236}">
                <a16:creationId xmlns:a16="http://schemas.microsoft.com/office/drawing/2014/main" id="{C128F5AC-FBCB-A0A7-34D7-1CFB7126A19E}"/>
              </a:ext>
            </a:extLst>
          </p:cNvPr>
          <p:cNvSpPr>
            <a:spLocks noChangeArrowheads="1"/>
          </p:cNvSpPr>
          <p:nvPr/>
        </p:nvSpPr>
        <p:spPr bwMode="auto">
          <a:xfrm>
            <a:off x="216571" y="936522"/>
            <a:ext cx="5246770"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Piaget's Theory of Cognitive Development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Piaget (1936) believed children actively construct knowledge through interaction with their environment.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He argued that cognitive development occurs through a series of stages.</a:t>
            </a:r>
            <a:endParaRPr kumimoji="0" lang="en-US" altLang="en-US" sz="14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Four Stages</a:t>
            </a: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0" i="0" u="none" strike="noStrike" cap="none" normalizeH="0" baseline="0" dirty="0">
                <a:ln>
                  <a:noFill/>
                </a:ln>
                <a:effectLst/>
                <a:latin typeface="Arial" panose="020B0604020202020204" pitchFamily="34" charset="0"/>
              </a:rPr>
              <a:t>Sensorimotor Stage (0–2 years)</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400" b="0" i="0" u="none" strike="noStrike" cap="none" normalizeH="0" baseline="0" dirty="0">
                <a:ln>
                  <a:noFill/>
                </a:ln>
                <a:effectLst/>
                <a:latin typeface="Arial" panose="020B0604020202020204" pitchFamily="34" charset="0"/>
              </a:rPr>
              <a:t>Preoperational Stage (2–7 years)</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400" b="0" i="0" u="none" strike="noStrike" cap="none" normalizeH="0" baseline="0" dirty="0">
                <a:ln>
                  <a:noFill/>
                </a:ln>
                <a:effectLst/>
                <a:latin typeface="Arial" panose="020B0604020202020204" pitchFamily="34" charset="0"/>
              </a:rPr>
              <a:t>Concrete Operational Stage (7–11 years)</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400" b="0" i="0" u="none" strike="noStrike" cap="none" normalizeH="0" baseline="0" dirty="0">
                <a:ln>
                  <a:noFill/>
                </a:ln>
                <a:effectLst/>
                <a:latin typeface="Arial" panose="020B0604020202020204" pitchFamily="34" charset="0"/>
              </a:rPr>
              <a:t>Formal Operational Stage (11+ years)</a:t>
            </a:r>
          </a:p>
        </p:txBody>
      </p:sp>
      <p:sp>
        <p:nvSpPr>
          <p:cNvPr id="7" name="TextBox 6">
            <a:extLst>
              <a:ext uri="{FF2B5EF4-FFF2-40B4-BE49-F238E27FC236}">
                <a16:creationId xmlns:a16="http://schemas.microsoft.com/office/drawing/2014/main" id="{8D0655C1-B7AE-9DEF-09E9-50F56F874DE8}"/>
              </a:ext>
            </a:extLst>
          </p:cNvPr>
          <p:cNvSpPr txBox="1"/>
          <p:nvPr/>
        </p:nvSpPr>
        <p:spPr>
          <a:xfrm>
            <a:off x="5645819" y="934581"/>
            <a:ext cx="6142120" cy="2246769"/>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Isaac’s Stage</a:t>
            </a:r>
          </a:p>
          <a:p>
            <a:r>
              <a:rPr lang="en-US" sz="1400" dirty="0">
                <a:latin typeface="Arial" panose="020B0604020202020204" pitchFamily="34" charset="0"/>
                <a:cs typeface="Arial" panose="020B0604020202020204" pitchFamily="34" charset="0"/>
              </a:rPr>
              <a:t>At 4 years old Isaac is at the Preoperational Stage.</a:t>
            </a:r>
          </a:p>
          <a:p>
            <a:r>
              <a:rPr lang="en-US" sz="1400" dirty="0">
                <a:latin typeface="Arial" panose="020B0604020202020204" pitchFamily="34" charset="0"/>
                <a:cs typeface="Arial" panose="020B0604020202020204" pitchFamily="34" charset="0"/>
              </a:rPr>
              <a:t>At this stage children:</a:t>
            </a:r>
          </a:p>
          <a:p>
            <a:r>
              <a:rPr lang="en-US" sz="1400" dirty="0">
                <a:latin typeface="Arial" panose="020B0604020202020204" pitchFamily="34" charset="0"/>
                <a:cs typeface="Arial" panose="020B0604020202020204" pitchFamily="34" charset="0"/>
              </a:rPr>
              <a:t>Fast language development.</a:t>
            </a:r>
          </a:p>
          <a:p>
            <a:r>
              <a:rPr lang="en-US" sz="1400" dirty="0">
                <a:latin typeface="Arial" panose="020B0604020202020204" pitchFamily="34" charset="0"/>
                <a:cs typeface="Arial" panose="020B0604020202020204" pitchFamily="34" charset="0"/>
              </a:rPr>
              <a:t>Participate in symbolic play.</a:t>
            </a:r>
          </a:p>
          <a:p>
            <a:r>
              <a:rPr lang="en-US" sz="1400" dirty="0">
                <a:latin typeface="Arial" panose="020B0604020202020204" pitchFamily="34" charset="0"/>
                <a:cs typeface="Arial" panose="020B0604020202020204" pitchFamily="34" charset="0"/>
              </a:rPr>
              <a:t>Learn by exploring and interacting.</a:t>
            </a:r>
          </a:p>
          <a:p>
            <a:r>
              <a:rPr lang="en-US" sz="1400" dirty="0">
                <a:latin typeface="Arial" panose="020B0604020202020204" pitchFamily="34" charset="0"/>
                <a:cs typeface="Arial" panose="020B0604020202020204" pitchFamily="34" charset="0"/>
              </a:rPr>
              <a:t>Begin to experience the world.</a:t>
            </a:r>
          </a:p>
          <a:p>
            <a:r>
              <a:rPr lang="en-US" sz="1400" dirty="0">
                <a:latin typeface="Arial" panose="020B0604020202020204" pitchFamily="34" charset="0"/>
                <a:cs typeface="Arial" panose="020B0604020202020204" pitchFamily="34" charset="0"/>
              </a:rPr>
              <a:t>Main Ideas</a:t>
            </a:r>
          </a:p>
          <a:p>
            <a:r>
              <a:rPr lang="en-US" sz="1400" dirty="0">
                <a:latin typeface="Arial" panose="020B0604020202020204" pitchFamily="34" charset="0"/>
                <a:cs typeface="Arial" panose="020B0604020202020204" pitchFamily="34" charset="0"/>
              </a:rPr>
              <a:t>Schema Equilibration Assimilation Accommodation</a:t>
            </a:r>
          </a:p>
          <a:p>
            <a:r>
              <a:rPr lang="en-US" sz="1400" dirty="0">
                <a:latin typeface="Arial" panose="020B0604020202020204" pitchFamily="34" charset="0"/>
                <a:cs typeface="Arial" panose="020B0604020202020204" pitchFamily="34" charset="0"/>
              </a:rPr>
              <a:t>Fairness</a:t>
            </a:r>
          </a:p>
        </p:txBody>
      </p:sp>
      <p:sp>
        <p:nvSpPr>
          <p:cNvPr id="8" name="TextBox 7">
            <a:extLst>
              <a:ext uri="{FF2B5EF4-FFF2-40B4-BE49-F238E27FC236}">
                <a16:creationId xmlns:a16="http://schemas.microsoft.com/office/drawing/2014/main" id="{7B824937-4230-7FDB-B6EE-E1EF81D8E5EA}"/>
              </a:ext>
            </a:extLst>
          </p:cNvPr>
          <p:cNvSpPr txBox="1"/>
          <p:nvPr/>
        </p:nvSpPr>
        <p:spPr>
          <a:xfrm>
            <a:off x="216571" y="3243279"/>
            <a:ext cx="10599818" cy="58477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Since, Isaac is 4 years old, I would be focusing on the first two stages of Piaget’s theory. Sensorimotor Stage (0-2 years old) and Preoperational Stage (2-7 years old).  </a:t>
            </a:r>
            <a:r>
              <a:rPr lang="en-US" dirty="0"/>
              <a:t> </a:t>
            </a:r>
          </a:p>
        </p:txBody>
      </p:sp>
      <p:sp>
        <p:nvSpPr>
          <p:cNvPr id="12" name="Rectangle 6">
            <a:extLst>
              <a:ext uri="{FF2B5EF4-FFF2-40B4-BE49-F238E27FC236}">
                <a16:creationId xmlns:a16="http://schemas.microsoft.com/office/drawing/2014/main" id="{628C1E64-AA6C-862E-07F1-92736C0743C3}"/>
              </a:ext>
            </a:extLst>
          </p:cNvPr>
          <p:cNvSpPr>
            <a:spLocks noChangeArrowheads="1"/>
          </p:cNvSpPr>
          <p:nvPr/>
        </p:nvSpPr>
        <p:spPr bwMode="auto">
          <a:xfrm rot="10800000" flipV="1">
            <a:off x="84224" y="3888042"/>
            <a:ext cx="11442029"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lang="en-GB" sz="1600" dirty="0">
                <a:latin typeface="Arial" panose="020B0604020202020204" pitchFamily="34" charset="0"/>
                <a:cs typeface="Arial" panose="020B0604020202020204" pitchFamily="34" charset="0"/>
              </a:rPr>
              <a:t>Piaget (1952) proposed that children pass through various stages of cognitive development including the sensorimotor stage (0-2 years) during which learning is through sensory experiences and actions, and the preoperational stage (2-7 years) during which language and symbolic thinking develop but thinking is egocentric. Narrative citation: Piaget (1952) </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During the sensorimotor stage children learn through sensory experiences and develop symbolic thought during the preoperational stage but may still show egocentric thinking and have difficulty understanding conservation. (Piaget, 1952)</a:t>
            </a: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7189040"/>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7B3BA-3CBF-9B4C-967F-566E87750D72}"/>
              </a:ext>
            </a:extLst>
          </p:cNvPr>
          <p:cNvSpPr>
            <a:spLocks noGrp="1"/>
          </p:cNvSpPr>
          <p:nvPr>
            <p:ph type="title"/>
          </p:nvPr>
        </p:nvSpPr>
        <p:spPr>
          <a:xfrm>
            <a:off x="469232" y="0"/>
            <a:ext cx="10878147" cy="1151965"/>
          </a:xfrm>
        </p:spPr>
        <p:txBody>
          <a:bodyPr>
            <a:normAutofit fontScale="90000"/>
          </a:bodyPr>
          <a:lstStyle/>
          <a:p>
            <a:r>
              <a:rPr lang="en-GB" dirty="0"/>
              <a:t>Applying Key Concepts to Isaac (Part 1)</a:t>
            </a:r>
            <a:endParaRPr lang="en-US" dirty="0"/>
          </a:p>
        </p:txBody>
      </p:sp>
      <p:sp>
        <p:nvSpPr>
          <p:cNvPr id="6" name="Rectangle 2">
            <a:extLst>
              <a:ext uri="{FF2B5EF4-FFF2-40B4-BE49-F238E27FC236}">
                <a16:creationId xmlns:a16="http://schemas.microsoft.com/office/drawing/2014/main" id="{1EB3BC36-62D8-AFCC-FEC4-630EB4CF03AB}"/>
              </a:ext>
            </a:extLst>
          </p:cNvPr>
          <p:cNvSpPr>
            <a:spLocks noChangeArrowheads="1"/>
          </p:cNvSpPr>
          <p:nvPr/>
        </p:nvSpPr>
        <p:spPr bwMode="auto">
          <a:xfrm>
            <a:off x="66173" y="976296"/>
            <a:ext cx="11656595"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Sensorimotor Stage (0–2 years)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During this stage children: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Learn through sensory experiences and movement.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Develop object permanence.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Begin forming early attachments.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Explore their environment.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Relevance to Isaac: </a:t>
            </a:r>
            <a:r>
              <a:rPr kumimoji="0" lang="en-US" altLang="en-US" sz="1400" b="0" i="0" u="none" strike="noStrike" cap="none" normalizeH="0" baseline="0" dirty="0">
                <a:ln>
                  <a:noFill/>
                </a:ln>
                <a:effectLst/>
                <a:latin typeface="Arial" panose="020B0604020202020204" pitchFamily="34" charset="0"/>
              </a:rPr>
              <a:t>Although Isaac is now four years old, experiences during the sensorimotor stage may still influence his development.</a:t>
            </a:r>
            <a:endParaRPr kumimoji="0" lang="en-US" altLang="en-US" sz="14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Maternal Post-Natal Depression: </a:t>
            </a:r>
            <a:r>
              <a:rPr kumimoji="0" lang="en-US" altLang="en-US" sz="1400" b="0" i="0" u="none" strike="noStrike" cap="none" normalizeH="0" baseline="0" dirty="0">
                <a:ln>
                  <a:noFill/>
                </a:ln>
                <a:effectLst/>
                <a:latin typeface="Arial" panose="020B0604020202020204" pitchFamily="34" charset="0"/>
              </a:rPr>
              <a:t>Piaget believed learning occurs through interaction.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Isaac's mother's depression may have reduced opportunities for: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Responsive communication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Play experiences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Exploration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Cognitive stimulation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This may have affected the development of early schemas.</a:t>
            </a:r>
            <a:endParaRPr kumimoji="0" lang="en-US" altLang="en-US" sz="14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Disrupted Childcare: </a:t>
            </a:r>
            <a:r>
              <a:rPr kumimoji="0" lang="en-US" altLang="en-US" sz="1400" b="0" i="0" u="none" strike="noStrike" cap="none" normalizeH="0" baseline="0" dirty="0">
                <a:ln>
                  <a:noFill/>
                </a:ln>
                <a:effectLst/>
                <a:latin typeface="Arial" panose="020B0604020202020204" pitchFamily="34" charset="0"/>
              </a:rPr>
              <a:t>Frequent changes in caregivers may have reduced consistent opportunities for learning and exploration.</a:t>
            </a:r>
            <a:endParaRPr kumimoji="0" lang="en-US" altLang="en-US" sz="14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Possible Impact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Delayed language development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Reduced confidence exploring new environments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Greater dependence on caregivers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In-text citations:</a:t>
            </a:r>
            <a:r>
              <a:rPr kumimoji="0" lang="en-US" altLang="en-US" sz="1400" b="0" i="0" u="none" strike="noStrike" cap="none" normalizeH="0" baseline="0" dirty="0">
                <a:ln>
                  <a:noFill/>
                </a:ln>
                <a:effectLst/>
                <a:latin typeface="Arial" panose="020B0604020202020204" pitchFamily="34" charset="0"/>
              </a:rPr>
              <a:t> (Piaget, 1952; Berk, 2018)</a:t>
            </a:r>
          </a:p>
        </p:txBody>
      </p:sp>
    </p:spTree>
    <p:extLst>
      <p:ext uri="{BB962C8B-B14F-4D97-AF65-F5344CB8AC3E}">
        <p14:creationId xmlns:p14="http://schemas.microsoft.com/office/powerpoint/2010/main" val="161131484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0A5B833-2D0E-287B-74E2-048E6D65A5AB}"/>
              </a:ext>
            </a:extLst>
          </p:cNvPr>
          <p:cNvSpPr txBox="1">
            <a:spLocks/>
          </p:cNvSpPr>
          <p:nvPr/>
        </p:nvSpPr>
        <p:spPr>
          <a:xfrm>
            <a:off x="469232" y="0"/>
            <a:ext cx="10878147" cy="1151965"/>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a:lstStyle>
          <a:p>
            <a:r>
              <a:rPr lang="en-GB" dirty="0"/>
              <a:t>Applying Key Concepts to Isaac (Part 2)</a:t>
            </a:r>
            <a:endParaRPr lang="en-US" dirty="0"/>
          </a:p>
        </p:txBody>
      </p:sp>
      <p:sp>
        <p:nvSpPr>
          <p:cNvPr id="4" name="Rectangle 1">
            <a:extLst>
              <a:ext uri="{FF2B5EF4-FFF2-40B4-BE49-F238E27FC236}">
                <a16:creationId xmlns:a16="http://schemas.microsoft.com/office/drawing/2014/main" id="{52F3DF51-7472-F6C5-838C-B2FAF59610FB}"/>
              </a:ext>
            </a:extLst>
          </p:cNvPr>
          <p:cNvSpPr>
            <a:spLocks noChangeArrowheads="1"/>
          </p:cNvSpPr>
          <p:nvPr/>
        </p:nvSpPr>
        <p:spPr bwMode="auto">
          <a:xfrm>
            <a:off x="0" y="1070862"/>
            <a:ext cx="5908305"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Preoperational Stage (2–7 years)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Isaac is currently in this stage.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Characteristics include: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Rapid language development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Symbolic thinking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Pretend play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Learning through social experiences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Language Delay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Children at this stage usually develop vocabulary rapidly.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Isaac's language delays suggest he may not have had sufficient opportunities for interaction and communication.</a:t>
            </a:r>
            <a:endParaRPr kumimoji="0" lang="en-US" altLang="en-US" sz="14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Difficulty Joining Group Activities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Piaget believed children learn through active participation.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Isaac's withdrawn </a:t>
            </a:r>
            <a:r>
              <a:rPr kumimoji="0" lang="en-US" altLang="en-US" sz="1400" b="0" i="0" u="none" strike="noStrike" cap="none" normalizeH="0" baseline="0" dirty="0" err="1">
                <a:ln>
                  <a:noFill/>
                </a:ln>
                <a:effectLst/>
                <a:latin typeface="Arial" panose="020B0604020202020204" pitchFamily="34" charset="0"/>
              </a:rPr>
              <a:t>behaviour</a:t>
            </a:r>
            <a:r>
              <a:rPr kumimoji="0" lang="en-US" altLang="en-US" sz="1400" b="0" i="0" u="none" strike="noStrike" cap="none" normalizeH="0" baseline="0" dirty="0">
                <a:ln>
                  <a:noFill/>
                </a:ln>
                <a:effectLst/>
                <a:latin typeface="Arial" panose="020B0604020202020204" pitchFamily="34" charset="0"/>
              </a:rPr>
              <a:t> may limit opportunities to:</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Develop thinking skills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Build social understanding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Learn from peers</a:t>
            </a:r>
          </a:p>
        </p:txBody>
      </p:sp>
      <p:sp>
        <p:nvSpPr>
          <p:cNvPr id="6" name="TextBox 5">
            <a:extLst>
              <a:ext uri="{FF2B5EF4-FFF2-40B4-BE49-F238E27FC236}">
                <a16:creationId xmlns:a16="http://schemas.microsoft.com/office/drawing/2014/main" id="{119FD1D4-7658-6710-781B-B18D7DE73E19}"/>
              </a:ext>
            </a:extLst>
          </p:cNvPr>
          <p:cNvSpPr txBox="1"/>
          <p:nvPr/>
        </p:nvSpPr>
        <p:spPr>
          <a:xfrm>
            <a:off x="5908305" y="1849797"/>
            <a:ext cx="5810453" cy="289310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Separation Anxiety</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Children in this stage often rely on familiar routines.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Isaac's distress when separated from his mother may be worsened by: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Previous disruptions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Environmental changes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Limited confidence in unfamiliar situations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1" i="0" u="none" strike="noStrike" cap="none" normalizeH="0" baseline="0" dirty="0">
              <a:ln>
                <a:noFill/>
              </a:ln>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Emotional Wellbeing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effectLst/>
                <a:latin typeface="Arial" panose="020B0604020202020204" pitchFamily="34" charset="0"/>
              </a:rPr>
              <a:t>His difficulties may affect: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Learning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Peer relationships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effectLst/>
                <a:latin typeface="Arial" panose="020B0604020202020204" pitchFamily="34" charset="0"/>
              </a:rPr>
              <a:t>Self-confidence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effectLst/>
                <a:latin typeface="Arial" panose="020B0604020202020204" pitchFamily="34" charset="0"/>
              </a:rPr>
              <a:t>In-text citations:</a:t>
            </a:r>
            <a:r>
              <a:rPr kumimoji="0" lang="en-US" altLang="en-US" sz="1400" b="0" i="0" u="none" strike="noStrike" cap="none" normalizeH="0" baseline="0" dirty="0">
                <a:ln>
                  <a:noFill/>
                </a:ln>
                <a:effectLst/>
                <a:latin typeface="Arial" panose="020B0604020202020204" pitchFamily="34" charset="0"/>
              </a:rPr>
              <a:t> (Piaget, 1952; Wood et al., 2016)</a:t>
            </a:r>
          </a:p>
        </p:txBody>
      </p:sp>
    </p:spTree>
    <p:extLst>
      <p:ext uri="{BB962C8B-B14F-4D97-AF65-F5344CB8AC3E}">
        <p14:creationId xmlns:p14="http://schemas.microsoft.com/office/powerpoint/2010/main" val="1975222325"/>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2300A-594B-07BE-F062-0C56CC2CCE46}"/>
              </a:ext>
            </a:extLst>
          </p:cNvPr>
          <p:cNvSpPr>
            <a:spLocks noGrp="1"/>
          </p:cNvSpPr>
          <p:nvPr>
            <p:ph type="title"/>
          </p:nvPr>
        </p:nvSpPr>
        <p:spPr>
          <a:xfrm>
            <a:off x="457200" y="84221"/>
            <a:ext cx="11081083" cy="1151965"/>
          </a:xfrm>
        </p:spPr>
        <p:txBody>
          <a:bodyPr>
            <a:normAutofit fontScale="90000"/>
          </a:bodyPr>
          <a:lstStyle/>
          <a:p>
            <a:r>
              <a:rPr lang="en-GB" dirty="0"/>
              <a:t>Practical Strategies and Interventions</a:t>
            </a:r>
            <a:endParaRPr lang="en-US" dirty="0"/>
          </a:p>
        </p:txBody>
      </p:sp>
      <p:sp>
        <p:nvSpPr>
          <p:cNvPr id="4" name="TextBox 3">
            <a:extLst>
              <a:ext uri="{FF2B5EF4-FFF2-40B4-BE49-F238E27FC236}">
                <a16:creationId xmlns:a16="http://schemas.microsoft.com/office/drawing/2014/main" id="{0E7CA1E6-6B93-7569-9A03-61B33A4CEA48}"/>
              </a:ext>
            </a:extLst>
          </p:cNvPr>
          <p:cNvSpPr txBox="1"/>
          <p:nvPr/>
        </p:nvSpPr>
        <p:spPr>
          <a:xfrm>
            <a:off x="147388" y="1801671"/>
            <a:ext cx="4605086" cy="2677656"/>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Piaget-Based Strategies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Piaget stressed active learning by discovery.</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Play-Based Learning Offer: Role play</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Building toys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Problem-solving activities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Sensory play: This stimulates mental development.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Immersion Language Environment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staff must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Read stories everyday</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Ask open-ended questions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Start conversations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Adding new words to your vocabulary</a:t>
            </a:r>
            <a:endParaRPr lang="en-US"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E7CB2903-9785-F529-436D-9DECDA2245DE}"/>
              </a:ext>
            </a:extLst>
          </p:cNvPr>
          <p:cNvSpPr txBox="1"/>
          <p:nvPr/>
        </p:nvSpPr>
        <p:spPr>
          <a:xfrm>
            <a:off x="5176588" y="1952066"/>
            <a:ext cx="6142120" cy="2677656"/>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Small Group Work</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Support Isaac by:</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Co-op multiplayer</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Turn taking games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Sharing learning experiences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Regular Routines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Predictable routines build security and confidence.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Multi Agency Support</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Possible professions: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Speech &amp; Language Therapist Health Visitor</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Family Support Worker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Early Years Practitioner GP and mental health services for his mother</a:t>
            </a:r>
            <a:endParaRPr lang="en-US" sz="1400" dirty="0">
              <a:latin typeface="Arial" panose="020B0604020202020204" pitchFamily="34" charset="0"/>
              <a:cs typeface="Arial" panose="020B0604020202020204" pitchFamily="34" charset="0"/>
            </a:endParaRPr>
          </a:p>
        </p:txBody>
      </p:sp>
      <p:sp>
        <p:nvSpPr>
          <p:cNvPr id="9" name="Rectangle 1">
            <a:extLst>
              <a:ext uri="{FF2B5EF4-FFF2-40B4-BE49-F238E27FC236}">
                <a16:creationId xmlns:a16="http://schemas.microsoft.com/office/drawing/2014/main" id="{7E9E1E0F-946A-AFDC-2060-BC903AB9382F}"/>
              </a:ext>
            </a:extLst>
          </p:cNvPr>
          <p:cNvSpPr>
            <a:spLocks noChangeArrowheads="1"/>
          </p:cNvSpPr>
          <p:nvPr/>
        </p:nvSpPr>
        <p:spPr bwMode="auto">
          <a:xfrm>
            <a:off x="2449931" y="4976270"/>
            <a:ext cx="484619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effectLst/>
                <a:cs typeface="Arial" panose="020B0604020202020204" pitchFamily="34" charset="0"/>
              </a:rPr>
              <a:t>In-text citations:</a:t>
            </a:r>
            <a:r>
              <a:rPr kumimoji="0" lang="en-US" altLang="en-US" sz="1800" b="0" i="0" u="none" strike="noStrike" cap="none" normalizeH="0" baseline="0" dirty="0">
                <a:ln>
                  <a:noFill/>
                </a:ln>
                <a:effectLst/>
                <a:cs typeface="Arial" panose="020B0604020202020204" pitchFamily="34" charset="0"/>
              </a:rPr>
              <a:t> (Piaget, 1952; Bruce, 2020</a:t>
            </a:r>
            <a:r>
              <a:rPr kumimoji="0" lang="en-US" altLang="en-US" sz="1800" b="0" i="0" u="none" strike="noStrike" cap="none" normalizeH="0" baseline="0" dirty="0">
                <a:ln>
                  <a:noFill/>
                </a:ln>
                <a:effectLst/>
                <a:latin typeface="-webkit-standard"/>
              </a:rPr>
              <a:t>)</a:t>
            </a:r>
            <a:endParaRPr kumimoji="0" lang="en-US" altLang="en-US" sz="1800" b="0" i="0" u="none" strike="noStrike" cap="none" normalizeH="0" baseline="0" dirty="0">
              <a:ln>
                <a:noFill/>
              </a:ln>
              <a:effectLst/>
              <a:latin typeface="Arial" panose="020B0604020202020204" pitchFamily="34" charset="0"/>
            </a:endParaRPr>
          </a:p>
        </p:txBody>
      </p:sp>
    </p:spTree>
    <p:extLst>
      <p:ext uri="{BB962C8B-B14F-4D97-AF65-F5344CB8AC3E}">
        <p14:creationId xmlns:p14="http://schemas.microsoft.com/office/powerpoint/2010/main" val="3205335394"/>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1" name="Group 10">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2" name="Rectangle 11">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US"/>
            </a:p>
          </p:txBody>
        </p:sp>
        <p:sp>
          <p:nvSpPr>
            <p:cNvPr id="14" name="Rectangle 13">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16" name="Freeform: Shape 15">
            <a:extLst>
              <a:ext uri="{FF2B5EF4-FFF2-40B4-BE49-F238E27FC236}">
                <a16:creationId xmlns:a16="http://schemas.microsoft.com/office/drawing/2014/main" id="{1C1CD6AA-C6A5-4977-A468-8B03371D1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custGeom>
            <a:avLst/>
            <a:gdLst>
              <a:gd name="connsiteX0" fmla="*/ 3 w 11647715"/>
              <a:gd name="connsiteY0" fmla="*/ 0 h 2634343"/>
              <a:gd name="connsiteX1" fmla="*/ 11647715 w 11647715"/>
              <a:gd name="connsiteY1" fmla="*/ 0 h 2634343"/>
              <a:gd name="connsiteX2" fmla="*/ 11647715 w 11647715"/>
              <a:gd name="connsiteY2" fmla="*/ 2634343 h 2634343"/>
              <a:gd name="connsiteX3" fmla="*/ 3 w 11647715"/>
              <a:gd name="connsiteY3" fmla="*/ 2634343 h 2634343"/>
              <a:gd name="connsiteX4" fmla="*/ 3 w 11647715"/>
              <a:gd name="connsiteY4" fmla="*/ 1533667 h 2634343"/>
              <a:gd name="connsiteX5" fmla="*/ 0 w 11647715"/>
              <a:gd name="connsiteY5" fmla="*/ 1533667 h 2634343"/>
              <a:gd name="connsiteX6" fmla="*/ 0 w 11647715"/>
              <a:gd name="connsiteY6" fmla="*/ 980400 h 2634343"/>
              <a:gd name="connsiteX7" fmla="*/ 3 w 11647715"/>
              <a:gd name="connsiteY7" fmla="*/ 980400 h 2634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7715" h="2634343">
                <a:moveTo>
                  <a:pt x="3" y="0"/>
                </a:moveTo>
                <a:lnTo>
                  <a:pt x="11647715" y="0"/>
                </a:lnTo>
                <a:lnTo>
                  <a:pt x="11647715" y="2634343"/>
                </a:lnTo>
                <a:lnTo>
                  <a:pt x="3" y="2634343"/>
                </a:lnTo>
                <a:lnTo>
                  <a:pt x="3" y="1533667"/>
                </a:lnTo>
                <a:lnTo>
                  <a:pt x="0" y="1533667"/>
                </a:lnTo>
                <a:lnTo>
                  <a:pt x="0" y="980400"/>
                </a:lnTo>
                <a:lnTo>
                  <a:pt x="3" y="980400"/>
                </a:lnTo>
                <a:close/>
              </a:path>
            </a:pathLst>
          </a:custGeom>
          <a:gradFill flip="none" rotWithShape="1">
            <a:gsLst>
              <a:gs pos="46000">
                <a:schemeClr val="accent6">
                  <a:lumMod val="89000"/>
                </a:schemeClr>
              </a:gs>
              <a:gs pos="81000">
                <a:srgbClr val="231F21"/>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18" name="Freeform: Shape 17">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8093422-E3E7-DBBA-E73E-254E269E46DF}"/>
              </a:ext>
            </a:extLst>
          </p:cNvPr>
          <p:cNvSpPr>
            <a:spLocks noGrp="1"/>
          </p:cNvSpPr>
          <p:nvPr>
            <p:ph type="title"/>
          </p:nvPr>
        </p:nvSpPr>
        <p:spPr>
          <a:xfrm>
            <a:off x="1286933" y="1061660"/>
            <a:ext cx="9618133" cy="1043108"/>
          </a:xfrm>
        </p:spPr>
        <p:txBody>
          <a:bodyPr vert="horz" lIns="91440" tIns="45720" rIns="91440" bIns="45720" rtlCol="0" anchor="ctr">
            <a:normAutofit/>
          </a:bodyPr>
          <a:lstStyle/>
          <a:p>
            <a:pPr algn="ctr"/>
            <a:r>
              <a:rPr lang="en-US" sz="4800" dirty="0"/>
              <a:t>Nature vs Nurture</a:t>
            </a:r>
          </a:p>
        </p:txBody>
      </p:sp>
      <p:sp>
        <p:nvSpPr>
          <p:cNvPr id="4" name="TextBox 3">
            <a:extLst>
              <a:ext uri="{FF2B5EF4-FFF2-40B4-BE49-F238E27FC236}">
                <a16:creationId xmlns:a16="http://schemas.microsoft.com/office/drawing/2014/main" id="{8F822637-D8AD-D482-39A3-A5238F2F8361}"/>
              </a:ext>
            </a:extLst>
          </p:cNvPr>
          <p:cNvSpPr txBox="1"/>
          <p:nvPr/>
        </p:nvSpPr>
        <p:spPr>
          <a:xfrm>
            <a:off x="842211" y="2226681"/>
            <a:ext cx="10062855" cy="3586290"/>
          </a:xfrm>
          <a:prstGeom prst="rect">
            <a:avLst/>
          </a:prstGeom>
        </p:spPr>
        <p:txBody>
          <a:bodyPr vert="horz" lIns="91440" tIns="45720" rIns="91440" bIns="45720" rtlCol="0" anchor="ctr">
            <a:normAutofit lnSpcReduction="10000"/>
          </a:bodyPr>
          <a:lstStyle/>
          <a:p>
            <a:pPr>
              <a:lnSpc>
                <a:spcPct val="110000"/>
              </a:lnSpc>
              <a:spcAft>
                <a:spcPts val="600"/>
              </a:spcAft>
              <a:buClr>
                <a:schemeClr val="accent1"/>
              </a:buClr>
              <a:buSzPct val="160000"/>
            </a:pPr>
            <a:r>
              <a:rPr lang="en-US" sz="1400" cap="all" dirty="0">
                <a:solidFill>
                  <a:schemeClr val="tx1">
                    <a:lumMod val="95000"/>
                    <a:lumOff val="5000"/>
                  </a:schemeClr>
                </a:solidFill>
                <a:latin typeface="Arial" panose="020B0604020202020204" pitchFamily="34" charset="0"/>
                <a:cs typeface="Arial" panose="020B0604020202020204" pitchFamily="34" charset="0"/>
              </a:rPr>
              <a:t>Nature vs. Nurture in Isaac’s Development</a:t>
            </a:r>
            <a:br>
              <a:rPr lang="en-US" sz="1400" cap="all" dirty="0">
                <a:solidFill>
                  <a:schemeClr val="tx1">
                    <a:lumMod val="95000"/>
                    <a:lumOff val="5000"/>
                  </a:schemeClr>
                </a:solidFill>
                <a:latin typeface="Arial" panose="020B0604020202020204" pitchFamily="34" charset="0"/>
                <a:cs typeface="Arial" panose="020B0604020202020204" pitchFamily="34" charset="0"/>
              </a:rPr>
            </a:br>
            <a:br>
              <a:rPr lang="en-US" sz="1400" cap="all" dirty="0">
                <a:solidFill>
                  <a:schemeClr val="tx1">
                    <a:lumMod val="95000"/>
                    <a:lumOff val="5000"/>
                  </a:schemeClr>
                </a:solidFill>
                <a:latin typeface="Arial" panose="020B0604020202020204" pitchFamily="34" charset="0"/>
                <a:cs typeface="Arial" panose="020B0604020202020204" pitchFamily="34" charset="0"/>
              </a:rPr>
            </a:br>
            <a:r>
              <a:rPr lang="en-US" sz="1400" cap="all" dirty="0">
                <a:solidFill>
                  <a:schemeClr val="tx1">
                    <a:lumMod val="95000"/>
                    <a:lumOff val="5000"/>
                  </a:schemeClr>
                </a:solidFill>
                <a:latin typeface="Arial" panose="020B0604020202020204" pitchFamily="34" charset="0"/>
                <a:cs typeface="Arial" panose="020B0604020202020204" pitchFamily="34" charset="0"/>
              </a:rPr>
              <a:t>These biological influences (also called as nature factors) may include temperament, genetic factors and brain development. These factors may have a major impact on learning styles, emotional responses and language learning. In contrast, environmental influences (called nurture factors) seem to be especially important for Isaac, and include:</a:t>
            </a:r>
            <a:br>
              <a:rPr lang="en-US" sz="1400" cap="all" dirty="0">
                <a:solidFill>
                  <a:schemeClr val="tx1">
                    <a:lumMod val="95000"/>
                    <a:lumOff val="5000"/>
                  </a:schemeClr>
                </a:solidFill>
                <a:latin typeface="Arial" panose="020B0604020202020204" pitchFamily="34" charset="0"/>
                <a:cs typeface="Arial" panose="020B0604020202020204" pitchFamily="34" charset="0"/>
              </a:rPr>
            </a:br>
            <a:br>
              <a:rPr lang="en-US" sz="1400" cap="all" dirty="0">
                <a:solidFill>
                  <a:schemeClr val="tx1">
                    <a:lumMod val="95000"/>
                    <a:lumOff val="5000"/>
                  </a:schemeClr>
                </a:solidFill>
                <a:latin typeface="Arial" panose="020B0604020202020204" pitchFamily="34" charset="0"/>
                <a:cs typeface="Arial" panose="020B0604020202020204" pitchFamily="34" charset="0"/>
              </a:rPr>
            </a:br>
            <a:r>
              <a:rPr lang="en-US" sz="1400" cap="all" dirty="0">
                <a:solidFill>
                  <a:schemeClr val="tx1">
                    <a:lumMod val="95000"/>
                    <a:lumOff val="5000"/>
                  </a:schemeClr>
                </a:solidFill>
                <a:latin typeface="Arial" panose="020B0604020202020204" pitchFamily="34" charset="0"/>
                <a:cs typeface="Arial" panose="020B0604020202020204" pitchFamily="34" charset="0"/>
              </a:rPr>
              <a:t>- Post natal depression in mothers</a:t>
            </a:r>
            <a:br>
              <a:rPr lang="en-US" sz="1400" cap="all" dirty="0">
                <a:solidFill>
                  <a:schemeClr val="tx1">
                    <a:lumMod val="95000"/>
                    <a:lumOff val="5000"/>
                  </a:schemeClr>
                </a:solidFill>
                <a:latin typeface="Arial" panose="020B0604020202020204" pitchFamily="34" charset="0"/>
                <a:cs typeface="Arial" panose="020B0604020202020204" pitchFamily="34" charset="0"/>
              </a:rPr>
            </a:br>
            <a:r>
              <a:rPr lang="en-US" sz="1400" cap="all" dirty="0">
                <a:solidFill>
                  <a:schemeClr val="tx1">
                    <a:lumMod val="95000"/>
                    <a:lumOff val="5000"/>
                  </a:schemeClr>
                </a:solidFill>
                <a:latin typeface="Arial" panose="020B0604020202020204" pitchFamily="34" charset="0"/>
                <a:cs typeface="Arial" panose="020B0604020202020204" pitchFamily="34" charset="0"/>
              </a:rPr>
              <a:t>- Child care disruption- Recently moved in</a:t>
            </a:r>
            <a:br>
              <a:rPr lang="en-US" sz="1400" cap="all" dirty="0">
                <a:solidFill>
                  <a:schemeClr val="tx1">
                    <a:lumMod val="95000"/>
                    <a:lumOff val="5000"/>
                  </a:schemeClr>
                </a:solidFill>
                <a:latin typeface="Arial" panose="020B0604020202020204" pitchFamily="34" charset="0"/>
                <a:cs typeface="Arial" panose="020B0604020202020204" pitchFamily="34" charset="0"/>
              </a:rPr>
            </a:br>
            <a:r>
              <a:rPr lang="en-US" sz="1400" cap="all" dirty="0">
                <a:solidFill>
                  <a:schemeClr val="tx1">
                    <a:lumMod val="95000"/>
                    <a:lumOff val="5000"/>
                  </a:schemeClr>
                </a:solidFill>
                <a:latin typeface="Arial" panose="020B0604020202020204" pitchFamily="34" charset="0"/>
                <a:cs typeface="Arial" panose="020B0604020202020204" pitchFamily="34" charset="0"/>
              </a:rPr>
              <a:t>- Not a lot of social interaction</a:t>
            </a:r>
            <a:br>
              <a:rPr lang="en-US" sz="1400" cap="all" dirty="0">
                <a:solidFill>
                  <a:schemeClr val="tx1">
                    <a:lumMod val="95000"/>
                    <a:lumOff val="5000"/>
                  </a:schemeClr>
                </a:solidFill>
                <a:latin typeface="Arial" panose="020B0604020202020204" pitchFamily="34" charset="0"/>
                <a:cs typeface="Arial" panose="020B0604020202020204" pitchFamily="34" charset="0"/>
              </a:rPr>
            </a:br>
            <a:br>
              <a:rPr lang="en-US" sz="1400" cap="all" dirty="0">
                <a:solidFill>
                  <a:schemeClr val="tx1">
                    <a:lumMod val="95000"/>
                    <a:lumOff val="5000"/>
                  </a:schemeClr>
                </a:solidFill>
                <a:latin typeface="Arial" panose="020B0604020202020204" pitchFamily="34" charset="0"/>
                <a:cs typeface="Arial" panose="020B0604020202020204" pitchFamily="34" charset="0"/>
              </a:rPr>
            </a:br>
            <a:r>
              <a:rPr lang="en-US" sz="1400" cap="all" dirty="0">
                <a:solidFill>
                  <a:schemeClr val="tx1">
                    <a:lumMod val="95000"/>
                    <a:lumOff val="5000"/>
                  </a:schemeClr>
                </a:solidFill>
                <a:latin typeface="Arial" panose="020B0604020202020204" pitchFamily="34" charset="0"/>
                <a:cs typeface="Arial" panose="020B0604020202020204" pitchFamily="34" charset="0"/>
              </a:rPr>
              <a:t>Piaget highlighted the importance of environmental experiences on cognitive development.</a:t>
            </a:r>
            <a:br>
              <a:rPr lang="en-US" sz="1400" cap="all" dirty="0">
                <a:solidFill>
                  <a:schemeClr val="tx1">
                    <a:lumMod val="95000"/>
                    <a:lumOff val="5000"/>
                  </a:schemeClr>
                </a:solidFill>
                <a:latin typeface="Arial" panose="020B0604020202020204" pitchFamily="34" charset="0"/>
                <a:cs typeface="Arial" panose="020B0604020202020204" pitchFamily="34" charset="0"/>
              </a:rPr>
            </a:br>
            <a:br>
              <a:rPr lang="en-US" sz="1400" cap="all" dirty="0">
                <a:solidFill>
                  <a:schemeClr val="tx1">
                    <a:lumMod val="95000"/>
                    <a:lumOff val="5000"/>
                  </a:schemeClr>
                </a:solidFill>
                <a:latin typeface="Arial" panose="020B0604020202020204" pitchFamily="34" charset="0"/>
                <a:cs typeface="Arial" panose="020B0604020202020204" pitchFamily="34" charset="0"/>
              </a:rPr>
            </a:br>
            <a:r>
              <a:rPr lang="en-US" sz="1400" cap="all" dirty="0">
                <a:solidFill>
                  <a:schemeClr val="tx1">
                    <a:lumMod val="95000"/>
                    <a:lumOff val="5000"/>
                  </a:schemeClr>
                </a:solidFill>
                <a:latin typeface="Arial" panose="020B0604020202020204" pitchFamily="34" charset="0"/>
                <a:cs typeface="Arial" panose="020B0604020202020204" pitchFamily="34" charset="0"/>
              </a:rPr>
              <a:t>While biology may have played a role, it seems that nurture has had a greater influence on Isaac’s current struggles (Piaget, 1952; Berk, 2018).</a:t>
            </a:r>
          </a:p>
        </p:txBody>
      </p:sp>
    </p:spTree>
    <p:extLst>
      <p:ext uri="{BB962C8B-B14F-4D97-AF65-F5344CB8AC3E}">
        <p14:creationId xmlns:p14="http://schemas.microsoft.com/office/powerpoint/2010/main" val="272369479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1" name="Rectangle 10">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2"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US"/>
            </a:p>
          </p:txBody>
        </p:sp>
        <p:sp>
          <p:nvSpPr>
            <p:cNvPr id="13" name="Rectangle 12">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15" name="Picture 14">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7" name="Freeform: Shape 16">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2496BB2-D666-3F4A-4E73-BF0B2932AE01}"/>
              </a:ext>
            </a:extLst>
          </p:cNvPr>
          <p:cNvSpPr>
            <a:spLocks noGrp="1"/>
          </p:cNvSpPr>
          <p:nvPr>
            <p:ph type="title"/>
          </p:nvPr>
        </p:nvSpPr>
        <p:spPr>
          <a:xfrm>
            <a:off x="1395217" y="-44350"/>
            <a:ext cx="9618133" cy="1043108"/>
          </a:xfrm>
        </p:spPr>
        <p:txBody>
          <a:bodyPr vert="horz" lIns="91440" tIns="45720" rIns="91440" bIns="45720" rtlCol="0" anchor="ctr">
            <a:normAutofit/>
          </a:bodyPr>
          <a:lstStyle/>
          <a:p>
            <a:pPr algn="ctr"/>
            <a:r>
              <a:rPr lang="en-US" sz="4800" dirty="0"/>
              <a:t>Evaluation and Conclusion</a:t>
            </a:r>
          </a:p>
        </p:txBody>
      </p:sp>
      <p:sp>
        <p:nvSpPr>
          <p:cNvPr id="3" name="Rectangle 1">
            <a:extLst>
              <a:ext uri="{FF2B5EF4-FFF2-40B4-BE49-F238E27FC236}">
                <a16:creationId xmlns:a16="http://schemas.microsoft.com/office/drawing/2014/main" id="{E0BE9891-A2CB-3801-2DD0-4D077B705B53}"/>
              </a:ext>
            </a:extLst>
          </p:cNvPr>
          <p:cNvSpPr>
            <a:spLocks noChangeArrowheads="1"/>
          </p:cNvSpPr>
          <p:nvPr/>
        </p:nvSpPr>
        <p:spPr bwMode="auto">
          <a:xfrm>
            <a:off x="693752" y="643467"/>
            <a:ext cx="10854781" cy="55710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110000"/>
              </a:lnSpc>
              <a:spcBef>
                <a:spcPct val="0"/>
              </a:spcBef>
              <a:spcAft>
                <a:spcPts val="600"/>
              </a:spcAft>
              <a:buClr>
                <a:schemeClr val="accent1"/>
              </a:buClr>
              <a:buSzPct val="160000"/>
              <a:buFont typeface="Arial" panose="020B0604020202020204" pitchFamily="34" charset="0"/>
              <a:buChar char="•"/>
              <a:tabLst/>
            </a:pPr>
            <a:r>
              <a:rPr kumimoji="0" lang="en-US" altLang="en-US" sz="2000" i="0" u="none" strike="noStrike" cap="all" normalizeH="0" dirty="0">
                <a:ln>
                  <a:noFill/>
                </a:ln>
                <a:solidFill>
                  <a:schemeClr val="tx1">
                    <a:lumMod val="85000"/>
                    <a:lumOff val="15000"/>
                  </a:schemeClr>
                </a:solidFill>
                <a:cs typeface="Arial" panose="020B0604020202020204" pitchFamily="34" charset="0"/>
              </a:rPr>
              <a:t>Strengths of Piaget’s Theory:</a:t>
            </a:r>
            <a:br>
              <a:rPr kumimoji="0" lang="en-US" altLang="en-US" sz="2000" i="0" u="none" strike="noStrike" cap="all" normalizeH="0" dirty="0">
                <a:ln>
                  <a:noFill/>
                </a:ln>
                <a:solidFill>
                  <a:schemeClr val="tx1">
                    <a:lumMod val="85000"/>
                    <a:lumOff val="15000"/>
                  </a:schemeClr>
                </a:solidFill>
                <a:cs typeface="Arial" panose="020B0604020202020204" pitchFamily="34" charset="0"/>
              </a:rPr>
            </a:br>
            <a:r>
              <a:rPr kumimoji="0" lang="en-US" altLang="en-US" sz="2000" i="0" u="none" strike="noStrike" cap="all" normalizeH="0" dirty="0">
                <a:ln>
                  <a:noFill/>
                </a:ln>
                <a:solidFill>
                  <a:schemeClr val="tx1">
                    <a:lumMod val="85000"/>
                    <a:lumOff val="15000"/>
                  </a:schemeClr>
                </a:solidFill>
                <a:cs typeface="Arial" panose="020B0604020202020204" pitchFamily="34" charset="0"/>
              </a:rPr>
              <a:t>Piaget’s theory is important for active learning and is still useful in understanding cognitive development in children. It has had a major influence in the education of the early years and advocates strongly for play-based learning approaches which allow children to explore and construct knowledge through hands-on experiences.</a:t>
            </a:r>
          </a:p>
          <a:p>
            <a:pPr marL="0" marR="0" lvl="0" indent="-228600" eaLnBrk="1" fontAlgn="base" hangingPunct="1">
              <a:lnSpc>
                <a:spcPct val="110000"/>
              </a:lnSpc>
              <a:spcBef>
                <a:spcPct val="0"/>
              </a:spcBef>
              <a:spcAft>
                <a:spcPts val="600"/>
              </a:spcAft>
              <a:buClr>
                <a:schemeClr val="accent1"/>
              </a:buClr>
              <a:buSzPct val="160000"/>
              <a:buFont typeface="Arial" panose="020B0604020202020204" pitchFamily="34" charset="0"/>
              <a:buChar char="•"/>
              <a:tabLst/>
            </a:pPr>
            <a:br>
              <a:rPr kumimoji="0" lang="en-US" altLang="en-US" sz="2000" i="0" u="none" strike="noStrike" cap="all" normalizeH="0" dirty="0">
                <a:ln>
                  <a:noFill/>
                </a:ln>
                <a:solidFill>
                  <a:schemeClr val="tx1">
                    <a:lumMod val="85000"/>
                    <a:lumOff val="15000"/>
                  </a:schemeClr>
                </a:solidFill>
                <a:cs typeface="Arial" panose="020B0604020202020204" pitchFamily="34" charset="0"/>
              </a:rPr>
            </a:br>
            <a:r>
              <a:rPr kumimoji="0" lang="en-US" altLang="en-US" sz="2000" i="0" u="none" strike="noStrike" cap="all" normalizeH="0" dirty="0">
                <a:ln>
                  <a:noFill/>
                </a:ln>
                <a:solidFill>
                  <a:schemeClr val="tx1">
                    <a:lumMod val="85000"/>
                    <a:lumOff val="15000"/>
                  </a:schemeClr>
                </a:solidFill>
                <a:cs typeface="Arial" panose="020B0604020202020204" pitchFamily="34" charset="0"/>
              </a:rPr>
              <a:t>Constraints:</a:t>
            </a:r>
            <a:br>
              <a:rPr kumimoji="0" lang="en-US" altLang="en-US" sz="2000" i="0" u="none" strike="noStrike" cap="all" normalizeH="0" dirty="0">
                <a:ln>
                  <a:noFill/>
                </a:ln>
                <a:solidFill>
                  <a:schemeClr val="tx1">
                    <a:lumMod val="85000"/>
                    <a:lumOff val="15000"/>
                  </a:schemeClr>
                </a:solidFill>
                <a:cs typeface="Arial" panose="020B0604020202020204" pitchFamily="34" charset="0"/>
              </a:rPr>
            </a:br>
            <a:r>
              <a:rPr kumimoji="0" lang="en-US" altLang="en-US" sz="2000" i="0" u="none" strike="noStrike" cap="all" normalizeH="0" dirty="0">
                <a:ln>
                  <a:noFill/>
                </a:ln>
                <a:solidFill>
                  <a:schemeClr val="tx1">
                    <a:lumMod val="85000"/>
                    <a:lumOff val="15000"/>
                  </a:schemeClr>
                </a:solidFill>
                <a:cs typeface="Arial" panose="020B0604020202020204" pitchFamily="34" charset="0"/>
              </a:rPr>
              <a:t>But the theory has very serious limitations. It underestimates the skills of children in different phases and pays little attention to emotional development. It also does not fully consider attachment problems and pays too little attention to the effect of social and cultural influences on a child’s development.</a:t>
            </a:r>
          </a:p>
          <a:p>
            <a:pPr marL="0" marR="0" lvl="0" indent="-228600" eaLnBrk="1" fontAlgn="base" hangingPunct="1">
              <a:lnSpc>
                <a:spcPct val="110000"/>
              </a:lnSpc>
              <a:spcBef>
                <a:spcPct val="0"/>
              </a:spcBef>
              <a:spcAft>
                <a:spcPts val="600"/>
              </a:spcAft>
              <a:buClr>
                <a:schemeClr val="accent1"/>
              </a:buClr>
              <a:buSzPct val="160000"/>
              <a:buFont typeface="Arial" panose="020B0604020202020204" pitchFamily="34" charset="0"/>
              <a:buChar char="•"/>
              <a:tabLst/>
            </a:pPr>
            <a:endParaRPr lang="en-US" altLang="en-US" sz="2000" cap="all" dirty="0">
              <a:solidFill>
                <a:schemeClr val="tx1">
                  <a:lumMod val="85000"/>
                  <a:lumOff val="15000"/>
                </a:schemeClr>
              </a:solidFill>
              <a:cs typeface="Arial" panose="020B0604020202020204" pitchFamily="34" charset="0"/>
            </a:endParaRPr>
          </a:p>
          <a:p>
            <a:pPr indent="-228600" eaLnBrk="1" hangingPunct="1">
              <a:lnSpc>
                <a:spcPct val="110000"/>
              </a:lnSpc>
              <a:spcAft>
                <a:spcPts val="600"/>
              </a:spcAft>
              <a:buClr>
                <a:schemeClr val="accent1"/>
              </a:buClr>
              <a:buSzPct val="160000"/>
              <a:buFont typeface="Arial" panose="020B0604020202020204" pitchFamily="34" charset="0"/>
              <a:buChar char="•"/>
            </a:pPr>
            <a:r>
              <a:rPr lang="en-US" sz="2000" cap="all" dirty="0">
                <a:solidFill>
                  <a:schemeClr val="tx1">
                    <a:lumMod val="85000"/>
                    <a:lumOff val="15000"/>
                  </a:schemeClr>
                </a:solidFill>
                <a:cs typeface="Arial" panose="020B0604020202020204" pitchFamily="34" charset="0"/>
              </a:rPr>
              <a:t>Alternative Theory:</a:t>
            </a:r>
          </a:p>
          <a:p>
            <a:pPr indent="-228600" eaLnBrk="1" hangingPunct="1">
              <a:lnSpc>
                <a:spcPct val="110000"/>
              </a:lnSpc>
              <a:spcAft>
                <a:spcPts val="600"/>
              </a:spcAft>
              <a:buClr>
                <a:schemeClr val="accent1"/>
              </a:buClr>
              <a:buSzPct val="160000"/>
              <a:buFont typeface="Arial" panose="020B0604020202020204" pitchFamily="34" charset="0"/>
              <a:buChar char="•"/>
            </a:pPr>
            <a:r>
              <a:rPr lang="en-US" sz="2000" cap="all" dirty="0">
                <a:solidFill>
                  <a:schemeClr val="tx1">
                    <a:lumMod val="85000"/>
                    <a:lumOff val="15000"/>
                  </a:schemeClr>
                </a:solidFill>
                <a:cs typeface="Arial" panose="020B0604020202020204" pitchFamily="34" charset="0"/>
              </a:rPr>
              <a:t>Bowlby's Attachment Theory offers a valuable alternative perspective. This theory may explain Isaac's separation distress, clinginess, and emotional difficulties more effectively than Piaget's framework, as it </a:t>
            </a:r>
            <a:r>
              <a:rPr lang="en-US" sz="2000" cap="all" dirty="0" err="1">
                <a:solidFill>
                  <a:schemeClr val="tx1">
                    <a:lumMod val="85000"/>
                    <a:lumOff val="15000"/>
                  </a:schemeClr>
                </a:solidFill>
                <a:cs typeface="Arial" panose="020B0604020202020204" pitchFamily="34" charset="0"/>
              </a:rPr>
              <a:t>emphasises</a:t>
            </a:r>
            <a:r>
              <a:rPr lang="en-US" sz="2000" cap="all" dirty="0">
                <a:solidFill>
                  <a:schemeClr val="tx1">
                    <a:lumMod val="85000"/>
                    <a:lumOff val="15000"/>
                  </a:schemeClr>
                </a:solidFill>
                <a:cs typeface="Arial" panose="020B0604020202020204" pitchFamily="34" charset="0"/>
              </a:rPr>
              <a:t> the critical importance of secure early attachments for emotional wellbeing and development.</a:t>
            </a:r>
          </a:p>
          <a:p>
            <a:pPr indent="-228600" eaLnBrk="1" hangingPunct="1">
              <a:lnSpc>
                <a:spcPct val="110000"/>
              </a:lnSpc>
              <a:spcAft>
                <a:spcPts val="600"/>
              </a:spcAft>
              <a:buClr>
                <a:schemeClr val="accent1"/>
              </a:buClr>
              <a:buSzPct val="160000"/>
              <a:buFont typeface="Arial" panose="020B0604020202020204" pitchFamily="34" charset="0"/>
              <a:buChar char="•"/>
            </a:pPr>
            <a:endParaRPr lang="en-US" sz="2000" cap="all" dirty="0">
              <a:solidFill>
                <a:schemeClr val="tx1">
                  <a:lumMod val="85000"/>
                  <a:lumOff val="15000"/>
                </a:schemeClr>
              </a:solidFill>
              <a:cs typeface="Arial" panose="020B0604020202020204" pitchFamily="34" charset="0"/>
            </a:endParaRPr>
          </a:p>
          <a:p>
            <a:pPr indent="-228600" eaLnBrk="1" hangingPunct="1">
              <a:lnSpc>
                <a:spcPct val="110000"/>
              </a:lnSpc>
              <a:spcAft>
                <a:spcPts val="600"/>
              </a:spcAft>
              <a:buClr>
                <a:schemeClr val="accent1"/>
              </a:buClr>
              <a:buSzPct val="160000"/>
              <a:buFont typeface="Arial" panose="020B0604020202020204" pitchFamily="34" charset="0"/>
              <a:buChar char="•"/>
            </a:pPr>
            <a:r>
              <a:rPr lang="en-US" sz="2000" cap="all" dirty="0">
                <a:solidFill>
                  <a:schemeClr val="tx1">
                    <a:lumMod val="85000"/>
                    <a:lumOff val="15000"/>
                  </a:schemeClr>
                </a:solidFill>
                <a:cs typeface="Arial" panose="020B0604020202020204" pitchFamily="34" charset="0"/>
              </a:rPr>
              <a:t>Conclusion:</a:t>
            </a:r>
          </a:p>
          <a:p>
            <a:pPr indent="-228600" eaLnBrk="1" hangingPunct="1">
              <a:lnSpc>
                <a:spcPct val="110000"/>
              </a:lnSpc>
              <a:spcAft>
                <a:spcPts val="600"/>
              </a:spcAft>
              <a:buClr>
                <a:schemeClr val="accent1"/>
              </a:buClr>
              <a:buSzPct val="160000"/>
              <a:buFont typeface="Arial" panose="020B0604020202020204" pitchFamily="34" charset="0"/>
              <a:buChar char="•"/>
            </a:pPr>
            <a:r>
              <a:rPr lang="en-US" sz="2000" cap="all" dirty="0">
                <a:solidFill>
                  <a:schemeClr val="tx1">
                    <a:lumMod val="85000"/>
                    <a:lumOff val="15000"/>
                  </a:schemeClr>
                </a:solidFill>
                <a:cs typeface="Arial" panose="020B0604020202020204" pitchFamily="34" charset="0"/>
              </a:rPr>
              <a:t>Overall, Piaget's theory helps explain how Isaac's disrupted early experiences may have affected his cognitive and language development. The theory supports targeted interventions based on play, exploration, communication, and consistent learning experiences. These approaches can help improve Isaac's confidence, language skills, and overall development.</a:t>
            </a:r>
          </a:p>
          <a:p>
            <a:pPr marL="0" marR="0" lvl="0" indent="-228600" eaLnBrk="1" fontAlgn="base" hangingPunct="1">
              <a:lnSpc>
                <a:spcPct val="110000"/>
              </a:lnSpc>
              <a:spcBef>
                <a:spcPct val="0"/>
              </a:spcBef>
              <a:spcAft>
                <a:spcPts val="600"/>
              </a:spcAft>
              <a:buClr>
                <a:schemeClr val="accent1"/>
              </a:buClr>
              <a:buSzPct val="160000"/>
              <a:buFont typeface="Arial" panose="020B0604020202020204" pitchFamily="34" charset="0"/>
              <a:buChar char="•"/>
              <a:tabLst/>
            </a:pPr>
            <a:endParaRPr kumimoji="0" lang="en-US" altLang="en-US" sz="1000" b="0" i="0" u="none" strike="noStrike" cap="all" normalizeH="0" dirty="0">
              <a:ln>
                <a:noFill/>
              </a:ln>
              <a:solidFill>
                <a:schemeClr val="tx1">
                  <a:lumMod val="85000"/>
                  <a:lumOff val="15000"/>
                </a:schemeClr>
              </a:solidFill>
              <a:latin typeface="+mn-lt"/>
            </a:endParaRPr>
          </a:p>
        </p:txBody>
      </p:sp>
    </p:spTree>
    <p:extLst>
      <p:ext uri="{BB962C8B-B14F-4D97-AF65-F5344CB8AC3E}">
        <p14:creationId xmlns:p14="http://schemas.microsoft.com/office/powerpoint/2010/main" val="355064989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E6D57E0B-41E7-4862-852B-4C24E7B478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2" name="Group 21">
            <a:extLst>
              <a:ext uri="{FF2B5EF4-FFF2-40B4-BE49-F238E27FC236}">
                <a16:creationId xmlns:a16="http://schemas.microsoft.com/office/drawing/2014/main" id="{14684A4D-3AB3-4D14-8F74-E9E22EFC92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3" name="Rectangle 22">
              <a:extLst>
                <a:ext uri="{FF2B5EF4-FFF2-40B4-BE49-F238E27FC236}">
                  <a16:creationId xmlns:a16="http://schemas.microsoft.com/office/drawing/2014/main" id="{62AAD8D6-E6DC-4196-8B6E-99E7C9027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Freeform 11">
              <a:extLst>
                <a:ext uri="{FF2B5EF4-FFF2-40B4-BE49-F238E27FC236}">
                  <a16:creationId xmlns:a16="http://schemas.microsoft.com/office/drawing/2014/main" id="{EF22364E-4978-4D02-9F7E-4608CE9F4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US"/>
            </a:p>
          </p:txBody>
        </p:sp>
        <p:sp>
          <p:nvSpPr>
            <p:cNvPr id="25" name="Rectangle 24">
              <a:extLst>
                <a:ext uri="{FF2B5EF4-FFF2-40B4-BE49-F238E27FC236}">
                  <a16:creationId xmlns:a16="http://schemas.microsoft.com/office/drawing/2014/main" id="{D203295E-B861-404F-966C-8EDD88287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pSp>
      <p:pic>
        <p:nvPicPr>
          <p:cNvPr id="26" name="Picture 25">
            <a:extLst>
              <a:ext uri="{FF2B5EF4-FFF2-40B4-BE49-F238E27FC236}">
                <a16:creationId xmlns:a16="http://schemas.microsoft.com/office/drawing/2014/main" id="{BB28D430-56EA-45B9-8632-927BEBF029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7" name="Freeform: Shape 18">
            <a:extLst>
              <a:ext uri="{FF2B5EF4-FFF2-40B4-BE49-F238E27FC236}">
                <a16:creationId xmlns:a16="http://schemas.microsoft.com/office/drawing/2014/main" id="{A601F395-3079-4179-84BA-6654D9F82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71066"/>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w="50800" cap="sq">
            <a:noFill/>
            <a:miter lim="800000"/>
          </a:ln>
          <a:effectLst>
            <a:outerShdw blurRad="101600" dist="152400" dir="4380000" algn="t" rotWithShape="0">
              <a:prstClr val="black">
                <a:alpha val="43000"/>
              </a:prstClr>
            </a:outerShdw>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679C2F0-4728-E71F-86E4-F58F29D72043}"/>
              </a:ext>
            </a:extLst>
          </p:cNvPr>
          <p:cNvSpPr>
            <a:spLocks noGrp="1"/>
          </p:cNvSpPr>
          <p:nvPr>
            <p:ph type="title"/>
          </p:nvPr>
        </p:nvSpPr>
        <p:spPr>
          <a:xfrm>
            <a:off x="1286933" y="1061660"/>
            <a:ext cx="9618133" cy="1043108"/>
          </a:xfrm>
        </p:spPr>
        <p:txBody>
          <a:bodyPr vert="horz" lIns="91440" tIns="45720" rIns="91440" bIns="45720" rtlCol="0" anchor="ctr">
            <a:normAutofit/>
          </a:bodyPr>
          <a:lstStyle/>
          <a:p>
            <a:pPr algn="ctr"/>
            <a:r>
              <a:rPr lang="en-US" sz="4800" i="1"/>
              <a:t>Reference List</a:t>
            </a:r>
          </a:p>
        </p:txBody>
      </p:sp>
      <p:sp>
        <p:nvSpPr>
          <p:cNvPr id="3" name="Rectangle 1">
            <a:extLst>
              <a:ext uri="{FF2B5EF4-FFF2-40B4-BE49-F238E27FC236}">
                <a16:creationId xmlns:a16="http://schemas.microsoft.com/office/drawing/2014/main" id="{4A2A4BDB-2305-8E60-CBCB-FD78BFC753C1}"/>
              </a:ext>
            </a:extLst>
          </p:cNvPr>
          <p:cNvSpPr>
            <a:spLocks noChangeArrowheads="1"/>
          </p:cNvSpPr>
          <p:nvPr/>
        </p:nvSpPr>
        <p:spPr bwMode="auto">
          <a:xfrm>
            <a:off x="1286933" y="2226681"/>
            <a:ext cx="9618133" cy="358629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120000"/>
              </a:lnSpc>
              <a:spcBef>
                <a:spcPct val="0"/>
              </a:spcBef>
              <a:spcAft>
                <a:spcPts val="600"/>
              </a:spcAft>
              <a:buClr>
                <a:schemeClr val="accent1"/>
              </a:buClr>
              <a:buSzPct val="160000"/>
              <a:buFont typeface="Arial" panose="020B0604020202020204" pitchFamily="34" charset="0"/>
              <a:buChar char="•"/>
              <a:tabLst/>
            </a:pPr>
            <a:r>
              <a:rPr kumimoji="0" lang="en-US" altLang="en-US" b="0" i="0" u="none" strike="noStrike" cap="all" normalizeH="0">
                <a:ln>
                  <a:noFill/>
                </a:ln>
                <a:solidFill>
                  <a:schemeClr val="tx1">
                    <a:lumMod val="85000"/>
                    <a:lumOff val="15000"/>
                  </a:schemeClr>
                </a:solidFill>
                <a:latin typeface="+mn-lt"/>
              </a:rPr>
              <a:t>Berk, L.E. (2018) </a:t>
            </a:r>
            <a:r>
              <a:rPr kumimoji="0" lang="en-US" altLang="en-US" b="0" i="1" u="none" strike="noStrike" cap="all" normalizeH="0">
                <a:ln>
                  <a:noFill/>
                </a:ln>
                <a:solidFill>
                  <a:schemeClr val="tx1">
                    <a:lumMod val="85000"/>
                    <a:lumOff val="15000"/>
                  </a:schemeClr>
                </a:solidFill>
                <a:latin typeface="+mn-lt"/>
              </a:rPr>
              <a:t>Development Through the Lifespan</a:t>
            </a:r>
            <a:r>
              <a:rPr kumimoji="0" lang="en-US" altLang="en-US" b="0" i="0" u="none" strike="noStrike" cap="all" normalizeH="0">
                <a:ln>
                  <a:noFill/>
                </a:ln>
                <a:solidFill>
                  <a:schemeClr val="tx1">
                    <a:lumMod val="85000"/>
                    <a:lumOff val="15000"/>
                  </a:schemeClr>
                </a:solidFill>
                <a:latin typeface="+mn-lt"/>
              </a:rPr>
              <a:t>. 7th edn. Harlow: Pearson.</a:t>
            </a:r>
          </a:p>
          <a:p>
            <a:pPr marL="0" marR="0" lvl="0" indent="-228600" eaLnBrk="1" fontAlgn="base" hangingPunct="1">
              <a:lnSpc>
                <a:spcPct val="120000"/>
              </a:lnSpc>
              <a:spcBef>
                <a:spcPct val="0"/>
              </a:spcBef>
              <a:spcAft>
                <a:spcPts val="600"/>
              </a:spcAft>
              <a:buClr>
                <a:schemeClr val="accent1"/>
              </a:buClr>
              <a:buSzPct val="160000"/>
              <a:buFont typeface="Arial" panose="020B0604020202020204" pitchFamily="34" charset="0"/>
              <a:buChar char="•"/>
              <a:tabLst/>
            </a:pPr>
            <a:r>
              <a:rPr kumimoji="0" lang="en-US" altLang="en-US" b="0" i="0" u="none" strike="noStrike" cap="all" normalizeH="0">
                <a:ln>
                  <a:noFill/>
                </a:ln>
                <a:solidFill>
                  <a:schemeClr val="tx1">
                    <a:lumMod val="85000"/>
                    <a:lumOff val="15000"/>
                  </a:schemeClr>
                </a:solidFill>
                <a:latin typeface="+mn-lt"/>
              </a:rPr>
              <a:t>Bruce, T. (2020) </a:t>
            </a:r>
            <a:r>
              <a:rPr kumimoji="0" lang="en-US" altLang="en-US" b="0" i="1" u="none" strike="noStrike" cap="all" normalizeH="0">
                <a:ln>
                  <a:noFill/>
                </a:ln>
                <a:solidFill>
                  <a:schemeClr val="tx1">
                    <a:lumMod val="85000"/>
                    <a:lumOff val="15000"/>
                  </a:schemeClr>
                </a:solidFill>
                <a:latin typeface="+mn-lt"/>
              </a:rPr>
              <a:t>Early Childhood Education</a:t>
            </a:r>
            <a:r>
              <a:rPr kumimoji="0" lang="en-US" altLang="en-US" b="0" i="0" u="none" strike="noStrike" cap="all" normalizeH="0">
                <a:ln>
                  <a:noFill/>
                </a:ln>
                <a:solidFill>
                  <a:schemeClr val="tx1">
                    <a:lumMod val="85000"/>
                    <a:lumOff val="15000"/>
                  </a:schemeClr>
                </a:solidFill>
                <a:latin typeface="+mn-lt"/>
              </a:rPr>
              <a:t>. 6th edn. London: Hodder Education.</a:t>
            </a:r>
          </a:p>
          <a:p>
            <a:pPr marL="0" marR="0" lvl="0" indent="-228600" eaLnBrk="1" fontAlgn="base" hangingPunct="1">
              <a:lnSpc>
                <a:spcPct val="120000"/>
              </a:lnSpc>
              <a:spcBef>
                <a:spcPct val="0"/>
              </a:spcBef>
              <a:spcAft>
                <a:spcPts val="600"/>
              </a:spcAft>
              <a:buClr>
                <a:schemeClr val="accent1"/>
              </a:buClr>
              <a:buSzPct val="160000"/>
              <a:buFont typeface="Arial" panose="020B0604020202020204" pitchFamily="34" charset="0"/>
              <a:buChar char="•"/>
              <a:tabLst/>
            </a:pPr>
            <a:r>
              <a:rPr kumimoji="0" lang="en-US" altLang="en-US" b="0" i="0" u="none" strike="noStrike" cap="all" normalizeH="0">
                <a:ln>
                  <a:noFill/>
                </a:ln>
                <a:solidFill>
                  <a:schemeClr val="tx1">
                    <a:lumMod val="85000"/>
                    <a:lumOff val="15000"/>
                  </a:schemeClr>
                </a:solidFill>
                <a:latin typeface="+mn-lt"/>
              </a:rPr>
              <a:t>Piaget, J. (1952) </a:t>
            </a:r>
            <a:r>
              <a:rPr kumimoji="0" lang="en-US" altLang="en-US" b="0" i="1" u="none" strike="noStrike" cap="all" normalizeH="0">
                <a:ln>
                  <a:noFill/>
                </a:ln>
                <a:solidFill>
                  <a:schemeClr val="tx1">
                    <a:lumMod val="85000"/>
                    <a:lumOff val="15000"/>
                  </a:schemeClr>
                </a:solidFill>
                <a:latin typeface="+mn-lt"/>
              </a:rPr>
              <a:t>The Origins of Intelligence in Children</a:t>
            </a:r>
            <a:r>
              <a:rPr kumimoji="0" lang="en-US" altLang="en-US" b="0" i="0" u="none" strike="noStrike" cap="all" normalizeH="0">
                <a:ln>
                  <a:noFill/>
                </a:ln>
                <a:solidFill>
                  <a:schemeClr val="tx1">
                    <a:lumMod val="85000"/>
                    <a:lumOff val="15000"/>
                  </a:schemeClr>
                </a:solidFill>
                <a:latin typeface="+mn-lt"/>
              </a:rPr>
              <a:t>. New York: International Universities Press.</a:t>
            </a:r>
          </a:p>
          <a:p>
            <a:pPr marL="0" marR="0" lvl="0" indent="-228600" eaLnBrk="1" fontAlgn="base" hangingPunct="1">
              <a:lnSpc>
                <a:spcPct val="120000"/>
              </a:lnSpc>
              <a:spcBef>
                <a:spcPct val="0"/>
              </a:spcBef>
              <a:spcAft>
                <a:spcPts val="600"/>
              </a:spcAft>
              <a:buClr>
                <a:schemeClr val="accent1"/>
              </a:buClr>
              <a:buSzPct val="160000"/>
              <a:buFont typeface="Arial" panose="020B0604020202020204" pitchFamily="34" charset="0"/>
              <a:buChar char="•"/>
              <a:tabLst/>
            </a:pPr>
            <a:r>
              <a:rPr kumimoji="0" lang="en-US" altLang="en-US" b="0" i="0" u="none" strike="noStrike" cap="all" normalizeH="0">
                <a:ln>
                  <a:noFill/>
                </a:ln>
                <a:solidFill>
                  <a:schemeClr val="tx1">
                    <a:lumMod val="85000"/>
                    <a:lumOff val="15000"/>
                  </a:schemeClr>
                </a:solidFill>
                <a:latin typeface="+mn-lt"/>
              </a:rPr>
              <a:t>Piaget, J. (1964) </a:t>
            </a:r>
            <a:r>
              <a:rPr kumimoji="0" lang="en-US" altLang="en-US" b="0" i="1" u="none" strike="noStrike" cap="all" normalizeH="0">
                <a:ln>
                  <a:noFill/>
                </a:ln>
                <a:solidFill>
                  <a:schemeClr val="tx1">
                    <a:lumMod val="85000"/>
                    <a:lumOff val="15000"/>
                  </a:schemeClr>
                </a:solidFill>
                <a:latin typeface="+mn-lt"/>
              </a:rPr>
              <a:t>Development and Learning</a:t>
            </a:r>
            <a:r>
              <a:rPr kumimoji="0" lang="en-US" altLang="en-US" b="0" i="0" u="none" strike="noStrike" cap="all" normalizeH="0">
                <a:ln>
                  <a:noFill/>
                </a:ln>
                <a:solidFill>
                  <a:schemeClr val="tx1">
                    <a:lumMod val="85000"/>
                    <a:lumOff val="15000"/>
                  </a:schemeClr>
                </a:solidFill>
                <a:latin typeface="+mn-lt"/>
              </a:rPr>
              <a:t>. Journal of Research in Science Teaching, 2(3), pp.176–186.</a:t>
            </a:r>
          </a:p>
          <a:p>
            <a:pPr marL="0" marR="0" lvl="0" indent="-228600" eaLnBrk="1" fontAlgn="base" hangingPunct="1">
              <a:lnSpc>
                <a:spcPct val="120000"/>
              </a:lnSpc>
              <a:spcBef>
                <a:spcPct val="0"/>
              </a:spcBef>
              <a:spcAft>
                <a:spcPts val="600"/>
              </a:spcAft>
              <a:buClr>
                <a:schemeClr val="accent1"/>
              </a:buClr>
              <a:buSzPct val="160000"/>
              <a:buFont typeface="Arial" panose="020B0604020202020204" pitchFamily="34" charset="0"/>
              <a:buChar char="•"/>
              <a:tabLst/>
            </a:pPr>
            <a:r>
              <a:rPr kumimoji="0" lang="en-US" altLang="en-US" b="0" i="0" u="none" strike="noStrike" cap="all" normalizeH="0">
                <a:ln>
                  <a:noFill/>
                </a:ln>
                <a:solidFill>
                  <a:schemeClr val="tx1">
                    <a:lumMod val="85000"/>
                    <a:lumOff val="15000"/>
                  </a:schemeClr>
                </a:solidFill>
                <a:latin typeface="+mn-lt"/>
              </a:rPr>
              <a:t>Shaffer, D.R. and Kipp, K. (2014) </a:t>
            </a:r>
            <a:r>
              <a:rPr kumimoji="0" lang="en-US" altLang="en-US" b="0" i="1" u="none" strike="noStrike" cap="all" normalizeH="0">
                <a:ln>
                  <a:noFill/>
                </a:ln>
                <a:solidFill>
                  <a:schemeClr val="tx1">
                    <a:lumMod val="85000"/>
                    <a:lumOff val="15000"/>
                  </a:schemeClr>
                </a:solidFill>
                <a:latin typeface="+mn-lt"/>
              </a:rPr>
              <a:t>Developmental Psychology: Childhood and Adolescence</a:t>
            </a:r>
            <a:r>
              <a:rPr kumimoji="0" lang="en-US" altLang="en-US" b="0" i="0" u="none" strike="noStrike" cap="all" normalizeH="0">
                <a:ln>
                  <a:noFill/>
                </a:ln>
                <a:solidFill>
                  <a:schemeClr val="tx1">
                    <a:lumMod val="85000"/>
                    <a:lumOff val="15000"/>
                  </a:schemeClr>
                </a:solidFill>
                <a:latin typeface="+mn-lt"/>
              </a:rPr>
              <a:t>. 9th edn. Belmont: Wadsworth.</a:t>
            </a:r>
          </a:p>
          <a:p>
            <a:pPr marL="0" marR="0" lvl="0" indent="-228600" eaLnBrk="1" fontAlgn="base" hangingPunct="1">
              <a:lnSpc>
                <a:spcPct val="120000"/>
              </a:lnSpc>
              <a:spcBef>
                <a:spcPct val="0"/>
              </a:spcBef>
              <a:spcAft>
                <a:spcPts val="600"/>
              </a:spcAft>
              <a:buClr>
                <a:schemeClr val="accent1"/>
              </a:buClr>
              <a:buSzPct val="160000"/>
              <a:buFont typeface="Arial" panose="020B0604020202020204" pitchFamily="34" charset="0"/>
              <a:buChar char="•"/>
              <a:tabLst/>
            </a:pPr>
            <a:r>
              <a:rPr kumimoji="0" lang="en-US" altLang="en-US" b="0" i="0" u="none" strike="noStrike" cap="all" normalizeH="0">
                <a:ln>
                  <a:noFill/>
                </a:ln>
                <a:solidFill>
                  <a:schemeClr val="tx1">
                    <a:lumMod val="85000"/>
                    <a:lumOff val="15000"/>
                  </a:schemeClr>
                </a:solidFill>
                <a:latin typeface="+mn-lt"/>
              </a:rPr>
              <a:t>Wood, E., Wood, C. and Boyd, D. (2016) </a:t>
            </a:r>
            <a:r>
              <a:rPr kumimoji="0" lang="en-US" altLang="en-US" b="0" i="1" u="none" strike="noStrike" cap="all" normalizeH="0">
                <a:ln>
                  <a:noFill/>
                </a:ln>
                <a:solidFill>
                  <a:schemeClr val="tx1">
                    <a:lumMod val="85000"/>
                    <a:lumOff val="15000"/>
                  </a:schemeClr>
                </a:solidFill>
                <a:latin typeface="+mn-lt"/>
              </a:rPr>
              <a:t>The Psychology of Education</a:t>
            </a:r>
            <a:r>
              <a:rPr kumimoji="0" lang="en-US" altLang="en-US" b="0" i="0" u="none" strike="noStrike" cap="all" normalizeH="0">
                <a:ln>
                  <a:noFill/>
                </a:ln>
                <a:solidFill>
                  <a:schemeClr val="tx1">
                    <a:lumMod val="85000"/>
                    <a:lumOff val="15000"/>
                  </a:schemeClr>
                </a:solidFill>
                <a:latin typeface="+mn-lt"/>
              </a:rPr>
              <a:t>. 3rd edn. London: Routledge.</a:t>
            </a:r>
          </a:p>
        </p:txBody>
      </p:sp>
      <p:sp>
        <p:nvSpPr>
          <p:cNvPr id="5" name="Rectangle 3">
            <a:extLst>
              <a:ext uri="{FF2B5EF4-FFF2-40B4-BE49-F238E27FC236}">
                <a16:creationId xmlns:a16="http://schemas.microsoft.com/office/drawing/2014/main" id="{C5D31CE0-4CB0-3E87-2A94-2DEBC4802706}"/>
              </a:ext>
            </a:extLst>
          </p:cNvPr>
          <p:cNvSpPr>
            <a:spLocks noChangeArrowheads="1"/>
          </p:cNvSpPr>
          <p:nvPr/>
        </p:nvSpPr>
        <p:spPr bwMode="auto">
          <a:xfrm>
            <a:off x="897559" y="3110163"/>
            <a:ext cx="9480884" cy="637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634102206"/>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image" Target="../media/image8.jpeg"/></Relationships>
</file>

<file path=ppt/theme/theme1.xml><?xml version="1.0" encoding="utf-8"?>
<a:theme xmlns:a="http://schemas.openxmlformats.org/drawingml/2006/main" name="Dune">
  <a:themeElements>
    <a:clrScheme name="Dun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 id="{826328CA-5F67-4711-B85D-145ABD90F0C2}" vid="{19057A55-7D5A-4630-9E53-CA5ED6447771}"/>
    </a:ext>
  </a:extLst>
</a:theme>
</file>

<file path=ppt/theme/theme2.xml><?xml version="1.0" encoding="utf-8"?>
<a:theme xmlns:a="http://schemas.openxmlformats.org/drawingml/2006/main" name="Main Even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otalTime>82</TotalTime>
  <Words>1314</Words>
  <Application>Microsoft Macintosh PowerPoint</Application>
  <PresentationFormat>Widescreen</PresentationFormat>
  <Paragraphs>113</Paragraphs>
  <Slides>9</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9</vt:i4>
      </vt:variant>
    </vt:vector>
  </HeadingPairs>
  <TitlesOfParts>
    <vt:vector size="15" baseType="lpstr">
      <vt:lpstr>-webkit-standard</vt:lpstr>
      <vt:lpstr>Arial</vt:lpstr>
      <vt:lpstr>Impact</vt:lpstr>
      <vt:lpstr>Neue Haas Grotesk Text Pro</vt:lpstr>
      <vt:lpstr>Dune</vt:lpstr>
      <vt:lpstr>Main Event</vt:lpstr>
      <vt:lpstr>LCHS4010 -Component 1 May 2026 Assessment Presentation</vt:lpstr>
      <vt:lpstr>Introduction</vt:lpstr>
      <vt:lpstr>Overview of Piaget's Theory</vt:lpstr>
      <vt:lpstr>Applying Key Concepts to Isaac (Part 1)</vt:lpstr>
      <vt:lpstr>PowerPoint Presentation</vt:lpstr>
      <vt:lpstr>Practical Strategies and Interventions</vt:lpstr>
      <vt:lpstr>Nature vs Nurture</vt:lpstr>
      <vt:lpstr>Evaluation and 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samiraserbana1389@outlook.com</dc:creator>
  <cp:lastModifiedBy>samiraserbana1389@outlook.com</cp:lastModifiedBy>
  <cp:revision>1</cp:revision>
  <dcterms:created xsi:type="dcterms:W3CDTF">2026-06-13T16:05:50Z</dcterms:created>
  <dcterms:modified xsi:type="dcterms:W3CDTF">2026-06-13T17:28:49Z</dcterms:modified>
</cp:coreProperties>
</file>