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62"/>
  </p:notesMasterIdLst>
  <p:sldIdLst>
    <p:sldId id="256" r:id="rId3"/>
    <p:sldId id="485" r:id="rId4"/>
    <p:sldId id="284" r:id="rId5"/>
    <p:sldId id="344" r:id="rId6"/>
    <p:sldId id="282" r:id="rId7"/>
    <p:sldId id="345" r:id="rId8"/>
    <p:sldId id="346" r:id="rId9"/>
    <p:sldId id="348" r:id="rId10"/>
    <p:sldId id="349" r:id="rId11"/>
    <p:sldId id="285" r:id="rId12"/>
    <p:sldId id="350" r:id="rId13"/>
    <p:sldId id="354" r:id="rId14"/>
    <p:sldId id="351" r:id="rId15"/>
    <p:sldId id="355" r:id="rId16"/>
    <p:sldId id="352" r:id="rId17"/>
    <p:sldId id="356" r:id="rId18"/>
    <p:sldId id="358" r:id="rId19"/>
    <p:sldId id="359" r:id="rId20"/>
    <p:sldId id="361" r:id="rId21"/>
    <p:sldId id="360" r:id="rId22"/>
    <p:sldId id="357" r:id="rId23"/>
    <p:sldId id="363" r:id="rId24"/>
    <p:sldId id="365" r:id="rId25"/>
    <p:sldId id="364" r:id="rId26"/>
    <p:sldId id="449" r:id="rId27"/>
    <p:sldId id="366" r:id="rId28"/>
    <p:sldId id="367" r:id="rId29"/>
    <p:sldId id="368" r:id="rId30"/>
    <p:sldId id="369" r:id="rId31"/>
    <p:sldId id="370" r:id="rId32"/>
    <p:sldId id="373" r:id="rId33"/>
    <p:sldId id="374" r:id="rId34"/>
    <p:sldId id="450" r:id="rId35"/>
    <p:sldId id="473" r:id="rId36"/>
    <p:sldId id="451" r:id="rId37"/>
    <p:sldId id="471" r:id="rId38"/>
    <p:sldId id="476" r:id="rId39"/>
    <p:sldId id="475" r:id="rId40"/>
    <p:sldId id="478" r:id="rId41"/>
    <p:sldId id="477" r:id="rId42"/>
    <p:sldId id="479" r:id="rId43"/>
    <p:sldId id="480" r:id="rId44"/>
    <p:sldId id="481" r:id="rId45"/>
    <p:sldId id="482" r:id="rId46"/>
    <p:sldId id="474" r:id="rId47"/>
    <p:sldId id="484" r:id="rId48"/>
    <p:sldId id="292" r:id="rId49"/>
    <p:sldId id="486" r:id="rId50"/>
    <p:sldId id="488" r:id="rId51"/>
    <p:sldId id="267" r:id="rId52"/>
    <p:sldId id="487" r:id="rId53"/>
    <p:sldId id="330" r:id="rId54"/>
    <p:sldId id="371" r:id="rId55"/>
    <p:sldId id="333" r:id="rId56"/>
    <p:sldId id="372" r:id="rId57"/>
    <p:sldId id="331" r:id="rId58"/>
    <p:sldId id="332" r:id="rId59"/>
    <p:sldId id="483" r:id="rId60"/>
    <p:sldId id="489"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t>Planet</a:t>
          </a:r>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t>Planet</a:t>
          </a:r>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t>Planet</a:t>
          </a:r>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76AA6-5B26-4B3F-8393-392563734D4C}" type="doc">
      <dgm:prSet loTypeId="urn:microsoft.com/office/officeart/2005/8/layout/venn1" loCatId="relationship" qsTypeId="urn:microsoft.com/office/officeart/2005/8/quickstyle/simple1" qsCatId="simple" csTypeId="urn:microsoft.com/office/officeart/2005/8/colors/colorful2" csCatId="colorful" phldr="1"/>
      <dgm:spPr/>
    </dgm:pt>
    <dgm:pt modelId="{06218D0E-6F2B-4B8F-B1CE-800B5A6EF20E}">
      <dgm:prSet phldrT="[Text]"/>
      <dgm:spPr/>
      <dgm:t>
        <a:bodyPr/>
        <a:lstStyle/>
        <a:p>
          <a:r>
            <a:rPr lang="en-GB" dirty="0"/>
            <a:t>People</a:t>
          </a:r>
        </a:p>
      </dgm:t>
    </dgm:pt>
    <dgm:pt modelId="{EF7D3DE1-47BF-4642-A5E8-B3939DC0D24B}" type="parTrans" cxnId="{39E8D721-44BC-40A4-B44A-7D5A07BD0507}">
      <dgm:prSet/>
      <dgm:spPr/>
      <dgm:t>
        <a:bodyPr/>
        <a:lstStyle/>
        <a:p>
          <a:endParaRPr lang="en-GB"/>
        </a:p>
      </dgm:t>
    </dgm:pt>
    <dgm:pt modelId="{CA9B9BA3-5029-4B4D-97E7-4FB2261F4245}" type="sibTrans" cxnId="{39E8D721-44BC-40A4-B44A-7D5A07BD0507}">
      <dgm:prSet/>
      <dgm:spPr/>
      <dgm:t>
        <a:bodyPr/>
        <a:lstStyle/>
        <a:p>
          <a:endParaRPr lang="en-GB"/>
        </a:p>
      </dgm:t>
    </dgm:pt>
    <dgm:pt modelId="{8E252B4C-1E8F-45A0-B27A-231B2022D5D9}">
      <dgm:prSet phldrT="[Text]"/>
      <dgm:spPr/>
      <dgm:t>
        <a:bodyPr/>
        <a:lstStyle/>
        <a:p>
          <a:r>
            <a:rPr lang="en-GB" dirty="0"/>
            <a:t>Profit</a:t>
          </a:r>
        </a:p>
      </dgm:t>
    </dgm:pt>
    <dgm:pt modelId="{A5F6EBCF-D9E6-4605-90BE-0E2409A69006}" type="parTrans" cxnId="{BBC1B4F3-B187-412E-B593-BBB37E8F837B}">
      <dgm:prSet/>
      <dgm:spPr/>
      <dgm:t>
        <a:bodyPr/>
        <a:lstStyle/>
        <a:p>
          <a:endParaRPr lang="en-GB"/>
        </a:p>
      </dgm:t>
    </dgm:pt>
    <dgm:pt modelId="{F5110C9D-3923-4475-8794-57362DA750E6}" type="sibTrans" cxnId="{BBC1B4F3-B187-412E-B593-BBB37E8F837B}">
      <dgm:prSet/>
      <dgm:spPr/>
      <dgm:t>
        <a:bodyPr/>
        <a:lstStyle/>
        <a:p>
          <a:endParaRPr lang="en-GB"/>
        </a:p>
      </dgm:t>
    </dgm:pt>
    <dgm:pt modelId="{F1F1E8BB-6395-4B51-8913-5F6D027B4AC8}">
      <dgm:prSet phldrT="[Text]"/>
      <dgm:spPr/>
      <dgm:t>
        <a:bodyPr/>
        <a:lstStyle/>
        <a:p>
          <a:r>
            <a:rPr lang="en-GB" dirty="0"/>
            <a:t>Planet</a:t>
          </a:r>
        </a:p>
      </dgm:t>
    </dgm:pt>
    <dgm:pt modelId="{30B5107E-1606-4AF0-869B-FA8B37EBBD99}" type="parTrans" cxnId="{5781BD22-69EB-484B-AFDF-49A5844D2E29}">
      <dgm:prSet/>
      <dgm:spPr/>
      <dgm:t>
        <a:bodyPr/>
        <a:lstStyle/>
        <a:p>
          <a:endParaRPr lang="en-GB"/>
        </a:p>
      </dgm:t>
    </dgm:pt>
    <dgm:pt modelId="{014ED870-3FE0-4E07-BD0B-074404FDE316}" type="sibTrans" cxnId="{5781BD22-69EB-484B-AFDF-49A5844D2E29}">
      <dgm:prSet/>
      <dgm:spPr/>
      <dgm:t>
        <a:bodyPr/>
        <a:lstStyle/>
        <a:p>
          <a:endParaRPr lang="en-GB"/>
        </a:p>
      </dgm:t>
    </dgm:pt>
    <dgm:pt modelId="{D8A70BB6-0306-4E78-8A44-92962D836527}" type="pres">
      <dgm:prSet presAssocID="{C8976AA6-5B26-4B3F-8393-392563734D4C}" presName="compositeShape" presStyleCnt="0">
        <dgm:presLayoutVars>
          <dgm:chMax val="7"/>
          <dgm:dir/>
          <dgm:resizeHandles val="exact"/>
        </dgm:presLayoutVars>
      </dgm:prSet>
      <dgm:spPr/>
    </dgm:pt>
    <dgm:pt modelId="{B6DB1ABF-0DAD-4D38-93A4-ED50FBF7CBCE}" type="pres">
      <dgm:prSet presAssocID="{06218D0E-6F2B-4B8F-B1CE-800B5A6EF20E}" presName="circ1" presStyleLbl="vennNode1" presStyleIdx="0" presStyleCnt="3"/>
      <dgm:spPr/>
    </dgm:pt>
    <dgm:pt modelId="{DA3E57DB-51EA-4B74-B28D-899B4380598E}" type="pres">
      <dgm:prSet presAssocID="{06218D0E-6F2B-4B8F-B1CE-800B5A6EF20E}" presName="circ1Tx" presStyleLbl="revTx" presStyleIdx="0" presStyleCnt="0">
        <dgm:presLayoutVars>
          <dgm:chMax val="0"/>
          <dgm:chPref val="0"/>
          <dgm:bulletEnabled val="1"/>
        </dgm:presLayoutVars>
      </dgm:prSet>
      <dgm:spPr/>
    </dgm:pt>
    <dgm:pt modelId="{0B134405-27C9-4C7C-8590-8C3DB9592876}" type="pres">
      <dgm:prSet presAssocID="{8E252B4C-1E8F-45A0-B27A-231B2022D5D9}" presName="circ2" presStyleLbl="vennNode1" presStyleIdx="1" presStyleCnt="3"/>
      <dgm:spPr/>
    </dgm:pt>
    <dgm:pt modelId="{25A718AF-200B-4C38-9E2F-7783870C61FE}" type="pres">
      <dgm:prSet presAssocID="{8E252B4C-1E8F-45A0-B27A-231B2022D5D9}" presName="circ2Tx" presStyleLbl="revTx" presStyleIdx="0" presStyleCnt="0">
        <dgm:presLayoutVars>
          <dgm:chMax val="0"/>
          <dgm:chPref val="0"/>
          <dgm:bulletEnabled val="1"/>
        </dgm:presLayoutVars>
      </dgm:prSet>
      <dgm:spPr/>
    </dgm:pt>
    <dgm:pt modelId="{8F82E135-CFF8-4150-B46C-17109A78D59D}" type="pres">
      <dgm:prSet presAssocID="{F1F1E8BB-6395-4B51-8913-5F6D027B4AC8}" presName="circ3" presStyleLbl="vennNode1" presStyleIdx="2" presStyleCnt="3"/>
      <dgm:spPr/>
    </dgm:pt>
    <dgm:pt modelId="{301BEC40-106B-4905-A28C-22D1A1B8776E}" type="pres">
      <dgm:prSet presAssocID="{F1F1E8BB-6395-4B51-8913-5F6D027B4AC8}" presName="circ3Tx" presStyleLbl="revTx" presStyleIdx="0" presStyleCnt="0">
        <dgm:presLayoutVars>
          <dgm:chMax val="0"/>
          <dgm:chPref val="0"/>
          <dgm:bulletEnabled val="1"/>
        </dgm:presLayoutVars>
      </dgm:prSet>
      <dgm:spPr/>
    </dgm:pt>
  </dgm:ptLst>
  <dgm:cxnLst>
    <dgm:cxn modelId="{EB5D9D1A-858A-4267-A5D8-DC8A9CCCACF7}" type="presOf" srcId="{8E252B4C-1E8F-45A0-B27A-231B2022D5D9}" destId="{25A718AF-200B-4C38-9E2F-7783870C61FE}" srcOrd="1" destOrd="0" presId="urn:microsoft.com/office/officeart/2005/8/layout/venn1"/>
    <dgm:cxn modelId="{39E8D721-44BC-40A4-B44A-7D5A07BD0507}" srcId="{C8976AA6-5B26-4B3F-8393-392563734D4C}" destId="{06218D0E-6F2B-4B8F-B1CE-800B5A6EF20E}" srcOrd="0" destOrd="0" parTransId="{EF7D3DE1-47BF-4642-A5E8-B3939DC0D24B}" sibTransId="{CA9B9BA3-5029-4B4D-97E7-4FB2261F4245}"/>
    <dgm:cxn modelId="{5781BD22-69EB-484B-AFDF-49A5844D2E29}" srcId="{C8976AA6-5B26-4B3F-8393-392563734D4C}" destId="{F1F1E8BB-6395-4B51-8913-5F6D027B4AC8}" srcOrd="2" destOrd="0" parTransId="{30B5107E-1606-4AF0-869B-FA8B37EBBD99}" sibTransId="{014ED870-3FE0-4E07-BD0B-074404FDE316}"/>
    <dgm:cxn modelId="{541D4B2E-0210-4E22-8CB3-0EFD87825E1D}" type="presOf" srcId="{06218D0E-6F2B-4B8F-B1CE-800B5A6EF20E}" destId="{DA3E57DB-51EA-4B74-B28D-899B4380598E}" srcOrd="1" destOrd="0" presId="urn:microsoft.com/office/officeart/2005/8/layout/venn1"/>
    <dgm:cxn modelId="{A4F78E60-AA87-4BB0-940D-BBC113A13D36}" type="presOf" srcId="{8E252B4C-1E8F-45A0-B27A-231B2022D5D9}" destId="{0B134405-27C9-4C7C-8590-8C3DB9592876}" srcOrd="0" destOrd="0" presId="urn:microsoft.com/office/officeart/2005/8/layout/venn1"/>
    <dgm:cxn modelId="{681B1188-51D0-4972-B53B-BCCD3C6237A4}" type="presOf" srcId="{C8976AA6-5B26-4B3F-8393-392563734D4C}" destId="{D8A70BB6-0306-4E78-8A44-92962D836527}" srcOrd="0" destOrd="0" presId="urn:microsoft.com/office/officeart/2005/8/layout/venn1"/>
    <dgm:cxn modelId="{ED9B6C99-18E0-4796-8C68-4460D517E12F}" type="presOf" srcId="{F1F1E8BB-6395-4B51-8913-5F6D027B4AC8}" destId="{301BEC40-106B-4905-A28C-22D1A1B8776E}" srcOrd="1" destOrd="0" presId="urn:microsoft.com/office/officeart/2005/8/layout/venn1"/>
    <dgm:cxn modelId="{BDED8BC7-10D0-4EE6-8148-2CECA6A8A1DE}" type="presOf" srcId="{F1F1E8BB-6395-4B51-8913-5F6D027B4AC8}" destId="{8F82E135-CFF8-4150-B46C-17109A78D59D}" srcOrd="0" destOrd="0" presId="urn:microsoft.com/office/officeart/2005/8/layout/venn1"/>
    <dgm:cxn modelId="{BBC1B4F3-B187-412E-B593-BBB37E8F837B}" srcId="{C8976AA6-5B26-4B3F-8393-392563734D4C}" destId="{8E252B4C-1E8F-45A0-B27A-231B2022D5D9}" srcOrd="1" destOrd="0" parTransId="{A5F6EBCF-D9E6-4605-90BE-0E2409A69006}" sibTransId="{F5110C9D-3923-4475-8794-57362DA750E6}"/>
    <dgm:cxn modelId="{F17C01FF-3139-431A-87C7-AE1DB005E616}" type="presOf" srcId="{06218D0E-6F2B-4B8F-B1CE-800B5A6EF20E}" destId="{B6DB1ABF-0DAD-4D38-93A4-ED50FBF7CBCE}" srcOrd="0" destOrd="0" presId="urn:microsoft.com/office/officeart/2005/8/layout/venn1"/>
    <dgm:cxn modelId="{96075196-C9E2-4AD2-92F2-4172D565A2FE}" type="presParOf" srcId="{D8A70BB6-0306-4E78-8A44-92962D836527}" destId="{B6DB1ABF-0DAD-4D38-93A4-ED50FBF7CBCE}" srcOrd="0" destOrd="0" presId="urn:microsoft.com/office/officeart/2005/8/layout/venn1"/>
    <dgm:cxn modelId="{70797555-657C-4FCC-91D7-5CFF65A303CE}" type="presParOf" srcId="{D8A70BB6-0306-4E78-8A44-92962D836527}" destId="{DA3E57DB-51EA-4B74-B28D-899B4380598E}" srcOrd="1" destOrd="0" presId="urn:microsoft.com/office/officeart/2005/8/layout/venn1"/>
    <dgm:cxn modelId="{2374CA90-C88F-4D38-A031-5B172C391C69}" type="presParOf" srcId="{D8A70BB6-0306-4E78-8A44-92962D836527}" destId="{0B134405-27C9-4C7C-8590-8C3DB9592876}" srcOrd="2" destOrd="0" presId="urn:microsoft.com/office/officeart/2005/8/layout/venn1"/>
    <dgm:cxn modelId="{2C5580AC-321A-4F15-9BEF-8A622D30BBA0}" type="presParOf" srcId="{D8A70BB6-0306-4E78-8A44-92962D836527}" destId="{25A718AF-200B-4C38-9E2F-7783870C61FE}" srcOrd="3" destOrd="0" presId="urn:microsoft.com/office/officeart/2005/8/layout/venn1"/>
    <dgm:cxn modelId="{DACFA916-802D-45F7-8ACD-2390D6E969CF}" type="presParOf" srcId="{D8A70BB6-0306-4E78-8A44-92962D836527}" destId="{8F82E135-CFF8-4150-B46C-17109A78D59D}" srcOrd="4" destOrd="0" presId="urn:microsoft.com/office/officeart/2005/8/layout/venn1"/>
    <dgm:cxn modelId="{BB18EAF5-18FF-4623-A0AB-00B3AC3D5357}" type="presParOf" srcId="{D8A70BB6-0306-4E78-8A44-92962D836527}" destId="{301BEC40-106B-4905-A28C-22D1A1B8776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745425" y="37718"/>
          <a:ext cx="1810482" cy="181048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People</a:t>
          </a:r>
        </a:p>
      </dsp:txBody>
      <dsp:txXfrm>
        <a:off x="986822" y="354552"/>
        <a:ext cx="1327687" cy="814717"/>
      </dsp:txXfrm>
    </dsp:sp>
    <dsp:sp modelId="{0B134405-27C9-4C7C-8590-8C3DB9592876}">
      <dsp:nvSpPr>
        <dsp:cNvPr id="0" name=""/>
        <dsp:cNvSpPr/>
      </dsp:nvSpPr>
      <dsp:spPr>
        <a:xfrm>
          <a:off x="1398707" y="1169270"/>
          <a:ext cx="1810482" cy="1810482"/>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Profit</a:t>
          </a:r>
        </a:p>
      </dsp:txBody>
      <dsp:txXfrm>
        <a:off x="1952413" y="1636978"/>
        <a:ext cx="1086289" cy="995765"/>
      </dsp:txXfrm>
    </dsp:sp>
    <dsp:sp modelId="{8F82E135-CFF8-4150-B46C-17109A78D59D}">
      <dsp:nvSpPr>
        <dsp:cNvPr id="0" name=""/>
        <dsp:cNvSpPr/>
      </dsp:nvSpPr>
      <dsp:spPr>
        <a:xfrm>
          <a:off x="92142" y="1169270"/>
          <a:ext cx="1810482" cy="1810482"/>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Planet</a:t>
          </a:r>
        </a:p>
      </dsp:txBody>
      <dsp:txXfrm>
        <a:off x="262629" y="1636978"/>
        <a:ext cx="1086289" cy="995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745425" y="37718"/>
          <a:ext cx="1810482" cy="181048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People</a:t>
          </a:r>
        </a:p>
      </dsp:txBody>
      <dsp:txXfrm>
        <a:off x="986822" y="354552"/>
        <a:ext cx="1327687" cy="814717"/>
      </dsp:txXfrm>
    </dsp:sp>
    <dsp:sp modelId="{0B134405-27C9-4C7C-8590-8C3DB9592876}">
      <dsp:nvSpPr>
        <dsp:cNvPr id="0" name=""/>
        <dsp:cNvSpPr/>
      </dsp:nvSpPr>
      <dsp:spPr>
        <a:xfrm>
          <a:off x="1398707" y="1169270"/>
          <a:ext cx="1810482" cy="1810482"/>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Profit</a:t>
          </a:r>
        </a:p>
      </dsp:txBody>
      <dsp:txXfrm>
        <a:off x="1952413" y="1636978"/>
        <a:ext cx="1086289" cy="995765"/>
      </dsp:txXfrm>
    </dsp:sp>
    <dsp:sp modelId="{8F82E135-CFF8-4150-B46C-17109A78D59D}">
      <dsp:nvSpPr>
        <dsp:cNvPr id="0" name=""/>
        <dsp:cNvSpPr/>
      </dsp:nvSpPr>
      <dsp:spPr>
        <a:xfrm>
          <a:off x="92142" y="1169270"/>
          <a:ext cx="1810482" cy="1810482"/>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Planet</a:t>
          </a:r>
        </a:p>
      </dsp:txBody>
      <dsp:txXfrm>
        <a:off x="262629" y="1636978"/>
        <a:ext cx="1086289" cy="9957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745425" y="37718"/>
          <a:ext cx="1810482" cy="181048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People</a:t>
          </a:r>
        </a:p>
      </dsp:txBody>
      <dsp:txXfrm>
        <a:off x="986822" y="354552"/>
        <a:ext cx="1327687" cy="814717"/>
      </dsp:txXfrm>
    </dsp:sp>
    <dsp:sp modelId="{0B134405-27C9-4C7C-8590-8C3DB9592876}">
      <dsp:nvSpPr>
        <dsp:cNvPr id="0" name=""/>
        <dsp:cNvSpPr/>
      </dsp:nvSpPr>
      <dsp:spPr>
        <a:xfrm>
          <a:off x="1398707" y="1169270"/>
          <a:ext cx="1810482" cy="1810482"/>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Profit</a:t>
          </a:r>
        </a:p>
      </dsp:txBody>
      <dsp:txXfrm>
        <a:off x="1952413" y="1636978"/>
        <a:ext cx="1086289" cy="995765"/>
      </dsp:txXfrm>
    </dsp:sp>
    <dsp:sp modelId="{8F82E135-CFF8-4150-B46C-17109A78D59D}">
      <dsp:nvSpPr>
        <dsp:cNvPr id="0" name=""/>
        <dsp:cNvSpPr/>
      </dsp:nvSpPr>
      <dsp:spPr>
        <a:xfrm>
          <a:off x="92142" y="1169270"/>
          <a:ext cx="1810482" cy="1810482"/>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Planet</a:t>
          </a:r>
        </a:p>
      </dsp:txBody>
      <dsp:txXfrm>
        <a:off x="262629" y="1636978"/>
        <a:ext cx="1086289" cy="995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B1ABF-0DAD-4D38-93A4-ED50FBF7CBCE}">
      <dsp:nvSpPr>
        <dsp:cNvPr id="0" name=""/>
        <dsp:cNvSpPr/>
      </dsp:nvSpPr>
      <dsp:spPr>
        <a:xfrm>
          <a:off x="745425" y="37718"/>
          <a:ext cx="1810482" cy="181048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People</a:t>
          </a:r>
        </a:p>
      </dsp:txBody>
      <dsp:txXfrm>
        <a:off x="986822" y="354552"/>
        <a:ext cx="1327687" cy="814717"/>
      </dsp:txXfrm>
    </dsp:sp>
    <dsp:sp modelId="{0B134405-27C9-4C7C-8590-8C3DB9592876}">
      <dsp:nvSpPr>
        <dsp:cNvPr id="0" name=""/>
        <dsp:cNvSpPr/>
      </dsp:nvSpPr>
      <dsp:spPr>
        <a:xfrm>
          <a:off x="1398707" y="1169270"/>
          <a:ext cx="1810482" cy="1810482"/>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Profit</a:t>
          </a:r>
        </a:p>
      </dsp:txBody>
      <dsp:txXfrm>
        <a:off x="1952413" y="1636978"/>
        <a:ext cx="1086289" cy="995765"/>
      </dsp:txXfrm>
    </dsp:sp>
    <dsp:sp modelId="{8F82E135-CFF8-4150-B46C-17109A78D59D}">
      <dsp:nvSpPr>
        <dsp:cNvPr id="0" name=""/>
        <dsp:cNvSpPr/>
      </dsp:nvSpPr>
      <dsp:spPr>
        <a:xfrm>
          <a:off x="92142" y="1169270"/>
          <a:ext cx="1810482" cy="1810482"/>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Planet</a:t>
          </a:r>
        </a:p>
      </dsp:txBody>
      <dsp:txXfrm>
        <a:off x="262629" y="1636978"/>
        <a:ext cx="1086289" cy="99576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7298BF-8973-42E8-B2E2-C284BD977DE5}" type="datetimeFigureOut">
              <a:rPr lang="en-GB" smtClean="0"/>
              <a:t>22/03/2023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79D0C6-7443-4E52-90BA-3DAD1DF5E2A7}" type="slidenum">
              <a:rPr lang="en-GB" smtClean="0"/>
              <a:t>‹#›</a:t>
            </a:fld>
            <a:endParaRPr lang="en-GB"/>
          </a:p>
        </p:txBody>
      </p:sp>
    </p:spTree>
    <p:extLst>
      <p:ext uri="{BB962C8B-B14F-4D97-AF65-F5344CB8AC3E}">
        <p14:creationId xmlns:p14="http://schemas.microsoft.com/office/powerpoint/2010/main" val="2001053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22/03/2023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22/03/2023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ed.ted.com/lessons/the-earth-is-full-paul-gilding" TargetMode="External"/><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hyperlink" Target="https://moodle.uwtsd.ac.uk/course/view.php?id=3522" TargetMode="External"/><Relationship Id="rId4" Type="http://schemas.openxmlformats.org/officeDocument/2006/relationships/hyperlink" Target="https://www.cisl.cam.ac.uk/"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jstor-org.ezproxy.uwtsd.ac.uk/stable/20454941?sid=primo" TargetMode="External"/><Relationship Id="rId3" Type="http://schemas.openxmlformats.org/officeDocument/2006/relationships/hyperlink" Target="https://www.imf.org/en/Home" TargetMode="External"/><Relationship Id="rId7" Type="http://schemas.openxmlformats.org/officeDocument/2006/relationships/image" Target="../media/image12.png"/><Relationship Id="rId2" Type="http://schemas.openxmlformats.org/officeDocument/2006/relationships/hyperlink" Target="https://www.worldbank.org/en/home" TargetMode="External"/><Relationship Id="rId1" Type="http://schemas.openxmlformats.org/officeDocument/2006/relationships/slideLayout" Target="../slideLayouts/slideLayout2.xml"/><Relationship Id="rId6" Type="http://schemas.openxmlformats.org/officeDocument/2006/relationships/hyperlink" Target="https://www-jstor-org.ezproxy.uwtsd.ac.uk/stable/j.ctt1nq3np" TargetMode="External"/><Relationship Id="rId5" Type="http://schemas.openxmlformats.org/officeDocument/2006/relationships/image" Target="../media/image11.png"/><Relationship Id="rId4" Type="http://schemas.openxmlformats.org/officeDocument/2006/relationships/hyperlink" Target="https://www-oxfordreference-com.ezproxy.uwtsd.ac.uk/display/10.1093/acref/9780198759430.001.0001/acref-9780198759430-e-995?rskey=cPVfnn&amp;result=1"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SOl0BNY5iiY"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roptrust.org/work/svalbard-global-seed-vault/" TargetMode="External"/><Relationship Id="rId2" Type="http://schemas.openxmlformats.org/officeDocument/2006/relationships/hyperlink" Target="https://www-oxfordreference-com.ezproxy.uwtsd.ac.uk/display/10.1093/acref/9780199599868.001.0001/acref-9780199599868-e-272?rskey=HVUouk&amp;result=1" TargetMode="Externa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www-jstor-org.ezproxy.uwtsd.ac.uk/stable/j.ctt1nq4c8" TargetMode="Externa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green-socialist.com/" TargetMode="External"/><Relationship Id="rId2" Type="http://schemas.openxmlformats.org/officeDocument/2006/relationships/hyperlink" Target="https://www.socialistalternative.org/planning-green-growth/eco-socialism/" TargetMode="External"/><Relationship Id="rId1" Type="http://schemas.openxmlformats.org/officeDocument/2006/relationships/slideLayout" Target="../slideLayouts/slideLayout2.xml"/><Relationship Id="rId4" Type="http://schemas.openxmlformats.org/officeDocument/2006/relationships/hyperlink" Target="https://climateandcapitalism.com/2020/11/13/the-return-of-nature-socialism-and-ecology/"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osalux.de/en/news/id/46700/a-brief-history-of-the-alter-globalization-movement" TargetMode="External"/><Relationship Id="rId2" Type="http://schemas.openxmlformats.org/officeDocument/2006/relationships/hyperlink" Target="https://www-oxfordreference-com.ezproxy.uwtsd.ac.uk/display/10.1093/acref/9780195123715.001.0001/acref-9780195123715-e-702?rskey=mFlsno&amp;result=1"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www.youtube.com/watch?v=JJ0nFD19eT8" TargetMode="Externa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uvm.edu/~skaza/teaching/assets/EFtypes.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hyperlink" Target="https://royalsocietypublishing.org/toc/rstb/2022/377/1857"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kKWln6iPXH8" TargetMode="Externa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un.org/en/actnow"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proquest.com/docview/2371184383/fulltextPDF/A86F208FBFC24819PQ/1?accountid=130472"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eb-s-ebscohost-com.ezproxy.uwtsd.ac.uk/ehost/pdfviewer/pdfviewer?vid=0&amp;sid=abf2fea0-4fd6-4972-bb24-c987330849f4%40redis" TargetMode="External"/><Relationship Id="rId7" Type="http://schemas.openxmlformats.org/officeDocument/2006/relationships/hyperlink" Target="https://doi.org/10.1111/1468-0092.00030" TargetMode="External"/><Relationship Id="rId2" Type="http://schemas.openxmlformats.org/officeDocument/2006/relationships/hyperlink" Target="https://www-vlebooks-com.ezproxy.uwtsd.ac.uk/Product/Index/67348?page=0" TargetMode="External"/><Relationship Id="rId1" Type="http://schemas.openxmlformats.org/officeDocument/2006/relationships/slideLayout" Target="../slideLayouts/slideLayout2.xml"/><Relationship Id="rId6" Type="http://schemas.openxmlformats.org/officeDocument/2006/relationships/hyperlink" Target="https://theanarchistlibrary.org/library/murray-bookchin-what-is-social-ecology" TargetMode="External"/><Relationship Id="rId5" Type="http://schemas.openxmlformats.org/officeDocument/2006/relationships/hyperlink" Target="https://web-s-ebscohost-com.ezproxy.uwtsd.ac.uk/ehost/detail/detail?vid=0&amp;sid=865a95ec-086b-4e9a-995f-597dfa3af83e%40redis&amp;bdata=JnNpdGU9ZWhvc3QtbGl2ZQ%3d%3d#AN=9301050972&amp;db=aph" TargetMode="External"/><Relationship Id="rId4" Type="http://schemas.openxmlformats.org/officeDocument/2006/relationships/hyperlink" Target="https://doi.org/10.1080/0143659070119223"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57681.001.0001/acref-9780199657681-e-1604?rskey=SdlbD1&amp;result=1" TargetMode="External"/><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2.xml"/><Relationship Id="rId6" Type="http://schemas.openxmlformats.org/officeDocument/2006/relationships/hyperlink" Target="https://web-s-ebscohost-com.ezproxy.uwtsd.ac.uk/ehost/pdfviewer/pdfviewer?vid=0&amp;sid=87fb4403-cd82-4e8f-af13-308f5968c307%40redis" TargetMode="External"/><Relationship Id="rId5" Type="http://schemas.openxmlformats.org/officeDocument/2006/relationships/hyperlink" Target="https://www-sciencedirectcom.ezproxy.uwtsd.ac.uk/science/article/pii/S0921800997001389" TargetMode="External"/><Relationship Id="rId4" Type="http://schemas.openxmlformats.org/officeDocument/2006/relationships/hyperlink" Target="https://www.google.co.uk/books/edition/Feminism_or_Death/VkAyEAAAQBAJ?hl=en&amp;gbpv=1&amp;dq=Francoise+D%E2%80%99eaubonne+in+her+1974+Le+feminisme+ou+la+mort&amp;printsec=frontcover"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oxfordreference-com.ezproxy.uwtsd.ac.uk/display/10.1093/acref/9780198759430.001.0001/acref-9780198759430" TargetMode="External"/><Relationship Id="rId3" Type="http://schemas.openxmlformats.org/officeDocument/2006/relationships/hyperlink" Target="https://www.google.co.uk/books/edition/The_Development_Dictionary/2bi_kf7QAq4C?hl=en&amp;gbpv=1&amp;dq=sachs+development+dictionary&amp;printsec=frontcover" TargetMode="External"/><Relationship Id="rId7" Type="http://schemas.openxmlformats.org/officeDocument/2006/relationships/hyperlink" Target="https://doi.org/10.1515/9781400832859" TargetMode="External"/><Relationship Id="rId2" Type="http://schemas.openxmlformats.org/officeDocument/2006/relationships/hyperlink" Target="https://web-s-ebscohost-com.ezproxy.uwtsd.ac.uk/ehost/pdfviewer/pdfviewer?vid=0&amp;sid=1f75bfe0-5469-45b1-9484-7e3b2d7ea9b0%40redis" TargetMode="External"/><Relationship Id="rId1" Type="http://schemas.openxmlformats.org/officeDocument/2006/relationships/slideLayout" Target="../slideLayouts/slideLayout2.xml"/><Relationship Id="rId6" Type="http://schemas.openxmlformats.org/officeDocument/2006/relationships/hyperlink" Target="https://doi.org/10.12987/978030013209" TargetMode="External"/><Relationship Id="rId5" Type="http://schemas.openxmlformats.org/officeDocument/2006/relationships/hyperlink" Target="https://www-jstor-org.ezproxy.uwtsd.ac.uk/stable/j.ctt14bt5pf" TargetMode="External"/><Relationship Id="rId4" Type="http://schemas.openxmlformats.org/officeDocument/2006/relationships/hyperlink" Target="https://doi.org/10.12987/9780300133295"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1017/S002193202200040" TargetMode="External"/><Relationship Id="rId7" Type="http://schemas.openxmlformats.org/officeDocument/2006/relationships/hyperlink" Target="https://www-jstor-org.ezproxy.uwtsd.ac.uk/stable/j.ctv1p3xjwp.9?pq-origsite=summon" TargetMode="External"/><Relationship Id="rId2" Type="http://schemas.openxmlformats.org/officeDocument/2006/relationships/hyperlink" Target="https://web-s-ebscohost-com.ezproxy.uwtsd.ac.uk/ehost/detail/detail?vid=0&amp;sid=649a02d3-476f-408d-8b94-cb26974449b3%40redis&amp;bdata=JnNpdGU9ZWhvc3QtbGl2ZQ%3d%3d#db=nlebk&amp;AN=259841" TargetMode="External"/><Relationship Id="rId1" Type="http://schemas.openxmlformats.org/officeDocument/2006/relationships/slideLayout" Target="../slideLayouts/slideLayout2.xml"/><Relationship Id="rId6" Type="http://schemas.openxmlformats.org/officeDocument/2006/relationships/hyperlink" Target="http://www.esdtoolkit.org/" TargetMode="External"/><Relationship Id="rId5" Type="http://schemas.openxmlformats.org/officeDocument/2006/relationships/hyperlink" Target="https://www-igi-global-com.ezproxy.uwtsd.ac.uk/gateway/book/142191" TargetMode="External"/><Relationship Id="rId4" Type="http://schemas.openxmlformats.org/officeDocument/2006/relationships/hyperlink" Target="https://core.ac.uk/download/pdf/37766292.pdf"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www.youtube.com/watch?v=kKWln6iPXH8" TargetMode="External"/><Relationship Id="rId3" Type="http://schemas.openxmlformats.org/officeDocument/2006/relationships/hyperlink" Target="https://doi.org/10.26332/seemedj.v6i1.219" TargetMode="External"/><Relationship Id="rId7" Type="http://schemas.openxmlformats.org/officeDocument/2006/relationships/hyperlink" Target="https://www-oxfordreference-com.ezproxy.uwtsd.ac.uk/display/10.1093/acref/9780191826320.001.0001/acref-9780191826320-e-2639?rskey=2LP1wu&amp;result=2" TargetMode="External"/><Relationship Id="rId2" Type="http://schemas.openxmlformats.org/officeDocument/2006/relationships/hyperlink" Target="https://www-vlebooks-com.ezproxy.uwtsd.ac.uk/Product/Index/2036942?page=0" TargetMode="External"/><Relationship Id="rId1" Type="http://schemas.openxmlformats.org/officeDocument/2006/relationships/slideLayout" Target="../slideLayouts/slideLayout2.xml"/><Relationship Id="rId6" Type="http://schemas.openxmlformats.org/officeDocument/2006/relationships/hyperlink" Target="https://doi.org/10.1007/1-4020-4494-1_109" TargetMode="External"/><Relationship Id="rId5" Type="http://schemas.openxmlformats.org/officeDocument/2006/relationships/hyperlink" Target="https://www.google.co.uk/books/edition/Ecology_Community_and_Lifestyle/egGtPctMg8UC?hl=en&amp;gbpv=1&amp;dq=N%C3%A6ss+1989+Ecology,+Community+and+Lifestyle:+Outline+of+an+Ecosophy&amp;printsec=frontcover" TargetMode="External"/><Relationship Id="rId4" Type="http://schemas.openxmlformats.org/officeDocument/2006/relationships/hyperlink" Target="https://mahb.stanford.edu/library-item/solutions-overpopulation-can/"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eb-s-ebscohost-com.ezproxy.uwtsd.ac.uk/ehost/detail/detail?vid=0&amp;sid=9b255c2b-04e0-4343-a72e-5987e90d2956%40redis&amp;bdata=JnNpdGU9ZWhvc3QtbGl2ZQ%3d%3d#AN=2575605&amp;db=e001mww" TargetMode="External"/><Relationship Id="rId2" Type="http://schemas.openxmlformats.org/officeDocument/2006/relationships/hyperlink" Target="https://sustainabledevelopment.un.org/content/documents/6569122-Pelenc-Weak%20Sustainability%20versus%20Strong%20Sustainability.pdf" TargetMode="External"/><Relationship Id="rId1" Type="http://schemas.openxmlformats.org/officeDocument/2006/relationships/slideLayout" Target="../slideLayouts/slideLayout2.xml"/><Relationship Id="rId4" Type="http://schemas.openxmlformats.org/officeDocument/2006/relationships/hyperlink" Target="https://books.google.co.uk/books?hl=en&amp;lr=&amp;id=NeWCAgAAQBAJ&amp;oi=fnd&amp;pg=PP1&amp;dq=Scott+Gough+Sustainable+Development+Framing+the+Issues&amp;ots=ZDGG7feItz&amp;sig=DrPa_s8-LEmguPykfJCK-RdbskM#v=onepage&amp;q=Scott%20Gough%20Sustainable%20Development%20Framing%20the%20Issues&amp;f=false"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www.charlenespretnak.com/attachments/Ecofeminism_-_1987.pdf" TargetMode="External"/><Relationship Id="rId7" Type="http://schemas.openxmlformats.org/officeDocument/2006/relationships/hyperlink" Target="https://www-jstor-org.ezproxy.uwtsd.ac.uk/stable/j.ctt2jcj0d" TargetMode="External"/><Relationship Id="rId2" Type="http://schemas.openxmlformats.org/officeDocument/2006/relationships/hyperlink" Target="https://royalsocietypublishing.org/toc/rstb/2022/377/1857" TargetMode="External"/><Relationship Id="rId1" Type="http://schemas.openxmlformats.org/officeDocument/2006/relationships/slideLayout" Target="../slideLayouts/slideLayout2.xml"/><Relationship Id="rId6" Type="http://schemas.openxmlformats.org/officeDocument/2006/relationships/hyperlink" Target="https://www.uvm.edu/~skaza/teaching/assets/EFtypes.pdf" TargetMode="External"/><Relationship Id="rId5" Type="http://schemas.openxmlformats.org/officeDocument/2006/relationships/hyperlink" Target="https://www.un.org/en/actnow" TargetMode="External"/><Relationship Id="rId4" Type="http://schemas.openxmlformats.org/officeDocument/2006/relationships/hyperlink" Target="https://doi.org/10.1515/9781782384281"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jstor-org.ezproxy.uwtsd.ac.uk/stable/j.ctt183q5f3" TargetMode="External"/><Relationship Id="rId2" Type="http://schemas.openxmlformats.org/officeDocument/2006/relationships/hyperlink" Target="https://doi.org/10.7551/mitpress/9780262029100.003.0003" TargetMode="External"/><Relationship Id="rId1" Type="http://schemas.openxmlformats.org/officeDocument/2006/relationships/slideLayout" Target="../slideLayouts/slideLayout2.xml"/><Relationship Id="rId5" Type="http://schemas.openxmlformats.org/officeDocument/2006/relationships/hyperlink" Target="https://web-s-ebscohost-com.ezproxy.uwtsd.ac.uk/ehost/pdfviewer/pdfviewer?vid=0&amp;sid=8ee86a8a-29f0-498c-89cc-148a6b88e5a6%40redis" TargetMode="External"/><Relationship Id="rId4" Type="http://schemas.openxmlformats.org/officeDocument/2006/relationships/hyperlink" Target="https://sustainabledevelopment.un.org/content/documents/5987our-common-futu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7"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084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3059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043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059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ECGE7003Q: Sustainable Communities</a:t>
            </a:r>
          </a:p>
        </p:txBody>
      </p:sp>
      <p:sp>
        <p:nvSpPr>
          <p:cNvPr id="18" name="TextBox 17"/>
          <p:cNvSpPr txBox="1"/>
          <p:nvPr/>
        </p:nvSpPr>
        <p:spPr>
          <a:xfrm>
            <a:off x="317620" y="5249755"/>
            <a:ext cx="8502852" cy="830997"/>
          </a:xfrm>
          <a:prstGeom prst="rect">
            <a:avLst/>
          </a:prstGeom>
          <a:noFill/>
        </p:spPr>
        <p:txBody>
          <a:bodyPr wrap="square" rtlCol="0">
            <a:spAutoFit/>
          </a:bodyPr>
          <a:lstStyle/>
          <a:p>
            <a:r>
              <a:rPr lang="en-GB" sz="2400" b="1" dirty="0"/>
              <a:t>Theme 2: Sustainability Issues- An Introduction </a:t>
            </a:r>
          </a:p>
          <a:p>
            <a:r>
              <a:rPr lang="en-GB" sz="2400" b="1" dirty="0"/>
              <a:t>(Part 3: Theories of Sustainability)</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4455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402441" y="400447"/>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734618" y="2636664"/>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1187624" y="2636664"/>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323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D192674-8FF3-BE99-FD76-983E1925BA42}"/>
              </a:ext>
            </a:extLst>
          </p:cNvPr>
          <p:cNvSpPr/>
          <p:nvPr/>
        </p:nvSpPr>
        <p:spPr>
          <a:xfrm>
            <a:off x="6588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6195115" y="459612"/>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32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D94F91E-FA9F-AB6D-88B5-B034987FA59C}"/>
              </a:ext>
            </a:extLst>
          </p:cNvPr>
          <p:cNvSpPr/>
          <p:nvPr/>
        </p:nvSpPr>
        <p:spPr>
          <a:xfrm>
            <a:off x="7668344" y="332656"/>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89041983-11B4-D703-D57D-0CAEBF06AD8A}"/>
              </a:ext>
            </a:extLst>
          </p:cNvPr>
          <p:cNvSpPr txBox="1"/>
          <p:nvPr/>
        </p:nvSpPr>
        <p:spPr>
          <a:xfrm>
            <a:off x="2642970" y="6156012"/>
            <a:ext cx="5760640" cy="369332"/>
          </a:xfrm>
          <a:prstGeom prst="rect">
            <a:avLst/>
          </a:prstGeom>
          <a:noFill/>
        </p:spPr>
        <p:txBody>
          <a:bodyPr wrap="square" rtlCol="0">
            <a:spAutoFit/>
          </a:bodyPr>
          <a:lstStyle/>
          <a:p>
            <a:r>
              <a:rPr lang="en-GB" b="1" dirty="0"/>
              <a:t>Module Lead (MA EDS): Ken Dicks </a:t>
            </a:r>
            <a:r>
              <a:rPr lang="en-GB" b="1" dirty="0">
                <a:hlinkClick r:id="rId7"/>
              </a:rPr>
              <a:t>ken.dicks@uwtsd.ac.uk</a:t>
            </a:r>
            <a:r>
              <a:rPr lang="en-GB" b="1" dirty="0"/>
              <a:t> </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1259632" y="1268760"/>
            <a:ext cx="6552728" cy="707886"/>
          </a:xfrm>
          <a:prstGeom prst="rect">
            <a:avLst/>
          </a:prstGeom>
          <a:noFill/>
        </p:spPr>
        <p:txBody>
          <a:bodyPr wrap="square" rtlCol="0">
            <a:spAutoFit/>
          </a:bodyPr>
          <a:lstStyle/>
          <a:p>
            <a:pPr algn="ctr"/>
            <a:r>
              <a:rPr lang="en-GB" sz="4000" b="1" dirty="0"/>
              <a:t>What did we cover in Part 2?</a:t>
            </a:r>
          </a:p>
        </p:txBody>
      </p:sp>
      <p:pic>
        <p:nvPicPr>
          <p:cNvPr id="4" name="Picture 3" descr="Icon&#10;&#10;Description automatically generated">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2519" y="3140968"/>
            <a:ext cx="2078961" cy="207896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AF967-8620-5851-2DBE-AB7AA8C10BD7}"/>
              </a:ext>
            </a:extLst>
          </p:cNvPr>
          <p:cNvSpPr>
            <a:spLocks noGrp="1"/>
          </p:cNvSpPr>
          <p:nvPr>
            <p:ph type="title"/>
          </p:nvPr>
        </p:nvSpPr>
        <p:spPr>
          <a:xfrm>
            <a:off x="457200" y="274638"/>
            <a:ext cx="8229600" cy="634082"/>
          </a:xfrm>
        </p:spPr>
        <p:txBody>
          <a:bodyPr>
            <a:normAutofit fontScale="90000"/>
          </a:bodyPr>
          <a:lstStyle/>
          <a:p>
            <a:pPr eaLnBrk="1" fontAlgn="auto" hangingPunct="1">
              <a:spcAft>
                <a:spcPts val="0"/>
              </a:spcAft>
              <a:defRPr/>
            </a:pPr>
            <a:r>
              <a:rPr lang="en-GB" b="1" dirty="0">
                <a:solidFill>
                  <a:schemeClr val="tx1">
                    <a:lumMod val="75000"/>
                    <a:lumOff val="25000"/>
                  </a:schemeClr>
                </a:solidFill>
              </a:rPr>
              <a:t>Sustainable Development  </a:t>
            </a:r>
          </a:p>
        </p:txBody>
      </p:sp>
      <p:sp>
        <p:nvSpPr>
          <p:cNvPr id="6" name="TextBox 5">
            <a:extLst>
              <a:ext uri="{FF2B5EF4-FFF2-40B4-BE49-F238E27FC236}">
                <a16:creationId xmlns:a16="http://schemas.microsoft.com/office/drawing/2014/main" id="{677599C0-A2F3-DC6E-5630-4EE5B0DC8B11}"/>
              </a:ext>
            </a:extLst>
          </p:cNvPr>
          <p:cNvSpPr txBox="1"/>
          <p:nvPr/>
        </p:nvSpPr>
        <p:spPr>
          <a:xfrm>
            <a:off x="179512" y="1103838"/>
            <a:ext cx="8229600" cy="1292662"/>
          </a:xfrm>
          <a:prstGeom prst="rect">
            <a:avLst/>
          </a:prstGeom>
          <a:noFill/>
        </p:spPr>
        <p:txBody>
          <a:bodyPr wrap="square" rtlCol="0">
            <a:spAutoFit/>
          </a:bodyPr>
          <a:lstStyle/>
          <a:p>
            <a:pPr marL="457200" indent="-457200" eaLnBrk="1" hangingPunct="1">
              <a:buFont typeface="Arial" panose="020B0604020202020204" pitchFamily="34" charset="0"/>
              <a:buChar char="•"/>
            </a:pPr>
            <a:r>
              <a:rPr lang="en-GB" altLang="en-US" sz="2600" dirty="0"/>
              <a:t>The Brundtland Report’s* (1987) definition  may have been the first to put sustainability and development together, stating that;</a:t>
            </a:r>
          </a:p>
        </p:txBody>
      </p:sp>
      <p:sp>
        <p:nvSpPr>
          <p:cNvPr id="7" name="TextBox 6">
            <a:extLst>
              <a:ext uri="{FF2B5EF4-FFF2-40B4-BE49-F238E27FC236}">
                <a16:creationId xmlns:a16="http://schemas.microsoft.com/office/drawing/2014/main" id="{00795BD0-623F-782C-4F1A-4CF44E21553E}"/>
              </a:ext>
            </a:extLst>
          </p:cNvPr>
          <p:cNvSpPr txBox="1"/>
          <p:nvPr/>
        </p:nvSpPr>
        <p:spPr>
          <a:xfrm>
            <a:off x="827584" y="2527333"/>
            <a:ext cx="7344816" cy="1508105"/>
          </a:xfrm>
          <a:prstGeom prst="rect">
            <a:avLst/>
          </a:prstGeom>
          <a:noFill/>
        </p:spPr>
        <p:txBody>
          <a:bodyPr wrap="square" rtlCol="0">
            <a:spAutoFit/>
          </a:bodyPr>
          <a:lstStyle/>
          <a:p>
            <a:pPr algn="ctr"/>
            <a:r>
              <a:rPr lang="en-GB" sz="2400" dirty="0"/>
              <a:t>“sustainable development is development that meets the needs of the present without compromising the ability of future generations to meet their own needs.” </a:t>
            </a:r>
          </a:p>
          <a:p>
            <a:pPr algn="r"/>
            <a:r>
              <a:rPr lang="en-GB" b="1" dirty="0"/>
              <a:t>(World Commission of Environment and Development, 1987) </a:t>
            </a:r>
          </a:p>
        </p:txBody>
      </p:sp>
      <p:sp>
        <p:nvSpPr>
          <p:cNvPr id="8" name="TextBox 7">
            <a:extLst>
              <a:ext uri="{FF2B5EF4-FFF2-40B4-BE49-F238E27FC236}">
                <a16:creationId xmlns:a16="http://schemas.microsoft.com/office/drawing/2014/main" id="{819EDF17-3603-F779-973A-F3C84A2135BC}"/>
              </a:ext>
            </a:extLst>
          </p:cNvPr>
          <p:cNvSpPr txBox="1"/>
          <p:nvPr/>
        </p:nvSpPr>
        <p:spPr>
          <a:xfrm>
            <a:off x="215516" y="4212382"/>
            <a:ext cx="8712968" cy="1969770"/>
          </a:xfrm>
          <a:prstGeom prst="rect">
            <a:avLst/>
          </a:prstGeom>
          <a:noFill/>
        </p:spPr>
        <p:txBody>
          <a:bodyPr wrap="square" rtlCol="0">
            <a:spAutoFit/>
          </a:bodyPr>
          <a:lstStyle/>
          <a:p>
            <a:pPr marL="285750" indent="-285750">
              <a:buFont typeface="Arial" panose="020B0604020202020204" pitchFamily="34" charset="0"/>
              <a:buChar char="•"/>
            </a:pPr>
            <a:r>
              <a:rPr lang="en-GB" altLang="en-US" sz="2600" dirty="0"/>
              <a:t>However, some claim that the concept can be interpreted so broadly as to render the concept an empty one, and others claiming that the concept is not a meaningless one, but is rather a contestable one </a:t>
            </a:r>
            <a:r>
              <a:rPr lang="en-GB" altLang="en-US" sz="2000" dirty="0"/>
              <a:t>(see Jacobs, 1999).</a:t>
            </a:r>
          </a:p>
          <a:p>
            <a:endParaRPr lang="en-GB" dirty="0"/>
          </a:p>
        </p:txBody>
      </p:sp>
    </p:spTree>
    <p:extLst>
      <p:ext uri="{BB962C8B-B14F-4D97-AF65-F5344CB8AC3E}">
        <p14:creationId xmlns:p14="http://schemas.microsoft.com/office/powerpoint/2010/main" val="248152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36213" y="128437"/>
            <a:ext cx="8229600" cy="7540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t>Sustainable Development – A Critique</a:t>
            </a:r>
          </a:p>
        </p:txBody>
      </p:sp>
      <p:sp>
        <p:nvSpPr>
          <p:cNvPr id="3" name="TextBox 2"/>
          <p:cNvSpPr txBox="1"/>
          <p:nvPr/>
        </p:nvSpPr>
        <p:spPr>
          <a:xfrm>
            <a:off x="457200" y="1027141"/>
            <a:ext cx="7941568" cy="523220"/>
          </a:xfrm>
          <a:prstGeom prst="rect">
            <a:avLst/>
          </a:prstGeom>
          <a:noFill/>
        </p:spPr>
        <p:txBody>
          <a:bodyPr wrap="square" rtlCol="0">
            <a:spAutoFit/>
          </a:bodyPr>
          <a:lstStyle/>
          <a:p>
            <a:pPr algn="ctr"/>
            <a:r>
              <a:rPr lang="en-GB" sz="2800" b="1" dirty="0"/>
              <a:t>Why should we look at sustainable development?</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93466" y="4537492"/>
            <a:ext cx="1564980" cy="1650734"/>
          </a:xfrm>
          <a:prstGeom prst="rect">
            <a:avLst/>
          </a:prstGeom>
        </p:spPr>
      </p:pic>
      <p:sp>
        <p:nvSpPr>
          <p:cNvPr id="5" name="TextBox 4"/>
          <p:cNvSpPr txBox="1"/>
          <p:nvPr/>
        </p:nvSpPr>
        <p:spPr>
          <a:xfrm>
            <a:off x="457200" y="1844824"/>
            <a:ext cx="7643192" cy="1200329"/>
          </a:xfrm>
          <a:prstGeom prst="rect">
            <a:avLst/>
          </a:prstGeom>
          <a:noFill/>
        </p:spPr>
        <p:txBody>
          <a:bodyPr wrap="square" rtlCol="0">
            <a:spAutoFit/>
          </a:bodyPr>
          <a:lstStyle/>
          <a:p>
            <a:pPr algn="ctr"/>
            <a:r>
              <a:rPr lang="en-GB" sz="2400" i="1" dirty="0"/>
              <a:t>Paul Gilding is a Fellow of the University of Cambridge’s </a:t>
            </a:r>
            <a:r>
              <a:rPr lang="en-GB" sz="2400" i="1" dirty="0">
                <a:hlinkClick r:id="rId4"/>
              </a:rPr>
              <a:t>Institute for Sustainability Leadership</a:t>
            </a:r>
            <a:r>
              <a:rPr lang="en-GB" sz="2400" i="1" dirty="0"/>
              <a:t>. His TED Talk is entitled ‘The Earth Is Full’</a:t>
            </a:r>
          </a:p>
        </p:txBody>
      </p:sp>
      <p:sp>
        <p:nvSpPr>
          <p:cNvPr id="6" name="TextBox 5"/>
          <p:cNvSpPr txBox="1"/>
          <p:nvPr/>
        </p:nvSpPr>
        <p:spPr>
          <a:xfrm>
            <a:off x="323528" y="3213389"/>
            <a:ext cx="7244436" cy="369332"/>
          </a:xfrm>
          <a:prstGeom prst="rect">
            <a:avLst/>
          </a:prstGeom>
          <a:noFill/>
        </p:spPr>
        <p:txBody>
          <a:bodyPr wrap="square" rtlCol="0">
            <a:spAutoFit/>
          </a:bodyPr>
          <a:lstStyle/>
          <a:p>
            <a:r>
              <a:rPr lang="en-GB" dirty="0"/>
              <a:t>Guided Study Activity: ‘The Earth is Full’ - Why Is Sustainability Important?</a:t>
            </a:r>
          </a:p>
        </p:txBody>
      </p:sp>
      <p:pic>
        <p:nvPicPr>
          <p:cNvPr id="9" name="Picture 8">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23949" y="3059834"/>
            <a:ext cx="676443" cy="676443"/>
          </a:xfrm>
          <a:prstGeom prst="rect">
            <a:avLst/>
          </a:prstGeom>
        </p:spPr>
      </p:pic>
      <p:sp>
        <p:nvSpPr>
          <p:cNvPr id="7" name="TextBox 6"/>
          <p:cNvSpPr txBox="1"/>
          <p:nvPr/>
        </p:nvSpPr>
        <p:spPr>
          <a:xfrm>
            <a:off x="1259632" y="3756518"/>
            <a:ext cx="5688632" cy="723275"/>
          </a:xfrm>
          <a:prstGeom prst="rect">
            <a:avLst/>
          </a:prstGeom>
          <a:noFill/>
        </p:spPr>
        <p:txBody>
          <a:bodyPr wrap="square" rtlCol="0">
            <a:spAutoFit/>
          </a:bodyPr>
          <a:lstStyle/>
          <a:p>
            <a:pPr algn="ctr"/>
            <a:r>
              <a:rPr lang="en-GB" b="1" i="1" dirty="0"/>
              <a:t>What are the Key Messages of this video?</a:t>
            </a:r>
          </a:p>
          <a:p>
            <a:pPr algn="ctr">
              <a:spcBef>
                <a:spcPts val="600"/>
              </a:spcBef>
              <a:spcAft>
                <a:spcPts val="600"/>
              </a:spcAft>
            </a:pPr>
            <a:r>
              <a:rPr lang="en-GB" b="1" i="1" dirty="0"/>
              <a:t>Do you accept these arguments at face value?</a:t>
            </a:r>
          </a:p>
        </p:txBody>
      </p:sp>
    </p:spTree>
    <p:extLst>
      <p:ext uri="{BB962C8B-B14F-4D97-AF65-F5344CB8AC3E}">
        <p14:creationId xmlns:p14="http://schemas.microsoft.com/office/powerpoint/2010/main" val="3117605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3DD8AA99-6C5B-117F-7250-4C084E966444}"/>
              </a:ext>
            </a:extLst>
          </p:cNvPr>
          <p:cNvSpPr txBox="1">
            <a:spLocks noChangeArrowheads="1"/>
          </p:cNvSpPr>
          <p:nvPr/>
        </p:nvSpPr>
        <p:spPr>
          <a:xfrm>
            <a:off x="436213" y="128437"/>
            <a:ext cx="8229600" cy="7540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3600" b="1" dirty="0"/>
              <a:t>Sustainable Development – Critical Views</a:t>
            </a:r>
          </a:p>
        </p:txBody>
      </p:sp>
      <p:sp>
        <p:nvSpPr>
          <p:cNvPr id="10" name="TextBox 9">
            <a:extLst>
              <a:ext uri="{FF2B5EF4-FFF2-40B4-BE49-F238E27FC236}">
                <a16:creationId xmlns:a16="http://schemas.microsoft.com/office/drawing/2014/main" id="{B52FBE6C-7506-F32D-AF4D-9426F4F69343}"/>
              </a:ext>
            </a:extLst>
          </p:cNvPr>
          <p:cNvSpPr txBox="1"/>
          <p:nvPr/>
        </p:nvSpPr>
        <p:spPr>
          <a:xfrm>
            <a:off x="251520" y="1052736"/>
            <a:ext cx="8414293"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Attfield (2003) states that the meaning of development’, where this is short for ‘social and economic development’, is best approached through looking at the contrasting notion of ‘under-development’</a:t>
            </a:r>
          </a:p>
          <a:p>
            <a:pPr marL="342900" indent="-342900">
              <a:spcBef>
                <a:spcPts val="600"/>
              </a:spcBef>
              <a:spcAft>
                <a:spcPts val="600"/>
              </a:spcAft>
              <a:buFont typeface="Arial" panose="020B0604020202020204" pitchFamily="34" charset="0"/>
              <a:buChar char="•"/>
            </a:pPr>
            <a:r>
              <a:rPr lang="en-GB" sz="2200" dirty="0"/>
              <a:t> Underdevelopment is a state of affairs in which most of the following evils reinforce one another: </a:t>
            </a:r>
          </a:p>
          <a:p>
            <a:pPr marL="342900" indent="-342900">
              <a:spcBef>
                <a:spcPts val="600"/>
              </a:spcBef>
              <a:spcAft>
                <a:spcPts val="600"/>
              </a:spcAft>
              <a:buFont typeface="Arial" panose="020B0604020202020204" pitchFamily="34" charset="0"/>
              <a:buChar char="•"/>
            </a:pPr>
            <a:r>
              <a:rPr lang="en-GB" sz="2200" dirty="0"/>
              <a:t>poverty; malnutrition; high rate of infant morality; low life expectancy; limited access to health care; illiteracy; and poor productivity</a:t>
            </a:r>
          </a:p>
          <a:p>
            <a:pPr marL="342900" indent="-342900">
              <a:spcBef>
                <a:spcPts val="600"/>
              </a:spcBef>
              <a:spcAft>
                <a:spcPts val="600"/>
              </a:spcAft>
              <a:buFont typeface="Arial" panose="020B0604020202020204" pitchFamily="34" charset="0"/>
              <a:buChar char="•"/>
            </a:pPr>
            <a:r>
              <a:rPr lang="en-GB" sz="2200" dirty="0"/>
              <a:t>In contrast to all this, development can be seen as a process that moves away from these states of affairs to better levels of life-expectancy, health, literacy and productivity  </a:t>
            </a:r>
          </a:p>
        </p:txBody>
      </p:sp>
      <p:sp>
        <p:nvSpPr>
          <p:cNvPr id="11" name="TextBox 10">
            <a:extLst>
              <a:ext uri="{FF2B5EF4-FFF2-40B4-BE49-F238E27FC236}">
                <a16:creationId xmlns:a16="http://schemas.microsoft.com/office/drawing/2014/main" id="{9FFA6FEF-83E8-B72D-0883-F8994324AFB8}"/>
              </a:ext>
            </a:extLst>
          </p:cNvPr>
          <p:cNvSpPr txBox="1"/>
          <p:nvPr/>
        </p:nvSpPr>
        <p:spPr>
          <a:xfrm>
            <a:off x="1218306" y="5445224"/>
            <a:ext cx="6480720" cy="769441"/>
          </a:xfrm>
          <a:prstGeom prst="rect">
            <a:avLst/>
          </a:prstGeom>
          <a:noFill/>
        </p:spPr>
        <p:txBody>
          <a:bodyPr wrap="square" rtlCol="0">
            <a:spAutoFit/>
          </a:bodyPr>
          <a:lstStyle/>
          <a:p>
            <a:pPr algn="ctr"/>
            <a:r>
              <a:rPr lang="en-GB" sz="2200" b="1" dirty="0"/>
              <a:t>But, can we move away from ‘underdevelopment’ in the current system?</a:t>
            </a:r>
          </a:p>
        </p:txBody>
      </p:sp>
      <p:pic>
        <p:nvPicPr>
          <p:cNvPr id="13" name="Picture 12" descr="Icon&#10;&#10;Description automatically generated">
            <a:extLst>
              <a:ext uri="{FF2B5EF4-FFF2-40B4-BE49-F238E27FC236}">
                <a16:creationId xmlns:a16="http://schemas.microsoft.com/office/drawing/2014/main" id="{B1B6025B-C232-A2E0-C159-FBD49CC712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75269" y="6214665"/>
            <a:ext cx="566793" cy="566793"/>
          </a:xfrm>
          <a:prstGeom prst="rect">
            <a:avLst/>
          </a:prstGeom>
        </p:spPr>
      </p:pic>
    </p:spTree>
    <p:extLst>
      <p:ext uri="{BB962C8B-B14F-4D97-AF65-F5344CB8AC3E}">
        <p14:creationId xmlns:p14="http://schemas.microsoft.com/office/powerpoint/2010/main" val="79063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3F0228-C781-47C4-DD31-6E2670A0D6EF}"/>
              </a:ext>
            </a:extLst>
          </p:cNvPr>
          <p:cNvSpPr txBox="1"/>
          <p:nvPr/>
        </p:nvSpPr>
        <p:spPr>
          <a:xfrm>
            <a:off x="288539" y="764704"/>
            <a:ext cx="8342285" cy="446276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err="1"/>
              <a:t>Esteva</a:t>
            </a:r>
            <a:r>
              <a:rPr lang="en-GB" sz="2600" dirty="0"/>
              <a:t> (1992) argues that the cold-war system, based on western financial support has created a system in which,</a:t>
            </a:r>
          </a:p>
          <a:p>
            <a:pPr marL="285750" indent="-285750">
              <a:spcBef>
                <a:spcPts val="600"/>
              </a:spcBef>
              <a:spcAft>
                <a:spcPts val="600"/>
              </a:spcAft>
              <a:buFont typeface="Arial" panose="020B0604020202020204" pitchFamily="34" charset="0"/>
              <a:buChar char="•"/>
            </a:pPr>
            <a:r>
              <a:rPr lang="en-GB" sz="2600" dirty="0"/>
              <a:t> A sequence of neo-colonialist policies and slogans are imposed on behalf of powerful countries and corporations by global development agencies, such as the </a:t>
            </a:r>
            <a:r>
              <a:rPr lang="en-GB" sz="2600" dirty="0">
                <a:hlinkClick r:id="rId2"/>
              </a:rPr>
              <a:t>World Bank</a:t>
            </a:r>
            <a:r>
              <a:rPr lang="en-GB" sz="2600" dirty="0"/>
              <a:t> and </a:t>
            </a:r>
            <a:r>
              <a:rPr lang="en-GB" sz="2600" dirty="0">
                <a:hlinkClick r:id="rId3"/>
              </a:rPr>
              <a:t>IMF</a:t>
            </a:r>
            <a:endParaRPr lang="en-GB" sz="2600" dirty="0"/>
          </a:p>
          <a:p>
            <a:pPr marL="285750" indent="-285750">
              <a:spcBef>
                <a:spcPts val="600"/>
              </a:spcBef>
              <a:spcAft>
                <a:spcPts val="600"/>
              </a:spcAft>
              <a:buFont typeface="Arial" panose="020B0604020202020204" pitchFamily="34" charset="0"/>
              <a:buChar char="•"/>
            </a:pPr>
            <a:r>
              <a:rPr lang="en-GB" sz="2600" dirty="0"/>
              <a:t>Leading to human-centred development, redevelopment, integrated development, </a:t>
            </a:r>
            <a:r>
              <a:rPr lang="en-GB" sz="2600" dirty="0">
                <a:hlinkClick r:id="rId4"/>
              </a:rPr>
              <a:t>endogenous</a:t>
            </a:r>
            <a:r>
              <a:rPr lang="en-GB" sz="2600" dirty="0"/>
              <a:t> development, and now, sustainable development </a:t>
            </a:r>
          </a:p>
          <a:p>
            <a:pPr algn="r">
              <a:spcBef>
                <a:spcPts val="600"/>
              </a:spcBef>
              <a:spcAft>
                <a:spcPts val="600"/>
              </a:spcAft>
            </a:pPr>
            <a:r>
              <a:rPr lang="en-GB" sz="2000" dirty="0"/>
              <a:t>(</a:t>
            </a:r>
            <a:r>
              <a:rPr lang="en-GB" sz="2000" dirty="0" err="1"/>
              <a:t>Esteva</a:t>
            </a:r>
            <a:r>
              <a:rPr lang="en-GB" sz="2000" dirty="0"/>
              <a:t>, 1992, pp.15-16)</a:t>
            </a:r>
          </a:p>
        </p:txBody>
      </p:sp>
      <p:sp>
        <p:nvSpPr>
          <p:cNvPr id="3" name="Rectangle 2">
            <a:extLst>
              <a:ext uri="{FF2B5EF4-FFF2-40B4-BE49-F238E27FC236}">
                <a16:creationId xmlns:a16="http://schemas.microsoft.com/office/drawing/2014/main" id="{A4F3A235-0AD7-AF2B-284C-AC20212A2FBF}"/>
              </a:ext>
            </a:extLst>
          </p:cNvPr>
          <p:cNvSpPr txBox="1">
            <a:spLocks noChangeArrowheads="1"/>
          </p:cNvSpPr>
          <p:nvPr/>
        </p:nvSpPr>
        <p:spPr>
          <a:xfrm>
            <a:off x="436213" y="128437"/>
            <a:ext cx="8229600" cy="7540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3600" b="1" dirty="0"/>
              <a:t>Sustainable Development – Critical Views</a:t>
            </a:r>
          </a:p>
        </p:txBody>
      </p:sp>
      <p:sp>
        <p:nvSpPr>
          <p:cNvPr id="4" name="TextBox 3">
            <a:extLst>
              <a:ext uri="{FF2B5EF4-FFF2-40B4-BE49-F238E27FC236}">
                <a16:creationId xmlns:a16="http://schemas.microsoft.com/office/drawing/2014/main" id="{B8EA0E0E-8A33-C735-818B-1B3EBFAC771A}"/>
              </a:ext>
            </a:extLst>
          </p:cNvPr>
          <p:cNvSpPr txBox="1"/>
          <p:nvPr/>
        </p:nvSpPr>
        <p:spPr>
          <a:xfrm>
            <a:off x="2267744" y="5298534"/>
            <a:ext cx="5832648" cy="461665"/>
          </a:xfrm>
          <a:prstGeom prst="rect">
            <a:avLst/>
          </a:prstGeom>
          <a:noFill/>
        </p:spPr>
        <p:txBody>
          <a:bodyPr wrap="square" rtlCol="0">
            <a:spAutoFit/>
          </a:bodyPr>
          <a:lstStyle/>
          <a:p>
            <a:pPr algn="r"/>
            <a:r>
              <a:rPr lang="en-GB" sz="2400" b="1" dirty="0"/>
              <a:t>Do we need any further clarification?</a:t>
            </a:r>
          </a:p>
        </p:txBody>
      </p:sp>
      <p:pic>
        <p:nvPicPr>
          <p:cNvPr id="5" name="Picture 4" descr="Icon&#10;&#10;Description automatically generated">
            <a:extLst>
              <a:ext uri="{FF2B5EF4-FFF2-40B4-BE49-F238E27FC236}">
                <a16:creationId xmlns:a16="http://schemas.microsoft.com/office/drawing/2014/main" id="{F44A2E6F-9158-033D-08FC-869AE06508F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72400" y="5234057"/>
            <a:ext cx="590618" cy="590618"/>
          </a:xfrm>
          <a:prstGeom prst="rect">
            <a:avLst/>
          </a:prstGeom>
        </p:spPr>
      </p:pic>
      <p:sp>
        <p:nvSpPr>
          <p:cNvPr id="6" name="TextBox 5">
            <a:extLst>
              <a:ext uri="{FF2B5EF4-FFF2-40B4-BE49-F238E27FC236}">
                <a16:creationId xmlns:a16="http://schemas.microsoft.com/office/drawing/2014/main" id="{6E421F10-FAFC-8DEC-31FA-645738B4DC25}"/>
              </a:ext>
            </a:extLst>
          </p:cNvPr>
          <p:cNvSpPr txBox="1"/>
          <p:nvPr/>
        </p:nvSpPr>
        <p:spPr>
          <a:xfrm>
            <a:off x="2339752" y="5877272"/>
            <a:ext cx="5400600" cy="369332"/>
          </a:xfrm>
          <a:prstGeom prst="rect">
            <a:avLst/>
          </a:prstGeom>
          <a:noFill/>
        </p:spPr>
        <p:txBody>
          <a:bodyPr wrap="square" rtlCol="0">
            <a:spAutoFit/>
          </a:bodyPr>
          <a:lstStyle/>
          <a:p>
            <a:r>
              <a:rPr lang="en-GB" dirty="0"/>
              <a:t>Further critique of the World Bank (Goldman, 2005)</a:t>
            </a:r>
          </a:p>
        </p:txBody>
      </p:sp>
      <p:pic>
        <p:nvPicPr>
          <p:cNvPr id="8" name="Picture 7" descr="Icon&#10;&#10;Description automatically generated">
            <a:hlinkClick r:id="rId6"/>
            <a:extLst>
              <a:ext uri="{FF2B5EF4-FFF2-40B4-BE49-F238E27FC236}">
                <a16:creationId xmlns:a16="http://schemas.microsoft.com/office/drawing/2014/main" id="{113985CE-3D16-11D3-D52A-61273C77CD3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66778" y="5810333"/>
            <a:ext cx="467228" cy="464071"/>
          </a:xfrm>
          <a:prstGeom prst="rect">
            <a:avLst/>
          </a:prstGeom>
        </p:spPr>
      </p:pic>
      <p:sp>
        <p:nvSpPr>
          <p:cNvPr id="9" name="TextBox 8">
            <a:extLst>
              <a:ext uri="{FF2B5EF4-FFF2-40B4-BE49-F238E27FC236}">
                <a16:creationId xmlns:a16="http://schemas.microsoft.com/office/drawing/2014/main" id="{2E81578C-C45F-F0FB-ACAA-F91B08BBF5C0}"/>
              </a:ext>
            </a:extLst>
          </p:cNvPr>
          <p:cNvSpPr txBox="1"/>
          <p:nvPr/>
        </p:nvSpPr>
        <p:spPr>
          <a:xfrm>
            <a:off x="2339752" y="6360231"/>
            <a:ext cx="5400600" cy="369332"/>
          </a:xfrm>
          <a:prstGeom prst="rect">
            <a:avLst/>
          </a:prstGeom>
          <a:noFill/>
        </p:spPr>
        <p:txBody>
          <a:bodyPr wrap="square" rtlCol="0">
            <a:spAutoFit/>
          </a:bodyPr>
          <a:lstStyle/>
          <a:p>
            <a:r>
              <a:rPr lang="en-GB" dirty="0"/>
              <a:t>Further critique of the IMF (Best, 2007)</a:t>
            </a:r>
          </a:p>
        </p:txBody>
      </p:sp>
      <p:pic>
        <p:nvPicPr>
          <p:cNvPr id="10" name="Picture 9" descr="Icon&#10;&#10;Description automatically generated">
            <a:hlinkClick r:id="rId8"/>
            <a:extLst>
              <a:ext uri="{FF2B5EF4-FFF2-40B4-BE49-F238E27FC236}">
                <a16:creationId xmlns:a16="http://schemas.microsoft.com/office/drawing/2014/main" id="{BA4CB582-D565-82C2-1C0E-0356CF9857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66778" y="6293292"/>
            <a:ext cx="467228" cy="464071"/>
          </a:xfrm>
          <a:prstGeom prst="rect">
            <a:avLst/>
          </a:prstGeom>
        </p:spPr>
      </p:pic>
    </p:spTree>
    <p:extLst>
      <p:ext uri="{BB962C8B-B14F-4D97-AF65-F5344CB8AC3E}">
        <p14:creationId xmlns:p14="http://schemas.microsoft.com/office/powerpoint/2010/main" val="245446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3F0228-C781-47C4-DD31-6E2670A0D6EF}"/>
              </a:ext>
            </a:extLst>
          </p:cNvPr>
          <p:cNvSpPr txBox="1"/>
          <p:nvPr/>
        </p:nvSpPr>
        <p:spPr>
          <a:xfrm>
            <a:off x="323528" y="980728"/>
            <a:ext cx="8342285" cy="535531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Another critic is Vandana Shiva, an Indian feminist, who opposes the current system of development, or more specifically, is an opponent of notions of development that disguise exploitation. </a:t>
            </a:r>
          </a:p>
          <a:p>
            <a:pPr marL="285750" indent="-285750">
              <a:spcBef>
                <a:spcPts val="600"/>
              </a:spcBef>
              <a:spcAft>
                <a:spcPts val="600"/>
              </a:spcAft>
              <a:buFont typeface="Arial" panose="020B0604020202020204" pitchFamily="34" charset="0"/>
              <a:buChar char="•"/>
            </a:pPr>
            <a:r>
              <a:rPr lang="en-GB" sz="2400" dirty="0"/>
              <a:t>In </a:t>
            </a:r>
            <a:r>
              <a:rPr lang="en-GB" sz="2400" i="1" dirty="0"/>
              <a:t>Staying Alive: Women, Ecology, and Survival in India </a:t>
            </a:r>
            <a:r>
              <a:rPr lang="en-GB" sz="2400" dirty="0"/>
              <a:t>she rejects ‘new forms of dominance’ imposed in the name of development which undermine the interdependence of subsistence society. (Shiva, 1988b, p.4), </a:t>
            </a:r>
          </a:p>
          <a:p>
            <a:pPr marL="285750" indent="-285750">
              <a:spcBef>
                <a:spcPts val="600"/>
              </a:spcBef>
              <a:spcAft>
                <a:spcPts val="600"/>
              </a:spcAft>
              <a:buFont typeface="Arial" panose="020B0604020202020204" pitchFamily="34" charset="0"/>
              <a:buChar char="•"/>
            </a:pPr>
            <a:r>
              <a:rPr lang="en-GB" sz="2400" dirty="0"/>
              <a:t>In another work, </a:t>
            </a:r>
            <a:r>
              <a:rPr lang="en-GB" sz="2400" i="1" dirty="0"/>
              <a:t>Geopolitics of Food: America’s Use of Food as a Weapon</a:t>
            </a:r>
            <a:r>
              <a:rPr lang="en-GB" sz="2400" dirty="0"/>
              <a:t> she places the blame with the USA, arguing that ‘control over world food has been as strategic an objective of US policy as military systems’. (Shiva, 1988a, p.881)</a:t>
            </a:r>
            <a:endParaRPr lang="en-GB" sz="2400" i="1" dirty="0"/>
          </a:p>
          <a:p>
            <a:pPr marL="285750" indent="-285750">
              <a:spcBef>
                <a:spcPts val="600"/>
              </a:spcBef>
              <a:spcAft>
                <a:spcPts val="600"/>
              </a:spcAft>
              <a:buFont typeface="Arial" panose="020B0604020202020204" pitchFamily="34" charset="0"/>
              <a:buChar char="•"/>
            </a:pPr>
            <a:endParaRPr lang="en-GB" sz="2400" dirty="0"/>
          </a:p>
        </p:txBody>
      </p:sp>
      <p:sp>
        <p:nvSpPr>
          <p:cNvPr id="3" name="Rectangle 2">
            <a:extLst>
              <a:ext uri="{FF2B5EF4-FFF2-40B4-BE49-F238E27FC236}">
                <a16:creationId xmlns:a16="http://schemas.microsoft.com/office/drawing/2014/main" id="{06039F4A-1E94-30CC-C252-20A8D9ABE9C3}"/>
              </a:ext>
            </a:extLst>
          </p:cNvPr>
          <p:cNvSpPr txBox="1">
            <a:spLocks noChangeArrowheads="1"/>
          </p:cNvSpPr>
          <p:nvPr/>
        </p:nvSpPr>
        <p:spPr>
          <a:xfrm>
            <a:off x="436213" y="128437"/>
            <a:ext cx="8229600" cy="7540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3600" b="1" dirty="0"/>
              <a:t>Sustainable Development – Critical Views</a:t>
            </a:r>
          </a:p>
        </p:txBody>
      </p:sp>
      <p:sp>
        <p:nvSpPr>
          <p:cNvPr id="4" name="TextBox 3">
            <a:extLst>
              <a:ext uri="{FF2B5EF4-FFF2-40B4-BE49-F238E27FC236}">
                <a16:creationId xmlns:a16="http://schemas.microsoft.com/office/drawing/2014/main" id="{716A31C3-FE7F-76B6-E647-442308BFB829}"/>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5" name="Picture 4" descr="Icon&#10;&#10;Description automatically generated">
            <a:extLst>
              <a:ext uri="{FF2B5EF4-FFF2-40B4-BE49-F238E27FC236}">
                <a16:creationId xmlns:a16="http://schemas.microsoft.com/office/drawing/2014/main" id="{74C1A84A-9E98-99BB-5764-33F8B948D4C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86813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8048-8F99-87B1-DFD7-2BB6E9279485}"/>
              </a:ext>
            </a:extLst>
          </p:cNvPr>
          <p:cNvSpPr>
            <a:spLocks noGrp="1"/>
          </p:cNvSpPr>
          <p:nvPr>
            <p:ph type="title"/>
          </p:nvPr>
        </p:nvSpPr>
        <p:spPr>
          <a:xfrm>
            <a:off x="457200" y="260648"/>
            <a:ext cx="8229600" cy="792088"/>
          </a:xfrm>
        </p:spPr>
        <p:txBody>
          <a:bodyPr/>
          <a:lstStyle/>
          <a:p>
            <a:r>
              <a:rPr lang="en-GB" b="1" dirty="0"/>
              <a:t>Theories of Sustainability</a:t>
            </a:r>
          </a:p>
        </p:txBody>
      </p:sp>
      <p:sp>
        <p:nvSpPr>
          <p:cNvPr id="3" name="TextBox 2">
            <a:extLst>
              <a:ext uri="{FF2B5EF4-FFF2-40B4-BE49-F238E27FC236}">
                <a16:creationId xmlns:a16="http://schemas.microsoft.com/office/drawing/2014/main" id="{758FE36B-5FB4-945E-9AAA-28AF744900CE}"/>
              </a:ext>
            </a:extLst>
          </p:cNvPr>
          <p:cNvSpPr txBox="1"/>
          <p:nvPr/>
        </p:nvSpPr>
        <p:spPr>
          <a:xfrm>
            <a:off x="0" y="1556792"/>
            <a:ext cx="8928992" cy="430887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The criticisms above can be seen as part of a growing and complex debate regarding sustainable development</a:t>
            </a:r>
          </a:p>
          <a:p>
            <a:pPr marL="457200" indent="-457200">
              <a:spcBef>
                <a:spcPts val="600"/>
              </a:spcBef>
              <a:spcAft>
                <a:spcPts val="600"/>
              </a:spcAft>
              <a:buFont typeface="Arial" panose="020B0604020202020204" pitchFamily="34" charset="0"/>
              <a:buChar char="•"/>
            </a:pPr>
            <a:r>
              <a:rPr lang="en-GB" sz="2600" dirty="0" err="1"/>
              <a:t>Esteva’s</a:t>
            </a:r>
            <a:r>
              <a:rPr lang="en-GB" sz="2600" dirty="0"/>
              <a:t> approach can be seen as part of post-colonial theory</a:t>
            </a:r>
          </a:p>
          <a:p>
            <a:pPr marL="457200" indent="-457200">
              <a:spcBef>
                <a:spcPts val="600"/>
              </a:spcBef>
              <a:spcAft>
                <a:spcPts val="600"/>
              </a:spcAft>
              <a:buFont typeface="Arial" panose="020B0604020202020204" pitchFamily="34" charset="0"/>
              <a:buChar char="•"/>
            </a:pPr>
            <a:r>
              <a:rPr lang="en-GB" sz="2600" dirty="0"/>
              <a:t>Shiva’s is influenced both by post-colonialism and feminism</a:t>
            </a:r>
          </a:p>
          <a:p>
            <a:pPr marL="457200" indent="-457200">
              <a:spcBef>
                <a:spcPts val="600"/>
              </a:spcBef>
              <a:spcAft>
                <a:spcPts val="600"/>
              </a:spcAft>
              <a:buFont typeface="Arial" panose="020B0604020202020204" pitchFamily="34" charset="0"/>
              <a:buChar char="•"/>
            </a:pPr>
            <a:r>
              <a:rPr lang="en-GB" sz="2600" dirty="0"/>
              <a:t>We will now take some time to look at other approaches to the subject</a:t>
            </a:r>
          </a:p>
          <a:p>
            <a:pPr marL="457200" indent="-457200">
              <a:spcBef>
                <a:spcPts val="600"/>
              </a:spcBef>
              <a:spcAft>
                <a:spcPts val="600"/>
              </a:spcAft>
              <a:buFont typeface="Arial" panose="020B0604020202020204" pitchFamily="34" charset="0"/>
              <a:buChar char="•"/>
            </a:pPr>
            <a:r>
              <a:rPr lang="en-GB" sz="2600" dirty="0"/>
              <a:t>We will be covering a wide range of issues and concepts so please make sure that you stop and ask questions where needed.</a:t>
            </a:r>
          </a:p>
        </p:txBody>
      </p:sp>
    </p:spTree>
    <p:extLst>
      <p:ext uri="{BB962C8B-B14F-4D97-AF65-F5344CB8AC3E}">
        <p14:creationId xmlns:p14="http://schemas.microsoft.com/office/powerpoint/2010/main" val="2789237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5558-02AC-B662-2413-521DB3773084}"/>
              </a:ext>
            </a:extLst>
          </p:cNvPr>
          <p:cNvSpPr>
            <a:spLocks noGrp="1"/>
          </p:cNvSpPr>
          <p:nvPr>
            <p:ph type="title"/>
          </p:nvPr>
        </p:nvSpPr>
        <p:spPr>
          <a:xfrm>
            <a:off x="251520" y="2132856"/>
            <a:ext cx="8229600" cy="1143000"/>
          </a:xfrm>
        </p:spPr>
        <p:txBody>
          <a:bodyPr>
            <a:noAutofit/>
          </a:bodyPr>
          <a:lstStyle/>
          <a:p>
            <a:r>
              <a:rPr lang="en-GB" sz="5400" b="1" dirty="0"/>
              <a:t>Theories of Sustainability</a:t>
            </a:r>
            <a:br>
              <a:rPr lang="en-GB" sz="5400" b="1" dirty="0"/>
            </a:br>
            <a:br>
              <a:rPr lang="en-GB" sz="5400" b="1" dirty="0"/>
            </a:br>
            <a:r>
              <a:rPr lang="en-GB" sz="5400" b="1" dirty="0"/>
              <a:t>An Brief Historical Context</a:t>
            </a:r>
          </a:p>
        </p:txBody>
      </p:sp>
      <p:sp>
        <p:nvSpPr>
          <p:cNvPr id="3" name="TextBox 2">
            <a:extLst>
              <a:ext uri="{FF2B5EF4-FFF2-40B4-BE49-F238E27FC236}">
                <a16:creationId xmlns:a16="http://schemas.microsoft.com/office/drawing/2014/main" id="{EC85B563-A241-623D-8C39-BB11C50D1595}"/>
              </a:ext>
            </a:extLst>
          </p:cNvPr>
          <p:cNvSpPr txBox="1"/>
          <p:nvPr/>
        </p:nvSpPr>
        <p:spPr>
          <a:xfrm>
            <a:off x="1057580" y="4581128"/>
            <a:ext cx="6912768" cy="369332"/>
          </a:xfrm>
          <a:prstGeom prst="rect">
            <a:avLst/>
          </a:prstGeom>
          <a:noFill/>
        </p:spPr>
        <p:txBody>
          <a:bodyPr wrap="square" rtlCol="0">
            <a:spAutoFit/>
          </a:bodyPr>
          <a:lstStyle/>
          <a:p>
            <a:pPr algn="ctr"/>
            <a:r>
              <a:rPr lang="en-GB" dirty="0"/>
              <a:t>Please note that this short video is also available on Moodle</a:t>
            </a:r>
          </a:p>
        </p:txBody>
      </p:sp>
      <p:pic>
        <p:nvPicPr>
          <p:cNvPr id="5" name="Picture 4" descr="Icon&#10;&#10;Description automatically generated">
            <a:hlinkClick r:id="rId2"/>
            <a:extLst>
              <a:ext uri="{FF2B5EF4-FFF2-40B4-BE49-F238E27FC236}">
                <a16:creationId xmlns:a16="http://schemas.microsoft.com/office/drawing/2014/main" id="{06B96B5B-27FC-0E3F-0AF3-134CF60211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91708" y="5373216"/>
            <a:ext cx="844511" cy="890786"/>
          </a:xfrm>
          <a:prstGeom prst="rect">
            <a:avLst/>
          </a:prstGeom>
        </p:spPr>
      </p:pic>
    </p:spTree>
    <p:extLst>
      <p:ext uri="{BB962C8B-B14F-4D97-AF65-F5344CB8AC3E}">
        <p14:creationId xmlns:p14="http://schemas.microsoft.com/office/powerpoint/2010/main" val="327999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F382D58E-68A8-7EBF-0EAF-F1A288ADD5E8}"/>
              </a:ext>
            </a:extLst>
          </p:cNvPr>
          <p:cNvSpPr txBox="1"/>
          <p:nvPr/>
        </p:nvSpPr>
        <p:spPr>
          <a:xfrm>
            <a:off x="395536" y="980728"/>
            <a:ext cx="7920880" cy="48628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In this Part we will be introduced to a number of concepts and ideological stances, including;</a:t>
            </a:r>
          </a:p>
          <a:p>
            <a:pPr marL="457200" indent="-457200">
              <a:spcBef>
                <a:spcPts val="600"/>
              </a:spcBef>
              <a:spcAft>
                <a:spcPts val="600"/>
              </a:spcAft>
              <a:buFont typeface="Arial" panose="020B0604020202020204" pitchFamily="34" charset="0"/>
              <a:buChar char="•"/>
            </a:pPr>
            <a:r>
              <a:rPr lang="en-GB" sz="2600" b="1" dirty="0"/>
              <a:t>Environmentalism</a:t>
            </a:r>
          </a:p>
          <a:p>
            <a:pPr marL="457200" indent="-457200">
              <a:spcBef>
                <a:spcPts val="600"/>
              </a:spcBef>
              <a:spcAft>
                <a:spcPts val="600"/>
              </a:spcAft>
              <a:buFont typeface="Arial" panose="020B0604020202020204" pitchFamily="34" charset="0"/>
              <a:buChar char="•"/>
            </a:pPr>
            <a:r>
              <a:rPr lang="en-GB" sz="2600" b="1" dirty="0"/>
              <a:t>Weak vs strong sustainability</a:t>
            </a:r>
          </a:p>
          <a:p>
            <a:pPr marL="457200" indent="-457200">
              <a:spcBef>
                <a:spcPts val="600"/>
              </a:spcBef>
              <a:spcAft>
                <a:spcPts val="600"/>
              </a:spcAft>
              <a:buFont typeface="Arial" panose="020B0604020202020204" pitchFamily="34" charset="0"/>
              <a:buChar char="•"/>
            </a:pPr>
            <a:r>
              <a:rPr lang="en-GB" sz="2600" b="1" dirty="0"/>
              <a:t>Technocentric approaches</a:t>
            </a:r>
          </a:p>
          <a:p>
            <a:pPr marL="457200" indent="-457200">
              <a:spcBef>
                <a:spcPts val="600"/>
              </a:spcBef>
              <a:spcAft>
                <a:spcPts val="600"/>
              </a:spcAft>
              <a:buFont typeface="Arial" panose="020B0604020202020204" pitchFamily="34" charset="0"/>
              <a:buChar char="•"/>
            </a:pPr>
            <a:r>
              <a:rPr lang="en-GB" sz="2600" b="1" dirty="0"/>
              <a:t>Eco-centric approaches, including: Social Ecology, Eco- Socialism, Eco Feminism &amp; Deep Ecology</a:t>
            </a:r>
          </a:p>
          <a:p>
            <a:pPr marL="457200" indent="-457200">
              <a:spcBef>
                <a:spcPts val="600"/>
              </a:spcBef>
              <a:spcAft>
                <a:spcPts val="600"/>
              </a:spcAft>
              <a:buFont typeface="Arial" panose="020B0604020202020204" pitchFamily="34" charset="0"/>
              <a:buChar char="•"/>
            </a:pPr>
            <a:r>
              <a:rPr lang="en-GB" sz="2600" dirty="0"/>
              <a:t>However, at this stage this will only be an overview and you might wish to research one or more of these in your independent study.</a:t>
            </a:r>
          </a:p>
        </p:txBody>
      </p:sp>
    </p:spTree>
    <p:extLst>
      <p:ext uri="{BB962C8B-B14F-4D97-AF65-F5344CB8AC3E}">
        <p14:creationId xmlns:p14="http://schemas.microsoft.com/office/powerpoint/2010/main" val="478856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1857BD49-38AA-37F3-B848-B4919E4EC339}"/>
              </a:ext>
            </a:extLst>
          </p:cNvPr>
          <p:cNvSpPr txBox="1"/>
          <p:nvPr/>
        </p:nvSpPr>
        <p:spPr>
          <a:xfrm>
            <a:off x="251520" y="836712"/>
            <a:ext cx="5400600" cy="584775"/>
          </a:xfrm>
          <a:prstGeom prst="rect">
            <a:avLst/>
          </a:prstGeom>
          <a:noFill/>
        </p:spPr>
        <p:txBody>
          <a:bodyPr wrap="square" rtlCol="0">
            <a:spAutoFit/>
          </a:bodyPr>
          <a:lstStyle/>
          <a:p>
            <a:r>
              <a:rPr lang="en-GB" sz="3200" b="1" dirty="0"/>
              <a:t>Environmentalism</a:t>
            </a:r>
          </a:p>
        </p:txBody>
      </p:sp>
      <p:sp>
        <p:nvSpPr>
          <p:cNvPr id="4" name="TextBox 3">
            <a:extLst>
              <a:ext uri="{FF2B5EF4-FFF2-40B4-BE49-F238E27FC236}">
                <a16:creationId xmlns:a16="http://schemas.microsoft.com/office/drawing/2014/main" id="{A05201DA-62CF-C291-2297-6137A2B82479}"/>
              </a:ext>
            </a:extLst>
          </p:cNvPr>
          <p:cNvSpPr txBox="1"/>
          <p:nvPr/>
        </p:nvSpPr>
        <p:spPr>
          <a:xfrm>
            <a:off x="486036" y="1556792"/>
            <a:ext cx="8334436" cy="455509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Park &amp; </a:t>
            </a:r>
            <a:r>
              <a:rPr lang="en-GB" sz="2000" dirty="0" err="1"/>
              <a:t>Allaby</a:t>
            </a:r>
            <a:r>
              <a:rPr lang="en-GB" sz="2000" dirty="0"/>
              <a:t> (2017) state that the term covers ‘the political beliefs that motivate an organized social movement of people who share a concern about solving problems of environmental pollution and natural resources’. </a:t>
            </a:r>
          </a:p>
          <a:p>
            <a:pPr marL="342900" indent="-342900">
              <a:spcBef>
                <a:spcPts val="600"/>
              </a:spcBef>
              <a:spcAft>
                <a:spcPts val="600"/>
              </a:spcAft>
              <a:buFont typeface="Arial" panose="020B0604020202020204" pitchFamily="34" charset="0"/>
              <a:buChar char="•"/>
            </a:pPr>
            <a:r>
              <a:rPr lang="en-GB" sz="2000" dirty="0"/>
              <a:t>They go on to argue that these concerns can manifest itself in a wide range of ways including;</a:t>
            </a:r>
          </a:p>
          <a:p>
            <a:pPr marL="342900" indent="-342900">
              <a:spcBef>
                <a:spcPts val="600"/>
              </a:spcBef>
              <a:spcAft>
                <a:spcPts val="600"/>
              </a:spcAft>
              <a:buFont typeface="Arial" panose="020B0604020202020204" pitchFamily="34" charset="0"/>
              <a:buChar char="•"/>
            </a:pPr>
            <a:r>
              <a:rPr lang="en-GB" sz="2000" dirty="0"/>
              <a:t>‘Membership of environmental pressure groups and campaigning organizations (such as Friends of the Earth and Greenpeace), sympathy for and engagement with environmental politics, green consumerism, local environmental activism, and adoption of lifestyles that are environment‐friendly’. (Park &amp; </a:t>
            </a:r>
            <a:r>
              <a:rPr lang="en-GB" sz="2000" dirty="0" err="1"/>
              <a:t>Allaby</a:t>
            </a:r>
            <a:r>
              <a:rPr lang="en-GB" sz="2000" dirty="0"/>
              <a:t> 2017, no page)</a:t>
            </a:r>
          </a:p>
          <a:p>
            <a:pPr marL="342900" indent="-342900">
              <a:spcBef>
                <a:spcPts val="600"/>
              </a:spcBef>
              <a:spcAft>
                <a:spcPts val="600"/>
              </a:spcAft>
              <a:buFont typeface="Arial" panose="020B0604020202020204" pitchFamily="34" charset="0"/>
              <a:buChar char="•"/>
            </a:pPr>
            <a:r>
              <a:rPr lang="en-GB" sz="2000" dirty="0"/>
              <a:t>They argue that the western concept of environmentalism developed out of the cultural interest in nature and the natural landscape in 19</a:t>
            </a:r>
            <a:r>
              <a:rPr lang="en-GB" sz="2000" baseline="30000" dirty="0"/>
              <a:t>th</a:t>
            </a:r>
            <a:r>
              <a:rPr lang="en-GB" sz="2000" dirty="0"/>
              <a:t> century USA</a:t>
            </a:r>
          </a:p>
        </p:txBody>
      </p:sp>
    </p:spTree>
    <p:extLst>
      <p:ext uri="{BB962C8B-B14F-4D97-AF65-F5344CB8AC3E}">
        <p14:creationId xmlns:p14="http://schemas.microsoft.com/office/powerpoint/2010/main" val="250308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1857BD49-38AA-37F3-B848-B4919E4EC339}"/>
              </a:ext>
            </a:extLst>
          </p:cNvPr>
          <p:cNvSpPr txBox="1"/>
          <p:nvPr/>
        </p:nvSpPr>
        <p:spPr>
          <a:xfrm>
            <a:off x="251520" y="836712"/>
            <a:ext cx="5400600" cy="584775"/>
          </a:xfrm>
          <a:prstGeom prst="rect">
            <a:avLst/>
          </a:prstGeom>
          <a:noFill/>
        </p:spPr>
        <p:txBody>
          <a:bodyPr wrap="square" rtlCol="0">
            <a:spAutoFit/>
          </a:bodyPr>
          <a:lstStyle/>
          <a:p>
            <a:r>
              <a:rPr lang="en-GB" sz="3200" b="1" dirty="0"/>
              <a:t>Environmentalism</a:t>
            </a:r>
          </a:p>
        </p:txBody>
      </p:sp>
      <p:sp>
        <p:nvSpPr>
          <p:cNvPr id="4" name="TextBox 3">
            <a:extLst>
              <a:ext uri="{FF2B5EF4-FFF2-40B4-BE49-F238E27FC236}">
                <a16:creationId xmlns:a16="http://schemas.microsoft.com/office/drawing/2014/main" id="{A05201DA-62CF-C291-2297-6137A2B82479}"/>
              </a:ext>
            </a:extLst>
          </p:cNvPr>
          <p:cNvSpPr txBox="1"/>
          <p:nvPr/>
        </p:nvSpPr>
        <p:spPr>
          <a:xfrm>
            <a:off x="404782" y="1508211"/>
            <a:ext cx="8334436" cy="393954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However, the phrase is seen by many to be too vague and all encompassing to be of use</a:t>
            </a:r>
          </a:p>
          <a:p>
            <a:pPr marL="342900" indent="-342900">
              <a:spcBef>
                <a:spcPts val="600"/>
              </a:spcBef>
              <a:spcAft>
                <a:spcPts val="600"/>
              </a:spcAft>
              <a:buFont typeface="Arial" panose="020B0604020202020204" pitchFamily="34" charset="0"/>
              <a:buChar char="•"/>
            </a:pPr>
            <a:r>
              <a:rPr lang="en-GB" sz="2200" dirty="0"/>
              <a:t>Others see environmentalism as ‘shallow’</a:t>
            </a:r>
          </a:p>
          <a:p>
            <a:pPr marL="342900" indent="-342900">
              <a:spcBef>
                <a:spcPts val="600"/>
              </a:spcBef>
              <a:spcAft>
                <a:spcPts val="600"/>
              </a:spcAft>
              <a:buFont typeface="Arial" panose="020B0604020202020204" pitchFamily="34" charset="0"/>
              <a:buChar char="•"/>
            </a:pPr>
            <a:r>
              <a:rPr lang="en-GB" sz="2200" dirty="0"/>
              <a:t>Authors such as </a:t>
            </a:r>
            <a:r>
              <a:rPr lang="en-GB" sz="2200" dirty="0" err="1"/>
              <a:t>Xiong</a:t>
            </a:r>
            <a:r>
              <a:rPr lang="en-GB" sz="2200" dirty="0"/>
              <a:t> (2014) argue that shallow environmentalism treats environmental and ecological destruction by addressing </a:t>
            </a:r>
            <a:r>
              <a:rPr lang="en-GB" sz="2200" u="sng" dirty="0"/>
              <a:t>immediate physical symptoms</a:t>
            </a:r>
            <a:r>
              <a:rPr lang="en-GB" sz="2200" dirty="0"/>
              <a:t> but refuses to reflect critically on the </a:t>
            </a:r>
            <a:r>
              <a:rPr lang="en-GB" sz="2200" u="sng" dirty="0"/>
              <a:t>underlying cultural, political, and ideological matters</a:t>
            </a:r>
            <a:r>
              <a:rPr lang="en-GB" sz="2200" dirty="0"/>
              <a:t>.</a:t>
            </a:r>
          </a:p>
          <a:p>
            <a:pPr marL="342900" indent="-342900">
              <a:spcBef>
                <a:spcPts val="600"/>
              </a:spcBef>
              <a:spcAft>
                <a:spcPts val="600"/>
              </a:spcAft>
              <a:buFont typeface="Arial" panose="020B0604020202020204" pitchFamily="34" charset="0"/>
              <a:buChar char="•"/>
            </a:pPr>
            <a:r>
              <a:rPr lang="en-GB" sz="2200" dirty="0"/>
              <a:t>Environmentalism is often defined by its concern with </a:t>
            </a:r>
            <a:r>
              <a:rPr lang="en-GB" sz="2200" b="1" dirty="0">
                <a:hlinkClick r:id="rId2"/>
              </a:rPr>
              <a:t>conservation</a:t>
            </a:r>
            <a:r>
              <a:rPr lang="en-GB" sz="2200" b="1" dirty="0"/>
              <a:t> </a:t>
            </a:r>
            <a:r>
              <a:rPr lang="en-GB" sz="2200" dirty="0"/>
              <a:t>through technological means and </a:t>
            </a:r>
            <a:r>
              <a:rPr lang="en-GB" sz="2200" dirty="0">
                <a:hlinkClick r:id="rId3"/>
              </a:rPr>
              <a:t>preserving dwindling natural resources</a:t>
            </a:r>
            <a:r>
              <a:rPr lang="en-GB" sz="2200" dirty="0"/>
              <a:t>.</a:t>
            </a:r>
          </a:p>
        </p:txBody>
      </p:sp>
      <p:sp>
        <p:nvSpPr>
          <p:cNvPr id="3" name="TextBox 2">
            <a:extLst>
              <a:ext uri="{FF2B5EF4-FFF2-40B4-BE49-F238E27FC236}">
                <a16:creationId xmlns:a16="http://schemas.microsoft.com/office/drawing/2014/main" id="{76914038-5B82-6393-75CA-B89FBF014F4F}"/>
              </a:ext>
            </a:extLst>
          </p:cNvPr>
          <p:cNvSpPr txBox="1"/>
          <p:nvPr/>
        </p:nvSpPr>
        <p:spPr>
          <a:xfrm>
            <a:off x="3275856" y="5478451"/>
            <a:ext cx="4176464" cy="461665"/>
          </a:xfrm>
          <a:prstGeom prst="rect">
            <a:avLst/>
          </a:prstGeom>
          <a:noFill/>
        </p:spPr>
        <p:txBody>
          <a:bodyPr wrap="square" rtlCol="0">
            <a:spAutoFit/>
          </a:bodyPr>
          <a:lstStyle/>
          <a:p>
            <a:r>
              <a:rPr lang="en-GB" sz="2400" b="1" dirty="0"/>
              <a:t>Why is this approach criticised?</a:t>
            </a:r>
          </a:p>
        </p:txBody>
      </p:sp>
      <p:pic>
        <p:nvPicPr>
          <p:cNvPr id="6" name="Picture 5" descr="Icon&#10;&#10;Description automatically generated">
            <a:extLst>
              <a:ext uri="{FF2B5EF4-FFF2-40B4-BE49-F238E27FC236}">
                <a16:creationId xmlns:a16="http://schemas.microsoft.com/office/drawing/2014/main" id="{C34F2C09-70CE-97C2-847A-A700D7BAE56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4328" y="5413974"/>
            <a:ext cx="590618" cy="590618"/>
          </a:xfrm>
          <a:prstGeom prst="rect">
            <a:avLst/>
          </a:prstGeom>
        </p:spPr>
      </p:pic>
      <p:sp>
        <p:nvSpPr>
          <p:cNvPr id="5" name="TextBox 4">
            <a:extLst>
              <a:ext uri="{FF2B5EF4-FFF2-40B4-BE49-F238E27FC236}">
                <a16:creationId xmlns:a16="http://schemas.microsoft.com/office/drawing/2014/main" id="{F42881E6-F06E-59E8-BC84-D4214678BF30}"/>
              </a:ext>
            </a:extLst>
          </p:cNvPr>
          <p:cNvSpPr txBox="1"/>
          <p:nvPr/>
        </p:nvSpPr>
        <p:spPr>
          <a:xfrm>
            <a:off x="2339752" y="6360231"/>
            <a:ext cx="5400600" cy="369332"/>
          </a:xfrm>
          <a:prstGeom prst="rect">
            <a:avLst/>
          </a:prstGeom>
          <a:noFill/>
        </p:spPr>
        <p:txBody>
          <a:bodyPr wrap="square" rtlCol="0">
            <a:spAutoFit/>
          </a:bodyPr>
          <a:lstStyle/>
          <a:p>
            <a:r>
              <a:rPr lang="en-GB" dirty="0"/>
              <a:t>Further critique of conservation (</a:t>
            </a:r>
            <a:r>
              <a:rPr lang="en-GB" dirty="0" err="1"/>
              <a:t>Freyfogle</a:t>
            </a:r>
            <a:r>
              <a:rPr lang="en-GB" dirty="0"/>
              <a:t>, 2006)</a:t>
            </a:r>
          </a:p>
        </p:txBody>
      </p:sp>
      <p:pic>
        <p:nvPicPr>
          <p:cNvPr id="7" name="Picture 6" descr="Icon&#10;&#10;Description automatically generated">
            <a:hlinkClick r:id="rId5"/>
            <a:extLst>
              <a:ext uri="{FF2B5EF4-FFF2-40B4-BE49-F238E27FC236}">
                <a16:creationId xmlns:a16="http://schemas.microsoft.com/office/drawing/2014/main" id="{B6DD8461-5B92-D791-F101-EC48123C0A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66778" y="6293292"/>
            <a:ext cx="467228" cy="464071"/>
          </a:xfrm>
          <a:prstGeom prst="rect">
            <a:avLst/>
          </a:prstGeom>
        </p:spPr>
      </p:pic>
    </p:spTree>
    <p:extLst>
      <p:ext uri="{BB962C8B-B14F-4D97-AF65-F5344CB8AC3E}">
        <p14:creationId xmlns:p14="http://schemas.microsoft.com/office/powerpoint/2010/main" val="3009565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A46B5420-F5B3-B782-C29E-2504A1B04250}"/>
              </a:ext>
            </a:extLst>
          </p:cNvPr>
          <p:cNvSpPr txBox="1"/>
          <p:nvPr/>
        </p:nvSpPr>
        <p:spPr>
          <a:xfrm>
            <a:off x="251520" y="752563"/>
            <a:ext cx="8352928" cy="584775"/>
          </a:xfrm>
          <a:prstGeom prst="rect">
            <a:avLst/>
          </a:prstGeom>
          <a:noFill/>
        </p:spPr>
        <p:txBody>
          <a:bodyPr wrap="square" rtlCol="0">
            <a:spAutoFit/>
          </a:bodyPr>
          <a:lstStyle/>
          <a:p>
            <a:r>
              <a:rPr lang="en-GB" sz="3200" b="1" dirty="0"/>
              <a:t>Weak versus Strong Sustainability</a:t>
            </a:r>
          </a:p>
        </p:txBody>
      </p:sp>
      <p:sp>
        <p:nvSpPr>
          <p:cNvPr id="3" name="TextBox 2">
            <a:extLst>
              <a:ext uri="{FF2B5EF4-FFF2-40B4-BE49-F238E27FC236}">
                <a16:creationId xmlns:a16="http://schemas.microsoft.com/office/drawing/2014/main" id="{EE57ED88-8A53-03E7-3CC4-E422610FBEDE}"/>
              </a:ext>
            </a:extLst>
          </p:cNvPr>
          <p:cNvSpPr txBox="1"/>
          <p:nvPr/>
        </p:nvSpPr>
        <p:spPr>
          <a:xfrm>
            <a:off x="89992" y="1927860"/>
            <a:ext cx="8784976"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Researchers such as </a:t>
            </a:r>
            <a:r>
              <a:rPr lang="en-GB" sz="2400" dirty="0" err="1"/>
              <a:t>Pelenc</a:t>
            </a:r>
            <a:r>
              <a:rPr lang="en-GB" sz="2400" dirty="0"/>
              <a:t> (2015) in their briefing to the U.N. Global Sustainable Development Report have discussed this division of approaches to sustainability</a:t>
            </a:r>
          </a:p>
          <a:p>
            <a:pPr marL="342900" indent="-342900">
              <a:spcBef>
                <a:spcPts val="600"/>
              </a:spcBef>
              <a:spcAft>
                <a:spcPts val="600"/>
              </a:spcAft>
              <a:buFont typeface="Arial" panose="020B0604020202020204" pitchFamily="34" charset="0"/>
              <a:buChar char="•"/>
            </a:pPr>
            <a:r>
              <a:rPr lang="en-GB" sz="2400" dirty="0"/>
              <a:t>They argue that ‘Weak sustainability assumes that natural capital and manufactured capital are essentially substitutable and considers that there are no essential differences between the kinds of well-being they generate’ (p.1)</a:t>
            </a:r>
          </a:p>
          <a:p>
            <a:pPr marL="342900" indent="-342900">
              <a:spcBef>
                <a:spcPts val="600"/>
              </a:spcBef>
              <a:spcAft>
                <a:spcPts val="600"/>
              </a:spcAft>
              <a:buFont typeface="Arial" panose="020B0604020202020204" pitchFamily="34" charset="0"/>
              <a:buChar char="•"/>
            </a:pPr>
            <a:r>
              <a:rPr lang="en-GB" sz="2400" dirty="0"/>
              <a:t>That is to say that environmental issues (depletion of natural capital) can be solved by the use of technology and engineering (manufactured capital)</a:t>
            </a:r>
          </a:p>
        </p:txBody>
      </p:sp>
      <p:sp>
        <p:nvSpPr>
          <p:cNvPr id="4" name="TextBox 3">
            <a:extLst>
              <a:ext uri="{FF2B5EF4-FFF2-40B4-BE49-F238E27FC236}">
                <a16:creationId xmlns:a16="http://schemas.microsoft.com/office/drawing/2014/main" id="{D955213B-FF01-40E3-839B-B4179C4330F3}"/>
              </a:ext>
            </a:extLst>
          </p:cNvPr>
          <p:cNvSpPr txBox="1"/>
          <p:nvPr/>
        </p:nvSpPr>
        <p:spPr>
          <a:xfrm>
            <a:off x="251520" y="1322747"/>
            <a:ext cx="8352928" cy="584775"/>
          </a:xfrm>
          <a:prstGeom prst="rect">
            <a:avLst/>
          </a:prstGeom>
          <a:noFill/>
        </p:spPr>
        <p:txBody>
          <a:bodyPr wrap="square" rtlCol="0">
            <a:spAutoFit/>
          </a:bodyPr>
          <a:lstStyle/>
          <a:p>
            <a:r>
              <a:rPr lang="en-GB" sz="3200" b="1" dirty="0"/>
              <a:t>Weak Sustainability</a:t>
            </a:r>
          </a:p>
        </p:txBody>
      </p:sp>
      <p:sp>
        <p:nvSpPr>
          <p:cNvPr id="5" name="TextBox 4">
            <a:extLst>
              <a:ext uri="{FF2B5EF4-FFF2-40B4-BE49-F238E27FC236}">
                <a16:creationId xmlns:a16="http://schemas.microsoft.com/office/drawing/2014/main" id="{719FD57B-E7B0-B689-F17B-6DAACC208FFE}"/>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E695B260-A94A-24FD-BC58-FE81774848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324619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3" name="TextBox 2">
            <a:extLst>
              <a:ext uri="{FF2B5EF4-FFF2-40B4-BE49-F238E27FC236}">
                <a16:creationId xmlns:a16="http://schemas.microsoft.com/office/drawing/2014/main" id="{EE57ED88-8A53-03E7-3CC4-E422610FBEDE}"/>
              </a:ext>
            </a:extLst>
          </p:cNvPr>
          <p:cNvSpPr txBox="1"/>
          <p:nvPr/>
        </p:nvSpPr>
        <p:spPr>
          <a:xfrm>
            <a:off x="265522" y="2060848"/>
            <a:ext cx="8784976"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For </a:t>
            </a:r>
            <a:r>
              <a:rPr lang="en-GB" sz="2400" dirty="0" err="1"/>
              <a:t>Pelenc</a:t>
            </a:r>
            <a:r>
              <a:rPr lang="en-GB" sz="2400" dirty="0"/>
              <a:t> (2015), ‘Such a position leads to maximising monetary compensations for environmental degradations’. (p.1)</a:t>
            </a:r>
          </a:p>
          <a:p>
            <a:pPr marL="342900" indent="-342900">
              <a:spcBef>
                <a:spcPts val="600"/>
              </a:spcBef>
              <a:spcAft>
                <a:spcPts val="600"/>
              </a:spcAft>
              <a:buFont typeface="Arial" panose="020B0604020202020204" pitchFamily="34" charset="0"/>
              <a:buChar char="•"/>
            </a:pPr>
            <a:r>
              <a:rPr lang="en-GB" sz="2400" dirty="0"/>
              <a:t>They go on to argue that ‘In addition, from a weak sustainability perspective, technological progress is assumed to continually generate technical solutions to the environmental problems caused by the increased production of goods and services’ (p.1)</a:t>
            </a:r>
          </a:p>
          <a:p>
            <a:pPr marL="342900" indent="-342900">
              <a:spcBef>
                <a:spcPts val="600"/>
              </a:spcBef>
              <a:spcAft>
                <a:spcPts val="600"/>
              </a:spcAft>
              <a:buFont typeface="Arial" panose="020B0604020202020204" pitchFamily="34" charset="0"/>
              <a:buChar char="•"/>
            </a:pPr>
            <a:r>
              <a:rPr lang="en-GB" sz="2400" dirty="0"/>
              <a:t>That is to say that technology is seen as being able to provide solutions to the problems caused by the ‘cycle of consumption’ (see Part 2 – The Story of Stuff)</a:t>
            </a:r>
          </a:p>
        </p:txBody>
      </p:sp>
      <p:sp>
        <p:nvSpPr>
          <p:cNvPr id="4" name="TextBox 3">
            <a:extLst>
              <a:ext uri="{FF2B5EF4-FFF2-40B4-BE49-F238E27FC236}">
                <a16:creationId xmlns:a16="http://schemas.microsoft.com/office/drawing/2014/main" id="{9DE8F047-D459-DD95-2775-8F732F80AA3D}"/>
              </a:ext>
            </a:extLst>
          </p:cNvPr>
          <p:cNvSpPr txBox="1"/>
          <p:nvPr/>
        </p:nvSpPr>
        <p:spPr>
          <a:xfrm>
            <a:off x="251520" y="752563"/>
            <a:ext cx="8352928" cy="584775"/>
          </a:xfrm>
          <a:prstGeom prst="rect">
            <a:avLst/>
          </a:prstGeom>
          <a:noFill/>
        </p:spPr>
        <p:txBody>
          <a:bodyPr wrap="square" rtlCol="0">
            <a:spAutoFit/>
          </a:bodyPr>
          <a:lstStyle/>
          <a:p>
            <a:r>
              <a:rPr lang="en-GB" sz="3200" b="1" dirty="0"/>
              <a:t>Weak versus Strong Sustainability</a:t>
            </a:r>
          </a:p>
        </p:txBody>
      </p:sp>
      <p:sp>
        <p:nvSpPr>
          <p:cNvPr id="5" name="TextBox 4">
            <a:extLst>
              <a:ext uri="{FF2B5EF4-FFF2-40B4-BE49-F238E27FC236}">
                <a16:creationId xmlns:a16="http://schemas.microsoft.com/office/drawing/2014/main" id="{DF0F9947-9765-4063-BD1F-7F044B4DAFDA}"/>
              </a:ext>
            </a:extLst>
          </p:cNvPr>
          <p:cNvSpPr txBox="1"/>
          <p:nvPr/>
        </p:nvSpPr>
        <p:spPr>
          <a:xfrm>
            <a:off x="251520" y="1322747"/>
            <a:ext cx="8352928" cy="584775"/>
          </a:xfrm>
          <a:prstGeom prst="rect">
            <a:avLst/>
          </a:prstGeom>
          <a:noFill/>
        </p:spPr>
        <p:txBody>
          <a:bodyPr wrap="square" rtlCol="0">
            <a:spAutoFit/>
          </a:bodyPr>
          <a:lstStyle/>
          <a:p>
            <a:r>
              <a:rPr lang="en-GB" sz="3200" b="1" dirty="0"/>
              <a:t>Weak Sustainability</a:t>
            </a:r>
          </a:p>
        </p:txBody>
      </p:sp>
      <p:sp>
        <p:nvSpPr>
          <p:cNvPr id="2" name="TextBox 1">
            <a:extLst>
              <a:ext uri="{FF2B5EF4-FFF2-40B4-BE49-F238E27FC236}">
                <a16:creationId xmlns:a16="http://schemas.microsoft.com/office/drawing/2014/main" id="{5287FD6D-4B37-2116-637F-47F06EAD0C5D}"/>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5ECBEE61-6246-687B-7796-6026551CA93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895468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AA0EE0D-3C92-E7CD-C008-E993D9585378}"/>
              </a:ext>
            </a:extLst>
          </p:cNvPr>
          <p:cNvSpPr txBox="1"/>
          <p:nvPr/>
        </p:nvSpPr>
        <p:spPr>
          <a:xfrm>
            <a:off x="251520" y="752563"/>
            <a:ext cx="8352928" cy="584775"/>
          </a:xfrm>
          <a:prstGeom prst="rect">
            <a:avLst/>
          </a:prstGeom>
          <a:noFill/>
        </p:spPr>
        <p:txBody>
          <a:bodyPr wrap="square" rtlCol="0">
            <a:spAutoFit/>
          </a:bodyPr>
          <a:lstStyle/>
          <a:p>
            <a:r>
              <a:rPr lang="en-GB" sz="3200" b="1" dirty="0"/>
              <a:t>Weak versus Strong Sustainability</a:t>
            </a:r>
          </a:p>
        </p:txBody>
      </p:sp>
      <p:sp>
        <p:nvSpPr>
          <p:cNvPr id="3" name="TextBox 2">
            <a:extLst>
              <a:ext uri="{FF2B5EF4-FFF2-40B4-BE49-F238E27FC236}">
                <a16:creationId xmlns:a16="http://schemas.microsoft.com/office/drawing/2014/main" id="{F9ACD2C1-CE12-CDBC-5B22-55011A7AEBA6}"/>
              </a:ext>
            </a:extLst>
          </p:cNvPr>
          <p:cNvSpPr txBox="1"/>
          <p:nvPr/>
        </p:nvSpPr>
        <p:spPr>
          <a:xfrm>
            <a:off x="251520" y="1322747"/>
            <a:ext cx="8352928" cy="584775"/>
          </a:xfrm>
          <a:prstGeom prst="rect">
            <a:avLst/>
          </a:prstGeom>
          <a:noFill/>
        </p:spPr>
        <p:txBody>
          <a:bodyPr wrap="square" rtlCol="0">
            <a:spAutoFit/>
          </a:bodyPr>
          <a:lstStyle/>
          <a:p>
            <a:r>
              <a:rPr lang="en-GB" sz="3200" b="1" dirty="0"/>
              <a:t>Strong Sustainability</a:t>
            </a:r>
          </a:p>
        </p:txBody>
      </p:sp>
      <p:sp>
        <p:nvSpPr>
          <p:cNvPr id="4" name="TextBox 3">
            <a:extLst>
              <a:ext uri="{FF2B5EF4-FFF2-40B4-BE49-F238E27FC236}">
                <a16:creationId xmlns:a16="http://schemas.microsoft.com/office/drawing/2014/main" id="{534131A7-4B03-7B10-EA70-3D971D664CD1}"/>
              </a:ext>
            </a:extLst>
          </p:cNvPr>
          <p:cNvSpPr txBox="1"/>
          <p:nvPr/>
        </p:nvSpPr>
        <p:spPr>
          <a:xfrm>
            <a:off x="265522" y="2060848"/>
            <a:ext cx="8784976" cy="393954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opposition to this position, </a:t>
            </a:r>
            <a:r>
              <a:rPr lang="en-GB" sz="2200" dirty="0" err="1"/>
              <a:t>Pelenc</a:t>
            </a:r>
            <a:r>
              <a:rPr lang="en-GB" sz="2200" dirty="0"/>
              <a:t> (2015), notes that ‘strong sustainability holds that certain elements of natural capital are </a:t>
            </a:r>
            <a:r>
              <a:rPr lang="en-GB" sz="2200" b="1" i="1" dirty="0"/>
              <a:t>critical</a:t>
            </a:r>
            <a:r>
              <a:rPr lang="en-GB" sz="2200" dirty="0"/>
              <a:t> due to their unique contribution to human well-being’ (p.2)</a:t>
            </a:r>
          </a:p>
          <a:p>
            <a:pPr marL="342900" indent="-342900">
              <a:spcBef>
                <a:spcPts val="600"/>
              </a:spcBef>
              <a:spcAft>
                <a:spcPts val="600"/>
              </a:spcAft>
              <a:buFont typeface="Arial" panose="020B0604020202020204" pitchFamily="34" charset="0"/>
              <a:buChar char="•"/>
            </a:pPr>
            <a:r>
              <a:rPr lang="en-GB" sz="2200" dirty="0"/>
              <a:t>They go on to argue that this means that there are forms of natural capital that cannot be replaced if human well-being is to be maintained</a:t>
            </a:r>
          </a:p>
          <a:p>
            <a:pPr marL="342900" indent="-342900">
              <a:spcBef>
                <a:spcPts val="600"/>
              </a:spcBef>
              <a:spcAft>
                <a:spcPts val="600"/>
              </a:spcAft>
              <a:buFont typeface="Arial" panose="020B0604020202020204" pitchFamily="34" charset="0"/>
              <a:buChar char="•"/>
            </a:pPr>
            <a:r>
              <a:rPr lang="en-GB" sz="2200" dirty="0"/>
              <a:t>And that ‘Some assessments must be made of those services that play a particularly important role in supporting life and generating human well-being. (p.2)</a:t>
            </a:r>
          </a:p>
          <a:p>
            <a:pPr marL="342900" indent="-342900">
              <a:spcBef>
                <a:spcPts val="600"/>
              </a:spcBef>
              <a:spcAft>
                <a:spcPts val="600"/>
              </a:spcAft>
              <a:buFont typeface="Arial" panose="020B0604020202020204" pitchFamily="34" charset="0"/>
              <a:buChar char="•"/>
            </a:pPr>
            <a:r>
              <a:rPr lang="en-GB" sz="2200" dirty="0"/>
              <a:t>As we will see later, this view is seen by some as being too ‘anthropocentric’</a:t>
            </a:r>
          </a:p>
        </p:txBody>
      </p:sp>
      <p:sp>
        <p:nvSpPr>
          <p:cNvPr id="7" name="TextBox 6">
            <a:extLst>
              <a:ext uri="{FF2B5EF4-FFF2-40B4-BE49-F238E27FC236}">
                <a16:creationId xmlns:a16="http://schemas.microsoft.com/office/drawing/2014/main" id="{D27FFA4D-23ED-334F-EEE0-4116ED5F927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8" name="Picture 7" descr="Icon&#10;&#10;Description automatically generated">
            <a:extLst>
              <a:ext uri="{FF2B5EF4-FFF2-40B4-BE49-F238E27FC236}">
                <a16:creationId xmlns:a16="http://schemas.microsoft.com/office/drawing/2014/main" id="{937E856D-F5B9-C1BD-DACF-16606BB1D67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254570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build="p"/>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251520" y="752563"/>
            <a:ext cx="8352928" cy="584775"/>
          </a:xfrm>
          <a:prstGeom prst="rect">
            <a:avLst/>
          </a:prstGeom>
          <a:noFill/>
        </p:spPr>
        <p:txBody>
          <a:bodyPr wrap="square" rtlCol="0">
            <a:spAutoFit/>
          </a:bodyPr>
          <a:lstStyle/>
          <a:p>
            <a:r>
              <a:rPr lang="en-GB" sz="3200" b="1" dirty="0"/>
              <a:t>Technocentric Approaches</a:t>
            </a:r>
          </a:p>
        </p:txBody>
      </p:sp>
      <p:sp>
        <p:nvSpPr>
          <p:cNvPr id="3" name="TextBox 2">
            <a:extLst>
              <a:ext uri="{FF2B5EF4-FFF2-40B4-BE49-F238E27FC236}">
                <a16:creationId xmlns:a16="http://schemas.microsoft.com/office/drawing/2014/main" id="{F497F405-F27C-ED8C-B44D-91FB050AB857}"/>
              </a:ext>
            </a:extLst>
          </p:cNvPr>
          <p:cNvSpPr txBox="1"/>
          <p:nvPr/>
        </p:nvSpPr>
        <p:spPr>
          <a:xfrm>
            <a:off x="359024" y="1967119"/>
            <a:ext cx="8784976" cy="393954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This approach to sustainability can be seen to be a </a:t>
            </a:r>
            <a:r>
              <a:rPr lang="en-GB" sz="2200" b="1" dirty="0"/>
              <a:t>weak</a:t>
            </a:r>
            <a:r>
              <a:rPr lang="en-GB" sz="2200" dirty="0"/>
              <a:t> approach (see above)</a:t>
            </a:r>
          </a:p>
          <a:p>
            <a:pPr marL="342900" indent="-342900">
              <a:spcBef>
                <a:spcPts val="600"/>
              </a:spcBef>
              <a:spcAft>
                <a:spcPts val="600"/>
              </a:spcAft>
              <a:buFont typeface="Arial" panose="020B0604020202020204" pitchFamily="34" charset="0"/>
              <a:buChar char="•"/>
            </a:pPr>
            <a:r>
              <a:rPr lang="en-GB" sz="2200" dirty="0"/>
              <a:t>Many argue that it is an attempt to address environmental issues by creating new technological approaches </a:t>
            </a:r>
          </a:p>
          <a:p>
            <a:pPr marL="342900" indent="-342900">
              <a:spcBef>
                <a:spcPts val="600"/>
              </a:spcBef>
              <a:spcAft>
                <a:spcPts val="600"/>
              </a:spcAft>
              <a:buFont typeface="Arial" panose="020B0604020202020204" pitchFamily="34" charset="0"/>
              <a:buChar char="•"/>
            </a:pPr>
            <a:r>
              <a:rPr lang="en-GB" sz="2200" dirty="0"/>
              <a:t>Some who support the technocentric approach are know as ‘interventionists’, in that they have faith in human ingenuity, science, and the market to solve all problems and ‘improve’ the quality of the environment</a:t>
            </a:r>
          </a:p>
          <a:p>
            <a:pPr marL="342900" indent="-342900">
              <a:spcBef>
                <a:spcPts val="600"/>
              </a:spcBef>
              <a:spcAft>
                <a:spcPts val="600"/>
              </a:spcAft>
              <a:buFont typeface="Arial" panose="020B0604020202020204" pitchFamily="34" charset="0"/>
              <a:buChar char="•"/>
            </a:pPr>
            <a:r>
              <a:rPr lang="en-GB" sz="2200" dirty="0"/>
              <a:t>In this sense it can be seen to be a classic teleological approach, that is say that it serves the purpose of perfecting human society</a:t>
            </a:r>
          </a:p>
        </p:txBody>
      </p:sp>
      <p:sp>
        <p:nvSpPr>
          <p:cNvPr id="4" name="TextBox 3">
            <a:extLst>
              <a:ext uri="{FF2B5EF4-FFF2-40B4-BE49-F238E27FC236}">
                <a16:creationId xmlns:a16="http://schemas.microsoft.com/office/drawing/2014/main" id="{AF3EE300-BF12-AD0B-C178-508E24A8353A}"/>
              </a:ext>
            </a:extLst>
          </p:cNvPr>
          <p:cNvSpPr txBox="1"/>
          <p:nvPr/>
        </p:nvSpPr>
        <p:spPr>
          <a:xfrm>
            <a:off x="323528" y="1350426"/>
            <a:ext cx="8352928" cy="584775"/>
          </a:xfrm>
          <a:prstGeom prst="rect">
            <a:avLst/>
          </a:prstGeom>
          <a:noFill/>
        </p:spPr>
        <p:txBody>
          <a:bodyPr wrap="square" rtlCol="0">
            <a:spAutoFit/>
          </a:bodyPr>
          <a:lstStyle/>
          <a:p>
            <a:r>
              <a:rPr lang="en-GB" sz="3200" b="1" dirty="0"/>
              <a:t>Interventionists</a:t>
            </a:r>
          </a:p>
        </p:txBody>
      </p:sp>
      <p:sp>
        <p:nvSpPr>
          <p:cNvPr id="5" name="TextBox 4">
            <a:extLst>
              <a:ext uri="{FF2B5EF4-FFF2-40B4-BE49-F238E27FC236}">
                <a16:creationId xmlns:a16="http://schemas.microsoft.com/office/drawing/2014/main" id="{D38F84D5-C1F8-FFB5-2035-434C443EC93D}"/>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60D2DE79-A547-8860-D7B7-9F858227682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351329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251520" y="752563"/>
            <a:ext cx="8352928" cy="584775"/>
          </a:xfrm>
          <a:prstGeom prst="rect">
            <a:avLst/>
          </a:prstGeom>
          <a:noFill/>
        </p:spPr>
        <p:txBody>
          <a:bodyPr wrap="square" rtlCol="0">
            <a:spAutoFit/>
          </a:bodyPr>
          <a:lstStyle/>
          <a:p>
            <a:r>
              <a:rPr lang="en-GB" sz="3200" b="1" dirty="0"/>
              <a:t>Technocentric Approaches</a:t>
            </a:r>
          </a:p>
        </p:txBody>
      </p:sp>
      <p:sp>
        <p:nvSpPr>
          <p:cNvPr id="4" name="TextBox 3">
            <a:extLst>
              <a:ext uri="{FF2B5EF4-FFF2-40B4-BE49-F238E27FC236}">
                <a16:creationId xmlns:a16="http://schemas.microsoft.com/office/drawing/2014/main" id="{AF3EE300-BF12-AD0B-C178-508E24A8353A}"/>
              </a:ext>
            </a:extLst>
          </p:cNvPr>
          <p:cNvSpPr txBox="1"/>
          <p:nvPr/>
        </p:nvSpPr>
        <p:spPr>
          <a:xfrm>
            <a:off x="323528" y="1350426"/>
            <a:ext cx="8352928" cy="584775"/>
          </a:xfrm>
          <a:prstGeom prst="rect">
            <a:avLst/>
          </a:prstGeom>
          <a:noFill/>
        </p:spPr>
        <p:txBody>
          <a:bodyPr wrap="square" rtlCol="0">
            <a:spAutoFit/>
          </a:bodyPr>
          <a:lstStyle/>
          <a:p>
            <a:r>
              <a:rPr lang="en-GB" sz="3200" b="1" dirty="0"/>
              <a:t>Interventionists</a:t>
            </a:r>
          </a:p>
        </p:txBody>
      </p:sp>
      <p:pic>
        <p:nvPicPr>
          <p:cNvPr id="9" name="Picture 8">
            <a:extLst>
              <a:ext uri="{FF2B5EF4-FFF2-40B4-BE49-F238E27FC236}">
                <a16:creationId xmlns:a16="http://schemas.microsoft.com/office/drawing/2014/main" id="{F3B9962A-47C9-D79E-307A-14309FEB4BE0}"/>
              </a:ext>
            </a:extLst>
          </p:cNvPr>
          <p:cNvPicPr>
            <a:picLocks noChangeAspect="1"/>
          </p:cNvPicPr>
          <p:nvPr/>
        </p:nvPicPr>
        <p:blipFill>
          <a:blip r:embed="rId2"/>
          <a:stretch>
            <a:fillRect/>
          </a:stretch>
        </p:blipFill>
        <p:spPr>
          <a:xfrm>
            <a:off x="323528" y="1982584"/>
            <a:ext cx="5288699" cy="3525799"/>
          </a:xfrm>
          <a:prstGeom prst="rect">
            <a:avLst/>
          </a:prstGeom>
        </p:spPr>
      </p:pic>
      <p:pic>
        <p:nvPicPr>
          <p:cNvPr id="12" name="Picture 11">
            <a:extLst>
              <a:ext uri="{FF2B5EF4-FFF2-40B4-BE49-F238E27FC236}">
                <a16:creationId xmlns:a16="http://schemas.microsoft.com/office/drawing/2014/main" id="{8F1F4056-7F43-7E2E-0F55-4F09CB23C6E9}"/>
              </a:ext>
            </a:extLst>
          </p:cNvPr>
          <p:cNvPicPr>
            <a:picLocks noChangeAspect="1"/>
          </p:cNvPicPr>
          <p:nvPr/>
        </p:nvPicPr>
        <p:blipFill>
          <a:blip r:embed="rId3"/>
          <a:stretch>
            <a:fillRect/>
          </a:stretch>
        </p:blipFill>
        <p:spPr>
          <a:xfrm>
            <a:off x="1691680" y="2276872"/>
            <a:ext cx="6400712" cy="3600400"/>
          </a:xfrm>
          <a:prstGeom prst="rect">
            <a:avLst/>
          </a:prstGeom>
        </p:spPr>
      </p:pic>
      <p:pic>
        <p:nvPicPr>
          <p:cNvPr id="14" name="Picture 13">
            <a:extLst>
              <a:ext uri="{FF2B5EF4-FFF2-40B4-BE49-F238E27FC236}">
                <a16:creationId xmlns:a16="http://schemas.microsoft.com/office/drawing/2014/main" id="{72A559EB-4E5F-BA0E-253F-58B56E9C162C}"/>
              </a:ext>
            </a:extLst>
          </p:cNvPr>
          <p:cNvPicPr>
            <a:picLocks noChangeAspect="1"/>
          </p:cNvPicPr>
          <p:nvPr/>
        </p:nvPicPr>
        <p:blipFill>
          <a:blip r:embed="rId4"/>
          <a:stretch>
            <a:fillRect/>
          </a:stretch>
        </p:blipFill>
        <p:spPr>
          <a:xfrm>
            <a:off x="3422508" y="2897695"/>
            <a:ext cx="5397964" cy="3600400"/>
          </a:xfrm>
          <a:prstGeom prst="rect">
            <a:avLst/>
          </a:prstGeom>
        </p:spPr>
      </p:pic>
    </p:spTree>
    <p:extLst>
      <p:ext uri="{BB962C8B-B14F-4D97-AF65-F5344CB8AC3E}">
        <p14:creationId xmlns:p14="http://schemas.microsoft.com/office/powerpoint/2010/main" val="204586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9"/>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251520" y="752563"/>
            <a:ext cx="8352928" cy="584775"/>
          </a:xfrm>
          <a:prstGeom prst="rect">
            <a:avLst/>
          </a:prstGeom>
          <a:noFill/>
        </p:spPr>
        <p:txBody>
          <a:bodyPr wrap="square" rtlCol="0">
            <a:spAutoFit/>
          </a:bodyPr>
          <a:lstStyle/>
          <a:p>
            <a:r>
              <a:rPr lang="en-GB" sz="3200" b="1" dirty="0"/>
              <a:t>Technocentric Approaches</a:t>
            </a:r>
          </a:p>
        </p:txBody>
      </p:sp>
      <p:sp>
        <p:nvSpPr>
          <p:cNvPr id="4" name="TextBox 3">
            <a:extLst>
              <a:ext uri="{FF2B5EF4-FFF2-40B4-BE49-F238E27FC236}">
                <a16:creationId xmlns:a16="http://schemas.microsoft.com/office/drawing/2014/main" id="{AF3EE300-BF12-AD0B-C178-508E24A8353A}"/>
              </a:ext>
            </a:extLst>
          </p:cNvPr>
          <p:cNvSpPr txBox="1"/>
          <p:nvPr/>
        </p:nvSpPr>
        <p:spPr>
          <a:xfrm>
            <a:off x="323528" y="1350426"/>
            <a:ext cx="8352928" cy="584775"/>
          </a:xfrm>
          <a:prstGeom prst="rect">
            <a:avLst/>
          </a:prstGeom>
          <a:noFill/>
        </p:spPr>
        <p:txBody>
          <a:bodyPr wrap="square" rtlCol="0">
            <a:spAutoFit/>
          </a:bodyPr>
          <a:lstStyle/>
          <a:p>
            <a:r>
              <a:rPr lang="en-GB" sz="3200" b="1" dirty="0"/>
              <a:t>Interventionists</a:t>
            </a:r>
          </a:p>
        </p:txBody>
      </p:sp>
      <p:sp>
        <p:nvSpPr>
          <p:cNvPr id="10" name="TextBox 9">
            <a:extLst>
              <a:ext uri="{FF2B5EF4-FFF2-40B4-BE49-F238E27FC236}">
                <a16:creationId xmlns:a16="http://schemas.microsoft.com/office/drawing/2014/main" id="{AEE8C64C-2A6A-76AD-2A93-9FF839B671AE}"/>
              </a:ext>
            </a:extLst>
          </p:cNvPr>
          <p:cNvSpPr txBox="1"/>
          <p:nvPr/>
        </p:nvSpPr>
        <p:spPr>
          <a:xfrm>
            <a:off x="323528" y="1984345"/>
            <a:ext cx="8064896" cy="1200329"/>
          </a:xfrm>
          <a:prstGeom prst="rect">
            <a:avLst/>
          </a:prstGeom>
          <a:noFill/>
        </p:spPr>
        <p:txBody>
          <a:bodyPr wrap="square" rtlCol="0">
            <a:spAutoFit/>
          </a:bodyPr>
          <a:lstStyle/>
          <a:p>
            <a:pPr marL="457200" indent="-457200">
              <a:buFont typeface="Arial" panose="020B0604020202020204" pitchFamily="34" charset="0"/>
              <a:buChar char="•"/>
            </a:pPr>
            <a:r>
              <a:rPr lang="en-GB" sz="2400" dirty="0"/>
              <a:t>In this sense they can be seen to prioritise society and the market over the environment (i.e. people and profit over planet)</a:t>
            </a:r>
          </a:p>
        </p:txBody>
      </p:sp>
      <p:graphicFrame>
        <p:nvGraphicFramePr>
          <p:cNvPr id="11" name="Diagram 10">
            <a:extLst>
              <a:ext uri="{FF2B5EF4-FFF2-40B4-BE49-F238E27FC236}">
                <a16:creationId xmlns:a16="http://schemas.microsoft.com/office/drawing/2014/main" id="{701104D1-9238-6444-9E62-B3D527507BE6}"/>
              </a:ext>
            </a:extLst>
          </p:cNvPr>
          <p:cNvGraphicFramePr/>
          <p:nvPr>
            <p:extLst>
              <p:ext uri="{D42A27DB-BD31-4B8C-83A1-F6EECF244321}">
                <p14:modId xmlns:p14="http://schemas.microsoft.com/office/powerpoint/2010/main" val="1046219987"/>
              </p:ext>
            </p:extLst>
          </p:nvPr>
        </p:nvGraphicFramePr>
        <p:xfrm>
          <a:off x="2699792" y="2839426"/>
          <a:ext cx="3301333" cy="3017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2339752" y="6105437"/>
            <a:ext cx="5832648" cy="461665"/>
          </a:xfrm>
          <a:prstGeom prst="rect">
            <a:avLst/>
          </a:prstGeom>
          <a:noFill/>
        </p:spPr>
        <p:txBody>
          <a:bodyPr wrap="square" rtlCol="0">
            <a:spAutoFit/>
          </a:bodyPr>
          <a:lstStyle/>
          <a:p>
            <a:r>
              <a:rPr lang="en-GB" sz="2400" b="1" dirty="0"/>
              <a:t>What issues can you see with this approach?</a:t>
            </a:r>
          </a:p>
        </p:txBody>
      </p:sp>
      <p:pic>
        <p:nvPicPr>
          <p:cNvPr id="6" name="Picture 5" descr="Icon&#10;&#10;Description automatically generated">
            <a:extLst>
              <a:ext uri="{FF2B5EF4-FFF2-40B4-BE49-F238E27FC236}">
                <a16:creationId xmlns:a16="http://schemas.microsoft.com/office/drawing/2014/main" id="{FD634152-C96D-A2E3-6B6F-5C801E1F8D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979530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Graphic spid="11" grpId="0">
        <p:bldAsOne/>
      </p:bldGraphic>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251520" y="752563"/>
            <a:ext cx="8352928" cy="584775"/>
          </a:xfrm>
          <a:prstGeom prst="rect">
            <a:avLst/>
          </a:prstGeom>
          <a:noFill/>
        </p:spPr>
        <p:txBody>
          <a:bodyPr wrap="square" rtlCol="0">
            <a:spAutoFit/>
          </a:bodyPr>
          <a:lstStyle/>
          <a:p>
            <a:r>
              <a:rPr lang="en-GB" sz="3200" b="1" dirty="0"/>
              <a:t>Technocentric Approaches</a:t>
            </a:r>
          </a:p>
        </p:txBody>
      </p:sp>
      <p:sp>
        <p:nvSpPr>
          <p:cNvPr id="3" name="TextBox 2">
            <a:extLst>
              <a:ext uri="{FF2B5EF4-FFF2-40B4-BE49-F238E27FC236}">
                <a16:creationId xmlns:a16="http://schemas.microsoft.com/office/drawing/2014/main" id="{F497F405-F27C-ED8C-B44D-91FB050AB857}"/>
              </a:ext>
            </a:extLst>
          </p:cNvPr>
          <p:cNvSpPr txBox="1"/>
          <p:nvPr/>
        </p:nvSpPr>
        <p:spPr>
          <a:xfrm>
            <a:off x="359024" y="2132856"/>
            <a:ext cx="8784976"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‘Accommodationists’ largely follow this view but are more moderate and express a note of caution.  </a:t>
            </a:r>
          </a:p>
          <a:p>
            <a:pPr marL="342900" indent="-342900">
              <a:spcBef>
                <a:spcPts val="600"/>
              </a:spcBef>
              <a:spcAft>
                <a:spcPts val="600"/>
              </a:spcAft>
              <a:buFont typeface="Arial" panose="020B0604020202020204" pitchFamily="34" charset="0"/>
              <a:buChar char="•"/>
            </a:pPr>
            <a:r>
              <a:rPr lang="en-GB" sz="2400" dirty="0"/>
              <a:t>They believe some accommodations are needed to mitigate the impact of humans on the environment.</a:t>
            </a:r>
          </a:p>
          <a:p>
            <a:pPr marL="342900" indent="-342900">
              <a:spcBef>
                <a:spcPts val="600"/>
              </a:spcBef>
              <a:spcAft>
                <a:spcPts val="600"/>
              </a:spcAft>
              <a:buFont typeface="Arial" panose="020B0604020202020204" pitchFamily="34" charset="0"/>
              <a:buChar char="•"/>
            </a:pPr>
            <a:r>
              <a:rPr lang="en-GB" sz="2400" dirty="0"/>
              <a:t>This approach is still dependent on the use of technology but in a way that minimises environmental impact</a:t>
            </a:r>
          </a:p>
          <a:p>
            <a:pPr marL="342900" indent="-342900">
              <a:spcBef>
                <a:spcPts val="600"/>
              </a:spcBef>
              <a:spcAft>
                <a:spcPts val="600"/>
              </a:spcAft>
              <a:buFont typeface="Arial" panose="020B0604020202020204" pitchFamily="34" charset="0"/>
              <a:buChar char="•"/>
            </a:pPr>
            <a:r>
              <a:rPr lang="en-GB" sz="2400" dirty="0"/>
              <a:t>In this way they can be seen as wanting the ‘status quo’ or the ‘best of both worlds’</a:t>
            </a:r>
          </a:p>
        </p:txBody>
      </p:sp>
      <p:sp>
        <p:nvSpPr>
          <p:cNvPr id="4" name="TextBox 3">
            <a:extLst>
              <a:ext uri="{FF2B5EF4-FFF2-40B4-BE49-F238E27FC236}">
                <a16:creationId xmlns:a16="http://schemas.microsoft.com/office/drawing/2014/main" id="{AF3EE300-BF12-AD0B-C178-508E24A8353A}"/>
              </a:ext>
            </a:extLst>
          </p:cNvPr>
          <p:cNvSpPr txBox="1"/>
          <p:nvPr/>
        </p:nvSpPr>
        <p:spPr>
          <a:xfrm>
            <a:off x="323528" y="1350426"/>
            <a:ext cx="8352928" cy="584775"/>
          </a:xfrm>
          <a:prstGeom prst="rect">
            <a:avLst/>
          </a:prstGeom>
          <a:noFill/>
        </p:spPr>
        <p:txBody>
          <a:bodyPr wrap="square" rtlCol="0">
            <a:spAutoFit/>
          </a:bodyPr>
          <a:lstStyle/>
          <a:p>
            <a:r>
              <a:rPr lang="en-GB" sz="3200" b="1" dirty="0"/>
              <a:t>Accommodationists</a:t>
            </a:r>
          </a:p>
        </p:txBody>
      </p:sp>
      <p:sp>
        <p:nvSpPr>
          <p:cNvPr id="5" name="TextBox 4">
            <a:extLst>
              <a:ext uri="{FF2B5EF4-FFF2-40B4-BE49-F238E27FC236}">
                <a16:creationId xmlns:a16="http://schemas.microsoft.com/office/drawing/2014/main" id="{DEDA84C2-BA05-00CF-B00F-30E878813E0F}"/>
              </a:ext>
            </a:extLst>
          </p:cNvPr>
          <p:cNvSpPr txBox="1"/>
          <p:nvPr/>
        </p:nvSpPr>
        <p:spPr>
          <a:xfrm>
            <a:off x="2555776" y="6105437"/>
            <a:ext cx="5760640" cy="400110"/>
          </a:xfrm>
          <a:prstGeom prst="rect">
            <a:avLst/>
          </a:prstGeom>
          <a:noFill/>
        </p:spPr>
        <p:txBody>
          <a:bodyPr wrap="square" rtlCol="0">
            <a:spAutoFit/>
          </a:bodyPr>
          <a:lstStyle/>
          <a:p>
            <a:pPr algn="r"/>
            <a:r>
              <a:rPr lang="en-GB" sz="2000" dirty="0"/>
              <a:t>(See for example </a:t>
            </a:r>
            <a:r>
              <a:rPr lang="en-GB" sz="2000" dirty="0" err="1"/>
              <a:t>O’Riordan</a:t>
            </a:r>
            <a:r>
              <a:rPr lang="en-GB" sz="2000" dirty="0"/>
              <a:t>, 1999)</a:t>
            </a:r>
          </a:p>
        </p:txBody>
      </p:sp>
    </p:spTree>
    <p:extLst>
      <p:ext uri="{BB962C8B-B14F-4D97-AF65-F5344CB8AC3E}">
        <p14:creationId xmlns:p14="http://schemas.microsoft.com/office/powerpoint/2010/main" val="2357823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251520" y="752563"/>
            <a:ext cx="8352928" cy="584775"/>
          </a:xfrm>
          <a:prstGeom prst="rect">
            <a:avLst/>
          </a:prstGeom>
          <a:noFill/>
        </p:spPr>
        <p:txBody>
          <a:bodyPr wrap="square" rtlCol="0">
            <a:spAutoFit/>
          </a:bodyPr>
          <a:lstStyle/>
          <a:p>
            <a:r>
              <a:rPr lang="en-GB" sz="3200" b="1" dirty="0"/>
              <a:t>Technocentric Approaches</a:t>
            </a:r>
          </a:p>
        </p:txBody>
      </p:sp>
      <p:sp>
        <p:nvSpPr>
          <p:cNvPr id="4" name="TextBox 3">
            <a:extLst>
              <a:ext uri="{FF2B5EF4-FFF2-40B4-BE49-F238E27FC236}">
                <a16:creationId xmlns:a16="http://schemas.microsoft.com/office/drawing/2014/main" id="{AF3EE300-BF12-AD0B-C178-508E24A8353A}"/>
              </a:ext>
            </a:extLst>
          </p:cNvPr>
          <p:cNvSpPr txBox="1"/>
          <p:nvPr/>
        </p:nvSpPr>
        <p:spPr>
          <a:xfrm>
            <a:off x="323528" y="1350426"/>
            <a:ext cx="8352928" cy="584775"/>
          </a:xfrm>
          <a:prstGeom prst="rect">
            <a:avLst/>
          </a:prstGeom>
          <a:noFill/>
        </p:spPr>
        <p:txBody>
          <a:bodyPr wrap="square" rtlCol="0">
            <a:spAutoFit/>
          </a:bodyPr>
          <a:lstStyle/>
          <a:p>
            <a:r>
              <a:rPr lang="en-GB" sz="3200" b="1" dirty="0"/>
              <a:t>Accommodationists</a:t>
            </a:r>
          </a:p>
        </p:txBody>
      </p:sp>
      <p:pic>
        <p:nvPicPr>
          <p:cNvPr id="5" name="Picture 4">
            <a:extLst>
              <a:ext uri="{FF2B5EF4-FFF2-40B4-BE49-F238E27FC236}">
                <a16:creationId xmlns:a16="http://schemas.microsoft.com/office/drawing/2014/main" id="{6A21CDCE-0C2E-170E-082B-2659AFE79AC1}"/>
              </a:ext>
            </a:extLst>
          </p:cNvPr>
          <p:cNvPicPr>
            <a:picLocks noChangeAspect="1"/>
          </p:cNvPicPr>
          <p:nvPr/>
        </p:nvPicPr>
        <p:blipFill>
          <a:blip r:embed="rId2"/>
          <a:stretch>
            <a:fillRect/>
          </a:stretch>
        </p:blipFill>
        <p:spPr>
          <a:xfrm>
            <a:off x="350770" y="1938892"/>
            <a:ext cx="5716520" cy="2858260"/>
          </a:xfrm>
          <a:prstGeom prst="rect">
            <a:avLst/>
          </a:prstGeom>
        </p:spPr>
      </p:pic>
      <p:pic>
        <p:nvPicPr>
          <p:cNvPr id="7" name="Picture 6">
            <a:extLst>
              <a:ext uri="{FF2B5EF4-FFF2-40B4-BE49-F238E27FC236}">
                <a16:creationId xmlns:a16="http://schemas.microsoft.com/office/drawing/2014/main" id="{392926F4-970E-E0CD-02A0-4656B85B8D5D}"/>
              </a:ext>
            </a:extLst>
          </p:cNvPr>
          <p:cNvPicPr>
            <a:picLocks noChangeAspect="1"/>
          </p:cNvPicPr>
          <p:nvPr/>
        </p:nvPicPr>
        <p:blipFill>
          <a:blip r:embed="rId3"/>
          <a:stretch>
            <a:fillRect/>
          </a:stretch>
        </p:blipFill>
        <p:spPr>
          <a:xfrm>
            <a:off x="1239494" y="2361946"/>
            <a:ext cx="6665011" cy="2858260"/>
          </a:xfrm>
          <a:prstGeom prst="rect">
            <a:avLst/>
          </a:prstGeom>
        </p:spPr>
      </p:pic>
      <p:pic>
        <p:nvPicPr>
          <p:cNvPr id="6" name="Picture 5">
            <a:extLst>
              <a:ext uri="{FF2B5EF4-FFF2-40B4-BE49-F238E27FC236}">
                <a16:creationId xmlns:a16="http://schemas.microsoft.com/office/drawing/2014/main" id="{480B8F36-0D07-CAF3-6CE0-3413AD2A752B}"/>
              </a:ext>
            </a:extLst>
          </p:cNvPr>
          <p:cNvPicPr>
            <a:picLocks noChangeAspect="1"/>
          </p:cNvPicPr>
          <p:nvPr/>
        </p:nvPicPr>
        <p:blipFill>
          <a:blip r:embed="rId4"/>
          <a:stretch>
            <a:fillRect/>
          </a:stretch>
        </p:blipFill>
        <p:spPr>
          <a:xfrm>
            <a:off x="3707978" y="2527346"/>
            <a:ext cx="4794362" cy="3190430"/>
          </a:xfrm>
          <a:prstGeom prst="rect">
            <a:avLst/>
          </a:prstGeom>
        </p:spPr>
      </p:pic>
      <p:sp>
        <p:nvSpPr>
          <p:cNvPr id="10" name="TextBox 9">
            <a:extLst>
              <a:ext uri="{FF2B5EF4-FFF2-40B4-BE49-F238E27FC236}">
                <a16:creationId xmlns:a16="http://schemas.microsoft.com/office/drawing/2014/main" id="{9984682F-2891-EA9A-749E-9F7C2DFB0691}"/>
              </a:ext>
            </a:extLst>
          </p:cNvPr>
          <p:cNvSpPr txBox="1"/>
          <p:nvPr/>
        </p:nvSpPr>
        <p:spPr>
          <a:xfrm>
            <a:off x="2339752" y="6105437"/>
            <a:ext cx="5832648" cy="461665"/>
          </a:xfrm>
          <a:prstGeom prst="rect">
            <a:avLst/>
          </a:prstGeom>
          <a:noFill/>
        </p:spPr>
        <p:txBody>
          <a:bodyPr wrap="square" rtlCol="0">
            <a:spAutoFit/>
          </a:bodyPr>
          <a:lstStyle/>
          <a:p>
            <a:r>
              <a:rPr lang="en-GB" sz="2400" b="1" dirty="0"/>
              <a:t>What issues can you see with this approach?</a:t>
            </a:r>
          </a:p>
        </p:txBody>
      </p:sp>
      <p:pic>
        <p:nvPicPr>
          <p:cNvPr id="11" name="Picture 10" descr="Icon&#10;&#10;Description automatically generated">
            <a:extLst>
              <a:ext uri="{FF2B5EF4-FFF2-40B4-BE49-F238E27FC236}">
                <a16:creationId xmlns:a16="http://schemas.microsoft.com/office/drawing/2014/main" id="{C35B33F1-2958-EA6C-BAF0-5402F52A1FC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5780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6"/>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Eco-centric Approaches</a:t>
            </a:r>
          </a:p>
        </p:txBody>
      </p:sp>
      <p:sp>
        <p:nvSpPr>
          <p:cNvPr id="3" name="TextBox 2">
            <a:extLst>
              <a:ext uri="{FF2B5EF4-FFF2-40B4-BE49-F238E27FC236}">
                <a16:creationId xmlns:a16="http://schemas.microsoft.com/office/drawing/2014/main" id="{AEFFCE8D-ADFE-7477-3E05-6637A70F4081}"/>
              </a:ext>
            </a:extLst>
          </p:cNvPr>
          <p:cNvSpPr txBox="1"/>
          <p:nvPr/>
        </p:nvSpPr>
        <p:spPr>
          <a:xfrm>
            <a:off x="683568" y="1484784"/>
            <a:ext cx="7920880"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All eco-centric approaches emphasise the relationship between people and the environment</a:t>
            </a:r>
          </a:p>
          <a:p>
            <a:pPr marL="457200" indent="-457200">
              <a:spcBef>
                <a:spcPts val="600"/>
              </a:spcBef>
              <a:spcAft>
                <a:spcPts val="600"/>
              </a:spcAft>
              <a:buFont typeface="Arial" panose="020B0604020202020204" pitchFamily="34" charset="0"/>
              <a:buChar char="•"/>
            </a:pPr>
            <a:r>
              <a:rPr lang="en-GB" sz="2800" dirty="0"/>
              <a:t>The term derives from the fact the these approaches focus on ecological priorities</a:t>
            </a:r>
          </a:p>
          <a:p>
            <a:pPr marL="457200" indent="-457200">
              <a:spcBef>
                <a:spcPts val="600"/>
              </a:spcBef>
              <a:spcAft>
                <a:spcPts val="600"/>
              </a:spcAft>
              <a:buFont typeface="Arial" panose="020B0604020202020204" pitchFamily="34" charset="0"/>
              <a:buChar char="•"/>
            </a:pPr>
            <a:r>
              <a:rPr lang="en-GB" sz="2800" dirty="0"/>
              <a:t>Eco-centric approaches can also been seen to be radical in that they require systemic change</a:t>
            </a:r>
          </a:p>
          <a:p>
            <a:pPr marL="457200" indent="-457200">
              <a:spcBef>
                <a:spcPts val="600"/>
              </a:spcBef>
              <a:spcAft>
                <a:spcPts val="600"/>
              </a:spcAft>
              <a:buFont typeface="Arial" panose="020B0604020202020204" pitchFamily="34" charset="0"/>
              <a:buChar char="•"/>
            </a:pPr>
            <a:r>
              <a:rPr lang="en-GB" sz="2800" dirty="0"/>
              <a:t>They also tend to focus on locally based, cooperative and self-reliant economic activity (e.g. ‘communalist’ approaches. </a:t>
            </a:r>
          </a:p>
        </p:txBody>
      </p:sp>
    </p:spTree>
    <p:extLst>
      <p:ext uri="{BB962C8B-B14F-4D97-AF65-F5344CB8AC3E}">
        <p14:creationId xmlns:p14="http://schemas.microsoft.com/office/powerpoint/2010/main" val="194881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Eco-centric Approaches</a:t>
            </a:r>
          </a:p>
        </p:txBody>
      </p:sp>
      <p:sp>
        <p:nvSpPr>
          <p:cNvPr id="3" name="TextBox 2">
            <a:extLst>
              <a:ext uri="{FF2B5EF4-FFF2-40B4-BE49-F238E27FC236}">
                <a16:creationId xmlns:a16="http://schemas.microsoft.com/office/drawing/2014/main" id="{AEFFCE8D-ADFE-7477-3E05-6637A70F4081}"/>
              </a:ext>
            </a:extLst>
          </p:cNvPr>
          <p:cNvSpPr txBox="1"/>
          <p:nvPr/>
        </p:nvSpPr>
        <p:spPr>
          <a:xfrm>
            <a:off x="683568" y="1484784"/>
            <a:ext cx="7920880" cy="310854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There are a number of different green or eco-centric approaches, which include: </a:t>
            </a:r>
          </a:p>
          <a:p>
            <a:pPr marL="457200" indent="-457200">
              <a:spcBef>
                <a:spcPts val="600"/>
              </a:spcBef>
              <a:spcAft>
                <a:spcPts val="600"/>
              </a:spcAft>
              <a:buFont typeface="Arial" panose="020B0604020202020204" pitchFamily="34" charset="0"/>
              <a:buChar char="•"/>
            </a:pPr>
            <a:r>
              <a:rPr lang="en-GB" sz="2600" dirty="0"/>
              <a:t>Social Ecology </a:t>
            </a:r>
          </a:p>
          <a:p>
            <a:pPr marL="457200" indent="-457200">
              <a:spcBef>
                <a:spcPts val="600"/>
              </a:spcBef>
              <a:spcAft>
                <a:spcPts val="600"/>
              </a:spcAft>
              <a:buFont typeface="Arial" panose="020B0604020202020204" pitchFamily="34" charset="0"/>
              <a:buChar char="•"/>
            </a:pPr>
            <a:r>
              <a:rPr lang="en-GB" sz="2600" dirty="0"/>
              <a:t>Eco Socialism </a:t>
            </a:r>
          </a:p>
          <a:p>
            <a:pPr marL="457200" indent="-457200">
              <a:spcBef>
                <a:spcPts val="600"/>
              </a:spcBef>
              <a:spcAft>
                <a:spcPts val="600"/>
              </a:spcAft>
              <a:buFont typeface="Arial" panose="020B0604020202020204" pitchFamily="34" charset="0"/>
              <a:buChar char="•"/>
            </a:pPr>
            <a:r>
              <a:rPr lang="en-GB" sz="2600" dirty="0"/>
              <a:t>Eco Feminism</a:t>
            </a:r>
          </a:p>
          <a:p>
            <a:pPr marL="457200" indent="-457200">
              <a:spcBef>
                <a:spcPts val="600"/>
              </a:spcBef>
              <a:spcAft>
                <a:spcPts val="600"/>
              </a:spcAft>
              <a:buFont typeface="Arial" panose="020B0604020202020204" pitchFamily="34" charset="0"/>
              <a:buChar char="•"/>
            </a:pPr>
            <a:r>
              <a:rPr lang="en-GB" sz="2600" dirty="0"/>
              <a:t>Deep Ecology </a:t>
            </a:r>
          </a:p>
        </p:txBody>
      </p:sp>
      <p:sp>
        <p:nvSpPr>
          <p:cNvPr id="4" name="TextBox 3">
            <a:extLst>
              <a:ext uri="{FF2B5EF4-FFF2-40B4-BE49-F238E27FC236}">
                <a16:creationId xmlns:a16="http://schemas.microsoft.com/office/drawing/2014/main" id="{D259321C-470E-3701-06C1-34F1FBBB11F4}"/>
              </a:ext>
            </a:extLst>
          </p:cNvPr>
          <p:cNvSpPr txBox="1"/>
          <p:nvPr/>
        </p:nvSpPr>
        <p:spPr>
          <a:xfrm>
            <a:off x="899592" y="4773051"/>
            <a:ext cx="7632848" cy="1200329"/>
          </a:xfrm>
          <a:prstGeom prst="rect">
            <a:avLst/>
          </a:prstGeom>
          <a:noFill/>
        </p:spPr>
        <p:txBody>
          <a:bodyPr wrap="square" rtlCol="0">
            <a:spAutoFit/>
          </a:bodyPr>
          <a:lstStyle/>
          <a:p>
            <a:pPr algn="ctr"/>
            <a:r>
              <a:rPr lang="en-GB" b="1" dirty="0"/>
              <a:t>You will find additional links and resources on each of these theories on Moodle and in these slides, choose one or two you would like to review that you feel will help you to  reflect on your own position on sustainability in the first online reflective activity. </a:t>
            </a:r>
          </a:p>
        </p:txBody>
      </p:sp>
    </p:spTree>
    <p:extLst>
      <p:ext uri="{BB962C8B-B14F-4D97-AF65-F5344CB8AC3E}">
        <p14:creationId xmlns:p14="http://schemas.microsoft.com/office/powerpoint/2010/main" val="421523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Social Ecology</a:t>
            </a:r>
          </a:p>
        </p:txBody>
      </p:sp>
      <p:sp>
        <p:nvSpPr>
          <p:cNvPr id="3" name="TextBox 2">
            <a:extLst>
              <a:ext uri="{FF2B5EF4-FFF2-40B4-BE49-F238E27FC236}">
                <a16:creationId xmlns:a16="http://schemas.microsoft.com/office/drawing/2014/main" id="{AEFFCE8D-ADFE-7477-3E05-6637A70F4081}"/>
              </a:ext>
            </a:extLst>
          </p:cNvPr>
          <p:cNvSpPr txBox="1"/>
          <p:nvPr/>
        </p:nvSpPr>
        <p:spPr>
          <a:xfrm>
            <a:off x="323528" y="1337338"/>
            <a:ext cx="8640960" cy="634019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Based on anarchist and libertarian socialist views such as those of Murray Bookchin</a:t>
            </a:r>
          </a:p>
          <a:p>
            <a:pPr marL="457200" indent="-457200">
              <a:spcBef>
                <a:spcPts val="600"/>
              </a:spcBef>
              <a:spcAft>
                <a:spcPts val="600"/>
              </a:spcAft>
              <a:buFont typeface="Arial" panose="020B0604020202020204" pitchFamily="34" charset="0"/>
              <a:buChar char="•"/>
            </a:pPr>
            <a:r>
              <a:rPr lang="en-GB" sz="2400" dirty="0"/>
              <a:t>Takes the view that all our present ecological problems arise from deep-seated social problems.</a:t>
            </a:r>
          </a:p>
          <a:p>
            <a:pPr marL="457200" indent="-457200">
              <a:spcBef>
                <a:spcPts val="600"/>
              </a:spcBef>
              <a:spcAft>
                <a:spcPts val="600"/>
              </a:spcAft>
              <a:buFont typeface="Arial" panose="020B0604020202020204" pitchFamily="34" charset="0"/>
              <a:buChar char="•"/>
            </a:pPr>
            <a:r>
              <a:rPr lang="en-GB" sz="2400" dirty="0"/>
              <a:t>Environmental abuse and exploitation is seen as the direct result of the domination of some groups of humans beings by other groups of human beings, </a:t>
            </a:r>
          </a:p>
          <a:p>
            <a:pPr marL="457200" indent="-457200">
              <a:spcBef>
                <a:spcPts val="600"/>
              </a:spcBef>
              <a:spcAft>
                <a:spcPts val="600"/>
              </a:spcAft>
              <a:buFont typeface="Arial" panose="020B0604020202020204" pitchFamily="34" charset="0"/>
              <a:buChar char="•"/>
            </a:pPr>
            <a:r>
              <a:rPr lang="en-GB" sz="2400" dirty="0"/>
              <a:t>Otherwise known as intra-human domination.</a:t>
            </a:r>
          </a:p>
          <a:p>
            <a:pPr marL="457200" indent="-457200">
              <a:spcBef>
                <a:spcPts val="600"/>
              </a:spcBef>
              <a:spcAft>
                <a:spcPts val="600"/>
              </a:spcAft>
              <a:buFont typeface="Arial" panose="020B0604020202020204" pitchFamily="34" charset="0"/>
              <a:buChar char="•"/>
            </a:pPr>
            <a:r>
              <a:rPr lang="en-GB" sz="2400" dirty="0"/>
              <a:t>This can be domination by one ethic group in a region, by one country over another or a multi-national company over a group of people</a:t>
            </a:r>
          </a:p>
          <a:p>
            <a:pPr marL="457200" indent="-457200">
              <a:spcBef>
                <a:spcPts val="600"/>
              </a:spcBef>
              <a:spcAft>
                <a:spcPts val="600"/>
              </a:spcAft>
              <a:buFont typeface="Arial" panose="020B0604020202020204" pitchFamily="34" charset="0"/>
              <a:buChar char="•"/>
            </a:pPr>
            <a:endParaRPr lang="en-GB" sz="2400" dirty="0"/>
          </a:p>
          <a:p>
            <a:pPr marL="457200" indent="-457200">
              <a:spcBef>
                <a:spcPts val="600"/>
              </a:spcBef>
              <a:spcAft>
                <a:spcPts val="600"/>
              </a:spcAft>
              <a:buFont typeface="Arial" panose="020B0604020202020204" pitchFamily="34" charset="0"/>
              <a:buChar char="•"/>
            </a:pPr>
            <a:endParaRPr lang="en-GB" sz="2400" dirty="0"/>
          </a:p>
          <a:p>
            <a:pPr marL="457200" indent="-457200">
              <a:spcBef>
                <a:spcPts val="600"/>
              </a:spcBef>
              <a:spcAft>
                <a:spcPts val="600"/>
              </a:spcAft>
              <a:buFont typeface="Arial" panose="020B0604020202020204" pitchFamily="34" charset="0"/>
              <a:buChar char="•"/>
            </a:pPr>
            <a:endParaRPr lang="en-GB" sz="2400" dirty="0"/>
          </a:p>
        </p:txBody>
      </p:sp>
      <p:sp>
        <p:nvSpPr>
          <p:cNvPr id="4" name="TextBox 3">
            <a:extLst>
              <a:ext uri="{FF2B5EF4-FFF2-40B4-BE49-F238E27FC236}">
                <a16:creationId xmlns:a16="http://schemas.microsoft.com/office/drawing/2014/main" id="{0123767F-2037-EC5E-A3BE-1531309CA50A}"/>
              </a:ext>
            </a:extLst>
          </p:cNvPr>
          <p:cNvSpPr txBox="1"/>
          <p:nvPr/>
        </p:nvSpPr>
        <p:spPr>
          <a:xfrm>
            <a:off x="5126480" y="6173089"/>
            <a:ext cx="3672408" cy="400110"/>
          </a:xfrm>
          <a:prstGeom prst="rect">
            <a:avLst/>
          </a:prstGeom>
          <a:noFill/>
        </p:spPr>
        <p:txBody>
          <a:bodyPr wrap="square" rtlCol="0">
            <a:spAutoFit/>
          </a:bodyPr>
          <a:lstStyle/>
          <a:p>
            <a:pPr algn="r"/>
            <a:r>
              <a:rPr lang="en-GB" sz="2000" dirty="0"/>
              <a:t>(See for example White 2008)</a:t>
            </a:r>
          </a:p>
        </p:txBody>
      </p:sp>
    </p:spTree>
    <p:extLst>
      <p:ext uri="{BB962C8B-B14F-4D97-AF65-F5344CB8AC3E}">
        <p14:creationId xmlns:p14="http://schemas.microsoft.com/office/powerpoint/2010/main" val="101962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Social Ecology</a:t>
            </a:r>
          </a:p>
        </p:txBody>
      </p:sp>
      <p:sp>
        <p:nvSpPr>
          <p:cNvPr id="3" name="TextBox 2">
            <a:extLst>
              <a:ext uri="{FF2B5EF4-FFF2-40B4-BE49-F238E27FC236}">
                <a16:creationId xmlns:a16="http://schemas.microsoft.com/office/drawing/2014/main" id="{AEFFCE8D-ADFE-7477-3E05-6637A70F4081}"/>
              </a:ext>
            </a:extLst>
          </p:cNvPr>
          <p:cNvSpPr txBox="1"/>
          <p:nvPr/>
        </p:nvSpPr>
        <p:spPr>
          <a:xfrm>
            <a:off x="683568" y="1484784"/>
            <a:ext cx="8064896" cy="360098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Takes the view that present ecological problems cannot be clearly understood, much less resolved, without resolutely dealing with problems within society. </a:t>
            </a:r>
          </a:p>
          <a:p>
            <a:pPr marL="457200" indent="-457200">
              <a:spcBef>
                <a:spcPts val="600"/>
              </a:spcBef>
              <a:spcAft>
                <a:spcPts val="600"/>
              </a:spcAft>
              <a:buFont typeface="Arial" panose="020B0604020202020204" pitchFamily="34" charset="0"/>
              <a:buChar char="•"/>
            </a:pPr>
            <a:r>
              <a:rPr lang="en-GB" sz="2600" dirty="0"/>
              <a:t>Economic, ethnic, cultural, and gender conflicts, among many others, are viewed at the core of the most serious ecological dislocations we face today</a:t>
            </a:r>
          </a:p>
          <a:p>
            <a:pPr marL="457200" indent="-457200">
              <a:spcBef>
                <a:spcPts val="600"/>
              </a:spcBef>
              <a:spcAft>
                <a:spcPts val="600"/>
              </a:spcAft>
              <a:buFont typeface="Arial" panose="020B0604020202020204" pitchFamily="34" charset="0"/>
              <a:buChar char="•"/>
            </a:pPr>
            <a:r>
              <a:rPr lang="en-GB" sz="2600" dirty="0"/>
              <a:t>The only exceptions are truly ‘natural’ catastrophes (i.e. volcanoes &amp; earthquakes)</a:t>
            </a:r>
          </a:p>
        </p:txBody>
      </p:sp>
      <p:sp>
        <p:nvSpPr>
          <p:cNvPr id="4" name="TextBox 3">
            <a:extLst>
              <a:ext uri="{FF2B5EF4-FFF2-40B4-BE49-F238E27FC236}">
                <a16:creationId xmlns:a16="http://schemas.microsoft.com/office/drawing/2014/main" id="{FC1AFCE5-0752-337A-B67A-CF83AF925F7C}"/>
              </a:ext>
            </a:extLst>
          </p:cNvPr>
          <p:cNvSpPr txBox="1"/>
          <p:nvPr/>
        </p:nvSpPr>
        <p:spPr>
          <a:xfrm>
            <a:off x="5126480" y="6173089"/>
            <a:ext cx="3672408" cy="400110"/>
          </a:xfrm>
          <a:prstGeom prst="rect">
            <a:avLst/>
          </a:prstGeom>
          <a:noFill/>
        </p:spPr>
        <p:txBody>
          <a:bodyPr wrap="square" rtlCol="0">
            <a:spAutoFit/>
          </a:bodyPr>
          <a:lstStyle/>
          <a:p>
            <a:pPr algn="r"/>
            <a:r>
              <a:rPr lang="en-GB" sz="2000" dirty="0"/>
              <a:t>(See for example White 2008)</a:t>
            </a:r>
          </a:p>
        </p:txBody>
      </p:sp>
    </p:spTree>
    <p:extLst>
      <p:ext uri="{BB962C8B-B14F-4D97-AF65-F5344CB8AC3E}">
        <p14:creationId xmlns:p14="http://schemas.microsoft.com/office/powerpoint/2010/main" val="108783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536" y="274638"/>
            <a:ext cx="8229600" cy="634082"/>
          </a:xfrm>
        </p:spPr>
        <p:txBody>
          <a:bodyPr>
            <a:normAutofit fontScale="90000"/>
          </a:bodyPr>
          <a:lstStyle/>
          <a:p>
            <a:r>
              <a:rPr lang="en-GB" altLang="en-US" b="1" dirty="0"/>
              <a:t>Social Ecology </a:t>
            </a:r>
          </a:p>
        </p:txBody>
      </p:sp>
      <p:sp>
        <p:nvSpPr>
          <p:cNvPr id="4" name="Oval 3"/>
          <p:cNvSpPr/>
          <p:nvPr/>
        </p:nvSpPr>
        <p:spPr>
          <a:xfrm>
            <a:off x="2699792" y="1052736"/>
            <a:ext cx="3744416" cy="3528392"/>
          </a:xfrm>
          <a:prstGeom prst="ellipse">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1475656" y="2780928"/>
            <a:ext cx="3744416" cy="3528392"/>
          </a:xfrm>
          <a:prstGeom prst="ellipse">
            <a:avLst/>
          </a:prstGeom>
          <a:solidFill>
            <a:srgbClr val="00B05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707904" y="2780928"/>
            <a:ext cx="3744416" cy="3528392"/>
          </a:xfrm>
          <a:prstGeom prst="ellipse">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491880" y="1412776"/>
            <a:ext cx="2088232" cy="461665"/>
          </a:xfrm>
          <a:prstGeom prst="rect">
            <a:avLst/>
          </a:prstGeom>
          <a:noFill/>
        </p:spPr>
        <p:txBody>
          <a:bodyPr wrap="square" rtlCol="0">
            <a:spAutoFit/>
          </a:bodyPr>
          <a:lstStyle/>
          <a:p>
            <a:pPr algn="ctr"/>
            <a:r>
              <a:rPr lang="en-GB" sz="2400" b="1" dirty="0"/>
              <a:t>Social</a:t>
            </a:r>
          </a:p>
        </p:txBody>
      </p:sp>
      <p:sp>
        <p:nvSpPr>
          <p:cNvPr id="12" name="TextBox 11"/>
          <p:cNvSpPr txBox="1"/>
          <p:nvPr/>
        </p:nvSpPr>
        <p:spPr>
          <a:xfrm>
            <a:off x="1691680" y="5127575"/>
            <a:ext cx="2088232" cy="461665"/>
          </a:xfrm>
          <a:prstGeom prst="rect">
            <a:avLst/>
          </a:prstGeom>
          <a:noFill/>
        </p:spPr>
        <p:txBody>
          <a:bodyPr wrap="square" rtlCol="0">
            <a:spAutoFit/>
          </a:bodyPr>
          <a:lstStyle/>
          <a:p>
            <a:pPr algn="ctr"/>
            <a:r>
              <a:rPr lang="en-GB" sz="2400" b="1" dirty="0"/>
              <a:t>Environmental</a:t>
            </a:r>
          </a:p>
        </p:txBody>
      </p:sp>
      <p:sp>
        <p:nvSpPr>
          <p:cNvPr id="14" name="TextBox 13"/>
          <p:cNvSpPr txBox="1"/>
          <p:nvPr/>
        </p:nvSpPr>
        <p:spPr>
          <a:xfrm>
            <a:off x="5508104" y="5055567"/>
            <a:ext cx="2088232" cy="461665"/>
          </a:xfrm>
          <a:prstGeom prst="rect">
            <a:avLst/>
          </a:prstGeom>
          <a:noFill/>
        </p:spPr>
        <p:txBody>
          <a:bodyPr wrap="square" rtlCol="0">
            <a:spAutoFit/>
          </a:bodyPr>
          <a:lstStyle/>
          <a:p>
            <a:pPr algn="ctr"/>
            <a:r>
              <a:rPr lang="en-GB" sz="2400" b="1" dirty="0"/>
              <a:t>Economic</a:t>
            </a:r>
          </a:p>
        </p:txBody>
      </p:sp>
      <p:sp>
        <p:nvSpPr>
          <p:cNvPr id="6" name="TextBox 5"/>
          <p:cNvSpPr txBox="1"/>
          <p:nvPr/>
        </p:nvSpPr>
        <p:spPr>
          <a:xfrm>
            <a:off x="3671900" y="4855512"/>
            <a:ext cx="1728192" cy="400110"/>
          </a:xfrm>
          <a:prstGeom prst="rect">
            <a:avLst/>
          </a:prstGeom>
          <a:noFill/>
        </p:spPr>
        <p:txBody>
          <a:bodyPr wrap="square" rtlCol="0">
            <a:spAutoFit/>
          </a:bodyPr>
          <a:lstStyle/>
          <a:p>
            <a:pPr algn="ctr"/>
            <a:r>
              <a:rPr lang="en-GB" sz="2000" b="1" dirty="0"/>
              <a:t>Viable</a:t>
            </a:r>
          </a:p>
        </p:txBody>
      </p:sp>
      <p:sp>
        <p:nvSpPr>
          <p:cNvPr id="16" name="TextBox 15"/>
          <p:cNvSpPr txBox="1"/>
          <p:nvPr/>
        </p:nvSpPr>
        <p:spPr>
          <a:xfrm>
            <a:off x="4824028" y="3140968"/>
            <a:ext cx="1728192" cy="400110"/>
          </a:xfrm>
          <a:prstGeom prst="rect">
            <a:avLst/>
          </a:prstGeom>
          <a:noFill/>
        </p:spPr>
        <p:txBody>
          <a:bodyPr wrap="square" rtlCol="0">
            <a:spAutoFit/>
          </a:bodyPr>
          <a:lstStyle/>
          <a:p>
            <a:pPr algn="ctr"/>
            <a:r>
              <a:rPr lang="en-GB" sz="2000" b="1" dirty="0"/>
              <a:t>Equitable</a:t>
            </a:r>
          </a:p>
        </p:txBody>
      </p:sp>
      <p:sp>
        <p:nvSpPr>
          <p:cNvPr id="17" name="TextBox 16"/>
          <p:cNvSpPr txBox="1"/>
          <p:nvPr/>
        </p:nvSpPr>
        <p:spPr>
          <a:xfrm>
            <a:off x="2555776" y="3172906"/>
            <a:ext cx="1728192" cy="400110"/>
          </a:xfrm>
          <a:prstGeom prst="rect">
            <a:avLst/>
          </a:prstGeom>
          <a:noFill/>
        </p:spPr>
        <p:txBody>
          <a:bodyPr wrap="square" rtlCol="0">
            <a:spAutoFit/>
          </a:bodyPr>
          <a:lstStyle/>
          <a:p>
            <a:pPr algn="ctr"/>
            <a:r>
              <a:rPr lang="en-GB" sz="2000" b="1" dirty="0"/>
              <a:t>Bearable</a:t>
            </a:r>
          </a:p>
        </p:txBody>
      </p:sp>
      <p:sp>
        <p:nvSpPr>
          <p:cNvPr id="11" name="TextBox 10"/>
          <p:cNvSpPr txBox="1"/>
          <p:nvPr/>
        </p:nvSpPr>
        <p:spPr>
          <a:xfrm>
            <a:off x="2627784" y="3789040"/>
            <a:ext cx="3708412" cy="461665"/>
          </a:xfrm>
          <a:prstGeom prst="rect">
            <a:avLst/>
          </a:prstGeom>
          <a:noFill/>
        </p:spPr>
        <p:txBody>
          <a:bodyPr wrap="square" rtlCol="0">
            <a:spAutoFit/>
          </a:bodyPr>
          <a:lstStyle/>
          <a:p>
            <a:pPr algn="ctr"/>
            <a:r>
              <a:rPr lang="en-GB" sz="2400" b="1" dirty="0"/>
              <a:t>SUSTAINABLE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5" grpId="0"/>
      <p:bldP spid="12" grpId="0"/>
      <p:bldP spid="14" grpId="0"/>
      <p:bldP spid="6" grpId="0"/>
      <p:bldP spid="16" grpId="0"/>
      <p:bldP spid="17"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Eco-Socialism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611560" y="1354049"/>
            <a:ext cx="8064896"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Eco-socialism has aspects that allow us to see it as a form of critical theory (i.e. feminism, Marxism) </a:t>
            </a:r>
          </a:p>
          <a:p>
            <a:pPr marL="457200" indent="-457200">
              <a:spcBef>
                <a:spcPts val="600"/>
              </a:spcBef>
              <a:spcAft>
                <a:spcPts val="600"/>
              </a:spcAft>
              <a:buFont typeface="Arial" panose="020B0604020202020204" pitchFamily="34" charset="0"/>
              <a:buChar char="•"/>
            </a:pPr>
            <a:r>
              <a:rPr lang="en-GB" sz="2400" dirty="0"/>
              <a:t>Eco-socialists focus on the relationship between social inequality and difference among humans and the domination of nature. </a:t>
            </a:r>
          </a:p>
          <a:p>
            <a:pPr marL="457200" indent="-457200">
              <a:spcBef>
                <a:spcPts val="600"/>
              </a:spcBef>
              <a:spcAft>
                <a:spcPts val="600"/>
              </a:spcAft>
              <a:buFont typeface="Arial" panose="020B0604020202020204" pitchFamily="34" charset="0"/>
              <a:buChar char="•"/>
            </a:pPr>
            <a:r>
              <a:rPr lang="en-GB" sz="2400" dirty="0"/>
              <a:t>Confusingly, this approach can have a number of labels such as </a:t>
            </a:r>
            <a:r>
              <a:rPr lang="en-GB" sz="2400" dirty="0">
                <a:hlinkClick r:id="rId2"/>
              </a:rPr>
              <a:t>Eco-socialism</a:t>
            </a:r>
            <a:r>
              <a:rPr lang="en-GB" sz="2400" dirty="0"/>
              <a:t>, </a:t>
            </a:r>
            <a:r>
              <a:rPr lang="en-GB" sz="2400" dirty="0">
                <a:hlinkClick r:id="rId3"/>
              </a:rPr>
              <a:t>green socialism</a:t>
            </a:r>
            <a:r>
              <a:rPr lang="en-GB" sz="2400" dirty="0"/>
              <a:t> or </a:t>
            </a:r>
            <a:r>
              <a:rPr lang="en-GB" sz="2400" dirty="0">
                <a:hlinkClick r:id="rId4"/>
              </a:rPr>
              <a:t>socialist ecology </a:t>
            </a:r>
            <a:r>
              <a:rPr lang="en-GB" sz="2400" dirty="0"/>
              <a:t>(N.B. These websites illustrate these different approaches but are not academic sources)</a:t>
            </a:r>
          </a:p>
          <a:p>
            <a:pPr marL="457200" indent="-457200">
              <a:spcBef>
                <a:spcPts val="600"/>
              </a:spcBef>
              <a:spcAft>
                <a:spcPts val="600"/>
              </a:spcAft>
              <a:buFont typeface="Arial" panose="020B0604020202020204" pitchFamily="34" charset="0"/>
              <a:buChar char="•"/>
            </a:pPr>
            <a:r>
              <a:rPr lang="en-GB" sz="2400" dirty="0"/>
              <a:t>Often the differences are due to whether people have come to their views from a socialist or environmentalist stance</a:t>
            </a:r>
          </a:p>
        </p:txBody>
      </p:sp>
      <p:sp>
        <p:nvSpPr>
          <p:cNvPr id="5" name="TextBox 4">
            <a:extLst>
              <a:ext uri="{FF2B5EF4-FFF2-40B4-BE49-F238E27FC236}">
                <a16:creationId xmlns:a16="http://schemas.microsoft.com/office/drawing/2014/main" id="{7B51ADDE-388C-9180-B11A-0DCBF710EBC2}"/>
              </a:ext>
            </a:extLst>
          </p:cNvPr>
          <p:cNvSpPr txBox="1"/>
          <p:nvPr/>
        </p:nvSpPr>
        <p:spPr>
          <a:xfrm>
            <a:off x="5364088" y="6165304"/>
            <a:ext cx="3456384" cy="400110"/>
          </a:xfrm>
          <a:prstGeom prst="rect">
            <a:avLst/>
          </a:prstGeom>
          <a:noFill/>
        </p:spPr>
        <p:txBody>
          <a:bodyPr wrap="square" rtlCol="0">
            <a:spAutoFit/>
          </a:bodyPr>
          <a:lstStyle/>
          <a:p>
            <a:pPr algn="r"/>
            <a:r>
              <a:rPr lang="en-GB" sz="2000" dirty="0"/>
              <a:t>See for example </a:t>
            </a:r>
            <a:r>
              <a:rPr lang="en-GB" sz="2000" dirty="0">
                <a:solidFill>
                  <a:schemeClr val="tx1">
                    <a:lumMod val="75000"/>
                    <a:lumOff val="25000"/>
                  </a:schemeClr>
                </a:solidFill>
              </a:rPr>
              <a:t>Max </a:t>
            </a:r>
            <a:r>
              <a:rPr lang="en-GB" sz="2000" dirty="0" err="1">
                <a:solidFill>
                  <a:schemeClr val="tx1">
                    <a:lumMod val="75000"/>
                    <a:lumOff val="25000"/>
                  </a:schemeClr>
                </a:solidFill>
              </a:rPr>
              <a:t>Ajl</a:t>
            </a:r>
            <a:r>
              <a:rPr lang="en-GB" sz="2000" dirty="0">
                <a:solidFill>
                  <a:schemeClr val="tx1">
                    <a:lumMod val="75000"/>
                    <a:lumOff val="25000"/>
                  </a:schemeClr>
                </a:solidFill>
              </a:rPr>
              <a:t> (2021) </a:t>
            </a:r>
            <a:endParaRPr lang="en-GB" sz="2000" dirty="0"/>
          </a:p>
        </p:txBody>
      </p:sp>
    </p:spTree>
    <p:extLst>
      <p:ext uri="{BB962C8B-B14F-4D97-AF65-F5344CB8AC3E}">
        <p14:creationId xmlns:p14="http://schemas.microsoft.com/office/powerpoint/2010/main" val="1011501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Eco-Socialism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611560" y="1354049"/>
            <a:ext cx="8064896" cy="409342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In common with other socialist or Marxist perspectives, eco-Socialists see the dominant position of the capitalist system as a central issue.</a:t>
            </a:r>
          </a:p>
          <a:p>
            <a:pPr marL="457200" indent="-457200">
              <a:spcBef>
                <a:spcPts val="600"/>
              </a:spcBef>
              <a:spcAft>
                <a:spcPts val="600"/>
              </a:spcAft>
              <a:buFont typeface="Arial" panose="020B0604020202020204" pitchFamily="34" charset="0"/>
              <a:buChar char="•"/>
            </a:pPr>
            <a:r>
              <a:rPr lang="en-GB" sz="2400" dirty="0"/>
              <a:t>The way in which they differ is that they acknowledge that capitalism not only results in social exclusion and poverty but also leads to environmental degradation and exploitation (remember ‘The Story of Stuff)</a:t>
            </a:r>
          </a:p>
          <a:p>
            <a:pPr marL="457200" indent="-457200">
              <a:spcBef>
                <a:spcPts val="600"/>
              </a:spcBef>
              <a:spcAft>
                <a:spcPts val="600"/>
              </a:spcAft>
              <a:buFont typeface="Arial" panose="020B0604020202020204" pitchFamily="34" charset="0"/>
              <a:buChar char="•"/>
            </a:pPr>
            <a:r>
              <a:rPr lang="en-GB" sz="2400" dirty="0"/>
              <a:t>They argue for the collective ownership of the means of production and co-</a:t>
            </a:r>
            <a:r>
              <a:rPr lang="en-GB" sz="2400" dirty="0" err="1"/>
              <a:t>operativism</a:t>
            </a:r>
            <a:r>
              <a:rPr lang="en-GB" sz="2400" dirty="0"/>
              <a:t> with a focus on humans living in harmony with each other and nature</a:t>
            </a:r>
          </a:p>
        </p:txBody>
      </p:sp>
      <p:sp>
        <p:nvSpPr>
          <p:cNvPr id="5" name="TextBox 4">
            <a:extLst>
              <a:ext uri="{FF2B5EF4-FFF2-40B4-BE49-F238E27FC236}">
                <a16:creationId xmlns:a16="http://schemas.microsoft.com/office/drawing/2014/main" id="{7B51ADDE-388C-9180-B11A-0DCBF710EBC2}"/>
              </a:ext>
            </a:extLst>
          </p:cNvPr>
          <p:cNvSpPr txBox="1"/>
          <p:nvPr/>
        </p:nvSpPr>
        <p:spPr>
          <a:xfrm>
            <a:off x="5364088" y="6165304"/>
            <a:ext cx="3456384" cy="400110"/>
          </a:xfrm>
          <a:prstGeom prst="rect">
            <a:avLst/>
          </a:prstGeom>
          <a:noFill/>
        </p:spPr>
        <p:txBody>
          <a:bodyPr wrap="square" rtlCol="0">
            <a:spAutoFit/>
          </a:bodyPr>
          <a:lstStyle/>
          <a:p>
            <a:pPr algn="r"/>
            <a:r>
              <a:rPr lang="en-GB" sz="2000" dirty="0"/>
              <a:t>See for example </a:t>
            </a:r>
            <a:r>
              <a:rPr lang="en-GB" sz="2000" dirty="0">
                <a:solidFill>
                  <a:schemeClr val="tx1">
                    <a:lumMod val="75000"/>
                    <a:lumOff val="25000"/>
                  </a:schemeClr>
                </a:solidFill>
              </a:rPr>
              <a:t>Max </a:t>
            </a:r>
            <a:r>
              <a:rPr lang="en-GB" sz="2000" dirty="0" err="1">
                <a:solidFill>
                  <a:schemeClr val="tx1">
                    <a:lumMod val="75000"/>
                    <a:lumOff val="25000"/>
                  </a:schemeClr>
                </a:solidFill>
              </a:rPr>
              <a:t>Ajl</a:t>
            </a:r>
            <a:r>
              <a:rPr lang="en-GB" sz="2000" dirty="0">
                <a:solidFill>
                  <a:schemeClr val="tx1">
                    <a:lumMod val="75000"/>
                    <a:lumOff val="25000"/>
                  </a:schemeClr>
                </a:solidFill>
              </a:rPr>
              <a:t> (2021) </a:t>
            </a:r>
            <a:endParaRPr lang="en-GB" sz="2000" dirty="0"/>
          </a:p>
        </p:txBody>
      </p:sp>
    </p:spTree>
    <p:extLst>
      <p:ext uri="{BB962C8B-B14F-4D97-AF65-F5344CB8AC3E}">
        <p14:creationId xmlns:p14="http://schemas.microsoft.com/office/powerpoint/2010/main" val="384156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Eco-Socialism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566749" y="1386420"/>
            <a:ext cx="8064896" cy="120032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They also see </a:t>
            </a:r>
            <a:r>
              <a:rPr lang="en-GB" sz="2400" dirty="0">
                <a:hlinkClick r:id="rId2"/>
              </a:rPr>
              <a:t>globalisation</a:t>
            </a:r>
            <a:r>
              <a:rPr lang="en-GB" sz="2400" dirty="0"/>
              <a:t> as part of the issue, with multi-national mega-companies being the most exploitative of both people and natural resources</a:t>
            </a:r>
          </a:p>
        </p:txBody>
      </p:sp>
      <p:sp>
        <p:nvSpPr>
          <p:cNvPr id="5" name="TextBox 4">
            <a:extLst>
              <a:ext uri="{FF2B5EF4-FFF2-40B4-BE49-F238E27FC236}">
                <a16:creationId xmlns:a16="http://schemas.microsoft.com/office/drawing/2014/main" id="{7B51ADDE-388C-9180-B11A-0DCBF710EBC2}"/>
              </a:ext>
            </a:extLst>
          </p:cNvPr>
          <p:cNvSpPr txBox="1"/>
          <p:nvPr/>
        </p:nvSpPr>
        <p:spPr>
          <a:xfrm>
            <a:off x="5364088" y="6165304"/>
            <a:ext cx="3456384" cy="400110"/>
          </a:xfrm>
          <a:prstGeom prst="rect">
            <a:avLst/>
          </a:prstGeom>
          <a:noFill/>
        </p:spPr>
        <p:txBody>
          <a:bodyPr wrap="square" rtlCol="0">
            <a:spAutoFit/>
          </a:bodyPr>
          <a:lstStyle/>
          <a:p>
            <a:pPr algn="r"/>
            <a:r>
              <a:rPr lang="en-GB" sz="2000" dirty="0"/>
              <a:t>See for example </a:t>
            </a:r>
            <a:r>
              <a:rPr lang="en-GB" sz="2000" dirty="0">
                <a:solidFill>
                  <a:schemeClr val="tx1">
                    <a:lumMod val="75000"/>
                    <a:lumOff val="25000"/>
                  </a:schemeClr>
                </a:solidFill>
              </a:rPr>
              <a:t>Bakker (2007) </a:t>
            </a:r>
            <a:endParaRPr lang="en-GB" sz="2000" dirty="0"/>
          </a:p>
        </p:txBody>
      </p:sp>
      <p:sp>
        <p:nvSpPr>
          <p:cNvPr id="4" name="TextBox 3">
            <a:extLst>
              <a:ext uri="{FF2B5EF4-FFF2-40B4-BE49-F238E27FC236}">
                <a16:creationId xmlns:a16="http://schemas.microsoft.com/office/drawing/2014/main" id="{30FF9939-4C0B-EC38-6EE4-9C463730E8C5}"/>
              </a:ext>
            </a:extLst>
          </p:cNvPr>
          <p:cNvSpPr txBox="1"/>
          <p:nvPr/>
        </p:nvSpPr>
        <p:spPr>
          <a:xfrm>
            <a:off x="486036" y="3540790"/>
            <a:ext cx="7992888" cy="2816156"/>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This has led to the </a:t>
            </a:r>
            <a:r>
              <a:rPr kumimoji="0" lang="en-GB" sz="2400" b="0" i="0" u="none" strike="noStrike" kern="1200" cap="none" spc="0" normalizeH="0" baseline="0" noProof="0" dirty="0">
                <a:ln>
                  <a:noFill/>
                </a:ln>
                <a:solidFill>
                  <a:prstClr val="black"/>
                </a:solidFill>
                <a:effectLst/>
                <a:uLnTx/>
                <a:uFillTx/>
                <a:latin typeface="Calibri"/>
                <a:ea typeface="+mn-ea"/>
                <a:cs typeface="+mn-cs"/>
                <a:hlinkClick r:id="rId3"/>
              </a:rPr>
              <a:t>alter-globalisation</a:t>
            </a:r>
            <a:r>
              <a:rPr kumimoji="0" lang="en-GB" sz="2400" b="0" i="0" u="none" strike="noStrike" kern="1200" cap="none" spc="0" normalizeH="0" baseline="0" noProof="0" dirty="0">
                <a:ln>
                  <a:noFill/>
                </a:ln>
                <a:solidFill>
                  <a:prstClr val="black"/>
                </a:solidFill>
                <a:effectLst/>
                <a:uLnTx/>
                <a:uFillTx/>
                <a:latin typeface="Calibri"/>
                <a:ea typeface="+mn-ea"/>
                <a:cs typeface="+mn-cs"/>
              </a:rPr>
              <a:t> movement which has been described as the formation of ‘red-green alliances between organised labour, environmental groups, women’s groups and indigenous groups’ (Bakker, 2007, p. 430)</a:t>
            </a:r>
          </a:p>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It is important to note the complexity of approaches and organisations that could be considered eco-socialist.</a:t>
            </a:r>
          </a:p>
          <a:p>
            <a:endParaRPr lang="en-GB" dirty="0"/>
          </a:p>
        </p:txBody>
      </p:sp>
      <p:pic>
        <p:nvPicPr>
          <p:cNvPr id="7" name="Picture 6" descr="Icon&#10;&#10;Description automatically generated">
            <a:hlinkClick r:id="rId4"/>
            <a:extLst>
              <a:ext uri="{FF2B5EF4-FFF2-40B4-BE49-F238E27FC236}">
                <a16:creationId xmlns:a16="http://schemas.microsoft.com/office/drawing/2014/main" id="{33792505-F9E6-B00F-FD74-2D7B0A515E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707904" y="2507148"/>
            <a:ext cx="981046" cy="1034802"/>
          </a:xfrm>
          <a:prstGeom prst="rect">
            <a:avLst/>
          </a:prstGeom>
        </p:spPr>
      </p:pic>
      <p:sp>
        <p:nvSpPr>
          <p:cNvPr id="8" name="TextBox 7">
            <a:extLst>
              <a:ext uri="{FF2B5EF4-FFF2-40B4-BE49-F238E27FC236}">
                <a16:creationId xmlns:a16="http://schemas.microsoft.com/office/drawing/2014/main" id="{177C6946-385B-0D7E-E59D-8032DA9ADF9C}"/>
              </a:ext>
            </a:extLst>
          </p:cNvPr>
          <p:cNvSpPr txBox="1"/>
          <p:nvPr/>
        </p:nvSpPr>
        <p:spPr>
          <a:xfrm>
            <a:off x="4712774" y="2737896"/>
            <a:ext cx="3528392" cy="646331"/>
          </a:xfrm>
          <a:prstGeom prst="rect">
            <a:avLst/>
          </a:prstGeom>
          <a:noFill/>
        </p:spPr>
        <p:txBody>
          <a:bodyPr wrap="square" rtlCol="0">
            <a:spAutoFit/>
          </a:bodyPr>
          <a:lstStyle/>
          <a:p>
            <a:pPr algn="ctr"/>
            <a:r>
              <a:rPr lang="en-GB" dirty="0"/>
              <a:t>This was also covered in the Story of Stuff</a:t>
            </a:r>
          </a:p>
        </p:txBody>
      </p:sp>
    </p:spTree>
    <p:extLst>
      <p:ext uri="{BB962C8B-B14F-4D97-AF65-F5344CB8AC3E}">
        <p14:creationId xmlns:p14="http://schemas.microsoft.com/office/powerpoint/2010/main" val="639310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4" grpId="0" build="p"/>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193685" y="964664"/>
            <a:ext cx="8352928" cy="584775"/>
          </a:xfrm>
          <a:prstGeom prst="rect">
            <a:avLst/>
          </a:prstGeom>
          <a:noFill/>
        </p:spPr>
        <p:txBody>
          <a:bodyPr wrap="square" rtlCol="0">
            <a:spAutoFit/>
          </a:bodyPr>
          <a:lstStyle/>
          <a:p>
            <a:r>
              <a:rPr lang="en-GB" sz="3200" b="1" dirty="0"/>
              <a:t>Eco-socialism</a:t>
            </a:r>
          </a:p>
        </p:txBody>
      </p:sp>
      <p:sp>
        <p:nvSpPr>
          <p:cNvPr id="10" name="TextBox 9">
            <a:extLst>
              <a:ext uri="{FF2B5EF4-FFF2-40B4-BE49-F238E27FC236}">
                <a16:creationId xmlns:a16="http://schemas.microsoft.com/office/drawing/2014/main" id="{AEE8C64C-2A6A-76AD-2A93-9FF839B671AE}"/>
              </a:ext>
            </a:extLst>
          </p:cNvPr>
          <p:cNvSpPr txBox="1"/>
          <p:nvPr/>
        </p:nvSpPr>
        <p:spPr>
          <a:xfrm>
            <a:off x="318010" y="1754390"/>
            <a:ext cx="806489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We can see that the eco-socialist approach focuses on people and planet and rejects profit</a:t>
            </a:r>
          </a:p>
        </p:txBody>
      </p:sp>
      <p:graphicFrame>
        <p:nvGraphicFramePr>
          <p:cNvPr id="11" name="Diagram 10">
            <a:extLst>
              <a:ext uri="{FF2B5EF4-FFF2-40B4-BE49-F238E27FC236}">
                <a16:creationId xmlns:a16="http://schemas.microsoft.com/office/drawing/2014/main" id="{701104D1-9238-6444-9E62-B3D527507BE6}"/>
              </a:ext>
            </a:extLst>
          </p:cNvPr>
          <p:cNvGraphicFramePr/>
          <p:nvPr/>
        </p:nvGraphicFramePr>
        <p:xfrm>
          <a:off x="2699792" y="2839426"/>
          <a:ext cx="3301333" cy="3017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FD634152-C96D-A2E3-6B6F-5C801E1F8D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3728538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Graphic spid="11" grpId="0">
        <p:bldAsOne/>
      </p:bldGraphic>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752563"/>
            <a:ext cx="8352928" cy="584775"/>
          </a:xfrm>
          <a:prstGeom prst="rect">
            <a:avLst/>
          </a:prstGeom>
          <a:noFill/>
        </p:spPr>
        <p:txBody>
          <a:bodyPr wrap="square" rtlCol="0">
            <a:spAutoFit/>
          </a:bodyPr>
          <a:lstStyle/>
          <a:p>
            <a:r>
              <a:rPr lang="en-GB" sz="3200" b="1" dirty="0"/>
              <a:t>Eco-Feminism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545791" y="1556792"/>
            <a:ext cx="8064896" cy="387798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Phrase coined by Francoise </a:t>
            </a:r>
            <a:r>
              <a:rPr lang="en-GB" sz="2400" dirty="0" err="1"/>
              <a:t>D’eaubonne</a:t>
            </a:r>
            <a:r>
              <a:rPr lang="en-GB" sz="2400" dirty="0"/>
              <a:t> in her 1974 essay </a:t>
            </a:r>
            <a:r>
              <a:rPr lang="en-GB" sz="2400" i="1" dirty="0"/>
              <a:t>Le </a:t>
            </a:r>
            <a:r>
              <a:rPr lang="en-GB" sz="2400" i="1" dirty="0" err="1"/>
              <a:t>feminisme</a:t>
            </a:r>
            <a:r>
              <a:rPr lang="en-GB" sz="2400" i="1" dirty="0"/>
              <a:t> </a:t>
            </a:r>
            <a:r>
              <a:rPr lang="en-GB" sz="2400" i="1" dirty="0" err="1"/>
              <a:t>ou</a:t>
            </a:r>
            <a:r>
              <a:rPr lang="en-GB" sz="2400" i="1" dirty="0"/>
              <a:t> la mort (Feminism or Death)</a:t>
            </a:r>
            <a:r>
              <a:rPr lang="en-GB" sz="2400" dirty="0"/>
              <a:t> </a:t>
            </a:r>
          </a:p>
          <a:p>
            <a:pPr marL="457200" indent="-457200">
              <a:spcBef>
                <a:spcPts val="600"/>
              </a:spcBef>
              <a:spcAft>
                <a:spcPts val="600"/>
              </a:spcAft>
              <a:buFont typeface="Arial" panose="020B0604020202020204" pitchFamily="34" charset="0"/>
              <a:buChar char="•"/>
            </a:pPr>
            <a:r>
              <a:rPr lang="en-GB" sz="2400" dirty="0"/>
              <a:t>Eco-Feminism is a form of critical theory which combines environmentalism and feminism</a:t>
            </a:r>
          </a:p>
          <a:p>
            <a:pPr marL="457200" indent="-457200">
              <a:spcBef>
                <a:spcPts val="600"/>
              </a:spcBef>
              <a:spcAft>
                <a:spcPts val="600"/>
              </a:spcAft>
              <a:buFont typeface="Arial" panose="020B0604020202020204" pitchFamily="34" charset="0"/>
              <a:buChar char="•"/>
            </a:pPr>
            <a:r>
              <a:rPr lang="en-GB" sz="2400" dirty="0"/>
              <a:t>Eco-feminists argue for the positive revaluation of the connection between women and nature that has, in western society, been viewed negatively.</a:t>
            </a:r>
          </a:p>
          <a:p>
            <a:pPr marL="457200" indent="-457200">
              <a:spcBef>
                <a:spcPts val="600"/>
              </a:spcBef>
              <a:spcAft>
                <a:spcPts val="600"/>
              </a:spcAft>
              <a:buFont typeface="Arial" panose="020B0604020202020204" pitchFamily="34" charset="0"/>
              <a:buChar char="•"/>
            </a:pPr>
            <a:r>
              <a:rPr lang="en-GB" sz="2400" dirty="0"/>
              <a:t>It is a social movement that regards the oppression of women and the exploitation of nature as interconnected.</a:t>
            </a:r>
          </a:p>
        </p:txBody>
      </p:sp>
      <p:sp>
        <p:nvSpPr>
          <p:cNvPr id="5" name="TextBox 4">
            <a:extLst>
              <a:ext uri="{FF2B5EF4-FFF2-40B4-BE49-F238E27FC236}">
                <a16:creationId xmlns:a16="http://schemas.microsoft.com/office/drawing/2014/main" id="{7B51ADDE-388C-9180-B11A-0DCBF710EBC2}"/>
              </a:ext>
            </a:extLst>
          </p:cNvPr>
          <p:cNvSpPr txBox="1"/>
          <p:nvPr/>
        </p:nvSpPr>
        <p:spPr>
          <a:xfrm>
            <a:off x="5364088" y="6238675"/>
            <a:ext cx="3456384" cy="400110"/>
          </a:xfrm>
          <a:prstGeom prst="rect">
            <a:avLst/>
          </a:prstGeom>
          <a:noFill/>
        </p:spPr>
        <p:txBody>
          <a:bodyPr wrap="square" rtlCol="0">
            <a:spAutoFit/>
          </a:bodyPr>
          <a:lstStyle/>
          <a:p>
            <a:pPr algn="r"/>
            <a:r>
              <a:rPr lang="en-GB" sz="2000" dirty="0"/>
              <a:t>See for example </a:t>
            </a:r>
            <a:r>
              <a:rPr lang="en-GB" sz="2000" dirty="0" err="1">
                <a:solidFill>
                  <a:schemeClr val="tx1">
                    <a:lumMod val="75000"/>
                    <a:lumOff val="25000"/>
                  </a:schemeClr>
                </a:solidFill>
              </a:rPr>
              <a:t>Gaard</a:t>
            </a:r>
            <a:r>
              <a:rPr lang="en-GB" sz="2000" dirty="0">
                <a:solidFill>
                  <a:schemeClr val="tx1">
                    <a:lumMod val="75000"/>
                    <a:lumOff val="25000"/>
                  </a:schemeClr>
                </a:solidFill>
              </a:rPr>
              <a:t> (1993) </a:t>
            </a:r>
            <a:endParaRPr lang="en-GB" sz="2000" dirty="0"/>
          </a:p>
        </p:txBody>
      </p:sp>
    </p:spTree>
    <p:extLst>
      <p:ext uri="{BB962C8B-B14F-4D97-AF65-F5344CB8AC3E}">
        <p14:creationId xmlns:p14="http://schemas.microsoft.com/office/powerpoint/2010/main" val="3288693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933571"/>
            <a:ext cx="8352928" cy="584775"/>
          </a:xfrm>
          <a:prstGeom prst="rect">
            <a:avLst/>
          </a:prstGeom>
          <a:noFill/>
        </p:spPr>
        <p:txBody>
          <a:bodyPr wrap="square" rtlCol="0">
            <a:spAutoFit/>
          </a:bodyPr>
          <a:lstStyle/>
          <a:p>
            <a:r>
              <a:rPr lang="en-GB" sz="3200" b="1" dirty="0"/>
              <a:t>Eco-Feminism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539552" y="1700808"/>
            <a:ext cx="8064896"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It has been described as ‘advancing gender equality and social equity and aligning this with visions of sustainable development’. (</a:t>
            </a:r>
            <a:r>
              <a:rPr lang="en-GB" sz="2400" dirty="0" err="1"/>
              <a:t>Resurrección</a:t>
            </a:r>
            <a:r>
              <a:rPr lang="en-GB" sz="2400" dirty="0"/>
              <a:t> &amp; </a:t>
            </a:r>
            <a:r>
              <a:rPr lang="en-GB" sz="2400" dirty="0" err="1"/>
              <a:t>Elmhirst</a:t>
            </a:r>
            <a:r>
              <a:rPr lang="en-GB" sz="2400" dirty="0"/>
              <a:t> (2021) </a:t>
            </a:r>
          </a:p>
          <a:p>
            <a:pPr marL="457200" indent="-457200">
              <a:spcBef>
                <a:spcPts val="600"/>
              </a:spcBef>
              <a:spcAft>
                <a:spcPts val="600"/>
              </a:spcAft>
              <a:buFont typeface="Arial" panose="020B0604020202020204" pitchFamily="34" charset="0"/>
              <a:buChar char="•"/>
            </a:pPr>
            <a:r>
              <a:rPr lang="en-GB" sz="2400" dirty="0"/>
              <a:t>Eco-Feminist theorists have extended their analyses to consider the interconnections between sexism, the domination of nature (including animals), and also racism and social inequalities.</a:t>
            </a:r>
          </a:p>
          <a:p>
            <a:pPr marL="457200" indent="-457200">
              <a:spcBef>
                <a:spcPts val="600"/>
              </a:spcBef>
              <a:spcAft>
                <a:spcPts val="600"/>
              </a:spcAft>
              <a:buFont typeface="Arial" panose="020B0604020202020204" pitchFamily="34" charset="0"/>
              <a:buChar char="•"/>
            </a:pPr>
            <a:r>
              <a:rPr lang="en-GB" altLang="en-US" sz="2400" dirty="0"/>
              <a:t>Consequently it is now better understood as a movement working against the interconnected oppressions of gender, race, class and nature.</a:t>
            </a:r>
            <a:endParaRPr lang="en-US" altLang="en-US" sz="2400" dirty="0"/>
          </a:p>
          <a:p>
            <a:pPr marL="457200" indent="-457200">
              <a:spcBef>
                <a:spcPts val="600"/>
              </a:spcBef>
              <a:spcAft>
                <a:spcPts val="600"/>
              </a:spcAft>
              <a:buFont typeface="Arial" panose="020B0604020202020204" pitchFamily="34" charset="0"/>
              <a:buChar char="•"/>
            </a:pPr>
            <a:endParaRPr lang="en-GB" sz="2400" dirty="0"/>
          </a:p>
        </p:txBody>
      </p:sp>
      <p:sp>
        <p:nvSpPr>
          <p:cNvPr id="5" name="TextBox 4">
            <a:extLst>
              <a:ext uri="{FF2B5EF4-FFF2-40B4-BE49-F238E27FC236}">
                <a16:creationId xmlns:a16="http://schemas.microsoft.com/office/drawing/2014/main" id="{7B51ADDE-388C-9180-B11A-0DCBF710EBC2}"/>
              </a:ext>
            </a:extLst>
          </p:cNvPr>
          <p:cNvSpPr txBox="1"/>
          <p:nvPr/>
        </p:nvSpPr>
        <p:spPr>
          <a:xfrm>
            <a:off x="5364088" y="6238675"/>
            <a:ext cx="3456384" cy="400110"/>
          </a:xfrm>
          <a:prstGeom prst="rect">
            <a:avLst/>
          </a:prstGeom>
          <a:noFill/>
        </p:spPr>
        <p:txBody>
          <a:bodyPr wrap="square" rtlCol="0">
            <a:spAutoFit/>
          </a:bodyPr>
          <a:lstStyle/>
          <a:p>
            <a:pPr algn="r"/>
            <a:r>
              <a:rPr lang="en-GB" sz="2000" dirty="0"/>
              <a:t>See for example </a:t>
            </a:r>
            <a:r>
              <a:rPr lang="en-GB" sz="2000" dirty="0" err="1">
                <a:solidFill>
                  <a:schemeClr val="tx1">
                    <a:lumMod val="75000"/>
                    <a:lumOff val="25000"/>
                  </a:schemeClr>
                </a:solidFill>
              </a:rPr>
              <a:t>Gaard</a:t>
            </a:r>
            <a:r>
              <a:rPr lang="en-GB" sz="2000" dirty="0">
                <a:solidFill>
                  <a:schemeClr val="tx1">
                    <a:lumMod val="75000"/>
                    <a:lumOff val="25000"/>
                  </a:schemeClr>
                </a:solidFill>
              </a:rPr>
              <a:t> (1993) </a:t>
            </a:r>
            <a:endParaRPr lang="en-GB" sz="2000" dirty="0"/>
          </a:p>
        </p:txBody>
      </p:sp>
    </p:spTree>
    <p:extLst>
      <p:ext uri="{BB962C8B-B14F-4D97-AF65-F5344CB8AC3E}">
        <p14:creationId xmlns:p14="http://schemas.microsoft.com/office/powerpoint/2010/main" val="41955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933571"/>
            <a:ext cx="8352928" cy="584775"/>
          </a:xfrm>
          <a:prstGeom prst="rect">
            <a:avLst/>
          </a:prstGeom>
          <a:noFill/>
        </p:spPr>
        <p:txBody>
          <a:bodyPr wrap="square" rtlCol="0">
            <a:spAutoFit/>
          </a:bodyPr>
          <a:lstStyle/>
          <a:p>
            <a:r>
              <a:rPr lang="en-GB" sz="3200" b="1" dirty="0"/>
              <a:t>Eco-Feminism</a:t>
            </a:r>
          </a:p>
        </p:txBody>
      </p:sp>
      <p:sp>
        <p:nvSpPr>
          <p:cNvPr id="3" name="TextBox 2">
            <a:extLst>
              <a:ext uri="{FF2B5EF4-FFF2-40B4-BE49-F238E27FC236}">
                <a16:creationId xmlns:a16="http://schemas.microsoft.com/office/drawing/2014/main" id="{AEFFCE8D-ADFE-7477-3E05-6637A70F4081}"/>
              </a:ext>
            </a:extLst>
          </p:cNvPr>
          <p:cNvSpPr txBox="1"/>
          <p:nvPr/>
        </p:nvSpPr>
        <p:spPr>
          <a:xfrm>
            <a:off x="539552" y="1817501"/>
            <a:ext cx="8064896" cy="403187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However, as with eco-socialism, the term eco-feminism applies to a number of </a:t>
            </a:r>
            <a:r>
              <a:rPr lang="en-GB" sz="2400" dirty="0">
                <a:hlinkClick r:id="rId2"/>
              </a:rPr>
              <a:t>different threads</a:t>
            </a:r>
            <a:endParaRPr lang="en-GB" sz="2400" dirty="0"/>
          </a:p>
          <a:p>
            <a:pPr marL="457200" indent="-457200">
              <a:spcBef>
                <a:spcPts val="600"/>
              </a:spcBef>
              <a:spcAft>
                <a:spcPts val="600"/>
              </a:spcAft>
              <a:buFont typeface="Arial" panose="020B0604020202020204" pitchFamily="34" charset="0"/>
              <a:buChar char="•"/>
            </a:pPr>
            <a:r>
              <a:rPr lang="en-GB" sz="2400" dirty="0"/>
              <a:t>Charlene </a:t>
            </a:r>
            <a:r>
              <a:rPr lang="en-GB" sz="2400" dirty="0" err="1"/>
              <a:t>Spretnak</a:t>
            </a:r>
            <a:r>
              <a:rPr lang="en-GB" sz="2400" dirty="0"/>
              <a:t> (1990) defines three main routes to eco-feminism, namely;</a:t>
            </a:r>
          </a:p>
          <a:p>
            <a:pPr marL="457200" indent="-457200">
              <a:spcBef>
                <a:spcPts val="600"/>
              </a:spcBef>
              <a:spcAft>
                <a:spcPts val="600"/>
              </a:spcAft>
              <a:buFont typeface="Arial" panose="020B0604020202020204" pitchFamily="34" charset="0"/>
              <a:buChar char="•"/>
            </a:pPr>
            <a:r>
              <a:rPr lang="en-GB" sz="2400" dirty="0"/>
              <a:t>Radical/social feminism ( leading to Radical/Socialist feminism)</a:t>
            </a:r>
          </a:p>
          <a:p>
            <a:pPr marL="457200" indent="-457200">
              <a:spcBef>
                <a:spcPts val="600"/>
              </a:spcBef>
              <a:spcAft>
                <a:spcPts val="600"/>
              </a:spcAft>
              <a:buFont typeface="Arial" panose="020B0604020202020204" pitchFamily="34" charset="0"/>
              <a:buChar char="•"/>
            </a:pPr>
            <a:r>
              <a:rPr lang="en-GB" sz="2400" dirty="0"/>
              <a:t>Earth-based goddess religions &amp; spirituality (leading to Cultural/Essentialist Eco-feminism)</a:t>
            </a:r>
          </a:p>
          <a:p>
            <a:pPr marL="457200" indent="-457200">
              <a:spcBef>
                <a:spcPts val="600"/>
              </a:spcBef>
              <a:spcAft>
                <a:spcPts val="600"/>
              </a:spcAft>
              <a:buFont typeface="Arial" panose="020B0604020202020204" pitchFamily="34" charset="0"/>
              <a:buChar char="•"/>
            </a:pPr>
            <a:r>
              <a:rPr lang="en-GB" sz="2400" dirty="0"/>
              <a:t>Environmentalism (leading to Liberal Eco-feminism)</a:t>
            </a:r>
          </a:p>
        </p:txBody>
      </p:sp>
      <p:sp>
        <p:nvSpPr>
          <p:cNvPr id="5" name="TextBox 4">
            <a:extLst>
              <a:ext uri="{FF2B5EF4-FFF2-40B4-BE49-F238E27FC236}">
                <a16:creationId xmlns:a16="http://schemas.microsoft.com/office/drawing/2014/main" id="{7B51ADDE-388C-9180-B11A-0DCBF710EBC2}"/>
              </a:ext>
            </a:extLst>
          </p:cNvPr>
          <p:cNvSpPr txBox="1"/>
          <p:nvPr/>
        </p:nvSpPr>
        <p:spPr>
          <a:xfrm>
            <a:off x="2411760" y="6238675"/>
            <a:ext cx="6408712" cy="400110"/>
          </a:xfrm>
          <a:prstGeom prst="rect">
            <a:avLst/>
          </a:prstGeom>
          <a:noFill/>
        </p:spPr>
        <p:txBody>
          <a:bodyPr wrap="square" rtlCol="0">
            <a:spAutoFit/>
          </a:bodyPr>
          <a:lstStyle/>
          <a:p>
            <a:pPr algn="r"/>
            <a:r>
              <a:rPr lang="en-GB" sz="2000" dirty="0"/>
              <a:t>See for example </a:t>
            </a:r>
            <a:r>
              <a:rPr lang="en-GB" sz="2000" dirty="0">
                <a:solidFill>
                  <a:schemeClr val="tx1">
                    <a:lumMod val="75000"/>
                    <a:lumOff val="25000"/>
                  </a:schemeClr>
                </a:solidFill>
              </a:rPr>
              <a:t>University of Vermont (No Date) </a:t>
            </a:r>
            <a:endParaRPr lang="en-GB" sz="2000" dirty="0"/>
          </a:p>
        </p:txBody>
      </p:sp>
    </p:spTree>
    <p:extLst>
      <p:ext uri="{BB962C8B-B14F-4D97-AF65-F5344CB8AC3E}">
        <p14:creationId xmlns:p14="http://schemas.microsoft.com/office/powerpoint/2010/main" val="342340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193685" y="964664"/>
            <a:ext cx="8352928" cy="584775"/>
          </a:xfrm>
          <a:prstGeom prst="rect">
            <a:avLst/>
          </a:prstGeom>
          <a:noFill/>
        </p:spPr>
        <p:txBody>
          <a:bodyPr wrap="square" rtlCol="0">
            <a:spAutoFit/>
          </a:bodyPr>
          <a:lstStyle/>
          <a:p>
            <a:r>
              <a:rPr lang="en-GB" sz="3200" b="1" dirty="0"/>
              <a:t>Eco-feminism</a:t>
            </a:r>
          </a:p>
        </p:txBody>
      </p:sp>
      <p:sp>
        <p:nvSpPr>
          <p:cNvPr id="10" name="TextBox 9">
            <a:extLst>
              <a:ext uri="{FF2B5EF4-FFF2-40B4-BE49-F238E27FC236}">
                <a16:creationId xmlns:a16="http://schemas.microsoft.com/office/drawing/2014/main" id="{AEE8C64C-2A6A-76AD-2A93-9FF839B671AE}"/>
              </a:ext>
            </a:extLst>
          </p:cNvPr>
          <p:cNvSpPr txBox="1"/>
          <p:nvPr/>
        </p:nvSpPr>
        <p:spPr>
          <a:xfrm>
            <a:off x="318010" y="1754390"/>
            <a:ext cx="806489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We can see that, like eco-socialism, the eco-feminist approach focuses on people and planet over profit</a:t>
            </a:r>
          </a:p>
        </p:txBody>
      </p:sp>
      <p:graphicFrame>
        <p:nvGraphicFramePr>
          <p:cNvPr id="11" name="Diagram 10">
            <a:extLst>
              <a:ext uri="{FF2B5EF4-FFF2-40B4-BE49-F238E27FC236}">
                <a16:creationId xmlns:a16="http://schemas.microsoft.com/office/drawing/2014/main" id="{701104D1-9238-6444-9E62-B3D527507BE6}"/>
              </a:ext>
            </a:extLst>
          </p:cNvPr>
          <p:cNvGraphicFramePr/>
          <p:nvPr/>
        </p:nvGraphicFramePr>
        <p:xfrm>
          <a:off x="2699792" y="2839426"/>
          <a:ext cx="3301333" cy="3017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FD634152-C96D-A2E3-6B6F-5C801E1F8D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48112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Graphic spid="11" grpId="0">
        <p:bldAsOne/>
      </p:bldGraphic>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1196752"/>
            <a:ext cx="5544616" cy="523220"/>
          </a:xfrm>
          <a:prstGeom prst="rect">
            <a:avLst/>
          </a:prstGeom>
          <a:noFill/>
        </p:spPr>
        <p:txBody>
          <a:bodyPr wrap="square" rtlCol="0">
            <a:spAutoFit/>
          </a:bodyPr>
          <a:lstStyle/>
          <a:p>
            <a:r>
              <a:rPr lang="en-GB" sz="2800" b="1" dirty="0"/>
              <a:t>Deep Ecologists / Deep Greens</a:t>
            </a:r>
          </a:p>
        </p:txBody>
      </p:sp>
      <p:sp>
        <p:nvSpPr>
          <p:cNvPr id="4" name="TextBox 3"/>
          <p:cNvSpPr txBox="1"/>
          <p:nvPr/>
        </p:nvSpPr>
        <p:spPr>
          <a:xfrm>
            <a:off x="323528" y="1863988"/>
            <a:ext cx="8136904"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Phrase coined by Arne </a:t>
            </a:r>
            <a:r>
              <a:rPr lang="en-GB" sz="2800" dirty="0" err="1"/>
              <a:t>Naess</a:t>
            </a:r>
            <a:r>
              <a:rPr lang="en-GB" sz="2800" dirty="0"/>
              <a:t> in 1973 and expanded on in 1989</a:t>
            </a:r>
          </a:p>
          <a:p>
            <a:pPr marL="457200" indent="-457200">
              <a:spcBef>
                <a:spcPts val="600"/>
              </a:spcBef>
              <a:spcAft>
                <a:spcPts val="600"/>
              </a:spcAft>
              <a:buFont typeface="Arial" panose="020B0604020202020204" pitchFamily="34" charset="0"/>
              <a:buChar char="•"/>
            </a:pPr>
            <a:r>
              <a:rPr lang="en-GB" sz="2800" dirty="0"/>
              <a:t>Must focus on what is good for the planet rather than what is good for humankind</a:t>
            </a:r>
          </a:p>
          <a:p>
            <a:pPr marL="457200" indent="-457200">
              <a:spcBef>
                <a:spcPts val="600"/>
              </a:spcBef>
              <a:spcAft>
                <a:spcPts val="600"/>
              </a:spcAft>
              <a:buFont typeface="Arial" panose="020B0604020202020204" pitchFamily="34" charset="0"/>
              <a:buChar char="•"/>
            </a:pPr>
            <a:r>
              <a:rPr lang="en-GB" sz="2800" dirty="0"/>
              <a:t>Human society can only be understood from the viewpoint of ecology</a:t>
            </a:r>
          </a:p>
          <a:p>
            <a:pPr marL="457200" indent="-457200">
              <a:spcBef>
                <a:spcPts val="600"/>
              </a:spcBef>
              <a:spcAft>
                <a:spcPts val="600"/>
              </a:spcAft>
              <a:buFont typeface="Arial" panose="020B0604020202020204" pitchFamily="34" charset="0"/>
              <a:buChar char="•"/>
            </a:pPr>
            <a:r>
              <a:rPr lang="en-GB" sz="2800" dirty="0"/>
              <a:t>Sees the connections between every organism as being important</a:t>
            </a:r>
          </a:p>
        </p:txBody>
      </p:sp>
      <p:sp>
        <p:nvSpPr>
          <p:cNvPr id="5" name="TextBox 4">
            <a:extLst>
              <a:ext uri="{FF2B5EF4-FFF2-40B4-BE49-F238E27FC236}">
                <a16:creationId xmlns:a16="http://schemas.microsoft.com/office/drawing/2014/main" id="{BDDE876A-FB44-8DFE-3BD4-7EC10B280B3E}"/>
              </a:ext>
            </a:extLst>
          </p:cNvPr>
          <p:cNvSpPr txBox="1"/>
          <p:nvPr/>
        </p:nvSpPr>
        <p:spPr>
          <a:xfrm>
            <a:off x="2411760" y="6238675"/>
            <a:ext cx="6408712" cy="400110"/>
          </a:xfrm>
          <a:prstGeom prst="rect">
            <a:avLst/>
          </a:prstGeom>
          <a:noFill/>
        </p:spPr>
        <p:txBody>
          <a:bodyPr wrap="square" rtlCol="0">
            <a:spAutoFit/>
          </a:bodyPr>
          <a:lstStyle/>
          <a:p>
            <a:pPr algn="r"/>
            <a:r>
              <a:rPr lang="en-GB" sz="2000" dirty="0"/>
              <a:t>(See for example </a:t>
            </a:r>
            <a:r>
              <a:rPr lang="en-GB" sz="2000" dirty="0" err="1"/>
              <a:t>Naess</a:t>
            </a:r>
            <a:r>
              <a:rPr lang="en-GB" sz="2000" dirty="0"/>
              <a:t> &amp; Rothenberg 1989) </a:t>
            </a:r>
          </a:p>
        </p:txBody>
      </p:sp>
      <p:sp>
        <p:nvSpPr>
          <p:cNvPr id="6" name="Title 3">
            <a:extLst>
              <a:ext uri="{FF2B5EF4-FFF2-40B4-BE49-F238E27FC236}">
                <a16:creationId xmlns:a16="http://schemas.microsoft.com/office/drawing/2014/main" id="{30A03E95-9A37-6EDA-BD6F-00B175021E20}"/>
              </a:ext>
            </a:extLst>
          </p:cNvPr>
          <p:cNvSpPr txBox="1">
            <a:spLocks/>
          </p:cNvSpPr>
          <p:nvPr/>
        </p:nvSpPr>
        <p:spPr>
          <a:xfrm>
            <a:off x="1187624" y="184368"/>
            <a:ext cx="6589713" cy="575345"/>
          </a:xfrm>
          <a:prstGeom prst="rect">
            <a:avLst/>
          </a:prstGeom>
        </p:spPr>
        <p:txBody>
          <a:bodyP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Tree>
    <p:extLst>
      <p:ext uri="{BB962C8B-B14F-4D97-AF65-F5344CB8AC3E}">
        <p14:creationId xmlns:p14="http://schemas.microsoft.com/office/powerpoint/2010/main" val="2655590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BB94C72A-89AD-FB3A-F37A-6458D0BF6821}"/>
              </a:ext>
            </a:extLst>
          </p:cNvPr>
          <p:cNvSpPr txBox="1"/>
          <p:nvPr/>
        </p:nvSpPr>
        <p:spPr>
          <a:xfrm>
            <a:off x="251520" y="933571"/>
            <a:ext cx="8352928" cy="584775"/>
          </a:xfrm>
          <a:prstGeom prst="rect">
            <a:avLst/>
          </a:prstGeom>
          <a:noFill/>
        </p:spPr>
        <p:txBody>
          <a:bodyPr wrap="square" rtlCol="0">
            <a:spAutoFit/>
          </a:bodyPr>
          <a:lstStyle/>
          <a:p>
            <a:r>
              <a:rPr lang="en-GB" sz="3200" b="1" dirty="0"/>
              <a:t>Deep Ecology</a:t>
            </a:r>
          </a:p>
        </p:txBody>
      </p:sp>
      <p:sp>
        <p:nvSpPr>
          <p:cNvPr id="4" name="TextBox 3">
            <a:extLst>
              <a:ext uri="{FF2B5EF4-FFF2-40B4-BE49-F238E27FC236}">
                <a16:creationId xmlns:a16="http://schemas.microsoft.com/office/drawing/2014/main" id="{3AD90489-405E-1BB6-DE59-2D16F756648D}"/>
              </a:ext>
            </a:extLst>
          </p:cNvPr>
          <p:cNvSpPr txBox="1"/>
          <p:nvPr/>
        </p:nvSpPr>
        <p:spPr>
          <a:xfrm>
            <a:off x="359532" y="1692204"/>
            <a:ext cx="8136904"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 Philosophy of ecological harmony:</a:t>
            </a:r>
          </a:p>
          <a:p>
            <a:pPr marL="457200" indent="-457200">
              <a:spcBef>
                <a:spcPts val="600"/>
              </a:spcBef>
              <a:spcAft>
                <a:spcPts val="600"/>
              </a:spcAft>
              <a:buFont typeface="Arial" panose="020B0604020202020204" pitchFamily="34" charset="0"/>
              <a:buChar char="•"/>
            </a:pPr>
            <a:r>
              <a:rPr lang="en-GB" sz="2800" dirty="0"/>
              <a:t>That calls for a profound shift in our attitudes and behaviour based on voluntary simplicity; rejection of anthropocentric attitudes;</a:t>
            </a:r>
          </a:p>
          <a:p>
            <a:pPr marL="457200" indent="-457200">
              <a:spcBef>
                <a:spcPts val="600"/>
              </a:spcBef>
              <a:spcAft>
                <a:spcPts val="600"/>
              </a:spcAft>
              <a:buFont typeface="Arial" panose="020B0604020202020204" pitchFamily="34" charset="0"/>
              <a:buChar char="•"/>
            </a:pPr>
            <a:r>
              <a:rPr lang="en-GB" sz="2800" dirty="0"/>
              <a:t>intimate contact with nature; decentralization of power; </a:t>
            </a:r>
          </a:p>
          <a:p>
            <a:pPr marL="457200" indent="-457200">
              <a:spcBef>
                <a:spcPts val="600"/>
              </a:spcBef>
              <a:spcAft>
                <a:spcPts val="600"/>
              </a:spcAft>
              <a:buFont typeface="Arial" panose="020B0604020202020204" pitchFamily="34" charset="0"/>
              <a:buChar char="•"/>
            </a:pPr>
            <a:r>
              <a:rPr lang="en-GB" sz="2800" dirty="0"/>
              <a:t>support for cultural and biological diversity; a belief in the sacredness of nature. </a:t>
            </a:r>
          </a:p>
        </p:txBody>
      </p:sp>
      <p:sp>
        <p:nvSpPr>
          <p:cNvPr id="6" name="TextBox 5">
            <a:extLst>
              <a:ext uri="{FF2B5EF4-FFF2-40B4-BE49-F238E27FC236}">
                <a16:creationId xmlns:a16="http://schemas.microsoft.com/office/drawing/2014/main" id="{7FC530C7-B221-D834-CFD4-96B2D19717E3}"/>
              </a:ext>
            </a:extLst>
          </p:cNvPr>
          <p:cNvSpPr txBox="1"/>
          <p:nvPr/>
        </p:nvSpPr>
        <p:spPr>
          <a:xfrm>
            <a:off x="2411760" y="6238675"/>
            <a:ext cx="6408712" cy="400110"/>
          </a:xfrm>
          <a:prstGeom prst="rect">
            <a:avLst/>
          </a:prstGeom>
          <a:noFill/>
        </p:spPr>
        <p:txBody>
          <a:bodyPr wrap="square" rtlCol="0">
            <a:spAutoFit/>
          </a:bodyPr>
          <a:lstStyle/>
          <a:p>
            <a:pPr algn="r"/>
            <a:r>
              <a:rPr lang="en-GB" sz="2000" dirty="0"/>
              <a:t>(See for example </a:t>
            </a:r>
            <a:r>
              <a:rPr lang="en-GB" sz="2000" dirty="0" err="1"/>
              <a:t>Naess</a:t>
            </a:r>
            <a:r>
              <a:rPr lang="en-GB" sz="2000" dirty="0"/>
              <a:t> &amp; Rothenberg 1989) </a:t>
            </a:r>
          </a:p>
        </p:txBody>
      </p:sp>
    </p:spTree>
    <p:extLst>
      <p:ext uri="{BB962C8B-B14F-4D97-AF65-F5344CB8AC3E}">
        <p14:creationId xmlns:p14="http://schemas.microsoft.com/office/powerpoint/2010/main" val="216256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err="1"/>
              <a:t>Gaianists</a:t>
            </a:r>
            <a:r>
              <a:rPr lang="en-GB" sz="2800" b="1" dirty="0"/>
              <a:t> – an extension of Deep Ecology?</a:t>
            </a:r>
          </a:p>
        </p:txBody>
      </p:sp>
      <p:sp>
        <p:nvSpPr>
          <p:cNvPr id="5" name="TextBox 4"/>
          <p:cNvSpPr txBox="1"/>
          <p:nvPr/>
        </p:nvSpPr>
        <p:spPr>
          <a:xfrm>
            <a:off x="355949" y="1287924"/>
            <a:ext cx="8568952" cy="45858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Based on the Gaia hypothesis of James Lovelock (1972)</a:t>
            </a:r>
          </a:p>
          <a:p>
            <a:pPr marL="457200" indent="-457200">
              <a:spcBef>
                <a:spcPts val="600"/>
              </a:spcBef>
              <a:spcAft>
                <a:spcPts val="600"/>
              </a:spcAft>
              <a:buFont typeface="Arial" panose="020B0604020202020204" pitchFamily="34" charset="0"/>
              <a:buChar char="•"/>
            </a:pPr>
            <a:r>
              <a:rPr lang="en-GB" sz="2800" dirty="0"/>
              <a:t>The planet is a huge inter-connected super-organism</a:t>
            </a:r>
          </a:p>
          <a:p>
            <a:pPr marL="457200" indent="-457200">
              <a:spcBef>
                <a:spcPts val="600"/>
              </a:spcBef>
              <a:spcAft>
                <a:spcPts val="600"/>
              </a:spcAft>
              <a:buFont typeface="Arial" panose="020B0604020202020204" pitchFamily="34" charset="0"/>
              <a:buChar char="•"/>
            </a:pPr>
            <a:r>
              <a:rPr lang="en-GB" sz="2800" dirty="0"/>
              <a:t>Creates a self-regulating system focused on maintaining life on earth</a:t>
            </a:r>
          </a:p>
          <a:p>
            <a:pPr marL="457200" indent="-457200">
              <a:spcBef>
                <a:spcPts val="600"/>
              </a:spcBef>
              <a:spcAft>
                <a:spcPts val="600"/>
              </a:spcAft>
              <a:buFont typeface="Arial" panose="020B0604020202020204" pitchFamily="34" charset="0"/>
              <a:buChar char="•"/>
            </a:pPr>
            <a:r>
              <a:rPr lang="en-GB" sz="2800" dirty="0"/>
              <a:t>Can see viruses such as Ebola as natures way of ‘fighting back’</a:t>
            </a:r>
          </a:p>
          <a:p>
            <a:pPr marL="457200" indent="-457200">
              <a:spcBef>
                <a:spcPts val="600"/>
              </a:spcBef>
              <a:spcAft>
                <a:spcPts val="600"/>
              </a:spcAft>
              <a:buFont typeface="Arial" panose="020B0604020202020204" pitchFamily="34" charset="0"/>
              <a:buChar char="•"/>
            </a:pPr>
            <a:r>
              <a:rPr lang="en-GB" sz="2800" dirty="0"/>
              <a:t>Can even be quasi-religious where the earth is seen as an object of worship</a:t>
            </a:r>
          </a:p>
        </p:txBody>
      </p:sp>
      <p:sp>
        <p:nvSpPr>
          <p:cNvPr id="4" name="TextBox 3">
            <a:extLst>
              <a:ext uri="{FF2B5EF4-FFF2-40B4-BE49-F238E27FC236}">
                <a16:creationId xmlns:a16="http://schemas.microsoft.com/office/drawing/2014/main" id="{AA952998-C622-B0CB-3FF2-C853FE067824}"/>
              </a:ext>
            </a:extLst>
          </p:cNvPr>
          <p:cNvSpPr txBox="1"/>
          <p:nvPr/>
        </p:nvSpPr>
        <p:spPr>
          <a:xfrm>
            <a:off x="3142647" y="6398696"/>
            <a:ext cx="5760640" cy="369332"/>
          </a:xfrm>
          <a:prstGeom prst="rect">
            <a:avLst/>
          </a:prstGeom>
          <a:noFill/>
        </p:spPr>
        <p:txBody>
          <a:bodyPr wrap="square" rtlCol="0">
            <a:spAutoFit/>
          </a:bodyPr>
          <a:lstStyle/>
          <a:p>
            <a:pPr algn="r"/>
            <a:r>
              <a:rPr lang="en-GB" sz="1800" dirty="0">
                <a:solidFill>
                  <a:schemeClr val="tx1">
                    <a:lumMod val="75000"/>
                    <a:lumOff val="25000"/>
                  </a:schemeClr>
                </a:solidFill>
              </a:rPr>
              <a:t>See for example </a:t>
            </a:r>
            <a:r>
              <a:rPr lang="en-GB" sz="1800" dirty="0" err="1">
                <a:solidFill>
                  <a:schemeClr val="tx1">
                    <a:lumMod val="75000"/>
                    <a:lumOff val="25000"/>
                  </a:schemeClr>
                </a:solidFill>
              </a:rPr>
              <a:t>Gribbin</a:t>
            </a:r>
            <a:r>
              <a:rPr lang="en-GB" dirty="0">
                <a:solidFill>
                  <a:schemeClr val="tx1">
                    <a:lumMod val="75000"/>
                    <a:lumOff val="25000"/>
                  </a:schemeClr>
                </a:solidFill>
              </a:rPr>
              <a:t> &amp;</a:t>
            </a:r>
            <a:r>
              <a:rPr lang="en-GB" sz="1800" dirty="0">
                <a:solidFill>
                  <a:schemeClr val="tx1">
                    <a:lumMod val="75000"/>
                    <a:lumOff val="25000"/>
                  </a:schemeClr>
                </a:solidFill>
              </a:rPr>
              <a:t> </a:t>
            </a:r>
            <a:r>
              <a:rPr lang="en-GB" sz="1800" dirty="0" err="1">
                <a:solidFill>
                  <a:schemeClr val="tx1">
                    <a:lumMod val="75000"/>
                    <a:lumOff val="25000"/>
                  </a:schemeClr>
                </a:solidFill>
              </a:rPr>
              <a:t>Gribbin</a:t>
            </a:r>
            <a:r>
              <a:rPr lang="en-GB" sz="1800" dirty="0">
                <a:solidFill>
                  <a:schemeClr val="tx1">
                    <a:lumMod val="75000"/>
                    <a:lumOff val="25000"/>
                  </a:schemeClr>
                </a:solidFill>
              </a:rPr>
              <a:t> (2021)</a:t>
            </a:r>
            <a:endParaRPr lang="en-GB"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Tree>
    <p:extLst>
      <p:ext uri="{BB962C8B-B14F-4D97-AF65-F5344CB8AC3E}">
        <p14:creationId xmlns:p14="http://schemas.microsoft.com/office/powerpoint/2010/main" val="34251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itle 3">
            <a:extLst>
              <a:ext uri="{FF2B5EF4-FFF2-40B4-BE49-F238E27FC236}">
                <a16:creationId xmlns:a16="http://schemas.microsoft.com/office/drawing/2014/main" id="{C38DF4FD-8EC0-5064-86E1-F79A6922A9DE}"/>
              </a:ext>
            </a:extLst>
          </p:cNvPr>
          <p:cNvSpPr>
            <a:spLocks noGrp="1"/>
          </p:cNvSpPr>
          <p:nvPr>
            <p:ph type="title"/>
          </p:nvPr>
        </p:nvSpPr>
        <p:spPr>
          <a:xfrm>
            <a:off x="1187624" y="184368"/>
            <a:ext cx="6589713" cy="575345"/>
          </a:xfrm>
        </p:spPr>
        <p:txBody>
          <a:bodyPr>
            <a:normAutofit fontScale="90000"/>
          </a:bodyPr>
          <a:lstStyle/>
          <a:p>
            <a:pPr eaLnBrk="1" fontAlgn="auto" hangingPunct="1">
              <a:spcAft>
                <a:spcPts val="0"/>
              </a:spcAft>
              <a:defRPr/>
            </a:pPr>
            <a:r>
              <a:rPr lang="en-GB" altLang="en-US" b="1" dirty="0">
                <a:solidFill>
                  <a:schemeClr val="tx1">
                    <a:lumMod val="75000"/>
                    <a:lumOff val="25000"/>
                  </a:schemeClr>
                </a:solidFill>
              </a:rPr>
              <a:t>Theories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9F2FD22-58F3-B98D-8B2E-3C913B038B5C}"/>
              </a:ext>
            </a:extLst>
          </p:cNvPr>
          <p:cNvSpPr txBox="1"/>
          <p:nvPr/>
        </p:nvSpPr>
        <p:spPr>
          <a:xfrm>
            <a:off x="193685" y="964664"/>
            <a:ext cx="8352928" cy="584775"/>
          </a:xfrm>
          <a:prstGeom prst="rect">
            <a:avLst/>
          </a:prstGeom>
          <a:noFill/>
        </p:spPr>
        <p:txBody>
          <a:bodyPr wrap="square" rtlCol="0">
            <a:spAutoFit/>
          </a:bodyPr>
          <a:lstStyle/>
          <a:p>
            <a:r>
              <a:rPr lang="en-GB" sz="3200" b="1" dirty="0"/>
              <a:t>Deep Ecology</a:t>
            </a:r>
          </a:p>
        </p:txBody>
      </p:sp>
      <p:sp>
        <p:nvSpPr>
          <p:cNvPr id="10" name="TextBox 9">
            <a:extLst>
              <a:ext uri="{FF2B5EF4-FFF2-40B4-BE49-F238E27FC236}">
                <a16:creationId xmlns:a16="http://schemas.microsoft.com/office/drawing/2014/main" id="{AEE8C64C-2A6A-76AD-2A93-9FF839B671AE}"/>
              </a:ext>
            </a:extLst>
          </p:cNvPr>
          <p:cNvSpPr txBox="1"/>
          <p:nvPr/>
        </p:nvSpPr>
        <p:spPr>
          <a:xfrm>
            <a:off x="318010" y="1754390"/>
            <a:ext cx="806489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We can see that the deep ecology approach focuses on primarily on the planet, relegates people and  rejects profit</a:t>
            </a:r>
          </a:p>
        </p:txBody>
      </p:sp>
      <p:graphicFrame>
        <p:nvGraphicFramePr>
          <p:cNvPr id="11" name="Diagram 10">
            <a:extLst>
              <a:ext uri="{FF2B5EF4-FFF2-40B4-BE49-F238E27FC236}">
                <a16:creationId xmlns:a16="http://schemas.microsoft.com/office/drawing/2014/main" id="{701104D1-9238-6444-9E62-B3D527507BE6}"/>
              </a:ext>
            </a:extLst>
          </p:cNvPr>
          <p:cNvGraphicFramePr/>
          <p:nvPr/>
        </p:nvGraphicFramePr>
        <p:xfrm>
          <a:off x="2699792" y="2839426"/>
          <a:ext cx="3301333" cy="3017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A84FDF9-8337-15BA-2E25-9CBF94F09659}"/>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6" name="Picture 5" descr="Icon&#10;&#10;Description automatically generated">
            <a:extLst>
              <a:ext uri="{FF2B5EF4-FFF2-40B4-BE49-F238E27FC236}">
                <a16:creationId xmlns:a16="http://schemas.microsoft.com/office/drawing/2014/main" id="{FD634152-C96D-A2E3-6B6F-5C801E1F8D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87279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Graphic spid="11" grpId="0">
        <p:bldAsOne/>
      </p:bldGraphic>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a:t>
            </a:r>
          </a:p>
        </p:txBody>
      </p:sp>
      <p:sp>
        <p:nvSpPr>
          <p:cNvPr id="5" name="TextBox 4"/>
          <p:cNvSpPr txBox="1"/>
          <p:nvPr/>
        </p:nvSpPr>
        <p:spPr>
          <a:xfrm>
            <a:off x="323528" y="1484784"/>
            <a:ext cx="8748972" cy="415498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The range of approaches to sustainability outlined above already indicates that the idea is contested (i.e. weak vs strong approaches, technocentrism etc.)</a:t>
            </a:r>
          </a:p>
          <a:p>
            <a:pPr marL="457200" indent="-457200">
              <a:spcBef>
                <a:spcPts val="600"/>
              </a:spcBef>
              <a:spcAft>
                <a:spcPts val="600"/>
              </a:spcAft>
              <a:buFont typeface="Arial" panose="020B0604020202020204" pitchFamily="34" charset="0"/>
              <a:buChar char="•"/>
            </a:pPr>
            <a:r>
              <a:rPr lang="en-GB" sz="2600" dirty="0"/>
              <a:t>However, most radical green perspectives argue that our current social and economic practices need to change in significantly in order to avert an environmental ‘crisis’</a:t>
            </a:r>
          </a:p>
          <a:p>
            <a:pPr marL="457200" indent="-457200">
              <a:spcBef>
                <a:spcPts val="600"/>
              </a:spcBef>
              <a:spcAft>
                <a:spcPts val="600"/>
              </a:spcAft>
              <a:buFont typeface="Arial" panose="020B0604020202020204" pitchFamily="34" charset="0"/>
              <a:buChar char="•"/>
            </a:pPr>
            <a:r>
              <a:rPr lang="en-GB" sz="2600" dirty="0"/>
              <a:t>Yet, each, in turn is challenged for focussing on specific issues and not seeing the ‘bigger picture’.</a:t>
            </a:r>
          </a:p>
          <a:p>
            <a:pPr marL="457200" indent="-457200">
              <a:spcBef>
                <a:spcPts val="600"/>
              </a:spcBef>
              <a:spcAft>
                <a:spcPts val="600"/>
              </a:spcAft>
              <a:buFont typeface="Arial" panose="020B0604020202020204" pitchFamily="34" charset="0"/>
              <a:buChar char="•"/>
            </a:pPr>
            <a:r>
              <a:rPr lang="en-GB" sz="2600" dirty="0"/>
              <a:t>We will take a brief look at these challenges in turn</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Tree>
    <p:extLst>
      <p:ext uri="{BB962C8B-B14F-4D97-AF65-F5344CB8AC3E}">
        <p14:creationId xmlns:p14="http://schemas.microsoft.com/office/powerpoint/2010/main" val="27084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Social Ecology</a:t>
            </a:r>
          </a:p>
        </p:txBody>
      </p:sp>
      <p:sp>
        <p:nvSpPr>
          <p:cNvPr id="5" name="TextBox 4"/>
          <p:cNvSpPr txBox="1"/>
          <p:nvPr/>
        </p:nvSpPr>
        <p:spPr>
          <a:xfrm>
            <a:off x="323528" y="1412776"/>
            <a:ext cx="8568952" cy="477053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Proponents of Social ecology argue that, if intra-human ‘social hierarchy and domination ceases’ (Bookchin, 1993), so will the exploitation of nature.</a:t>
            </a:r>
          </a:p>
          <a:p>
            <a:pPr marL="342900" indent="-342900">
              <a:spcBef>
                <a:spcPts val="600"/>
              </a:spcBef>
              <a:spcAft>
                <a:spcPts val="600"/>
              </a:spcAft>
              <a:buFont typeface="Arial" panose="020B0604020202020204" pitchFamily="34" charset="0"/>
              <a:buChar char="•"/>
            </a:pPr>
            <a:r>
              <a:rPr lang="en-GB" sz="2200" dirty="0"/>
              <a:t>However, this argument has been criticised as being idealistic and focusing on ‘modern’ human society as the problem whereas human beings developed the ability to create complex tools and to harness fire, as shown by the archaeological record</a:t>
            </a:r>
          </a:p>
          <a:p>
            <a:pPr marL="342900" indent="-342900">
              <a:spcBef>
                <a:spcPts val="600"/>
              </a:spcBef>
              <a:spcAft>
                <a:spcPts val="600"/>
              </a:spcAft>
              <a:buFont typeface="Arial" panose="020B0604020202020204" pitchFamily="34" charset="0"/>
              <a:buChar char="•"/>
            </a:pPr>
            <a:r>
              <a:rPr lang="en-GB" sz="2200" dirty="0"/>
              <a:t>For example, archaeologists, such as Brown (1997) have identified that large scale deforestation occurred in Britain some 7,000 years ago.</a:t>
            </a:r>
          </a:p>
          <a:p>
            <a:pPr marL="342900" indent="-342900">
              <a:spcBef>
                <a:spcPts val="600"/>
              </a:spcBef>
              <a:spcAft>
                <a:spcPts val="600"/>
              </a:spcAft>
              <a:buFont typeface="Arial" panose="020B0604020202020204" pitchFamily="34" charset="0"/>
              <a:buChar char="•"/>
            </a:pPr>
            <a:r>
              <a:rPr lang="en-GB" sz="2200" dirty="0"/>
              <a:t>If this is the case, is there evidence that humans can live in harmony with nature beyond small scale subsistence communities? </a:t>
            </a:r>
          </a:p>
          <a:p>
            <a:pPr marL="457200" indent="-457200">
              <a:spcBef>
                <a:spcPts val="600"/>
              </a:spcBef>
              <a:spcAft>
                <a:spcPts val="600"/>
              </a:spcAft>
              <a:buFont typeface="Arial" panose="020B0604020202020204" pitchFamily="34" charset="0"/>
              <a:buChar char="•"/>
            </a:pPr>
            <a:endParaRPr lang="en-GB" sz="2200"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350407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Eco-socialism</a:t>
            </a:r>
          </a:p>
        </p:txBody>
      </p:sp>
      <p:sp>
        <p:nvSpPr>
          <p:cNvPr id="5" name="TextBox 4"/>
          <p:cNvSpPr txBox="1"/>
          <p:nvPr/>
        </p:nvSpPr>
        <p:spPr>
          <a:xfrm>
            <a:off x="323528" y="1412776"/>
            <a:ext cx="8568952"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For example, the eco-socialist argument that ‘capitalism’ alienates us from our work, from ourselves and also from ‘nature’ has been challenged</a:t>
            </a:r>
          </a:p>
          <a:p>
            <a:pPr marL="457200" indent="-457200">
              <a:spcBef>
                <a:spcPts val="600"/>
              </a:spcBef>
              <a:spcAft>
                <a:spcPts val="600"/>
              </a:spcAft>
              <a:buFont typeface="Arial" panose="020B0604020202020204" pitchFamily="34" charset="0"/>
              <a:buChar char="•"/>
            </a:pPr>
            <a:r>
              <a:rPr lang="en-GB" sz="2200" dirty="0"/>
              <a:t>Theorists such as Vogel (2015, pp. 65-94) have argued that we cannot be alienated from nature in a Marxist sense because for Marx ‘to be alienated from something is to fail to recognize it as something one has helped to </a:t>
            </a:r>
            <a:r>
              <a:rPr lang="en-GB" sz="2200" b="1" dirty="0"/>
              <a:t>produce</a:t>
            </a:r>
            <a:r>
              <a:rPr lang="en-GB" sz="2200" dirty="0"/>
              <a:t>’</a:t>
            </a:r>
          </a:p>
          <a:p>
            <a:pPr marL="457200" indent="-457200">
              <a:spcBef>
                <a:spcPts val="600"/>
              </a:spcBef>
              <a:spcAft>
                <a:spcPts val="600"/>
              </a:spcAft>
              <a:buFont typeface="Arial" panose="020B0604020202020204" pitchFamily="34" charset="0"/>
              <a:buChar char="•"/>
            </a:pPr>
            <a:r>
              <a:rPr lang="en-GB" sz="2200" dirty="0"/>
              <a:t>Vogel goes on to argue that it possible to see capitalist society as ‘estranged’ from nature</a:t>
            </a:r>
          </a:p>
          <a:p>
            <a:pPr marL="457200" indent="-457200">
              <a:spcBef>
                <a:spcPts val="600"/>
              </a:spcBef>
              <a:spcAft>
                <a:spcPts val="600"/>
              </a:spcAft>
              <a:buFont typeface="Arial" panose="020B0604020202020204" pitchFamily="34" charset="0"/>
              <a:buChar char="•"/>
            </a:pPr>
            <a:r>
              <a:rPr lang="en-GB" sz="2200" dirty="0"/>
              <a:t>However, it can also be seen that any in society that has developed cities part of the population will be estranged from nature</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1348234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Eco-feminism (1)</a:t>
            </a:r>
          </a:p>
        </p:txBody>
      </p:sp>
      <p:sp>
        <p:nvSpPr>
          <p:cNvPr id="5" name="TextBox 4"/>
          <p:cNvSpPr txBox="1"/>
          <p:nvPr/>
        </p:nvSpPr>
        <p:spPr>
          <a:xfrm>
            <a:off x="287524" y="1628800"/>
            <a:ext cx="8568952"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One criticism of eco-feminism is aimed, primarily, at the form of eco-feminism known as cultural or essentialist with it’s focus on women’s traditional roles as carers, gatherers and stewards of nature</a:t>
            </a:r>
          </a:p>
          <a:p>
            <a:pPr marL="457200" indent="-457200">
              <a:spcBef>
                <a:spcPts val="600"/>
              </a:spcBef>
              <a:spcAft>
                <a:spcPts val="600"/>
              </a:spcAft>
              <a:buFont typeface="Arial" panose="020B0604020202020204" pitchFamily="34" charset="0"/>
              <a:buChar char="•"/>
            </a:pPr>
            <a:r>
              <a:rPr lang="en-GB" sz="2200" dirty="0"/>
              <a:t>Janet Biehl a social ecologist and feminist sees such approaches as backwards looking and demeaning to women.</a:t>
            </a:r>
          </a:p>
          <a:p>
            <a:pPr marL="457200" indent="-457200">
              <a:spcBef>
                <a:spcPts val="600"/>
              </a:spcBef>
              <a:spcAft>
                <a:spcPts val="600"/>
              </a:spcAft>
              <a:buFont typeface="Arial" panose="020B0604020202020204" pitchFamily="34" charset="0"/>
              <a:buChar char="•"/>
            </a:pPr>
            <a:r>
              <a:rPr lang="en-GB" sz="2200" dirty="0"/>
              <a:t>She argues that such eco-feminists  ‘seem to want people to believe that female ecological activists worldwide are part of a cosmic process […]. In this cosmic' scheme, women, who long "cleaned up after the men" in the domestic realm, are now destined to clean up our earthly home as well’. (Biehl, 1992)</a:t>
            </a:r>
          </a:p>
          <a:p>
            <a:pPr marL="457200" indent="-457200">
              <a:spcBef>
                <a:spcPts val="600"/>
              </a:spcBef>
              <a:spcAft>
                <a:spcPts val="600"/>
              </a:spcAft>
              <a:buFont typeface="Arial" panose="020B0604020202020204" pitchFamily="34" charset="0"/>
              <a:buChar char="•"/>
            </a:pPr>
            <a:endParaRPr lang="en-GB" sz="2200"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3900766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Eco-feminism (2)</a:t>
            </a:r>
          </a:p>
        </p:txBody>
      </p:sp>
      <p:sp>
        <p:nvSpPr>
          <p:cNvPr id="5" name="TextBox 4"/>
          <p:cNvSpPr txBox="1"/>
          <p:nvPr/>
        </p:nvSpPr>
        <p:spPr>
          <a:xfrm>
            <a:off x="287524" y="1628800"/>
            <a:ext cx="8568952"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A further criticism is that in focusing on a feminist approach to sustainable development eco-feminists are ignoring the fact that the key issue is </a:t>
            </a:r>
            <a:r>
              <a:rPr lang="en-GB" sz="2200" b="1" dirty="0"/>
              <a:t>human</a:t>
            </a:r>
            <a:r>
              <a:rPr lang="en-GB" sz="2200" dirty="0"/>
              <a:t> domination.</a:t>
            </a:r>
          </a:p>
          <a:p>
            <a:pPr marL="457200" indent="-457200">
              <a:spcBef>
                <a:spcPts val="600"/>
              </a:spcBef>
              <a:spcAft>
                <a:spcPts val="600"/>
              </a:spcAft>
              <a:buFont typeface="Arial" panose="020B0604020202020204" pitchFamily="34" charset="0"/>
              <a:buChar char="•"/>
            </a:pPr>
            <a:r>
              <a:rPr lang="en-GB" sz="2200" dirty="0"/>
              <a:t>For example, </a:t>
            </a:r>
            <a:r>
              <a:rPr lang="en-GB" sz="2200" dirty="0" err="1"/>
              <a:t>Dobscha</a:t>
            </a:r>
            <a:r>
              <a:rPr lang="en-GB" sz="2200" dirty="0"/>
              <a:t> (1993, p36) is able to argue, from an ecofeminist perspective, that 80% of household shopping at that time was performed by women, this given them significant control over ‘environmentally-related purchase behaviour’</a:t>
            </a:r>
          </a:p>
          <a:p>
            <a:pPr marL="457200" indent="-457200">
              <a:spcBef>
                <a:spcPts val="600"/>
              </a:spcBef>
              <a:spcAft>
                <a:spcPts val="600"/>
              </a:spcAft>
              <a:buFont typeface="Arial" panose="020B0604020202020204" pitchFamily="34" charset="0"/>
              <a:buChar char="•"/>
            </a:pPr>
            <a:r>
              <a:rPr lang="en-GB" sz="2200" dirty="0"/>
              <a:t>However, the fact that, in 2022, the USA is still consuming 5.1 planet’s worth of resources (see Consumption and Climate change in Part 2 of this Theme) could be taken to show that such a narrow approach is not having the desired effect.</a:t>
            </a:r>
          </a:p>
          <a:p>
            <a:pPr marL="457200" indent="-457200">
              <a:spcBef>
                <a:spcPts val="600"/>
              </a:spcBef>
              <a:spcAft>
                <a:spcPts val="600"/>
              </a:spcAft>
              <a:buFont typeface="Arial" panose="020B0604020202020204" pitchFamily="34" charset="0"/>
              <a:buChar char="•"/>
            </a:pPr>
            <a:endParaRPr lang="en-GB" sz="2200"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286175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Deep Ecology</a:t>
            </a:r>
          </a:p>
        </p:txBody>
      </p:sp>
      <p:sp>
        <p:nvSpPr>
          <p:cNvPr id="5" name="TextBox 4"/>
          <p:cNvSpPr txBox="1"/>
          <p:nvPr/>
        </p:nvSpPr>
        <p:spPr>
          <a:xfrm>
            <a:off x="287524" y="1628800"/>
            <a:ext cx="8568952" cy="369331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Johns (1992, p. 63) states that ‘deep ecologists widely agree that fewer humans (and especially less extensive occupation of the globe) </a:t>
            </a:r>
            <a:r>
              <a:rPr lang="en-GB" sz="2800" i="1" dirty="0"/>
              <a:t>and</a:t>
            </a:r>
            <a:r>
              <a:rPr lang="en-GB" sz="2800" dirty="0"/>
              <a:t> equitable and drastically curtailed consumption are essential to restoring the balance of the planet’</a:t>
            </a:r>
          </a:p>
          <a:p>
            <a:pPr marL="457200" indent="-457200">
              <a:spcBef>
                <a:spcPts val="600"/>
              </a:spcBef>
              <a:spcAft>
                <a:spcPts val="600"/>
              </a:spcAft>
              <a:buFont typeface="Arial" panose="020B0604020202020204" pitchFamily="34" charset="0"/>
              <a:buChar char="•"/>
            </a:pPr>
            <a:r>
              <a:rPr lang="en-GB" sz="2800" dirty="0"/>
              <a:t>However, the potential solutions to reducing the population and consumption are many, varied and complex.</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105437"/>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040960"/>
            <a:ext cx="590618" cy="590618"/>
          </a:xfrm>
          <a:prstGeom prst="rect">
            <a:avLst/>
          </a:prstGeom>
        </p:spPr>
      </p:pic>
    </p:spTree>
    <p:extLst>
      <p:ext uri="{BB962C8B-B14F-4D97-AF65-F5344CB8AC3E}">
        <p14:creationId xmlns:p14="http://schemas.microsoft.com/office/powerpoint/2010/main" val="265951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Issues and challenges – Deep Ecology</a:t>
            </a:r>
          </a:p>
        </p:txBody>
      </p:sp>
      <p:sp>
        <p:nvSpPr>
          <p:cNvPr id="5" name="TextBox 4"/>
          <p:cNvSpPr txBox="1"/>
          <p:nvPr/>
        </p:nvSpPr>
        <p:spPr>
          <a:xfrm>
            <a:off x="-90" y="1287924"/>
            <a:ext cx="9108594" cy="495520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For example, the </a:t>
            </a:r>
            <a:r>
              <a:rPr lang="en-GB" sz="2200" dirty="0">
                <a:solidFill>
                  <a:schemeClr val="tx1">
                    <a:lumMod val="75000"/>
                    <a:lumOff val="25000"/>
                  </a:schemeClr>
                </a:solidFill>
              </a:rPr>
              <a:t>Millennium Alliance for Humanity and the Biosphere (2022) suggest a range of solutions including; generously funding family planning programs and make modern contraception legal, free and available everywhere, even in remote areas</a:t>
            </a:r>
          </a:p>
          <a:p>
            <a:pPr marL="457200" indent="-457200">
              <a:spcBef>
                <a:spcPts val="600"/>
              </a:spcBef>
              <a:spcAft>
                <a:spcPts val="600"/>
              </a:spcAft>
              <a:buFont typeface="Arial" panose="020B0604020202020204" pitchFamily="34" charset="0"/>
              <a:buChar char="•"/>
            </a:pPr>
            <a:r>
              <a:rPr lang="en-GB" sz="2200" dirty="0">
                <a:solidFill>
                  <a:schemeClr val="tx1">
                    <a:lumMod val="75000"/>
                    <a:lumOff val="25000"/>
                  </a:schemeClr>
                </a:solidFill>
              </a:rPr>
              <a:t>However, such programmes have been criticised, for example by Unger (2014, p.68) who argues that family planning programmes ‘presented [people] with pre-selected and pre-configured “options”. All they could do was to accept or reject them’.</a:t>
            </a:r>
          </a:p>
          <a:p>
            <a:pPr marL="457200" indent="-457200">
              <a:spcBef>
                <a:spcPts val="600"/>
              </a:spcBef>
              <a:spcAft>
                <a:spcPts val="600"/>
              </a:spcAft>
              <a:buFont typeface="Arial" panose="020B0604020202020204" pitchFamily="34" charset="0"/>
              <a:buChar char="•"/>
            </a:pPr>
            <a:r>
              <a:rPr lang="en-GB" sz="2200" dirty="0">
                <a:solidFill>
                  <a:schemeClr val="tx1">
                    <a:lumMod val="75000"/>
                    <a:lumOff val="25000"/>
                  </a:schemeClr>
                </a:solidFill>
              </a:rPr>
              <a:t>Whilst some programmes are criticised for removing choice altogether – see, for example Jana, A. and Shekhar, C. (2022) ‘Female sterilisation in India: Examining the role of women’s own decision making and information given to client’</a:t>
            </a:r>
          </a:p>
          <a:p>
            <a:pPr marL="457200" indent="-457200">
              <a:spcBef>
                <a:spcPts val="600"/>
              </a:spcBef>
              <a:spcAft>
                <a:spcPts val="600"/>
              </a:spcAft>
              <a:buFont typeface="Arial" panose="020B0604020202020204" pitchFamily="34" charset="0"/>
              <a:buChar char="•"/>
            </a:pPr>
            <a:r>
              <a:rPr lang="en-GB" sz="2200" dirty="0">
                <a:solidFill>
                  <a:schemeClr val="tx1">
                    <a:lumMod val="75000"/>
                    <a:lumOff val="25000"/>
                  </a:schemeClr>
                </a:solidFill>
              </a:rPr>
              <a:t>Some critics have gone as far as to say that this is eugenics</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
        <p:nvSpPr>
          <p:cNvPr id="2" name="TextBox 1">
            <a:extLst>
              <a:ext uri="{FF2B5EF4-FFF2-40B4-BE49-F238E27FC236}">
                <a16:creationId xmlns:a16="http://schemas.microsoft.com/office/drawing/2014/main" id="{07DBF3E9-5930-EA0E-00DB-D889F9F29D41}"/>
              </a:ext>
            </a:extLst>
          </p:cNvPr>
          <p:cNvSpPr txBox="1"/>
          <p:nvPr/>
        </p:nvSpPr>
        <p:spPr>
          <a:xfrm>
            <a:off x="2339752" y="6287235"/>
            <a:ext cx="5832648" cy="461665"/>
          </a:xfrm>
          <a:prstGeom prst="rect">
            <a:avLst/>
          </a:prstGeom>
          <a:noFill/>
        </p:spPr>
        <p:txBody>
          <a:bodyPr wrap="square" rtlCol="0">
            <a:spAutoFit/>
          </a:bodyPr>
          <a:lstStyle/>
          <a:p>
            <a:pPr algn="r"/>
            <a:r>
              <a:rPr lang="en-GB" sz="2400" b="1" dirty="0"/>
              <a:t>Do we need any further clarification?</a:t>
            </a:r>
          </a:p>
        </p:txBody>
      </p:sp>
      <p:pic>
        <p:nvPicPr>
          <p:cNvPr id="4" name="Picture 3" descr="Icon&#10;&#10;Description automatically generated">
            <a:extLst>
              <a:ext uri="{FF2B5EF4-FFF2-40B4-BE49-F238E27FC236}">
                <a16:creationId xmlns:a16="http://schemas.microsoft.com/office/drawing/2014/main" id="{063F2492-4D3C-0DC9-6F92-D64FB00334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4408" y="6222758"/>
            <a:ext cx="590618" cy="590618"/>
          </a:xfrm>
          <a:prstGeom prst="rect">
            <a:avLst/>
          </a:prstGeom>
        </p:spPr>
      </p:pic>
    </p:spTree>
    <p:extLst>
      <p:ext uri="{BB962C8B-B14F-4D97-AF65-F5344CB8AC3E}">
        <p14:creationId xmlns:p14="http://schemas.microsoft.com/office/powerpoint/2010/main" val="540664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Does the answer lay in Complexity Theory?</a:t>
            </a:r>
          </a:p>
        </p:txBody>
      </p:sp>
      <p:sp>
        <p:nvSpPr>
          <p:cNvPr id="5" name="TextBox 4"/>
          <p:cNvSpPr txBox="1"/>
          <p:nvPr/>
        </p:nvSpPr>
        <p:spPr>
          <a:xfrm>
            <a:off x="355949" y="1287924"/>
            <a:ext cx="8568952" cy="575542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200" dirty="0"/>
              <a:t>Each of the approaches outlined in Part 3 propose ‘an answer’ to the sustainability debate</a:t>
            </a:r>
          </a:p>
          <a:p>
            <a:pPr marL="457200" indent="-457200">
              <a:spcBef>
                <a:spcPts val="600"/>
              </a:spcBef>
              <a:spcAft>
                <a:spcPts val="600"/>
              </a:spcAft>
              <a:buFont typeface="Arial" panose="020B0604020202020204" pitchFamily="34" charset="0"/>
              <a:buChar char="•"/>
            </a:pPr>
            <a:r>
              <a:rPr lang="en-GB" sz="2200" dirty="0"/>
              <a:t>However, as we have seen these are often single focused and contradictory</a:t>
            </a:r>
          </a:p>
          <a:p>
            <a:pPr marL="457200" indent="-457200">
              <a:spcBef>
                <a:spcPts val="600"/>
              </a:spcBef>
              <a:spcAft>
                <a:spcPts val="600"/>
              </a:spcAft>
              <a:buFont typeface="Arial" panose="020B0604020202020204" pitchFamily="34" charset="0"/>
              <a:buChar char="•"/>
            </a:pPr>
            <a:r>
              <a:rPr lang="en-GB" sz="2200" dirty="0"/>
              <a:t>In response to this </a:t>
            </a:r>
            <a:r>
              <a:rPr lang="en-GB" sz="2200" dirty="0" err="1"/>
              <a:t>Vitek</a:t>
            </a:r>
            <a:r>
              <a:rPr lang="en-GB" sz="2200" dirty="0"/>
              <a:t> and Jackson (2018 p.15) have asked the question;</a:t>
            </a:r>
          </a:p>
          <a:p>
            <a:pPr algn="ctr">
              <a:spcBef>
                <a:spcPts val="600"/>
              </a:spcBef>
              <a:spcAft>
                <a:spcPts val="600"/>
              </a:spcAft>
            </a:pPr>
            <a:r>
              <a:rPr lang="en-GB" sz="2200" dirty="0"/>
              <a:t>‘What would human cultures look like, and how might we interact differently in the world, if we began every </a:t>
            </a:r>
            <a:r>
              <a:rPr lang="en-GB" sz="2200" dirty="0" err="1"/>
              <a:t>endevor</a:t>
            </a:r>
            <a:r>
              <a:rPr lang="en-GB" sz="2200" dirty="0"/>
              <a:t> and conversation with the humbling assumption that human understanding is limited by an ignorance that no amount of additional information can mitigate?’</a:t>
            </a:r>
          </a:p>
          <a:p>
            <a:pPr marL="342900" indent="-342900">
              <a:spcBef>
                <a:spcPts val="600"/>
              </a:spcBef>
              <a:spcAft>
                <a:spcPts val="600"/>
              </a:spcAft>
              <a:buFont typeface="Arial" panose="020B0604020202020204" pitchFamily="34" charset="0"/>
              <a:buChar char="•"/>
            </a:pPr>
            <a:r>
              <a:rPr lang="en-GB" sz="2200" dirty="0"/>
              <a:t>In doing so they argue for a role for complexity theory in seeking solutions.</a:t>
            </a:r>
          </a:p>
          <a:p>
            <a:pPr marL="457200" indent="-457200">
              <a:spcBef>
                <a:spcPts val="600"/>
              </a:spcBef>
              <a:spcAft>
                <a:spcPts val="600"/>
              </a:spcAft>
              <a:buFont typeface="Arial" panose="020B0604020202020204" pitchFamily="34" charset="0"/>
              <a:buChar char="•"/>
            </a:pPr>
            <a:endParaRPr lang="en-GB" sz="2200" dirty="0"/>
          </a:p>
          <a:p>
            <a:pPr marL="457200" indent="-457200">
              <a:spcBef>
                <a:spcPts val="600"/>
              </a:spcBef>
              <a:spcAft>
                <a:spcPts val="600"/>
              </a:spcAft>
              <a:buFont typeface="Arial" panose="020B0604020202020204" pitchFamily="34" charset="0"/>
              <a:buChar char="•"/>
            </a:pPr>
            <a:endParaRPr lang="en-GB" sz="2200" dirty="0"/>
          </a:p>
        </p:txBody>
      </p:sp>
      <p:sp>
        <p:nvSpPr>
          <p:cNvPr id="4" name="TextBox 3">
            <a:extLst>
              <a:ext uri="{FF2B5EF4-FFF2-40B4-BE49-F238E27FC236}">
                <a16:creationId xmlns:a16="http://schemas.microsoft.com/office/drawing/2014/main" id="{AA952998-C622-B0CB-3FF2-C853FE067824}"/>
              </a:ext>
            </a:extLst>
          </p:cNvPr>
          <p:cNvSpPr txBox="1"/>
          <p:nvPr/>
        </p:nvSpPr>
        <p:spPr>
          <a:xfrm>
            <a:off x="3142647" y="6398696"/>
            <a:ext cx="5760640" cy="369332"/>
          </a:xfrm>
          <a:prstGeom prst="rect">
            <a:avLst/>
          </a:prstGeom>
          <a:noFill/>
        </p:spPr>
        <p:txBody>
          <a:bodyPr wrap="square" rtlCol="0">
            <a:spAutoFit/>
          </a:bodyPr>
          <a:lstStyle/>
          <a:p>
            <a:pPr algn="r"/>
            <a:r>
              <a:rPr lang="en-GB" sz="1800" dirty="0">
                <a:solidFill>
                  <a:schemeClr val="tx1">
                    <a:lumMod val="75000"/>
                    <a:lumOff val="25000"/>
                  </a:schemeClr>
                </a:solidFill>
              </a:rPr>
              <a:t>(See for example </a:t>
            </a:r>
            <a:r>
              <a:rPr lang="en-GB" sz="1800" dirty="0" err="1">
                <a:solidFill>
                  <a:schemeClr val="tx1">
                    <a:lumMod val="75000"/>
                    <a:lumOff val="25000"/>
                  </a:schemeClr>
                </a:solidFill>
              </a:rPr>
              <a:t>Vitek</a:t>
            </a:r>
            <a:r>
              <a:rPr lang="en-GB" sz="1800" dirty="0">
                <a:solidFill>
                  <a:schemeClr val="tx1">
                    <a:lumMod val="75000"/>
                    <a:lumOff val="25000"/>
                  </a:schemeClr>
                </a:solidFill>
              </a:rPr>
              <a:t> &amp; </a:t>
            </a:r>
            <a:r>
              <a:rPr lang="en-GB" dirty="0">
                <a:solidFill>
                  <a:schemeClr val="tx1">
                    <a:lumMod val="75000"/>
                    <a:lumOff val="25000"/>
                  </a:schemeClr>
                </a:solidFill>
              </a:rPr>
              <a:t>Jackson 2008 Royal Society 2022) </a:t>
            </a:r>
            <a:endParaRPr lang="en-GB"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Tree>
    <p:extLst>
      <p:ext uri="{BB962C8B-B14F-4D97-AF65-F5344CB8AC3E}">
        <p14:creationId xmlns:p14="http://schemas.microsoft.com/office/powerpoint/2010/main" val="11492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16" y="764704"/>
            <a:ext cx="8028892" cy="523220"/>
          </a:xfrm>
          <a:prstGeom prst="rect">
            <a:avLst/>
          </a:prstGeom>
          <a:noFill/>
        </p:spPr>
        <p:txBody>
          <a:bodyPr wrap="square" rtlCol="0">
            <a:spAutoFit/>
          </a:bodyPr>
          <a:lstStyle/>
          <a:p>
            <a:r>
              <a:rPr lang="en-GB" sz="2800" b="1" dirty="0"/>
              <a:t>Does the answer lay in Complexity Theory?</a:t>
            </a:r>
          </a:p>
        </p:txBody>
      </p:sp>
      <p:sp>
        <p:nvSpPr>
          <p:cNvPr id="5" name="TextBox 4"/>
          <p:cNvSpPr txBox="1"/>
          <p:nvPr/>
        </p:nvSpPr>
        <p:spPr>
          <a:xfrm>
            <a:off x="334335" y="1556792"/>
            <a:ext cx="8568952"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question has been taken up by academic organisations across the world</a:t>
            </a:r>
          </a:p>
          <a:p>
            <a:pPr marL="457200" indent="-457200">
              <a:spcBef>
                <a:spcPts val="600"/>
              </a:spcBef>
              <a:spcAft>
                <a:spcPts val="600"/>
              </a:spcAft>
              <a:buFont typeface="Arial" panose="020B0604020202020204" pitchFamily="34" charset="0"/>
              <a:buChar char="•"/>
            </a:pPr>
            <a:r>
              <a:rPr lang="en-GB" sz="2800" dirty="0"/>
              <a:t>For example, as recently as 2022 the Royal Society published an entire issue of its journal devoted to the subject entitled ‘</a:t>
            </a:r>
            <a:r>
              <a:rPr lang="en-GB" sz="2800" dirty="0">
                <a:hlinkClick r:id="rId2"/>
              </a:rPr>
              <a:t>Ecological Complexity and the biosphere: the next 30 years</a:t>
            </a:r>
            <a:r>
              <a:rPr lang="en-GB" sz="2800" dirty="0"/>
              <a:t>’ (Sole &amp; Levin, 2022)</a:t>
            </a:r>
          </a:p>
          <a:p>
            <a:pPr marL="457200" indent="-457200">
              <a:spcBef>
                <a:spcPts val="600"/>
              </a:spcBef>
              <a:spcAft>
                <a:spcPts val="600"/>
              </a:spcAft>
              <a:buFont typeface="Arial" panose="020B0604020202020204" pitchFamily="34" charset="0"/>
              <a:buChar char="•"/>
            </a:pPr>
            <a:endParaRPr lang="en-GB" sz="2800" dirty="0"/>
          </a:p>
          <a:p>
            <a:pPr marL="457200" indent="-45720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AA952998-C622-B0CB-3FF2-C853FE067824}"/>
              </a:ext>
            </a:extLst>
          </p:cNvPr>
          <p:cNvSpPr txBox="1"/>
          <p:nvPr/>
        </p:nvSpPr>
        <p:spPr>
          <a:xfrm>
            <a:off x="3142647" y="6398696"/>
            <a:ext cx="5760640" cy="369332"/>
          </a:xfrm>
          <a:prstGeom prst="rect">
            <a:avLst/>
          </a:prstGeom>
          <a:noFill/>
        </p:spPr>
        <p:txBody>
          <a:bodyPr wrap="square" rtlCol="0">
            <a:spAutoFit/>
          </a:bodyPr>
          <a:lstStyle/>
          <a:p>
            <a:pPr algn="r"/>
            <a:r>
              <a:rPr lang="en-GB" sz="1800" dirty="0">
                <a:solidFill>
                  <a:schemeClr val="tx1">
                    <a:lumMod val="75000"/>
                    <a:lumOff val="25000"/>
                  </a:schemeClr>
                </a:solidFill>
              </a:rPr>
              <a:t>(See for example </a:t>
            </a:r>
            <a:r>
              <a:rPr lang="en-GB" dirty="0">
                <a:solidFill>
                  <a:schemeClr val="tx1">
                    <a:lumMod val="75000"/>
                    <a:lumOff val="25000"/>
                  </a:schemeClr>
                </a:solidFill>
              </a:rPr>
              <a:t>Sole &amp; Levin 2022) </a:t>
            </a:r>
            <a:endParaRPr lang="en-GB" dirty="0"/>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Contested Nature of Sustainability</a:t>
            </a:r>
            <a:endParaRPr lang="en-US" altLang="en-US" b="1" dirty="0">
              <a:solidFill>
                <a:schemeClr val="tx1">
                  <a:lumMod val="75000"/>
                  <a:lumOff val="25000"/>
                </a:schemeClr>
              </a:solidFill>
            </a:endParaRPr>
          </a:p>
        </p:txBody>
      </p:sp>
    </p:spTree>
    <p:extLst>
      <p:ext uri="{BB962C8B-B14F-4D97-AF65-F5344CB8AC3E}">
        <p14:creationId xmlns:p14="http://schemas.microsoft.com/office/powerpoint/2010/main" val="417963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69BC8-963E-5825-AFE7-2669BDD6AF6E}"/>
              </a:ext>
            </a:extLst>
          </p:cNvPr>
          <p:cNvSpPr>
            <a:spLocks noGrp="1"/>
          </p:cNvSpPr>
          <p:nvPr>
            <p:ph type="title"/>
          </p:nvPr>
        </p:nvSpPr>
        <p:spPr>
          <a:xfrm>
            <a:off x="781050" y="79617"/>
            <a:ext cx="7543800" cy="1447800"/>
          </a:xfrm>
        </p:spPr>
        <p:txBody>
          <a:bodyPr>
            <a:noAutofit/>
          </a:bodyPr>
          <a:lstStyle/>
          <a:p>
            <a:pPr eaLnBrk="1" fontAlgn="auto" hangingPunct="1">
              <a:spcAft>
                <a:spcPts val="0"/>
              </a:spcAft>
              <a:defRPr/>
            </a:pPr>
            <a:r>
              <a:rPr lang="en-GB" altLang="en-US" sz="3200" b="1" dirty="0">
                <a:solidFill>
                  <a:schemeClr val="tx1">
                    <a:lumMod val="85000"/>
                    <a:lumOff val="15000"/>
                  </a:schemeClr>
                </a:solidFill>
              </a:rPr>
              <a:t>Where are you on the spectrum between technocentric and </a:t>
            </a:r>
            <a:r>
              <a:rPr lang="en-GB" altLang="en-US" sz="3200" b="1" dirty="0" err="1">
                <a:solidFill>
                  <a:schemeClr val="tx1">
                    <a:lumMod val="85000"/>
                    <a:lumOff val="15000"/>
                  </a:schemeClr>
                </a:solidFill>
              </a:rPr>
              <a:t>ecocentric</a:t>
            </a:r>
            <a:r>
              <a:rPr lang="en-GB" altLang="en-US" sz="3200" b="1" dirty="0">
                <a:solidFill>
                  <a:schemeClr val="tx1">
                    <a:lumMod val="85000"/>
                    <a:lumOff val="15000"/>
                  </a:schemeClr>
                </a:solidFill>
              </a:rPr>
              <a:t>?</a:t>
            </a:r>
            <a:br>
              <a:rPr lang="en-GB" altLang="en-US" sz="3200" b="1" dirty="0">
                <a:solidFill>
                  <a:schemeClr val="tx1">
                    <a:lumMod val="85000"/>
                    <a:lumOff val="15000"/>
                  </a:schemeClr>
                </a:solidFill>
              </a:rPr>
            </a:br>
            <a:endParaRPr lang="en-GB" sz="3200" b="1" dirty="0">
              <a:solidFill>
                <a:schemeClr val="tx1">
                  <a:lumMod val="85000"/>
                  <a:lumOff val="15000"/>
                </a:schemeClr>
              </a:solidFill>
            </a:endParaRPr>
          </a:p>
        </p:txBody>
      </p:sp>
      <p:pic>
        <p:nvPicPr>
          <p:cNvPr id="8" name="Picture 2">
            <a:extLst>
              <a:ext uri="{FF2B5EF4-FFF2-40B4-BE49-F238E27FC236}">
                <a16:creationId xmlns:a16="http://schemas.microsoft.com/office/drawing/2014/main" id="{F06B8408-2AB8-0831-B1E8-D12E8474A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9664" y="2091835"/>
            <a:ext cx="1438275" cy="2676525"/>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roup 9">
            <a:extLst>
              <a:ext uri="{FF2B5EF4-FFF2-40B4-BE49-F238E27FC236}">
                <a16:creationId xmlns:a16="http://schemas.microsoft.com/office/drawing/2014/main" id="{A13CD03F-04CD-05FC-23E8-7D0CD721317A}"/>
              </a:ext>
            </a:extLst>
          </p:cNvPr>
          <p:cNvGrpSpPr>
            <a:grpSpLocks/>
          </p:cNvGrpSpPr>
          <p:nvPr/>
        </p:nvGrpSpPr>
        <p:grpSpPr bwMode="auto">
          <a:xfrm>
            <a:off x="107504" y="1916832"/>
            <a:ext cx="1822453" cy="2396030"/>
            <a:chOff x="326" y="1434"/>
            <a:chExt cx="1148" cy="1109"/>
          </a:xfrm>
        </p:grpSpPr>
        <p:sp>
          <p:nvSpPr>
            <p:cNvPr id="10" name="AutoShape 10">
              <a:extLst>
                <a:ext uri="{FF2B5EF4-FFF2-40B4-BE49-F238E27FC236}">
                  <a16:creationId xmlns:a16="http://schemas.microsoft.com/office/drawing/2014/main" id="{E018E369-FF89-FE45-CEAD-02FC77133251}"/>
                </a:ext>
              </a:extLst>
            </p:cNvPr>
            <p:cNvSpPr>
              <a:spLocks noChangeArrowheads="1"/>
            </p:cNvSpPr>
            <p:nvPr/>
          </p:nvSpPr>
          <p:spPr bwMode="auto">
            <a:xfrm flipH="1">
              <a:off x="326" y="1434"/>
              <a:ext cx="1148" cy="1058"/>
            </a:xfrm>
            <a:prstGeom prst="cloudCallout">
              <a:avLst>
                <a:gd name="adj1" fmla="val -156273"/>
                <a:gd name="adj2" fmla="val -35957"/>
              </a:avLst>
            </a:prstGeom>
            <a:solidFill>
              <a:srgbClr val="CC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11" name="Text Box 11">
              <a:extLst>
                <a:ext uri="{FF2B5EF4-FFF2-40B4-BE49-F238E27FC236}">
                  <a16:creationId xmlns:a16="http://schemas.microsoft.com/office/drawing/2014/main" id="{0560414D-52D8-F40C-689A-917801A82AA8}"/>
                </a:ext>
              </a:extLst>
            </p:cNvPr>
            <p:cNvSpPr txBox="1">
              <a:spLocks noChangeArrowheads="1"/>
            </p:cNvSpPr>
            <p:nvPr/>
          </p:nvSpPr>
          <p:spPr bwMode="auto">
            <a:xfrm>
              <a:off x="540" y="1515"/>
              <a:ext cx="784" cy="10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000" dirty="0">
                  <a:solidFill>
                    <a:schemeClr val="tx1"/>
                  </a:solidFill>
                  <a:latin typeface="Comic Sans MS" panose="030F0702030302020204" pitchFamily="66" charset="0"/>
                </a:rPr>
                <a:t>We need to change things radically</a:t>
              </a:r>
            </a:p>
          </p:txBody>
        </p:sp>
      </p:grpSp>
      <p:grpSp>
        <p:nvGrpSpPr>
          <p:cNvPr id="12" name="Group 12">
            <a:extLst>
              <a:ext uri="{FF2B5EF4-FFF2-40B4-BE49-F238E27FC236}">
                <a16:creationId xmlns:a16="http://schemas.microsoft.com/office/drawing/2014/main" id="{25CEED90-1B02-40FA-C262-4EDC630CED95}"/>
              </a:ext>
            </a:extLst>
          </p:cNvPr>
          <p:cNvGrpSpPr>
            <a:grpSpLocks/>
          </p:cNvGrpSpPr>
          <p:nvPr/>
        </p:nvGrpSpPr>
        <p:grpSpPr bwMode="auto">
          <a:xfrm>
            <a:off x="6859769" y="1991735"/>
            <a:ext cx="2023351" cy="2264787"/>
            <a:chOff x="4150" y="1434"/>
            <a:chExt cx="1134" cy="1044"/>
          </a:xfrm>
        </p:grpSpPr>
        <p:sp>
          <p:nvSpPr>
            <p:cNvPr id="13" name="AutoShape 13">
              <a:extLst>
                <a:ext uri="{FF2B5EF4-FFF2-40B4-BE49-F238E27FC236}">
                  <a16:creationId xmlns:a16="http://schemas.microsoft.com/office/drawing/2014/main" id="{44CC81BF-BADC-2149-C77A-2AC863E7F3DC}"/>
                </a:ext>
              </a:extLst>
            </p:cNvPr>
            <p:cNvSpPr>
              <a:spLocks noChangeArrowheads="1"/>
            </p:cNvSpPr>
            <p:nvPr/>
          </p:nvSpPr>
          <p:spPr bwMode="auto">
            <a:xfrm>
              <a:off x="4150" y="1434"/>
              <a:ext cx="1134" cy="1044"/>
            </a:xfrm>
            <a:prstGeom prst="cloudCallout">
              <a:avLst>
                <a:gd name="adj1" fmla="val -167456"/>
                <a:gd name="adj2" fmla="val -38173"/>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ltLang="en-US" sz="2400">
                <a:solidFill>
                  <a:srgbClr val="CCFF99"/>
                </a:solidFill>
                <a:latin typeface="Comic Sans MS" panose="030F0702030302020204" pitchFamily="66" charset="0"/>
              </a:endParaRPr>
            </a:p>
          </p:txBody>
        </p:sp>
        <p:sp>
          <p:nvSpPr>
            <p:cNvPr id="14" name="Text Box 14">
              <a:extLst>
                <a:ext uri="{FF2B5EF4-FFF2-40B4-BE49-F238E27FC236}">
                  <a16:creationId xmlns:a16="http://schemas.microsoft.com/office/drawing/2014/main" id="{5460172C-710D-D95C-7784-BF147CF971BF}"/>
                </a:ext>
              </a:extLst>
            </p:cNvPr>
            <p:cNvSpPr txBox="1">
              <a:spLocks noChangeArrowheads="1"/>
            </p:cNvSpPr>
            <p:nvPr/>
          </p:nvSpPr>
          <p:spPr bwMode="auto">
            <a:xfrm>
              <a:off x="4284" y="1520"/>
              <a:ext cx="890" cy="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000" dirty="0">
                  <a:latin typeface="Comic Sans MS" panose="030F0702030302020204" pitchFamily="66" charset="0"/>
                </a:rPr>
                <a:t>Science and engineering have the answers</a:t>
              </a:r>
              <a:endParaRPr lang="en-GB" altLang="en-US" sz="2000" dirty="0">
                <a:solidFill>
                  <a:schemeClr val="tx1"/>
                </a:solidFill>
                <a:latin typeface="Comic Sans MS" panose="030F0702030302020204" pitchFamily="66" charset="0"/>
              </a:endParaRPr>
            </a:p>
          </p:txBody>
        </p:sp>
      </p:grpSp>
      <p:grpSp>
        <p:nvGrpSpPr>
          <p:cNvPr id="28" name="Group 3">
            <a:extLst>
              <a:ext uri="{FF2B5EF4-FFF2-40B4-BE49-F238E27FC236}">
                <a16:creationId xmlns:a16="http://schemas.microsoft.com/office/drawing/2014/main" id="{8166879F-0855-C274-6D78-8042DEFFCD88}"/>
              </a:ext>
            </a:extLst>
          </p:cNvPr>
          <p:cNvGrpSpPr>
            <a:grpSpLocks/>
          </p:cNvGrpSpPr>
          <p:nvPr/>
        </p:nvGrpSpPr>
        <p:grpSpPr bwMode="auto">
          <a:xfrm>
            <a:off x="1466850" y="1772568"/>
            <a:ext cx="6324600" cy="304800"/>
            <a:chOff x="576" y="1152"/>
            <a:chExt cx="4656" cy="192"/>
          </a:xfrm>
        </p:grpSpPr>
        <p:sp>
          <p:nvSpPr>
            <p:cNvPr id="29" name="Line 4">
              <a:extLst>
                <a:ext uri="{FF2B5EF4-FFF2-40B4-BE49-F238E27FC236}">
                  <a16:creationId xmlns:a16="http://schemas.microsoft.com/office/drawing/2014/main" id="{C58687CA-9A83-68A9-BA30-8BDE67733B8E}"/>
                </a:ext>
              </a:extLst>
            </p:cNvPr>
            <p:cNvSpPr>
              <a:spLocks noChangeShapeType="1"/>
            </p:cNvSpPr>
            <p:nvPr/>
          </p:nvSpPr>
          <p:spPr bwMode="auto">
            <a:xfrm>
              <a:off x="576" y="1248"/>
              <a:ext cx="4656"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0" name="Line 5">
              <a:extLst>
                <a:ext uri="{FF2B5EF4-FFF2-40B4-BE49-F238E27FC236}">
                  <a16:creationId xmlns:a16="http://schemas.microsoft.com/office/drawing/2014/main" id="{82C196E9-2309-5A09-EE6F-86E65C15BF1D}"/>
                </a:ext>
              </a:extLst>
            </p:cNvPr>
            <p:cNvSpPr>
              <a:spLocks noChangeShapeType="1"/>
            </p:cNvSpPr>
            <p:nvPr/>
          </p:nvSpPr>
          <p:spPr bwMode="auto">
            <a:xfrm>
              <a:off x="576"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 name="Line 6">
              <a:extLst>
                <a:ext uri="{FF2B5EF4-FFF2-40B4-BE49-F238E27FC236}">
                  <a16:creationId xmlns:a16="http://schemas.microsoft.com/office/drawing/2014/main" id="{F6F97CC6-F189-576E-40F1-67DA95FCB8BC}"/>
                </a:ext>
              </a:extLst>
            </p:cNvPr>
            <p:cNvSpPr>
              <a:spLocks noChangeShapeType="1"/>
            </p:cNvSpPr>
            <p:nvPr/>
          </p:nvSpPr>
          <p:spPr bwMode="auto">
            <a:xfrm>
              <a:off x="5232" y="1152"/>
              <a:ext cx="0" cy="19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32" name="Text Box 7">
            <a:extLst>
              <a:ext uri="{FF2B5EF4-FFF2-40B4-BE49-F238E27FC236}">
                <a16:creationId xmlns:a16="http://schemas.microsoft.com/office/drawing/2014/main" id="{EBA2F47A-77B9-1477-1444-23A3352CA555}"/>
              </a:ext>
            </a:extLst>
          </p:cNvPr>
          <p:cNvSpPr txBox="1">
            <a:spLocks noChangeArrowheads="1"/>
          </p:cNvSpPr>
          <p:nvPr/>
        </p:nvSpPr>
        <p:spPr bwMode="auto">
          <a:xfrm>
            <a:off x="406400" y="1416968"/>
            <a:ext cx="182245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400" dirty="0" err="1">
                <a:latin typeface="Comic Sans MS" panose="030F0702030302020204" pitchFamily="66" charset="0"/>
              </a:rPr>
              <a:t>Ecocentric</a:t>
            </a:r>
            <a:endParaRPr lang="en-GB" altLang="en-US" sz="2400" dirty="0">
              <a:solidFill>
                <a:schemeClr val="tx1"/>
              </a:solidFill>
              <a:latin typeface="Comic Sans MS" panose="030F0702030302020204" pitchFamily="66" charset="0"/>
            </a:endParaRPr>
          </a:p>
        </p:txBody>
      </p:sp>
      <p:sp>
        <p:nvSpPr>
          <p:cNvPr id="33" name="Text Box 8">
            <a:extLst>
              <a:ext uri="{FF2B5EF4-FFF2-40B4-BE49-F238E27FC236}">
                <a16:creationId xmlns:a16="http://schemas.microsoft.com/office/drawing/2014/main" id="{B2741EC5-A56E-B8BF-CA61-33E482543FB4}"/>
              </a:ext>
            </a:extLst>
          </p:cNvPr>
          <p:cNvSpPr txBox="1">
            <a:spLocks noChangeArrowheads="1"/>
          </p:cNvSpPr>
          <p:nvPr/>
        </p:nvSpPr>
        <p:spPr bwMode="auto">
          <a:xfrm>
            <a:off x="6732241" y="1340768"/>
            <a:ext cx="227840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400" dirty="0">
                <a:solidFill>
                  <a:schemeClr val="tx1"/>
                </a:solidFill>
                <a:latin typeface="Comic Sans MS" panose="030F0702030302020204" pitchFamily="66" charset="0"/>
              </a:rPr>
              <a:t>Technocentric</a:t>
            </a:r>
          </a:p>
        </p:txBody>
      </p:sp>
      <p:sp>
        <p:nvSpPr>
          <p:cNvPr id="3" name="TextBox 2">
            <a:extLst>
              <a:ext uri="{FF2B5EF4-FFF2-40B4-BE49-F238E27FC236}">
                <a16:creationId xmlns:a16="http://schemas.microsoft.com/office/drawing/2014/main" id="{E8D52094-A431-3355-7F25-F1BDA0FC94FD}"/>
              </a:ext>
            </a:extLst>
          </p:cNvPr>
          <p:cNvSpPr txBox="1"/>
          <p:nvPr/>
        </p:nvSpPr>
        <p:spPr>
          <a:xfrm>
            <a:off x="2029854" y="4989936"/>
            <a:ext cx="5198591" cy="400110"/>
          </a:xfrm>
          <a:prstGeom prst="rect">
            <a:avLst/>
          </a:prstGeom>
          <a:noFill/>
        </p:spPr>
        <p:txBody>
          <a:bodyPr wrap="square" rtlCol="0">
            <a:spAutoFit/>
          </a:bodyPr>
          <a:lstStyle/>
          <a:p>
            <a:r>
              <a:rPr lang="en-GB" sz="2000" b="1" dirty="0"/>
              <a:t>Cognitively (i.e. what we think about the issue)</a:t>
            </a:r>
          </a:p>
        </p:txBody>
      </p:sp>
      <p:sp>
        <p:nvSpPr>
          <p:cNvPr id="4" name="TextBox 3">
            <a:extLst>
              <a:ext uri="{FF2B5EF4-FFF2-40B4-BE49-F238E27FC236}">
                <a16:creationId xmlns:a16="http://schemas.microsoft.com/office/drawing/2014/main" id="{0F5AD170-0333-BB79-BA83-55CD09F4EA2A}"/>
              </a:ext>
            </a:extLst>
          </p:cNvPr>
          <p:cNvSpPr txBox="1"/>
          <p:nvPr/>
        </p:nvSpPr>
        <p:spPr>
          <a:xfrm>
            <a:off x="2029854" y="5535103"/>
            <a:ext cx="5586904" cy="400110"/>
          </a:xfrm>
          <a:prstGeom prst="rect">
            <a:avLst/>
          </a:prstGeom>
          <a:noFill/>
        </p:spPr>
        <p:txBody>
          <a:bodyPr wrap="square" rtlCol="0">
            <a:spAutoFit/>
          </a:bodyPr>
          <a:lstStyle/>
          <a:p>
            <a:r>
              <a:rPr lang="en-GB" sz="2000" b="1" dirty="0"/>
              <a:t>Behaviourally (i.e. what we do about the issue)</a:t>
            </a:r>
          </a:p>
        </p:txBody>
      </p:sp>
    </p:spTree>
    <p:extLst>
      <p:ext uri="{BB962C8B-B14F-4D97-AF65-F5344CB8AC3E}">
        <p14:creationId xmlns:p14="http://schemas.microsoft.com/office/powerpoint/2010/main" val="355868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P spid="3" grpId="0"/>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2" y="810268"/>
            <a:ext cx="8028892" cy="523220"/>
          </a:xfrm>
          <a:prstGeom prst="rect">
            <a:avLst/>
          </a:prstGeom>
          <a:noFill/>
        </p:spPr>
        <p:txBody>
          <a:bodyPr wrap="square" rtlCol="0">
            <a:spAutoFit/>
          </a:bodyPr>
          <a:lstStyle/>
          <a:p>
            <a:r>
              <a:rPr lang="en-GB" sz="2800" b="1" dirty="0"/>
              <a:t>Why might those two responses be different?</a:t>
            </a:r>
          </a:p>
        </p:txBody>
      </p:sp>
      <p:sp>
        <p:nvSpPr>
          <p:cNvPr id="5" name="TextBox 4"/>
          <p:cNvSpPr txBox="1"/>
          <p:nvPr/>
        </p:nvSpPr>
        <p:spPr>
          <a:xfrm>
            <a:off x="334335" y="1556792"/>
            <a:ext cx="8568952" cy="89255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dirty="0"/>
              <a:t>Watch the first 3 minutes of this Ted Talk by </a:t>
            </a:r>
            <a:r>
              <a:rPr lang="en-GB" sz="2600" dirty="0" err="1"/>
              <a:t>Nels</a:t>
            </a:r>
            <a:r>
              <a:rPr lang="en-GB" sz="2600" dirty="0"/>
              <a:t> Paulson paying particular attention to the survey results</a:t>
            </a:r>
          </a:p>
        </p:txBody>
      </p:sp>
      <p:sp>
        <p:nvSpPr>
          <p:cNvPr id="6" name="Title 3">
            <a:extLst>
              <a:ext uri="{FF2B5EF4-FFF2-40B4-BE49-F238E27FC236}">
                <a16:creationId xmlns:a16="http://schemas.microsoft.com/office/drawing/2014/main" id="{A8F1EA34-163B-3054-51AC-80A591856EC2}"/>
              </a:ext>
            </a:extLst>
          </p:cNvPr>
          <p:cNvSpPr txBox="1">
            <a:spLocks/>
          </p:cNvSpPr>
          <p:nvPr/>
        </p:nvSpPr>
        <p:spPr>
          <a:xfrm>
            <a:off x="1187624" y="184368"/>
            <a:ext cx="6589713" cy="575345"/>
          </a:xfrm>
          <a:prstGeom prst="rect">
            <a:avLst/>
          </a:prstGeom>
        </p:spPr>
        <p:txBody>
          <a:bodyP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chemeClr val="tx1">
                    <a:lumMod val="75000"/>
                    <a:lumOff val="25000"/>
                  </a:schemeClr>
                </a:solidFill>
              </a:rPr>
              <a:t>Our Response to Sustainability</a:t>
            </a:r>
            <a:endParaRPr lang="en-US" altLang="en-US" b="1" dirty="0">
              <a:solidFill>
                <a:schemeClr val="tx1">
                  <a:lumMod val="75000"/>
                  <a:lumOff val="25000"/>
                </a:schemeClr>
              </a:solidFill>
            </a:endParaRPr>
          </a:p>
        </p:txBody>
      </p:sp>
      <p:pic>
        <p:nvPicPr>
          <p:cNvPr id="7" name="Picture 6" descr="Icon&#10;&#10;Description automatically generated">
            <a:hlinkClick r:id="rId2"/>
            <a:extLst>
              <a:ext uri="{FF2B5EF4-FFF2-40B4-BE49-F238E27FC236}">
                <a16:creationId xmlns:a16="http://schemas.microsoft.com/office/drawing/2014/main" id="{05803B43-1F3D-7DFC-6819-97EF7C3C5D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5619" y="2672648"/>
            <a:ext cx="1436472" cy="1515184"/>
          </a:xfrm>
          <a:prstGeom prst="rect">
            <a:avLst/>
          </a:prstGeom>
        </p:spPr>
      </p:pic>
      <p:sp>
        <p:nvSpPr>
          <p:cNvPr id="8" name="TextBox 7">
            <a:extLst>
              <a:ext uri="{FF2B5EF4-FFF2-40B4-BE49-F238E27FC236}">
                <a16:creationId xmlns:a16="http://schemas.microsoft.com/office/drawing/2014/main" id="{33DD913F-8717-95C8-A2E9-3D8EBD9049ED}"/>
              </a:ext>
            </a:extLst>
          </p:cNvPr>
          <p:cNvSpPr txBox="1"/>
          <p:nvPr/>
        </p:nvSpPr>
        <p:spPr>
          <a:xfrm>
            <a:off x="1331640" y="4347102"/>
            <a:ext cx="5616624" cy="707886"/>
          </a:xfrm>
          <a:prstGeom prst="rect">
            <a:avLst/>
          </a:prstGeom>
          <a:noFill/>
        </p:spPr>
        <p:txBody>
          <a:bodyPr wrap="square" rtlCol="0">
            <a:spAutoFit/>
          </a:bodyPr>
          <a:lstStyle/>
          <a:p>
            <a:pPr algn="ctr"/>
            <a:r>
              <a:rPr lang="en-GB" sz="2000" b="1" dirty="0"/>
              <a:t>Why do you think the responses to the survey questions were so different?</a:t>
            </a:r>
          </a:p>
        </p:txBody>
      </p:sp>
      <p:pic>
        <p:nvPicPr>
          <p:cNvPr id="10" name="Picture 9" descr="Icon&#10;&#10;Description automatically generated">
            <a:extLst>
              <a:ext uri="{FF2B5EF4-FFF2-40B4-BE49-F238E27FC236}">
                <a16:creationId xmlns:a16="http://schemas.microsoft.com/office/drawing/2014/main" id="{5705BF20-1928-D3F4-48B0-C7F9CC9AE9E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81327" y="5214258"/>
            <a:ext cx="717250" cy="717250"/>
          </a:xfrm>
          <a:prstGeom prst="rect">
            <a:avLst/>
          </a:prstGeom>
        </p:spPr>
      </p:pic>
    </p:spTree>
    <p:extLst>
      <p:ext uri="{BB962C8B-B14F-4D97-AF65-F5344CB8AC3E}">
        <p14:creationId xmlns:p14="http://schemas.microsoft.com/office/powerpoint/2010/main" val="116625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8"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420" y="188640"/>
            <a:ext cx="8229600" cy="706090"/>
          </a:xfrm>
        </p:spPr>
        <p:txBody>
          <a:bodyPr>
            <a:normAutofit fontScale="90000"/>
          </a:bodyPr>
          <a:lstStyle/>
          <a:p>
            <a:r>
              <a:rPr lang="en-GB" b="1" dirty="0"/>
              <a:t>Cognitive Dissonance</a:t>
            </a:r>
          </a:p>
        </p:txBody>
      </p:sp>
      <p:sp>
        <p:nvSpPr>
          <p:cNvPr id="3" name="Content Placeholder 2"/>
          <p:cNvSpPr>
            <a:spLocks noGrp="1"/>
          </p:cNvSpPr>
          <p:nvPr>
            <p:ph idx="1"/>
          </p:nvPr>
        </p:nvSpPr>
        <p:spPr>
          <a:xfrm>
            <a:off x="424987" y="1166018"/>
            <a:ext cx="8229600" cy="4525963"/>
          </a:xfrm>
        </p:spPr>
        <p:txBody>
          <a:bodyPr>
            <a:normAutofit fontScale="92500"/>
          </a:bodyPr>
          <a:lstStyle/>
          <a:p>
            <a:r>
              <a:rPr lang="en-GB" sz="2400" dirty="0"/>
              <a:t>Colman (2015) describes cognitive dissonance as the result of having two sets of knowledge or understanding (</a:t>
            </a:r>
            <a:r>
              <a:rPr lang="en-GB" sz="2400" b="1" dirty="0"/>
              <a:t>cognitions</a:t>
            </a:r>
            <a:r>
              <a:rPr lang="en-GB" sz="2400" dirty="0"/>
              <a:t>) that are opposed to each other</a:t>
            </a:r>
          </a:p>
          <a:p>
            <a:r>
              <a:rPr lang="en-GB" sz="2400" dirty="0"/>
              <a:t>In this case, for most of us, we can see the scientific evidence of climate change as one set of cognitions and our engagement with consumer society as the other set of cognitions</a:t>
            </a:r>
          </a:p>
          <a:p>
            <a:r>
              <a:rPr lang="en-GB" sz="2400" dirty="0"/>
              <a:t>N.B. Paulson refers to this as Attitude Behaviour Split but was discussing the same issue</a:t>
            </a:r>
          </a:p>
          <a:p>
            <a:r>
              <a:rPr lang="en-GB" sz="2400" dirty="0"/>
              <a:t>This also links to the criticisms on environmentalism that we explored earlier.</a:t>
            </a:r>
          </a:p>
          <a:p>
            <a:r>
              <a:rPr lang="en-GB" sz="2400" dirty="0"/>
              <a:t>If one accepts the former how can we continue with the latter?</a:t>
            </a:r>
          </a:p>
          <a:p>
            <a:r>
              <a:rPr lang="en-GB" sz="2400" dirty="0"/>
              <a:t>How can  we exist in this state and keep sane?</a:t>
            </a:r>
          </a:p>
          <a:p>
            <a:endParaRPr lang="en-GB" sz="2400" dirty="0"/>
          </a:p>
          <a:p>
            <a:endParaRPr lang="en-GB" sz="2400" dirty="0"/>
          </a:p>
        </p:txBody>
      </p:sp>
    </p:spTree>
    <p:extLst>
      <p:ext uri="{BB962C8B-B14F-4D97-AF65-F5344CB8AC3E}">
        <p14:creationId xmlns:p14="http://schemas.microsoft.com/office/powerpoint/2010/main" val="318967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06090"/>
          </a:xfrm>
        </p:spPr>
        <p:txBody>
          <a:bodyPr>
            <a:normAutofit fontScale="90000"/>
          </a:bodyPr>
          <a:lstStyle/>
          <a:p>
            <a:r>
              <a:rPr lang="en-GB" b="1" dirty="0"/>
              <a:t>Cognitive Dissonance</a:t>
            </a:r>
          </a:p>
        </p:txBody>
      </p:sp>
      <p:sp>
        <p:nvSpPr>
          <p:cNvPr id="3" name="Content Placeholder 2"/>
          <p:cNvSpPr>
            <a:spLocks noGrp="1"/>
          </p:cNvSpPr>
          <p:nvPr>
            <p:ph idx="1"/>
          </p:nvPr>
        </p:nvSpPr>
        <p:spPr>
          <a:xfrm>
            <a:off x="493473" y="1052736"/>
            <a:ext cx="8229600" cy="4525963"/>
          </a:xfrm>
        </p:spPr>
        <p:txBody>
          <a:bodyPr>
            <a:noAutofit/>
          </a:bodyPr>
          <a:lstStyle/>
          <a:p>
            <a:r>
              <a:rPr lang="en-GB" sz="2200" dirty="0"/>
              <a:t>Colman (2015) goes on to say that, psychologically this creates a tension which the individual can seek to reduce in one of three ways;</a:t>
            </a:r>
          </a:p>
          <a:p>
            <a:r>
              <a:rPr lang="en-GB" sz="2200" dirty="0"/>
              <a:t>The first is to do something about the first cognition (e.g. address the causes of climate change, perhaps by changing our behaviour). Colman points out that changing behaviour is difficult to do.</a:t>
            </a:r>
          </a:p>
          <a:p>
            <a:r>
              <a:rPr lang="en-GB" sz="2200" dirty="0"/>
              <a:t>The second is to ignore or playdown the importance of the first cognition (e.g. we’ll find a solution to climate change)</a:t>
            </a:r>
          </a:p>
          <a:p>
            <a:r>
              <a:rPr lang="en-GB" sz="2200" dirty="0"/>
              <a:t>The third is to add what he calls justifying cognitions (e.g. but it’s the big companies that cause more problems than I do)</a:t>
            </a:r>
          </a:p>
          <a:p>
            <a:r>
              <a:rPr lang="en-GB" sz="2200" dirty="0"/>
              <a:t>Whilst Paulson points out that individual behaviour change is unlikely  to solve the problem of blue-green algae, others argue that </a:t>
            </a:r>
            <a:r>
              <a:rPr lang="en-GB" sz="2200" dirty="0">
                <a:hlinkClick r:id="rId2"/>
              </a:rPr>
              <a:t>individual action </a:t>
            </a:r>
            <a:r>
              <a:rPr lang="en-GB" sz="2200" dirty="0"/>
              <a:t>can make a difference.</a:t>
            </a:r>
          </a:p>
          <a:p>
            <a:endParaRPr lang="en-GB" sz="2200" dirty="0"/>
          </a:p>
          <a:p>
            <a:endParaRPr lang="en-GB" sz="2200" dirty="0"/>
          </a:p>
        </p:txBody>
      </p:sp>
    </p:spTree>
    <p:extLst>
      <p:ext uri="{BB962C8B-B14F-4D97-AF65-F5344CB8AC3E}">
        <p14:creationId xmlns:p14="http://schemas.microsoft.com/office/powerpoint/2010/main" val="120389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420" y="188640"/>
            <a:ext cx="8229600" cy="706090"/>
          </a:xfrm>
        </p:spPr>
        <p:txBody>
          <a:bodyPr>
            <a:normAutofit fontScale="90000"/>
          </a:bodyPr>
          <a:lstStyle/>
          <a:p>
            <a:r>
              <a:rPr lang="en-GB" b="1" dirty="0"/>
              <a:t>Cognitive Dissonance</a:t>
            </a:r>
          </a:p>
        </p:txBody>
      </p:sp>
      <p:sp>
        <p:nvSpPr>
          <p:cNvPr id="3" name="Content Placeholder 2"/>
          <p:cNvSpPr>
            <a:spLocks noGrp="1"/>
          </p:cNvSpPr>
          <p:nvPr>
            <p:ph idx="1"/>
          </p:nvPr>
        </p:nvSpPr>
        <p:spPr>
          <a:xfrm>
            <a:off x="457200" y="925412"/>
            <a:ext cx="8229600" cy="4525963"/>
          </a:xfrm>
        </p:spPr>
        <p:txBody>
          <a:bodyPr>
            <a:normAutofit/>
          </a:bodyPr>
          <a:lstStyle/>
          <a:p>
            <a:r>
              <a:rPr lang="en-GB" sz="2600" dirty="0"/>
              <a:t>Finally, it should be noted that cognitive dissonance is a perfectly common psychological phenomenon</a:t>
            </a:r>
          </a:p>
          <a:p>
            <a:r>
              <a:rPr lang="en-GB" sz="2600" dirty="0"/>
              <a:t>Indeed, </a:t>
            </a:r>
            <a:r>
              <a:rPr lang="en-GB" sz="2600" dirty="0" err="1"/>
              <a:t>Schrems</a:t>
            </a:r>
            <a:r>
              <a:rPr lang="en-GB" sz="2600" dirty="0"/>
              <a:t> and Upham (2020) have identified the issue in their paper ‘</a:t>
            </a:r>
            <a:r>
              <a:rPr lang="en-GB" sz="2600" dirty="0">
                <a:hlinkClick r:id="rId2"/>
              </a:rPr>
              <a:t>Cognitive Dissonance in Sustainability Scientists Regarding Air Travel for Academic Purposes: A Qualitative Study</a:t>
            </a:r>
            <a:r>
              <a:rPr lang="en-GB" sz="2600" dirty="0"/>
              <a:t>’</a:t>
            </a:r>
          </a:p>
          <a:p>
            <a:r>
              <a:rPr lang="en-GB" sz="2600" dirty="0"/>
              <a:t>It would seem that we are in good company!</a:t>
            </a:r>
          </a:p>
          <a:p>
            <a:r>
              <a:rPr lang="en-GB" sz="2600" dirty="0"/>
              <a:t>N.B. Theories from psychology such as cognitive dissonance can be useful for your reflective accounts, particularly the third and fourth</a:t>
            </a:r>
          </a:p>
          <a:p>
            <a:endParaRPr lang="en-GB" sz="2600" dirty="0"/>
          </a:p>
        </p:txBody>
      </p:sp>
      <p:sp>
        <p:nvSpPr>
          <p:cNvPr id="4" name="TextBox 3">
            <a:extLst>
              <a:ext uri="{FF2B5EF4-FFF2-40B4-BE49-F238E27FC236}">
                <a16:creationId xmlns:a16="http://schemas.microsoft.com/office/drawing/2014/main" id="{05AA0FBD-A2AB-5847-2279-1CE5782EEBEF}"/>
              </a:ext>
            </a:extLst>
          </p:cNvPr>
          <p:cNvSpPr txBox="1"/>
          <p:nvPr/>
        </p:nvSpPr>
        <p:spPr>
          <a:xfrm>
            <a:off x="107504" y="5470923"/>
            <a:ext cx="5832648" cy="461665"/>
          </a:xfrm>
          <a:prstGeom prst="rect">
            <a:avLst/>
          </a:prstGeom>
          <a:noFill/>
        </p:spPr>
        <p:txBody>
          <a:bodyPr wrap="square" rtlCol="0">
            <a:spAutoFit/>
          </a:bodyPr>
          <a:lstStyle/>
          <a:p>
            <a:pPr algn="r"/>
            <a:r>
              <a:rPr lang="en-GB" sz="2400" b="1" dirty="0"/>
              <a:t>Why do you think that is?</a:t>
            </a:r>
          </a:p>
        </p:txBody>
      </p:sp>
      <p:pic>
        <p:nvPicPr>
          <p:cNvPr id="5" name="Picture 4" descr="Icon&#10;&#10;Description automatically generated">
            <a:extLst>
              <a:ext uri="{FF2B5EF4-FFF2-40B4-BE49-F238E27FC236}">
                <a16:creationId xmlns:a16="http://schemas.microsoft.com/office/drawing/2014/main" id="{81D0A2CC-79D8-E4D6-67AB-A987AE92A8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2160" y="5406446"/>
            <a:ext cx="590618" cy="590618"/>
          </a:xfrm>
          <a:prstGeom prst="rect">
            <a:avLst/>
          </a:prstGeom>
        </p:spPr>
      </p:pic>
    </p:spTree>
    <p:extLst>
      <p:ext uri="{BB962C8B-B14F-4D97-AF65-F5344CB8AC3E}">
        <p14:creationId xmlns:p14="http://schemas.microsoft.com/office/powerpoint/2010/main" val="269055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77798" y="620688"/>
            <a:ext cx="8714681" cy="4824413"/>
          </a:xfrm>
        </p:spPr>
        <p:txBody>
          <a:bodyPr rtlCol="0">
            <a:noAutofit/>
          </a:bodyPr>
          <a:lstStyle/>
          <a:p>
            <a:pPr marL="91440" indent="-91440" eaLnBrk="1" fontAlgn="auto" hangingPunct="1">
              <a:spcBef>
                <a:spcPts val="600"/>
              </a:spcBef>
              <a:spcAft>
                <a:spcPts val="600"/>
              </a:spcAft>
              <a:defRPr/>
            </a:pPr>
            <a:r>
              <a:rPr lang="en-GB" sz="1400" dirty="0" err="1">
                <a:solidFill>
                  <a:schemeClr val="tx1">
                    <a:lumMod val="75000"/>
                    <a:lumOff val="25000"/>
                  </a:schemeClr>
                </a:solidFill>
              </a:rPr>
              <a:t>Attfield</a:t>
            </a:r>
            <a:r>
              <a:rPr lang="en-GB" sz="1400" dirty="0">
                <a:solidFill>
                  <a:schemeClr val="tx1">
                    <a:lumMod val="75000"/>
                    <a:lumOff val="25000"/>
                  </a:schemeClr>
                </a:solidFill>
              </a:rPr>
              <a:t>, Robin, (2003). </a:t>
            </a:r>
            <a:r>
              <a:rPr lang="en-GB" sz="1400" i="1" dirty="0">
                <a:solidFill>
                  <a:schemeClr val="tx1">
                    <a:lumMod val="75000"/>
                    <a:lumOff val="25000"/>
                  </a:schemeClr>
                </a:solidFill>
              </a:rPr>
              <a:t>Environmental Ethics </a:t>
            </a:r>
            <a:r>
              <a:rPr lang="en-GB" sz="1400" dirty="0">
                <a:solidFill>
                  <a:schemeClr val="tx1">
                    <a:lumMod val="75000"/>
                    <a:lumOff val="25000"/>
                  </a:schemeClr>
                </a:solidFill>
              </a:rPr>
              <a:t>Oxford: Polity.</a:t>
            </a:r>
            <a:endParaRPr lang="en-GB" altLang="en-US" sz="1400" dirty="0">
              <a:solidFill>
                <a:schemeClr val="tx1">
                  <a:lumMod val="75000"/>
                  <a:lumOff val="25000"/>
                </a:schemeClr>
              </a:solidFill>
            </a:endParaRP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Adams </a:t>
            </a:r>
            <a:r>
              <a:rPr lang="en-GB" altLang="en-US" sz="1400" dirty="0" err="1">
                <a:solidFill>
                  <a:schemeClr val="tx1">
                    <a:lumMod val="75000"/>
                    <a:lumOff val="25000"/>
                  </a:schemeClr>
                </a:solidFill>
              </a:rPr>
              <a:t>W.M</a:t>
            </a:r>
            <a:r>
              <a:rPr lang="en-GB" altLang="en-US" sz="1400" dirty="0">
                <a:solidFill>
                  <a:schemeClr val="tx1">
                    <a:lumMod val="75000"/>
                    <a:lumOff val="25000"/>
                  </a:schemeClr>
                </a:solidFill>
              </a:rPr>
              <a:t>. Green Development (2001) (2</a:t>
            </a:r>
            <a:r>
              <a:rPr lang="en-GB" altLang="en-US" sz="1400" baseline="30000" dirty="0">
                <a:solidFill>
                  <a:schemeClr val="tx1">
                    <a:lumMod val="75000"/>
                    <a:lumOff val="25000"/>
                  </a:schemeClr>
                </a:solidFill>
              </a:rPr>
              <a:t>nd</a:t>
            </a:r>
            <a:r>
              <a:rPr lang="en-GB" altLang="en-US" sz="1400" dirty="0">
                <a:solidFill>
                  <a:schemeClr val="tx1">
                    <a:lumMod val="75000"/>
                    <a:lumOff val="25000"/>
                  </a:schemeClr>
                </a:solidFill>
              </a:rPr>
              <a:t> edition) London: Routledge. Available at: </a:t>
            </a:r>
            <a:r>
              <a:rPr lang="en-GB" altLang="en-US" sz="1400" dirty="0">
                <a:solidFill>
                  <a:schemeClr val="tx1">
                    <a:lumMod val="75000"/>
                    <a:lumOff val="25000"/>
                  </a:schemeClr>
                </a:solidFill>
                <a:hlinkClick r:id="rId2"/>
              </a:rPr>
              <a:t>https://www-vlebooks-com.ezproxy.uwtsd.ac.uk/Product/Index/67348?page=0</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Bakker, K. (2007) ‘The Commons Versus the Commodity: Alter-globalization, Anti-privatization and the Human Right to Water in the Global South’, </a:t>
            </a:r>
            <a:r>
              <a:rPr lang="en-GB" altLang="en-US" sz="1400" i="1" dirty="0">
                <a:solidFill>
                  <a:schemeClr val="tx1">
                    <a:lumMod val="75000"/>
                    <a:lumOff val="25000"/>
                  </a:schemeClr>
                </a:solidFill>
              </a:rPr>
              <a:t>Antipode</a:t>
            </a:r>
            <a:r>
              <a:rPr lang="en-GB" altLang="en-US" sz="1400" dirty="0">
                <a:solidFill>
                  <a:schemeClr val="tx1">
                    <a:lumMod val="75000"/>
                    <a:lumOff val="25000"/>
                  </a:schemeClr>
                </a:solidFill>
              </a:rPr>
              <a:t>, 39(3), pp. 430–455. Available at: </a:t>
            </a:r>
            <a:r>
              <a:rPr lang="en-GB" altLang="en-US" sz="1400" dirty="0">
                <a:solidFill>
                  <a:schemeClr val="tx1">
                    <a:lumMod val="75000"/>
                    <a:lumOff val="25000"/>
                  </a:schemeClr>
                </a:solidFill>
                <a:hlinkClick r:id="rId3"/>
              </a:rPr>
              <a:t>https://web-s-ebscohost-com.ezproxy.uwtsd.ac.uk/ehost/pdfviewer/pdfviewer?vid=0&amp;sid=abf2fea0-4fd6-4972-bb24-c987330849f4%40redis</a:t>
            </a:r>
            <a:r>
              <a:rPr lang="en-GB" altLang="en-US"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Beder</a:t>
            </a:r>
            <a:r>
              <a:rPr lang="en-GB" sz="1400" dirty="0">
                <a:solidFill>
                  <a:schemeClr val="tx1">
                    <a:lumMod val="75000"/>
                    <a:lumOff val="25000"/>
                  </a:schemeClr>
                </a:solidFill>
              </a:rPr>
              <a:t>, Sharon, (1993) </a:t>
            </a:r>
            <a:r>
              <a:rPr lang="en-GB" sz="1400" i="1" dirty="0">
                <a:solidFill>
                  <a:schemeClr val="tx1">
                    <a:lumMod val="75000"/>
                    <a:lumOff val="25000"/>
                  </a:schemeClr>
                </a:solidFill>
              </a:rPr>
              <a:t>The Nature of Sustainable Development </a:t>
            </a:r>
            <a:r>
              <a:rPr lang="en-GB" sz="1400" dirty="0">
                <a:solidFill>
                  <a:schemeClr val="tx1">
                    <a:lumMod val="75000"/>
                    <a:lumOff val="25000"/>
                  </a:schemeClr>
                </a:solidFill>
              </a:rPr>
              <a:t>(Newham, Vic., Australia: Scribe Publications.</a:t>
            </a:r>
          </a:p>
          <a:p>
            <a:pPr marL="91440" indent="-91440" eaLnBrk="1" fontAlgn="auto" hangingPunct="1">
              <a:spcBef>
                <a:spcPts val="600"/>
              </a:spcBef>
              <a:spcAft>
                <a:spcPts val="600"/>
              </a:spcAft>
              <a:defRPr/>
            </a:pPr>
            <a:r>
              <a:rPr lang="en-GB" sz="1400" dirty="0">
                <a:solidFill>
                  <a:schemeClr val="tx1">
                    <a:lumMod val="75000"/>
                    <a:lumOff val="25000"/>
                  </a:schemeClr>
                </a:solidFill>
              </a:rPr>
              <a:t>Best, J. (2007) ‘Legitimacy dilemmas: the IMF’s pursuit of country ownership’, Third world quarterly, 28(3), pp. 469–488. Available at: </a:t>
            </a:r>
            <a:r>
              <a:rPr lang="en-GB" sz="1400" dirty="0">
                <a:solidFill>
                  <a:schemeClr val="tx1">
                    <a:lumMod val="75000"/>
                    <a:lumOff val="25000"/>
                  </a:schemeClr>
                </a:solidFill>
                <a:hlinkClick r:id="rId4"/>
              </a:rPr>
              <a:t>https://doi.org/10.1080/0143659070119223</a:t>
            </a:r>
            <a:r>
              <a:rPr lang="en-GB" sz="1400" dirty="0">
                <a:solidFill>
                  <a:schemeClr val="tx1">
                    <a:lumMod val="75000"/>
                    <a:lumOff val="25000"/>
                  </a:schemeClr>
                </a:solidFill>
              </a:rPr>
              <a:t> [Accessed 22/03/2023]</a:t>
            </a:r>
          </a:p>
          <a:p>
            <a:pPr marL="91440" indent="-91440" eaLnBrk="1" fontAlgn="auto" hangingPunct="1">
              <a:spcBef>
                <a:spcPts val="600"/>
              </a:spcBef>
              <a:spcAft>
                <a:spcPts val="600"/>
              </a:spcAft>
              <a:defRPr/>
            </a:pPr>
            <a:r>
              <a:rPr lang="en-GB" sz="1400" dirty="0">
                <a:solidFill>
                  <a:schemeClr val="tx1">
                    <a:lumMod val="75000"/>
                    <a:lumOff val="25000"/>
                  </a:schemeClr>
                </a:solidFill>
              </a:rPr>
              <a:t>Biehl, J. (1992) ‘Perspectives on ecofeminism: viewpoint’, </a:t>
            </a:r>
            <a:r>
              <a:rPr lang="en-GB" sz="1400" i="1" dirty="0">
                <a:solidFill>
                  <a:schemeClr val="tx1">
                    <a:lumMod val="75000"/>
                    <a:lumOff val="25000"/>
                  </a:schemeClr>
                </a:solidFill>
              </a:rPr>
              <a:t>Environmental action </a:t>
            </a:r>
            <a:r>
              <a:rPr lang="en-GB" sz="1400" dirty="0">
                <a:solidFill>
                  <a:schemeClr val="tx1">
                    <a:lumMod val="75000"/>
                    <a:lumOff val="25000"/>
                  </a:schemeClr>
                </a:solidFill>
              </a:rPr>
              <a:t>(Washington, D.C.), 24(2), p. 19–. Available at: </a:t>
            </a:r>
            <a:r>
              <a:rPr lang="en-GB" sz="1400" dirty="0">
                <a:solidFill>
                  <a:schemeClr val="tx1">
                    <a:lumMod val="75000"/>
                    <a:lumOff val="25000"/>
                  </a:schemeClr>
                </a:solidFill>
                <a:hlinkClick r:id="rId5"/>
              </a:rPr>
              <a:t>https://web-s-ebscohost-com.ezproxy.uwtsd.ac.uk/ehost/detail/detail?vid=0&amp;sid=865a95ec-086b-4e9a-995f-597dfa3af83e%40redis&amp;bdata=JnNpdGU9ZWhvc3QtbGl2ZQ%3d%3d#AN=9301050972&amp;db=aph</a:t>
            </a:r>
            <a:r>
              <a:rPr lang="en-GB"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Bookchin, M. (1993) </a:t>
            </a:r>
            <a:r>
              <a:rPr lang="en-GB" altLang="en-US" sz="1400" i="1" dirty="0">
                <a:solidFill>
                  <a:schemeClr val="tx1">
                    <a:lumMod val="75000"/>
                    <a:lumOff val="25000"/>
                  </a:schemeClr>
                </a:solidFill>
              </a:rPr>
              <a:t>What is Social Ecology?</a:t>
            </a:r>
            <a:r>
              <a:rPr lang="en-GB" altLang="en-US" sz="1400" dirty="0">
                <a:solidFill>
                  <a:schemeClr val="tx1">
                    <a:lumMod val="75000"/>
                    <a:lumOff val="25000"/>
                  </a:schemeClr>
                </a:solidFill>
              </a:rPr>
              <a:t> The Anarchist Library Available at: </a:t>
            </a:r>
            <a:r>
              <a:rPr lang="en-GB" altLang="en-US" sz="1400" dirty="0">
                <a:solidFill>
                  <a:schemeClr val="tx1">
                    <a:lumMod val="75000"/>
                    <a:lumOff val="25000"/>
                  </a:schemeClr>
                </a:solidFill>
                <a:hlinkClick r:id="rId6"/>
              </a:rPr>
              <a:t>https://theanarchistlibrary.org/library/murray-bookchin-what-is-social-ecology</a:t>
            </a:r>
            <a:r>
              <a:rPr lang="en-GB" altLang="en-US"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Bookchin, M. (2005) The Ecology of Freedom Stirling: AK Press</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Brown, T. (1997) ‘Clearances and Clearings: Deforestation in Mesolithic/Neolithic Britain’, </a:t>
            </a:r>
            <a:r>
              <a:rPr lang="en-GB" altLang="en-US" sz="1400" i="1" dirty="0">
                <a:solidFill>
                  <a:schemeClr val="tx1">
                    <a:lumMod val="75000"/>
                    <a:lumOff val="25000"/>
                  </a:schemeClr>
                </a:solidFill>
              </a:rPr>
              <a:t>Oxford journal of archaeology</a:t>
            </a:r>
            <a:r>
              <a:rPr lang="en-GB" altLang="en-US" sz="1400" dirty="0">
                <a:solidFill>
                  <a:schemeClr val="tx1">
                    <a:lumMod val="75000"/>
                    <a:lumOff val="25000"/>
                  </a:schemeClr>
                </a:solidFill>
              </a:rPr>
              <a:t>, 16(2), pp. 133–146. Available at: </a:t>
            </a:r>
            <a:r>
              <a:rPr lang="en-GB" altLang="en-US" sz="1400" dirty="0">
                <a:solidFill>
                  <a:schemeClr val="tx1">
                    <a:lumMod val="75000"/>
                    <a:lumOff val="25000"/>
                  </a:schemeClr>
                </a:solidFill>
                <a:hlinkClick r:id="rId7"/>
              </a:rPr>
              <a:t>https://doi.org/10.1111/1468-0092.00030</a:t>
            </a:r>
            <a:r>
              <a:rPr lang="en-GB" altLang="en-US" sz="1400" dirty="0">
                <a:solidFill>
                  <a:schemeClr val="tx1">
                    <a:lumMod val="75000"/>
                    <a:lumOff val="25000"/>
                  </a:schemeClr>
                </a:solidFill>
              </a:rPr>
              <a:t> [Accessed 15/03/2023]</a:t>
            </a:r>
          </a:p>
          <a:p>
            <a:pPr marL="0" indent="0" eaLnBrk="1" fontAlgn="auto" hangingPunct="1">
              <a:spcBef>
                <a:spcPts val="600"/>
              </a:spcBef>
              <a:spcAft>
                <a:spcPts val="600"/>
              </a:spcAft>
              <a:buNone/>
              <a:defRPr/>
            </a:pPr>
            <a:endParaRPr lang="en-GB" sz="1400" dirty="0">
              <a:solidFill>
                <a:schemeClr val="tx1">
                  <a:lumMod val="75000"/>
                  <a:lumOff val="25000"/>
                </a:schemeClr>
              </a:solidFill>
            </a:endParaRP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40360937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323056" y="692696"/>
            <a:ext cx="8497888" cy="4824413"/>
          </a:xfrm>
        </p:spPr>
        <p:txBody>
          <a:bodyPr rtlCol="0">
            <a:noAutofit/>
          </a:bodyPr>
          <a:lstStyle/>
          <a:p>
            <a:pPr marL="91440" indent="-91440" eaLnBrk="1" fontAlgn="auto" hangingPunct="1">
              <a:spcBef>
                <a:spcPts val="600"/>
              </a:spcBef>
              <a:spcAft>
                <a:spcPts val="600"/>
              </a:spcAft>
              <a:defRPr/>
            </a:pPr>
            <a:r>
              <a:rPr lang="en-GB" altLang="en-US" sz="1400" dirty="0">
                <a:solidFill>
                  <a:schemeClr val="tx1">
                    <a:lumMod val="75000"/>
                    <a:lumOff val="25000"/>
                  </a:schemeClr>
                </a:solidFill>
              </a:rPr>
              <a:t>Buchanan, I. (2018) </a:t>
            </a:r>
            <a:r>
              <a:rPr lang="en-GB" altLang="en-US" sz="1400" i="1" dirty="0">
                <a:solidFill>
                  <a:schemeClr val="tx1">
                    <a:lumMod val="75000"/>
                    <a:lumOff val="25000"/>
                  </a:schemeClr>
                </a:solidFill>
              </a:rPr>
              <a:t>A Dictionary of Critical Theory (2 ed.)</a:t>
            </a:r>
            <a:r>
              <a:rPr lang="en-GB" altLang="en-US" sz="1400" dirty="0">
                <a:solidFill>
                  <a:schemeClr val="tx1">
                    <a:lumMod val="75000"/>
                    <a:lumOff val="25000"/>
                  </a:schemeClr>
                </a:solidFill>
              </a:rPr>
              <a:t>Oxford: OUP Available at: </a:t>
            </a:r>
            <a:r>
              <a:rPr lang="en-GB" altLang="en-US" sz="1400" dirty="0">
                <a:solidFill>
                  <a:schemeClr val="tx1">
                    <a:lumMod val="75000"/>
                    <a:lumOff val="25000"/>
                  </a:schemeClr>
                </a:solidFill>
                <a:hlinkClick r:id="rId2"/>
              </a:rPr>
              <a:t>https://www-oxfordreference-com.ezproxy.uwtsd.ac.uk/display/10.1093/acref/9780198794790.001.0001/acref-9780198794790-e-136?rskey=SCEafw&amp;result=1</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Colman, A. M. [ed] (2015) ‘Cognitive Dissonance’ in </a:t>
            </a:r>
            <a:r>
              <a:rPr lang="en-GB" altLang="en-US" sz="1400" i="1" dirty="0">
                <a:solidFill>
                  <a:schemeClr val="tx1">
                    <a:lumMod val="75000"/>
                    <a:lumOff val="25000"/>
                  </a:schemeClr>
                </a:solidFill>
              </a:rPr>
              <a:t>A Dictionary of Psychology</a:t>
            </a:r>
            <a:r>
              <a:rPr lang="en-GB" altLang="en-US" sz="1400" dirty="0">
                <a:solidFill>
                  <a:schemeClr val="tx1">
                    <a:lumMod val="75000"/>
                    <a:lumOff val="25000"/>
                  </a:schemeClr>
                </a:solidFill>
              </a:rPr>
              <a:t> Oxford: OUP Available at: </a:t>
            </a:r>
            <a:r>
              <a:rPr lang="en-GB" altLang="en-US" sz="1400" dirty="0">
                <a:solidFill>
                  <a:schemeClr val="tx1">
                    <a:lumMod val="75000"/>
                    <a:lumOff val="25000"/>
                  </a:schemeClr>
                </a:solidFill>
                <a:hlinkClick r:id="rId3"/>
              </a:rPr>
              <a:t>https://www-oxfordreference-com.ezproxy.uwtsd.ac.uk/display/10.1093/acref/9780199657681.001.0001/acref-9780199657681-e-1604?rskey=SdlbD1&amp;result=1</a:t>
            </a:r>
            <a:r>
              <a:rPr lang="en-GB" altLang="en-US" sz="1400" dirty="0">
                <a:solidFill>
                  <a:schemeClr val="tx1">
                    <a:lumMod val="75000"/>
                    <a:lumOff val="25000"/>
                  </a:schemeClr>
                </a:solidFill>
              </a:rPr>
              <a:t> [Accessed 17/03/2023]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Cottrell, S. (2013) The Study Skills Handbook Basingstoke: Palgrave Macmillan</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Cudworth E. Environment and Society London: Routledge. </a:t>
            </a:r>
          </a:p>
          <a:p>
            <a:pPr marL="91440" indent="-91440" eaLnBrk="1" fontAlgn="auto" hangingPunct="1">
              <a:spcBef>
                <a:spcPts val="600"/>
              </a:spcBef>
              <a:spcAft>
                <a:spcPts val="600"/>
              </a:spcAft>
              <a:defRPr/>
            </a:pPr>
            <a:r>
              <a:rPr lang="en-GB" altLang="en-US" sz="1400" dirty="0" err="1">
                <a:solidFill>
                  <a:schemeClr val="tx1">
                    <a:lumMod val="75000"/>
                    <a:lumOff val="25000"/>
                  </a:schemeClr>
                </a:solidFill>
              </a:rPr>
              <a:t>D’Eaubonne</a:t>
            </a:r>
            <a:r>
              <a:rPr lang="en-GB" altLang="en-US" sz="1400" dirty="0">
                <a:solidFill>
                  <a:schemeClr val="tx1">
                    <a:lumMod val="75000"/>
                    <a:lumOff val="25000"/>
                  </a:schemeClr>
                </a:solidFill>
              </a:rPr>
              <a:t>, F. (1974 [2020]) </a:t>
            </a:r>
            <a:r>
              <a:rPr lang="en-GB" altLang="en-US" sz="1400" i="1" dirty="0">
                <a:solidFill>
                  <a:schemeClr val="tx1">
                    <a:lumMod val="75000"/>
                    <a:lumOff val="25000"/>
                  </a:schemeClr>
                </a:solidFill>
              </a:rPr>
              <a:t>Feminism or Death </a:t>
            </a:r>
            <a:r>
              <a:rPr lang="en-GB" altLang="en-US" sz="1400" dirty="0">
                <a:solidFill>
                  <a:schemeClr val="tx1">
                    <a:lumMod val="75000"/>
                    <a:lumOff val="25000"/>
                  </a:schemeClr>
                </a:solidFill>
              </a:rPr>
              <a:t>London: Verso Available at: </a:t>
            </a:r>
            <a:r>
              <a:rPr lang="en-GB" altLang="en-US" sz="1400" dirty="0">
                <a:solidFill>
                  <a:schemeClr val="tx1">
                    <a:lumMod val="75000"/>
                    <a:lumOff val="25000"/>
                  </a:schemeClr>
                </a:solidFill>
                <a:hlinkClick r:id="rId4"/>
              </a:rPr>
              <a:t>https://www.google.co.uk/books/edition/Feminism_or_Death/VkAyEAAAQBAJ?hl=en&amp;gbpv=1&amp;dq=Francoise+D%E2%80%99eaubonne+in+her+1974+Le+feminisme+ou+la+mort&amp;printsec=frontcover</a:t>
            </a:r>
            <a:r>
              <a:rPr lang="en-GB" altLang="en-US"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Dasgupta, P. (1998) ‘Population, consumption and resources: Ethical issues’, Ecological economics, 24(2-3), pp. 139–152. Available at: </a:t>
            </a:r>
            <a:r>
              <a:rPr lang="en-GB" altLang="en-US" sz="1400" dirty="0">
                <a:solidFill>
                  <a:schemeClr val="tx1">
                    <a:lumMod val="75000"/>
                    <a:lumOff val="25000"/>
                  </a:schemeClr>
                </a:solidFill>
                <a:hlinkClick r:id="rId5"/>
              </a:rPr>
              <a:t>https://www-sciencedirectcom.ezproxy.uwtsd.ac.uk/science/article/pii/S0921800997001389</a:t>
            </a:r>
            <a:r>
              <a:rPr lang="en-GB" altLang="en-US"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altLang="en-US" sz="1400" dirty="0" err="1">
                <a:solidFill>
                  <a:schemeClr val="tx1">
                    <a:lumMod val="75000"/>
                    <a:lumOff val="25000"/>
                  </a:schemeClr>
                </a:solidFill>
              </a:rPr>
              <a:t>Dobscha</a:t>
            </a:r>
            <a:r>
              <a:rPr lang="en-GB" altLang="en-US" sz="1400" dirty="0">
                <a:solidFill>
                  <a:schemeClr val="tx1">
                    <a:lumMod val="75000"/>
                    <a:lumOff val="25000"/>
                  </a:schemeClr>
                </a:solidFill>
              </a:rPr>
              <a:t>, S. (1993) ‘Women and the Environment: Applying Ecofeminism to Environmentally-Related Consumption’, in Advances in consumer research. Urbana, Ill: Association for Consumer Research, p. 36–. Available at: </a:t>
            </a:r>
            <a:r>
              <a:rPr lang="en-GB" altLang="en-US" sz="1400" dirty="0">
                <a:solidFill>
                  <a:schemeClr val="tx1">
                    <a:lumMod val="75000"/>
                    <a:lumOff val="25000"/>
                  </a:schemeClr>
                </a:solidFill>
                <a:hlinkClick r:id="rId6"/>
              </a:rPr>
              <a:t>https://web-s-ebscohost-com.ezproxy.uwtsd.ac.uk/ehost/pdfviewer/pdfviewer?vid=0&amp;sid=87fb4403-cd82-4e8f-af13-308f5968c307%40redis</a:t>
            </a:r>
            <a:r>
              <a:rPr lang="en-GB" altLang="en-US" sz="1400" dirty="0">
                <a:solidFill>
                  <a:schemeClr val="tx1">
                    <a:lumMod val="75000"/>
                    <a:lumOff val="25000"/>
                  </a:schemeClr>
                </a:solidFill>
              </a:rPr>
              <a:t> [Accessed 15/03/2023]</a:t>
            </a: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2106655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51520" y="764705"/>
            <a:ext cx="8712968" cy="4824413"/>
          </a:xfrm>
        </p:spPr>
        <p:txBody>
          <a:bodyPr rtlCol="0">
            <a:noAutofit/>
          </a:bodyPr>
          <a:lstStyle/>
          <a:p>
            <a:pPr marL="91440" indent="-91440">
              <a:spcBef>
                <a:spcPts val="600"/>
              </a:spcBef>
              <a:spcAft>
                <a:spcPts val="600"/>
              </a:spcAft>
              <a:defRPr/>
            </a:pPr>
            <a:r>
              <a:rPr lang="en-GB" altLang="en-US" sz="1400" dirty="0">
                <a:solidFill>
                  <a:schemeClr val="tx1">
                    <a:lumMod val="75000"/>
                    <a:lumOff val="25000"/>
                  </a:schemeClr>
                </a:solidFill>
              </a:rPr>
              <a:t>Elkington, J. (1998). Partnerships from cannibals with forks: The triple bottom line of 21st‐century business. Environmental Quality Management, 8(1), 37-51. Available at; </a:t>
            </a:r>
            <a:r>
              <a:rPr lang="en-GB" altLang="en-US" sz="1400" dirty="0">
                <a:solidFill>
                  <a:schemeClr val="tx1">
                    <a:lumMod val="75000"/>
                    <a:lumOff val="25000"/>
                  </a:schemeClr>
                </a:solidFill>
                <a:hlinkClick r:id="rId2"/>
              </a:rPr>
              <a:t>https://web-s-ebscohost-com.ezproxy.uwtsd.ac.uk/ehost/pdfviewer/pdfviewer?vid=0&amp;sid=1f75bfe0-5469-45b1-9484-7e3b2d7ea9b0%40redis</a:t>
            </a:r>
            <a:r>
              <a:rPr lang="en-GB" altLang="en-US" sz="1400" dirty="0">
                <a:solidFill>
                  <a:schemeClr val="tx1">
                    <a:lumMod val="75000"/>
                    <a:lumOff val="25000"/>
                  </a:schemeClr>
                </a:solidFill>
              </a:rPr>
              <a:t>  [Accessed 13/03/2023]</a:t>
            </a:r>
            <a:endParaRPr lang="en-GB" sz="1400" dirty="0">
              <a:solidFill>
                <a:schemeClr val="tx1">
                  <a:lumMod val="75000"/>
                  <a:lumOff val="25000"/>
                </a:schemeClr>
              </a:solidFill>
            </a:endParaRPr>
          </a:p>
          <a:p>
            <a:pPr marL="91440" indent="-91440" eaLnBrk="1" fontAlgn="auto" hangingPunct="1">
              <a:spcBef>
                <a:spcPts val="600"/>
              </a:spcBef>
              <a:spcAft>
                <a:spcPts val="600"/>
              </a:spcAft>
              <a:defRPr/>
            </a:pPr>
            <a:r>
              <a:rPr lang="en-GB" sz="1400" dirty="0" err="1">
                <a:solidFill>
                  <a:schemeClr val="tx1">
                    <a:lumMod val="75000"/>
                    <a:lumOff val="25000"/>
                  </a:schemeClr>
                </a:solidFill>
              </a:rPr>
              <a:t>Esteva</a:t>
            </a:r>
            <a:r>
              <a:rPr lang="en-GB" sz="1400" dirty="0">
                <a:solidFill>
                  <a:schemeClr val="tx1">
                    <a:lumMod val="75000"/>
                    <a:lumOff val="25000"/>
                  </a:schemeClr>
                </a:solidFill>
              </a:rPr>
              <a:t>, Gustavo, (1992). ‘Development’, in Wolfgang Sachs (ed.), </a:t>
            </a:r>
            <a:r>
              <a:rPr lang="en-GB" sz="1400" i="1" dirty="0">
                <a:solidFill>
                  <a:schemeClr val="tx1">
                    <a:lumMod val="75000"/>
                    <a:lumOff val="25000"/>
                  </a:schemeClr>
                </a:solidFill>
              </a:rPr>
              <a:t>The Development Dictionary </a:t>
            </a:r>
            <a:r>
              <a:rPr lang="en-GB" sz="1400" dirty="0">
                <a:solidFill>
                  <a:schemeClr val="tx1">
                    <a:lumMod val="75000"/>
                    <a:lumOff val="25000"/>
                  </a:schemeClr>
                </a:solidFill>
              </a:rPr>
              <a:t>London and Atlantic Highlands, NJ; Zed Books, pp.6-25. Available at </a:t>
            </a:r>
            <a:r>
              <a:rPr lang="en-GB" sz="1400" dirty="0">
                <a:solidFill>
                  <a:schemeClr val="tx1">
                    <a:lumMod val="75000"/>
                    <a:lumOff val="25000"/>
                  </a:schemeClr>
                </a:solidFill>
                <a:hlinkClick r:id="rId3"/>
              </a:rPr>
              <a:t>https://www.google.co.uk/books/edition/The_Development_Dictionary/2bi_kf7QAq4C?hl=en&amp;gbpv=1&amp;dq=sachs+development+dictionary&amp;printsec=frontcover</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Freyfogle</a:t>
            </a:r>
            <a:r>
              <a:rPr lang="en-GB" sz="1400" dirty="0">
                <a:solidFill>
                  <a:schemeClr val="tx1">
                    <a:lumMod val="75000"/>
                    <a:lumOff val="25000"/>
                  </a:schemeClr>
                </a:solidFill>
              </a:rPr>
              <a:t>, E.T. (2006) Why conservation is failing and how it can regain ground. New Haven: Yale University Press. Available at: </a:t>
            </a:r>
            <a:r>
              <a:rPr lang="en-GB" sz="1400" dirty="0">
                <a:solidFill>
                  <a:schemeClr val="tx1">
                    <a:lumMod val="75000"/>
                    <a:lumOff val="25000"/>
                  </a:schemeClr>
                </a:solidFill>
                <a:hlinkClick r:id="rId4"/>
              </a:rPr>
              <a:t>https://doi.org/10.12987/9780300133295</a:t>
            </a:r>
            <a:r>
              <a:rPr lang="en-GB" sz="1400" dirty="0">
                <a:solidFill>
                  <a:schemeClr val="tx1">
                    <a:lumMod val="75000"/>
                    <a:lumOff val="25000"/>
                  </a:schemeClr>
                </a:solidFill>
              </a:rPr>
              <a:t> [Accessed 22/03/2023]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Gaard</a:t>
            </a:r>
            <a:r>
              <a:rPr lang="en-GB" sz="1400" dirty="0">
                <a:solidFill>
                  <a:schemeClr val="tx1">
                    <a:lumMod val="75000"/>
                    <a:lumOff val="25000"/>
                  </a:schemeClr>
                </a:solidFill>
              </a:rPr>
              <a:t>, G.C. (1993) Ecofeminism : women, animals, nature. Philadelphia: Temple University Press. Available at: </a:t>
            </a:r>
            <a:r>
              <a:rPr lang="en-GB" sz="1400" dirty="0">
                <a:solidFill>
                  <a:schemeClr val="tx1">
                    <a:lumMod val="75000"/>
                    <a:lumOff val="25000"/>
                  </a:schemeClr>
                </a:solidFill>
                <a:hlinkClick r:id="rId5"/>
              </a:rPr>
              <a:t>https://www-jstor-org.ezproxy.uwtsd.ac.uk/stable/j.ctt14bt5pf</a:t>
            </a:r>
            <a:r>
              <a:rPr lang="en-GB"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sz="1400" dirty="0">
                <a:solidFill>
                  <a:schemeClr val="tx1">
                    <a:lumMod val="75000"/>
                    <a:lumOff val="25000"/>
                  </a:schemeClr>
                </a:solidFill>
              </a:rPr>
              <a:t>Goldman, M. (2005) Imperial nature the World Bank and struggles for social justice in the age of globalization. New Haven, Conn. ;: Yale University Press. Available at: </a:t>
            </a:r>
            <a:r>
              <a:rPr lang="en-GB" sz="1400" dirty="0">
                <a:solidFill>
                  <a:schemeClr val="tx1">
                    <a:lumMod val="75000"/>
                    <a:lumOff val="25000"/>
                  </a:schemeClr>
                </a:solidFill>
                <a:hlinkClick r:id="rId6"/>
              </a:rPr>
              <a:t>https://doi.org/10.12987/978030013209</a:t>
            </a:r>
            <a:r>
              <a:rPr lang="en-GB" sz="1400" dirty="0">
                <a:solidFill>
                  <a:schemeClr val="tx1">
                    <a:lumMod val="75000"/>
                    <a:lumOff val="25000"/>
                  </a:schemeClr>
                </a:solidFill>
              </a:rPr>
              <a:t> [Accessed 23/03/2023]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Gribbin</a:t>
            </a:r>
            <a:r>
              <a:rPr lang="en-GB" sz="1400" dirty="0">
                <a:solidFill>
                  <a:schemeClr val="tx1">
                    <a:lumMod val="75000"/>
                    <a:lumOff val="25000"/>
                  </a:schemeClr>
                </a:solidFill>
              </a:rPr>
              <a:t>, M. and </a:t>
            </a:r>
            <a:r>
              <a:rPr lang="en-GB" sz="1400" dirty="0" err="1">
                <a:solidFill>
                  <a:schemeClr val="tx1">
                    <a:lumMod val="75000"/>
                    <a:lumOff val="25000"/>
                  </a:schemeClr>
                </a:solidFill>
              </a:rPr>
              <a:t>Gribbin</a:t>
            </a:r>
            <a:r>
              <a:rPr lang="en-GB" sz="1400" dirty="0">
                <a:solidFill>
                  <a:schemeClr val="tx1">
                    <a:lumMod val="75000"/>
                    <a:lumOff val="25000"/>
                  </a:schemeClr>
                </a:solidFill>
              </a:rPr>
              <a:t>, J. (2021) James Lovelock: In Search of Gaia. Princeton University Press. Available at: </a:t>
            </a:r>
            <a:r>
              <a:rPr lang="en-GB" sz="1400" dirty="0">
                <a:solidFill>
                  <a:schemeClr val="tx1">
                    <a:lumMod val="75000"/>
                    <a:lumOff val="25000"/>
                  </a:schemeClr>
                </a:solidFill>
                <a:hlinkClick r:id="rId7"/>
              </a:rPr>
              <a:t>https://doi.org/10.1515/9781400832859</a:t>
            </a:r>
            <a:r>
              <a:rPr lang="en-GB"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Hashimzade</a:t>
            </a:r>
            <a:r>
              <a:rPr lang="en-GB" sz="1400" dirty="0">
                <a:solidFill>
                  <a:schemeClr val="tx1">
                    <a:lumMod val="75000"/>
                    <a:lumOff val="25000"/>
                  </a:schemeClr>
                </a:solidFill>
              </a:rPr>
              <a:t>, N., Myles, G.D. and Black, J. (2017) A dictionary of economics. 5 ed. Oxford, England: Oxford University Press. Available at: </a:t>
            </a:r>
            <a:r>
              <a:rPr lang="en-GB" sz="1400" dirty="0">
                <a:solidFill>
                  <a:schemeClr val="tx1">
                    <a:lumMod val="75000"/>
                    <a:lumOff val="25000"/>
                  </a:schemeClr>
                </a:solidFill>
                <a:hlinkClick r:id="rId8"/>
              </a:rPr>
              <a:t>https://www-oxfordreference-com.ezproxy.uwtsd.ac.uk/display/10.1093/acref/9780198759430.001.0001/acref-9780198759430</a:t>
            </a:r>
            <a:r>
              <a:rPr lang="en-GB" sz="1400" dirty="0">
                <a:solidFill>
                  <a:schemeClr val="tx1">
                    <a:lumMod val="75000"/>
                    <a:lumOff val="25000"/>
                  </a:schemeClr>
                </a:solidFill>
              </a:rPr>
              <a:t> [Accessed 14/03/2023]</a:t>
            </a: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8956780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79512" y="620688"/>
            <a:ext cx="8497888" cy="4824413"/>
          </a:xfrm>
        </p:spPr>
        <p:txBody>
          <a:bodyPr rtlCol="0">
            <a:noAutofit/>
          </a:bodyPr>
          <a:lstStyle/>
          <a:p>
            <a:pPr marL="91440" indent="-91440">
              <a:spcBef>
                <a:spcPts val="600"/>
              </a:spcBef>
              <a:spcAft>
                <a:spcPts val="600"/>
              </a:spcAft>
              <a:defRPr/>
            </a:pPr>
            <a:r>
              <a:rPr lang="en-GB" sz="1400" dirty="0">
                <a:solidFill>
                  <a:schemeClr val="tx1">
                    <a:lumMod val="75000"/>
                    <a:lumOff val="25000"/>
                  </a:schemeClr>
                </a:solidFill>
              </a:rPr>
              <a:t>Jacobs, Michael, (1999)‘Sustainable Development as a Contested Concept’, in Andrew Dobson (ed.), Fairness and Futurity: Essays on Environmental Sustainability and Social Justice Oxford: Oxford University Press. Available at: </a:t>
            </a:r>
            <a:r>
              <a:rPr lang="en-GB" sz="1400" dirty="0">
                <a:solidFill>
                  <a:schemeClr val="tx1">
                    <a:lumMod val="75000"/>
                    <a:lumOff val="25000"/>
                  </a:schemeClr>
                </a:solidFill>
                <a:hlinkClick r:id="rId2"/>
              </a:rPr>
              <a:t>https://web-s-ebscohost-com.ezproxy.uwtsd.ac.uk/ehost/detail/detail?vid=0&amp;sid=649a02d3-476f-408d-8b94-cb26974449b3%40redis&amp;bdata=JnNpdGU9ZWhvc3QtbGl2ZQ%3d%3d#db=nlebk&amp;AN=259841</a:t>
            </a:r>
            <a:r>
              <a:rPr lang="en-GB" sz="1400" dirty="0">
                <a:solidFill>
                  <a:schemeClr val="tx1">
                    <a:lumMod val="75000"/>
                    <a:lumOff val="25000"/>
                  </a:schemeClr>
                </a:solidFill>
              </a:rPr>
              <a:t>  [Accessed 14/03/2023]</a:t>
            </a:r>
          </a:p>
          <a:p>
            <a:pPr marL="91440" indent="-91440">
              <a:spcBef>
                <a:spcPts val="600"/>
              </a:spcBef>
              <a:spcAft>
                <a:spcPts val="600"/>
              </a:spcAft>
              <a:defRPr/>
            </a:pPr>
            <a:r>
              <a:rPr lang="en-GB" sz="1400" dirty="0">
                <a:solidFill>
                  <a:schemeClr val="tx1">
                    <a:lumMod val="75000"/>
                    <a:lumOff val="25000"/>
                  </a:schemeClr>
                </a:solidFill>
              </a:rPr>
              <a:t>Jana, A. and Shekhar, C. (2022) ‘Female sterilisation in India: Examining the role of women’s own decision making and information given to client’, Journal of biosocial science, pp. 1–20. Available at: </a:t>
            </a:r>
            <a:r>
              <a:rPr lang="en-GB" sz="1400" dirty="0">
                <a:solidFill>
                  <a:schemeClr val="tx1">
                    <a:lumMod val="75000"/>
                    <a:lumOff val="25000"/>
                  </a:schemeClr>
                </a:solidFill>
                <a:hlinkClick r:id="rId3"/>
              </a:rPr>
              <a:t>https://doi.org/10.1017/S002193202200040</a:t>
            </a:r>
            <a:r>
              <a:rPr lang="en-GB" sz="1400" dirty="0">
                <a:solidFill>
                  <a:schemeClr val="tx1">
                    <a:lumMod val="75000"/>
                    <a:lumOff val="25000"/>
                  </a:schemeClr>
                </a:solidFill>
              </a:rPr>
              <a:t> 2 [Accessed 15/03/2023]</a:t>
            </a:r>
          </a:p>
          <a:p>
            <a:pPr marL="91440" indent="-91440">
              <a:spcBef>
                <a:spcPts val="600"/>
              </a:spcBef>
              <a:spcAft>
                <a:spcPts val="600"/>
              </a:spcAft>
              <a:defRPr/>
            </a:pPr>
            <a:r>
              <a:rPr lang="en-GB" sz="1400" dirty="0">
                <a:solidFill>
                  <a:schemeClr val="tx1">
                    <a:lumMod val="75000"/>
                    <a:lumOff val="25000"/>
                  </a:schemeClr>
                </a:solidFill>
              </a:rPr>
              <a:t>Johns, D. (1992) </a:t>
            </a:r>
            <a:r>
              <a:rPr lang="en-GB" sz="1400" i="1" dirty="0">
                <a:solidFill>
                  <a:schemeClr val="tx1">
                    <a:lumMod val="75000"/>
                    <a:lumOff val="25000"/>
                  </a:schemeClr>
                </a:solidFill>
              </a:rPr>
              <a:t>The Practical Relevance of Deep Ecology</a:t>
            </a:r>
            <a:r>
              <a:rPr lang="en-GB" sz="1400" dirty="0">
                <a:solidFill>
                  <a:schemeClr val="tx1">
                    <a:lumMod val="75000"/>
                    <a:lumOff val="25000"/>
                  </a:schemeClr>
                </a:solidFill>
              </a:rPr>
              <a:t> Portland: Portland Stat University Available at: </a:t>
            </a:r>
            <a:r>
              <a:rPr lang="en-GB" sz="1400" dirty="0">
                <a:solidFill>
                  <a:schemeClr val="tx1">
                    <a:lumMod val="75000"/>
                    <a:lumOff val="25000"/>
                  </a:schemeClr>
                </a:solidFill>
                <a:hlinkClick r:id="rId4"/>
              </a:rPr>
              <a:t>https://core.ac.uk/download/pdf/37766292.pdf</a:t>
            </a:r>
            <a:r>
              <a:rPr lang="en-GB" sz="1400" dirty="0">
                <a:solidFill>
                  <a:schemeClr val="tx1">
                    <a:lumMod val="75000"/>
                    <a:lumOff val="25000"/>
                  </a:schemeClr>
                </a:solidFill>
              </a:rPr>
              <a:t> [Accessed 15/03/2023]</a:t>
            </a:r>
          </a:p>
          <a:p>
            <a:pPr marL="91440" indent="-91440">
              <a:spcBef>
                <a:spcPts val="600"/>
              </a:spcBef>
              <a:spcAft>
                <a:spcPts val="600"/>
              </a:spcAft>
              <a:defRPr/>
            </a:pPr>
            <a:r>
              <a:rPr lang="en-GB" sz="1400" dirty="0" err="1">
                <a:solidFill>
                  <a:schemeClr val="tx1">
                    <a:lumMod val="75000"/>
                    <a:lumOff val="25000"/>
                  </a:schemeClr>
                </a:solidFill>
              </a:rPr>
              <a:t>Kakuba</a:t>
            </a:r>
            <a:r>
              <a:rPr lang="en-GB" sz="1400" dirty="0">
                <a:solidFill>
                  <a:schemeClr val="tx1">
                    <a:lumMod val="75000"/>
                    <a:lumOff val="25000"/>
                  </a:schemeClr>
                </a:solidFill>
              </a:rPr>
              <a:t>, S. J. (2016) ‘Foreign Aid to Africa: Conceptualising Socio-Economic and Political Development Applying Complexity Theory’  in </a:t>
            </a:r>
            <a:r>
              <a:rPr lang="en-GB" sz="1400" dirty="0" err="1">
                <a:solidFill>
                  <a:schemeClr val="tx1">
                    <a:lumMod val="75000"/>
                    <a:lumOff val="25000"/>
                  </a:schemeClr>
                </a:solidFill>
              </a:rPr>
              <a:t>Ercetin</a:t>
            </a:r>
            <a:r>
              <a:rPr lang="en-GB" sz="1400" dirty="0">
                <a:solidFill>
                  <a:schemeClr val="tx1">
                    <a:lumMod val="75000"/>
                    <a:lumOff val="25000"/>
                  </a:schemeClr>
                </a:solidFill>
              </a:rPr>
              <a:t>, S.S. and </a:t>
            </a:r>
            <a:r>
              <a:rPr lang="en-GB" sz="1400" dirty="0" err="1">
                <a:solidFill>
                  <a:schemeClr val="tx1">
                    <a:lumMod val="75000"/>
                    <a:lumOff val="25000"/>
                  </a:schemeClr>
                </a:solidFill>
              </a:rPr>
              <a:t>Bağcı</a:t>
            </a:r>
            <a:r>
              <a:rPr lang="en-GB" sz="1400" dirty="0">
                <a:solidFill>
                  <a:schemeClr val="tx1">
                    <a:lumMod val="75000"/>
                    <a:lumOff val="25000"/>
                  </a:schemeClr>
                </a:solidFill>
              </a:rPr>
              <a:t>, H. [Eds.] (2016) </a:t>
            </a:r>
            <a:r>
              <a:rPr lang="en-GB" sz="1400" i="1" dirty="0">
                <a:solidFill>
                  <a:schemeClr val="tx1">
                    <a:lumMod val="75000"/>
                    <a:lumOff val="25000"/>
                  </a:schemeClr>
                </a:solidFill>
              </a:rPr>
              <a:t>Handbook of research on chaos and complexity theory in the social sciences</a:t>
            </a:r>
            <a:r>
              <a:rPr lang="en-GB" sz="1400" dirty="0">
                <a:solidFill>
                  <a:schemeClr val="tx1">
                    <a:lumMod val="75000"/>
                    <a:lumOff val="25000"/>
                  </a:schemeClr>
                </a:solidFill>
              </a:rPr>
              <a:t>. Hershey, Pennsylvania: Information Science Reference. Available at: </a:t>
            </a:r>
            <a:r>
              <a:rPr lang="en-GB" sz="1400" dirty="0">
                <a:solidFill>
                  <a:schemeClr val="tx1">
                    <a:lumMod val="75000"/>
                    <a:lumOff val="25000"/>
                  </a:schemeClr>
                </a:solidFill>
                <a:hlinkClick r:id="rId5"/>
              </a:rPr>
              <a:t>https://www-igi-global-com.ezproxy.uwtsd.ac.uk/gateway/book/142191</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a:solidFill>
                  <a:schemeClr val="tx1">
                    <a:lumMod val="75000"/>
                    <a:lumOff val="25000"/>
                  </a:schemeClr>
                </a:solidFill>
              </a:rPr>
              <a:t>Lynch, C.L. &amp; Wolcott, S.K. (2001) Helping Your Students Develop Critical Thinking Skills The IDEA </a:t>
            </a:r>
            <a:r>
              <a:rPr lang="en-GB" sz="1400" dirty="0" err="1">
                <a:solidFill>
                  <a:schemeClr val="tx1">
                    <a:lumMod val="75000"/>
                    <a:lumOff val="25000"/>
                  </a:schemeClr>
                </a:solidFill>
              </a:rPr>
              <a:t>Center</a:t>
            </a:r>
            <a:r>
              <a:rPr lang="en-GB" sz="1400" dirty="0">
                <a:solidFill>
                  <a:schemeClr val="tx1">
                    <a:lumMod val="75000"/>
                    <a:lumOff val="25000"/>
                  </a:schemeClr>
                </a:solidFill>
              </a:rPr>
              <a:t> </a:t>
            </a:r>
          </a:p>
          <a:p>
            <a:pPr marL="91440" indent="-91440" eaLnBrk="1" fontAlgn="auto" hangingPunct="1">
              <a:spcBef>
                <a:spcPts val="600"/>
              </a:spcBef>
              <a:spcAft>
                <a:spcPts val="600"/>
              </a:spcAft>
              <a:defRPr/>
            </a:pPr>
            <a:r>
              <a:rPr lang="en-GB" sz="1400" dirty="0">
                <a:solidFill>
                  <a:schemeClr val="tx1">
                    <a:lumMod val="75000"/>
                    <a:lumOff val="25000"/>
                  </a:schemeClr>
                </a:solidFill>
              </a:rPr>
              <a:t>McKeown, R. (2002). </a:t>
            </a:r>
            <a:r>
              <a:rPr lang="en-GB" sz="1400" i="1" dirty="0">
                <a:solidFill>
                  <a:schemeClr val="tx1">
                    <a:lumMod val="75000"/>
                    <a:lumOff val="25000"/>
                  </a:schemeClr>
                </a:solidFill>
              </a:rPr>
              <a:t>The ESD Toolkit 2.0</a:t>
            </a:r>
            <a:r>
              <a:rPr lang="en-GB" sz="1400" dirty="0">
                <a:solidFill>
                  <a:schemeClr val="tx1">
                    <a:lumMod val="75000"/>
                    <a:lumOff val="25000"/>
                  </a:schemeClr>
                </a:solidFill>
              </a:rPr>
              <a:t>. Web-published document. Available at: </a:t>
            </a:r>
            <a:r>
              <a:rPr lang="en-GB" sz="1400" dirty="0">
                <a:solidFill>
                  <a:schemeClr val="tx1">
                    <a:lumMod val="75000"/>
                    <a:lumOff val="25000"/>
                  </a:schemeClr>
                </a:solidFill>
                <a:hlinkClick r:id="rId6"/>
              </a:rPr>
              <a:t>http://www.esdtoolkit.org/</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r>
              <a:rPr lang="en-GB" sz="1400" dirty="0">
                <a:solidFill>
                  <a:schemeClr val="tx1">
                    <a:lumMod val="75000"/>
                    <a:lumOff val="25000"/>
                  </a:schemeClr>
                </a:solidFill>
              </a:rPr>
              <a:t>Max </a:t>
            </a:r>
            <a:r>
              <a:rPr lang="en-GB" sz="1400" dirty="0" err="1">
                <a:solidFill>
                  <a:schemeClr val="tx1">
                    <a:lumMod val="75000"/>
                    <a:lumOff val="25000"/>
                  </a:schemeClr>
                </a:solidFill>
              </a:rPr>
              <a:t>Ajl</a:t>
            </a:r>
            <a:r>
              <a:rPr lang="en-GB" sz="1400" dirty="0">
                <a:solidFill>
                  <a:schemeClr val="tx1">
                    <a:lumMod val="75000"/>
                    <a:lumOff val="25000"/>
                  </a:schemeClr>
                </a:solidFill>
              </a:rPr>
              <a:t> (2021) ‘Green Social Democracy or Eco-Socialism?’, in A People’s Green New Deal. Pluto Press, p. 75–  Available at: </a:t>
            </a:r>
            <a:r>
              <a:rPr lang="en-GB" sz="1400" dirty="0">
                <a:solidFill>
                  <a:schemeClr val="tx1">
                    <a:lumMod val="75000"/>
                    <a:lumOff val="25000"/>
                  </a:schemeClr>
                </a:solidFill>
                <a:hlinkClick r:id="rId7"/>
              </a:rPr>
              <a:t>https://www-jstor-org.ezproxy.uwtsd.ac.uk/stable/j.ctv1p3xjwp.9?pq-origsite=summon</a:t>
            </a:r>
            <a:r>
              <a:rPr lang="en-GB" sz="1400" dirty="0">
                <a:solidFill>
                  <a:schemeClr val="tx1">
                    <a:lumMod val="75000"/>
                    <a:lumOff val="25000"/>
                  </a:schemeClr>
                </a:solidFill>
              </a:rPr>
              <a:t> [Accessed 14/03/2023]</a:t>
            </a: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39528296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51520" y="764705"/>
            <a:ext cx="8497888" cy="4824413"/>
          </a:xfrm>
        </p:spPr>
        <p:txBody>
          <a:bodyPr rtlCol="0">
            <a:noAutofit/>
          </a:bodyPr>
          <a:lstStyle/>
          <a:p>
            <a:pPr marL="91440" indent="-91440">
              <a:spcBef>
                <a:spcPts val="600"/>
              </a:spcBef>
              <a:spcAft>
                <a:spcPts val="600"/>
              </a:spcAft>
              <a:defRPr/>
            </a:pPr>
            <a:r>
              <a:rPr lang="en-GB" sz="1400" dirty="0">
                <a:solidFill>
                  <a:schemeClr val="tx1">
                    <a:lumMod val="75000"/>
                    <a:lumOff val="25000"/>
                  </a:schemeClr>
                </a:solidFill>
              </a:rPr>
              <a:t>Meadows, D. </a:t>
            </a:r>
            <a:r>
              <a:rPr lang="en-GB" sz="1400" i="1" dirty="0">
                <a:solidFill>
                  <a:schemeClr val="tx1">
                    <a:lumMod val="75000"/>
                    <a:lumOff val="25000"/>
                  </a:schemeClr>
                </a:solidFill>
              </a:rPr>
              <a:t>et al</a:t>
            </a:r>
            <a:r>
              <a:rPr lang="en-GB" sz="1400" dirty="0">
                <a:solidFill>
                  <a:schemeClr val="tx1">
                    <a:lumMod val="75000"/>
                    <a:lumOff val="25000"/>
                  </a:schemeClr>
                </a:solidFill>
              </a:rPr>
              <a:t> (2005) </a:t>
            </a:r>
            <a:r>
              <a:rPr lang="en-GB" sz="1400" i="1" dirty="0">
                <a:solidFill>
                  <a:schemeClr val="tx1">
                    <a:lumMod val="75000"/>
                    <a:lumOff val="25000"/>
                  </a:schemeClr>
                </a:solidFill>
              </a:rPr>
              <a:t>The Limits to Growth: The 30-year Update </a:t>
            </a:r>
            <a:r>
              <a:rPr lang="en-GB" sz="1400" dirty="0">
                <a:solidFill>
                  <a:schemeClr val="tx1">
                    <a:lumMod val="75000"/>
                    <a:lumOff val="25000"/>
                  </a:schemeClr>
                </a:solidFill>
              </a:rPr>
              <a:t>London: Routledge Available at: </a:t>
            </a:r>
            <a:r>
              <a:rPr lang="en-GB" sz="1400" dirty="0">
                <a:solidFill>
                  <a:schemeClr val="tx1">
                    <a:lumMod val="75000"/>
                    <a:lumOff val="25000"/>
                  </a:schemeClr>
                </a:solidFill>
                <a:hlinkClick r:id="rId2"/>
              </a:rPr>
              <a:t>https://www-vlebooks-com.ezproxy.uwtsd.ac.uk/Product/Index/2036942?page=0</a:t>
            </a:r>
            <a:r>
              <a:rPr lang="en-GB" sz="1400" dirty="0">
                <a:solidFill>
                  <a:schemeClr val="tx1">
                    <a:lumMod val="75000"/>
                    <a:lumOff val="25000"/>
                  </a:schemeClr>
                </a:solidFill>
              </a:rPr>
              <a:t> [Accessed 13/03/2023]</a:t>
            </a:r>
            <a:endParaRPr lang="en-GB" sz="1400" dirty="0"/>
          </a:p>
          <a:p>
            <a:pPr marL="91440" indent="-91440">
              <a:spcBef>
                <a:spcPts val="600"/>
              </a:spcBef>
              <a:spcAft>
                <a:spcPts val="600"/>
              </a:spcAft>
              <a:defRPr/>
            </a:pPr>
            <a:r>
              <a:rPr lang="en-GB" sz="1400" dirty="0" err="1"/>
              <a:t>Mijač</a:t>
            </a:r>
            <a:r>
              <a:rPr lang="en-GB" sz="1400" dirty="0"/>
              <a:t>, S., </a:t>
            </a:r>
            <a:r>
              <a:rPr lang="en-GB" sz="1400" dirty="0" err="1"/>
              <a:t>Slivšek</a:t>
            </a:r>
            <a:r>
              <a:rPr lang="en-GB" sz="1400" dirty="0"/>
              <a:t> G. and </a:t>
            </a:r>
            <a:r>
              <a:rPr lang="en-GB" sz="1400" dirty="0" err="1"/>
              <a:t>Džajić</a:t>
            </a:r>
            <a:r>
              <a:rPr lang="en-GB" sz="1400" dirty="0"/>
              <a:t>  A. (2022) ‘Deep Ecology: Contemporary Bioethical Trends’, </a:t>
            </a:r>
            <a:r>
              <a:rPr lang="en-GB" sz="1400" dirty="0" err="1"/>
              <a:t>Southeastern</a:t>
            </a:r>
            <a:r>
              <a:rPr lang="en-GB" sz="1400" dirty="0"/>
              <a:t> European medical journal (Online), 6(1), pp. 129–139. Available at: </a:t>
            </a:r>
            <a:r>
              <a:rPr lang="en-GB" sz="1400" dirty="0">
                <a:hlinkClick r:id="rId3"/>
              </a:rPr>
              <a:t>https://doi.org/10.26332/seemedj.v6i1.219</a:t>
            </a:r>
            <a:r>
              <a:rPr lang="en-GB" sz="1400" dirty="0"/>
              <a:t>  [Accessed 15/03/2023]</a:t>
            </a:r>
          </a:p>
          <a:p>
            <a:pPr marL="91440" indent="-91440">
              <a:spcBef>
                <a:spcPts val="600"/>
              </a:spcBef>
              <a:spcAft>
                <a:spcPts val="600"/>
              </a:spcAft>
              <a:defRPr/>
            </a:pPr>
            <a:r>
              <a:rPr lang="en-GB" sz="1400" dirty="0"/>
              <a:t>Millennium Alliance for Humanity and the Biosphere (2022) Solutions to overpopulation and what you can do Stanford University Available at: </a:t>
            </a:r>
            <a:r>
              <a:rPr lang="en-GB" sz="1400" dirty="0">
                <a:hlinkClick r:id="rId4"/>
              </a:rPr>
              <a:t>https://mahb.stanford.edu/library-item/solutions-overpopulation-can/</a:t>
            </a:r>
            <a:r>
              <a:rPr lang="en-GB" sz="1400" dirty="0"/>
              <a:t>   [Accessed 15/03/2023]</a:t>
            </a:r>
          </a:p>
          <a:p>
            <a:pPr marL="91440" indent="-91440">
              <a:spcBef>
                <a:spcPts val="600"/>
              </a:spcBef>
              <a:spcAft>
                <a:spcPts val="600"/>
              </a:spcAft>
              <a:defRPr/>
            </a:pPr>
            <a:r>
              <a:rPr lang="en-GB" sz="1400" dirty="0" err="1"/>
              <a:t>Næss</a:t>
            </a:r>
            <a:r>
              <a:rPr lang="en-GB" sz="1400" dirty="0"/>
              <a:t>, A.  &amp; Rothenberg, D. (1989) Ecology, Community and Lifestyle: Outline of an </a:t>
            </a:r>
            <a:r>
              <a:rPr lang="en-GB" sz="1400" dirty="0" err="1"/>
              <a:t>Ecosophy</a:t>
            </a:r>
            <a:r>
              <a:rPr lang="en-GB" sz="1400" dirty="0"/>
              <a:t> Translated by D. Rothenberg. Cambridge: Cambridge University Press Available at: </a:t>
            </a:r>
            <a:r>
              <a:rPr lang="en-GB" sz="1400" dirty="0">
                <a:hlinkClick r:id="rId5"/>
              </a:rPr>
              <a:t>https://www.google.co.uk/books/edition/Ecology_Community_and_Lifestyle/egGtPctMg8UC?hl=en&amp;gbpv=1&amp;dq=N%C3%A6ss+1989+Ecology,+Community+and+Lifestyle:+Outline+of+an+Ecosophy&amp;printsec=frontcover</a:t>
            </a:r>
            <a:r>
              <a:rPr lang="en-GB" sz="1400" dirty="0"/>
              <a:t>  [Accessed 15/03/2023]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O'Riordan</a:t>
            </a:r>
            <a:r>
              <a:rPr lang="en-GB" sz="1400" dirty="0">
                <a:solidFill>
                  <a:schemeClr val="tx1">
                    <a:lumMod val="75000"/>
                    <a:lumOff val="25000"/>
                  </a:schemeClr>
                </a:solidFill>
              </a:rPr>
              <a:t>, T. (1999). Environment and environmentalism. In: Environmental Geology. Encyclopedia of Earth Science. Springer, Dordrecht. </a:t>
            </a:r>
            <a:r>
              <a:rPr lang="en-GB" sz="1400" dirty="0">
                <a:solidFill>
                  <a:schemeClr val="tx1">
                    <a:lumMod val="75000"/>
                    <a:lumOff val="25000"/>
                  </a:schemeClr>
                </a:solidFill>
                <a:hlinkClick r:id="rId6"/>
              </a:rPr>
              <a:t>https://doi.org/10.1007/1-4020-4494-1_109</a:t>
            </a:r>
            <a:r>
              <a:rPr lang="en-GB" sz="1400" dirty="0">
                <a:solidFill>
                  <a:schemeClr val="tx1">
                    <a:lumMod val="75000"/>
                    <a:lumOff val="25000"/>
                  </a:schemeClr>
                </a:solidFill>
              </a:rPr>
              <a:t> [Accessed 14/03/2023]</a:t>
            </a:r>
          </a:p>
          <a:p>
            <a:pPr marL="91440" indent="-91440" eaLnBrk="1" fontAlgn="auto" hangingPunct="1">
              <a:spcBef>
                <a:spcPts val="600"/>
              </a:spcBef>
              <a:spcAft>
                <a:spcPts val="600"/>
              </a:spcAft>
              <a:defRPr/>
            </a:pPr>
            <a:r>
              <a:rPr lang="en-GB" sz="1400" dirty="0">
                <a:solidFill>
                  <a:schemeClr val="tx1">
                    <a:lumMod val="75000"/>
                    <a:lumOff val="25000"/>
                  </a:schemeClr>
                </a:solidFill>
              </a:rPr>
              <a:t>Park, C. &amp; </a:t>
            </a:r>
            <a:r>
              <a:rPr lang="en-GB" sz="1400" dirty="0" err="1">
                <a:solidFill>
                  <a:schemeClr val="tx1">
                    <a:lumMod val="75000"/>
                    <a:lumOff val="25000"/>
                  </a:schemeClr>
                </a:solidFill>
              </a:rPr>
              <a:t>Allaby</a:t>
            </a:r>
            <a:r>
              <a:rPr lang="en-GB" sz="1400" dirty="0">
                <a:solidFill>
                  <a:schemeClr val="tx1">
                    <a:lumMod val="75000"/>
                    <a:lumOff val="25000"/>
                  </a:schemeClr>
                </a:solidFill>
              </a:rPr>
              <a:t>, M. [eds.] (2017) </a:t>
            </a:r>
            <a:r>
              <a:rPr lang="en-GB" sz="1400" i="1" dirty="0">
                <a:solidFill>
                  <a:schemeClr val="tx1">
                    <a:lumMod val="75000"/>
                    <a:lumOff val="25000"/>
                  </a:schemeClr>
                </a:solidFill>
              </a:rPr>
              <a:t>A Dictionary of Environment and Conservation </a:t>
            </a:r>
            <a:r>
              <a:rPr lang="en-GB" sz="1400" dirty="0">
                <a:solidFill>
                  <a:schemeClr val="tx1">
                    <a:lumMod val="75000"/>
                    <a:lumOff val="25000"/>
                  </a:schemeClr>
                </a:solidFill>
              </a:rPr>
              <a:t>(3 ed.) Oxford: OUP Available at: </a:t>
            </a:r>
            <a:r>
              <a:rPr lang="en-GB" sz="1400" dirty="0">
                <a:solidFill>
                  <a:schemeClr val="tx1">
                    <a:lumMod val="75000"/>
                    <a:lumOff val="25000"/>
                  </a:schemeClr>
                </a:solidFill>
                <a:hlinkClick r:id="rId7"/>
              </a:rPr>
              <a:t>https://www-oxfordreference-com.ezproxy.uwtsd.ac.uk/display/10.1093/acref/9780191826320.001.0001/acref-9780191826320-e-2639?rskey=2LP1wu&amp;result=2</a:t>
            </a:r>
            <a:r>
              <a:rPr lang="en-GB" sz="1400" dirty="0">
                <a:solidFill>
                  <a:schemeClr val="tx1">
                    <a:lumMod val="75000"/>
                    <a:lumOff val="25000"/>
                  </a:schemeClr>
                </a:solidFill>
              </a:rPr>
              <a:t> [Accessed 14/03/2023]</a:t>
            </a:r>
          </a:p>
          <a:p>
            <a:pPr marL="91440" indent="-91440" eaLnBrk="1" fontAlgn="auto" hangingPunct="1">
              <a:spcBef>
                <a:spcPts val="600"/>
              </a:spcBef>
              <a:spcAft>
                <a:spcPts val="600"/>
              </a:spcAft>
              <a:defRPr/>
            </a:pPr>
            <a:r>
              <a:rPr lang="en-GB" sz="1400" dirty="0">
                <a:solidFill>
                  <a:schemeClr val="tx1">
                    <a:lumMod val="75000"/>
                    <a:lumOff val="25000"/>
                  </a:schemeClr>
                </a:solidFill>
              </a:rPr>
              <a:t>Paulson, N (2016) ‘Old Ideas, New Knowledge, Sustainable Communities’ TED Talks Available at: </a:t>
            </a:r>
            <a:r>
              <a:rPr lang="en-GB" sz="1400" dirty="0">
                <a:solidFill>
                  <a:schemeClr val="tx1">
                    <a:lumMod val="75000"/>
                    <a:lumOff val="25000"/>
                  </a:schemeClr>
                </a:solidFill>
                <a:hlinkClick r:id="rId8"/>
              </a:rPr>
              <a:t>https://www.youtube.com/watch?v=kKWln6iPXH8</a:t>
            </a:r>
            <a:r>
              <a:rPr lang="en-GB" sz="1400" dirty="0">
                <a:solidFill>
                  <a:schemeClr val="tx1">
                    <a:lumMod val="75000"/>
                    <a:lumOff val="25000"/>
                  </a:schemeClr>
                </a:solidFill>
              </a:rPr>
              <a:t> [Accessed 17/03/2023]</a:t>
            </a: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32251663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51520" y="730365"/>
            <a:ext cx="8497888" cy="4824413"/>
          </a:xfrm>
        </p:spPr>
        <p:txBody>
          <a:bodyPr rtlCol="0">
            <a:noAutofit/>
          </a:bodyPr>
          <a:lstStyle/>
          <a:p>
            <a:pPr marL="91440" indent="-91440" eaLnBrk="1" fontAlgn="auto" hangingPunct="1">
              <a:spcBef>
                <a:spcPts val="600"/>
              </a:spcBef>
              <a:spcAft>
                <a:spcPts val="600"/>
              </a:spcAft>
              <a:defRPr/>
            </a:pPr>
            <a:r>
              <a:rPr lang="en-GB" altLang="en-US" sz="1400" dirty="0" err="1">
                <a:solidFill>
                  <a:schemeClr val="tx1">
                    <a:lumMod val="75000"/>
                    <a:lumOff val="25000"/>
                  </a:schemeClr>
                </a:solidFill>
              </a:rPr>
              <a:t>Pelenc</a:t>
            </a:r>
            <a:r>
              <a:rPr lang="en-GB" altLang="en-US" sz="1400" dirty="0">
                <a:solidFill>
                  <a:schemeClr val="tx1">
                    <a:lumMod val="75000"/>
                    <a:lumOff val="25000"/>
                  </a:schemeClr>
                </a:solidFill>
              </a:rPr>
              <a:t>, J. (2015) Weak Sustainability versus Strong Sustainability: Brief for GDSR 2015 Available at: </a:t>
            </a:r>
            <a:r>
              <a:rPr lang="en-GB" altLang="en-US" sz="1400" dirty="0">
                <a:solidFill>
                  <a:schemeClr val="tx1">
                    <a:lumMod val="75000"/>
                    <a:lumOff val="25000"/>
                  </a:schemeClr>
                </a:solidFill>
                <a:hlinkClick r:id="rId2"/>
              </a:rPr>
              <a:t>https://sustainabledevelopment.un.org/content/documents/6569122-Pelenc-Weak%20Sustainability%20versus%20Strong%20Sustainability.pdf</a:t>
            </a:r>
            <a:r>
              <a:rPr lang="en-GB" altLang="en-US" sz="1400" dirty="0">
                <a:solidFill>
                  <a:schemeClr val="tx1">
                    <a:lumMod val="75000"/>
                    <a:lumOff val="25000"/>
                  </a:schemeClr>
                </a:solidFill>
              </a:rPr>
              <a:t>  [Accessed 14/03/2023]</a:t>
            </a:r>
          </a:p>
          <a:p>
            <a:pPr marL="91440" indent="-91440" eaLnBrk="1" fontAlgn="auto" hangingPunct="1">
              <a:spcBef>
                <a:spcPts val="600"/>
              </a:spcBef>
              <a:spcAft>
                <a:spcPts val="600"/>
              </a:spcAft>
              <a:defRPr/>
            </a:pPr>
            <a:r>
              <a:rPr lang="en-GB" altLang="en-US" sz="1400" dirty="0" err="1">
                <a:solidFill>
                  <a:schemeClr val="tx1">
                    <a:lumMod val="75000"/>
                    <a:lumOff val="25000"/>
                  </a:schemeClr>
                </a:solidFill>
              </a:rPr>
              <a:t>Resurrección</a:t>
            </a:r>
            <a:r>
              <a:rPr lang="en-GB" altLang="en-US" sz="1400" dirty="0">
                <a:solidFill>
                  <a:schemeClr val="tx1">
                    <a:lumMod val="75000"/>
                    <a:lumOff val="25000"/>
                  </a:schemeClr>
                </a:solidFill>
              </a:rPr>
              <a:t>, B.P. and </a:t>
            </a:r>
            <a:r>
              <a:rPr lang="en-GB" altLang="en-US" sz="1400" dirty="0" err="1">
                <a:solidFill>
                  <a:schemeClr val="tx1">
                    <a:lumMod val="75000"/>
                    <a:lumOff val="25000"/>
                  </a:schemeClr>
                </a:solidFill>
              </a:rPr>
              <a:t>Elmhirst</a:t>
            </a:r>
            <a:r>
              <a:rPr lang="en-GB" altLang="en-US" sz="1400" dirty="0">
                <a:solidFill>
                  <a:schemeClr val="tx1">
                    <a:lumMod val="75000"/>
                    <a:lumOff val="25000"/>
                  </a:schemeClr>
                </a:solidFill>
              </a:rPr>
              <a:t>, R. (2021) Negotiating gender expertise in environment and development : voices from feminist political ecology. Edited by B.P. </a:t>
            </a:r>
            <a:r>
              <a:rPr lang="en-GB" altLang="en-US" sz="1400" dirty="0" err="1">
                <a:solidFill>
                  <a:schemeClr val="tx1">
                    <a:lumMod val="75000"/>
                    <a:lumOff val="25000"/>
                  </a:schemeClr>
                </a:solidFill>
              </a:rPr>
              <a:t>Resurrección</a:t>
            </a:r>
            <a:r>
              <a:rPr lang="en-GB" altLang="en-US" sz="1400" dirty="0">
                <a:solidFill>
                  <a:schemeClr val="tx1">
                    <a:lumMod val="75000"/>
                    <a:lumOff val="25000"/>
                  </a:schemeClr>
                </a:solidFill>
              </a:rPr>
              <a:t> and R. </a:t>
            </a:r>
            <a:r>
              <a:rPr lang="en-GB" altLang="en-US" sz="1400" dirty="0" err="1">
                <a:solidFill>
                  <a:schemeClr val="tx1">
                    <a:lumMod val="75000"/>
                    <a:lumOff val="25000"/>
                  </a:schemeClr>
                </a:solidFill>
              </a:rPr>
              <a:t>Elmhirst</a:t>
            </a:r>
            <a:r>
              <a:rPr lang="en-GB" altLang="en-US" sz="1400" dirty="0">
                <a:solidFill>
                  <a:schemeClr val="tx1">
                    <a:lumMod val="75000"/>
                    <a:lumOff val="25000"/>
                  </a:schemeClr>
                </a:solidFill>
              </a:rPr>
              <a:t>. Abingdon, Oxon ;: Routledge. Available at: </a:t>
            </a:r>
            <a:r>
              <a:rPr lang="en-GB" altLang="en-US" sz="1400" dirty="0">
                <a:solidFill>
                  <a:schemeClr val="tx1">
                    <a:lumMod val="75000"/>
                    <a:lumOff val="25000"/>
                  </a:schemeClr>
                </a:solidFill>
                <a:hlinkClick r:id="rId3"/>
              </a:rPr>
              <a:t>https://web-s-ebscohost-com.ezproxy.uwtsd.ac.uk/ehost/detail/detail?vid=0&amp;sid=9b255c2b-04e0-4343-a72e-5987e90d2956%40redis&amp;bdata=JnNpdGU9ZWhvc3QtbGl2ZQ%3d%3d#AN=2575605&amp;db=e001mww</a:t>
            </a:r>
            <a:r>
              <a:rPr lang="en-GB" altLang="en-US"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altLang="en-US" sz="1400" dirty="0">
                <a:solidFill>
                  <a:schemeClr val="tx1">
                    <a:lumMod val="75000"/>
                    <a:lumOff val="25000"/>
                  </a:schemeClr>
                </a:solidFill>
              </a:rPr>
              <a:t>Scott W. and Gough S.  (2003) Sustainable Development  Framing the Issues. London: Routledge Falmer. </a:t>
            </a:r>
            <a:r>
              <a:rPr lang="en-GB" sz="1400" dirty="0">
                <a:solidFill>
                  <a:schemeClr val="tx1">
                    <a:lumMod val="75000"/>
                    <a:lumOff val="25000"/>
                  </a:schemeClr>
                </a:solidFill>
              </a:rPr>
              <a:t>Shiva, Vandana, (1988) </a:t>
            </a:r>
            <a:r>
              <a:rPr lang="en-GB" sz="1400" i="1" dirty="0">
                <a:solidFill>
                  <a:schemeClr val="tx1">
                    <a:lumMod val="75000"/>
                    <a:lumOff val="25000"/>
                  </a:schemeClr>
                </a:solidFill>
              </a:rPr>
              <a:t>Staying Alive: Women, Ecology and Survival in India </a:t>
            </a:r>
            <a:r>
              <a:rPr lang="en-GB" sz="1400" dirty="0">
                <a:solidFill>
                  <a:schemeClr val="tx1">
                    <a:lumMod val="75000"/>
                    <a:lumOff val="25000"/>
                  </a:schemeClr>
                </a:solidFill>
              </a:rPr>
              <a:t>(London: Zed Books,), ch.1 </a:t>
            </a:r>
            <a:r>
              <a:rPr lang="en-GB" sz="1400" dirty="0">
                <a:solidFill>
                  <a:schemeClr val="tx1">
                    <a:lumMod val="75000"/>
                    <a:lumOff val="25000"/>
                  </a:schemeClr>
                </a:solidFill>
                <a:hlinkClick r:id="rId4"/>
              </a:rPr>
              <a:t>https://books.google.co.uk/books?hl=en&amp;lr=&amp;id=NeWCAgAAQBAJ&amp;oi=fnd&amp;pg=PP1&amp;dq=Scott+Gough+Sustainable+Development+Framing+the+Issues&amp;ots=ZDGG7feItz&amp;sig=DrPa_s8-LEmguPykfJCK-RdbskM#v=onepage&amp;q=Scott%20Gough%20Sustainable%20Development%20Framing%20the%20Issues&amp;f=false </a:t>
            </a:r>
            <a:r>
              <a:rPr lang="en-GB" sz="1400" dirty="0">
                <a:solidFill>
                  <a:schemeClr val="tx1">
                    <a:lumMod val="75000"/>
                    <a:lumOff val="25000"/>
                  </a:schemeClr>
                </a:solidFill>
              </a:rPr>
              <a:t>[Accessed 13/03/2023]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Schrems</a:t>
            </a:r>
            <a:r>
              <a:rPr lang="en-GB" sz="1400" dirty="0">
                <a:solidFill>
                  <a:schemeClr val="tx1">
                    <a:lumMod val="75000"/>
                    <a:lumOff val="25000"/>
                  </a:schemeClr>
                </a:solidFill>
              </a:rPr>
              <a:t>, I. and Upham, P. (2020) ‘Cognitive Dissonance in Sustainability Scientists Regarding Air Travel for Academic Purposes: A Qualitative Study’, Sustainability (Basel, Switzerland), 12(5), p. 1837–. Available at: https://doi.org/10.3390/su12051837 [Accessed 17/03/2023]</a:t>
            </a:r>
          </a:p>
          <a:p>
            <a:pPr marL="91440" indent="-91440" eaLnBrk="1" fontAlgn="auto" hangingPunct="1">
              <a:spcBef>
                <a:spcPts val="600"/>
              </a:spcBef>
              <a:spcAft>
                <a:spcPts val="600"/>
              </a:spcAft>
              <a:defRPr/>
            </a:pPr>
            <a:r>
              <a:rPr lang="en-GB" sz="1400" dirty="0">
                <a:solidFill>
                  <a:schemeClr val="tx1">
                    <a:lumMod val="75000"/>
                    <a:lumOff val="25000"/>
                  </a:schemeClr>
                </a:solidFill>
              </a:rPr>
              <a:t>Scriven, M., &amp; Paul, R. (1987). Defining Critical Thinking. Available at: https://www.criticalthinking.org/template.php?pages_id=766&amp;utm_content=cmp-true  [Accessed 13/03/2023]</a:t>
            </a: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9504980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15280" y="692696"/>
            <a:ext cx="8713440" cy="4824413"/>
          </a:xfrm>
        </p:spPr>
        <p:txBody>
          <a:bodyPr rtlCol="0">
            <a:noAutofit/>
          </a:bodyPr>
          <a:lstStyle/>
          <a:p>
            <a:pPr marL="91440" indent="-91440">
              <a:spcBef>
                <a:spcPts val="600"/>
              </a:spcBef>
              <a:spcAft>
                <a:spcPts val="600"/>
              </a:spcAft>
              <a:defRPr/>
            </a:pPr>
            <a:r>
              <a:rPr lang="en-GB" sz="1400" dirty="0">
                <a:solidFill>
                  <a:schemeClr val="tx1">
                    <a:lumMod val="75000"/>
                    <a:lumOff val="25000"/>
                  </a:schemeClr>
                </a:solidFill>
              </a:rPr>
              <a:t>Shiva, V. (1988a) ‘Geopolitics of Food: America’s Use of Food as a Weapon’, Economic and political weekly, 23(18), pp. 881–882. Available at: https://www-jstor-org.ezproxy.uwtsd.ac.uk/stable/4378423?sid=primo [Accessed 14/03/2023]</a:t>
            </a:r>
          </a:p>
          <a:p>
            <a:pPr marL="91440" indent="-91440">
              <a:spcBef>
                <a:spcPts val="600"/>
              </a:spcBef>
              <a:spcAft>
                <a:spcPts val="600"/>
              </a:spcAft>
              <a:defRPr/>
            </a:pPr>
            <a:r>
              <a:rPr lang="en-GB" sz="1400" dirty="0">
                <a:solidFill>
                  <a:schemeClr val="tx1">
                    <a:lumMod val="75000"/>
                    <a:lumOff val="25000"/>
                  </a:schemeClr>
                </a:solidFill>
              </a:rPr>
              <a:t>Shiva, V. (1988b) Staying Alive: Women, Ecology, and Survival in India London: Zed Books</a:t>
            </a:r>
          </a:p>
          <a:p>
            <a:pPr marL="91440" indent="-91440">
              <a:spcBef>
                <a:spcPts val="600"/>
              </a:spcBef>
              <a:spcAft>
                <a:spcPts val="600"/>
              </a:spcAft>
              <a:defRPr/>
            </a:pPr>
            <a:r>
              <a:rPr lang="en-GB" sz="1400" dirty="0">
                <a:solidFill>
                  <a:schemeClr val="tx1">
                    <a:lumMod val="75000"/>
                    <a:lumOff val="25000"/>
                  </a:schemeClr>
                </a:solidFill>
              </a:rPr>
              <a:t>Sole, R. &amp; levin, S.A (eds) (2022) ‘Ecological complexity and the biosphere: the next 30 years’ Philosophical Transactions of the Royal Society B Vol.377 Issue 1587 Available at: </a:t>
            </a:r>
            <a:r>
              <a:rPr lang="en-GB" sz="1400" dirty="0">
                <a:solidFill>
                  <a:schemeClr val="tx1">
                    <a:lumMod val="75000"/>
                    <a:lumOff val="25000"/>
                  </a:schemeClr>
                </a:solidFill>
                <a:hlinkClick r:id="rId2"/>
              </a:rPr>
              <a:t>https://royalsocietypublishing.org/toc/rstb/2022/377/1857</a:t>
            </a:r>
            <a:r>
              <a:rPr lang="en-GB" sz="1400" dirty="0">
                <a:solidFill>
                  <a:schemeClr val="tx1">
                    <a:lumMod val="75000"/>
                    <a:lumOff val="25000"/>
                  </a:schemeClr>
                </a:solidFill>
              </a:rPr>
              <a:t>  [Accessed 15/03/2023]</a:t>
            </a:r>
          </a:p>
          <a:p>
            <a:pPr marL="91440" indent="-91440">
              <a:spcBef>
                <a:spcPts val="600"/>
              </a:spcBef>
              <a:spcAft>
                <a:spcPts val="600"/>
              </a:spcAft>
              <a:defRPr/>
            </a:pPr>
            <a:r>
              <a:rPr lang="en-GB" sz="1400" dirty="0" err="1">
                <a:solidFill>
                  <a:schemeClr val="tx1">
                    <a:lumMod val="75000"/>
                    <a:lumOff val="25000"/>
                  </a:schemeClr>
                </a:solidFill>
              </a:rPr>
              <a:t>Spretnak</a:t>
            </a:r>
            <a:r>
              <a:rPr lang="en-GB" sz="1400" dirty="0">
                <a:solidFill>
                  <a:schemeClr val="tx1">
                    <a:lumMod val="75000"/>
                    <a:lumOff val="25000"/>
                  </a:schemeClr>
                </a:solidFill>
              </a:rPr>
              <a:t>, C. (1990) ‘Ecofeminism: Our Roots and Flowering’ In Diamond, I &amp; Orenstein, G. (ed) Reweaving the World: The Emergence of Ecofeminism San Francisco: Sierra Club Books Available at: </a:t>
            </a:r>
            <a:r>
              <a:rPr lang="en-GB" sz="1400" dirty="0">
                <a:solidFill>
                  <a:schemeClr val="tx1">
                    <a:lumMod val="75000"/>
                    <a:lumOff val="25000"/>
                  </a:schemeClr>
                </a:solidFill>
                <a:hlinkClick r:id="rId3"/>
              </a:rPr>
              <a:t>https://www.charlenespretnak.com/attachments/Ecofeminism_-_1987.pdf</a:t>
            </a:r>
            <a:r>
              <a:rPr lang="en-GB" sz="1400" dirty="0">
                <a:solidFill>
                  <a:schemeClr val="tx1">
                    <a:lumMod val="75000"/>
                    <a:lumOff val="25000"/>
                  </a:schemeClr>
                </a:solidFill>
              </a:rPr>
              <a:t>  [Accessed 15/03/2023]</a:t>
            </a:r>
          </a:p>
          <a:p>
            <a:pPr marL="91440" indent="-91440">
              <a:spcBef>
                <a:spcPts val="600"/>
              </a:spcBef>
              <a:spcAft>
                <a:spcPts val="600"/>
              </a:spcAft>
              <a:defRPr/>
            </a:pPr>
            <a:r>
              <a:rPr lang="en-GB" sz="1400" dirty="0">
                <a:solidFill>
                  <a:schemeClr val="tx1">
                    <a:lumMod val="75000"/>
                    <a:lumOff val="25000"/>
                  </a:schemeClr>
                </a:solidFill>
              </a:rPr>
              <a:t>Unger, C.R. (2014) ‘Family Planning – A Rational Choice?’ in Hartmann, H., Unger, C.R. and </a:t>
            </a:r>
            <a:r>
              <a:rPr lang="en-GB" sz="1400" dirty="0" err="1">
                <a:solidFill>
                  <a:schemeClr val="tx1">
                    <a:lumMod val="75000"/>
                    <a:lumOff val="25000"/>
                  </a:schemeClr>
                </a:solidFill>
              </a:rPr>
              <a:t>Dörnemann</a:t>
            </a:r>
            <a:r>
              <a:rPr lang="en-GB" sz="1400" dirty="0">
                <a:solidFill>
                  <a:schemeClr val="tx1">
                    <a:lumMod val="75000"/>
                    <a:lumOff val="25000"/>
                  </a:schemeClr>
                </a:solidFill>
              </a:rPr>
              <a:t>, M. (2014) A world of populations : transnational perspectives on demography in the twentieth century. Edited by H. Hartmann and C.R. Unger. (pp. 58-82) New York ;: </a:t>
            </a:r>
            <a:r>
              <a:rPr lang="en-GB" sz="1400" dirty="0" err="1">
                <a:solidFill>
                  <a:schemeClr val="tx1">
                    <a:lumMod val="75000"/>
                    <a:lumOff val="25000"/>
                  </a:schemeClr>
                </a:solidFill>
              </a:rPr>
              <a:t>Berghahn</a:t>
            </a:r>
            <a:r>
              <a:rPr lang="en-GB" sz="1400" dirty="0">
                <a:solidFill>
                  <a:schemeClr val="tx1">
                    <a:lumMod val="75000"/>
                    <a:lumOff val="25000"/>
                  </a:schemeClr>
                </a:solidFill>
              </a:rPr>
              <a:t> Books. Available at: </a:t>
            </a:r>
            <a:r>
              <a:rPr lang="en-GB" sz="1400" dirty="0">
                <a:solidFill>
                  <a:schemeClr val="tx1">
                    <a:lumMod val="75000"/>
                    <a:lumOff val="25000"/>
                  </a:schemeClr>
                </a:solidFill>
                <a:hlinkClick r:id="rId4"/>
              </a:rPr>
              <a:t>https://doi.org/10.1515/9781782384281</a:t>
            </a:r>
            <a:r>
              <a:rPr lang="en-GB" sz="1400" dirty="0">
                <a:solidFill>
                  <a:schemeClr val="tx1">
                    <a:lumMod val="75000"/>
                    <a:lumOff val="25000"/>
                  </a:schemeClr>
                </a:solidFill>
              </a:rPr>
              <a:t> [Accessed 15/03/2023]</a:t>
            </a:r>
          </a:p>
          <a:p>
            <a:pPr marL="91440" indent="-91440">
              <a:spcBef>
                <a:spcPts val="600"/>
              </a:spcBef>
              <a:spcAft>
                <a:spcPts val="600"/>
              </a:spcAft>
              <a:defRPr/>
            </a:pPr>
            <a:r>
              <a:rPr lang="en-GB" sz="1400" dirty="0">
                <a:solidFill>
                  <a:schemeClr val="tx1">
                    <a:lumMod val="75000"/>
                    <a:lumOff val="25000"/>
                  </a:schemeClr>
                </a:solidFill>
              </a:rPr>
              <a:t>United Nations (No Date) </a:t>
            </a:r>
            <a:r>
              <a:rPr lang="en-GB" sz="1400" i="1" dirty="0">
                <a:solidFill>
                  <a:schemeClr val="tx1">
                    <a:lumMod val="75000"/>
                    <a:lumOff val="25000"/>
                  </a:schemeClr>
                </a:solidFill>
              </a:rPr>
              <a:t>The UN Campaign for Individual Action </a:t>
            </a:r>
            <a:r>
              <a:rPr lang="en-GB" sz="1400" dirty="0">
                <a:solidFill>
                  <a:schemeClr val="tx1">
                    <a:lumMod val="75000"/>
                    <a:lumOff val="25000"/>
                  </a:schemeClr>
                </a:solidFill>
              </a:rPr>
              <a:t>United Nations Available at: </a:t>
            </a:r>
            <a:r>
              <a:rPr lang="en-GB" sz="1400" dirty="0">
                <a:solidFill>
                  <a:schemeClr val="tx1">
                    <a:lumMod val="75000"/>
                    <a:lumOff val="25000"/>
                  </a:schemeClr>
                </a:solidFill>
                <a:hlinkClick r:id="rId5"/>
              </a:rPr>
              <a:t>https://www.un.org/en/actnow</a:t>
            </a:r>
            <a:r>
              <a:rPr lang="en-GB" sz="1400" dirty="0">
                <a:solidFill>
                  <a:schemeClr val="tx1">
                    <a:lumMod val="75000"/>
                    <a:lumOff val="25000"/>
                  </a:schemeClr>
                </a:solidFill>
              </a:rPr>
              <a:t> [Accessed 17/03/2023]</a:t>
            </a:r>
            <a:endParaRPr lang="en-GB" sz="1400" i="1" dirty="0">
              <a:solidFill>
                <a:schemeClr val="tx1">
                  <a:lumMod val="75000"/>
                  <a:lumOff val="25000"/>
                </a:schemeClr>
              </a:solidFill>
            </a:endParaRPr>
          </a:p>
          <a:p>
            <a:pPr marL="91440" indent="-91440" eaLnBrk="1" fontAlgn="auto" hangingPunct="1">
              <a:spcBef>
                <a:spcPts val="600"/>
              </a:spcBef>
              <a:spcAft>
                <a:spcPts val="600"/>
              </a:spcAft>
              <a:defRPr/>
            </a:pPr>
            <a:r>
              <a:rPr lang="en-GB" sz="1400" dirty="0">
                <a:solidFill>
                  <a:schemeClr val="tx1">
                    <a:lumMod val="75000"/>
                    <a:lumOff val="25000"/>
                  </a:schemeClr>
                </a:solidFill>
              </a:rPr>
              <a:t>University of Vermont (No Date) </a:t>
            </a:r>
            <a:r>
              <a:rPr lang="en-GB" sz="1400" i="1" dirty="0">
                <a:solidFill>
                  <a:schemeClr val="tx1">
                    <a:lumMod val="75000"/>
                    <a:lumOff val="25000"/>
                  </a:schemeClr>
                </a:solidFill>
              </a:rPr>
              <a:t>Types of Eco-feminism</a:t>
            </a:r>
            <a:r>
              <a:rPr lang="en-GB" sz="1400" dirty="0">
                <a:solidFill>
                  <a:schemeClr val="tx1">
                    <a:lumMod val="75000"/>
                    <a:lumOff val="25000"/>
                  </a:schemeClr>
                </a:solidFill>
              </a:rPr>
              <a:t> Available at: </a:t>
            </a:r>
            <a:r>
              <a:rPr lang="en-GB" sz="1400" dirty="0">
                <a:solidFill>
                  <a:schemeClr val="tx1">
                    <a:lumMod val="75000"/>
                    <a:lumOff val="25000"/>
                  </a:schemeClr>
                </a:solidFill>
                <a:hlinkClick r:id="rId6"/>
              </a:rPr>
              <a:t>https://www.uvm.edu/~skaza/teaching/assets/EFtypes.pdf</a:t>
            </a:r>
            <a:r>
              <a:rPr lang="en-GB" sz="1400" dirty="0">
                <a:solidFill>
                  <a:schemeClr val="tx1">
                    <a:lumMod val="75000"/>
                    <a:lumOff val="25000"/>
                  </a:schemeClr>
                </a:solidFill>
              </a:rPr>
              <a:t> [Accessed 15/03/2023]</a:t>
            </a:r>
          </a:p>
          <a:p>
            <a:pPr marL="91440" indent="-91440" eaLnBrk="1" fontAlgn="auto" hangingPunct="1">
              <a:spcBef>
                <a:spcPts val="600"/>
              </a:spcBef>
              <a:spcAft>
                <a:spcPts val="600"/>
              </a:spcAft>
              <a:defRPr/>
            </a:pPr>
            <a:r>
              <a:rPr lang="en-GB" sz="1400" dirty="0" err="1">
                <a:solidFill>
                  <a:schemeClr val="tx1">
                    <a:lumMod val="75000"/>
                    <a:lumOff val="25000"/>
                  </a:schemeClr>
                </a:solidFill>
              </a:rPr>
              <a:t>Vitek</a:t>
            </a:r>
            <a:r>
              <a:rPr lang="en-GB" sz="1400" dirty="0">
                <a:solidFill>
                  <a:schemeClr val="tx1">
                    <a:lumMod val="75000"/>
                    <a:lumOff val="25000"/>
                  </a:schemeClr>
                </a:solidFill>
              </a:rPr>
              <a:t>, B. &amp; Jackson, W. [Eds.] (2008) The Virtues of Ignorance: Complexity, Sustainability, and the Limits of Knowledge Available at: </a:t>
            </a:r>
            <a:r>
              <a:rPr lang="en-GB" sz="1400" dirty="0">
                <a:solidFill>
                  <a:schemeClr val="tx1">
                    <a:lumMod val="75000"/>
                    <a:lumOff val="25000"/>
                  </a:schemeClr>
                </a:solidFill>
                <a:hlinkClick r:id="rId7"/>
              </a:rPr>
              <a:t>https://www-jstor-org.ezproxy.uwtsd.ac.uk/stable/j.ctt2jcj0d</a:t>
            </a:r>
            <a:r>
              <a:rPr lang="en-GB" sz="1400" dirty="0">
                <a:solidFill>
                  <a:schemeClr val="tx1">
                    <a:lumMod val="75000"/>
                    <a:lumOff val="25000"/>
                  </a:schemeClr>
                </a:solidFill>
              </a:rPr>
              <a:t>  [Accessed 13/03/2023]</a:t>
            </a:r>
          </a:p>
          <a:p>
            <a:pPr marL="91440" indent="-91440" eaLnBrk="1" fontAlgn="auto" hangingPunct="1">
              <a:spcBef>
                <a:spcPts val="600"/>
              </a:spcBef>
              <a:spcAft>
                <a:spcPts val="600"/>
              </a:spcAft>
              <a:defRPr/>
            </a:pPr>
            <a:endParaRPr lang="en-GB" sz="1400" dirty="0">
              <a:solidFill>
                <a:schemeClr val="tx1">
                  <a:lumMod val="75000"/>
                  <a:lumOff val="25000"/>
                </a:schemeClr>
              </a:solidFill>
            </a:endParaRP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7156297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468313" y="-171449"/>
            <a:ext cx="7543800" cy="936154"/>
          </a:xfrm>
        </p:spPr>
        <p:txBody>
          <a:bodyPr/>
          <a:lstStyle/>
          <a:p>
            <a:pPr eaLnBrk="1" fontAlgn="auto" hangingPunct="1">
              <a:spcAft>
                <a:spcPts val="0"/>
              </a:spcAft>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15280" y="692696"/>
            <a:ext cx="8713440" cy="4824413"/>
          </a:xfrm>
        </p:spPr>
        <p:txBody>
          <a:bodyPr rtlCol="0">
            <a:noAutofit/>
          </a:bodyPr>
          <a:lstStyle/>
          <a:p>
            <a:pPr>
              <a:spcBef>
                <a:spcPts val="600"/>
              </a:spcBef>
              <a:spcAft>
                <a:spcPts val="600"/>
              </a:spcAft>
              <a:defRPr/>
            </a:pPr>
            <a:r>
              <a:rPr lang="en-GB" sz="1400" dirty="0">
                <a:solidFill>
                  <a:schemeClr val="tx1">
                    <a:lumMod val="75000"/>
                    <a:lumOff val="25000"/>
                  </a:schemeClr>
                </a:solidFill>
              </a:rPr>
              <a:t>Vogel, Steven, (2016) 'Alienation, Nature, and the Environment’, in Thinking like a Mall: Environmental Philosophy after the End of Nature Cambridge, MA, 2015; online </a:t>
            </a:r>
            <a:r>
              <a:rPr lang="en-GB" sz="1400" dirty="0" err="1">
                <a:solidFill>
                  <a:schemeClr val="tx1">
                    <a:lumMod val="75000"/>
                    <a:lumOff val="25000"/>
                  </a:schemeClr>
                </a:solidFill>
              </a:rPr>
              <a:t>edn</a:t>
            </a:r>
            <a:r>
              <a:rPr lang="en-GB" sz="1400" dirty="0">
                <a:solidFill>
                  <a:schemeClr val="tx1">
                    <a:lumMod val="75000"/>
                    <a:lumOff val="25000"/>
                  </a:schemeClr>
                </a:solidFill>
              </a:rPr>
              <a:t>, MIT Press Scholarship Online Available at: </a:t>
            </a:r>
            <a:r>
              <a:rPr lang="en-GB" sz="1400" dirty="0">
                <a:solidFill>
                  <a:schemeClr val="tx1">
                    <a:lumMod val="75000"/>
                    <a:lumOff val="25000"/>
                  </a:schemeClr>
                </a:solidFill>
                <a:hlinkClick r:id="rId2"/>
              </a:rPr>
              <a:t>https://doi.org/10.7551/mitpress/9780262029100.003.0003</a:t>
            </a:r>
            <a:r>
              <a:rPr lang="en-GB" sz="1400" dirty="0">
                <a:solidFill>
                  <a:schemeClr val="tx1">
                    <a:lumMod val="75000"/>
                    <a:lumOff val="25000"/>
                  </a:schemeClr>
                </a:solidFill>
              </a:rPr>
              <a:t>   [Accessed 15/03/2023]</a:t>
            </a:r>
          </a:p>
          <a:p>
            <a:pPr>
              <a:spcBef>
                <a:spcPts val="600"/>
              </a:spcBef>
              <a:spcAft>
                <a:spcPts val="600"/>
              </a:spcAft>
              <a:defRPr/>
            </a:pPr>
            <a:r>
              <a:rPr lang="en-GB" sz="1400" dirty="0">
                <a:solidFill>
                  <a:schemeClr val="tx1">
                    <a:lumMod val="75000"/>
                    <a:lumOff val="25000"/>
                  </a:schemeClr>
                </a:solidFill>
              </a:rPr>
              <a:t>White, D.F. (2008) </a:t>
            </a:r>
            <a:r>
              <a:rPr lang="en-GB" sz="1400" i="1" dirty="0">
                <a:solidFill>
                  <a:schemeClr val="tx1">
                    <a:lumMod val="75000"/>
                    <a:lumOff val="25000"/>
                  </a:schemeClr>
                </a:solidFill>
              </a:rPr>
              <a:t>Bookchin a critical appraisal. </a:t>
            </a:r>
            <a:r>
              <a:rPr lang="en-GB" sz="1400" dirty="0">
                <a:solidFill>
                  <a:schemeClr val="tx1">
                    <a:lumMod val="75000"/>
                    <a:lumOff val="25000"/>
                  </a:schemeClr>
                </a:solidFill>
              </a:rPr>
              <a:t>London: Pluto Press</a:t>
            </a:r>
            <a:r>
              <a:rPr lang="en-GB" sz="1400" i="1" dirty="0">
                <a:solidFill>
                  <a:schemeClr val="tx1">
                    <a:lumMod val="75000"/>
                    <a:lumOff val="25000"/>
                  </a:schemeClr>
                </a:solidFill>
              </a:rPr>
              <a:t>. </a:t>
            </a:r>
            <a:r>
              <a:rPr lang="en-GB" sz="1400" dirty="0">
                <a:solidFill>
                  <a:schemeClr val="tx1">
                    <a:lumMod val="75000"/>
                    <a:lumOff val="25000"/>
                  </a:schemeClr>
                </a:solidFill>
              </a:rPr>
              <a:t>Available at: </a:t>
            </a:r>
            <a:r>
              <a:rPr lang="en-GB" sz="1400" dirty="0">
                <a:solidFill>
                  <a:schemeClr val="tx1">
                    <a:lumMod val="75000"/>
                    <a:lumOff val="25000"/>
                  </a:schemeClr>
                </a:solidFill>
                <a:hlinkClick r:id="rId3"/>
              </a:rPr>
              <a:t>https://www-jstor-org.ezproxy.uwtsd.ac.uk/stable/j.ctt183q5f3</a:t>
            </a:r>
            <a:r>
              <a:rPr lang="en-GB" sz="1400" dirty="0">
                <a:solidFill>
                  <a:schemeClr val="tx1">
                    <a:lumMod val="75000"/>
                    <a:lumOff val="25000"/>
                  </a:schemeClr>
                </a:solidFill>
              </a:rPr>
              <a:t> [Accessed 14/03/2023]</a:t>
            </a:r>
          </a:p>
          <a:p>
            <a:pPr>
              <a:spcBef>
                <a:spcPts val="600"/>
              </a:spcBef>
              <a:spcAft>
                <a:spcPts val="600"/>
              </a:spcAft>
              <a:defRPr/>
            </a:pPr>
            <a:r>
              <a:rPr lang="en-GB" sz="1400" dirty="0">
                <a:solidFill>
                  <a:schemeClr val="tx1">
                    <a:lumMod val="75000"/>
                    <a:lumOff val="25000"/>
                  </a:schemeClr>
                </a:solidFill>
              </a:rPr>
              <a:t>World Commission of Environment and Development, (1987) </a:t>
            </a:r>
            <a:r>
              <a:rPr lang="en-GB" sz="1400" i="1" dirty="0">
                <a:solidFill>
                  <a:schemeClr val="tx1">
                    <a:lumMod val="75000"/>
                    <a:lumOff val="25000"/>
                  </a:schemeClr>
                </a:solidFill>
              </a:rPr>
              <a:t>Our Common Future </a:t>
            </a:r>
            <a:r>
              <a:rPr lang="en-GB" sz="1400" dirty="0">
                <a:solidFill>
                  <a:schemeClr val="tx1">
                    <a:lumMod val="75000"/>
                    <a:lumOff val="25000"/>
                  </a:schemeClr>
                </a:solidFill>
              </a:rPr>
              <a:t>New York: United Nations Available at: </a:t>
            </a:r>
            <a:r>
              <a:rPr lang="en-GB" sz="1400" dirty="0">
                <a:solidFill>
                  <a:schemeClr val="tx1">
                    <a:lumMod val="75000"/>
                    <a:lumOff val="25000"/>
                  </a:schemeClr>
                </a:solidFill>
                <a:hlinkClick r:id="rId4"/>
              </a:rPr>
              <a:t>https://sustainabledevelopment.un.org/content/documents/5987our-common-future.pdf</a:t>
            </a:r>
            <a:r>
              <a:rPr lang="en-GB" sz="1400" dirty="0">
                <a:solidFill>
                  <a:schemeClr val="tx1">
                    <a:lumMod val="75000"/>
                    <a:lumOff val="25000"/>
                  </a:schemeClr>
                </a:solidFill>
              </a:rPr>
              <a:t> [Accessed 13/03/2023]</a:t>
            </a:r>
          </a:p>
          <a:p>
            <a:pPr>
              <a:spcBef>
                <a:spcPts val="600"/>
              </a:spcBef>
              <a:spcAft>
                <a:spcPts val="600"/>
              </a:spcAft>
              <a:defRPr/>
            </a:pPr>
            <a:r>
              <a:rPr lang="en-GB" altLang="en-US" sz="1400" dirty="0" err="1">
                <a:solidFill>
                  <a:schemeClr val="tx1">
                    <a:lumMod val="75000"/>
                    <a:lumOff val="25000"/>
                  </a:schemeClr>
                </a:solidFill>
              </a:rPr>
              <a:t>Xiong</a:t>
            </a:r>
            <a:r>
              <a:rPr lang="en-GB" altLang="en-US" sz="1400" dirty="0">
                <a:solidFill>
                  <a:schemeClr val="tx1">
                    <a:lumMod val="75000"/>
                    <a:lumOff val="25000"/>
                  </a:schemeClr>
                </a:solidFill>
              </a:rPr>
              <a:t>, T. (2014) ‘Shallow Environmentalism: A Preliminary Eco-Critical Discourse Analysis of Secondary School English as a Foreign Language (EFL) Texts in China’, The Journal of environmental education, 45(4), pp. 232–242. Available at: </a:t>
            </a:r>
            <a:r>
              <a:rPr lang="en-GB" altLang="en-US" sz="1400" dirty="0">
                <a:solidFill>
                  <a:schemeClr val="tx1">
                    <a:lumMod val="75000"/>
                    <a:lumOff val="25000"/>
                  </a:schemeClr>
                </a:solidFill>
                <a:hlinkClick r:id="rId5"/>
              </a:rPr>
              <a:t>https://web-s-ebscohost-com.ezproxy.uwtsd.ac.uk/ehost/pdfviewer/pdfviewer?vid=0&amp;sid=8ee86a8a-29f0-498c-89cc-148a6b88e5a6%40redis</a:t>
            </a:r>
            <a:r>
              <a:rPr lang="en-GB" altLang="en-US" sz="1400" dirty="0">
                <a:solidFill>
                  <a:schemeClr val="tx1">
                    <a:lumMod val="75000"/>
                    <a:lumOff val="25000"/>
                  </a:schemeClr>
                </a:solidFill>
              </a:rPr>
              <a:t> [Accessed 14/03/2023]</a:t>
            </a:r>
          </a:p>
          <a:p>
            <a:pPr marL="91440" indent="-91440" eaLnBrk="1" fontAlgn="auto" hangingPunct="1">
              <a:spcBef>
                <a:spcPts val="600"/>
              </a:spcBef>
              <a:spcAft>
                <a:spcPts val="600"/>
              </a:spcAft>
              <a:buFontTx/>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209547763"/>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1723</TotalTime>
  <Words>7210</Words>
  <Application>Microsoft Office PowerPoint</Application>
  <PresentationFormat>On-screen Show (4:3)</PresentationFormat>
  <Paragraphs>388</Paragraphs>
  <Slides>59</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59</vt:i4>
      </vt:variant>
    </vt:vector>
  </HeadingPairs>
  <TitlesOfParts>
    <vt:vector size="64" baseType="lpstr">
      <vt:lpstr>Arial</vt:lpstr>
      <vt:lpstr>Calibri</vt:lpstr>
      <vt:lpstr>Comic Sans MS</vt:lpstr>
      <vt:lpstr>UWTSD blue background</vt:lpstr>
      <vt:lpstr>UWTSD blue background</vt:lpstr>
      <vt:lpstr>PowerPoint Presentation</vt:lpstr>
      <vt:lpstr>PowerPoint Presentation</vt:lpstr>
      <vt:lpstr>Sustainable Development  </vt:lpstr>
      <vt:lpstr>PowerPoint Presentation</vt:lpstr>
      <vt:lpstr>PowerPoint Presentation</vt:lpstr>
      <vt:lpstr>PowerPoint Presentation</vt:lpstr>
      <vt:lpstr>PowerPoint Presentation</vt:lpstr>
      <vt:lpstr>Theories of Sustainability</vt:lpstr>
      <vt:lpstr>Theories of Sustainability  An Brief Historical Context</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Social Ecology </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Theories of Sustainability</vt:lpstr>
      <vt:lpstr>PowerPoint Presentation</vt:lpstr>
      <vt:lpstr>Theories of Sustainability</vt:lpstr>
      <vt:lpstr>PowerPoint Presentation</vt:lpstr>
      <vt:lpstr>Theories of Sustainability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Where are you on the spectrum between technocentric and ecocentric? </vt:lpstr>
      <vt:lpstr>PowerPoint Presentation</vt:lpstr>
      <vt:lpstr>Cognitive Dissonance</vt:lpstr>
      <vt:lpstr>Cognitive Dissonance</vt:lpstr>
      <vt:lpstr>Cognitive Dissonance</vt:lpstr>
      <vt:lpstr>References</vt:lpstr>
      <vt:lpstr>References</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65</cp:revision>
  <dcterms:created xsi:type="dcterms:W3CDTF">2021-02-09T14:04:40Z</dcterms:created>
  <dcterms:modified xsi:type="dcterms:W3CDTF">2023-03-22T16:17:07Z</dcterms:modified>
</cp:coreProperties>
</file>