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8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6/15/2025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1738240"/>
            <a:ext cx="18109397" cy="3929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 investigation into the reduction of Code Failures in 30µm Scale Rotary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Encoders.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Lewys Thorne</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 and Kelvin Lake</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b="1" dirty="0">
                <a:solidFill>
                  <a:srgbClr val="002060"/>
                </a:solidFill>
                <a:latin typeface="Calibri" charset="0"/>
                <a:ea typeface="Calibri" charset="0"/>
                <a:cs typeface="Calibri" charset="0"/>
              </a:rPr>
              <a:t>University of Wales, Trinity Saint David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90640" y="53151"/>
            <a:ext cx="1420200" cy="1576422"/>
          </a:xfrm>
          <a:prstGeom prst="rect">
            <a:avLst/>
          </a:prstGeom>
        </p:spPr>
      </p:pic>
      <p:cxnSp>
        <p:nvCxnSpPr>
          <p:cNvPr id="4" name="Straight Connector 3"/>
          <p:cNvCxnSpPr/>
          <p:nvPr/>
        </p:nvCxnSpPr>
        <p:spPr>
          <a:xfrm>
            <a:off x="179812" y="1721817"/>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84665" y="5525873"/>
            <a:ext cx="6603016"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sz="2800" dirty="0"/>
              <a:t>This project took place at Renishaw’s factory in Miskin, Wales. It focused on rotary encoder rings, which help machines measure precise movement. A high number of failures were seen in one type of ring, caused by the system misreading the fine lines etched onto the ring’s surface. The project investigated whether the type of stainless steel used (grade 303 or 304) was responsible. Research suggested that inclusions in 303 (which are far less present in 304) steel may be causing these reading issues </a:t>
            </a:r>
            <a:r>
              <a:rPr lang="en-GB" sz="2800" dirty="0"/>
              <a:t>(Geise, 2021).</a:t>
            </a:r>
            <a:endParaRPr lang="en-AU" altLang="en-US" sz="2800" dirty="0">
              <a:latin typeface="Arial" panose="020B0604020202020204" pitchFamily="34" charset="0"/>
              <a:cs typeface="Arial" panose="020B0604020202020204" pitchFamily="34" charset="0"/>
            </a:endParaRPr>
          </a:p>
        </p:txBody>
      </p:sp>
      <p:sp>
        <p:nvSpPr>
          <p:cNvPr id="23" name="Text Box 11"/>
          <p:cNvSpPr txBox="1">
            <a:spLocks noChangeArrowheads="1"/>
          </p:cNvSpPr>
          <p:nvPr/>
        </p:nvSpPr>
        <p:spPr bwMode="auto">
          <a:xfrm>
            <a:off x="14263146" y="25058730"/>
            <a:ext cx="6415087"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AU" altLang="en-US" sz="1800" dirty="0">
                <a:ea typeface="Arial" charset="0"/>
                <a:cs typeface="Arial" charset="0"/>
              </a:rPr>
              <a:t>[1] </a:t>
            </a:r>
            <a:r>
              <a:rPr lang="en-GB" sz="1800" dirty="0"/>
              <a:t>Geise, S. (2021). </a:t>
            </a:r>
            <a:r>
              <a:rPr lang="en-GB" sz="1800" i="1" dirty="0"/>
              <a:t>Your Guide to Austenitic Stainless Steels</a:t>
            </a:r>
            <a:r>
              <a:rPr lang="en-GB" sz="1800" dirty="0"/>
              <a:t>. [online] Kloeckner Metals Corporation. Available at: https://www.kloecknermetals.com/blog/your-guide-to-austenitic-stainless-steels/ [Accessed 16 May 2025].</a:t>
            </a:r>
          </a:p>
          <a:p>
            <a:pPr marL="0" indent="0">
              <a:spcBef>
                <a:spcPct val="50000"/>
              </a:spcBef>
            </a:pPr>
            <a:r>
              <a:rPr lang="en-AU" altLang="en-US" sz="1800" dirty="0">
                <a:ea typeface="Arial" charset="0"/>
                <a:cs typeface="Arial" charset="0"/>
              </a:rPr>
              <a:t>[2] </a:t>
            </a:r>
            <a:r>
              <a:rPr lang="en-US" sz="1800" dirty="0"/>
              <a:t>Renishaw plc (2025) </a:t>
            </a:r>
            <a:r>
              <a:rPr lang="en-US" sz="1800" i="1" dirty="0"/>
              <a:t>Internal production database</a:t>
            </a:r>
            <a:r>
              <a:rPr lang="en-US" sz="1800" dirty="0"/>
              <a:t>, Miskin: Renishaw plc. [Internal company data].</a:t>
            </a:r>
          </a:p>
          <a:p>
            <a:pPr marL="0" indent="0">
              <a:spcBef>
                <a:spcPct val="50000"/>
              </a:spcBef>
            </a:pPr>
            <a:r>
              <a:rPr lang="en-AU" altLang="en-US" sz="1800" dirty="0">
                <a:ea typeface="Arial" charset="0"/>
                <a:cs typeface="Arial" charset="0"/>
              </a:rPr>
              <a:t>[3] </a:t>
            </a:r>
            <a:r>
              <a:rPr lang="en-US" sz="1800" dirty="0"/>
              <a:t>Magda (2025) </a:t>
            </a:r>
            <a:r>
              <a:rPr lang="en-US" sz="1800" i="1" dirty="0"/>
              <a:t>Material analysis report on stainless steel encoder rings</a:t>
            </a:r>
            <a:r>
              <a:rPr lang="en-US" sz="1800" dirty="0"/>
              <a:t>. Personal communication. Renishaw plc.</a:t>
            </a: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University of Wales, Trinity Saint David</a:t>
            </a:r>
            <a:endParaRPr lang="en-GB" sz="3200" dirty="0"/>
          </a:p>
        </p:txBody>
      </p:sp>
      <p:sp>
        <p:nvSpPr>
          <p:cNvPr id="44" name="Text Box 6"/>
          <p:cNvSpPr txBox="1">
            <a:spLocks noChangeArrowheads="1"/>
          </p:cNvSpPr>
          <p:nvPr/>
        </p:nvSpPr>
        <p:spPr bwMode="auto">
          <a:xfrm>
            <a:off x="64311" y="12986741"/>
            <a:ext cx="7353821" cy="9060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a:t>
            </a:r>
          </a:p>
          <a:p>
            <a:pPr>
              <a:spcBef>
                <a:spcPct val="50000"/>
              </a:spcBef>
            </a:pPr>
            <a:r>
              <a:rPr lang="en-AU" altLang="en-US" sz="2800" dirty="0">
                <a:latin typeface="Arial" panose="020B0604020202020204" pitchFamily="34" charset="0"/>
                <a:cs typeface="Arial" panose="020B0604020202020204" pitchFamily="34" charset="0"/>
              </a:rPr>
              <a:t>To reduce the total internal cost of quality by analysing the root cause of code failures, with a focus on material composition of 303 and 304 stainless steel.</a:t>
            </a:r>
          </a:p>
          <a:p>
            <a:pPr>
              <a:spcBef>
                <a:spcPct val="50000"/>
              </a:spcBef>
            </a:pPr>
            <a:r>
              <a:rPr lang="en-AU" altLang="en-US" sz="2800" b="1" dirty="0">
                <a:latin typeface="Arial" panose="020B0604020202020204" pitchFamily="34" charset="0"/>
                <a:cs typeface="Arial" panose="020B0604020202020204" pitchFamily="34" charset="0"/>
              </a:rPr>
              <a:t>Objectives</a:t>
            </a:r>
          </a:p>
          <a:p>
            <a:pPr marL="342900" indent="-3429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Compare yield and failure rates of 303 vs 304 stainless steel.</a:t>
            </a:r>
          </a:p>
          <a:p>
            <a:pPr marL="342900" indent="-3429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Assess whether material composition contributes to failure.</a:t>
            </a:r>
          </a:p>
          <a:p>
            <a:pPr marL="342900" indent="-3429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Rule out other factors (testing equipment, cleaning operations).</a:t>
            </a:r>
          </a:p>
          <a:p>
            <a:pPr marL="342900" indent="-3429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Calculate internal failure costs from scrap and rework.</a:t>
            </a:r>
          </a:p>
          <a:p>
            <a:pPr marL="342900" indent="-3429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Recommend data driven improvements to reduce quality costs.</a:t>
            </a:r>
          </a:p>
        </p:txBody>
      </p:sp>
      <p:sp>
        <p:nvSpPr>
          <p:cNvPr id="46" name="Text Box 6"/>
          <p:cNvSpPr txBox="1">
            <a:spLocks noChangeArrowheads="1"/>
          </p:cNvSpPr>
          <p:nvPr/>
        </p:nvSpPr>
        <p:spPr bwMode="auto">
          <a:xfrm>
            <a:off x="-54630" y="21588043"/>
            <a:ext cx="7353446"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AU" altLang="en-US" sz="2800" dirty="0">
                <a:latin typeface="Arial" panose="020B0604020202020204" pitchFamily="34" charset="0"/>
                <a:cs typeface="Arial" panose="020B0604020202020204" pitchFamily="34" charset="0"/>
              </a:rPr>
              <a:t>This investigation followed the Six Sigma DMAIC Methodology:</a:t>
            </a:r>
          </a:p>
          <a:p>
            <a:pPr>
              <a:spcBef>
                <a:spcPct val="50000"/>
              </a:spcBef>
            </a:pPr>
            <a:r>
              <a:rPr lang="en-AU" altLang="en-US" sz="2800" b="1" dirty="0">
                <a:latin typeface="Arial" panose="020B0604020202020204" pitchFamily="34" charset="0"/>
                <a:cs typeface="Arial" panose="020B0604020202020204" pitchFamily="34" charset="0"/>
              </a:rPr>
              <a:t>Define</a:t>
            </a:r>
            <a:r>
              <a:rPr lang="en-AU" altLang="en-US" sz="2800" dirty="0">
                <a:latin typeface="Arial" panose="020B0604020202020204" pitchFamily="34" charset="0"/>
                <a:cs typeface="Arial" panose="020B0604020202020204" pitchFamily="34" charset="0"/>
              </a:rPr>
              <a:t> – Identified failure type and cost impact.</a:t>
            </a:r>
          </a:p>
          <a:p>
            <a:pPr>
              <a:spcBef>
                <a:spcPct val="50000"/>
              </a:spcBef>
            </a:pPr>
            <a:r>
              <a:rPr lang="en-AU" altLang="en-US" sz="2800" b="1" dirty="0">
                <a:latin typeface="Arial" panose="020B0604020202020204" pitchFamily="34" charset="0"/>
                <a:cs typeface="Arial" panose="020B0604020202020204" pitchFamily="34" charset="0"/>
              </a:rPr>
              <a:t>Measure</a:t>
            </a:r>
            <a:r>
              <a:rPr lang="en-AU" altLang="en-US" sz="2800" dirty="0">
                <a:latin typeface="Arial" panose="020B0604020202020204" pitchFamily="34" charset="0"/>
                <a:cs typeface="Arial" panose="020B0604020202020204" pitchFamily="34" charset="0"/>
              </a:rPr>
              <a:t> – Data collection from production and trials.</a:t>
            </a:r>
          </a:p>
          <a:p>
            <a:pPr>
              <a:spcBef>
                <a:spcPct val="50000"/>
              </a:spcBef>
            </a:pPr>
            <a:r>
              <a:rPr lang="en-AU" altLang="en-US" sz="2800" b="1" dirty="0">
                <a:latin typeface="Arial" panose="020B0604020202020204" pitchFamily="34" charset="0"/>
                <a:cs typeface="Arial" panose="020B0604020202020204" pitchFamily="34" charset="0"/>
              </a:rPr>
              <a:t>Analyse</a:t>
            </a:r>
            <a:r>
              <a:rPr lang="en-AU" altLang="en-US" sz="2800" dirty="0">
                <a:latin typeface="Arial" panose="020B0604020202020204" pitchFamily="34" charset="0"/>
                <a:cs typeface="Arial" panose="020B0604020202020204" pitchFamily="34" charset="0"/>
              </a:rPr>
              <a:t> – Used tools like Pareto, fish bone and SEM/EDS to analyse data.</a:t>
            </a:r>
          </a:p>
          <a:p>
            <a:pPr>
              <a:spcBef>
                <a:spcPct val="50000"/>
              </a:spcBef>
            </a:pPr>
            <a:r>
              <a:rPr lang="en-AU" altLang="en-US" sz="2800" b="1" dirty="0">
                <a:latin typeface="Arial" panose="020B0604020202020204" pitchFamily="34" charset="0"/>
                <a:cs typeface="Arial" panose="020B0604020202020204" pitchFamily="34" charset="0"/>
              </a:rPr>
              <a:t>Improve</a:t>
            </a:r>
            <a:r>
              <a:rPr lang="en-AU" altLang="en-US" sz="2800" dirty="0">
                <a:latin typeface="Arial" panose="020B0604020202020204" pitchFamily="34" charset="0"/>
                <a:cs typeface="Arial" panose="020B0604020202020204" pitchFamily="34" charset="0"/>
              </a:rPr>
              <a:t> – Proposed switch from 303 to 304 stainless steel.</a:t>
            </a:r>
          </a:p>
          <a:p>
            <a:pPr>
              <a:spcBef>
                <a:spcPct val="50000"/>
              </a:spcBef>
            </a:pPr>
            <a:r>
              <a:rPr lang="en-AU" altLang="en-US" sz="2800" b="1" dirty="0">
                <a:latin typeface="Arial" panose="020B0604020202020204" pitchFamily="34" charset="0"/>
                <a:cs typeface="Arial" panose="020B0604020202020204" pitchFamily="34" charset="0"/>
              </a:rPr>
              <a:t>Control</a:t>
            </a:r>
            <a:r>
              <a:rPr lang="en-AU" altLang="en-US" sz="2800" dirty="0">
                <a:latin typeface="Arial" panose="020B0604020202020204" pitchFamily="34" charset="0"/>
                <a:cs typeface="Arial" panose="020B0604020202020204" pitchFamily="34" charset="0"/>
              </a:rPr>
              <a:t> – Suggested tracking yield and implementing change control.</a:t>
            </a:r>
          </a:p>
          <a:p>
            <a:pPr>
              <a:spcBef>
                <a:spcPct val="50000"/>
              </a:spcBef>
            </a:pPr>
            <a:endParaRPr lang="en-AU" altLang="en-US" sz="2800" dirty="0">
              <a:latin typeface="Arial" panose="020B0604020202020204" pitchFamily="34" charset="0"/>
              <a:cs typeface="Arial" panose="020B0604020202020204" pitchFamily="34" charset="0"/>
            </a:endParaRPr>
          </a:p>
        </p:txBody>
      </p:sp>
      <p:sp>
        <p:nvSpPr>
          <p:cNvPr id="47" name="Text Box 6"/>
          <p:cNvSpPr txBox="1">
            <a:spLocks noChangeArrowheads="1"/>
          </p:cNvSpPr>
          <p:nvPr/>
        </p:nvSpPr>
        <p:spPr bwMode="auto">
          <a:xfrm>
            <a:off x="7170827" y="17645354"/>
            <a:ext cx="721489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 – Material Comparison</a:t>
            </a:r>
          </a:p>
        </p:txBody>
      </p:sp>
      <p:sp>
        <p:nvSpPr>
          <p:cNvPr id="48" name="Text Box 6"/>
          <p:cNvSpPr txBox="1">
            <a:spLocks noChangeArrowheads="1"/>
          </p:cNvSpPr>
          <p:nvPr/>
        </p:nvSpPr>
        <p:spPr bwMode="auto">
          <a:xfrm>
            <a:off x="14353391" y="13257196"/>
            <a:ext cx="6415087" cy="173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endParaRPr lang="en-US" altLang="en-US" sz="2800" dirty="0"/>
          </a:p>
        </p:txBody>
      </p:sp>
      <p:sp>
        <p:nvSpPr>
          <p:cNvPr id="49" name="Text Box 6"/>
          <p:cNvSpPr txBox="1">
            <a:spLocks noChangeArrowheads="1"/>
          </p:cNvSpPr>
          <p:nvPr/>
        </p:nvSpPr>
        <p:spPr bwMode="auto">
          <a:xfrm>
            <a:off x="7327403" y="5559552"/>
            <a:ext cx="6303166" cy="1519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Initial Findings</a:t>
            </a:r>
          </a:p>
          <a:p>
            <a:endParaRPr lang="en-GB" sz="2800" dirty="0"/>
          </a:p>
        </p:txBody>
      </p:sp>
      <p:pic>
        <p:nvPicPr>
          <p:cNvPr id="17" name="Picture 16" descr="A pie chart with numbers and a blue and orange circle&#10;&#10;AI-generated content may be incorrect.">
            <a:extLst>
              <a:ext uri="{FF2B5EF4-FFF2-40B4-BE49-F238E27FC236}">
                <a16:creationId xmlns:a16="http://schemas.microsoft.com/office/drawing/2014/main" id="{150D8C4A-4774-B4A7-871B-4039410F20C4}"/>
              </a:ext>
            </a:extLst>
          </p:cNvPr>
          <p:cNvPicPr>
            <a:picLocks noChangeAspect="1"/>
          </p:cNvPicPr>
          <p:nvPr/>
        </p:nvPicPr>
        <p:blipFill rotWithShape="1">
          <a:blip r:embed="rId4">
            <a:extLst>
              <a:ext uri="{28A0092B-C50C-407E-A947-70E740481C1C}">
                <a14:useLocalDpi xmlns:a14="http://schemas.microsoft.com/office/drawing/2010/main" val="0"/>
              </a:ext>
            </a:extLst>
          </a:blip>
          <a:srcRect l="21184" r="23676"/>
          <a:stretch/>
        </p:blipFill>
        <p:spPr bwMode="auto">
          <a:xfrm>
            <a:off x="9082304" y="7573847"/>
            <a:ext cx="3204063" cy="3770763"/>
          </a:xfrm>
          <a:prstGeom prst="rect">
            <a:avLst/>
          </a:prstGeom>
          <a:ln>
            <a:solidFill>
              <a:schemeClr val="tx1"/>
            </a:solidFill>
          </a:ln>
          <a:extLst>
            <a:ext uri="{53640926-AAD7-44D8-BBD7-CCE9431645EC}">
              <a14:shadowObscured xmlns:a14="http://schemas.microsoft.com/office/drawing/2010/main"/>
            </a:ext>
          </a:extLst>
        </p:spPr>
      </p:pic>
      <p:sp>
        <p:nvSpPr>
          <p:cNvPr id="21" name="TextBox 20">
            <a:extLst>
              <a:ext uri="{FF2B5EF4-FFF2-40B4-BE49-F238E27FC236}">
                <a16:creationId xmlns:a16="http://schemas.microsoft.com/office/drawing/2014/main" id="{00A7E86B-7924-2592-5F59-CADDBED06B3E}"/>
              </a:ext>
            </a:extLst>
          </p:cNvPr>
          <p:cNvSpPr txBox="1"/>
          <p:nvPr/>
        </p:nvSpPr>
        <p:spPr>
          <a:xfrm>
            <a:off x="7469610" y="11628409"/>
            <a:ext cx="5911753"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1 - A pie chart displaying the total cost of quality for the year 2024 in the Rotary encoder department. </a:t>
            </a:r>
            <a:endParaRPr lang="en-GB" sz="2000" i="1" dirty="0">
              <a:latin typeface="Times New Roman" panose="02020603050405020304" pitchFamily="18" charset="0"/>
              <a:cs typeface="Times New Roman" panose="02020603050405020304" pitchFamily="18" charset="0"/>
            </a:endParaRPr>
          </a:p>
        </p:txBody>
      </p:sp>
      <p:pic>
        <p:nvPicPr>
          <p:cNvPr id="25" name="Picture 24">
            <a:extLst>
              <a:ext uri="{FF2B5EF4-FFF2-40B4-BE49-F238E27FC236}">
                <a16:creationId xmlns:a16="http://schemas.microsoft.com/office/drawing/2014/main" id="{B88673D1-C2D2-089E-CEA2-4C3FC9E6588D}"/>
              </a:ext>
            </a:extLst>
          </p:cNvPr>
          <p:cNvPicPr>
            <a:picLocks noChangeAspect="1"/>
          </p:cNvPicPr>
          <p:nvPr/>
        </p:nvPicPr>
        <p:blipFill>
          <a:blip r:embed="rId5"/>
          <a:stretch>
            <a:fillRect/>
          </a:stretch>
        </p:blipFill>
        <p:spPr>
          <a:xfrm>
            <a:off x="8708769" y="13870384"/>
            <a:ext cx="4051138" cy="1558130"/>
          </a:xfrm>
          <a:prstGeom prst="rect">
            <a:avLst/>
          </a:prstGeom>
        </p:spPr>
      </p:pic>
      <p:sp>
        <p:nvSpPr>
          <p:cNvPr id="26" name="TextBox 25">
            <a:extLst>
              <a:ext uri="{FF2B5EF4-FFF2-40B4-BE49-F238E27FC236}">
                <a16:creationId xmlns:a16="http://schemas.microsoft.com/office/drawing/2014/main" id="{53982054-2ACE-29C8-0B83-B27D7110140F}"/>
              </a:ext>
            </a:extLst>
          </p:cNvPr>
          <p:cNvSpPr txBox="1"/>
          <p:nvPr/>
        </p:nvSpPr>
        <p:spPr>
          <a:xfrm>
            <a:off x="7418132" y="15457253"/>
            <a:ext cx="6410324" cy="954107"/>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Yield data showed a higher failure rate in 303 rings compared to 304 rings.</a:t>
            </a:r>
            <a:endParaRPr lang="en-GB" sz="28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80F43AE5-3B9A-E0B0-DC9E-4CD9F7C587C5}"/>
              </a:ext>
            </a:extLst>
          </p:cNvPr>
          <p:cNvSpPr txBox="1"/>
          <p:nvPr/>
        </p:nvSpPr>
        <p:spPr>
          <a:xfrm>
            <a:off x="7469610" y="12781425"/>
            <a:ext cx="6273488" cy="1015663"/>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2 – A table to show the yield of encoders made from 303 compared to those made from 304. (Rings database, Renishaw, 2025)</a:t>
            </a:r>
            <a:endParaRPr lang="en-GB" sz="2000" i="1" dirty="0">
              <a:latin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id="{9007A9D5-EF3C-1E6B-3186-E58BCCC6174E}"/>
              </a:ext>
            </a:extLst>
          </p:cNvPr>
          <p:cNvSpPr txBox="1"/>
          <p:nvPr/>
        </p:nvSpPr>
        <p:spPr>
          <a:xfrm>
            <a:off x="7418132" y="16418643"/>
            <a:ext cx="6410324" cy="954107"/>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This prompted further investigation into material composition using SEM/EDS.</a:t>
            </a:r>
            <a:endParaRPr lang="en-GB" sz="2800" dirty="0">
              <a:latin typeface="Arial" panose="020B0604020202020204" pitchFamily="34" charset="0"/>
              <a:cs typeface="Arial" panose="020B0604020202020204" pitchFamily="34" charset="0"/>
            </a:endParaRPr>
          </a:p>
        </p:txBody>
      </p:sp>
      <p:pic>
        <p:nvPicPr>
          <p:cNvPr id="34" name="Picture 33">
            <a:extLst>
              <a:ext uri="{FF2B5EF4-FFF2-40B4-BE49-F238E27FC236}">
                <a16:creationId xmlns:a16="http://schemas.microsoft.com/office/drawing/2014/main" id="{4357CBBE-0496-7A7D-445C-BE527713540F}"/>
              </a:ext>
            </a:extLst>
          </p:cNvPr>
          <p:cNvPicPr>
            <a:picLocks noChangeAspect="1"/>
          </p:cNvPicPr>
          <p:nvPr/>
        </p:nvPicPr>
        <p:blipFill rotWithShape="1">
          <a:blip r:embed="rId6">
            <a:extLst>
              <a:ext uri="{28A0092B-C50C-407E-A947-70E740481C1C}">
                <a14:useLocalDpi xmlns:a14="http://schemas.microsoft.com/office/drawing/2010/main" val="0"/>
              </a:ext>
            </a:extLst>
          </a:blip>
          <a:srcRect r="499"/>
          <a:stretch/>
        </p:blipFill>
        <p:spPr bwMode="auto">
          <a:xfrm>
            <a:off x="7703895" y="18687783"/>
            <a:ext cx="6273488" cy="3395475"/>
          </a:xfrm>
          <a:prstGeom prst="rect">
            <a:avLst/>
          </a:prstGeom>
          <a:noFill/>
          <a:ln>
            <a:noFill/>
          </a:ln>
          <a:extLst>
            <a:ext uri="{53640926-AAD7-44D8-BBD7-CCE9431645EC}">
              <a14:shadowObscured xmlns:a14="http://schemas.microsoft.com/office/drawing/2010/main"/>
            </a:ext>
          </a:extLst>
        </p:spPr>
      </p:pic>
      <p:sp>
        <p:nvSpPr>
          <p:cNvPr id="35" name="TextBox 34">
            <a:extLst>
              <a:ext uri="{FF2B5EF4-FFF2-40B4-BE49-F238E27FC236}">
                <a16:creationId xmlns:a16="http://schemas.microsoft.com/office/drawing/2014/main" id="{93F8F8B5-89AB-523C-9F8C-367AEF935B9D}"/>
              </a:ext>
            </a:extLst>
          </p:cNvPr>
          <p:cNvSpPr txBox="1"/>
          <p:nvPr/>
        </p:nvSpPr>
        <p:spPr>
          <a:xfrm>
            <a:off x="7657143" y="22105320"/>
            <a:ext cx="6146582"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3 – SEM Images at x250 magnification of 303 (left) and 304 (right) stainless steel. (Magda, 2025)</a:t>
            </a:r>
            <a:endParaRPr lang="en-GB" sz="2000" i="1" dirty="0">
              <a:latin typeface="Times New Roman" panose="02020603050405020304" pitchFamily="18" charset="0"/>
              <a:cs typeface="Times New Roman" panose="02020603050405020304" pitchFamily="18" charset="0"/>
            </a:endParaRPr>
          </a:p>
        </p:txBody>
      </p:sp>
      <p:sp>
        <p:nvSpPr>
          <p:cNvPr id="38" name="TextBox 37">
            <a:extLst>
              <a:ext uri="{FF2B5EF4-FFF2-40B4-BE49-F238E27FC236}">
                <a16:creationId xmlns:a16="http://schemas.microsoft.com/office/drawing/2014/main" id="{215A1D79-9A09-81D9-C5E9-0DF3B63370E6}"/>
              </a:ext>
            </a:extLst>
          </p:cNvPr>
          <p:cNvSpPr txBox="1"/>
          <p:nvPr/>
        </p:nvSpPr>
        <p:spPr>
          <a:xfrm>
            <a:off x="7443403" y="23004548"/>
            <a:ext cx="6641407" cy="5262979"/>
          </a:xfrm>
          <a:prstGeom prst="rect">
            <a:avLst/>
          </a:prstGeom>
          <a:noFill/>
        </p:spPr>
        <p:txBody>
          <a:bodyPr wrap="square" rtlCol="0">
            <a:spAutoFit/>
          </a:bodyPr>
          <a:lstStyle/>
          <a:p>
            <a:pPr marL="685800" indent="-685800">
              <a:buFont typeface="Arial" panose="020B0604020202020204" pitchFamily="34" charset="0"/>
              <a:buChar char="•"/>
            </a:pPr>
            <a:r>
              <a:rPr lang="en-US" sz="2800" dirty="0" err="1">
                <a:latin typeface="Arial" panose="020B0604020202020204" pitchFamily="34" charset="0"/>
                <a:cs typeface="Arial" panose="020B0604020202020204" pitchFamily="34" charset="0"/>
              </a:rPr>
              <a:t>MnS</a:t>
            </a:r>
            <a:r>
              <a:rPr lang="en-US" sz="2800" dirty="0">
                <a:latin typeface="Arial" panose="020B0604020202020204" pitchFamily="34" charset="0"/>
                <a:cs typeface="Arial" panose="020B0604020202020204" pitchFamily="34" charset="0"/>
              </a:rPr>
              <a:t> inclusions visible in 303 which help with machinability.</a:t>
            </a:r>
          </a:p>
          <a:p>
            <a:endParaRPr lang="en-US" sz="2800"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US" sz="2800" dirty="0">
                <a:latin typeface="Arial" panose="020B0604020202020204" pitchFamily="34" charset="0"/>
                <a:cs typeface="Arial" panose="020B0604020202020204" pitchFamily="34" charset="0"/>
              </a:rPr>
              <a:t>These inclusions may affect the readability of the etched lines on the ring.</a:t>
            </a:r>
          </a:p>
          <a:p>
            <a:endParaRPr lang="en-US" sz="2800"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US" sz="2800" dirty="0">
                <a:latin typeface="Arial" panose="020B0604020202020204" pitchFamily="34" charset="0"/>
                <a:cs typeface="Arial" panose="020B0604020202020204" pitchFamily="34" charset="0"/>
              </a:rPr>
              <a:t>304 stainless steel showed minimal inclusions under SEM analysis, which may be the reason for less code failures on encoder rings made from this steel.</a:t>
            </a:r>
            <a:endParaRPr lang="en-GB" sz="2800" dirty="0">
              <a:latin typeface="Arial" panose="020B0604020202020204" pitchFamily="34" charset="0"/>
              <a:cs typeface="Arial" panose="020B0604020202020204" pitchFamily="34" charset="0"/>
            </a:endParaRPr>
          </a:p>
        </p:txBody>
      </p:sp>
      <p:pic>
        <p:nvPicPr>
          <p:cNvPr id="39" name="Picture 38" descr="A close-up of a black and white photo&#10;&#10;AI-generated content may be incorrect.">
            <a:extLst>
              <a:ext uri="{FF2B5EF4-FFF2-40B4-BE49-F238E27FC236}">
                <a16:creationId xmlns:a16="http://schemas.microsoft.com/office/drawing/2014/main" id="{1E09823C-234B-FA86-C194-52BDD16C831A}"/>
              </a:ext>
            </a:extLst>
          </p:cNvPr>
          <p:cNvPicPr>
            <a:picLocks noChangeAspect="1"/>
          </p:cNvPicPr>
          <p:nvPr/>
        </p:nvPicPr>
        <p:blipFill>
          <a:blip r:embed="rId7"/>
          <a:stretch>
            <a:fillRect/>
          </a:stretch>
        </p:blipFill>
        <p:spPr>
          <a:xfrm>
            <a:off x="14493398" y="6583567"/>
            <a:ext cx="6805562" cy="2412785"/>
          </a:xfrm>
          <a:prstGeom prst="rect">
            <a:avLst/>
          </a:prstGeom>
        </p:spPr>
      </p:pic>
      <p:sp>
        <p:nvSpPr>
          <p:cNvPr id="45" name="TextBox 44">
            <a:extLst>
              <a:ext uri="{FF2B5EF4-FFF2-40B4-BE49-F238E27FC236}">
                <a16:creationId xmlns:a16="http://schemas.microsoft.com/office/drawing/2014/main" id="{AABA5579-8527-AF43-E03B-F49D89981B5B}"/>
              </a:ext>
            </a:extLst>
          </p:cNvPr>
          <p:cNvSpPr txBox="1"/>
          <p:nvPr/>
        </p:nvSpPr>
        <p:spPr>
          <a:xfrm>
            <a:off x="14398438" y="5820746"/>
            <a:ext cx="5044594" cy="646331"/>
          </a:xfrm>
          <a:prstGeom prst="rect">
            <a:avLst/>
          </a:prstGeom>
          <a:noFill/>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Further SEM Analysis</a:t>
            </a:r>
          </a:p>
        </p:txBody>
      </p:sp>
      <p:sp>
        <p:nvSpPr>
          <p:cNvPr id="55" name="TextBox 54">
            <a:extLst>
              <a:ext uri="{FF2B5EF4-FFF2-40B4-BE49-F238E27FC236}">
                <a16:creationId xmlns:a16="http://schemas.microsoft.com/office/drawing/2014/main" id="{45035E6D-D990-F903-6C81-B7176AE5EBDB}"/>
              </a:ext>
            </a:extLst>
          </p:cNvPr>
          <p:cNvSpPr txBox="1"/>
          <p:nvPr/>
        </p:nvSpPr>
        <p:spPr>
          <a:xfrm>
            <a:off x="14421338" y="9105019"/>
            <a:ext cx="6146582" cy="1015663"/>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4 – SEM Images at x250 magnification of 303 (left) and 304 (right) stainless steel with scale ablated lines (Magda, 2025)</a:t>
            </a:r>
            <a:endParaRPr lang="en-GB" sz="2000" i="1" dirty="0">
              <a:latin typeface="Times New Roman" panose="02020603050405020304" pitchFamily="18" charset="0"/>
              <a:cs typeface="Times New Roman" panose="02020603050405020304" pitchFamily="18" charset="0"/>
            </a:endParaRPr>
          </a:p>
        </p:txBody>
      </p:sp>
      <p:sp>
        <p:nvSpPr>
          <p:cNvPr id="62" name="TextBox 61">
            <a:extLst>
              <a:ext uri="{FF2B5EF4-FFF2-40B4-BE49-F238E27FC236}">
                <a16:creationId xmlns:a16="http://schemas.microsoft.com/office/drawing/2014/main" id="{CA3B0A04-521E-2F09-6D0F-A6ECFCAFACFE}"/>
              </a:ext>
            </a:extLst>
          </p:cNvPr>
          <p:cNvSpPr txBox="1"/>
          <p:nvPr/>
        </p:nvSpPr>
        <p:spPr>
          <a:xfrm>
            <a:off x="14469433" y="10120682"/>
            <a:ext cx="6641407" cy="3108543"/>
          </a:xfrm>
          <a:prstGeom prst="rect">
            <a:avLst/>
          </a:prstGeom>
          <a:noFill/>
        </p:spPr>
        <p:txBody>
          <a:bodyPr wrap="square" rtlCol="0">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Darker inclusions visible in 303.</a:t>
            </a:r>
          </a:p>
          <a:p>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Very faint inclusions visible in 304.</a:t>
            </a:r>
          </a:p>
          <a:p>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 darker inclusions seen in the 303 image may be identified as lines by the system, causing a code failure.</a:t>
            </a:r>
          </a:p>
        </p:txBody>
      </p:sp>
      <p:sp>
        <p:nvSpPr>
          <p:cNvPr id="63" name="TextBox 62">
            <a:extLst>
              <a:ext uri="{FF2B5EF4-FFF2-40B4-BE49-F238E27FC236}">
                <a16:creationId xmlns:a16="http://schemas.microsoft.com/office/drawing/2014/main" id="{313D6D79-B6AB-0596-8047-CDEB9B301EE7}"/>
              </a:ext>
            </a:extLst>
          </p:cNvPr>
          <p:cNvSpPr txBox="1"/>
          <p:nvPr/>
        </p:nvSpPr>
        <p:spPr>
          <a:xfrm>
            <a:off x="7469610" y="6490264"/>
            <a:ext cx="6496259" cy="1793568"/>
          </a:xfrm>
          <a:prstGeom prst="rect">
            <a:avLst/>
          </a:prstGeom>
          <a:noFill/>
        </p:spPr>
        <p:txBody>
          <a:bodyPr wrap="square" rtlCol="0">
            <a:spAutoFit/>
          </a:bodyPr>
          <a:lstStyle/>
          <a:p>
            <a:r>
              <a:rPr lang="en-AU" altLang="en-US" sz="2800" dirty="0">
                <a:latin typeface="Arial" panose="020B0604020202020204" pitchFamily="34" charset="0"/>
                <a:cs typeface="Arial" panose="020B0604020202020204" pitchFamily="34" charset="0"/>
              </a:rPr>
              <a:t>Code failures made up 59% of internal scrap in 2024.</a:t>
            </a:r>
          </a:p>
          <a:p>
            <a:endParaRPr lang="en-GB" dirty="0"/>
          </a:p>
        </p:txBody>
      </p:sp>
      <p:cxnSp>
        <p:nvCxnSpPr>
          <p:cNvPr id="65" name="Straight Connector 64">
            <a:extLst>
              <a:ext uri="{FF2B5EF4-FFF2-40B4-BE49-F238E27FC236}">
                <a16:creationId xmlns:a16="http://schemas.microsoft.com/office/drawing/2014/main" id="{419F79D8-7E49-D5F7-30CD-E6DCB596DB44}"/>
              </a:ext>
            </a:extLst>
          </p:cNvPr>
          <p:cNvCxnSpPr>
            <a:cxnSpLocks/>
          </p:cNvCxnSpPr>
          <p:nvPr/>
        </p:nvCxnSpPr>
        <p:spPr>
          <a:xfrm>
            <a:off x="7242824" y="6033483"/>
            <a:ext cx="0" cy="22576719"/>
          </a:xfrm>
          <a:prstGeom prst="line">
            <a:avLst/>
          </a:prstGeom>
          <a:ln w="19050"/>
        </p:spPr>
        <p:style>
          <a:lnRef idx="3">
            <a:schemeClr val="accent3"/>
          </a:lnRef>
          <a:fillRef idx="0">
            <a:schemeClr val="accent3"/>
          </a:fillRef>
          <a:effectRef idx="2">
            <a:schemeClr val="accent3"/>
          </a:effectRef>
          <a:fontRef idx="minor">
            <a:schemeClr val="tx1"/>
          </a:fontRef>
        </p:style>
      </p:cxnSp>
      <p:cxnSp>
        <p:nvCxnSpPr>
          <p:cNvPr id="68" name="Straight Connector 67">
            <a:extLst>
              <a:ext uri="{FF2B5EF4-FFF2-40B4-BE49-F238E27FC236}">
                <a16:creationId xmlns:a16="http://schemas.microsoft.com/office/drawing/2014/main" id="{4948A788-A8F9-0ABD-9608-AF0371D2372E}"/>
              </a:ext>
            </a:extLst>
          </p:cNvPr>
          <p:cNvCxnSpPr>
            <a:cxnSpLocks/>
          </p:cNvCxnSpPr>
          <p:nvPr/>
        </p:nvCxnSpPr>
        <p:spPr>
          <a:xfrm>
            <a:off x="14324196" y="5984662"/>
            <a:ext cx="0" cy="22576719"/>
          </a:xfrm>
          <a:prstGeom prst="line">
            <a:avLst/>
          </a:prstGeom>
          <a:ln w="19050"/>
        </p:spPr>
        <p:style>
          <a:lnRef idx="2">
            <a:schemeClr val="accent3"/>
          </a:lnRef>
          <a:fillRef idx="0">
            <a:schemeClr val="accent3"/>
          </a:fillRef>
          <a:effectRef idx="1">
            <a:schemeClr val="accent3"/>
          </a:effectRef>
          <a:fontRef idx="minor">
            <a:schemeClr val="tx1"/>
          </a:fontRef>
        </p:style>
      </p:cxnSp>
      <p:sp>
        <p:nvSpPr>
          <p:cNvPr id="69" name="TextBox 68">
            <a:extLst>
              <a:ext uri="{FF2B5EF4-FFF2-40B4-BE49-F238E27FC236}">
                <a16:creationId xmlns:a16="http://schemas.microsoft.com/office/drawing/2014/main" id="{7B9FAC76-2976-8242-A0D5-548806DA8C39}"/>
              </a:ext>
            </a:extLst>
          </p:cNvPr>
          <p:cNvSpPr txBox="1"/>
          <p:nvPr/>
        </p:nvSpPr>
        <p:spPr>
          <a:xfrm>
            <a:off x="14625098" y="14365705"/>
            <a:ext cx="6433654" cy="6986528"/>
          </a:xfrm>
          <a:prstGeom prst="rect">
            <a:avLst/>
          </a:prstGeom>
          <a:noFill/>
        </p:spPr>
        <p:txBody>
          <a:bodyPr wrap="square" rtlCol="0">
            <a:spAutoFit/>
          </a:bodyPr>
          <a:lstStyle/>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Rings made from 303 stainless steel had a lower yield and more surface inclusions than 304.</a:t>
            </a:r>
          </a:p>
          <a:p>
            <a:pPr marL="45720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SEM analysis revealed </a:t>
            </a:r>
            <a:r>
              <a:rPr lang="en-US" sz="2800" dirty="0" err="1">
                <a:latin typeface="Arial" panose="020B0604020202020204" pitchFamily="34" charset="0"/>
                <a:cs typeface="Arial" panose="020B0604020202020204" pitchFamily="34" charset="0"/>
              </a:rPr>
              <a:t>MnS</a:t>
            </a:r>
            <a:r>
              <a:rPr lang="en-US" sz="2800" dirty="0">
                <a:latin typeface="Arial" panose="020B0604020202020204" pitchFamily="34" charset="0"/>
                <a:cs typeface="Arial" panose="020B0604020202020204" pitchFamily="34" charset="0"/>
              </a:rPr>
              <a:t> inclusions embedded within the material, which may affect readability of the etched/ablated lines.</a:t>
            </a:r>
          </a:p>
          <a:p>
            <a:pPr marL="45720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Switching to 304 stainless steel could reduce internal scrap. </a:t>
            </a:r>
          </a:p>
          <a:p>
            <a:pPr marL="45720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A potential saving of £67,568 per year if the material change from 303 to 304 were to occur.</a:t>
            </a:r>
            <a:endParaRPr lang="en-GB" sz="2800" dirty="0">
              <a:latin typeface="Arial" panose="020B0604020202020204" pitchFamily="34" charset="0"/>
              <a:cs typeface="Arial" panose="020B0604020202020204" pitchFamily="34" charset="0"/>
            </a:endParaRPr>
          </a:p>
        </p:txBody>
      </p:sp>
      <p:sp>
        <p:nvSpPr>
          <p:cNvPr id="70" name="Text Box 11">
            <a:extLst>
              <a:ext uri="{FF2B5EF4-FFF2-40B4-BE49-F238E27FC236}">
                <a16:creationId xmlns:a16="http://schemas.microsoft.com/office/drawing/2014/main" id="{7BC427DA-DB1C-78AA-A319-C534796ABC6A}"/>
              </a:ext>
            </a:extLst>
          </p:cNvPr>
          <p:cNvSpPr txBox="1">
            <a:spLocks noChangeArrowheads="1"/>
          </p:cNvSpPr>
          <p:nvPr/>
        </p:nvSpPr>
        <p:spPr bwMode="auto">
          <a:xfrm>
            <a:off x="14263146" y="21415379"/>
            <a:ext cx="6165190"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Acknowledgments</a:t>
            </a:r>
          </a:p>
        </p:txBody>
      </p:sp>
      <p:sp>
        <p:nvSpPr>
          <p:cNvPr id="71" name="TextBox 70">
            <a:extLst>
              <a:ext uri="{FF2B5EF4-FFF2-40B4-BE49-F238E27FC236}">
                <a16:creationId xmlns:a16="http://schemas.microsoft.com/office/drawing/2014/main" id="{322B8732-9F7D-FC6E-6334-228F551AFC29}"/>
              </a:ext>
            </a:extLst>
          </p:cNvPr>
          <p:cNvSpPr txBox="1"/>
          <p:nvPr/>
        </p:nvSpPr>
        <p:spPr>
          <a:xfrm>
            <a:off x="14477329" y="22267691"/>
            <a:ext cx="6391698" cy="3732560"/>
          </a:xfrm>
          <a:prstGeom prst="rect">
            <a:avLst/>
          </a:prstGeom>
          <a:noFill/>
        </p:spPr>
        <p:txBody>
          <a:bodyPr wrap="square" rtlCol="0">
            <a:spAutoFit/>
          </a:bodyPr>
          <a:lstStyle/>
          <a:p>
            <a:pPr>
              <a:spcBef>
                <a:spcPct val="50000"/>
              </a:spcBef>
            </a:pPr>
            <a:r>
              <a:rPr lang="en-AU" altLang="en-US" sz="2800" dirty="0">
                <a:latin typeface="Arial" panose="020B0604020202020204" pitchFamily="34" charset="0"/>
                <a:ea typeface="Arial" charset="0"/>
                <a:cs typeface="Arial" panose="020B0604020202020204" pitchFamily="34" charset="0"/>
              </a:rPr>
              <a:t>Thank you to my family and friends for the support throughout this dissertation.</a:t>
            </a:r>
          </a:p>
          <a:p>
            <a:pPr>
              <a:spcBef>
                <a:spcPct val="50000"/>
              </a:spcBef>
            </a:pPr>
            <a:r>
              <a:rPr lang="en-AU" altLang="en-US" sz="2800" dirty="0">
                <a:latin typeface="Arial" panose="020B0604020202020204" pitchFamily="34" charset="0"/>
                <a:ea typeface="Arial" charset="0"/>
                <a:cs typeface="Arial" panose="020B0604020202020204" pitchFamily="34" charset="0"/>
              </a:rPr>
              <a:t>Thank you to Magda, the material scientist at Renishaw for providing SEM images for me to interpret.</a:t>
            </a:r>
          </a:p>
          <a:p>
            <a:endParaRPr lang="en-GB" dirty="0"/>
          </a:p>
        </p:txBody>
      </p:sp>
      <p:pic>
        <p:nvPicPr>
          <p:cNvPr id="73" name="Picture 72">
            <a:extLst>
              <a:ext uri="{FF2B5EF4-FFF2-40B4-BE49-F238E27FC236}">
                <a16:creationId xmlns:a16="http://schemas.microsoft.com/office/drawing/2014/main" id="{B4CC90A5-51C9-2400-A202-56481F6C2689}"/>
              </a:ext>
            </a:extLst>
          </p:cNvPr>
          <p:cNvPicPr>
            <a:picLocks noChangeAspect="1"/>
          </p:cNvPicPr>
          <p:nvPr/>
        </p:nvPicPr>
        <p:blipFill>
          <a:blip r:embed="rId8"/>
          <a:stretch>
            <a:fillRect/>
          </a:stretch>
        </p:blipFill>
        <p:spPr>
          <a:xfrm>
            <a:off x="440292" y="1810112"/>
            <a:ext cx="2451753" cy="3643890"/>
          </a:xfrm>
          <a:prstGeom prst="rect">
            <a:avLst/>
          </a:prstGeom>
        </p:spPr>
      </p:pic>
      <p:pic>
        <p:nvPicPr>
          <p:cNvPr id="75" name="Picture 74">
            <a:extLst>
              <a:ext uri="{FF2B5EF4-FFF2-40B4-BE49-F238E27FC236}">
                <a16:creationId xmlns:a16="http://schemas.microsoft.com/office/drawing/2014/main" id="{6CF9E83E-3A88-6FAA-7A7B-F3EC8857ADE6}"/>
              </a:ext>
            </a:extLst>
          </p:cNvPr>
          <p:cNvPicPr>
            <a:picLocks noChangeAspect="1"/>
          </p:cNvPicPr>
          <p:nvPr/>
        </p:nvPicPr>
        <p:blipFill>
          <a:blip r:embed="rId9"/>
          <a:stretch>
            <a:fillRect/>
          </a:stretch>
        </p:blipFill>
        <p:spPr>
          <a:xfrm>
            <a:off x="84665" y="29088520"/>
            <a:ext cx="3992960" cy="1071593"/>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454</TotalTime>
  <Words>724</Words>
  <Application>Microsoft Office PowerPoint</Application>
  <PresentationFormat>Custom</PresentationFormat>
  <Paragraphs>59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lewys thorne</cp:lastModifiedBy>
  <cp:revision>46</cp:revision>
  <dcterms:created xsi:type="dcterms:W3CDTF">2016-02-25T08:27:32Z</dcterms:created>
  <dcterms:modified xsi:type="dcterms:W3CDTF">2025-06-15T18:05:20Z</dcterms:modified>
</cp:coreProperties>
</file>