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8"/>
  </p:notesMasterIdLst>
  <p:handoutMasterIdLst>
    <p:handoutMasterId r:id="rId89"/>
  </p:handoutMasterIdLst>
  <p:sldIdLst>
    <p:sldId id="776" r:id="rId2"/>
    <p:sldId id="777" r:id="rId3"/>
    <p:sldId id="834" r:id="rId4"/>
    <p:sldId id="778" r:id="rId5"/>
    <p:sldId id="779" r:id="rId6"/>
    <p:sldId id="780" r:id="rId7"/>
    <p:sldId id="781" r:id="rId8"/>
    <p:sldId id="782" r:id="rId9"/>
    <p:sldId id="783" r:id="rId10"/>
    <p:sldId id="784" r:id="rId11"/>
    <p:sldId id="785" r:id="rId12"/>
    <p:sldId id="786" r:id="rId13"/>
    <p:sldId id="787" r:id="rId14"/>
    <p:sldId id="788" r:id="rId15"/>
    <p:sldId id="835" r:id="rId16"/>
    <p:sldId id="789" r:id="rId17"/>
    <p:sldId id="790" r:id="rId18"/>
    <p:sldId id="791" r:id="rId19"/>
    <p:sldId id="792" r:id="rId20"/>
    <p:sldId id="793" r:id="rId21"/>
    <p:sldId id="794" r:id="rId22"/>
    <p:sldId id="795" r:id="rId23"/>
    <p:sldId id="796" r:id="rId24"/>
    <p:sldId id="797" r:id="rId25"/>
    <p:sldId id="798" r:id="rId26"/>
    <p:sldId id="799" r:id="rId27"/>
    <p:sldId id="800" r:id="rId28"/>
    <p:sldId id="801" r:id="rId29"/>
    <p:sldId id="802" r:id="rId30"/>
    <p:sldId id="803" r:id="rId31"/>
    <p:sldId id="804" r:id="rId32"/>
    <p:sldId id="805" r:id="rId33"/>
    <p:sldId id="806" r:id="rId34"/>
    <p:sldId id="807" r:id="rId35"/>
    <p:sldId id="808" r:id="rId36"/>
    <p:sldId id="809" r:id="rId37"/>
    <p:sldId id="810" r:id="rId38"/>
    <p:sldId id="811" r:id="rId39"/>
    <p:sldId id="812" r:id="rId40"/>
    <p:sldId id="813" r:id="rId41"/>
    <p:sldId id="814" r:id="rId42"/>
    <p:sldId id="815" r:id="rId43"/>
    <p:sldId id="816" r:id="rId44"/>
    <p:sldId id="817" r:id="rId45"/>
    <p:sldId id="818" r:id="rId46"/>
    <p:sldId id="819" r:id="rId47"/>
    <p:sldId id="820" r:id="rId48"/>
    <p:sldId id="821" r:id="rId49"/>
    <p:sldId id="822" r:id="rId50"/>
    <p:sldId id="823" r:id="rId51"/>
    <p:sldId id="824" r:id="rId52"/>
    <p:sldId id="825" r:id="rId53"/>
    <p:sldId id="826" r:id="rId54"/>
    <p:sldId id="827" r:id="rId55"/>
    <p:sldId id="828" r:id="rId56"/>
    <p:sldId id="829" r:id="rId57"/>
    <p:sldId id="830" r:id="rId58"/>
    <p:sldId id="831" r:id="rId59"/>
    <p:sldId id="832" r:id="rId60"/>
    <p:sldId id="833" r:id="rId61"/>
    <p:sldId id="751" r:id="rId62"/>
    <p:sldId id="756" r:id="rId63"/>
    <p:sldId id="752" r:id="rId64"/>
    <p:sldId id="767" r:id="rId65"/>
    <p:sldId id="768" r:id="rId66"/>
    <p:sldId id="765" r:id="rId67"/>
    <p:sldId id="753" r:id="rId68"/>
    <p:sldId id="755" r:id="rId69"/>
    <p:sldId id="754" r:id="rId70"/>
    <p:sldId id="758" r:id="rId71"/>
    <p:sldId id="757" r:id="rId72"/>
    <p:sldId id="759" r:id="rId73"/>
    <p:sldId id="760" r:id="rId74"/>
    <p:sldId id="762" r:id="rId75"/>
    <p:sldId id="775" r:id="rId76"/>
    <p:sldId id="761" r:id="rId77"/>
    <p:sldId id="763" r:id="rId78"/>
    <p:sldId id="764" r:id="rId79"/>
    <p:sldId id="725" r:id="rId80"/>
    <p:sldId id="769" r:id="rId81"/>
    <p:sldId id="773" r:id="rId82"/>
    <p:sldId id="774" r:id="rId83"/>
    <p:sldId id="770" r:id="rId84"/>
    <p:sldId id="772" r:id="rId85"/>
    <p:sldId id="726" r:id="rId86"/>
    <p:sldId id="727" r:id="rId8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546" autoAdjust="0"/>
    <p:restoredTop sz="94718"/>
  </p:normalViewPr>
  <p:slideViewPr>
    <p:cSldViewPr>
      <p:cViewPr varScale="1">
        <p:scale>
          <a:sx n="68" d="100"/>
          <a:sy n="68" d="100"/>
        </p:scale>
        <p:origin x="60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notesMaster" Target="notesMasters/notesMaster1.xml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09/11/2017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09/11/2017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0315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758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151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4573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855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98804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1305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584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5352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5928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7679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5639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49406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6920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0532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2992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245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2065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2632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90085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73416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9754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26534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4722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ootsuite.com/social-media-statistics-for-social-media-manager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jaysondemers/2015/08/20/the-definitive-guide-to-marketing-your-business-on-facebook/#2429d7152f51" TargetMode="External"/><Relationship Id="rId2" Type="http://schemas.openxmlformats.org/officeDocument/2006/relationships/hyperlink" Target="https://blog.kissmetrics.com/facebook-market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acebook.com/business/a/online-sales/ad-targeting-details" TargetMode="External"/><Relationship Id="rId5" Type="http://schemas.openxmlformats.org/officeDocument/2006/relationships/hyperlink" Target="http://www.digitalmarketer.com/local-facebook-advertising/" TargetMode="External"/><Relationship Id="rId4" Type="http://schemas.openxmlformats.org/officeDocument/2006/relationships/hyperlink" Target="https://www.facebook.com/business/a/online-sales/ads-create-too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allaminternet.com/5-social-media-campaign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RQxvznfmSwZmbm5apGhOSg" TargetMode="External"/><Relationship Id="rId2" Type="http://schemas.openxmlformats.org/officeDocument/2006/relationships/hyperlink" Target="https://www.youtube.com/watch?v=hPERmkN_SE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1OjdtiEWhLM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chwyse.com/blog/search-engine-optimization/google-keyword-planner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race-a-practical-framework-to-improve-your-digital-marketing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ideshare.net/zappos/zappos-tony-robbins-business-mastery-011610/27-EMPLOYEES_ulliWhats_the_larger_vision" TargetMode="External"/><Relationship Id="rId2" Type="http://schemas.openxmlformats.org/officeDocument/2006/relationships/hyperlink" Target="http://dsim.in/blog/2016/10/05/case-study-how-zappos-win-the-heart-of-customers-by-putting-their-core-values-into-busines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ideshare.net/jeremiah_owyang/social-crm-the-new-rules-of-relationship-management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jeremiah_owyang/social-crm-the-new-rules-of-relationship-management" TargetMode="External"/><Relationship Id="rId2" Type="http://schemas.openxmlformats.org/officeDocument/2006/relationships/hyperlink" Target="http://www.destinationcrm.com/Articles/CRM-News/CRM-Featured-News/The-5-Ms-of-Social-Insight-68700.aspx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ckinsey.com/business-functions/marketing-and-sales/our-insights/digitizing-the-consumer-decision-journey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mashable.com/2011/09/23/gamification-strategies/#s9I4qgvKEuqt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2.deloitte.com/us/en/pages/deloitte-analytics/solutions/customer-engagement-solution.html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martinsights.com/social-media-marketing/social-media-strategy/e-permission-marketing/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ubspot.com/inbound-marketing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xcx1U7aBdA" TargetMode="Externa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pactbnd.com/blog/the-difference-between-facebook-twitter-linkedin-google-youtube-pinterest" TargetMode="External"/><Relationship Id="rId2" Type="http://schemas.openxmlformats.org/officeDocument/2006/relationships/hyperlink" Target="https://leveragenewagemedia.com/blog/social-media-infographic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ocialmediaweek.org/blog/2017/01/social-media-cheat-sheet-infographic/" TargetMode="External"/><Relationship Id="rId4" Type="http://schemas.openxmlformats.org/officeDocument/2006/relationships/hyperlink" Target="https://www.1and1.co.uk/digitalguide/online-marketing/social-media/the-most-important-social-media-platforms/" TargetMode="Externa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rmMk1Myrxc" TargetMode="Externa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kethub.com/blog/6172/the-new-face-of-disruption-retail-in-the-digital-age" TargetMode="Externa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oAOzMTLP5s" TargetMode="Externa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20&amp;v=l4irb2K1p8E" TargetMode="External"/><Relationship Id="rId2" Type="http://schemas.openxmlformats.org/officeDocument/2006/relationships/hyperlink" Target="https://www.youtube.com/watch?time_continue=29&amp;v=gGfpCzMPP9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trepreneur.com/article/287665" TargetMode="External"/><Relationship Id="rId4" Type="http://schemas.openxmlformats.org/officeDocument/2006/relationships/hyperlink" Target="https://www.youtube.com/watch?v=SKDXIMHtCJA" TargetMode="Externa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ww.smartinsights.com/digital-marketing-strategy/sostac-model/" TargetMode="Externa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www.smartinsights.com/tag/race-planning-system/" TargetMode="Externa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LCA3-uuPpU" TargetMode="Externa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>
          <a:xfrm>
            <a:off x="1331913" y="2309813"/>
            <a:ext cx="6480175" cy="1816100"/>
          </a:xfrm>
        </p:spPr>
        <p:txBody>
          <a:bodyPr/>
          <a:lstStyle/>
          <a:p>
            <a:pPr eaLnBrk="1" hangingPunct="1"/>
            <a:r>
              <a:rPr lang="en-US" altLang="en-US" sz="4000" b="0" dirty="0" smtClean="0">
                <a:solidFill>
                  <a:schemeClr val="bg1"/>
                </a:solidFill>
              </a:rPr>
              <a:t>Lecture 6 </a:t>
            </a:r>
            <a:r>
              <a:rPr lang="en-US" altLang="en-US" sz="4000" dirty="0" smtClean="0">
                <a:solidFill>
                  <a:schemeClr val="bg1"/>
                </a:solidFill>
              </a:rPr>
              <a:t/>
            </a:r>
            <a:br>
              <a:rPr lang="en-US" altLang="en-US" sz="4000" dirty="0" smtClean="0">
                <a:solidFill>
                  <a:schemeClr val="bg1"/>
                </a:solidFill>
              </a:rPr>
            </a:br>
            <a:r>
              <a:rPr lang="en-US" altLang="en-US" sz="3600" dirty="0" smtClean="0">
                <a:solidFill>
                  <a:schemeClr val="bg1"/>
                </a:solidFill>
              </a:rPr>
              <a:t>Relationship marketing using digital platforms</a:t>
            </a:r>
          </a:p>
        </p:txBody>
      </p:sp>
    </p:spTree>
    <p:extLst>
      <p:ext uri="{BB962C8B-B14F-4D97-AF65-F5344CB8AC3E}">
        <p14:creationId xmlns:p14="http://schemas.microsoft.com/office/powerpoint/2010/main" val="75633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dirty="0" smtClean="0"/>
              <a:t>Choose a social media platform and research how it can be used for marketing purposes</a:t>
            </a:r>
          </a:p>
          <a:p>
            <a:r>
              <a:rPr lang="en-GB" altLang="en-US" dirty="0" smtClean="0"/>
              <a:t>Look at the characteristics of the platform</a:t>
            </a:r>
          </a:p>
          <a:p>
            <a:r>
              <a:rPr lang="en-GB" altLang="en-US" dirty="0" smtClean="0"/>
              <a:t>Look at number of users</a:t>
            </a:r>
          </a:p>
          <a:p>
            <a:r>
              <a:rPr lang="en-GB" altLang="en-US" dirty="0" smtClean="0"/>
              <a:t>‘Metrics’ that can be used</a:t>
            </a:r>
          </a:p>
          <a:p>
            <a:r>
              <a:rPr lang="en-GB" altLang="en-US" dirty="0" smtClean="0"/>
              <a:t>How best to engage</a:t>
            </a:r>
          </a:p>
          <a:p>
            <a:r>
              <a:rPr lang="en-GB" altLang="en-US" dirty="0" smtClean="0"/>
              <a:t>How to engage with your target audience: for free and paid.</a:t>
            </a:r>
          </a:p>
          <a:p>
            <a:r>
              <a:rPr lang="en-GB" altLang="en-US" dirty="0" smtClean="0"/>
              <a:t>Any other interesting facts… 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3661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Honeycomb – Social media functionality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349" y="1600200"/>
            <a:ext cx="6617302" cy="3916363"/>
          </a:xfrm>
        </p:spPr>
      </p:pic>
      <p:sp>
        <p:nvSpPr>
          <p:cNvPr id="5" name="TextBox 4"/>
          <p:cNvSpPr txBox="1"/>
          <p:nvPr/>
        </p:nvSpPr>
        <p:spPr>
          <a:xfrm>
            <a:off x="1547664" y="5445224"/>
            <a:ext cx="64807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Kietzmann</a:t>
            </a:r>
            <a:r>
              <a:rPr lang="en-GB" sz="1600" dirty="0" smtClean="0"/>
              <a:t> et al (2011) Social media? Get Serious?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2706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u="sng" smtClean="0">
                <a:hlinkClick r:id="rId2"/>
              </a:rPr>
              <a:t>https://blog.hootsuite.com/social-media-statistics-for-social-media-managers/</a:t>
            </a:r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2384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Facebook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u="sng" smtClean="0">
                <a:hlinkClick r:id="rId2"/>
              </a:rPr>
              <a:t>https://blog.kissmetrics.com/facebook-marketing/</a:t>
            </a:r>
            <a:endParaRPr lang="en-GB" altLang="en-US" smtClean="0"/>
          </a:p>
          <a:p>
            <a:r>
              <a:rPr lang="en-GB" altLang="en-US" smtClean="0">
                <a:hlinkClick r:id="rId3"/>
              </a:rPr>
              <a:t>https://www.forbes.com/sites/jaysondemers/2015/08/20/the-definitive-guide-to-marketing-your-business-on-facebook/#2429d7152f51</a:t>
            </a:r>
            <a:endParaRPr lang="en-GB" altLang="en-US" smtClean="0"/>
          </a:p>
          <a:p>
            <a:r>
              <a:rPr lang="en-GB" altLang="en-US" u="sng" smtClean="0">
                <a:hlinkClick r:id="rId4"/>
              </a:rPr>
              <a:t>https://www.facebook.com/business/a/online-sales/ads-create-tool</a:t>
            </a:r>
            <a:endParaRPr lang="en-GB" altLang="en-US" smtClean="0"/>
          </a:p>
          <a:p>
            <a:r>
              <a:rPr lang="en-GB" altLang="en-US" smtClean="0">
                <a:hlinkClick r:id="rId5"/>
              </a:rPr>
              <a:t>http://www.digitalmarketer.com/local-facebook-advertising/</a:t>
            </a:r>
            <a:endParaRPr lang="en-GB" altLang="en-US" smtClean="0"/>
          </a:p>
          <a:p>
            <a:r>
              <a:rPr lang="en-GB" altLang="en-US" smtClean="0">
                <a:hlinkClick r:id="rId6"/>
              </a:rPr>
              <a:t>https://www.facebook.com/business/a/online-sales/ad-targeting-details</a:t>
            </a:r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41833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Social Media Case studies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hlinkClick r:id="rId2"/>
              </a:rPr>
              <a:t>https://www.hallaminternet.com/5-social-media-campaigns/</a:t>
            </a:r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4244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Tutorials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u="sng" smtClean="0">
                <a:hlinkClick r:id="rId2"/>
              </a:rPr>
              <a:t>https://www.youtube.com/watch?v=hPERmkN_SEA</a:t>
            </a:r>
            <a:endParaRPr lang="en-GB" altLang="en-US" smtClean="0"/>
          </a:p>
          <a:p>
            <a:endParaRPr lang="en-GB" altLang="en-US" u="sng" smtClean="0">
              <a:hlinkClick r:id="rId3"/>
            </a:endParaRPr>
          </a:p>
          <a:p>
            <a:r>
              <a:rPr lang="en-GB" altLang="en-US" u="sng" smtClean="0">
                <a:hlinkClick r:id="rId3"/>
              </a:rPr>
              <a:t>https://www.youtube.com/channel/UCRQxvznfmSwZmbm5apGhOSg</a:t>
            </a:r>
            <a:endParaRPr lang="en-GB" altLang="en-US" smtClean="0"/>
          </a:p>
          <a:p>
            <a:endParaRPr lang="en-GB" altLang="en-US" u="sng" smtClean="0">
              <a:hlinkClick r:id="rId4"/>
            </a:endParaRPr>
          </a:p>
          <a:p>
            <a:r>
              <a:rPr lang="en-GB" altLang="en-US" u="sng" smtClean="0">
                <a:hlinkClick r:id="rId4"/>
              </a:rPr>
              <a:t>https://www.youtube.com/watch?v=1OjdtiEWhLM</a:t>
            </a:r>
            <a:endParaRPr lang="en-GB" altLang="en-US" u="sng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4792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Google Keyword planner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u="sng" smtClean="0">
                <a:hlinkClick r:id="rId2"/>
              </a:rPr>
              <a:t>https://www.techwyse.com/blog/search-engine-optimization/google-keyword-planner/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42807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31800"/>
            <a:ext cx="8229600" cy="625475"/>
          </a:xfrm>
        </p:spPr>
        <p:txBody>
          <a:bodyPr/>
          <a:lstStyle/>
          <a:p>
            <a:r>
              <a:rPr lang="en-US" altLang="en-US" sz="3200" smtClean="0"/>
              <a:t>Learning objectives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600200"/>
            <a:ext cx="8229600" cy="4525963"/>
          </a:xfrm>
        </p:spPr>
        <p:txBody>
          <a:bodyPr>
            <a:normAutofit fontScale="92500"/>
          </a:bodyPr>
          <a:lstStyle/>
          <a:p>
            <a:pPr marL="319088" indent="-319088">
              <a:tabLst>
                <a:tab pos="901700" algn="l"/>
              </a:tabLst>
            </a:pPr>
            <a:r>
              <a:rPr lang="en-US" altLang="en-US" smtClean="0"/>
              <a:t>Assess the relevance and alternative approaches for using digital platforms for customer relationship management and Marketing Automation</a:t>
            </a:r>
            <a:endParaRPr lang="en-GB" altLang="en-US" smtClean="0"/>
          </a:p>
          <a:p>
            <a:pPr marL="319088" indent="-319088">
              <a:tabLst>
                <a:tab pos="901700" algn="l"/>
              </a:tabLst>
            </a:pPr>
            <a:r>
              <a:rPr lang="en-US" altLang="en-US" smtClean="0"/>
              <a:t>Evaluate the potential of the digital technology and applying the concept of ‘</a:t>
            </a:r>
            <a:r>
              <a:rPr lang="en-IN" altLang="en-US" smtClean="0"/>
              <a:t>Big Data’ </a:t>
            </a:r>
            <a:r>
              <a:rPr lang="en-US" altLang="en-US" smtClean="0"/>
              <a:t>to support one-to-one marketing</a:t>
            </a:r>
            <a:endParaRPr lang="en-GB" altLang="en-US" smtClean="0"/>
          </a:p>
          <a:p>
            <a:pPr marL="319088" indent="-319088">
              <a:tabLst>
                <a:tab pos="901700" algn="l"/>
              </a:tabLst>
            </a:pPr>
            <a:r>
              <a:rPr lang="en-US" altLang="en-US" smtClean="0"/>
              <a:t>Assess how to integrate social and mobile interactions to develop social CRM capabilities.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3648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31800"/>
            <a:ext cx="8229600" cy="625475"/>
          </a:xfrm>
        </p:spPr>
        <p:txBody>
          <a:bodyPr/>
          <a:lstStyle/>
          <a:p>
            <a:r>
              <a:rPr lang="en-US" altLang="en-US" sz="3200" smtClean="0"/>
              <a:t>Questions for marketers</a:t>
            </a:r>
            <a:endParaRPr lang="en-GB" altLang="en-US" sz="32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lnSpcReduction="10000"/>
          </a:bodyPr>
          <a:lstStyle/>
          <a:p>
            <a:pPr marL="304800" indent="-304800"/>
            <a:r>
              <a:rPr lang="en-US" altLang="en-US" dirty="0" smtClean="0"/>
              <a:t>How can Marketing Automation be used to increase the value of customers through the customer life cycle?</a:t>
            </a:r>
            <a:endParaRPr lang="en-GB" altLang="en-US" dirty="0" smtClean="0"/>
          </a:p>
          <a:p>
            <a:pPr marL="304800" indent="-304800"/>
            <a:r>
              <a:rPr lang="en-US" altLang="en-US" dirty="0" smtClean="0"/>
              <a:t>How do I implement permission marketing with mobile, social and messaging applications?</a:t>
            </a:r>
            <a:endParaRPr lang="en-GB" altLang="en-US" dirty="0" smtClean="0"/>
          </a:p>
          <a:p>
            <a:pPr marL="304800" indent="-304800"/>
            <a:r>
              <a:rPr lang="en-US" altLang="en-US" dirty="0" smtClean="0"/>
              <a:t>How can I apply </a:t>
            </a:r>
            <a:r>
              <a:rPr lang="en-US" altLang="en-US" dirty="0" err="1" smtClean="0"/>
              <a:t>personalisation</a:t>
            </a:r>
            <a:r>
              <a:rPr lang="en-US" altLang="en-US" dirty="0" smtClean="0"/>
              <a:t> and mass </a:t>
            </a:r>
            <a:r>
              <a:rPr lang="en-US" altLang="en-US" dirty="0" err="1" smtClean="0"/>
              <a:t>customisation</a:t>
            </a:r>
            <a:r>
              <a:rPr lang="en-US" altLang="en-US" dirty="0" smtClean="0"/>
              <a:t> cost effectively in my marketing?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9077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altLang="en-US" smtClean="0"/>
              <a:t>Building long-term relationships with customers is essential for any sustainable business, and this applies equally to online elements.</a:t>
            </a:r>
          </a:p>
          <a:p>
            <a:r>
              <a:rPr lang="en-US" altLang="en-US" smtClean="0"/>
              <a:t>Research summarised by Reichland and Schefter (2000) showed that acquiring online customers is very expensive (20-30% higher than  for traditional businesses) so that Internet start-ups may be unprofitable for at least two to 3 years.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258713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But by retaining just 5% more of their customers, online companies can boost their profits by 25% to 95%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4079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smtClean="0"/>
              <a:t>Over last 20 years relationship marketing, direct marketing and database marketing have combined to form:</a:t>
            </a:r>
          </a:p>
          <a:p>
            <a:r>
              <a:rPr lang="en-US" altLang="en-US" smtClean="0"/>
              <a:t>CUSTOMER RELATIONSHIP MANAGEMENT (CRM)</a:t>
            </a:r>
          </a:p>
          <a:p>
            <a:r>
              <a:rPr lang="en-US" altLang="en-US" smtClean="0"/>
              <a:t>Many companies will automate the tailoring of services to develop relationships with particular customer segments or groups.</a:t>
            </a:r>
          </a:p>
          <a:p>
            <a:r>
              <a:rPr lang="en-US" altLang="en-US" smtClean="0"/>
              <a:t>Tailored messages can be delivered by e-mails or promotions.</a:t>
            </a:r>
          </a:p>
        </p:txBody>
      </p:sp>
    </p:spTree>
    <p:extLst>
      <p:ext uri="{BB962C8B-B14F-4D97-AF65-F5344CB8AC3E}">
        <p14:creationId xmlns:p14="http://schemas.microsoft.com/office/powerpoint/2010/main" val="185684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mtClean="0"/>
              <a:t>Delivering the relevant messages involves a company in developing a long-term relationship with each customer in order to better understand that customer’s needs and then deliver services that meet these individual needs.</a:t>
            </a:r>
          </a:p>
          <a:p>
            <a:r>
              <a:rPr lang="en-US" altLang="en-US" smtClean="0"/>
              <a:t>This should lead to high levels of customer satisfaction and loyalty.</a:t>
            </a:r>
          </a:p>
        </p:txBody>
      </p:sp>
    </p:spTree>
    <p:extLst>
      <p:ext uri="{BB962C8B-B14F-4D97-AF65-F5344CB8AC3E}">
        <p14:creationId xmlns:p14="http://schemas.microsoft.com/office/powerpoint/2010/main" val="33683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RACE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829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6" descr="M06NF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50" y="331788"/>
            <a:ext cx="7962900" cy="5370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479425" y="5837238"/>
            <a:ext cx="82296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</a:t>
            </a:r>
            <a:r>
              <a:rPr lang="en-GB" altLang="en-US" sz="1800"/>
              <a:t>  Zappos core values put the customer at the heart of the business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800" i="1"/>
              <a:t>Source</a:t>
            </a:r>
            <a:r>
              <a:rPr lang="en-GB" altLang="en-US" sz="800"/>
              <a:t>:</a:t>
            </a:r>
            <a:r>
              <a:rPr lang="en-GB" altLang="en-US" sz="800" i="1"/>
              <a:t> </a:t>
            </a:r>
            <a:r>
              <a:rPr lang="en-GB" altLang="en-US" sz="800" b="1"/>
              <a:t>http://about.zappos.com/our-unique-culture/zappos-core-values</a:t>
            </a:r>
          </a:p>
        </p:txBody>
      </p:sp>
    </p:spTree>
    <p:extLst>
      <p:ext uri="{BB962C8B-B14F-4D97-AF65-F5344CB8AC3E}">
        <p14:creationId xmlns:p14="http://schemas.microsoft.com/office/powerpoint/2010/main" val="372640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http://dsim.in/blog/2016/10/05/case-study-how-zappos-win-the-heart-of-customers-by-putting-their-core-values-into-business/</a:t>
            </a:r>
            <a:endParaRPr lang="en-US" altLang="en-US" smtClean="0">
              <a:hlinkClick r:id="rId3"/>
            </a:endParaRPr>
          </a:p>
          <a:p>
            <a:r>
              <a:rPr lang="en-US" altLang="en-US" smtClean="0">
                <a:hlinkClick r:id="rId3"/>
              </a:rPr>
              <a:t>www.zappos.com</a:t>
            </a:r>
          </a:p>
          <a:p>
            <a:r>
              <a:rPr lang="en-US" altLang="en-US" smtClean="0">
                <a:hlinkClick r:id="rId3"/>
              </a:rPr>
              <a:t>http://www.slideshare.net/zappos/zappos-tony-robbins-business-mastery-011610/27-EMPLOYEES_ulliWhats_the_larger_vision</a:t>
            </a:r>
            <a:endParaRPr lang="en-US" altLang="en-US" smtClean="0"/>
          </a:p>
          <a:p>
            <a:endParaRPr lang="en-US" altLang="en-US" smtClean="0"/>
          </a:p>
          <a:p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33913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E-CRM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smtClean="0"/>
              <a:t>Creating strategies and plans for how digital technology and digital data can support CRM</a:t>
            </a:r>
          </a:p>
          <a:p>
            <a:r>
              <a:rPr lang="en-US" altLang="en-US" smtClean="0"/>
              <a:t>Using website and online social media presences for customer development from generating leads through to conversion</a:t>
            </a:r>
          </a:p>
          <a:p>
            <a:r>
              <a:rPr lang="en-US" altLang="en-US" smtClean="0"/>
              <a:t>Managing customer profile information and e-mail list quality</a:t>
            </a:r>
          </a:p>
          <a:p>
            <a:r>
              <a:rPr lang="en-US" altLang="en-US" smtClean="0"/>
              <a:t>Managing customer contact options</a:t>
            </a:r>
          </a:p>
        </p:txBody>
      </p:sp>
    </p:spTree>
    <p:extLst>
      <p:ext uri="{BB962C8B-B14F-4D97-AF65-F5344CB8AC3E}">
        <p14:creationId xmlns:p14="http://schemas.microsoft.com/office/powerpoint/2010/main" val="12714276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Data mining to improve targeting</a:t>
            </a:r>
          </a:p>
          <a:p>
            <a:pPr>
              <a:defRPr/>
            </a:pPr>
            <a:r>
              <a:rPr lang="en-US" dirty="0" smtClean="0"/>
              <a:t>Online </a:t>
            </a:r>
            <a:r>
              <a:rPr lang="en-US" dirty="0" err="1" smtClean="0"/>
              <a:t>personalisation</a:t>
            </a:r>
            <a:r>
              <a:rPr lang="en-US" dirty="0" smtClean="0"/>
              <a:t> or mass </a:t>
            </a:r>
            <a:r>
              <a:rPr lang="en-US" dirty="0" err="1" smtClean="0"/>
              <a:t>customisation</a:t>
            </a:r>
            <a:endParaRPr lang="en-US" dirty="0" smtClean="0"/>
          </a:p>
          <a:p>
            <a:pPr>
              <a:defRPr/>
            </a:pPr>
            <a:r>
              <a:rPr lang="en-US" dirty="0" smtClean="0"/>
              <a:t>Online customer service facilities: FAQ or online chat support</a:t>
            </a:r>
          </a:p>
          <a:p>
            <a:pPr>
              <a:defRPr/>
            </a:pPr>
            <a:r>
              <a:rPr lang="en-US" dirty="0" smtClean="0"/>
              <a:t>Managing online service quality </a:t>
            </a:r>
          </a:p>
          <a:p>
            <a:pPr>
              <a:defRPr/>
            </a:pPr>
            <a:r>
              <a:rPr lang="en-US" dirty="0" smtClean="0"/>
              <a:t>Managing multichannel customer experience as they use different media</a:t>
            </a:r>
          </a:p>
          <a:p>
            <a:pPr marL="0" indent="0">
              <a:buFontTx/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25674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e-CRM to Social CRM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altLang="en-US" smtClean="0"/>
              <a:t>Social CRM:  process of managing customer-to-customer conversations to engage existing and potential customers and other stakeholders with the brand.</a:t>
            </a:r>
          </a:p>
          <a:p>
            <a:r>
              <a:rPr lang="en-US" altLang="en-US" smtClean="0"/>
              <a:t>Characterised by sense and respond communications e.g. Amazon personalised recommendations to site visitors.</a:t>
            </a:r>
          </a:p>
          <a:p>
            <a:r>
              <a:rPr lang="en-US" altLang="en-US" smtClean="0"/>
              <a:t>This has developed into Social CRM i.e. how social media  can be applied to develop customer relationships and customer value.</a:t>
            </a:r>
          </a:p>
        </p:txBody>
      </p:sp>
    </p:spTree>
    <p:extLst>
      <p:ext uri="{BB962C8B-B14F-4D97-AF65-F5344CB8AC3E}">
        <p14:creationId xmlns:p14="http://schemas.microsoft.com/office/powerpoint/2010/main" val="37838904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ChangeArrowheads="1"/>
          </p:cNvSpPr>
          <p:nvPr/>
        </p:nvSpPr>
        <p:spPr bwMode="auto">
          <a:xfrm>
            <a:off x="479425" y="6065838"/>
            <a:ext cx="82296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6.2</a:t>
            </a:r>
            <a:r>
              <a:rPr lang="en-GB" altLang="en-US" sz="1800"/>
              <a:t>  The scope of Social CRM across business functions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800" i="1"/>
              <a:t>Source</a:t>
            </a:r>
            <a:r>
              <a:rPr lang="en-GB" altLang="en-US" sz="800"/>
              <a:t>:</a:t>
            </a:r>
            <a:r>
              <a:rPr lang="en-GB" altLang="en-US" sz="800" i="1"/>
              <a:t> </a:t>
            </a:r>
            <a:r>
              <a:rPr lang="en-GB" altLang="en-US" sz="800"/>
              <a:t>Altimeter (2010)</a:t>
            </a:r>
          </a:p>
        </p:txBody>
      </p:sp>
      <p:pic>
        <p:nvPicPr>
          <p:cNvPr id="27651" name="Picture 6" descr="M06NF0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3" y="1619250"/>
            <a:ext cx="7699375" cy="440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b="0" smtClean="0"/>
              <a:t>The 18 Use Cases of Social CRM</a:t>
            </a:r>
          </a:p>
        </p:txBody>
      </p:sp>
      <p:sp>
        <p:nvSpPr>
          <p:cNvPr id="2765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25962"/>
          </a:xfrm>
        </p:spPr>
        <p:txBody>
          <a:bodyPr/>
          <a:lstStyle/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33802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Social CRM Strategy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 social CRM strategy can be developed by reviewing and prioritising options in each of the 6 business applications above. The </a:t>
            </a:r>
            <a:r>
              <a:rPr lang="en-US" altLang="en-US" smtClean="0">
                <a:hlinkClick r:id="rId2"/>
              </a:rPr>
              <a:t>report</a:t>
            </a:r>
            <a:r>
              <a:rPr lang="en-US" altLang="en-US" smtClean="0"/>
              <a:t> has a useful chart to assist prioritisation - it shows which applications are most popular; currently the social listening tools.</a:t>
            </a:r>
          </a:p>
        </p:txBody>
      </p:sp>
    </p:spTree>
    <p:extLst>
      <p:ext uri="{BB962C8B-B14F-4D97-AF65-F5344CB8AC3E}">
        <p14:creationId xmlns:p14="http://schemas.microsoft.com/office/powerpoint/2010/main" val="26207759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1600" smtClean="0"/>
              <a:t>The 5Ms are another useful framework for reviewing strategy implementation, they are:</a:t>
            </a:r>
          </a:p>
          <a:p>
            <a:endParaRPr lang="en-US" altLang="en-US" sz="1600" smtClean="0"/>
          </a:p>
          <a:p>
            <a:r>
              <a:rPr lang="en-US" altLang="en-US" sz="1600" smtClean="0"/>
              <a:t>1. </a:t>
            </a:r>
            <a:r>
              <a:rPr lang="en-US" altLang="en-US" sz="1600" b="1" smtClean="0"/>
              <a:t>Monitoring</a:t>
            </a:r>
            <a:r>
              <a:rPr lang="en-US" altLang="en-US" sz="1600" smtClean="0"/>
              <a:t>. Reviewing the method of social listening and deriving insights from these.</a:t>
            </a:r>
          </a:p>
          <a:p>
            <a:r>
              <a:rPr lang="en-US" altLang="en-US" sz="1600" smtClean="0"/>
              <a:t>2. </a:t>
            </a:r>
            <a:r>
              <a:rPr lang="en-US" altLang="en-US" sz="1600" b="1" smtClean="0"/>
              <a:t>Mapping</a:t>
            </a:r>
            <a:r>
              <a:rPr lang="en-US" altLang="en-US" sz="1600" smtClean="0"/>
              <a:t>. Finding relationships between an individual customer or grouped segments using different social platforms, e.g. Facebook and Twitter or email marketing.</a:t>
            </a:r>
          </a:p>
          <a:p>
            <a:r>
              <a:rPr lang="en-US" altLang="en-US" sz="1600" smtClean="0"/>
              <a:t>3. </a:t>
            </a:r>
            <a:r>
              <a:rPr lang="en-US" altLang="en-US" sz="1600" b="1" smtClean="0"/>
              <a:t>Management</a:t>
            </a:r>
            <a:r>
              <a:rPr lang="en-US" altLang="en-US" sz="1600" smtClean="0"/>
              <a:t>. Processes for implementing and reviewing strategy. More detail on campaign management would be helpful here.</a:t>
            </a:r>
          </a:p>
          <a:p>
            <a:r>
              <a:rPr lang="en-US" altLang="en-US" sz="1600" smtClean="0"/>
              <a:t>4. </a:t>
            </a:r>
            <a:r>
              <a:rPr lang="en-US" altLang="en-US" sz="1600" b="1" smtClean="0"/>
              <a:t>Middleware</a:t>
            </a:r>
            <a:r>
              <a:rPr lang="en-US" altLang="en-US" sz="1600" smtClean="0"/>
              <a:t>. The software tools and APIs used to monitor and gather insight.</a:t>
            </a:r>
          </a:p>
          <a:p>
            <a:r>
              <a:rPr lang="en-US" altLang="en-US" sz="1600" smtClean="0"/>
              <a:t>5. </a:t>
            </a:r>
            <a:r>
              <a:rPr lang="en-US" altLang="en-US" sz="1600" b="1" smtClean="0"/>
              <a:t>Measurement</a:t>
            </a:r>
            <a:r>
              <a:rPr lang="en-US" altLang="en-US" sz="1600" smtClean="0"/>
              <a:t>. The measures used to assess social marketing effectiveness and ROI.</a:t>
            </a:r>
          </a:p>
        </p:txBody>
      </p:sp>
    </p:spTree>
    <p:extLst>
      <p:ext uri="{BB962C8B-B14F-4D97-AF65-F5344CB8AC3E}">
        <p14:creationId xmlns:p14="http://schemas.microsoft.com/office/powerpoint/2010/main" val="5720705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5M’s of Social CRM</a:t>
            </a:r>
            <a:endParaRPr lang="en-US" altLang="en-US" smtClean="0"/>
          </a:p>
          <a:p>
            <a:endParaRPr lang="en-US" altLang="en-US" smtClean="0"/>
          </a:p>
          <a:p>
            <a:r>
              <a:rPr lang="en-US" altLang="en-US" smtClean="0">
                <a:hlinkClick r:id="rId3"/>
              </a:rPr>
              <a:t>https://www.slideshare.net/jeremiah_owyang/social-crm-the-new-rules-of-relationship-management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21205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US" dirty="0" smtClean="0"/>
              <a:t>Customer Engagement:</a:t>
            </a:r>
          </a:p>
          <a:p>
            <a:pPr lvl="1">
              <a:defRPr/>
            </a:pPr>
            <a:r>
              <a:rPr lang="en-US" dirty="0" smtClean="0"/>
              <a:t>Repeated interactions that strengthen the emotional, psychological or  physical investment a customer has in a brand</a:t>
            </a:r>
          </a:p>
          <a:p>
            <a:pPr marL="457200" lvl="1" indent="0" algn="ctr">
              <a:buFontTx/>
              <a:buNone/>
              <a:defRPr/>
            </a:pPr>
            <a:r>
              <a:rPr lang="en-US" b="1" dirty="0" smtClean="0"/>
              <a:t>CHALLENGED BY</a:t>
            </a:r>
          </a:p>
          <a:p>
            <a:pPr>
              <a:defRPr/>
            </a:pPr>
            <a:r>
              <a:rPr lang="en-US" dirty="0" smtClean="0"/>
              <a:t>Media fragmentation:</a:t>
            </a:r>
          </a:p>
          <a:p>
            <a:pPr lvl="1">
              <a:defRPr/>
            </a:pPr>
            <a:r>
              <a:rPr lang="en-US" dirty="0" smtClean="0"/>
              <a:t>Describes a trend to increasing choice and consumption of a range of media in terms of different channels such as web and mobile and also within channels  </a:t>
            </a:r>
            <a:r>
              <a:rPr lang="en-US" dirty="0" err="1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tv</a:t>
            </a:r>
            <a:r>
              <a:rPr lang="en-US" dirty="0" smtClean="0"/>
              <a:t> channels, radio stations, more websites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1644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altLang="en-US" smtClean="0"/>
              <a:t>Forrester (2007) has developed a framework to measure online engagement through the customer lifecycle and away from a brands own site:</a:t>
            </a:r>
          </a:p>
          <a:p>
            <a:pPr lvl="1"/>
            <a:r>
              <a:rPr lang="en-US" altLang="en-US" smtClean="0"/>
              <a:t>Involvement: website visits, time spent, pages viewed</a:t>
            </a:r>
          </a:p>
          <a:p>
            <a:pPr lvl="1"/>
            <a:r>
              <a:rPr lang="en-US" altLang="en-US" smtClean="0"/>
              <a:t>Interaction: comments, reviews</a:t>
            </a:r>
          </a:p>
          <a:p>
            <a:pPr lvl="1"/>
            <a:r>
              <a:rPr lang="en-US" altLang="en-US" smtClean="0"/>
              <a:t>Intimacy: sentiment tracking on third party sites including blogs and reviews</a:t>
            </a:r>
          </a:p>
          <a:p>
            <a:pPr lvl="1"/>
            <a:r>
              <a:rPr lang="en-US" altLang="en-US" smtClean="0"/>
              <a:t>Influence: advocacy indicated by such measures as likelihood to recommend to a friend</a:t>
            </a:r>
          </a:p>
        </p:txBody>
      </p:sp>
    </p:spTree>
    <p:extLst>
      <p:ext uri="{BB962C8B-B14F-4D97-AF65-F5344CB8AC3E}">
        <p14:creationId xmlns:p14="http://schemas.microsoft.com/office/powerpoint/2010/main" val="35045508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3481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611438"/>
            <a:ext cx="8229600" cy="2503487"/>
          </a:xfrm>
        </p:spPr>
      </p:pic>
    </p:spTree>
    <p:extLst>
      <p:ext uri="{BB962C8B-B14F-4D97-AF65-F5344CB8AC3E}">
        <p14:creationId xmlns:p14="http://schemas.microsoft.com/office/powerpoint/2010/main" val="40835425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Benefits of e-CRM for Customer Engagement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smtClean="0"/>
              <a:t>Targeting more cost-effectively: as list of contacts is self-selecting or pre-qualified i.e. already shown an interest.</a:t>
            </a:r>
          </a:p>
          <a:p>
            <a:r>
              <a:rPr lang="en-US" altLang="en-US" smtClean="0"/>
              <a:t>Mass-customisation: tailored emails at lower cost than direct mail.</a:t>
            </a:r>
          </a:p>
          <a:p>
            <a:r>
              <a:rPr lang="en-US" altLang="en-US" smtClean="0"/>
              <a:t>Increased depth and breadth of information.</a:t>
            </a:r>
          </a:p>
          <a:p>
            <a:r>
              <a:rPr lang="en-US" altLang="en-US" smtClean="0"/>
              <a:t>Deeper customer understanding, means more relevant communications.</a:t>
            </a:r>
          </a:p>
          <a:p>
            <a:r>
              <a:rPr lang="en-US" altLang="en-US" smtClean="0"/>
              <a:t>Lower cost/less wastage</a:t>
            </a:r>
          </a:p>
          <a:p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494549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Delivering of loyalty programmes (which encourage customer extension and retention).</a:t>
            </a:r>
          </a:p>
          <a:p>
            <a:r>
              <a:rPr lang="en-US" altLang="en-US" smtClean="0"/>
              <a:t>Opportunities for gamification:</a:t>
            </a:r>
          </a:p>
          <a:p>
            <a:endParaRPr lang="en-US" altLang="en-US" smtClean="0"/>
          </a:p>
        </p:txBody>
      </p:sp>
      <p:pic>
        <p:nvPicPr>
          <p:cNvPr id="3686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" y="2636838"/>
            <a:ext cx="8435975" cy="329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0906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McKinsey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2298775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ChangeArrowheads="1"/>
          </p:cNvSpPr>
          <p:nvPr/>
        </p:nvSpPr>
        <p:spPr bwMode="auto">
          <a:xfrm>
            <a:off x="476250" y="5837238"/>
            <a:ext cx="8229600" cy="50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6.3</a:t>
            </a:r>
            <a:r>
              <a:rPr lang="en-GB" altLang="en-US" sz="1800"/>
              <a:t>  Chiquita Rio film campaign applies gamification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800" i="1"/>
              <a:t>Source</a:t>
            </a:r>
            <a:r>
              <a:rPr lang="en-GB" altLang="en-US" sz="800"/>
              <a:t>:</a:t>
            </a:r>
            <a:r>
              <a:rPr lang="en-GB" altLang="en-US" sz="800" i="1"/>
              <a:t> </a:t>
            </a:r>
            <a:r>
              <a:rPr lang="en-GB" altLang="en-US" sz="800" b="1"/>
              <a:t>www.bunchball.com/chiquita</a:t>
            </a:r>
          </a:p>
        </p:txBody>
      </p:sp>
      <p:pic>
        <p:nvPicPr>
          <p:cNvPr id="38915" name="Picture 6" descr="M06NF00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813" y="331788"/>
            <a:ext cx="6302375" cy="525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89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684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Gamification can increase engagement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http://mashable.com/2011/09/23/gamification-strategies/#s9I4qgvKEuqt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428147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26988"/>
            <a:ext cx="8528050" cy="1006475"/>
          </a:xfrm>
        </p:spPr>
        <p:txBody>
          <a:bodyPr/>
          <a:lstStyle/>
          <a:p>
            <a:r>
              <a:rPr lang="en-US" altLang="en-US" sz="3000" smtClean="0"/>
              <a:t>Differences between relational and </a:t>
            </a:r>
            <a:br>
              <a:rPr lang="en-US" altLang="en-US" sz="3000" smtClean="0"/>
            </a:br>
            <a:r>
              <a:rPr lang="en-US" altLang="en-US" sz="3000" smtClean="0"/>
              <a:t>transactional marketing</a:t>
            </a:r>
          </a:p>
        </p:txBody>
      </p:sp>
      <p:graphicFrame>
        <p:nvGraphicFramePr>
          <p:cNvPr id="10270" name="Group 30"/>
          <p:cNvGraphicFramePr>
            <a:graphicFrameLocks noGrp="1"/>
          </p:cNvGraphicFramePr>
          <p:nvPr/>
        </p:nvGraphicFramePr>
        <p:xfrm>
          <a:off x="654050" y="1243013"/>
          <a:ext cx="7835900" cy="4913312"/>
        </p:xfrm>
        <a:graphic>
          <a:graphicData uri="http://schemas.openxmlformats.org/drawingml/2006/table">
            <a:tbl>
              <a:tblPr/>
              <a:tblGrid>
                <a:gridCol w="3917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17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0963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Transactional paradigm</a:t>
                      </a:r>
                      <a:endParaRPr kumimoji="0" lang="en-GB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Relational paradigm</a:t>
                      </a:r>
                      <a:endParaRPr kumimoji="0" lang="en-GB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Market segment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Individual customer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03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Transaction duration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Lifetime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Margin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Lifetime value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963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Market share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Most valued customers and customer share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0963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Mass market broadcast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Dialogue and tailored communications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8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Passive consumers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Empowered clients</a:t>
                      </a:r>
                      <a:endParaRPr kumimoji="0" lang="en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85366" marR="85366" marT="42677" marB="426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204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8625"/>
            <a:ext cx="8229600" cy="625475"/>
          </a:xfrm>
        </p:spPr>
        <p:txBody>
          <a:bodyPr/>
          <a:lstStyle/>
          <a:p>
            <a:r>
              <a:rPr lang="en-US" altLang="en-US" sz="3200" smtClean="0"/>
              <a:t>CRM applications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600200"/>
            <a:ext cx="8229600" cy="4525963"/>
          </a:xfrm>
        </p:spPr>
        <p:txBody>
          <a:bodyPr/>
          <a:lstStyle/>
          <a:p>
            <a:pPr marL="333375" indent="-333375"/>
            <a:r>
              <a:rPr lang="en-US" altLang="en-US" smtClean="0"/>
              <a:t>Sales force automation</a:t>
            </a:r>
          </a:p>
          <a:p>
            <a:pPr marL="333375" indent="-333375"/>
            <a:r>
              <a:rPr lang="en-US" altLang="en-US" smtClean="0"/>
              <a:t>Customer service management</a:t>
            </a:r>
          </a:p>
          <a:p>
            <a:pPr marL="333375" indent="-333375"/>
            <a:r>
              <a:rPr lang="en-US" altLang="en-US" smtClean="0"/>
              <a:t>Managing the sales process</a:t>
            </a:r>
          </a:p>
          <a:p>
            <a:pPr marL="333375" indent="-333375"/>
            <a:r>
              <a:rPr lang="en-US" altLang="en-US" smtClean="0"/>
              <a:t>Customer communications management</a:t>
            </a:r>
          </a:p>
          <a:p>
            <a:pPr marL="333375" indent="-333375"/>
            <a:r>
              <a:rPr lang="en-US" altLang="en-US" smtClean="0"/>
              <a:t>Analysis: through data mining</a:t>
            </a:r>
          </a:p>
        </p:txBody>
      </p:sp>
    </p:spTree>
    <p:extLst>
      <p:ext uri="{BB962C8B-B14F-4D97-AF65-F5344CB8AC3E}">
        <p14:creationId xmlns:p14="http://schemas.microsoft.com/office/powerpoint/2010/main" val="429454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2438"/>
            <a:ext cx="8229600" cy="584200"/>
          </a:xfrm>
        </p:spPr>
        <p:txBody>
          <a:bodyPr/>
          <a:lstStyle/>
          <a:p>
            <a:r>
              <a:rPr lang="en-US" altLang="en-US" sz="3200" smtClean="0"/>
              <a:t>CRM technologies and data</a:t>
            </a:r>
            <a:endParaRPr lang="en-GB" altLang="en-US" sz="320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679575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US" altLang="en-US" dirty="0" smtClean="0"/>
              <a:t>3 Main types of data held in customer databases for CRM are: </a:t>
            </a:r>
          </a:p>
          <a:p>
            <a:pPr marL="333375" indent="-333375">
              <a:lnSpc>
                <a:spcPct val="80000"/>
              </a:lnSpc>
              <a:defRPr/>
            </a:pPr>
            <a:r>
              <a:rPr lang="en-US" altLang="en-US" dirty="0" smtClean="0"/>
              <a:t>Personal </a:t>
            </a:r>
            <a:r>
              <a:rPr lang="en-US" altLang="en-US" dirty="0"/>
              <a:t>and profile data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Contact details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Preferences</a:t>
            </a:r>
          </a:p>
          <a:p>
            <a:pPr marL="333375" indent="-333375">
              <a:lnSpc>
                <a:spcPct val="80000"/>
              </a:lnSpc>
              <a:defRPr/>
            </a:pPr>
            <a:r>
              <a:rPr lang="en-US" altLang="en-US" dirty="0"/>
              <a:t>Transaction data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Sales history</a:t>
            </a:r>
          </a:p>
          <a:p>
            <a:pPr marL="333375" indent="-333375">
              <a:lnSpc>
                <a:spcPct val="80000"/>
              </a:lnSpc>
              <a:defRPr/>
            </a:pPr>
            <a:r>
              <a:rPr lang="en-US" altLang="en-US" dirty="0"/>
              <a:t>Communications data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Campaign history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Research/Feedback/Support queries</a:t>
            </a:r>
          </a:p>
          <a:p>
            <a:pPr marL="1095375" lvl="2" indent="-342900">
              <a:lnSpc>
                <a:spcPct val="80000"/>
              </a:lnSpc>
              <a:defRPr/>
            </a:pPr>
            <a:r>
              <a:rPr lang="en-US" altLang="en-US" sz="2600" dirty="0">
                <a:ea typeface="ＭＳ Ｐゴシック" charset="-128"/>
              </a:rPr>
              <a:t>Contact reports (B2B).</a:t>
            </a:r>
          </a:p>
        </p:txBody>
      </p:sp>
    </p:spTree>
    <p:extLst>
      <p:ext uri="{BB962C8B-B14F-4D97-AF65-F5344CB8AC3E}">
        <p14:creationId xmlns:p14="http://schemas.microsoft.com/office/powerpoint/2010/main" val="22670100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31800"/>
            <a:ext cx="8229600" cy="625475"/>
          </a:xfrm>
        </p:spPr>
        <p:txBody>
          <a:bodyPr/>
          <a:lstStyle/>
          <a:p>
            <a:r>
              <a:rPr lang="en-GB" altLang="en-US" sz="3200" smtClean="0"/>
              <a:t>E-CRM benefits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600200"/>
            <a:ext cx="8229600" cy="4525963"/>
          </a:xfrm>
        </p:spPr>
        <p:txBody>
          <a:bodyPr/>
          <a:lstStyle/>
          <a:p>
            <a:r>
              <a:rPr lang="en-GB" altLang="en-US" smtClean="0"/>
              <a:t>Customer development</a:t>
            </a:r>
          </a:p>
          <a:p>
            <a:r>
              <a:rPr lang="en-GB" altLang="en-US" smtClean="0"/>
              <a:t>Managing e-mail list quality</a:t>
            </a:r>
          </a:p>
          <a:p>
            <a:r>
              <a:rPr lang="en-GB" altLang="en-US" smtClean="0"/>
              <a:t>Implementing e-mail marketing </a:t>
            </a:r>
          </a:p>
          <a:p>
            <a:r>
              <a:rPr lang="en-GB" altLang="en-US" smtClean="0"/>
              <a:t>Data mining</a:t>
            </a:r>
          </a:p>
          <a:p>
            <a:r>
              <a:rPr lang="en-GB" altLang="en-US" smtClean="0"/>
              <a:t>Personalisation and customisation</a:t>
            </a:r>
          </a:p>
          <a:p>
            <a:r>
              <a:rPr lang="en-GB" altLang="en-US" smtClean="0"/>
              <a:t>Customer service quality and multi-channel experience.</a:t>
            </a:r>
          </a:p>
        </p:txBody>
      </p:sp>
    </p:spTree>
    <p:extLst>
      <p:ext uri="{BB962C8B-B14F-4D97-AF65-F5344CB8AC3E}">
        <p14:creationId xmlns:p14="http://schemas.microsoft.com/office/powerpoint/2010/main" val="355317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3"/>
          <p:cNvSpPr>
            <a:spLocks noChangeArrowheads="1"/>
          </p:cNvSpPr>
          <p:nvPr/>
        </p:nvSpPr>
        <p:spPr bwMode="auto">
          <a:xfrm>
            <a:off x="477838" y="5838825"/>
            <a:ext cx="822960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6.4</a:t>
            </a:r>
            <a:r>
              <a:rPr lang="en-GB" altLang="en-US" sz="1800"/>
              <a:t>  The four classic marketing activities of customer relationship management</a:t>
            </a:r>
          </a:p>
        </p:txBody>
      </p:sp>
      <p:pic>
        <p:nvPicPr>
          <p:cNvPr id="50179" name="Picture 6" descr="M06NF0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3" y="1244600"/>
            <a:ext cx="8385175" cy="314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2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222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306638"/>
            <a:ext cx="8229600" cy="3113087"/>
          </a:xfrm>
        </p:spPr>
      </p:pic>
    </p:spTree>
    <p:extLst>
      <p:ext uri="{BB962C8B-B14F-4D97-AF65-F5344CB8AC3E}">
        <p14:creationId xmlns:p14="http://schemas.microsoft.com/office/powerpoint/2010/main" val="12301711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4025"/>
            <a:ext cx="8229600" cy="584200"/>
          </a:xfrm>
        </p:spPr>
        <p:txBody>
          <a:bodyPr/>
          <a:lstStyle/>
          <a:p>
            <a:r>
              <a:rPr lang="en-US" altLang="en-US" sz="3200" smtClean="0"/>
              <a:t>5 I’s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FontTx/>
              <a:buNone/>
              <a:defRPr/>
            </a:pPr>
            <a:r>
              <a:rPr lang="en-US" altLang="en-US" dirty="0" smtClean="0"/>
              <a:t>Peppers and Rogers (1997) stages for customer retention:</a:t>
            </a:r>
          </a:p>
          <a:p>
            <a:pPr marL="333375" indent="-333375">
              <a:defRPr/>
            </a:pPr>
            <a:r>
              <a:rPr lang="en-US" altLang="en-US" dirty="0" smtClean="0"/>
              <a:t>Identification </a:t>
            </a:r>
            <a:r>
              <a:rPr lang="en-US" altLang="en-US" dirty="0"/>
              <a:t>– can the customer be </a:t>
            </a:r>
            <a:r>
              <a:rPr lang="en-US" altLang="en-US" dirty="0" err="1"/>
              <a:t>recognised</a:t>
            </a:r>
            <a:r>
              <a:rPr lang="en-US" altLang="en-US" dirty="0"/>
              <a:t> for different channel contacts?</a:t>
            </a:r>
          </a:p>
          <a:p>
            <a:pPr marL="333375" indent="-333375">
              <a:defRPr/>
            </a:pPr>
            <a:r>
              <a:rPr lang="en-US" altLang="en-US" dirty="0" err="1"/>
              <a:t>Individualisation</a:t>
            </a:r>
            <a:r>
              <a:rPr lang="en-US" altLang="en-US" dirty="0"/>
              <a:t> – can communications and products be tailored?</a:t>
            </a:r>
          </a:p>
          <a:p>
            <a:pPr marL="333375" indent="-333375">
              <a:defRPr/>
            </a:pPr>
            <a:r>
              <a:rPr lang="en-US" altLang="en-US" dirty="0"/>
              <a:t>Interaction – are communications two-way?</a:t>
            </a:r>
          </a:p>
          <a:p>
            <a:pPr marL="333375" indent="-333375">
              <a:defRPr/>
            </a:pPr>
            <a:r>
              <a:rPr lang="en-US" altLang="en-US" dirty="0"/>
              <a:t>Integration – is there a 360 degree view of the customer?</a:t>
            </a:r>
          </a:p>
          <a:p>
            <a:pPr marL="333375" indent="-333375">
              <a:defRPr/>
            </a:pPr>
            <a:r>
              <a:rPr lang="en-US" altLang="en-US" dirty="0"/>
              <a:t>Integrity – is the relationship built on trust?</a:t>
            </a:r>
          </a:p>
        </p:txBody>
      </p:sp>
    </p:spTree>
    <p:extLst>
      <p:ext uri="{BB962C8B-B14F-4D97-AF65-F5344CB8AC3E}">
        <p14:creationId xmlns:p14="http://schemas.microsoft.com/office/powerpoint/2010/main" val="46748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5529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671638"/>
            <a:ext cx="8229600" cy="4383087"/>
          </a:xfrm>
        </p:spPr>
      </p:pic>
    </p:spTree>
    <p:extLst>
      <p:ext uri="{BB962C8B-B14F-4D97-AF65-F5344CB8AC3E}">
        <p14:creationId xmlns:p14="http://schemas.microsoft.com/office/powerpoint/2010/main" val="24130559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563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hlinkClick r:id="rId2"/>
              </a:rPr>
              <a:t>Delliotte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4203599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31800"/>
            <a:ext cx="8229600" cy="625475"/>
          </a:xfrm>
        </p:spPr>
        <p:txBody>
          <a:bodyPr/>
          <a:lstStyle/>
          <a:p>
            <a:r>
              <a:rPr lang="en-US" altLang="en-US" sz="3200" smtClean="0"/>
              <a:t>Permission marketing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663" y="1644650"/>
            <a:ext cx="8229600" cy="4525963"/>
          </a:xfrm>
        </p:spPr>
        <p:txBody>
          <a:bodyPr/>
          <a:lstStyle/>
          <a:p>
            <a:pPr marL="333375" indent="-333375">
              <a:lnSpc>
                <a:spcPct val="90000"/>
              </a:lnSpc>
            </a:pPr>
            <a:r>
              <a:rPr lang="en-US" altLang="en-US" smtClean="0"/>
              <a:t>Key concepts</a:t>
            </a:r>
          </a:p>
          <a:p>
            <a:pPr marL="676275" lvl="1" indent="-323850">
              <a:lnSpc>
                <a:spcPct val="90000"/>
              </a:lnSpc>
            </a:pPr>
            <a:r>
              <a:rPr lang="en-US" altLang="en-US" sz="2600" smtClean="0"/>
              <a:t>Not traditional (interruption) marketing – that disrupt a customers activities</a:t>
            </a:r>
          </a:p>
          <a:p>
            <a:pPr marL="676275" lvl="1" indent="-323850">
              <a:lnSpc>
                <a:spcPct val="90000"/>
              </a:lnSpc>
            </a:pPr>
            <a:r>
              <a:rPr lang="en-US" altLang="en-US" sz="2600" smtClean="0"/>
              <a:t>Not SPAM</a:t>
            </a:r>
          </a:p>
          <a:p>
            <a:pPr marL="676275" lvl="1" indent="-323850">
              <a:lnSpc>
                <a:spcPct val="90000"/>
              </a:lnSpc>
            </a:pPr>
            <a:r>
              <a:rPr lang="en-US" altLang="en-US" sz="2600" smtClean="0"/>
              <a:t>Requires opt-in (online to e-mail)</a:t>
            </a:r>
          </a:p>
          <a:p>
            <a:pPr marL="676275" lvl="1" indent="-323850">
              <a:lnSpc>
                <a:spcPct val="90000"/>
              </a:lnSpc>
            </a:pPr>
            <a:r>
              <a:rPr lang="en-US" altLang="en-US" sz="2600" smtClean="0"/>
              <a:t>Opt-out</a:t>
            </a:r>
          </a:p>
          <a:p>
            <a:pPr marL="676275" lvl="1" indent="-323850">
              <a:lnSpc>
                <a:spcPct val="90000"/>
              </a:lnSpc>
            </a:pPr>
            <a:r>
              <a:rPr lang="en-US" altLang="en-US" sz="2600" smtClean="0"/>
              <a:t>Learning about the customer</a:t>
            </a:r>
          </a:p>
          <a:p>
            <a:pPr marL="676275" lvl="1" indent="-323850">
              <a:lnSpc>
                <a:spcPct val="90000"/>
              </a:lnSpc>
            </a:pPr>
            <a:r>
              <a:rPr lang="en-US" altLang="en-US" sz="2600" smtClean="0"/>
              <a:t>Initial and continued relationship is based on incentives.</a:t>
            </a:r>
          </a:p>
        </p:txBody>
      </p:sp>
    </p:spTree>
    <p:extLst>
      <p:ext uri="{BB962C8B-B14F-4D97-AF65-F5344CB8AC3E}">
        <p14:creationId xmlns:p14="http://schemas.microsoft.com/office/powerpoint/2010/main" val="210711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1"/>
            <a:r>
              <a:rPr lang="en-US" altLang="en-US" smtClean="0"/>
              <a:t>Attract new and existing customers to online presence: website, facebook or app that allows opt-in</a:t>
            </a:r>
          </a:p>
          <a:p>
            <a:pPr lvl="1"/>
            <a:r>
              <a:rPr lang="en-US" altLang="en-US" smtClean="0"/>
              <a:t>Incentivise visitors to action: lead generation or sales generation e.g. Facebook like before they can gain incentive</a:t>
            </a:r>
          </a:p>
          <a:p>
            <a:pPr lvl="1"/>
            <a:r>
              <a:rPr lang="en-US" altLang="en-US" smtClean="0"/>
              <a:t>Capture customer information to maintain relationship: e.g. online form</a:t>
            </a:r>
          </a:p>
          <a:p>
            <a:pPr lvl="1"/>
            <a:r>
              <a:rPr lang="en-US" altLang="en-US" smtClean="0"/>
              <a:t>Maintain dialogue using online (and offline) communication</a:t>
            </a:r>
          </a:p>
          <a:p>
            <a:pPr lvl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788570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Examples:</a:t>
            </a:r>
          </a:p>
          <a:p>
            <a:endParaRPr lang="en-US" altLang="en-US" smtClean="0"/>
          </a:p>
          <a:p>
            <a:r>
              <a:rPr lang="en-US" altLang="en-US" smtClean="0">
                <a:hlinkClick r:id="rId2"/>
              </a:rPr>
              <a:t>http://www.smartinsights.com/social-media-marketing/social-media-strategy/e-permission-marketing/</a:t>
            </a:r>
            <a:endParaRPr lang="en-US" altLang="en-US" smtClean="0"/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963649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ChangeArrowheads="1"/>
          </p:cNvSpPr>
          <p:nvPr/>
        </p:nvSpPr>
        <p:spPr bwMode="auto">
          <a:xfrm>
            <a:off x="485775" y="5838825"/>
            <a:ext cx="822960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6.7</a:t>
            </a:r>
            <a:r>
              <a:rPr lang="en-GB" altLang="en-US" sz="1800"/>
              <a:t>  Matrix of customer touch points for collecting and updating customer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/>
              <a:t>email contact and other profile information</a:t>
            </a:r>
          </a:p>
        </p:txBody>
      </p:sp>
      <p:pic>
        <p:nvPicPr>
          <p:cNvPr id="61443" name="Picture 6" descr="M06NF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925" y="325438"/>
            <a:ext cx="6534150" cy="528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981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6.8</a:t>
            </a:r>
            <a:r>
              <a:rPr lang="en-GB" altLang="en-US" sz="1800"/>
              <a:t>  Princess Cruises campaign Facebook Page</a:t>
            </a:r>
          </a:p>
        </p:txBody>
      </p:sp>
      <p:pic>
        <p:nvPicPr>
          <p:cNvPr id="63491" name="Picture 6" descr="M06NF00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325438"/>
            <a:ext cx="6124575" cy="530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855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5539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33450" y="1600200"/>
            <a:ext cx="7277100" cy="4525963"/>
          </a:xfrm>
        </p:spPr>
      </p:pic>
    </p:spTree>
    <p:extLst>
      <p:ext uri="{BB962C8B-B14F-4D97-AF65-F5344CB8AC3E}">
        <p14:creationId xmlns:p14="http://schemas.microsoft.com/office/powerpoint/2010/main" val="18478914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pic>
        <p:nvPicPr>
          <p:cNvPr id="6656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430463"/>
            <a:ext cx="8229600" cy="2865437"/>
          </a:xfrm>
        </p:spPr>
      </p:pic>
    </p:spTree>
    <p:extLst>
      <p:ext uri="{BB962C8B-B14F-4D97-AF65-F5344CB8AC3E}">
        <p14:creationId xmlns:p14="http://schemas.microsoft.com/office/powerpoint/2010/main" val="129513107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Permission/Inbound Marketing</a:t>
            </a:r>
          </a:p>
        </p:txBody>
      </p:sp>
      <p:sp>
        <p:nvSpPr>
          <p:cNvPr id="675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hlinkClick r:id="rId2"/>
              </a:rPr>
              <a:t>http://www.hubspot.com/inbound-marketing</a:t>
            </a:r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316706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6.9</a:t>
            </a:r>
            <a:r>
              <a:rPr lang="en-GB" altLang="en-US" sz="1800"/>
              <a:t>  The extent to which different types of segmentation variables tend to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/>
              <a:t>be predictive of response</a:t>
            </a:r>
          </a:p>
        </p:txBody>
      </p:sp>
      <p:pic>
        <p:nvPicPr>
          <p:cNvPr id="68611" name="Picture 6" descr="M06NF00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625" y="896938"/>
            <a:ext cx="6508750" cy="404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932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6.10</a:t>
            </a:r>
            <a:r>
              <a:rPr lang="en-GB" altLang="en-US" sz="1800"/>
              <a:t>  Options for mass customisation and personalisation using the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/>
              <a:t>Internet</a:t>
            </a:r>
          </a:p>
        </p:txBody>
      </p:sp>
      <p:pic>
        <p:nvPicPr>
          <p:cNvPr id="70659" name="Picture 6" descr="M06NF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288" y="504825"/>
            <a:ext cx="7083425" cy="503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802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6.11</a:t>
            </a:r>
            <a:r>
              <a:rPr lang="en-GB" altLang="en-US" sz="1800"/>
              <a:t>  Factors affecting customer satisfaction and loyalty</a:t>
            </a:r>
          </a:p>
        </p:txBody>
      </p:sp>
      <p:pic>
        <p:nvPicPr>
          <p:cNvPr id="72707" name="Picture 6" descr="M06NF0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8" y="501650"/>
            <a:ext cx="7134225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472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3"/>
          <p:cNvSpPr>
            <a:spLocks noChangeArrowheads="1"/>
          </p:cNvSpPr>
          <p:nvPr/>
        </p:nvSpPr>
        <p:spPr bwMode="auto">
          <a:xfrm>
            <a:off x="485775" y="5832475"/>
            <a:ext cx="8229600" cy="48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6.12</a:t>
            </a:r>
            <a:r>
              <a:rPr lang="en-GB" altLang="en-US" sz="1800"/>
              <a:t>  Alternative methods for reviewing customer feedback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800" i="1"/>
              <a:t>Source</a:t>
            </a:r>
            <a:r>
              <a:rPr lang="en-GB" altLang="en-US" sz="800"/>
              <a:t>:</a:t>
            </a:r>
            <a:r>
              <a:rPr lang="en-GB" altLang="en-US" sz="800" i="1"/>
              <a:t> </a:t>
            </a:r>
            <a:r>
              <a:rPr lang="en-GB" altLang="en-US" sz="800"/>
              <a:t>Foresee Results (2011), Annual Ebusiness Report, published 19 July 2011, edited by Larry Freed.</a:t>
            </a:r>
          </a:p>
        </p:txBody>
      </p:sp>
      <p:pic>
        <p:nvPicPr>
          <p:cNvPr id="74755" name="Picture 6" descr="M06NF0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63" y="1250950"/>
            <a:ext cx="8397875" cy="313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551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3"/>
          <p:cNvSpPr>
            <a:spLocks noChangeArrowheads="1"/>
          </p:cNvSpPr>
          <p:nvPr/>
        </p:nvSpPr>
        <p:spPr bwMode="auto">
          <a:xfrm>
            <a:off x="485775" y="5824538"/>
            <a:ext cx="7758113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6.13</a:t>
            </a:r>
            <a:r>
              <a:rPr lang="en-GB" altLang="en-US" sz="1800"/>
              <a:t>  Independent feedback for Charles Tyrwhitt (www.ctshirts.co.uk),  a shirts retailer</a:t>
            </a:r>
          </a:p>
        </p:txBody>
      </p:sp>
      <p:pic>
        <p:nvPicPr>
          <p:cNvPr id="76803" name="Picture 6" descr="M06NF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700" y="325438"/>
            <a:ext cx="6832600" cy="534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295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6.14</a:t>
            </a:r>
            <a:r>
              <a:rPr lang="en-GB" altLang="en-US" sz="1800"/>
              <a:t>  Activity segmentation of a site requiring registration</a:t>
            </a:r>
          </a:p>
        </p:txBody>
      </p:sp>
      <p:pic>
        <p:nvPicPr>
          <p:cNvPr id="78851" name="Picture 6" descr="M06NF0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375" y="325438"/>
            <a:ext cx="4921250" cy="525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796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6.15</a:t>
            </a:r>
            <a:r>
              <a:rPr lang="en-GB" altLang="en-US" sz="1800"/>
              <a:t>  Categorising customers according to value</a:t>
            </a:r>
          </a:p>
        </p:txBody>
      </p:sp>
      <p:pic>
        <p:nvPicPr>
          <p:cNvPr id="80899" name="Picture 6" descr="M06NF0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775" y="896938"/>
            <a:ext cx="6140450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959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6.16</a:t>
            </a:r>
            <a:r>
              <a:rPr lang="en-GB" altLang="en-US" sz="1800"/>
              <a:t>  Different representations of lifetime value calculation</a:t>
            </a:r>
          </a:p>
        </p:txBody>
      </p:sp>
      <p:pic>
        <p:nvPicPr>
          <p:cNvPr id="82947" name="Picture 6" descr="M06NF0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138" y="892175"/>
            <a:ext cx="4403725" cy="434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801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3"/>
          <p:cNvSpPr>
            <a:spLocks noChangeArrowheads="1"/>
          </p:cNvSpPr>
          <p:nvPr/>
        </p:nvSpPr>
        <p:spPr bwMode="auto">
          <a:xfrm>
            <a:off x="485775" y="5834063"/>
            <a:ext cx="8229600" cy="52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200"/>
              <a:t>Figure 6.20 </a:t>
            </a:r>
            <a:r>
              <a:rPr lang="en-GB" altLang="en-US" sz="1800"/>
              <a:t> </a:t>
            </a:r>
            <a:r>
              <a:rPr lang="en-US" altLang="en-US" sz="1800"/>
              <a:t>A summary of the three main dimensions of Big Data</a:t>
            </a:r>
            <a:br>
              <a:rPr lang="en-US" altLang="en-US" sz="1800"/>
            </a:br>
            <a:r>
              <a:rPr lang="en-US" altLang="en-US" sz="800" i="1"/>
              <a:t>Source</a:t>
            </a:r>
            <a:r>
              <a:rPr lang="en-US" altLang="en-US" sz="800"/>
              <a:t>: Soubra (2012)</a:t>
            </a:r>
            <a:endParaRPr lang="en-GB" altLang="en-US" sz="800"/>
          </a:p>
        </p:txBody>
      </p:sp>
      <p:pic>
        <p:nvPicPr>
          <p:cNvPr id="84995" name="Picture 5" descr="\\192.168.9.252\08macdata06\Graphics\Powerpoint\PE_UK\PE499-CHAFFEY\Final Files\GIf\ch06\M06NF02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075" y="323850"/>
            <a:ext cx="6165850" cy="5313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724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870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hlinkClick r:id="rId2"/>
              </a:rPr>
              <a:t>https://www.youtube.com/watch?v=wxcx1U7aBdA</a:t>
            </a:r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0239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8806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smtClean="0">
                <a:hlinkClick r:id="rId2"/>
              </a:rPr>
              <a:t>https://leveragenewagemedia.com/blog/social-media-infographic/</a:t>
            </a:r>
            <a:endParaRPr lang="en-GB" altLang="en-US" smtClean="0"/>
          </a:p>
          <a:p>
            <a:r>
              <a:rPr lang="en-GB" altLang="en-US" smtClean="0">
                <a:hlinkClick r:id="rId3"/>
              </a:rPr>
              <a:t>https://www.impactbnd.com/blog/the-difference-between-facebook-twitter-linkedin-google-youtube-pinterest</a:t>
            </a:r>
            <a:endParaRPr lang="en-GB" altLang="en-US" smtClean="0"/>
          </a:p>
          <a:p>
            <a:r>
              <a:rPr lang="en-GB" altLang="en-US" smtClean="0">
                <a:hlinkClick r:id="rId4"/>
              </a:rPr>
              <a:t>https://www.1and1.co.uk/digitalguide/online-marketing/social-media/the-most-important-social-media-platforms/</a:t>
            </a:r>
            <a:endParaRPr lang="en-GB" altLang="en-US" smtClean="0"/>
          </a:p>
          <a:p>
            <a:r>
              <a:rPr lang="en-GB" altLang="en-US" smtClean="0">
                <a:hlinkClick r:id="rId5"/>
              </a:rPr>
              <a:t>https://socialmediaweek.org/blog/2017/01/social-media-cheat-sheet-infographic/</a:t>
            </a:r>
            <a:endParaRPr lang="en-GB" altLang="en-US" smtClean="0"/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4781857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 far this week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Identify </a:t>
            </a:r>
            <a:r>
              <a:rPr lang="en-US" dirty="0"/>
              <a:t>the industry and conduct an audit of the external environment in which it operates </a:t>
            </a:r>
          </a:p>
          <a:p>
            <a:r>
              <a:rPr lang="en-US" dirty="0" smtClean="0"/>
              <a:t>Analyse </a:t>
            </a:r>
            <a:r>
              <a:rPr lang="en-US" dirty="0"/>
              <a:t>the conventional way of conducting business within the industry, including customer engagement </a:t>
            </a:r>
          </a:p>
          <a:p>
            <a:r>
              <a:rPr lang="en-US" dirty="0" smtClean="0"/>
              <a:t>Evaluate </a:t>
            </a:r>
            <a:r>
              <a:rPr lang="en-US" dirty="0"/>
              <a:t>how the industry might creatively respond to key external drivers of change by identifying the product/service/processes which will disrupt this industry to ensure sustainable competitive advantage </a:t>
            </a:r>
          </a:p>
        </p:txBody>
      </p:sp>
    </p:spTree>
    <p:extLst>
      <p:ext uri="{BB962C8B-B14F-4D97-AF65-F5344CB8AC3E}">
        <p14:creationId xmlns:p14="http://schemas.microsoft.com/office/powerpoint/2010/main" val="52784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Robert Owen Challenge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University-wide business startup competition: Wednesday 15</a:t>
            </a:r>
            <a:r>
              <a:rPr lang="en-US" baseline="30000" dirty="0" smtClean="0"/>
              <a:t>th</a:t>
            </a:r>
            <a:r>
              <a:rPr lang="en-US" dirty="0" smtClean="0"/>
              <a:t> November 2pm.</a:t>
            </a:r>
            <a:endParaRPr lang="en-US" dirty="0"/>
          </a:p>
          <a:p>
            <a:r>
              <a:rPr lang="en-US" dirty="0" smtClean="0"/>
              <a:t>The best presentation will be selected  to join the finalists.</a:t>
            </a:r>
          </a:p>
          <a:p>
            <a:r>
              <a:rPr lang="en-US" dirty="0" smtClean="0"/>
              <a:t>Chance to win £150 first prize and/or £50 best pitch!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35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Critically evaluate the options for designing an innovative marketing strategy which might enhance the </a:t>
            </a:r>
            <a:r>
              <a:rPr lang="en-US" b="1" dirty="0"/>
              <a:t>customer journey </a:t>
            </a:r>
            <a:r>
              <a:rPr lang="en-US" dirty="0"/>
              <a:t>for </a:t>
            </a:r>
            <a:r>
              <a:rPr lang="en-US" b="1" dirty="0"/>
              <a:t>future </a:t>
            </a:r>
            <a:r>
              <a:rPr lang="en-US" b="1" dirty="0" smtClean="0"/>
              <a:t>growth (acquisition) </a:t>
            </a:r>
            <a:r>
              <a:rPr lang="en-US" dirty="0"/>
              <a:t>and </a:t>
            </a:r>
            <a:r>
              <a:rPr lang="en-US" b="1" dirty="0" smtClean="0"/>
              <a:t>retention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You </a:t>
            </a:r>
            <a:r>
              <a:rPr lang="en-US" dirty="0"/>
              <a:t>are required to present your team’s output in a suitable and </a:t>
            </a:r>
            <a:r>
              <a:rPr lang="en-US" b="1" dirty="0"/>
              <a:t>creative format </a:t>
            </a:r>
            <a:r>
              <a:rPr lang="en-US" dirty="0"/>
              <a:t>which reflects the theme of project week.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6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Digital Disruption?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Digital disruption is a </a:t>
            </a:r>
            <a:r>
              <a:rPr lang="en-GB" b="1" dirty="0"/>
              <a:t>transformation</a:t>
            </a:r>
            <a:r>
              <a:rPr lang="en-GB" dirty="0"/>
              <a:t> that is caused by emerging digital technologies and business models.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innovative new technologies and models can impact the value of existing products and services offered in the industry.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is why the term ‘disruption’ is used, as the emergence of these new digital products/services/businesses disrupts the current market and causes the need for re-evaluation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Examples: Digital Cameras, downloadable music/film, online news and magazines, Uber taxis</a:t>
            </a:r>
            <a:r>
              <a:rPr lang="is-I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357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Amazon Go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3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Disruption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www.rockethub.com/blog/6172/the-new-face-of-disruption-retail-in-the-digital-age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94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 have been tasked with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“Demonstrate </a:t>
            </a:r>
            <a:r>
              <a:rPr lang="en-US" dirty="0"/>
              <a:t>ideas for marketing </a:t>
            </a:r>
            <a:r>
              <a:rPr lang="en-US" dirty="0" smtClean="0"/>
              <a:t>strategies” </a:t>
            </a:r>
          </a:p>
          <a:p>
            <a:r>
              <a:rPr lang="en-US" dirty="0" smtClean="0"/>
              <a:t>“creative </a:t>
            </a:r>
            <a:r>
              <a:rPr lang="en-US" dirty="0"/>
              <a:t>formats to use to present the business </a:t>
            </a:r>
            <a:r>
              <a:rPr lang="en-US" dirty="0" smtClean="0"/>
              <a:t>idea”.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05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Part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I’ll deal with the second point first</a:t>
            </a:r>
            <a:r>
              <a:rPr lang="is-IS" dirty="0" smtClean="0"/>
              <a:t>…</a:t>
            </a:r>
          </a:p>
          <a:p>
            <a:endParaRPr lang="is-IS" dirty="0"/>
          </a:p>
          <a:p>
            <a:pPr marL="400050" lvl="1" indent="0">
              <a:buNone/>
            </a:pPr>
            <a:r>
              <a:rPr lang="is-IS" dirty="0" smtClean="0"/>
              <a:t>…</a:t>
            </a:r>
            <a:r>
              <a:rPr lang="en-US" dirty="0" smtClean="0"/>
              <a:t>“</a:t>
            </a:r>
            <a:r>
              <a:rPr lang="en-US" dirty="0"/>
              <a:t>creative formats to use to present the business idea”.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72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“creative </a:t>
            </a:r>
            <a:r>
              <a:rPr lang="en-US" dirty="0"/>
              <a:t>formats to use to present the business </a:t>
            </a:r>
            <a:r>
              <a:rPr lang="en-US" dirty="0" smtClean="0"/>
              <a:t>idea”.</a:t>
            </a:r>
          </a:p>
          <a:p>
            <a:endParaRPr lang="en-US" dirty="0"/>
          </a:p>
          <a:p>
            <a:r>
              <a:rPr lang="en-US" dirty="0" smtClean="0"/>
              <a:t>You </a:t>
            </a:r>
            <a:r>
              <a:rPr lang="en-US" dirty="0"/>
              <a:t>are required to present your team’s output in a </a:t>
            </a:r>
            <a:r>
              <a:rPr lang="en-US" b="1" dirty="0"/>
              <a:t>suitable</a:t>
            </a:r>
            <a:r>
              <a:rPr lang="en-US" dirty="0"/>
              <a:t> and </a:t>
            </a:r>
            <a:r>
              <a:rPr lang="en-US" b="1" dirty="0"/>
              <a:t>creative format </a:t>
            </a:r>
            <a:r>
              <a:rPr lang="en-US" dirty="0"/>
              <a:t>which reflects the theme of project </a:t>
            </a:r>
            <a:r>
              <a:rPr lang="en-US" dirty="0" smtClean="0"/>
              <a:t>week (disruption).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58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present a business idea?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To get money/support</a:t>
            </a:r>
          </a:p>
          <a:p>
            <a:r>
              <a:rPr lang="en-US" dirty="0" smtClean="0"/>
              <a:t>How?</a:t>
            </a:r>
          </a:p>
          <a:p>
            <a:pPr lvl="1"/>
            <a:r>
              <a:rPr lang="en-US" dirty="0" smtClean="0"/>
              <a:t>Persuade</a:t>
            </a:r>
          </a:p>
          <a:p>
            <a:pPr lvl="2"/>
            <a:r>
              <a:rPr lang="en-US" dirty="0" smtClean="0"/>
              <a:t>Viability of Plan</a:t>
            </a:r>
          </a:p>
          <a:p>
            <a:pPr lvl="2"/>
            <a:r>
              <a:rPr lang="en-US" dirty="0" smtClean="0"/>
              <a:t>Is it worth investing</a:t>
            </a:r>
          </a:p>
          <a:p>
            <a:pPr lvl="3"/>
            <a:r>
              <a:rPr lang="en-US" dirty="0" smtClean="0"/>
              <a:t>Idea</a:t>
            </a:r>
          </a:p>
          <a:p>
            <a:pPr lvl="3"/>
            <a:r>
              <a:rPr lang="en-US" dirty="0" smtClean="0"/>
              <a:t>People/Team</a:t>
            </a:r>
          </a:p>
          <a:p>
            <a:pPr lvl="3"/>
            <a:r>
              <a:rPr lang="en-US" dirty="0" smtClean="0"/>
              <a:t>Research/evidence</a:t>
            </a:r>
          </a:p>
        </p:txBody>
      </p:sp>
    </p:spTree>
    <p:extLst>
      <p:ext uri="{BB962C8B-B14F-4D97-AF65-F5344CB8AC3E}">
        <p14:creationId xmlns:p14="http://schemas.microsoft.com/office/powerpoint/2010/main" val="35761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would be the standard way of presenting your Business idea?</a:t>
            </a:r>
          </a:p>
          <a:p>
            <a:endParaRPr lang="en-US" dirty="0"/>
          </a:p>
          <a:p>
            <a:r>
              <a:rPr lang="en-US" dirty="0" smtClean="0"/>
              <a:t>Business Plan – </a:t>
            </a:r>
            <a:r>
              <a:rPr lang="en-US" dirty="0" err="1" smtClean="0"/>
              <a:t>zzzzzz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Too comprehensive!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420888"/>
            <a:ext cx="2933700" cy="276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9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else?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Something that can summarise your idea on one page?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50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Business Model Canvas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728" y="1600200"/>
            <a:ext cx="5874544" cy="3916363"/>
          </a:xfrm>
        </p:spPr>
      </p:pic>
    </p:spTree>
    <p:extLst>
      <p:ext uri="{BB962C8B-B14F-4D97-AF65-F5344CB8AC3E}">
        <p14:creationId xmlns:p14="http://schemas.microsoft.com/office/powerpoint/2010/main" val="93398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Business Model Canvas </a:t>
            </a:r>
            <a:r>
              <a:rPr lang="en-US" dirty="0" smtClean="0">
                <a:hlinkClick r:id="rId2"/>
              </a:rPr>
              <a:t>video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9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Exercise:</a:t>
            </a:r>
          </a:p>
          <a:p>
            <a:pPr lvl="1"/>
            <a:r>
              <a:rPr lang="en-US" dirty="0" smtClean="0"/>
              <a:t>Start filling in your own Business Model Canvas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0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059" y="0"/>
            <a:ext cx="9194564" cy="6129710"/>
          </a:xfrm>
        </p:spPr>
      </p:pic>
    </p:spTree>
    <p:extLst>
      <p:ext uri="{BB962C8B-B14F-4D97-AF65-F5344CB8AC3E}">
        <p14:creationId xmlns:p14="http://schemas.microsoft.com/office/powerpoint/2010/main" val="149208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Now we know what information we want to present</a:t>
            </a:r>
            <a:r>
              <a:rPr lang="is-IS" dirty="0" smtClean="0"/>
              <a:t>…</a:t>
            </a:r>
          </a:p>
          <a:p>
            <a:endParaRPr lang="is-IS" dirty="0"/>
          </a:p>
          <a:p>
            <a:r>
              <a:rPr lang="is-IS" dirty="0" smtClean="0"/>
              <a:t>...How or in what format are we going to present it?</a:t>
            </a:r>
            <a:r>
              <a:rPr lang="en-US" dirty="0" smtClean="0"/>
              <a:t> (Think disruptiveness!)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70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Traditional way</a:t>
            </a:r>
          </a:p>
          <a:p>
            <a:pPr lvl="1"/>
            <a:r>
              <a:rPr lang="en-US" dirty="0" err="1" smtClean="0"/>
              <a:t>Powerpoint</a:t>
            </a:r>
            <a:r>
              <a:rPr lang="en-US" dirty="0" smtClean="0"/>
              <a:t> </a:t>
            </a:r>
            <a:r>
              <a:rPr lang="en-US" dirty="0" err="1" smtClean="0"/>
              <a:t>zzzzz</a:t>
            </a:r>
            <a:endParaRPr lang="en-US" dirty="0" smtClean="0"/>
          </a:p>
          <a:p>
            <a:pPr lvl="1"/>
            <a:endParaRPr lang="en-US" dirty="0" smtClean="0"/>
          </a:p>
          <a:p>
            <a:r>
              <a:rPr lang="en-US" dirty="0" smtClean="0"/>
              <a:t>What’s a disruptive way of getting funds/finance?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293096"/>
            <a:ext cx="2209800" cy="419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143" y="4628059"/>
            <a:ext cx="2362200" cy="533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288" y="4140696"/>
            <a:ext cx="2082800" cy="609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4860" y="4713201"/>
            <a:ext cx="1816100" cy="6604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152990"/>
            <a:ext cx="1275260" cy="46893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0477" y="4748475"/>
            <a:ext cx="1953281" cy="58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0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Crowdfunding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Disruptive way?</a:t>
            </a:r>
          </a:p>
          <a:p>
            <a:pPr lvl="1"/>
            <a:r>
              <a:rPr lang="en-US" dirty="0"/>
              <a:t>Video</a:t>
            </a:r>
          </a:p>
          <a:p>
            <a:pPr lvl="1"/>
            <a:r>
              <a:rPr lang="en-US" dirty="0"/>
              <a:t>See some great crowdfunding videos </a:t>
            </a:r>
            <a:r>
              <a:rPr lang="en-US" dirty="0">
                <a:hlinkClick r:id="rId2"/>
              </a:rPr>
              <a:t>here</a:t>
            </a:r>
            <a:endParaRPr lang="en-US" dirty="0"/>
          </a:p>
          <a:p>
            <a:pPr lvl="1"/>
            <a:r>
              <a:rPr lang="en-US" dirty="0"/>
              <a:t>and </a:t>
            </a:r>
            <a:r>
              <a:rPr lang="en-US" dirty="0">
                <a:hlinkClick r:id="rId3"/>
              </a:rPr>
              <a:t>here</a:t>
            </a:r>
            <a:endParaRPr lang="en-US" dirty="0"/>
          </a:p>
          <a:p>
            <a:r>
              <a:rPr lang="en-US" dirty="0" smtClean="0"/>
              <a:t>Tips </a:t>
            </a:r>
            <a:r>
              <a:rPr lang="en-US" dirty="0" smtClean="0">
                <a:hlinkClick r:id="rId4"/>
              </a:rPr>
              <a:t>here</a:t>
            </a:r>
            <a:endParaRPr lang="en-US" dirty="0" smtClean="0"/>
          </a:p>
          <a:p>
            <a:r>
              <a:rPr lang="en-US" dirty="0" smtClean="0"/>
              <a:t>Resources </a:t>
            </a:r>
            <a:r>
              <a:rPr lang="en-US" dirty="0" smtClean="0">
                <a:hlinkClick r:id="rId5"/>
              </a:rPr>
              <a:t>here</a:t>
            </a:r>
            <a:endParaRPr lang="en-US" dirty="0" smtClean="0"/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587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Part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designing an innovative marketing strategy which might enhance the </a:t>
            </a:r>
            <a:r>
              <a:rPr lang="en-US" b="1" dirty="0"/>
              <a:t>customer journey </a:t>
            </a:r>
            <a:r>
              <a:rPr lang="en-US" dirty="0"/>
              <a:t>for </a:t>
            </a:r>
            <a:r>
              <a:rPr lang="en-US" b="1" dirty="0"/>
              <a:t>future growth (acquisition) </a:t>
            </a:r>
            <a:r>
              <a:rPr lang="en-US" dirty="0"/>
              <a:t>and </a:t>
            </a:r>
            <a:r>
              <a:rPr lang="en-US" b="1" dirty="0"/>
              <a:t>retention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85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 we choose which marketing channels to use?</a:t>
            </a:r>
            <a:endParaRPr lang="en-US" dirty="0"/>
          </a:p>
          <a:p>
            <a:pPr lvl="1"/>
            <a:r>
              <a:rPr lang="en-US" dirty="0" smtClean="0"/>
              <a:t>It’s whatever our our customer’s potential customers use </a:t>
            </a:r>
          </a:p>
          <a:p>
            <a:r>
              <a:rPr lang="en-US" dirty="0" smtClean="0"/>
              <a:t>How will we know?</a:t>
            </a:r>
          </a:p>
          <a:p>
            <a:pPr lvl="1"/>
            <a:r>
              <a:rPr lang="en-US" dirty="0" smtClean="0"/>
              <a:t>Research!</a:t>
            </a:r>
          </a:p>
          <a:p>
            <a:pPr lvl="1"/>
            <a:r>
              <a:rPr lang="en-US" dirty="0" smtClean="0"/>
              <a:t>Part of your situational analysis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07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 Strategy in a nutshell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https://www.smartinsights.com/digital-marketing-strategy/sostac-model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486" y="2835194"/>
            <a:ext cx="3021217" cy="2658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4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RACE Planning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https://www.smartinsights.com/tag/race-planning-system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204864"/>
            <a:ext cx="2764741" cy="37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7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Inbound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new disruptive way of promoting</a:t>
            </a:r>
          </a:p>
          <a:p>
            <a:r>
              <a:rPr lang="en-GB" dirty="0">
                <a:hlinkClick r:id="rId2"/>
              </a:rPr>
              <a:t>https://www.youtube.com/watch?v=YLCA3-uuPpU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18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797"/>
            <a:ext cx="8773328" cy="6857203"/>
          </a:xfrm>
        </p:spPr>
      </p:pic>
    </p:spTree>
    <p:extLst>
      <p:ext uri="{BB962C8B-B14F-4D97-AF65-F5344CB8AC3E}">
        <p14:creationId xmlns:p14="http://schemas.microsoft.com/office/powerpoint/2010/main" val="91485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Exercise </a:t>
            </a:r>
          </a:p>
          <a:p>
            <a:r>
              <a:rPr lang="en-US" dirty="0" smtClean="0"/>
              <a:t>Map you potential customers’ journey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16093</TotalTime>
  <Words>1757</Words>
  <Application>Microsoft Office PowerPoint</Application>
  <PresentationFormat>On-screen Show (4:3)</PresentationFormat>
  <Paragraphs>276</Paragraphs>
  <Slides>86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86</vt:i4>
      </vt:variant>
    </vt:vector>
  </HeadingPairs>
  <TitlesOfParts>
    <vt:vector size="91" baseType="lpstr">
      <vt:lpstr>ＭＳ Ｐゴシック</vt:lpstr>
      <vt:lpstr>Arial</vt:lpstr>
      <vt:lpstr>Calibri</vt:lpstr>
      <vt:lpstr>Myriad Pro</vt:lpstr>
      <vt:lpstr>20140311PresentationUWTSDTemplate</vt:lpstr>
      <vt:lpstr>Lecture 6  Relationship marketing using digital platforms</vt:lpstr>
      <vt:lpstr>PowerPoint Presentation</vt:lpstr>
      <vt:lpstr>Honeycomb – Social media functionality</vt:lpstr>
      <vt:lpstr>PowerPoint Presentation</vt:lpstr>
      <vt:lpstr>Facebook</vt:lpstr>
      <vt:lpstr>Social Media Case studies</vt:lpstr>
      <vt:lpstr>Tutorials</vt:lpstr>
      <vt:lpstr>Google Keyword planner</vt:lpstr>
      <vt:lpstr>Learning objectives</vt:lpstr>
      <vt:lpstr>Questions for marketers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E-CRM</vt:lpstr>
      <vt:lpstr>PowerPoint Presentation</vt:lpstr>
      <vt:lpstr>e-CRM to Social CRM</vt:lpstr>
      <vt:lpstr>The 18 Use Cases of Social CRM</vt:lpstr>
      <vt:lpstr>Social CRM Strategy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Benefits of e-CRM for Customer Engagement</vt:lpstr>
      <vt:lpstr>PowerPoint Presentation</vt:lpstr>
      <vt:lpstr>PowerPoint Presentation</vt:lpstr>
      <vt:lpstr>PowerPoint Presentation</vt:lpstr>
      <vt:lpstr>Gamification can increase engagement</vt:lpstr>
      <vt:lpstr>Differences between relational and  transactional marketing</vt:lpstr>
      <vt:lpstr>CRM applications</vt:lpstr>
      <vt:lpstr>CRM technologies and data</vt:lpstr>
      <vt:lpstr>E-CRM benefits</vt:lpstr>
      <vt:lpstr>PowerPoint Presentation</vt:lpstr>
      <vt:lpstr>PowerPoint Presentation</vt:lpstr>
      <vt:lpstr>5 I’s</vt:lpstr>
      <vt:lpstr>PowerPoint Presentation</vt:lpstr>
      <vt:lpstr>PowerPoint Presentation</vt:lpstr>
      <vt:lpstr>Permission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Permission/Inbound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 far this week…</vt:lpstr>
      <vt:lpstr>Robert Owen Challenge 2017</vt:lpstr>
      <vt:lpstr>Today</vt:lpstr>
      <vt:lpstr>What is Digital Disruption?</vt:lpstr>
      <vt:lpstr>PowerPoint Presentation</vt:lpstr>
      <vt:lpstr>Digital Disruption</vt:lpstr>
      <vt:lpstr>I have been tasked with…</vt:lpstr>
      <vt:lpstr>Part 1</vt:lpstr>
      <vt:lpstr>Presentation</vt:lpstr>
      <vt:lpstr>Why present a business idea?</vt:lpstr>
      <vt:lpstr>PowerPoint Presentation</vt:lpstr>
      <vt:lpstr>How else?</vt:lpstr>
      <vt:lpstr>Business Model Canvas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Crowdfunding</vt:lpstr>
      <vt:lpstr> Part 2</vt:lpstr>
      <vt:lpstr>PowerPoint Presentation</vt:lpstr>
      <vt:lpstr>Marketing Strategy in a nutshell</vt:lpstr>
      <vt:lpstr>RACE Planning System</vt:lpstr>
      <vt:lpstr>Inbound Marketing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(Business)</cp:lastModifiedBy>
  <cp:revision>418</cp:revision>
  <cp:lastPrinted>2016-02-08T18:19:33Z</cp:lastPrinted>
  <dcterms:created xsi:type="dcterms:W3CDTF">2015-05-19T15:55:27Z</dcterms:created>
  <dcterms:modified xsi:type="dcterms:W3CDTF">2017-11-09T11:06:58Z</dcterms:modified>
</cp:coreProperties>
</file>