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726612-CDB5-2F59-124C-B4CF4570ED1C}" v="387" dt="2026-06-21T22:12:19.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notesMaster" Target="notesMasters/notesMaster1.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4B2C08-0F59-45E0-ABF6-3EF30E77FD69}" type="datetimeFigureOut">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10369-884D-4602-82A8-72DFA575396F}" type="slidenum">
              <a:t>‹#›</a:t>
            </a:fld>
            <a:endParaRPr lang="en-GB"/>
          </a:p>
        </p:txBody>
      </p:sp>
    </p:spTree>
    <p:extLst>
      <p:ext uri="{BB962C8B-B14F-4D97-AF65-F5344CB8AC3E}">
        <p14:creationId xmlns:p14="http://schemas.microsoft.com/office/powerpoint/2010/main" val="4016499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Today I will be talking about working in teams in health and social care. Working in teams is a very important skill. It helps staff provide safe and good-quality care. In this presentation, I will explain why teamwork is important, talk about Tuckman's model and give a real example from healthcare</a:t>
            </a:r>
          </a:p>
        </p:txBody>
      </p:sp>
      <p:sp>
        <p:nvSpPr>
          <p:cNvPr id="4" name="Slide Number Placeholder 3"/>
          <p:cNvSpPr>
            <a:spLocks noGrp="1"/>
          </p:cNvSpPr>
          <p:nvPr>
            <p:ph type="sldNum" sz="quarter" idx="5"/>
          </p:nvPr>
        </p:nvSpPr>
        <p:spPr/>
        <p:txBody>
          <a:bodyPr/>
          <a:lstStyle/>
          <a:p>
            <a:fld id="{10310369-884D-4602-82A8-72DFA575396F}" type="slidenum">
              <a:t>2</a:t>
            </a:fld>
            <a:endParaRPr lang="en-GB"/>
          </a:p>
        </p:txBody>
      </p:sp>
    </p:spTree>
    <p:extLst>
      <p:ext uri="{BB962C8B-B14F-4D97-AF65-F5344CB8AC3E}">
        <p14:creationId xmlns:p14="http://schemas.microsoft.com/office/powerpoint/2010/main" val="1552700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Teamwork is when people work together to reach the same goal. In health and social care, different professionals work together to help patients. Good teamwork needs communication, trust and respect. This helps make sure patients get the care they need</a:t>
            </a:r>
          </a:p>
        </p:txBody>
      </p:sp>
      <p:sp>
        <p:nvSpPr>
          <p:cNvPr id="4" name="Slide Number Placeholder 3"/>
          <p:cNvSpPr>
            <a:spLocks noGrp="1"/>
          </p:cNvSpPr>
          <p:nvPr>
            <p:ph type="sldNum" sz="quarter" idx="5"/>
          </p:nvPr>
        </p:nvSpPr>
        <p:spPr/>
        <p:txBody>
          <a:bodyPr/>
          <a:lstStyle/>
          <a:p>
            <a:fld id="{10310369-884D-4602-82A8-72DFA575396F}" type="slidenum">
              <a:t>3</a:t>
            </a:fld>
            <a:endParaRPr lang="en-GB"/>
          </a:p>
        </p:txBody>
      </p:sp>
    </p:spTree>
    <p:extLst>
      <p:ext uri="{BB962C8B-B14F-4D97-AF65-F5344CB8AC3E}">
        <p14:creationId xmlns:p14="http://schemas.microsoft.com/office/powerpoint/2010/main" val="1679752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Teamwork is important because it helps keep patients safe. Staff can share information and support each other. Different professionals have different skills, so working together helps give better care. Teamwork can also make work less stressful for staff</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0310369-884D-4602-82A8-72DFA575396F}" type="slidenum">
              <a:t>4</a:t>
            </a:fld>
            <a:endParaRPr lang="en-GB"/>
          </a:p>
        </p:txBody>
      </p:sp>
    </p:spTree>
    <p:extLst>
      <p:ext uri="{BB962C8B-B14F-4D97-AF65-F5344CB8AC3E}">
        <p14:creationId xmlns:p14="http://schemas.microsoft.com/office/powerpoint/2010/main" val="1636024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Bruce Tuckman created a model that shows how teams grow and work better together. The first stage is Forming, where people meet and learn their roles. The second stage is Storming, where there may be disagreements. The third stage is Norming, where people start trusting each other and working well together.</a:t>
            </a:r>
          </a:p>
          <a:p>
            <a:r>
              <a:rPr lang="en-US"/>
              <a:t>The fourth stage is Performing, where the team works well and reaches its goals.</a:t>
            </a:r>
          </a:p>
          <a:p>
            <a:r>
              <a:rPr lang="en-US"/>
              <a:t>The last stage is Adjourning, where the work is finished</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0310369-884D-4602-82A8-72DFA575396F}" type="slidenum">
              <a:t>5</a:t>
            </a:fld>
            <a:endParaRPr lang="en-GB"/>
          </a:p>
        </p:txBody>
      </p:sp>
    </p:spTree>
    <p:extLst>
      <p:ext uri="{BB962C8B-B14F-4D97-AF65-F5344CB8AC3E}">
        <p14:creationId xmlns:p14="http://schemas.microsoft.com/office/powerpoint/2010/main" val="2167907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good example of teamwork is helping a patient recover from a stroke.</a:t>
            </a:r>
          </a:p>
          <a:p>
            <a:r>
              <a:rPr lang="en-US" dirty="0"/>
              <a:t>The doctor looks after the patient's treatment. The nurse provides daily care. The physiotherapist helps the patient improve movement. The social worker helps </a:t>
            </a:r>
            <a:r>
              <a:rPr lang="en-US"/>
              <a:t>organize</a:t>
            </a:r>
            <a:r>
              <a:rPr lang="en-US" dirty="0"/>
              <a:t> support when the patient leaves hospital.</a:t>
            </a:r>
            <a:endParaRPr lang="en-US" dirty="0">
              <a:ea typeface="Calibri"/>
              <a:cs typeface="Calibri"/>
            </a:endParaRPr>
          </a:p>
          <a:p>
            <a:r>
              <a:rPr lang="en-US"/>
              <a:t>By working together, they can give the patient the best care possible.</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0310369-884D-4602-82A8-72DFA575396F}" type="slidenum">
              <a:t>6</a:t>
            </a:fld>
            <a:endParaRPr lang="en-GB"/>
          </a:p>
        </p:txBody>
      </p:sp>
    </p:spTree>
    <p:extLst>
      <p:ext uri="{BB962C8B-B14F-4D97-AF65-F5344CB8AC3E}">
        <p14:creationId xmlns:p14="http://schemas.microsoft.com/office/powerpoint/2010/main" val="993261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Although teamwork has many benefits, Teamwork can sometimes be difficult. Poor communication can cause confusion. People may also disagree with each other. These problems can be reduced by talking regularly, respecting each other and making sure everyone knows their role.</a:t>
            </a:r>
          </a:p>
          <a:p>
            <a:br>
              <a:rPr lang="en-US" dirty="0"/>
            </a:br>
            <a:endParaRPr lang="en-US" dirty="0"/>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0310369-884D-4602-82A8-72DFA575396F}" type="slidenum">
              <a:t>7</a:t>
            </a:fld>
            <a:endParaRPr lang="en-GB"/>
          </a:p>
        </p:txBody>
      </p:sp>
    </p:spTree>
    <p:extLst>
      <p:ext uri="{BB962C8B-B14F-4D97-AF65-F5344CB8AC3E}">
        <p14:creationId xmlns:p14="http://schemas.microsoft.com/office/powerpoint/2010/main" val="903583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teamwork is a very important skill in health and social care. It helps keep patients safe and improves the care they receive. Tuckman's model shows how teams develop over time. Good teamwork helps both patients and healthcare workers. Thank you for listening.</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0310369-884D-4602-82A8-72DFA575396F}" type="slidenum">
              <a:t>8</a:t>
            </a:fld>
            <a:endParaRPr lang="en-GB"/>
          </a:p>
        </p:txBody>
      </p:sp>
    </p:spTree>
    <p:extLst>
      <p:ext uri="{BB962C8B-B14F-4D97-AF65-F5344CB8AC3E}">
        <p14:creationId xmlns:p14="http://schemas.microsoft.com/office/powerpoint/2010/main" val="2094050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53CCA1-3EB5-14AE-1BCD-3F6AABA553C5}"/>
              </a:ext>
            </a:extLst>
          </p:cNvPr>
          <p:cNvSpPr txBox="1"/>
          <p:nvPr/>
        </p:nvSpPr>
        <p:spPr>
          <a:xfrm>
            <a:off x="381000" y="1108364"/>
            <a:ext cx="1043709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000000"/>
                </a:solidFill>
                <a:latin typeface="Arial"/>
                <a:ea typeface="Arial"/>
                <a:cs typeface="Arial"/>
              </a:rPr>
              <a:t>Your Name: Shazma Raza</a:t>
            </a:r>
            <a:r>
              <a:rPr lang="en-GB" sz="3600" b="0" i="0">
                <a:solidFill>
                  <a:srgbClr val="000000"/>
                </a:solidFill>
                <a:latin typeface="Arial"/>
                <a:ea typeface="Arial"/>
                <a:cs typeface="Arial"/>
              </a:rPr>
              <a:t>​</a:t>
            </a:r>
            <a:endParaRPr lang="en-GB" sz="3600">
              <a:solidFill>
                <a:srgbClr val="000000"/>
              </a:solidFill>
              <a:latin typeface="Arial"/>
              <a:ea typeface="Arial"/>
              <a:cs typeface="Arial"/>
            </a:endParaRPr>
          </a:p>
          <a:p>
            <a:r>
              <a:rPr lang="en-GB" sz="3600" b="0" i="0" u="none" strike="noStrike" baseline="0">
                <a:solidFill>
                  <a:srgbClr val="000000"/>
                </a:solidFill>
                <a:latin typeface="Arial"/>
                <a:ea typeface="Arial"/>
                <a:cs typeface="Arial"/>
              </a:rPr>
              <a:t>Student ID: 2515556</a:t>
            </a:r>
            <a:r>
              <a:rPr lang="en-GB" sz="3600" b="0" i="0">
                <a:solidFill>
                  <a:srgbClr val="000000"/>
                </a:solidFill>
                <a:latin typeface="Arial"/>
                <a:ea typeface="Arial"/>
                <a:cs typeface="Arial"/>
              </a:rPr>
              <a:t>​</a:t>
            </a:r>
            <a:endParaRPr lang="en-GB" sz="3600">
              <a:solidFill>
                <a:srgbClr val="000000"/>
              </a:solidFill>
              <a:latin typeface="Arial"/>
              <a:ea typeface="Arial"/>
              <a:cs typeface="Arial"/>
            </a:endParaRPr>
          </a:p>
          <a:p>
            <a:r>
              <a:rPr lang="en-GB" sz="3600" b="0" i="0" u="none" strike="noStrike" baseline="0">
                <a:solidFill>
                  <a:srgbClr val="000000"/>
                </a:solidFill>
                <a:latin typeface="Arial"/>
                <a:ea typeface="Arial"/>
                <a:cs typeface="Arial"/>
              </a:rPr>
              <a:t>Module Title:</a:t>
            </a:r>
            <a:r>
              <a:rPr lang="en-GB" sz="3600">
                <a:solidFill>
                  <a:srgbClr val="000000"/>
                </a:solidFill>
                <a:latin typeface="Arial"/>
                <a:ea typeface="Arial"/>
                <a:cs typeface="Arial"/>
              </a:rPr>
              <a:t> Professional Development Within Health And Social care-LCHS4009</a:t>
            </a:r>
            <a:endParaRPr lang="en-US" sz="3600">
              <a:solidFill>
                <a:srgbClr val="000000"/>
              </a:solidFill>
              <a:latin typeface="Aptos" panose="020B0004020202020204"/>
              <a:ea typeface="Arial"/>
              <a:cs typeface="Arial"/>
            </a:endParaRPr>
          </a:p>
          <a:p>
            <a:pPr lvl="0" algn="l"/>
            <a:r>
              <a:rPr lang="en-GB" sz="3600" b="0" i="0" u="none" strike="noStrike" baseline="0">
                <a:solidFill>
                  <a:srgbClr val="000000"/>
                </a:solidFill>
                <a:latin typeface="Arial"/>
                <a:ea typeface="Arial"/>
                <a:cs typeface="Arial"/>
              </a:rPr>
              <a:t>Date: Monday 22nd June 2026</a:t>
            </a:r>
            <a:endParaRPr lang="en-GB" sz="3600"/>
          </a:p>
          <a:p>
            <a:pPr algn="ctr"/>
            <a:endParaRPr lang="en-GB"/>
          </a:p>
        </p:txBody>
      </p:sp>
    </p:spTree>
    <p:extLst>
      <p:ext uri="{BB962C8B-B14F-4D97-AF65-F5344CB8AC3E}">
        <p14:creationId xmlns:p14="http://schemas.microsoft.com/office/powerpoint/2010/main" val="877377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FDE3D-6132-CBB6-6281-5EE66672C37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A650444-B704-5506-A340-53D88B3958FA}"/>
              </a:ext>
            </a:extLst>
          </p:cNvPr>
          <p:cNvSpPr txBox="1"/>
          <p:nvPr/>
        </p:nvSpPr>
        <p:spPr>
          <a:xfrm>
            <a:off x="392025" y="392025"/>
            <a:ext cx="1148075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Working in Teams in Health and Social Care</a:t>
            </a:r>
            <a:endParaRPr lang="en-US" sz="3600" b="1">
              <a:latin typeface="Arial"/>
              <a:cs typeface="Arial"/>
            </a:endParaRPr>
          </a:p>
          <a:p>
            <a:endParaRPr lang="en-GB" sz="3600" dirty="0">
              <a:latin typeface="Arial"/>
              <a:cs typeface="Arial"/>
            </a:endParaRPr>
          </a:p>
          <a:p>
            <a:pPr marL="285750" indent="-285750">
              <a:buFont typeface="Arial"/>
              <a:buChar char="•"/>
            </a:pPr>
            <a:r>
              <a:rPr lang="en-GB" sz="3600">
                <a:latin typeface="Arial"/>
                <a:ea typeface="+mn-lt"/>
                <a:cs typeface="Arial"/>
              </a:rPr>
              <a:t>Working in teams is an essential skill for health and social care professionals.</a:t>
            </a:r>
            <a:endParaRPr lang="en-GB" sz="3600" dirty="0">
              <a:latin typeface="Arial"/>
              <a:cs typeface="Arial"/>
            </a:endParaRPr>
          </a:p>
          <a:p>
            <a:pPr marL="285750" indent="-285750">
              <a:buFont typeface="Arial"/>
              <a:buChar char="•"/>
            </a:pPr>
            <a:r>
              <a:rPr lang="en-GB" sz="3600">
                <a:latin typeface="Arial"/>
                <a:ea typeface="+mn-lt"/>
                <a:cs typeface="Arial"/>
              </a:rPr>
              <a:t>Effective teamwork supports the delivery of safe, high-quality and person-centred care.</a:t>
            </a:r>
            <a:endParaRPr lang="en-GB" sz="3600" dirty="0">
              <a:latin typeface="Arial"/>
              <a:cs typeface="Arial"/>
            </a:endParaRPr>
          </a:p>
          <a:p>
            <a:pPr marL="285750" indent="-285750">
              <a:buFont typeface="Arial"/>
              <a:buChar char="•"/>
            </a:pPr>
            <a:r>
              <a:rPr lang="en-GB" sz="3600">
                <a:latin typeface="Arial"/>
                <a:ea typeface="+mn-lt"/>
                <a:cs typeface="Arial"/>
              </a:rPr>
              <a:t>This presentation will explain the importance of teamwork, discuss Tuckman’s Team Development Model and provide a practical healthcare example.</a:t>
            </a:r>
            <a:endParaRPr lang="en-GB" sz="3600" dirty="0">
              <a:latin typeface="Arial"/>
              <a:cs typeface="Arial"/>
            </a:endParaRPr>
          </a:p>
          <a:p>
            <a:br>
              <a:rPr lang="en-US" dirty="0"/>
            </a:br>
            <a:endParaRPr lang="en-US" dirty="0"/>
          </a:p>
          <a:p>
            <a:pPr algn="l"/>
            <a:endParaRPr lang="en-GB" dirty="0"/>
          </a:p>
        </p:txBody>
      </p:sp>
    </p:spTree>
    <p:extLst>
      <p:ext uri="{BB962C8B-B14F-4D97-AF65-F5344CB8AC3E}">
        <p14:creationId xmlns:p14="http://schemas.microsoft.com/office/powerpoint/2010/main" val="843386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DDA948-E5B3-E761-E244-9B3B5460CFA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A70D131-ED2F-2D4A-CA49-186BA3E92493}"/>
              </a:ext>
            </a:extLst>
          </p:cNvPr>
          <p:cNvSpPr txBox="1"/>
          <p:nvPr/>
        </p:nvSpPr>
        <p:spPr>
          <a:xfrm>
            <a:off x="252016" y="224014"/>
            <a:ext cx="11228734" cy="76636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000" b="1">
                <a:latin typeface="Arial"/>
                <a:cs typeface="Arial"/>
              </a:rPr>
              <a:t>Understanding Teamwork</a:t>
            </a:r>
            <a:endParaRPr lang="en-US" sz="3000" b="1">
              <a:latin typeface="Arial"/>
              <a:cs typeface="Arial"/>
            </a:endParaRPr>
          </a:p>
          <a:p>
            <a:pPr marL="285750" indent="-285750">
              <a:buFont typeface="Arial"/>
              <a:buChar char="•"/>
            </a:pPr>
            <a:endParaRPr lang="en-GB" sz="2800" dirty="0">
              <a:latin typeface="Arial"/>
              <a:ea typeface="+mn-lt"/>
              <a:cs typeface="Arial"/>
            </a:endParaRPr>
          </a:p>
          <a:p>
            <a:pPr marL="285750" indent="-285750">
              <a:buFont typeface="Arial"/>
              <a:buChar char="•"/>
            </a:pPr>
            <a:r>
              <a:rPr lang="en-GB" sz="2800">
                <a:latin typeface="Arial"/>
                <a:ea typeface="+mn-lt"/>
                <a:cs typeface="Arial"/>
              </a:rPr>
              <a:t>Teamwork is the process of individuals working together to achieve a shared goal.</a:t>
            </a:r>
            <a:endParaRPr lang="en-GB" sz="2800">
              <a:latin typeface="Arial"/>
              <a:cs typeface="Arial"/>
            </a:endParaRPr>
          </a:p>
          <a:p>
            <a:pPr marL="285750" indent="-285750">
              <a:buFont typeface="Arial"/>
              <a:buChar char="•"/>
            </a:pPr>
            <a:r>
              <a:rPr lang="en-GB" sz="2800">
                <a:latin typeface="Arial"/>
                <a:ea typeface="+mn-lt"/>
                <a:cs typeface="Arial"/>
              </a:rPr>
              <a:t>In health and social care, teamwork involves professionals from different disciplines combining their knowledge and skills to provide effective care.</a:t>
            </a:r>
            <a:endParaRPr lang="en-GB" sz="2800" dirty="0">
              <a:latin typeface="Arial"/>
              <a:cs typeface="Arial"/>
            </a:endParaRPr>
          </a:p>
          <a:p>
            <a:pPr marL="285750" indent="-285750">
              <a:buFont typeface="Arial"/>
              <a:buChar char="•"/>
            </a:pPr>
            <a:r>
              <a:rPr lang="en-GB" sz="2800">
                <a:latin typeface="Arial"/>
                <a:ea typeface="+mn-lt"/>
                <a:cs typeface="Arial"/>
              </a:rPr>
              <a:t>Effective teamwork requires communication, trust, respect and cooperation between team members.</a:t>
            </a:r>
            <a:endParaRPr lang="en-GB" sz="2800" dirty="0">
              <a:latin typeface="Arial"/>
              <a:cs typeface="Arial"/>
            </a:endParaRPr>
          </a:p>
          <a:p>
            <a:pPr marL="285750" indent="-285750">
              <a:buFont typeface="Arial"/>
              <a:buChar char="•"/>
            </a:pPr>
            <a:r>
              <a:rPr lang="en-GB" sz="2800">
                <a:latin typeface="Arial"/>
                <a:ea typeface="+mn-lt"/>
                <a:cs typeface="Arial"/>
              </a:rPr>
              <a:t>Teamwork is important because many patients have complex needs that cannot be met by one professional alone.</a:t>
            </a:r>
            <a:endParaRPr lang="en-GB" sz="2800" dirty="0">
              <a:latin typeface="Arial"/>
              <a:cs typeface="Arial"/>
            </a:endParaRPr>
          </a:p>
          <a:p>
            <a:pPr marL="285750" indent="-285750">
              <a:buFont typeface="Arial"/>
              <a:buChar char="•"/>
            </a:pPr>
            <a:r>
              <a:rPr lang="en-GB" sz="2800">
                <a:latin typeface="Arial"/>
                <a:ea typeface="+mn-lt"/>
                <a:cs typeface="Arial"/>
              </a:rPr>
              <a:t>Collaborative working helps ensure that care is coordinated and focused on the needs of the patient.</a:t>
            </a:r>
            <a:endParaRPr lang="en-GB" sz="2800" dirty="0">
              <a:latin typeface="Arial"/>
              <a:cs typeface="Arial"/>
            </a:endParaRPr>
          </a:p>
          <a:p>
            <a:pPr marL="285750" indent="-285750" algn="l">
              <a:buFont typeface="Arial"/>
              <a:buChar char="•"/>
            </a:pPr>
            <a:endParaRPr lang="en-GB" sz="2800" dirty="0">
              <a:latin typeface="Arial"/>
              <a:cs typeface="Arial"/>
            </a:endParaRPr>
          </a:p>
          <a:p>
            <a:r>
              <a:rPr lang="en-GB" sz="2800">
                <a:latin typeface="Arial"/>
                <a:ea typeface="+mn-lt"/>
                <a:cs typeface="Arial"/>
              </a:rPr>
              <a:t>(Nancarrow et al., 2013)</a:t>
            </a:r>
            <a:endParaRPr lang="en-GB" sz="2800" dirty="0">
              <a:latin typeface="Arial"/>
              <a:cs typeface="Arial"/>
            </a:endParaRPr>
          </a:p>
          <a:p>
            <a:br>
              <a:rPr lang="en-US" dirty="0"/>
            </a:br>
            <a:endParaRPr lang="en-US" dirty="0"/>
          </a:p>
          <a:p>
            <a:pPr marL="285750" indent="-285750">
              <a:buFont typeface="Arial"/>
              <a:buChar char="•"/>
            </a:pPr>
            <a:endParaRPr lang="en-GB" dirty="0"/>
          </a:p>
          <a:p>
            <a:endParaRPr lang="en-GB" dirty="0"/>
          </a:p>
        </p:txBody>
      </p:sp>
    </p:spTree>
    <p:extLst>
      <p:ext uri="{BB962C8B-B14F-4D97-AF65-F5344CB8AC3E}">
        <p14:creationId xmlns:p14="http://schemas.microsoft.com/office/powerpoint/2010/main" val="302841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DB535-C281-7776-4A71-7E3362FE295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433D6ED-B3EB-887A-EE1B-51D94530B0E4}"/>
              </a:ext>
            </a:extLst>
          </p:cNvPr>
          <p:cNvSpPr txBox="1"/>
          <p:nvPr/>
        </p:nvSpPr>
        <p:spPr>
          <a:xfrm>
            <a:off x="644042" y="476030"/>
            <a:ext cx="10808706"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Importance of Teamwork</a:t>
            </a:r>
            <a:endParaRPr lang="en-US" sz="2800" b="1">
              <a:latin typeface="Arial"/>
              <a:cs typeface="Arial"/>
            </a:endParaRPr>
          </a:p>
          <a:p>
            <a:pPr marL="285750" indent="-285750">
              <a:buFont typeface="Arial"/>
              <a:buChar char="•"/>
            </a:pPr>
            <a:endParaRPr lang="en-GB" sz="2600" dirty="0">
              <a:latin typeface="Arial"/>
              <a:ea typeface="+mn-lt"/>
              <a:cs typeface="Arial"/>
            </a:endParaRPr>
          </a:p>
          <a:p>
            <a:pPr marL="285750" indent="-285750">
              <a:buFont typeface="Arial"/>
              <a:buChar char="•"/>
            </a:pPr>
            <a:r>
              <a:rPr lang="en-GB" sz="2600">
                <a:latin typeface="Arial"/>
                <a:ea typeface="+mn-lt"/>
                <a:cs typeface="Arial"/>
              </a:rPr>
              <a:t>Effective teamwork improves patient safety by ensuring that important information is shared between professionals.</a:t>
            </a:r>
            <a:endParaRPr lang="en-GB" sz="2600">
              <a:latin typeface="Arial"/>
              <a:cs typeface="Arial"/>
            </a:endParaRPr>
          </a:p>
          <a:p>
            <a:pPr marL="285750" indent="-285750">
              <a:buFont typeface="Arial"/>
              <a:buChar char="•"/>
            </a:pPr>
            <a:r>
              <a:rPr lang="en-GB" sz="2600">
                <a:latin typeface="Arial"/>
                <a:ea typeface="+mn-lt"/>
                <a:cs typeface="Arial"/>
              </a:rPr>
              <a:t>Teamwork allows professionals to make better decisions by drawing on different areas of expertise.</a:t>
            </a:r>
            <a:endParaRPr lang="en-GB" sz="2600" dirty="0">
              <a:latin typeface="Arial"/>
              <a:cs typeface="Arial"/>
            </a:endParaRPr>
          </a:p>
          <a:p>
            <a:pPr marL="285750" indent="-285750">
              <a:buFont typeface="Arial"/>
              <a:buChar char="•"/>
            </a:pPr>
            <a:r>
              <a:rPr lang="en-GB" sz="2600">
                <a:latin typeface="Arial"/>
                <a:ea typeface="+mn-lt"/>
                <a:cs typeface="Arial"/>
              </a:rPr>
              <a:t>Collaborative working helps provide person-centred care because professionals can address a patient's physical, emotional and social needs.</a:t>
            </a:r>
            <a:endParaRPr lang="en-GB" sz="2600" dirty="0">
              <a:latin typeface="Arial"/>
              <a:cs typeface="Arial"/>
            </a:endParaRPr>
          </a:p>
          <a:p>
            <a:pPr marL="285750" indent="-285750">
              <a:buFont typeface="Arial"/>
              <a:buChar char="•"/>
            </a:pPr>
            <a:r>
              <a:rPr lang="en-GB" sz="2600">
                <a:latin typeface="Arial"/>
                <a:ea typeface="+mn-lt"/>
                <a:cs typeface="Arial"/>
              </a:rPr>
              <a:t>Teamwork can reduce errors and improve the quality of care provided to patients.</a:t>
            </a:r>
            <a:endParaRPr lang="en-GB" sz="2600" dirty="0">
              <a:latin typeface="Arial"/>
              <a:cs typeface="Arial"/>
            </a:endParaRPr>
          </a:p>
          <a:p>
            <a:pPr marL="285750" indent="-285750">
              <a:buFont typeface="Arial"/>
              <a:buChar char="•"/>
            </a:pPr>
            <a:r>
              <a:rPr lang="en-GB" sz="2600">
                <a:latin typeface="Arial"/>
                <a:ea typeface="+mn-lt"/>
                <a:cs typeface="Arial"/>
              </a:rPr>
              <a:t>A supportive team environment can also improve staff wellbeing and job satisfaction.</a:t>
            </a:r>
            <a:endParaRPr lang="en-GB" sz="2600" dirty="0">
              <a:latin typeface="Arial"/>
              <a:cs typeface="Arial"/>
            </a:endParaRPr>
          </a:p>
          <a:p>
            <a:pPr marL="285750" indent="-285750" algn="l">
              <a:buFont typeface="Arial"/>
              <a:buChar char="•"/>
            </a:pPr>
            <a:endParaRPr lang="en-GB" sz="2600" dirty="0">
              <a:latin typeface="Arial"/>
              <a:cs typeface="Arial"/>
            </a:endParaRPr>
          </a:p>
          <a:p>
            <a:r>
              <a:rPr lang="en-GB" sz="2600">
                <a:latin typeface="Arial"/>
                <a:ea typeface="+mn-lt"/>
                <a:cs typeface="Arial"/>
              </a:rPr>
              <a:t>(World Health Organization, 2010)</a:t>
            </a:r>
            <a:endParaRPr lang="en-GB" sz="2600" dirty="0">
              <a:latin typeface="Arial"/>
              <a:cs typeface="Arial"/>
            </a:endParaRPr>
          </a:p>
          <a:p>
            <a:endParaRPr lang="en-GB" dirty="0"/>
          </a:p>
        </p:txBody>
      </p:sp>
    </p:spTree>
    <p:extLst>
      <p:ext uri="{BB962C8B-B14F-4D97-AF65-F5344CB8AC3E}">
        <p14:creationId xmlns:p14="http://schemas.microsoft.com/office/powerpoint/2010/main" val="188297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B6BEFE-7B69-2BC9-B3FE-E16810973C7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A4BD966-71BB-B831-7BBA-86AECD5F3D6C}"/>
              </a:ext>
            </a:extLst>
          </p:cNvPr>
          <p:cNvSpPr txBox="1"/>
          <p:nvPr/>
        </p:nvSpPr>
        <p:spPr>
          <a:xfrm>
            <a:off x="205575" y="260114"/>
            <a:ext cx="11794200" cy="62324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latin typeface="Arial"/>
                <a:cs typeface="Arial"/>
              </a:rPr>
              <a:t>Tuckman's Five Stages of Team Development</a:t>
            </a:r>
            <a:endParaRPr lang="en-US" sz="2200" b="1">
              <a:latin typeface="Arial"/>
              <a:cs typeface="Arial"/>
            </a:endParaRPr>
          </a:p>
          <a:p>
            <a:pPr marL="285750" indent="-285750">
              <a:buFont typeface="Arial"/>
              <a:buChar char="•"/>
            </a:pPr>
            <a:endParaRPr lang="en-GB" sz="2000" dirty="0">
              <a:latin typeface="Arial"/>
              <a:ea typeface="+mn-lt"/>
              <a:cs typeface="Arial"/>
            </a:endParaRPr>
          </a:p>
          <a:p>
            <a:pPr marL="285750" indent="-285750">
              <a:buFont typeface="Arial"/>
              <a:buChar char="•"/>
            </a:pPr>
            <a:r>
              <a:rPr lang="en-GB" sz="2100">
                <a:latin typeface="Arial"/>
                <a:ea typeface="+mn-lt"/>
                <a:cs typeface="Arial"/>
              </a:rPr>
              <a:t>Bruce Tuckman (1965) suggested that teams develop through five stages before they become fully effective.</a:t>
            </a:r>
            <a:endParaRPr lang="en-GB" sz="2100" dirty="0">
              <a:latin typeface="Arial"/>
              <a:cs typeface="Arial"/>
            </a:endParaRPr>
          </a:p>
          <a:p>
            <a:pPr marL="285750" indent="-285750">
              <a:buFont typeface="Arial"/>
              <a:buChar char="•"/>
            </a:pPr>
            <a:r>
              <a:rPr lang="en-GB" sz="2100">
                <a:latin typeface="Arial"/>
                <a:ea typeface="+mn-lt"/>
                <a:cs typeface="Arial"/>
              </a:rPr>
              <a:t>During the Forming stage, team members meet and begin to understand their roles and objectives.</a:t>
            </a:r>
            <a:endParaRPr lang="en-GB" sz="2100" dirty="0">
              <a:latin typeface="Arial"/>
              <a:cs typeface="Arial"/>
            </a:endParaRPr>
          </a:p>
          <a:p>
            <a:pPr marL="285750" indent="-285750">
              <a:buFont typeface="Arial"/>
              <a:buChar char="•"/>
            </a:pPr>
            <a:r>
              <a:rPr lang="en-GB" sz="2100">
                <a:latin typeface="Arial"/>
                <a:ea typeface="+mn-lt"/>
                <a:cs typeface="Arial"/>
              </a:rPr>
              <a:t>During the Storming stage, disagreements and differences of opinion may occur as individuals adjust to working together.</a:t>
            </a:r>
            <a:endParaRPr lang="en-GB" sz="2100" dirty="0">
              <a:latin typeface="Arial"/>
              <a:cs typeface="Arial"/>
            </a:endParaRPr>
          </a:p>
          <a:p>
            <a:pPr marL="285750" indent="-285750">
              <a:buFont typeface="Arial"/>
              <a:buChar char="•"/>
            </a:pPr>
            <a:r>
              <a:rPr lang="en-GB" sz="2100">
                <a:latin typeface="Arial"/>
                <a:ea typeface="+mn-lt"/>
                <a:cs typeface="Arial"/>
              </a:rPr>
              <a:t>During the Norming stage, team members develop trust and establish effective ways of working.</a:t>
            </a:r>
            <a:endParaRPr lang="en-GB" sz="2100" dirty="0">
              <a:latin typeface="Arial"/>
              <a:cs typeface="Arial"/>
            </a:endParaRPr>
          </a:p>
          <a:p>
            <a:pPr marL="285750" indent="-285750">
              <a:buFont typeface="Arial"/>
              <a:buChar char="•"/>
            </a:pPr>
            <a:r>
              <a:rPr lang="en-GB" sz="2100">
                <a:latin typeface="Arial"/>
                <a:ea typeface="+mn-lt"/>
                <a:cs typeface="Arial"/>
              </a:rPr>
              <a:t>During the Performing stage, the team works efficiently towards shared goals and objectives.</a:t>
            </a:r>
            <a:endParaRPr lang="en-GB" sz="2100" dirty="0">
              <a:latin typeface="Arial"/>
              <a:cs typeface="Arial"/>
            </a:endParaRPr>
          </a:p>
          <a:p>
            <a:pPr marL="285750" indent="-285750">
              <a:buFont typeface="Arial"/>
              <a:buChar char="•"/>
            </a:pPr>
            <a:r>
              <a:rPr lang="en-GB" sz="2100" dirty="0">
                <a:latin typeface="Arial"/>
                <a:ea typeface="+mn-lt"/>
                <a:cs typeface="Arial"/>
              </a:rPr>
              <a:t>During the Adjourning stage, the team's work is completed and members reflect on their achievements.</a:t>
            </a:r>
            <a:endParaRPr lang="en-GB" sz="2100" dirty="0">
              <a:latin typeface="Arial"/>
              <a:cs typeface="Arial"/>
            </a:endParaRPr>
          </a:p>
          <a:p>
            <a:r>
              <a:rPr lang="en-GB" sz="2100">
                <a:latin typeface="Arial"/>
                <a:cs typeface="Arial"/>
              </a:rPr>
              <a:t>Relevance to Health and Social Care</a:t>
            </a:r>
            <a:endParaRPr lang="en-GB" sz="2100" dirty="0">
              <a:latin typeface="Arial"/>
              <a:cs typeface="Arial"/>
            </a:endParaRPr>
          </a:p>
          <a:p>
            <a:pPr marL="285750" indent="-285750">
              <a:buFont typeface="Arial"/>
              <a:buChar char="•"/>
            </a:pPr>
            <a:r>
              <a:rPr lang="en-GB" sz="2100">
                <a:latin typeface="Arial"/>
                <a:ea typeface="+mn-lt"/>
                <a:cs typeface="Arial"/>
              </a:rPr>
              <a:t>Tuckman's model helps healthcare professionals understand how teams develop and improve over time.</a:t>
            </a:r>
            <a:endParaRPr lang="en-GB" sz="2100" dirty="0">
              <a:latin typeface="Arial"/>
              <a:cs typeface="Arial"/>
            </a:endParaRPr>
          </a:p>
          <a:p>
            <a:pPr marL="285750" indent="-285750">
              <a:buFont typeface="Arial"/>
              <a:buChar char="•"/>
            </a:pPr>
            <a:r>
              <a:rPr lang="en-GB" sz="2100">
                <a:latin typeface="Arial"/>
                <a:ea typeface="+mn-lt"/>
                <a:cs typeface="Arial"/>
              </a:rPr>
              <a:t>Understanding team development can help professionals manage conflict and build stronger working relationships.</a:t>
            </a:r>
            <a:endParaRPr lang="en-GB" sz="2100" dirty="0">
              <a:latin typeface="Arial"/>
              <a:cs typeface="Arial"/>
            </a:endParaRPr>
          </a:p>
          <a:p>
            <a:pPr algn="l"/>
            <a:endParaRPr lang="en-GB" sz="2100" dirty="0">
              <a:latin typeface="Arial"/>
              <a:cs typeface="Arial"/>
            </a:endParaRPr>
          </a:p>
          <a:p>
            <a:r>
              <a:rPr lang="en-GB" sz="2100">
                <a:latin typeface="Arial"/>
                <a:ea typeface="+mn-lt"/>
                <a:cs typeface="Arial"/>
              </a:rPr>
              <a:t>(Tuckman, 1965)</a:t>
            </a:r>
            <a:endParaRPr lang="en-GB" sz="2100" dirty="0">
              <a:latin typeface="Arial"/>
              <a:cs typeface="Arial"/>
            </a:endParaRPr>
          </a:p>
        </p:txBody>
      </p:sp>
    </p:spTree>
    <p:extLst>
      <p:ext uri="{BB962C8B-B14F-4D97-AF65-F5344CB8AC3E}">
        <p14:creationId xmlns:p14="http://schemas.microsoft.com/office/powerpoint/2010/main" val="2302316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BDB42-5B29-FAD8-5F01-2C9DC91264F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F8BE0EA-8B62-C4D2-E5A5-C0172A95A005}"/>
              </a:ext>
            </a:extLst>
          </p:cNvPr>
          <p:cNvSpPr txBox="1"/>
          <p:nvPr/>
        </p:nvSpPr>
        <p:spPr>
          <a:xfrm>
            <a:off x="280017" y="280018"/>
            <a:ext cx="11396745"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latin typeface="Arial"/>
                <a:cs typeface="Arial"/>
              </a:rPr>
              <a:t>Supporting a Patient Recovering from a Stroke</a:t>
            </a:r>
            <a:endParaRPr lang="en-US" sz="2600" b="1">
              <a:latin typeface="Arial"/>
              <a:cs typeface="Arial"/>
            </a:endParaRPr>
          </a:p>
          <a:p>
            <a:pPr marL="285750" indent="-285750">
              <a:buFont typeface="Arial"/>
              <a:buChar char="•"/>
            </a:pPr>
            <a:endParaRPr lang="en-GB" sz="2400" dirty="0">
              <a:latin typeface="Arial"/>
              <a:ea typeface="+mn-lt"/>
              <a:cs typeface="Arial"/>
            </a:endParaRPr>
          </a:p>
          <a:p>
            <a:pPr marL="285750" indent="-285750">
              <a:buFont typeface="Arial"/>
              <a:buChar char="•"/>
            </a:pPr>
            <a:r>
              <a:rPr lang="en-GB" sz="2400">
                <a:latin typeface="Arial"/>
                <a:ea typeface="+mn-lt"/>
                <a:cs typeface="Arial"/>
              </a:rPr>
              <a:t>A patient recovering from a stroke may require support from several healthcare professionals working together.</a:t>
            </a:r>
            <a:endParaRPr lang="en-GB" sz="2400">
              <a:latin typeface="Arial"/>
              <a:cs typeface="Arial"/>
            </a:endParaRPr>
          </a:p>
          <a:p>
            <a:pPr marL="285750" indent="-285750">
              <a:buFont typeface="Arial"/>
              <a:buChar char="•"/>
            </a:pPr>
            <a:r>
              <a:rPr lang="en-GB" sz="2400">
                <a:latin typeface="Arial"/>
                <a:ea typeface="+mn-lt"/>
                <a:cs typeface="Arial"/>
              </a:rPr>
              <a:t>The doctor is responsible for diagnosing and managing the patient's medical condition.</a:t>
            </a:r>
            <a:endParaRPr lang="en-GB" sz="2400">
              <a:latin typeface="Arial"/>
              <a:cs typeface="Arial"/>
            </a:endParaRPr>
          </a:p>
          <a:p>
            <a:pPr marL="285750" indent="-285750">
              <a:buFont typeface="Arial"/>
              <a:buChar char="•"/>
            </a:pPr>
            <a:r>
              <a:rPr lang="en-GB" sz="2400">
                <a:latin typeface="Arial"/>
                <a:ea typeface="+mn-lt"/>
                <a:cs typeface="Arial"/>
              </a:rPr>
              <a:t>The nurse provides daily care and monitors the patient's health and wellbeing.</a:t>
            </a:r>
            <a:endParaRPr lang="en-GB" sz="2400">
              <a:latin typeface="Arial"/>
              <a:cs typeface="Arial"/>
            </a:endParaRPr>
          </a:p>
          <a:p>
            <a:pPr marL="285750" indent="-285750">
              <a:buFont typeface="Arial"/>
              <a:buChar char="•"/>
            </a:pPr>
            <a:r>
              <a:rPr lang="en-GB" sz="2400">
                <a:latin typeface="Arial"/>
                <a:ea typeface="+mn-lt"/>
                <a:cs typeface="Arial"/>
              </a:rPr>
              <a:t>The physiotherapist supports the patient's physical rehabilitation and mobility.</a:t>
            </a:r>
            <a:endParaRPr lang="en-GB" sz="2400">
              <a:latin typeface="Arial"/>
              <a:cs typeface="Arial"/>
            </a:endParaRPr>
          </a:p>
          <a:p>
            <a:pPr marL="285750" indent="-285750">
              <a:buFont typeface="Arial"/>
              <a:buChar char="•"/>
            </a:pPr>
            <a:r>
              <a:rPr lang="en-GB" sz="2400">
                <a:latin typeface="Arial"/>
                <a:ea typeface="+mn-lt"/>
                <a:cs typeface="Arial"/>
              </a:rPr>
              <a:t>The occupational therapist helps the patient regain independence in everyday activities.</a:t>
            </a:r>
            <a:endParaRPr lang="en-GB" sz="2400">
              <a:latin typeface="Arial"/>
              <a:cs typeface="Arial"/>
            </a:endParaRPr>
          </a:p>
          <a:p>
            <a:pPr marL="285750" indent="-285750">
              <a:buFont typeface="Arial"/>
              <a:buChar char="•"/>
            </a:pPr>
            <a:r>
              <a:rPr lang="en-GB" sz="2400">
                <a:latin typeface="Arial"/>
                <a:ea typeface="+mn-lt"/>
                <a:cs typeface="Arial"/>
              </a:rPr>
              <a:t>The social worker helps arrange support services for the patient after discharge from hospital.</a:t>
            </a:r>
            <a:endParaRPr lang="en-GB" sz="2400">
              <a:latin typeface="Arial"/>
              <a:cs typeface="Arial"/>
            </a:endParaRPr>
          </a:p>
          <a:p>
            <a:r>
              <a:rPr lang="en-GB" sz="2400">
                <a:latin typeface="Arial"/>
                <a:cs typeface="Arial"/>
              </a:rPr>
              <a:t>Outcome</a:t>
            </a:r>
          </a:p>
          <a:p>
            <a:pPr marL="285750" indent="-285750">
              <a:buFont typeface="Arial"/>
              <a:buChar char="•"/>
            </a:pPr>
            <a:r>
              <a:rPr lang="en-GB" sz="2400">
                <a:latin typeface="Arial"/>
                <a:ea typeface="+mn-lt"/>
                <a:cs typeface="Arial"/>
              </a:rPr>
              <a:t>Effective teamwork enables professionals to create a coordinated care plan.</a:t>
            </a:r>
            <a:endParaRPr lang="en-GB" sz="2400">
              <a:latin typeface="Arial"/>
              <a:cs typeface="Arial"/>
            </a:endParaRPr>
          </a:p>
          <a:p>
            <a:pPr marL="285750" indent="-285750">
              <a:buFont typeface="Arial"/>
              <a:buChar char="•"/>
            </a:pPr>
            <a:r>
              <a:rPr lang="en-GB" sz="2400">
                <a:latin typeface="Arial"/>
                <a:ea typeface="+mn-lt"/>
                <a:cs typeface="Arial"/>
              </a:rPr>
              <a:t>Collaborative working can improve recovery outcomes and enhance the patient's quality of life.</a:t>
            </a:r>
            <a:endParaRPr lang="en-GB" sz="2400">
              <a:latin typeface="Arial"/>
              <a:cs typeface="Arial"/>
            </a:endParaRPr>
          </a:p>
          <a:p>
            <a:pPr marL="285750" indent="-285750">
              <a:buFont typeface="Arial"/>
              <a:buChar char="•"/>
            </a:pPr>
            <a:r>
              <a:rPr lang="en-GB" sz="2400">
                <a:latin typeface="Arial"/>
                <a:ea typeface="+mn-lt"/>
                <a:cs typeface="Arial"/>
              </a:rPr>
              <a:t>The patient benefits from holistic care that addresses multiple needs.</a:t>
            </a:r>
            <a:endParaRPr lang="en-GB" sz="2400">
              <a:latin typeface="Arial"/>
              <a:cs typeface="Arial"/>
            </a:endParaRPr>
          </a:p>
          <a:p>
            <a:pPr algn="l"/>
            <a:endParaRPr lang="en-GB" dirty="0"/>
          </a:p>
        </p:txBody>
      </p:sp>
    </p:spTree>
    <p:extLst>
      <p:ext uri="{BB962C8B-B14F-4D97-AF65-F5344CB8AC3E}">
        <p14:creationId xmlns:p14="http://schemas.microsoft.com/office/powerpoint/2010/main" val="3081745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25F281-1E59-DDF9-7B41-D38105BAFE2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C38A79C-94F0-86A8-043F-E0D4C735828B}"/>
              </a:ext>
            </a:extLst>
          </p:cNvPr>
          <p:cNvSpPr txBox="1"/>
          <p:nvPr/>
        </p:nvSpPr>
        <p:spPr>
          <a:xfrm>
            <a:off x="508943" y="182484"/>
            <a:ext cx="11056331" cy="63094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 </a:t>
            </a:r>
            <a:r>
              <a:rPr lang="en-GB" sz="2600" b="1">
                <a:latin typeface="Arial"/>
                <a:cs typeface="Arial"/>
              </a:rPr>
              <a:t>Challenges and Solutions</a:t>
            </a:r>
            <a:endParaRPr lang="en-US" sz="2600" b="1">
              <a:latin typeface="Arial"/>
              <a:cs typeface="Arial"/>
            </a:endParaRPr>
          </a:p>
          <a:p>
            <a:endParaRPr lang="en-GB" sz="2400" dirty="0">
              <a:latin typeface="Arial"/>
              <a:cs typeface="Arial"/>
            </a:endParaRPr>
          </a:p>
          <a:p>
            <a:r>
              <a:rPr lang="en-GB" sz="2400" b="1">
                <a:latin typeface="Arial"/>
                <a:cs typeface="Arial"/>
              </a:rPr>
              <a:t>Challenges of Teamwork</a:t>
            </a:r>
            <a:endParaRPr lang="en-GB" b="1">
              <a:latin typeface="Arial"/>
              <a:cs typeface="Arial"/>
            </a:endParaRPr>
          </a:p>
          <a:p>
            <a:pPr marL="285750" indent="-285750">
              <a:buFont typeface="Arial"/>
              <a:buChar char="•"/>
            </a:pPr>
            <a:r>
              <a:rPr lang="en-GB" sz="2400">
                <a:latin typeface="Arial"/>
                <a:ea typeface="+mn-lt"/>
                <a:cs typeface="Arial"/>
              </a:rPr>
              <a:t>Poor communication can lead to misunderstandings and increase the risk of mistakes.</a:t>
            </a:r>
            <a:endParaRPr lang="en-GB" sz="2400">
              <a:latin typeface="Arial"/>
              <a:cs typeface="Arial"/>
            </a:endParaRPr>
          </a:p>
          <a:p>
            <a:pPr marL="285750" indent="-285750">
              <a:buFont typeface="Arial"/>
              <a:buChar char="•"/>
            </a:pPr>
            <a:r>
              <a:rPr lang="en-GB" sz="2400">
                <a:latin typeface="Arial"/>
                <a:ea typeface="+mn-lt"/>
                <a:cs typeface="Arial"/>
              </a:rPr>
              <a:t>Differences in professional opinions can sometimes create conflict within teams.</a:t>
            </a:r>
            <a:endParaRPr lang="en-GB" sz="2400">
              <a:latin typeface="Arial"/>
              <a:cs typeface="Arial"/>
            </a:endParaRPr>
          </a:p>
          <a:p>
            <a:pPr marL="285750" indent="-285750">
              <a:buFont typeface="Arial"/>
              <a:buChar char="•"/>
            </a:pPr>
            <a:r>
              <a:rPr lang="en-GB" sz="2400">
                <a:latin typeface="Arial"/>
                <a:ea typeface="+mn-lt"/>
                <a:cs typeface="Arial"/>
              </a:rPr>
              <a:t>Unclear roles and responsibilities may reduce efficiency and affect patient care.</a:t>
            </a:r>
            <a:endParaRPr lang="en-GB" sz="2400">
              <a:latin typeface="Arial"/>
              <a:cs typeface="Arial"/>
            </a:endParaRPr>
          </a:p>
          <a:p>
            <a:endParaRPr lang="en-GB" sz="2400" b="1" dirty="0">
              <a:latin typeface="Arial"/>
              <a:cs typeface="Arial"/>
            </a:endParaRPr>
          </a:p>
          <a:p>
            <a:r>
              <a:rPr lang="en-GB" sz="2400" b="1">
                <a:latin typeface="Arial"/>
                <a:cs typeface="Arial"/>
              </a:rPr>
              <a:t>Solutions</a:t>
            </a:r>
            <a:endParaRPr lang="en-GB">
              <a:latin typeface="Arial"/>
              <a:cs typeface="Arial"/>
            </a:endParaRPr>
          </a:p>
          <a:p>
            <a:pPr marL="285750" indent="-285750">
              <a:buFont typeface="Arial"/>
              <a:buChar char="•"/>
            </a:pPr>
            <a:r>
              <a:rPr lang="en-GB" sz="2400">
                <a:latin typeface="Arial"/>
                <a:ea typeface="+mn-lt"/>
                <a:cs typeface="Arial"/>
              </a:rPr>
              <a:t>Regular team meetings can improve communication and information sharing.</a:t>
            </a:r>
            <a:endParaRPr lang="en-GB" sz="2400">
              <a:latin typeface="Arial"/>
              <a:cs typeface="Arial"/>
            </a:endParaRPr>
          </a:p>
          <a:p>
            <a:pPr marL="285750" indent="-285750">
              <a:buFont typeface="Arial"/>
              <a:buChar char="•"/>
            </a:pPr>
            <a:r>
              <a:rPr lang="en-GB" sz="2400">
                <a:latin typeface="Arial"/>
                <a:ea typeface="+mn-lt"/>
                <a:cs typeface="Arial"/>
              </a:rPr>
              <a:t>Clearly defined roles can help team members understand their responsibilities.</a:t>
            </a:r>
            <a:endParaRPr lang="en-GB" sz="2400">
              <a:latin typeface="Arial"/>
              <a:cs typeface="Arial"/>
            </a:endParaRPr>
          </a:p>
          <a:p>
            <a:pPr marL="285750" indent="-285750">
              <a:buFont typeface="Arial"/>
              <a:buChar char="•"/>
            </a:pPr>
            <a:r>
              <a:rPr lang="en-GB" sz="2400">
                <a:latin typeface="Arial"/>
                <a:ea typeface="+mn-lt"/>
                <a:cs typeface="Arial"/>
              </a:rPr>
              <a:t>Mutual respect and collaboration can strengthen professional relationships and improve teamwork.</a:t>
            </a:r>
            <a:endParaRPr lang="en-GB" sz="2400">
              <a:latin typeface="Arial"/>
              <a:cs typeface="Arial"/>
            </a:endParaRPr>
          </a:p>
          <a:p>
            <a:pPr algn="l"/>
            <a:endParaRPr lang="en-GB" dirty="0"/>
          </a:p>
        </p:txBody>
      </p:sp>
    </p:spTree>
    <p:extLst>
      <p:ext uri="{BB962C8B-B14F-4D97-AF65-F5344CB8AC3E}">
        <p14:creationId xmlns:p14="http://schemas.microsoft.com/office/powerpoint/2010/main" val="2395637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5AB51-24A4-2E69-3C3D-98E50005B95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13B98C2-C828-8950-3D40-9C22A83C326B}"/>
              </a:ext>
            </a:extLst>
          </p:cNvPr>
          <p:cNvSpPr txBox="1"/>
          <p:nvPr/>
        </p:nvSpPr>
        <p:spPr>
          <a:xfrm>
            <a:off x="364023" y="476030"/>
            <a:ext cx="11312739"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Conclusion</a:t>
            </a:r>
            <a:endParaRPr lang="en-US" sz="3200" b="1">
              <a:latin typeface="Arial"/>
              <a:cs typeface="Arial"/>
            </a:endParaRPr>
          </a:p>
          <a:p>
            <a:pPr marL="285750" indent="-285750">
              <a:buFont typeface="Arial"/>
              <a:buChar char="•"/>
            </a:pPr>
            <a:endParaRPr lang="en-GB" sz="2800" dirty="0">
              <a:latin typeface="Arial"/>
              <a:ea typeface="+mn-lt"/>
              <a:cs typeface="Arial"/>
            </a:endParaRPr>
          </a:p>
          <a:p>
            <a:pPr marL="285750" indent="-285750">
              <a:buFont typeface="Arial"/>
              <a:buChar char="•"/>
            </a:pPr>
            <a:r>
              <a:rPr lang="en-GB" sz="2800">
                <a:latin typeface="Arial"/>
                <a:ea typeface="+mn-lt"/>
                <a:cs typeface="Arial"/>
              </a:rPr>
              <a:t>Teamwork is a fundamental skill that supports safe and effective health and social care practice.</a:t>
            </a:r>
            <a:endParaRPr lang="en-GB" sz="2800">
              <a:latin typeface="Arial"/>
              <a:cs typeface="Arial"/>
            </a:endParaRPr>
          </a:p>
          <a:p>
            <a:pPr marL="285750" indent="-285750">
              <a:buFont typeface="Arial"/>
              <a:buChar char="•"/>
            </a:pPr>
            <a:r>
              <a:rPr lang="en-GB" sz="2800">
                <a:latin typeface="Arial"/>
                <a:ea typeface="+mn-lt"/>
                <a:cs typeface="Arial"/>
              </a:rPr>
              <a:t>Effective teamwork improves patient safety, enhances decision-making and promotes person-centred care.</a:t>
            </a:r>
            <a:endParaRPr lang="en-GB" sz="2800" dirty="0">
              <a:latin typeface="Arial"/>
              <a:cs typeface="Arial"/>
            </a:endParaRPr>
          </a:p>
          <a:p>
            <a:pPr marL="285750" indent="-285750">
              <a:buFont typeface="Arial"/>
              <a:buChar char="•"/>
            </a:pPr>
            <a:r>
              <a:rPr lang="en-GB" sz="2800">
                <a:latin typeface="Arial"/>
                <a:ea typeface="+mn-lt"/>
                <a:cs typeface="Arial"/>
              </a:rPr>
              <a:t>Tuckman's Team Development Model helps explain how teams develop and become more effective over time.</a:t>
            </a:r>
            <a:endParaRPr lang="en-GB" sz="2800" dirty="0">
              <a:latin typeface="Arial"/>
              <a:cs typeface="Arial"/>
            </a:endParaRPr>
          </a:p>
          <a:p>
            <a:pPr marL="285750" indent="-285750">
              <a:buFont typeface="Arial"/>
              <a:buChar char="•"/>
            </a:pPr>
            <a:r>
              <a:rPr lang="en-GB" sz="2800">
                <a:latin typeface="Arial"/>
                <a:ea typeface="+mn-lt"/>
                <a:cs typeface="Arial"/>
              </a:rPr>
              <a:t>The example of stroke rehabilitation demonstrates how teamwork contributes to positive patient outcomes.</a:t>
            </a:r>
            <a:endParaRPr lang="en-GB" sz="2800" dirty="0">
              <a:latin typeface="Arial"/>
              <a:cs typeface="Arial"/>
            </a:endParaRPr>
          </a:p>
          <a:p>
            <a:pPr marL="285750" indent="-285750">
              <a:buFont typeface="Arial"/>
              <a:buChar char="•"/>
            </a:pPr>
            <a:r>
              <a:rPr lang="en-GB" sz="2800">
                <a:latin typeface="Arial"/>
                <a:ea typeface="+mn-lt"/>
                <a:cs typeface="Arial"/>
              </a:rPr>
              <a:t>Developing strong teamwork skills is essential for all health and social care professionals.</a:t>
            </a:r>
            <a:endParaRPr lang="en-GB" sz="2800" dirty="0">
              <a:latin typeface="Arial"/>
              <a:cs typeface="Arial"/>
            </a:endParaRPr>
          </a:p>
          <a:p>
            <a:pPr algn="l"/>
            <a:endParaRPr lang="en-GB" sz="2800" dirty="0">
              <a:latin typeface="Arial"/>
              <a:cs typeface="Arial"/>
            </a:endParaRPr>
          </a:p>
        </p:txBody>
      </p:sp>
    </p:spTree>
    <p:extLst>
      <p:ext uri="{BB962C8B-B14F-4D97-AF65-F5344CB8AC3E}">
        <p14:creationId xmlns:p14="http://schemas.microsoft.com/office/powerpoint/2010/main" val="2638165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29B0D-54A7-D6B2-1544-2D71C669ECB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55D003C-79BA-F473-B789-81C706833661}"/>
              </a:ext>
            </a:extLst>
          </p:cNvPr>
          <p:cNvSpPr txBox="1"/>
          <p:nvPr/>
        </p:nvSpPr>
        <p:spPr>
          <a:xfrm>
            <a:off x="448028" y="420027"/>
            <a:ext cx="10024655"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400" b="1">
                <a:latin typeface="Arial"/>
                <a:ea typeface="+mn-lt"/>
                <a:cs typeface="Arial"/>
              </a:rPr>
              <a:t>Reference List</a:t>
            </a:r>
            <a:endParaRPr lang="en-GB" sz="3400" b="1" dirty="0">
              <a:latin typeface="Arial"/>
              <a:ea typeface="+mn-lt"/>
              <a:cs typeface="Arial"/>
            </a:endParaRPr>
          </a:p>
          <a:p>
            <a:endParaRPr lang="en-GB" sz="3200" dirty="0">
              <a:latin typeface="Arial"/>
              <a:ea typeface="+mn-lt"/>
              <a:cs typeface="Arial"/>
            </a:endParaRPr>
          </a:p>
          <a:p>
            <a:r>
              <a:rPr lang="en-GB" sz="3200" dirty="0">
                <a:latin typeface="Arial"/>
                <a:ea typeface="+mn-lt"/>
                <a:cs typeface="Arial"/>
              </a:rPr>
              <a:t>Nancarrow, S.A., Booth, A., Ariss, S., Smith, T., Enderby, P. and Roots, A. (2013) ‘Ten principles of good interdisciplinary </a:t>
            </a:r>
            <a:r>
              <a:rPr lang="en-GB" sz="3200">
                <a:latin typeface="Arial"/>
                <a:ea typeface="+mn-lt"/>
                <a:cs typeface="Arial"/>
              </a:rPr>
              <a:t>team work’, Human Resources </a:t>
            </a:r>
            <a:r>
              <a:rPr lang="en-GB" sz="3200" dirty="0">
                <a:latin typeface="Arial"/>
                <a:ea typeface="+mn-lt"/>
                <a:cs typeface="Arial"/>
              </a:rPr>
              <a:t>for Health, 11(19), pp. 1–11.</a:t>
            </a:r>
            <a:endParaRPr lang="en-US" sz="3200">
              <a:latin typeface="Arial"/>
              <a:cs typeface="Arial"/>
            </a:endParaRPr>
          </a:p>
          <a:p>
            <a:r>
              <a:rPr lang="en-GB" sz="3200">
                <a:latin typeface="Arial"/>
                <a:ea typeface="+mn-lt"/>
                <a:cs typeface="Arial"/>
              </a:rPr>
              <a:t>Tuckman, B.W. (1965) ‘Developmental sequence in small groups’, Psychological Bulletin, 63(6), pp. 384–399.</a:t>
            </a:r>
            <a:endParaRPr lang="en-GB" sz="3200">
              <a:latin typeface="Arial"/>
              <a:cs typeface="Arial"/>
            </a:endParaRPr>
          </a:p>
          <a:p>
            <a:r>
              <a:rPr lang="en-GB" sz="3200">
                <a:latin typeface="Arial"/>
                <a:ea typeface="+mn-lt"/>
                <a:cs typeface="Arial"/>
              </a:rPr>
              <a:t>World Health Organization (2010) Framework for action on interprofessional education and collaborative practice. Geneva: World Health Organization.</a:t>
            </a:r>
            <a:endParaRPr lang="en-GB" sz="3200">
              <a:latin typeface="Arial"/>
              <a:cs typeface="Arial"/>
            </a:endParaRPr>
          </a:p>
          <a:p>
            <a:pPr algn="l"/>
            <a:endParaRPr lang="en-GB" dirty="0"/>
          </a:p>
        </p:txBody>
      </p:sp>
    </p:spTree>
    <p:extLst>
      <p:ext uri="{BB962C8B-B14F-4D97-AF65-F5344CB8AC3E}">
        <p14:creationId xmlns:p14="http://schemas.microsoft.com/office/powerpoint/2010/main" val="2898051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144</cp:revision>
  <dcterms:created xsi:type="dcterms:W3CDTF">2026-06-21T20:42:21Z</dcterms:created>
  <dcterms:modified xsi:type="dcterms:W3CDTF">2026-06-21T22:12:20Z</dcterms:modified>
</cp:coreProperties>
</file>