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16"/>
  </p:notesMasterIdLst>
  <p:sldIdLst>
    <p:sldId id="278" r:id="rId5"/>
    <p:sldId id="287" r:id="rId6"/>
    <p:sldId id="284" r:id="rId7"/>
    <p:sldId id="279" r:id="rId8"/>
    <p:sldId id="280" r:id="rId9"/>
    <p:sldId id="285" r:id="rId10"/>
    <p:sldId id="288" r:id="rId11"/>
    <p:sldId id="282" r:id="rId12"/>
    <p:sldId id="281" r:id="rId13"/>
    <p:sldId id="283" r:id="rId14"/>
    <p:sldId id="28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218" autoAdjust="0"/>
    <p:restoredTop sz="94619" autoAdjust="0"/>
  </p:normalViewPr>
  <p:slideViewPr>
    <p:cSldViewPr snapToGrid="0">
      <p:cViewPr>
        <p:scale>
          <a:sx n="100" d="100"/>
          <a:sy n="100" d="100"/>
        </p:scale>
        <p:origin x="-228" y="-5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F8AB55-B72A-43E0-8041-744FB344B55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D4B6A26-2134-41AD-A8E2-B7C464C6ED8B}">
      <dgm:prSet phldrT="[Text]"/>
      <dgm:spPr/>
      <dgm:t>
        <a:bodyPr/>
        <a:lstStyle/>
        <a:p>
          <a:r>
            <a:rPr lang="en-GB" dirty="0"/>
            <a:t>Revenue </a:t>
          </a:r>
        </a:p>
      </dgm:t>
    </dgm:pt>
    <dgm:pt modelId="{CA1F1E60-770B-4DE8-A56A-0E840032963D}" type="parTrans" cxnId="{9F090CBF-A466-48A8-A96C-8B78E47990F1}">
      <dgm:prSet/>
      <dgm:spPr/>
      <dgm:t>
        <a:bodyPr/>
        <a:lstStyle/>
        <a:p>
          <a:endParaRPr lang="en-GB"/>
        </a:p>
      </dgm:t>
    </dgm:pt>
    <dgm:pt modelId="{DFC7DFB6-7873-4AB4-B6CB-9DAC814D4B3A}" type="sibTrans" cxnId="{9F090CBF-A466-48A8-A96C-8B78E47990F1}">
      <dgm:prSet/>
      <dgm:spPr/>
      <dgm:t>
        <a:bodyPr/>
        <a:lstStyle/>
        <a:p>
          <a:endParaRPr lang="en-GB"/>
        </a:p>
      </dgm:t>
    </dgm:pt>
    <dgm:pt modelId="{C737D825-5E2D-4645-8DB4-ADA476EC3136}">
      <dgm:prSet phldrT="[Text]"/>
      <dgm:spPr/>
      <dgm:t>
        <a:bodyPr/>
        <a:lstStyle/>
        <a:p>
          <a:r>
            <a:rPr lang="en-GB" dirty="0"/>
            <a:t>Net income </a:t>
          </a:r>
        </a:p>
      </dgm:t>
    </dgm:pt>
    <dgm:pt modelId="{3006A6F5-6C6C-4094-8368-60D12CD718A5}" type="parTrans" cxnId="{4513ECA0-C8E7-4561-9EAE-BE54C7603B9E}">
      <dgm:prSet/>
      <dgm:spPr/>
      <dgm:t>
        <a:bodyPr/>
        <a:lstStyle/>
        <a:p>
          <a:endParaRPr lang="en-GB"/>
        </a:p>
      </dgm:t>
    </dgm:pt>
    <dgm:pt modelId="{575AA271-FFDB-4A10-88D2-7D5DD003CF68}" type="sibTrans" cxnId="{4513ECA0-C8E7-4561-9EAE-BE54C7603B9E}">
      <dgm:prSet/>
      <dgm:spPr/>
      <dgm:t>
        <a:bodyPr/>
        <a:lstStyle/>
        <a:p>
          <a:endParaRPr lang="en-GB"/>
        </a:p>
      </dgm:t>
    </dgm:pt>
    <dgm:pt modelId="{FF299B6E-6AFD-4F4A-A7A3-606AC69E98C2}">
      <dgm:prSet phldrT="[Text]"/>
      <dgm:spPr/>
      <dgm:t>
        <a:bodyPr/>
        <a:lstStyle/>
        <a:p>
          <a:r>
            <a:rPr lang="en-GB" dirty="0"/>
            <a:t>$513 million(2020)</a:t>
          </a:r>
        </a:p>
      </dgm:t>
    </dgm:pt>
    <dgm:pt modelId="{DAB78066-8F6B-4671-BA71-5227FBF9BA9F}" type="parTrans" cxnId="{C536DA64-E4B3-4698-BE1E-B8A8C12EAAD8}">
      <dgm:prSet/>
      <dgm:spPr/>
      <dgm:t>
        <a:bodyPr/>
        <a:lstStyle/>
        <a:p>
          <a:endParaRPr lang="en-GB"/>
        </a:p>
      </dgm:t>
    </dgm:pt>
    <dgm:pt modelId="{1451AD8A-1FE5-469D-A4FE-ED687BC9D4E9}" type="sibTrans" cxnId="{C536DA64-E4B3-4698-BE1E-B8A8C12EAAD8}">
      <dgm:prSet/>
      <dgm:spPr/>
      <dgm:t>
        <a:bodyPr/>
        <a:lstStyle/>
        <a:p>
          <a:endParaRPr lang="en-GB"/>
        </a:p>
      </dgm:t>
    </dgm:pt>
    <dgm:pt modelId="{078CA173-1BF1-4248-A965-922F186432D9}">
      <dgm:prSet phldrT="[Text]"/>
      <dgm:spPr/>
      <dgm:t>
        <a:bodyPr/>
        <a:lstStyle/>
        <a:p>
          <a:r>
            <a:rPr lang="en-GB" dirty="0"/>
            <a:t>Gb$17,536 million(2020)</a:t>
          </a:r>
        </a:p>
      </dgm:t>
    </dgm:pt>
    <dgm:pt modelId="{0242BBEB-92B2-4A9C-8669-3CD025F13FD1}" type="parTrans" cxnId="{005443D0-4144-491C-8CFD-E7AD27F1BF23}">
      <dgm:prSet/>
      <dgm:spPr/>
      <dgm:t>
        <a:bodyPr/>
        <a:lstStyle/>
        <a:p>
          <a:endParaRPr lang="en-GB"/>
        </a:p>
      </dgm:t>
    </dgm:pt>
    <dgm:pt modelId="{54FA27E4-BAA4-4C8C-A128-E148BC124F95}" type="sibTrans" cxnId="{005443D0-4144-491C-8CFD-E7AD27F1BF23}">
      <dgm:prSet/>
      <dgm:spPr/>
      <dgm:t>
        <a:bodyPr/>
        <a:lstStyle/>
        <a:p>
          <a:endParaRPr lang="en-GB"/>
        </a:p>
      </dgm:t>
    </dgm:pt>
    <dgm:pt modelId="{F22FB8D3-0B5F-404A-B4F4-62A610F369FD}">
      <dgm:prSet phldrT="[Text]"/>
      <dgm:spPr/>
      <dgm:t>
        <a:bodyPr/>
        <a:lstStyle/>
        <a:p>
          <a:r>
            <a:rPr lang="en-GB" dirty="0"/>
            <a:t>Operating income</a:t>
          </a:r>
        </a:p>
      </dgm:t>
    </dgm:pt>
    <dgm:pt modelId="{EACE6855-F641-4A8F-B1C1-39E626FD7FDC}" type="parTrans" cxnId="{FB97E2CE-E811-486E-A0A0-9DD37ED3E543}">
      <dgm:prSet/>
      <dgm:spPr/>
      <dgm:t>
        <a:bodyPr/>
        <a:lstStyle/>
        <a:p>
          <a:endParaRPr lang="en-GB"/>
        </a:p>
      </dgm:t>
    </dgm:pt>
    <dgm:pt modelId="{475A86F9-C1D9-4025-A5F1-471B21FCA22B}" type="sibTrans" cxnId="{FB97E2CE-E811-486E-A0A0-9DD37ED3E543}">
      <dgm:prSet/>
      <dgm:spPr/>
      <dgm:t>
        <a:bodyPr/>
        <a:lstStyle/>
        <a:p>
          <a:endParaRPr lang="en-GB"/>
        </a:p>
      </dgm:t>
    </dgm:pt>
    <dgm:pt modelId="{B4895438-10C7-43B8-8408-4985DAE05892}">
      <dgm:prSet phldrT="[Text]"/>
      <dgm:spPr/>
      <dgm:t>
        <a:bodyPr/>
        <a:lstStyle/>
        <a:p>
          <a:r>
            <a:rPr lang="en-GB" dirty="0"/>
            <a:t>Gb$348 million(2020)</a:t>
          </a:r>
        </a:p>
      </dgm:t>
    </dgm:pt>
    <dgm:pt modelId="{D09FBE48-309B-4070-A183-0151D546557F}" type="sibTrans" cxnId="{E94DC44A-FF76-469C-A90B-7B590C1957B4}">
      <dgm:prSet/>
      <dgm:spPr/>
      <dgm:t>
        <a:bodyPr/>
        <a:lstStyle/>
        <a:p>
          <a:endParaRPr lang="en-GB"/>
        </a:p>
      </dgm:t>
    </dgm:pt>
    <dgm:pt modelId="{2F1A918D-CDFF-489D-8190-01A702C2A4E2}" type="parTrans" cxnId="{E94DC44A-FF76-469C-A90B-7B590C1957B4}">
      <dgm:prSet/>
      <dgm:spPr/>
      <dgm:t>
        <a:bodyPr/>
        <a:lstStyle/>
        <a:p>
          <a:endParaRPr lang="en-GB"/>
        </a:p>
      </dgm:t>
    </dgm:pt>
    <dgm:pt modelId="{1BF55B23-EC58-4A07-B5F3-7338D5723121}" type="pres">
      <dgm:prSet presAssocID="{BFF8AB55-B72A-43E0-8041-744FB344B55B}" presName="diagram" presStyleCnt="0">
        <dgm:presLayoutVars>
          <dgm:dir/>
          <dgm:resizeHandles val="exact"/>
        </dgm:presLayoutVars>
      </dgm:prSet>
      <dgm:spPr/>
    </dgm:pt>
    <dgm:pt modelId="{B04D593F-2452-4FE1-AB58-1BD601F9F15D}" type="pres">
      <dgm:prSet presAssocID="{BD4B6A26-2134-41AD-A8E2-B7C464C6ED8B}" presName="node" presStyleLbl="node1" presStyleIdx="0" presStyleCnt="6">
        <dgm:presLayoutVars>
          <dgm:bulletEnabled val="1"/>
        </dgm:presLayoutVars>
      </dgm:prSet>
      <dgm:spPr/>
    </dgm:pt>
    <dgm:pt modelId="{C85FF815-F0A9-4D24-8E2B-D5A6389E97BB}" type="pres">
      <dgm:prSet presAssocID="{DFC7DFB6-7873-4AB4-B6CB-9DAC814D4B3A}" presName="sibTrans" presStyleCnt="0"/>
      <dgm:spPr/>
    </dgm:pt>
    <dgm:pt modelId="{89D21B3A-4B15-45B8-9ED4-00DE7D41DF1B}" type="pres">
      <dgm:prSet presAssocID="{078CA173-1BF1-4248-A965-922F186432D9}" presName="node" presStyleLbl="node1" presStyleIdx="1" presStyleCnt="6">
        <dgm:presLayoutVars>
          <dgm:bulletEnabled val="1"/>
        </dgm:presLayoutVars>
      </dgm:prSet>
      <dgm:spPr/>
    </dgm:pt>
    <dgm:pt modelId="{1D58A817-C824-4A57-AF9A-FFC430A845C7}" type="pres">
      <dgm:prSet presAssocID="{54FA27E4-BAA4-4C8C-A128-E148BC124F95}" presName="sibTrans" presStyleCnt="0"/>
      <dgm:spPr/>
    </dgm:pt>
    <dgm:pt modelId="{90B0773C-FC4C-412D-9A14-F45F27438E43}" type="pres">
      <dgm:prSet presAssocID="{F22FB8D3-0B5F-404A-B4F4-62A610F369FD}" presName="node" presStyleLbl="node1" presStyleIdx="2" presStyleCnt="6">
        <dgm:presLayoutVars>
          <dgm:bulletEnabled val="1"/>
        </dgm:presLayoutVars>
      </dgm:prSet>
      <dgm:spPr/>
    </dgm:pt>
    <dgm:pt modelId="{652B4DF1-E57E-47DE-B03B-84B9788418B6}" type="pres">
      <dgm:prSet presAssocID="{475A86F9-C1D9-4025-A5F1-471B21FCA22B}" presName="sibTrans" presStyleCnt="0"/>
      <dgm:spPr/>
    </dgm:pt>
    <dgm:pt modelId="{85CA43BC-B061-4EC7-9996-F5294113DA1D}" type="pres">
      <dgm:prSet presAssocID="{FF299B6E-6AFD-4F4A-A7A3-606AC69E98C2}" presName="node" presStyleLbl="node1" presStyleIdx="3" presStyleCnt="6">
        <dgm:presLayoutVars>
          <dgm:bulletEnabled val="1"/>
        </dgm:presLayoutVars>
      </dgm:prSet>
      <dgm:spPr/>
    </dgm:pt>
    <dgm:pt modelId="{F99E0E54-45F1-4B14-8843-D0F2497AD265}" type="pres">
      <dgm:prSet presAssocID="{1451AD8A-1FE5-469D-A4FE-ED687BC9D4E9}" presName="sibTrans" presStyleCnt="0"/>
      <dgm:spPr/>
    </dgm:pt>
    <dgm:pt modelId="{306AB95F-C037-4403-BF8C-5E5072127D8B}" type="pres">
      <dgm:prSet presAssocID="{C737D825-5E2D-4645-8DB4-ADA476EC3136}" presName="node" presStyleLbl="node1" presStyleIdx="4" presStyleCnt="6">
        <dgm:presLayoutVars>
          <dgm:bulletEnabled val="1"/>
        </dgm:presLayoutVars>
      </dgm:prSet>
      <dgm:spPr/>
    </dgm:pt>
    <dgm:pt modelId="{130EE9B0-E228-42A8-9D38-12E33A5C9FE0}" type="pres">
      <dgm:prSet presAssocID="{575AA271-FFDB-4A10-88D2-7D5DD003CF68}" presName="sibTrans" presStyleCnt="0"/>
      <dgm:spPr/>
    </dgm:pt>
    <dgm:pt modelId="{6586DC2B-675C-4686-AB75-926A14464881}" type="pres">
      <dgm:prSet presAssocID="{B4895438-10C7-43B8-8408-4985DAE05892}" presName="node" presStyleLbl="node1" presStyleIdx="5" presStyleCnt="6">
        <dgm:presLayoutVars>
          <dgm:bulletEnabled val="1"/>
        </dgm:presLayoutVars>
      </dgm:prSet>
      <dgm:spPr/>
    </dgm:pt>
  </dgm:ptLst>
  <dgm:cxnLst>
    <dgm:cxn modelId="{3040C316-148C-48AF-A542-02C886220F50}" type="presOf" srcId="{BFF8AB55-B72A-43E0-8041-744FB344B55B}" destId="{1BF55B23-EC58-4A07-B5F3-7338D5723121}" srcOrd="0" destOrd="0" presId="urn:microsoft.com/office/officeart/2005/8/layout/default"/>
    <dgm:cxn modelId="{C536DA64-E4B3-4698-BE1E-B8A8C12EAAD8}" srcId="{BFF8AB55-B72A-43E0-8041-744FB344B55B}" destId="{FF299B6E-6AFD-4F4A-A7A3-606AC69E98C2}" srcOrd="3" destOrd="0" parTransId="{DAB78066-8F6B-4671-BA71-5227FBF9BA9F}" sibTransId="{1451AD8A-1FE5-469D-A4FE-ED687BC9D4E9}"/>
    <dgm:cxn modelId="{ED288C46-F66B-41AF-BC13-82689651B858}" type="presOf" srcId="{C737D825-5E2D-4645-8DB4-ADA476EC3136}" destId="{306AB95F-C037-4403-BF8C-5E5072127D8B}" srcOrd="0" destOrd="0" presId="urn:microsoft.com/office/officeart/2005/8/layout/default"/>
    <dgm:cxn modelId="{89A6DE47-78A4-4675-8695-7042F45173B8}" type="presOf" srcId="{F22FB8D3-0B5F-404A-B4F4-62A610F369FD}" destId="{90B0773C-FC4C-412D-9A14-F45F27438E43}" srcOrd="0" destOrd="0" presId="urn:microsoft.com/office/officeart/2005/8/layout/default"/>
    <dgm:cxn modelId="{E94DC44A-FF76-469C-A90B-7B590C1957B4}" srcId="{BFF8AB55-B72A-43E0-8041-744FB344B55B}" destId="{B4895438-10C7-43B8-8408-4985DAE05892}" srcOrd="5" destOrd="0" parTransId="{2F1A918D-CDFF-489D-8190-01A702C2A4E2}" sibTransId="{D09FBE48-309B-4070-A183-0151D546557F}"/>
    <dgm:cxn modelId="{CB36C774-2F33-4822-9374-3AB23D024EA0}" type="presOf" srcId="{078CA173-1BF1-4248-A965-922F186432D9}" destId="{89D21B3A-4B15-45B8-9ED4-00DE7D41DF1B}" srcOrd="0" destOrd="0" presId="urn:microsoft.com/office/officeart/2005/8/layout/default"/>
    <dgm:cxn modelId="{3A3A9F56-0F9B-42A1-B8FE-17C677399103}" type="presOf" srcId="{B4895438-10C7-43B8-8408-4985DAE05892}" destId="{6586DC2B-675C-4686-AB75-926A14464881}" srcOrd="0" destOrd="0" presId="urn:microsoft.com/office/officeart/2005/8/layout/default"/>
    <dgm:cxn modelId="{201CEC8D-B27A-460C-A18F-780779B4758B}" type="presOf" srcId="{BD4B6A26-2134-41AD-A8E2-B7C464C6ED8B}" destId="{B04D593F-2452-4FE1-AB58-1BD601F9F15D}" srcOrd="0" destOrd="0" presId="urn:microsoft.com/office/officeart/2005/8/layout/default"/>
    <dgm:cxn modelId="{45A1289E-8E2B-4515-8549-3BFE2316B9FD}" type="presOf" srcId="{FF299B6E-6AFD-4F4A-A7A3-606AC69E98C2}" destId="{85CA43BC-B061-4EC7-9996-F5294113DA1D}" srcOrd="0" destOrd="0" presId="urn:microsoft.com/office/officeart/2005/8/layout/default"/>
    <dgm:cxn modelId="{4513ECA0-C8E7-4561-9EAE-BE54C7603B9E}" srcId="{BFF8AB55-B72A-43E0-8041-744FB344B55B}" destId="{C737D825-5E2D-4645-8DB4-ADA476EC3136}" srcOrd="4" destOrd="0" parTransId="{3006A6F5-6C6C-4094-8368-60D12CD718A5}" sibTransId="{575AA271-FFDB-4A10-88D2-7D5DD003CF68}"/>
    <dgm:cxn modelId="{9F090CBF-A466-48A8-A96C-8B78E47990F1}" srcId="{BFF8AB55-B72A-43E0-8041-744FB344B55B}" destId="{BD4B6A26-2134-41AD-A8E2-B7C464C6ED8B}" srcOrd="0" destOrd="0" parTransId="{CA1F1E60-770B-4DE8-A56A-0E840032963D}" sibTransId="{DFC7DFB6-7873-4AB4-B6CB-9DAC814D4B3A}"/>
    <dgm:cxn modelId="{FB97E2CE-E811-486E-A0A0-9DD37ED3E543}" srcId="{BFF8AB55-B72A-43E0-8041-744FB344B55B}" destId="{F22FB8D3-0B5F-404A-B4F4-62A610F369FD}" srcOrd="2" destOrd="0" parTransId="{EACE6855-F641-4A8F-B1C1-39E626FD7FDC}" sibTransId="{475A86F9-C1D9-4025-A5F1-471B21FCA22B}"/>
    <dgm:cxn modelId="{005443D0-4144-491C-8CFD-E7AD27F1BF23}" srcId="{BFF8AB55-B72A-43E0-8041-744FB344B55B}" destId="{078CA173-1BF1-4248-A965-922F186432D9}" srcOrd="1" destOrd="0" parTransId="{0242BBEB-92B2-4A9C-8669-3CD025F13FD1}" sibTransId="{54FA27E4-BAA4-4C8C-A128-E148BC124F95}"/>
    <dgm:cxn modelId="{B759910F-26CF-4D4A-8ED0-9716E06E972B}" type="presParOf" srcId="{1BF55B23-EC58-4A07-B5F3-7338D5723121}" destId="{B04D593F-2452-4FE1-AB58-1BD601F9F15D}" srcOrd="0" destOrd="0" presId="urn:microsoft.com/office/officeart/2005/8/layout/default"/>
    <dgm:cxn modelId="{F51BFADD-8186-4EDA-85D8-35ED2CF26286}" type="presParOf" srcId="{1BF55B23-EC58-4A07-B5F3-7338D5723121}" destId="{C85FF815-F0A9-4D24-8E2B-D5A6389E97BB}" srcOrd="1" destOrd="0" presId="urn:microsoft.com/office/officeart/2005/8/layout/default"/>
    <dgm:cxn modelId="{7BAB0222-1366-43A6-BA4D-A0E9DBA3DB03}" type="presParOf" srcId="{1BF55B23-EC58-4A07-B5F3-7338D5723121}" destId="{89D21B3A-4B15-45B8-9ED4-00DE7D41DF1B}" srcOrd="2" destOrd="0" presId="urn:microsoft.com/office/officeart/2005/8/layout/default"/>
    <dgm:cxn modelId="{283CBEBB-74C3-414B-A6B9-175A3D248A78}" type="presParOf" srcId="{1BF55B23-EC58-4A07-B5F3-7338D5723121}" destId="{1D58A817-C824-4A57-AF9A-FFC430A845C7}" srcOrd="3" destOrd="0" presId="urn:microsoft.com/office/officeart/2005/8/layout/default"/>
    <dgm:cxn modelId="{7E5EAD43-AE24-42C8-A20C-6CC24141B0A5}" type="presParOf" srcId="{1BF55B23-EC58-4A07-B5F3-7338D5723121}" destId="{90B0773C-FC4C-412D-9A14-F45F27438E43}" srcOrd="4" destOrd="0" presId="urn:microsoft.com/office/officeart/2005/8/layout/default"/>
    <dgm:cxn modelId="{09A4ACDB-2F88-4C20-96B1-33D2F2827739}" type="presParOf" srcId="{1BF55B23-EC58-4A07-B5F3-7338D5723121}" destId="{652B4DF1-E57E-47DE-B03B-84B9788418B6}" srcOrd="5" destOrd="0" presId="urn:microsoft.com/office/officeart/2005/8/layout/default"/>
    <dgm:cxn modelId="{6770A658-853F-42A5-806D-DBB20D4452D6}" type="presParOf" srcId="{1BF55B23-EC58-4A07-B5F3-7338D5723121}" destId="{85CA43BC-B061-4EC7-9996-F5294113DA1D}" srcOrd="6" destOrd="0" presId="urn:microsoft.com/office/officeart/2005/8/layout/default"/>
    <dgm:cxn modelId="{B57B2CEB-64C3-4B76-B6EB-A97C3FDFFE3B}" type="presParOf" srcId="{1BF55B23-EC58-4A07-B5F3-7338D5723121}" destId="{F99E0E54-45F1-4B14-8843-D0F2497AD265}" srcOrd="7" destOrd="0" presId="urn:microsoft.com/office/officeart/2005/8/layout/default"/>
    <dgm:cxn modelId="{4CCF4F3D-1D81-45EA-98E4-A0D87F80B459}" type="presParOf" srcId="{1BF55B23-EC58-4A07-B5F3-7338D5723121}" destId="{306AB95F-C037-4403-BF8C-5E5072127D8B}" srcOrd="8" destOrd="0" presId="urn:microsoft.com/office/officeart/2005/8/layout/default"/>
    <dgm:cxn modelId="{15AA3CAF-2DAB-4ED6-BCD4-1C362A40B516}" type="presParOf" srcId="{1BF55B23-EC58-4A07-B5F3-7338D5723121}" destId="{130EE9B0-E228-42A8-9D38-12E33A5C9FE0}" srcOrd="9" destOrd="0" presId="urn:microsoft.com/office/officeart/2005/8/layout/default"/>
    <dgm:cxn modelId="{F50E7CDC-D382-495D-9908-5C367F29EF7F}" type="presParOf" srcId="{1BF55B23-EC58-4A07-B5F3-7338D5723121}" destId="{6586DC2B-675C-4686-AB75-926A1446488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4D593F-2452-4FE1-AB58-1BD601F9F15D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Revenue </a:t>
          </a:r>
        </a:p>
      </dsp:txBody>
      <dsp:txXfrm>
        <a:off x="0" y="39687"/>
        <a:ext cx="3286125" cy="1971675"/>
      </dsp:txXfrm>
    </dsp:sp>
    <dsp:sp modelId="{89D21B3A-4B15-45B8-9ED4-00DE7D41DF1B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Gb$17,536 million(2020)</a:t>
          </a:r>
        </a:p>
      </dsp:txBody>
      <dsp:txXfrm>
        <a:off x="3614737" y="39687"/>
        <a:ext cx="3286125" cy="1971675"/>
      </dsp:txXfrm>
    </dsp:sp>
    <dsp:sp modelId="{90B0773C-FC4C-412D-9A14-F45F27438E43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Operating income</a:t>
          </a:r>
        </a:p>
      </dsp:txBody>
      <dsp:txXfrm>
        <a:off x="7229475" y="39687"/>
        <a:ext cx="3286125" cy="1971675"/>
      </dsp:txXfrm>
    </dsp:sp>
    <dsp:sp modelId="{85CA43BC-B061-4EC7-9996-F5294113DA1D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$513 million(2020)</a:t>
          </a:r>
        </a:p>
      </dsp:txBody>
      <dsp:txXfrm>
        <a:off x="0" y="2339975"/>
        <a:ext cx="3286125" cy="1971675"/>
      </dsp:txXfrm>
    </dsp:sp>
    <dsp:sp modelId="{306AB95F-C037-4403-BF8C-5E5072127D8B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Net income </a:t>
          </a:r>
        </a:p>
      </dsp:txBody>
      <dsp:txXfrm>
        <a:off x="3614737" y="2339975"/>
        <a:ext cx="3286125" cy="1971675"/>
      </dsp:txXfrm>
    </dsp:sp>
    <dsp:sp modelId="{6586DC2B-675C-4686-AB75-926A14464881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Gb$348 million(2020)</a:t>
          </a:r>
        </a:p>
      </dsp:txBody>
      <dsp:txXfrm>
        <a:off x="7229475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3/28/2022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230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4051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60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7972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1899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5173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568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387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1388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1627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ED0CC-082F-4160-86E5-0D6041F12778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210378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ED0CC-082F-4160-86E5-0D6041F12778}" type="datetime1">
              <a:rPr lang="en-US" smtClean="0"/>
              <a:t>3/28/2022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573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73" r="-1" b="3453"/>
          <a:stretch/>
        </p:blipFill>
        <p:spPr>
          <a:xfrm>
            <a:off x="-1" y="10"/>
            <a:ext cx="7537704" cy="3428990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5F25118-AA46-4158-80F7-8B9E0300B5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67" r="-1" b="-1"/>
          <a:stretch/>
        </p:blipFill>
        <p:spPr bwMode="auto">
          <a:xfrm>
            <a:off x="-1" y="0"/>
            <a:ext cx="6007227" cy="4253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BF958B48-92BC-4D84-9889-4373B7042C7C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6400800" y="704850"/>
            <a:ext cx="5791200" cy="4927600"/>
          </a:xfrm>
        </p:spPr>
        <p:txBody>
          <a:bodyPr/>
          <a:lstStyle/>
          <a:p>
            <a:r>
              <a:rPr lang="en-GB" dirty="0"/>
              <a:t>(WM)MORRISON’S SUPERMARKETS PLC</a:t>
            </a:r>
          </a:p>
          <a:p>
            <a:r>
              <a:rPr lang="en-GB" dirty="0"/>
              <a:t>Adelina-Victoria Dumitru</a:t>
            </a:r>
          </a:p>
          <a:p>
            <a:r>
              <a:rPr lang="en-GB" dirty="0"/>
              <a:t>       2015292</a:t>
            </a:r>
          </a:p>
          <a:p>
            <a:r>
              <a:rPr lang="en-GB" dirty="0"/>
              <a:t>Lecturer Vasilios </a:t>
            </a:r>
            <a:r>
              <a:rPr lang="en-GB" dirty="0" err="1"/>
              <a:t>Tavlaridis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5E52985E-2553-471E-82AA-5ED7A3298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3308" y="4462044"/>
            <a:ext cx="11438793" cy="1844256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EA1DF17-9829-4329-97E2-E10C6A256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70" y="4615840"/>
            <a:ext cx="3885141" cy="152674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0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Morrison 1899 –Morrison 2021</a:t>
            </a:r>
          </a:p>
        </p:txBody>
      </p:sp>
      <p:pic>
        <p:nvPicPr>
          <p:cNvPr id="10" name="Content Placeholder 9" descr="A group of men standing in front of a building with signs&#10;&#10;Description automatically generated with low confidence">
            <a:extLst>
              <a:ext uri="{FF2B5EF4-FFF2-40B4-BE49-F238E27FC236}">
                <a16:creationId xmlns:a16="http://schemas.microsoft.com/office/drawing/2014/main" id="{E7BC6146-C2C0-4824-AFDC-9CB24F9B56C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2"/>
          <a:srcRect r="1386" b="-1"/>
          <a:stretch/>
        </p:blipFill>
        <p:spPr>
          <a:xfrm>
            <a:off x="393308" y="352931"/>
            <a:ext cx="5559480" cy="3749040"/>
          </a:xfrm>
          <a:prstGeom prst="rect">
            <a:avLst/>
          </a:prstGeom>
        </p:spPr>
      </p:pic>
      <p:pic>
        <p:nvPicPr>
          <p:cNvPr id="18" name="Content Placeholder 17" descr="The front of a building&#10;&#10;Description automatically generated with low confidence">
            <a:extLst>
              <a:ext uri="{FF2B5EF4-FFF2-40B4-BE49-F238E27FC236}">
                <a16:creationId xmlns:a16="http://schemas.microsoft.com/office/drawing/2014/main" id="{B3F1F72C-4914-49CD-A430-4F371C4FCCD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9555" r="7218" b="-2"/>
          <a:stretch/>
        </p:blipFill>
        <p:spPr>
          <a:xfrm>
            <a:off x="6096000" y="280813"/>
            <a:ext cx="5546955" cy="374904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AE3ABC6-4042-4293-A7DF-F01181363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39873" y="4690076"/>
            <a:ext cx="0" cy="1371600"/>
          </a:xfrm>
          <a:prstGeom prst="line">
            <a:avLst/>
          </a:prstGeom>
          <a:ln w="19050">
            <a:solidFill>
              <a:schemeClr val="bg1">
                <a:alpha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5134A5D-DDA2-452E-837F-552B576AF391}"/>
              </a:ext>
            </a:extLst>
          </p:cNvPr>
          <p:cNvSpPr txBox="1"/>
          <p:nvPr/>
        </p:nvSpPr>
        <p:spPr>
          <a:xfrm>
            <a:off x="4790373" y="4690076"/>
            <a:ext cx="6609921" cy="15267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Founded in 1899 123 years ago.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Industry: </a:t>
            </a:r>
            <a:r>
              <a:rPr lang="en-US" sz="1600" b="1" dirty="0" err="1">
                <a:solidFill>
                  <a:schemeClr val="bg1"/>
                </a:solidFill>
                <a:highlight>
                  <a:srgbClr val="00FF00"/>
                </a:highlight>
              </a:rPr>
              <a:t>rentail</a:t>
            </a: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.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 err="1">
                <a:solidFill>
                  <a:schemeClr val="bg1"/>
                </a:solidFill>
                <a:highlight>
                  <a:srgbClr val="00FF00"/>
                </a:highlight>
              </a:rPr>
              <a:t>Fonded</a:t>
            </a: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 by William </a:t>
            </a:r>
            <a:r>
              <a:rPr lang="en-US" sz="1600" b="1" dirty="0" err="1">
                <a:solidFill>
                  <a:schemeClr val="bg1"/>
                </a:solidFill>
                <a:highlight>
                  <a:srgbClr val="00FF00"/>
                </a:highlight>
              </a:rPr>
              <a:t>Morisson</a:t>
            </a: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Headquarters </a:t>
            </a:r>
            <a:r>
              <a:rPr lang="en-US" sz="1600" b="1" dirty="0" err="1">
                <a:solidFill>
                  <a:schemeClr val="bg1"/>
                </a:solidFill>
                <a:highlight>
                  <a:srgbClr val="00FF00"/>
                </a:highlight>
              </a:rPr>
              <a:t>Bradford,UK</a:t>
            </a:r>
            <a:endParaRPr lang="en-US" sz="1600" b="1" dirty="0">
              <a:solidFill>
                <a:schemeClr val="bg1"/>
              </a:solidFill>
              <a:highlight>
                <a:srgbClr val="00FF00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(CEO) David Potts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OWNER </a:t>
            </a:r>
            <a:r>
              <a:rPr lang="en-US" sz="1600" b="1" dirty="0" err="1">
                <a:solidFill>
                  <a:schemeClr val="bg1"/>
                </a:solidFill>
                <a:highlight>
                  <a:srgbClr val="00FF00"/>
                </a:highlight>
              </a:rPr>
              <a:t>Clayton,Dubilier&amp;Rice</a:t>
            </a: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  <a:highlight>
                  <a:srgbClr val="00FF00"/>
                </a:highlight>
              </a:rPr>
              <a:t>Operate in497 locations across in the </a:t>
            </a:r>
            <a:r>
              <a:rPr lang="en-US" sz="1600" b="1" dirty="0" err="1">
                <a:solidFill>
                  <a:schemeClr val="bg1"/>
                </a:solidFill>
                <a:highlight>
                  <a:srgbClr val="00FF00"/>
                </a:highlight>
              </a:rPr>
              <a:t>Uk</a:t>
            </a:r>
            <a:endParaRPr lang="en-US" sz="1600" b="1" dirty="0">
              <a:solidFill>
                <a:schemeClr val="bg1"/>
              </a:solidFill>
              <a:highlight>
                <a:srgbClr val="00FF00"/>
              </a:highlight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1169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Color Cover">
            <a:extLst>
              <a:ext uri="{FF2B5EF4-FFF2-40B4-BE49-F238E27FC236}">
                <a16:creationId xmlns:a16="http://schemas.microsoft.com/office/drawing/2014/main" id="{8B2B1708-8CE4-4A20-94F5-55118AE2C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F9866A9-B167-4D75-8F7F-360025AD6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7167"/>
            <a:ext cx="12188952" cy="3490956"/>
            <a:chOff x="651279" y="598259"/>
            <a:chExt cx="10889442" cy="5680742"/>
          </a:xfrm>
        </p:grpSpPr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C2DD07C1-6CFB-48E5-AD0E-AC091042B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F9A8FC0F-BD29-4D9A-ABF1-D75E3A269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Shopping cart">
            <a:extLst>
              <a:ext uri="{FF2B5EF4-FFF2-40B4-BE49-F238E27FC236}">
                <a16:creationId xmlns:a16="http://schemas.microsoft.com/office/drawing/2014/main" id="{6848E799-C7D5-C120-9185-A814F5522E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05030" y="1065276"/>
            <a:ext cx="4727448" cy="4727448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E11B3D-0A07-4E30-8EE4-02BFE9F7D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1014574"/>
            <a:ext cx="5633531" cy="222676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    </a:t>
            </a:r>
            <a:r>
              <a:rPr lang="en-US" sz="4800" b="1" kern="1200" dirty="0">
                <a:solidFill>
                  <a:schemeClr val="bg1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Products</a:t>
            </a:r>
            <a:br>
              <a:rPr lang="en-US" sz="4800" b="1" kern="1200" dirty="0">
                <a:solidFill>
                  <a:schemeClr val="bg1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4800" b="1" kern="1200" dirty="0">
                <a:solidFill>
                  <a:schemeClr val="bg1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Food and </a:t>
            </a:r>
            <a:r>
              <a:rPr lang="en-US" sz="4800" b="1" kern="1200" dirty="0" err="1">
                <a:solidFill>
                  <a:schemeClr val="bg1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drink,chlothing,florist</a:t>
            </a:r>
            <a:r>
              <a:rPr lang="en-US" sz="4800" b="1" kern="1200" dirty="0">
                <a:solidFill>
                  <a:schemeClr val="bg1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,</a:t>
            </a:r>
            <a:br>
              <a:rPr lang="en-US" sz="4800" b="1" kern="1200" dirty="0">
                <a:solidFill>
                  <a:schemeClr val="bg1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</a:br>
            <a:r>
              <a:rPr lang="en-US" sz="4800" b="1" kern="1200" dirty="0">
                <a:solidFill>
                  <a:schemeClr val="bg1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petrol, </a:t>
            </a:r>
            <a:r>
              <a:rPr lang="en-US" sz="4800" b="1" kern="1200" dirty="0" err="1">
                <a:solidFill>
                  <a:schemeClr val="bg1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books,magazines</a:t>
            </a:r>
            <a:r>
              <a:rPr lang="en-US" sz="4800" b="1" kern="1200" dirty="0">
                <a:solidFill>
                  <a:schemeClr val="bg1"/>
                </a:solidFill>
                <a:highlight>
                  <a:srgbClr val="C0C0C0"/>
                </a:highlight>
                <a:latin typeface="+mj-lt"/>
                <a:ea typeface="+mj-ea"/>
                <a:cs typeface="+mj-cs"/>
              </a:rPr>
              <a:t> and homeware</a:t>
            </a:r>
          </a:p>
        </p:txBody>
      </p:sp>
    </p:spTree>
    <p:extLst>
      <p:ext uri="{BB962C8B-B14F-4D97-AF65-F5344CB8AC3E}">
        <p14:creationId xmlns:p14="http://schemas.microsoft.com/office/powerpoint/2010/main" val="2099240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3" y="-685403"/>
            <a:ext cx="6705257" cy="754340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4000" dirty="0"/>
              <a:t>Business /Company Overview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80050"/>
            <a:ext cx="11304089" cy="5277951"/>
          </a:xfrm>
        </p:spPr>
        <p:txBody>
          <a:bodyPr anchor="t">
            <a:normAutofit fontScale="70000" lnSpcReduction="20000"/>
          </a:bodyPr>
          <a:lstStyle/>
          <a:p>
            <a:pPr marL="36900" lvl="0" indent="0">
              <a:buNone/>
            </a:pPr>
            <a:endParaRPr lang="en-US" sz="2400" b="1" dirty="0">
              <a:highlight>
                <a:srgbClr val="000080"/>
              </a:highlight>
            </a:endParaRPr>
          </a:p>
          <a:p>
            <a:r>
              <a:rPr lang="en-GB" sz="3600" b="1" dirty="0">
                <a:highlight>
                  <a:srgbClr val="C0C0C0"/>
                </a:highlight>
              </a:rPr>
              <a:t>Morrison strives to increase its exposure to cutting-edge technological advancements in its food retailing.</a:t>
            </a:r>
          </a:p>
          <a:p>
            <a:endParaRPr lang="en-GB" sz="3600" b="1" dirty="0">
              <a:highlight>
                <a:srgbClr val="C0C0C0"/>
              </a:highlight>
            </a:endParaRPr>
          </a:p>
          <a:p>
            <a:r>
              <a:rPr lang="en-GB" sz="3600" b="1" dirty="0">
                <a:highlight>
                  <a:srgbClr val="C0C0C0"/>
                </a:highlight>
              </a:rPr>
              <a:t>This corporation's goal is to provide high-end customers with genuinely distinctive </a:t>
            </a:r>
            <a:r>
              <a:rPr lang="en-GB" sz="3600" b="1" dirty="0" err="1">
                <a:highlight>
                  <a:srgbClr val="C0C0C0"/>
                </a:highlight>
              </a:rPr>
              <a:t>products.As</a:t>
            </a:r>
            <a:r>
              <a:rPr lang="en-GB" sz="3600" b="1" dirty="0">
                <a:highlight>
                  <a:srgbClr val="C0C0C0"/>
                </a:highlight>
              </a:rPr>
              <a:t> a standout feature of Morrison, it will tailor its products to the needs of its customers.</a:t>
            </a:r>
          </a:p>
          <a:p>
            <a:r>
              <a:rPr lang="en-GB" sz="3600" b="1" dirty="0">
                <a:highlight>
                  <a:srgbClr val="C0C0C0"/>
                </a:highlight>
              </a:rPr>
              <a:t>You can expect to find tech-savvy and problem-solving employees are working with Morrison.</a:t>
            </a:r>
          </a:p>
          <a:p>
            <a:r>
              <a:rPr lang="en-GB" sz="3600" b="1" dirty="0">
                <a:highlight>
                  <a:srgbClr val="C0C0C0"/>
                </a:highlight>
              </a:rPr>
              <a:t>So as to achieve a high-quality production, the extensive production experience will be invaluable (Brenner and Herrmann 2018).</a:t>
            </a:r>
          </a:p>
          <a:p>
            <a:r>
              <a:rPr lang="en-GB" sz="3600" b="1" dirty="0">
                <a:highlight>
                  <a:srgbClr val="C0C0C0"/>
                </a:highlight>
              </a:rPr>
              <a:t>Morris has chosen a good location in England to reach the upper and middle classes.</a:t>
            </a:r>
          </a:p>
          <a:p>
            <a:r>
              <a:rPr lang="en-GB" sz="3600" b="1" dirty="0">
                <a:highlight>
                  <a:srgbClr val="C0C0C0"/>
                </a:highlight>
              </a:rPr>
              <a:t> The corporation will begin with a functional-hierarchical organizational structure. As a result, it does not discriminate against anyone based on sex, religion, or other factors.</a:t>
            </a:r>
            <a:endParaRPr lang="en-US" sz="3600" b="1" dirty="0">
              <a:highlight>
                <a:srgbClr val="C0C0C0"/>
              </a:highlight>
            </a:endParaRPr>
          </a:p>
        </p:txBody>
      </p:sp>
      <p:sp>
        <p:nvSpPr>
          <p:cNvPr id="4" name="AutoShape 4" descr="See the source image">
            <a:extLst>
              <a:ext uri="{FF2B5EF4-FFF2-40B4-BE49-F238E27FC236}">
                <a16:creationId xmlns:a16="http://schemas.microsoft.com/office/drawing/2014/main" id="{C049577D-0765-4C0A-8F5B-1CF73ABC7B0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79D9F-B449-48BC-807A-F1E3251CE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7770" y="1"/>
            <a:ext cx="9046029" cy="1480456"/>
          </a:xfrm>
        </p:spPr>
        <p:txBody>
          <a:bodyPr/>
          <a:lstStyle/>
          <a:p>
            <a:r>
              <a:rPr lang="en-GB" dirty="0"/>
              <a:t>                       Morrison’s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97069-4101-471E-AE02-926F4A3FFF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4171" y="936171"/>
            <a:ext cx="5998029" cy="574765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4Ps</a:t>
            </a:r>
          </a:p>
          <a:p>
            <a:r>
              <a:rPr lang="en-GB" b="1" dirty="0"/>
              <a:t>Morrison's marketing strategy is critical to the company's positioning and objectives. Analysis of the brand is carried out using a four-pronged marketing strategy. Product innovation, price, and promotion are just a few of the many methods available for promoting a product.</a:t>
            </a:r>
          </a:p>
          <a:p>
            <a:pPr marL="0" indent="0">
              <a:buNone/>
            </a:pPr>
            <a:r>
              <a:rPr lang="en-GB" b="1" dirty="0"/>
              <a:t>   The company's products must meet      customers' demands and expectations. </a:t>
            </a:r>
          </a:p>
          <a:p>
            <a:pPr marL="0" indent="0">
              <a:buNone/>
            </a:pPr>
            <a:r>
              <a:rPr lang="en-GB" b="1" dirty="0"/>
              <a:t> There is a long-term goal for the organization to expand and diversify its customer base.</a:t>
            </a:r>
          </a:p>
          <a:p>
            <a:pPr marL="0" indent="0">
              <a:buNone/>
            </a:pPr>
            <a:r>
              <a:rPr lang="en-GB" b="1" dirty="0"/>
              <a:t> Because everyone will be able to find anything they are interested in, the marketing of the products will be more successful.((Samson and Sheela 2016</a:t>
            </a:r>
            <a:r>
              <a:rPr lang="en-GB" b="1" dirty="0">
                <a:highlight>
                  <a:srgbClr val="C0C0C0"/>
                </a:highlight>
              </a:rPr>
              <a:t>).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8E08F1-6687-4E0A-B62D-4B762ACEC0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936172"/>
            <a:ext cx="5181600" cy="5921828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/>
              <a:t>Market target </a:t>
            </a:r>
          </a:p>
          <a:p>
            <a:r>
              <a:rPr lang="en-GB" b="1" dirty="0"/>
              <a:t>Marketing can also be done through social media, as the company aims to reach out to clients from all over the world.</a:t>
            </a:r>
          </a:p>
          <a:p>
            <a:r>
              <a:rPr lang="en-GB" b="1" dirty="0"/>
              <a:t> Morrison's is committed to gaining additional clients and will do everything to achieve that goal. (</a:t>
            </a:r>
            <a:r>
              <a:rPr lang="en-GB" b="1" dirty="0" err="1"/>
              <a:t>Madoh</a:t>
            </a:r>
            <a:r>
              <a:rPr lang="en-GB" b="1" dirty="0"/>
              <a:t> et al. 2019).</a:t>
            </a:r>
          </a:p>
          <a:p>
            <a:r>
              <a:rPr lang="en-GB" b="1" dirty="0"/>
              <a:t>Morrisons plans to employ a wide range of media to promote its products and build its business (</a:t>
            </a:r>
            <a:r>
              <a:rPr lang="en-GB" b="1" dirty="0" err="1"/>
              <a:t>Alqahtani</a:t>
            </a:r>
            <a:r>
              <a:rPr lang="en-GB" b="1" dirty="0"/>
              <a:t> 2020). Traditional advertising will support the company's growth and increase traffic. Other techniques, such as YouTube advertising, will also be employed by Morrison's.</a:t>
            </a:r>
          </a:p>
        </p:txBody>
      </p:sp>
    </p:spTree>
    <p:extLst>
      <p:ext uri="{BB962C8B-B14F-4D97-AF65-F5344CB8AC3E}">
        <p14:creationId xmlns:p14="http://schemas.microsoft.com/office/powerpoint/2010/main" val="2743234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F05DCFF-AD70-48E5-89D8-FAE053278C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887863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4193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1BAFD4D1-0982-4580-A0BB-6C758881E6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1234" y="457200"/>
            <a:ext cx="1110953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1683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9106A-527F-4E97-AFDC-D953D1B0F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5257" y="-413656"/>
            <a:ext cx="9568542" cy="1502228"/>
          </a:xfrm>
        </p:spPr>
        <p:txBody>
          <a:bodyPr/>
          <a:lstStyle/>
          <a:p>
            <a:r>
              <a:rPr lang="en-GB" dirty="0"/>
              <a:t>                 MORRISON’S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DD961-E1A7-4A1C-9524-74B5960DD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1728" y="1660072"/>
            <a:ext cx="10515600" cy="4740049"/>
          </a:xfrm>
        </p:spPr>
        <p:txBody>
          <a:bodyPr/>
          <a:lstStyle/>
          <a:p>
            <a:r>
              <a:rPr lang="en-GB" b="1" dirty="0"/>
              <a:t>However, Morrison is bargaining power is limited because the company seeks to expand its customer base; therefore, it must first meet the needs of its current customers.</a:t>
            </a:r>
          </a:p>
          <a:p>
            <a:r>
              <a:rPr lang="en-GB" b="1" dirty="0"/>
              <a:t>When it comes to new competitors, Morrison is taking a novel method to assure that there will be less risk of alternatives.</a:t>
            </a:r>
          </a:p>
          <a:p>
            <a:r>
              <a:rPr lang="en-GB" b="1" dirty="0"/>
              <a:t>As a result, Morrison enjoys a significant advantage over the competition in the market for custom-made items.</a:t>
            </a:r>
          </a:p>
          <a:p>
            <a:r>
              <a:rPr lang="en-GB" b="1" dirty="0"/>
              <a:t>Another competitive advantage is focusing on high-end customers.</a:t>
            </a:r>
          </a:p>
          <a:p>
            <a:r>
              <a:rPr lang="en-GB" b="1" dirty="0"/>
              <a:t>This strategy focuses on creating products different from those made by the competition, such as custom-made items (Goyal 2020</a:t>
            </a:r>
            <a:r>
              <a:rPr lang="en-GB" b="1" dirty="0">
                <a:highlight>
                  <a:srgbClr val="C0C0C0"/>
                </a:highlight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42267609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87CEB-4BE6-4E45-B98A-2D8A259FB8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47910-6BB3-46D2-A5C6-B0B291B40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Morrison is a high-end technology business that aspires to break into the market.</a:t>
            </a:r>
          </a:p>
          <a:p>
            <a:r>
              <a:rPr lang="en-GB" b="1" dirty="0"/>
              <a:t>Based on a PEST study, the company has a better probability of succeeding because of its influential external variables</a:t>
            </a:r>
          </a:p>
          <a:p>
            <a:r>
              <a:rPr lang="en-GB" b="1" dirty="0"/>
              <a:t>.For Morrison, the SWOT analysis shows an issue with utilizing high-end clients' attention, which may limit the number of new clients.</a:t>
            </a:r>
          </a:p>
          <a:p>
            <a:r>
              <a:rPr lang="en-GB" b="1" dirty="0"/>
              <a:t>The marketing P's suggest that the strategy of social media marketing and the hired individuals in the company's location has a higher possibility of flourishing.</a:t>
            </a:r>
          </a:p>
          <a:p>
            <a:r>
              <a:rPr lang="en-GB" b="1" dirty="0"/>
              <a:t>Few companies, according to Porter, can pose a danger because of their strategy of narrowing their focus.</a:t>
            </a:r>
          </a:p>
        </p:txBody>
      </p:sp>
    </p:spTree>
    <p:extLst>
      <p:ext uri="{BB962C8B-B14F-4D97-AF65-F5344CB8AC3E}">
        <p14:creationId xmlns:p14="http://schemas.microsoft.com/office/powerpoint/2010/main" val="3002750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9FB9A-4CCA-462C-B629-C30D677CB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1FF5E-ACA7-46E0-B42F-A393994AD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Alqahtani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M.H., 2020. </a:t>
            </a:r>
            <a:r>
              <a:rPr lang="en-US" sz="24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From the traditional marketing mix (4Ps) in sport to new marketing mix 	(3Ps): Toward a paradigm shift from practitioner’s perspective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(Doctoral dissertation, 	Middle Tennessee State University).</a:t>
            </a:r>
          </a:p>
          <a:p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Brenner, W. and Herrmann, A., 2018. An overview of technology, benefits and impact of 	automated and autonomous driving on the automotive industry. </a:t>
            </a:r>
            <a:r>
              <a:rPr lang="en-US" sz="24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Digital marketplaces 	unleashed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pp.427-442.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Bruijl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G.H.T., 2018. The relevance of Porter's five forces in today's innovative and changing 	business environment. </a:t>
            </a:r>
            <a:r>
              <a:rPr lang="en-US" sz="24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 SSRN 3192207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Goyal, A., 2020. A Critical Analysis of Porter’s 5 Forces Model of Competitive 	Advantage. </a:t>
            </a:r>
            <a:r>
              <a:rPr lang="en-US" sz="24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Goyal, A.(2021). A Critical Analysis of Porter’s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4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r>
              <a:rPr lang="en-US" sz="2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Madoh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US" sz="2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Alenazi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US" sz="24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Alkhamees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L. and Panwar, A., 2019. Case Study on Market Mix 	Strategies of Toyota Motor Corporation. </a:t>
            </a:r>
            <a:r>
              <a:rPr lang="en-US" sz="24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Asia Pacific Journal of Management and 	Education (APJME)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24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US" sz="24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pp.70-78.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7621000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3F2A3-34AF-4FE7-A7AE-261C2F909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Thank you </a:t>
            </a:r>
          </a:p>
        </p:txBody>
      </p:sp>
    </p:spTree>
    <p:extLst>
      <p:ext uri="{BB962C8B-B14F-4D97-AF65-F5344CB8AC3E}">
        <p14:creationId xmlns:p14="http://schemas.microsoft.com/office/powerpoint/2010/main" val="3229587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622</TotalTime>
  <Words>852</Words>
  <Application>Microsoft Office PowerPoint</Application>
  <PresentationFormat>Widescreen</PresentationFormat>
  <Paragraphs>58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PowerPoint Presentation</vt:lpstr>
      <vt:lpstr>Morrison 1899 –Morrison 2021</vt:lpstr>
      <vt:lpstr>     Products Food and drink,chlothing,florist, petrol, books,magazines and homeware</vt:lpstr>
      <vt:lpstr>Business /Company Overview</vt:lpstr>
      <vt:lpstr>                       Morrison’s</vt:lpstr>
      <vt:lpstr>PowerPoint Presentation</vt:lpstr>
      <vt:lpstr>PowerPoint Presentation</vt:lpstr>
      <vt:lpstr>                 MORRISON’S</vt:lpstr>
      <vt:lpstr>                  CONCLUSION </vt:lpstr>
      <vt:lpstr>         References</vt:lpstr>
      <vt:lpstr>                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Adelina-Victoria Dumitru (2015292)</dc:creator>
  <cp:lastModifiedBy>Adelina-Victoria Dumitru (2015292)</cp:lastModifiedBy>
  <cp:revision>20</cp:revision>
  <dcterms:created xsi:type="dcterms:W3CDTF">2022-03-27T23:35:41Z</dcterms:created>
  <dcterms:modified xsi:type="dcterms:W3CDTF">2022-03-28T09:58:09Z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