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7" d="100"/>
          <a:sy n="77" d="100"/>
        </p:scale>
        <p:origin x="163" y="1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notesMaster" Target="notesMasters/notesMaster1.xml"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heme" Target="theme/theme1.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viewProps" Target="viewProps.xml" /></Relationships>
</file>

<file path=ppt/diagrams/_rels/data1.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image" Target="../media/image8.svg" /><Relationship Id="rId1" Type="http://schemas.openxmlformats.org/officeDocument/2006/relationships/image" Target="../media/image7.png" /><Relationship Id="rId6" Type="http://schemas.openxmlformats.org/officeDocument/2006/relationships/image" Target="../media/image12.svg" /><Relationship Id="rId5" Type="http://schemas.openxmlformats.org/officeDocument/2006/relationships/image" Target="../media/image11.png" /><Relationship Id="rId4" Type="http://schemas.openxmlformats.org/officeDocument/2006/relationships/image" Target="../media/image10.svg" /></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image" Target="../media/image8.svg" /><Relationship Id="rId1" Type="http://schemas.openxmlformats.org/officeDocument/2006/relationships/image" Target="../media/image7.png" /><Relationship Id="rId6" Type="http://schemas.openxmlformats.org/officeDocument/2006/relationships/image" Target="../media/image12.svg" /><Relationship Id="rId5" Type="http://schemas.openxmlformats.org/officeDocument/2006/relationships/image" Target="../media/image11.png" /><Relationship Id="rId4" Type="http://schemas.openxmlformats.org/officeDocument/2006/relationships/image" Target="../media/image10.svg" /></Relationships>
</file>

<file path=ppt/diagrams/colors1.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3D9AFA-6A2C-4544-B6CA-305A58365DDD}" type="doc">
      <dgm:prSet loTypeId="urn:microsoft.com/office/officeart/2018/2/layout/IconLabelList" loCatId="icon" qsTypeId="urn:microsoft.com/office/officeart/2005/8/quickstyle/simple1" qsCatId="simple" csTypeId="urn:microsoft.com/office/officeart/2018/5/colors/Iconchunking_neutralbg_accent6_2" csCatId="accent6" phldr="1"/>
      <dgm:spPr/>
      <dgm:t>
        <a:bodyPr/>
        <a:lstStyle/>
        <a:p>
          <a:endParaRPr lang="en-US"/>
        </a:p>
      </dgm:t>
    </dgm:pt>
    <dgm:pt modelId="{0FB3713D-1BFE-4CED-89CD-BD852278FEB1}">
      <dgm:prSet/>
      <dgm:spPr/>
      <dgm:t>
        <a:bodyPr/>
        <a:lstStyle/>
        <a:p>
          <a:pPr>
            <a:lnSpc>
              <a:spcPct val="100000"/>
            </a:lnSpc>
          </a:pPr>
          <a:r>
            <a:rPr lang="en-GB"/>
            <a:t>This presentation is about effective communication and how to implement it in to an organization.</a:t>
          </a:r>
          <a:endParaRPr lang="en-US"/>
        </a:p>
      </dgm:t>
    </dgm:pt>
    <dgm:pt modelId="{8A418E13-BE8A-4067-B4B6-6E2CD8753912}" type="parTrans" cxnId="{EB1D9F10-B507-4D77-ACDE-94104E677564}">
      <dgm:prSet/>
      <dgm:spPr/>
      <dgm:t>
        <a:bodyPr/>
        <a:lstStyle/>
        <a:p>
          <a:endParaRPr lang="en-US"/>
        </a:p>
      </dgm:t>
    </dgm:pt>
    <dgm:pt modelId="{E237B593-DA04-4BA4-8912-294B7530FAA1}" type="sibTrans" cxnId="{EB1D9F10-B507-4D77-ACDE-94104E677564}">
      <dgm:prSet/>
      <dgm:spPr/>
      <dgm:t>
        <a:bodyPr/>
        <a:lstStyle/>
        <a:p>
          <a:pPr>
            <a:lnSpc>
              <a:spcPct val="100000"/>
            </a:lnSpc>
          </a:pPr>
          <a:endParaRPr lang="en-US"/>
        </a:p>
      </dgm:t>
    </dgm:pt>
    <dgm:pt modelId="{00358C19-C556-4ED1-A066-802C75CB7BF7}">
      <dgm:prSet/>
      <dgm:spPr/>
      <dgm:t>
        <a:bodyPr/>
        <a:lstStyle/>
        <a:p>
          <a:pPr>
            <a:lnSpc>
              <a:spcPct val="100000"/>
            </a:lnSpc>
          </a:pPr>
          <a:r>
            <a:rPr lang="en-GB"/>
            <a:t>For that, this presentation will show what are the benefits of effective communication and how to implement in order to chose the most appropriate channel and communication theory for Apple Inc.</a:t>
          </a:r>
          <a:endParaRPr lang="en-US"/>
        </a:p>
      </dgm:t>
    </dgm:pt>
    <dgm:pt modelId="{0ECD0598-1B57-40B5-8315-BD7884DA0FAE}" type="parTrans" cxnId="{8635ECE6-4075-44A3-B2F8-EF08E6B7F4E4}">
      <dgm:prSet/>
      <dgm:spPr/>
      <dgm:t>
        <a:bodyPr/>
        <a:lstStyle/>
        <a:p>
          <a:endParaRPr lang="en-US"/>
        </a:p>
      </dgm:t>
    </dgm:pt>
    <dgm:pt modelId="{93E10EC1-B2AC-408E-A9CD-65FC204EA45F}" type="sibTrans" cxnId="{8635ECE6-4075-44A3-B2F8-EF08E6B7F4E4}">
      <dgm:prSet/>
      <dgm:spPr/>
      <dgm:t>
        <a:bodyPr/>
        <a:lstStyle/>
        <a:p>
          <a:pPr>
            <a:lnSpc>
              <a:spcPct val="100000"/>
            </a:lnSpc>
          </a:pPr>
          <a:endParaRPr lang="en-US"/>
        </a:p>
      </dgm:t>
    </dgm:pt>
    <dgm:pt modelId="{FFF38927-1FFC-491F-8919-8D19415F4D5E}">
      <dgm:prSet/>
      <dgm:spPr/>
      <dgm:t>
        <a:bodyPr/>
        <a:lstStyle/>
        <a:p>
          <a:pPr>
            <a:lnSpc>
              <a:spcPct val="100000"/>
            </a:lnSpc>
          </a:pPr>
          <a:r>
            <a:rPr lang="en-GB" dirty="0"/>
            <a:t>Apple Inc. is a globally organization well known for they strong relationship with they external stakeholders-Customers.</a:t>
          </a:r>
          <a:endParaRPr lang="en-US" dirty="0"/>
        </a:p>
      </dgm:t>
    </dgm:pt>
    <dgm:pt modelId="{05B0FC7F-2BC4-48D3-8FE3-7E425DB5FD3E}" type="parTrans" cxnId="{A53CEEF6-DEF6-417D-AC1E-6F8D2653A876}">
      <dgm:prSet/>
      <dgm:spPr/>
      <dgm:t>
        <a:bodyPr/>
        <a:lstStyle/>
        <a:p>
          <a:endParaRPr lang="en-US"/>
        </a:p>
      </dgm:t>
    </dgm:pt>
    <dgm:pt modelId="{C548E7E8-CB6A-4808-A44F-7C271EFCBC80}" type="sibTrans" cxnId="{A53CEEF6-DEF6-417D-AC1E-6F8D2653A876}">
      <dgm:prSet/>
      <dgm:spPr/>
      <dgm:t>
        <a:bodyPr/>
        <a:lstStyle/>
        <a:p>
          <a:endParaRPr lang="en-US"/>
        </a:p>
      </dgm:t>
    </dgm:pt>
    <dgm:pt modelId="{2418085E-4771-4D95-BCAB-81064D83EDD4}" type="pres">
      <dgm:prSet presAssocID="{A73D9AFA-6A2C-4544-B6CA-305A58365DDD}" presName="root" presStyleCnt="0">
        <dgm:presLayoutVars>
          <dgm:dir/>
          <dgm:resizeHandles val="exact"/>
        </dgm:presLayoutVars>
      </dgm:prSet>
      <dgm:spPr/>
    </dgm:pt>
    <dgm:pt modelId="{99A36EAB-DD48-4E3A-BF04-20ECB88EAF14}" type="pres">
      <dgm:prSet presAssocID="{0FB3713D-1BFE-4CED-89CD-BD852278FEB1}" presName="compNode" presStyleCnt="0"/>
      <dgm:spPr/>
    </dgm:pt>
    <dgm:pt modelId="{AD67A322-A08A-4909-A39C-F6196CCCEF5E}" type="pres">
      <dgm:prSet presAssocID="{0FB3713D-1BFE-4CED-89CD-BD852278FEB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ard Room"/>
        </a:ext>
      </dgm:extLst>
    </dgm:pt>
    <dgm:pt modelId="{60B94592-C3C2-4256-9A7F-1101736A3A73}" type="pres">
      <dgm:prSet presAssocID="{0FB3713D-1BFE-4CED-89CD-BD852278FEB1}" presName="spaceRect" presStyleCnt="0"/>
      <dgm:spPr/>
    </dgm:pt>
    <dgm:pt modelId="{FF8FF191-7185-4C55-AF81-BCE6CE4C198B}" type="pres">
      <dgm:prSet presAssocID="{0FB3713D-1BFE-4CED-89CD-BD852278FEB1}" presName="textRect" presStyleLbl="revTx" presStyleIdx="0" presStyleCnt="3">
        <dgm:presLayoutVars>
          <dgm:chMax val="1"/>
          <dgm:chPref val="1"/>
        </dgm:presLayoutVars>
      </dgm:prSet>
      <dgm:spPr/>
    </dgm:pt>
    <dgm:pt modelId="{A0D3E37E-7E43-45E6-86A6-64806B849192}" type="pres">
      <dgm:prSet presAssocID="{E237B593-DA04-4BA4-8912-294B7530FAA1}" presName="sibTrans" presStyleCnt="0"/>
      <dgm:spPr/>
    </dgm:pt>
    <dgm:pt modelId="{07781E17-1AE9-4607-9B2E-6321560F1FF4}" type="pres">
      <dgm:prSet presAssocID="{00358C19-C556-4ED1-A066-802C75CB7BF7}" presName="compNode" presStyleCnt="0"/>
      <dgm:spPr/>
    </dgm:pt>
    <dgm:pt modelId="{3B936A0F-FC49-4373-BBEA-16090AC67539}" type="pres">
      <dgm:prSet presAssocID="{00358C19-C556-4ED1-A066-802C75CB7BF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Network"/>
        </a:ext>
      </dgm:extLst>
    </dgm:pt>
    <dgm:pt modelId="{07B07DB5-F72D-4B61-9591-94A4C06D3AE9}" type="pres">
      <dgm:prSet presAssocID="{00358C19-C556-4ED1-A066-802C75CB7BF7}" presName="spaceRect" presStyleCnt="0"/>
      <dgm:spPr/>
    </dgm:pt>
    <dgm:pt modelId="{F3434719-6BB7-44BC-B290-F802C6A385C4}" type="pres">
      <dgm:prSet presAssocID="{00358C19-C556-4ED1-A066-802C75CB7BF7}" presName="textRect" presStyleLbl="revTx" presStyleIdx="1" presStyleCnt="3">
        <dgm:presLayoutVars>
          <dgm:chMax val="1"/>
          <dgm:chPref val="1"/>
        </dgm:presLayoutVars>
      </dgm:prSet>
      <dgm:spPr/>
    </dgm:pt>
    <dgm:pt modelId="{D9DD76AD-D036-4D9F-9FA1-86FBCFEC36CB}" type="pres">
      <dgm:prSet presAssocID="{93E10EC1-B2AC-408E-A9CD-65FC204EA45F}" presName="sibTrans" presStyleCnt="0"/>
      <dgm:spPr/>
    </dgm:pt>
    <dgm:pt modelId="{61295938-70CE-4740-90F6-F88F95E8F315}" type="pres">
      <dgm:prSet presAssocID="{FFF38927-1FFC-491F-8919-8D19415F4D5E}" presName="compNode" presStyleCnt="0"/>
      <dgm:spPr/>
    </dgm:pt>
    <dgm:pt modelId="{47E155E5-32E1-4672-ABC7-E4CDFC9F9E76}" type="pres">
      <dgm:prSet presAssocID="{FFF38927-1FFC-491F-8919-8D19415F4D5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pple"/>
        </a:ext>
      </dgm:extLst>
    </dgm:pt>
    <dgm:pt modelId="{F48BE923-36BB-4425-BA77-067A4C9E1D4E}" type="pres">
      <dgm:prSet presAssocID="{FFF38927-1FFC-491F-8919-8D19415F4D5E}" presName="spaceRect" presStyleCnt="0"/>
      <dgm:spPr/>
    </dgm:pt>
    <dgm:pt modelId="{01BEF13E-4962-4E37-A438-34ACDD64351F}" type="pres">
      <dgm:prSet presAssocID="{FFF38927-1FFC-491F-8919-8D19415F4D5E}" presName="textRect" presStyleLbl="revTx" presStyleIdx="2" presStyleCnt="3">
        <dgm:presLayoutVars>
          <dgm:chMax val="1"/>
          <dgm:chPref val="1"/>
        </dgm:presLayoutVars>
      </dgm:prSet>
      <dgm:spPr/>
    </dgm:pt>
  </dgm:ptLst>
  <dgm:cxnLst>
    <dgm:cxn modelId="{EB1D9F10-B507-4D77-ACDE-94104E677564}" srcId="{A73D9AFA-6A2C-4544-B6CA-305A58365DDD}" destId="{0FB3713D-1BFE-4CED-89CD-BD852278FEB1}" srcOrd="0" destOrd="0" parTransId="{8A418E13-BE8A-4067-B4B6-6E2CD8753912}" sibTransId="{E237B593-DA04-4BA4-8912-294B7530FAA1}"/>
    <dgm:cxn modelId="{438E0121-FD62-4FFC-A6AF-1A531CE2D0A0}" type="presOf" srcId="{FFF38927-1FFC-491F-8919-8D19415F4D5E}" destId="{01BEF13E-4962-4E37-A438-34ACDD64351F}" srcOrd="0" destOrd="0" presId="urn:microsoft.com/office/officeart/2018/2/layout/IconLabelList"/>
    <dgm:cxn modelId="{1FA42664-A27D-415F-9A27-03F975C6D6D5}" type="presOf" srcId="{00358C19-C556-4ED1-A066-802C75CB7BF7}" destId="{F3434719-6BB7-44BC-B290-F802C6A385C4}" srcOrd="0" destOrd="0" presId="urn:microsoft.com/office/officeart/2018/2/layout/IconLabelList"/>
    <dgm:cxn modelId="{DFEB0C78-C7C7-4DAC-9F28-0292F2A03DD4}" type="presOf" srcId="{A73D9AFA-6A2C-4544-B6CA-305A58365DDD}" destId="{2418085E-4771-4D95-BCAB-81064D83EDD4}" srcOrd="0" destOrd="0" presId="urn:microsoft.com/office/officeart/2018/2/layout/IconLabelList"/>
    <dgm:cxn modelId="{E7105A9B-F742-4BAB-8688-C02CD8CB7C06}" type="presOf" srcId="{0FB3713D-1BFE-4CED-89CD-BD852278FEB1}" destId="{FF8FF191-7185-4C55-AF81-BCE6CE4C198B}" srcOrd="0" destOrd="0" presId="urn:microsoft.com/office/officeart/2018/2/layout/IconLabelList"/>
    <dgm:cxn modelId="{8635ECE6-4075-44A3-B2F8-EF08E6B7F4E4}" srcId="{A73D9AFA-6A2C-4544-B6CA-305A58365DDD}" destId="{00358C19-C556-4ED1-A066-802C75CB7BF7}" srcOrd="1" destOrd="0" parTransId="{0ECD0598-1B57-40B5-8315-BD7884DA0FAE}" sibTransId="{93E10EC1-B2AC-408E-A9CD-65FC204EA45F}"/>
    <dgm:cxn modelId="{A53CEEF6-DEF6-417D-AC1E-6F8D2653A876}" srcId="{A73D9AFA-6A2C-4544-B6CA-305A58365DDD}" destId="{FFF38927-1FFC-491F-8919-8D19415F4D5E}" srcOrd="2" destOrd="0" parTransId="{05B0FC7F-2BC4-48D3-8FE3-7E425DB5FD3E}" sibTransId="{C548E7E8-CB6A-4808-A44F-7C271EFCBC80}"/>
    <dgm:cxn modelId="{5879C418-033D-4CB2-9FB3-2B57C473F711}" type="presParOf" srcId="{2418085E-4771-4D95-BCAB-81064D83EDD4}" destId="{99A36EAB-DD48-4E3A-BF04-20ECB88EAF14}" srcOrd="0" destOrd="0" presId="urn:microsoft.com/office/officeart/2018/2/layout/IconLabelList"/>
    <dgm:cxn modelId="{CF918C63-3249-4974-83B2-5D7C724AFEFD}" type="presParOf" srcId="{99A36EAB-DD48-4E3A-BF04-20ECB88EAF14}" destId="{AD67A322-A08A-4909-A39C-F6196CCCEF5E}" srcOrd="0" destOrd="0" presId="urn:microsoft.com/office/officeart/2018/2/layout/IconLabelList"/>
    <dgm:cxn modelId="{F6461BED-8A7F-428F-B6E1-D09EEFFDE3A7}" type="presParOf" srcId="{99A36EAB-DD48-4E3A-BF04-20ECB88EAF14}" destId="{60B94592-C3C2-4256-9A7F-1101736A3A73}" srcOrd="1" destOrd="0" presId="urn:microsoft.com/office/officeart/2018/2/layout/IconLabelList"/>
    <dgm:cxn modelId="{812DAEF2-EB74-4406-A37D-DCCEF90C0D6E}" type="presParOf" srcId="{99A36EAB-DD48-4E3A-BF04-20ECB88EAF14}" destId="{FF8FF191-7185-4C55-AF81-BCE6CE4C198B}" srcOrd="2" destOrd="0" presId="urn:microsoft.com/office/officeart/2018/2/layout/IconLabelList"/>
    <dgm:cxn modelId="{A82469AA-2005-4602-8FF4-379DDB8FDAE0}" type="presParOf" srcId="{2418085E-4771-4D95-BCAB-81064D83EDD4}" destId="{A0D3E37E-7E43-45E6-86A6-64806B849192}" srcOrd="1" destOrd="0" presId="urn:microsoft.com/office/officeart/2018/2/layout/IconLabelList"/>
    <dgm:cxn modelId="{1EB46281-AF43-485C-8CC6-2865A82B60CE}" type="presParOf" srcId="{2418085E-4771-4D95-BCAB-81064D83EDD4}" destId="{07781E17-1AE9-4607-9B2E-6321560F1FF4}" srcOrd="2" destOrd="0" presId="urn:microsoft.com/office/officeart/2018/2/layout/IconLabelList"/>
    <dgm:cxn modelId="{72926BF0-F168-47DE-9EFE-1E98DA62CF4D}" type="presParOf" srcId="{07781E17-1AE9-4607-9B2E-6321560F1FF4}" destId="{3B936A0F-FC49-4373-BBEA-16090AC67539}" srcOrd="0" destOrd="0" presId="urn:microsoft.com/office/officeart/2018/2/layout/IconLabelList"/>
    <dgm:cxn modelId="{45CC8B60-EC16-4566-9ED8-87D093E962EB}" type="presParOf" srcId="{07781E17-1AE9-4607-9B2E-6321560F1FF4}" destId="{07B07DB5-F72D-4B61-9591-94A4C06D3AE9}" srcOrd="1" destOrd="0" presId="urn:microsoft.com/office/officeart/2018/2/layout/IconLabelList"/>
    <dgm:cxn modelId="{4CCB00A7-51CA-415A-B6AA-6EC2BC141F1B}" type="presParOf" srcId="{07781E17-1AE9-4607-9B2E-6321560F1FF4}" destId="{F3434719-6BB7-44BC-B290-F802C6A385C4}" srcOrd="2" destOrd="0" presId="urn:microsoft.com/office/officeart/2018/2/layout/IconLabelList"/>
    <dgm:cxn modelId="{17C7690A-D09C-41C8-83FD-FE0C132A3556}" type="presParOf" srcId="{2418085E-4771-4D95-BCAB-81064D83EDD4}" destId="{D9DD76AD-D036-4D9F-9FA1-86FBCFEC36CB}" srcOrd="3" destOrd="0" presId="urn:microsoft.com/office/officeart/2018/2/layout/IconLabelList"/>
    <dgm:cxn modelId="{FA80C064-6DAA-466B-B8A5-8C5F2066778C}" type="presParOf" srcId="{2418085E-4771-4D95-BCAB-81064D83EDD4}" destId="{61295938-70CE-4740-90F6-F88F95E8F315}" srcOrd="4" destOrd="0" presId="urn:microsoft.com/office/officeart/2018/2/layout/IconLabelList"/>
    <dgm:cxn modelId="{BCC0F82C-5B71-4D61-B3E8-3C4C5E247BD2}" type="presParOf" srcId="{61295938-70CE-4740-90F6-F88F95E8F315}" destId="{47E155E5-32E1-4672-ABC7-E4CDFC9F9E76}" srcOrd="0" destOrd="0" presId="urn:microsoft.com/office/officeart/2018/2/layout/IconLabelList"/>
    <dgm:cxn modelId="{0EFE95B6-980B-48DE-8472-FBB7C74D989D}" type="presParOf" srcId="{61295938-70CE-4740-90F6-F88F95E8F315}" destId="{F48BE923-36BB-4425-BA77-067A4C9E1D4E}" srcOrd="1" destOrd="0" presId="urn:microsoft.com/office/officeart/2018/2/layout/IconLabelList"/>
    <dgm:cxn modelId="{3EB6253C-24E7-4CAE-8D1D-45F2420DAE3C}" type="presParOf" srcId="{61295938-70CE-4740-90F6-F88F95E8F315}" destId="{01BEF13E-4962-4E37-A438-34ACDD64351F}"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05AF03-7B44-4421-8864-2C4449E7BA27}" type="doc">
      <dgm:prSet loTypeId="urn:microsoft.com/office/officeart/2008/layout/LinedList" loCatId="list" qsTypeId="urn:microsoft.com/office/officeart/2005/8/quickstyle/simple4" qsCatId="simple" csTypeId="urn:microsoft.com/office/officeart/2005/8/colors/colorful2" csCatId="colorful" phldr="1"/>
      <dgm:spPr/>
      <dgm:t>
        <a:bodyPr/>
        <a:lstStyle/>
        <a:p>
          <a:endParaRPr lang="en-US"/>
        </a:p>
      </dgm:t>
    </dgm:pt>
    <dgm:pt modelId="{0F9C8B23-2D26-4475-810A-6F7C3785C3BE}">
      <dgm:prSet/>
      <dgm:spPr/>
      <dgm:t>
        <a:bodyPr/>
        <a:lstStyle/>
        <a:p>
          <a:r>
            <a:rPr lang="en-GB"/>
            <a:t>In conclusion an effective communication can be the key of success even for a global company such as Apple Inc. . The Aristotle’s Model  help as to analyse how Apple Inc. had achieve they communication effectiveness by applying to the organization . </a:t>
          </a:r>
          <a:endParaRPr lang="en-US"/>
        </a:p>
      </dgm:t>
    </dgm:pt>
    <dgm:pt modelId="{DD2A95FE-2820-4F19-8E0F-8BEE7A14AF53}" type="parTrans" cxnId="{3D816384-9D80-477C-B6E9-577D305FE1F5}">
      <dgm:prSet/>
      <dgm:spPr/>
      <dgm:t>
        <a:bodyPr/>
        <a:lstStyle/>
        <a:p>
          <a:endParaRPr lang="en-US"/>
        </a:p>
      </dgm:t>
    </dgm:pt>
    <dgm:pt modelId="{9B7E7F3C-0F38-4907-B841-412DFF3CA221}" type="sibTrans" cxnId="{3D816384-9D80-477C-B6E9-577D305FE1F5}">
      <dgm:prSet/>
      <dgm:spPr/>
      <dgm:t>
        <a:bodyPr/>
        <a:lstStyle/>
        <a:p>
          <a:endParaRPr lang="en-US"/>
        </a:p>
      </dgm:t>
    </dgm:pt>
    <dgm:pt modelId="{24B2309C-FF3F-4EFF-A996-0E101A40DA9C}">
      <dgm:prSet/>
      <dgm:spPr/>
      <dgm:t>
        <a:bodyPr/>
        <a:lstStyle/>
        <a:p>
          <a:r>
            <a:rPr lang="en-GB"/>
            <a:t>Even if the organization is doing so well and is doing a great job in order to communicate with they customers, there will always be plenty of room for improvements:</a:t>
          </a:r>
          <a:endParaRPr lang="en-US"/>
        </a:p>
      </dgm:t>
    </dgm:pt>
    <dgm:pt modelId="{E44D9885-DE65-407C-84A7-E6C55D1E9FCB}" type="parTrans" cxnId="{75A923BA-AA13-4134-89C5-0D99D1021730}">
      <dgm:prSet/>
      <dgm:spPr/>
      <dgm:t>
        <a:bodyPr/>
        <a:lstStyle/>
        <a:p>
          <a:endParaRPr lang="en-US"/>
        </a:p>
      </dgm:t>
    </dgm:pt>
    <dgm:pt modelId="{74CC7EB5-28E9-4B73-BFAE-7D3D6869A7EC}" type="sibTrans" cxnId="{75A923BA-AA13-4134-89C5-0D99D1021730}">
      <dgm:prSet/>
      <dgm:spPr/>
      <dgm:t>
        <a:bodyPr/>
        <a:lstStyle/>
        <a:p>
          <a:endParaRPr lang="en-US"/>
        </a:p>
      </dgm:t>
    </dgm:pt>
    <dgm:pt modelId="{2D613932-1832-4342-9073-1040AB5AD5BD}">
      <dgm:prSet/>
      <dgm:spPr/>
      <dgm:t>
        <a:bodyPr/>
        <a:lstStyle/>
        <a:p>
          <a:r>
            <a:rPr lang="en-GB"/>
            <a:t>Even if Apple is still doing events in order to keep the customers informed regarding any type of changes in the organization, they can also go further with that and create reminders via emails in order to alert the customers when an event will be  in order to help the customer by giving time to prepper himself to make sure that before to enter for the event the customer will have a good network signal.</a:t>
          </a:r>
          <a:endParaRPr lang="en-US"/>
        </a:p>
      </dgm:t>
    </dgm:pt>
    <dgm:pt modelId="{3C0DF03B-36C5-4268-B170-E61DD6C385FA}" type="parTrans" cxnId="{082E448E-EB37-462D-A4F9-40EFC066B3ED}">
      <dgm:prSet/>
      <dgm:spPr/>
      <dgm:t>
        <a:bodyPr/>
        <a:lstStyle/>
        <a:p>
          <a:endParaRPr lang="en-US"/>
        </a:p>
      </dgm:t>
    </dgm:pt>
    <dgm:pt modelId="{8EC840F8-7313-4D8E-8179-14E93CB20183}" type="sibTrans" cxnId="{082E448E-EB37-462D-A4F9-40EFC066B3ED}">
      <dgm:prSet/>
      <dgm:spPr/>
      <dgm:t>
        <a:bodyPr/>
        <a:lstStyle/>
        <a:p>
          <a:endParaRPr lang="en-US"/>
        </a:p>
      </dgm:t>
    </dgm:pt>
    <dgm:pt modelId="{EC3D0F10-9782-4E71-9014-22AB1D694F21}" type="pres">
      <dgm:prSet presAssocID="{D405AF03-7B44-4421-8864-2C4449E7BA27}" presName="vert0" presStyleCnt="0">
        <dgm:presLayoutVars>
          <dgm:dir/>
          <dgm:animOne val="branch"/>
          <dgm:animLvl val="lvl"/>
        </dgm:presLayoutVars>
      </dgm:prSet>
      <dgm:spPr/>
    </dgm:pt>
    <dgm:pt modelId="{AF9095F1-070A-4839-8210-35A53540189C}" type="pres">
      <dgm:prSet presAssocID="{0F9C8B23-2D26-4475-810A-6F7C3785C3BE}" presName="thickLine" presStyleLbl="alignNode1" presStyleIdx="0" presStyleCnt="3"/>
      <dgm:spPr/>
    </dgm:pt>
    <dgm:pt modelId="{9212C2E5-CDAF-4B80-A721-EC7889E43391}" type="pres">
      <dgm:prSet presAssocID="{0F9C8B23-2D26-4475-810A-6F7C3785C3BE}" presName="horz1" presStyleCnt="0"/>
      <dgm:spPr/>
    </dgm:pt>
    <dgm:pt modelId="{D22CED93-1EA8-43E0-BF0D-BF81D21AA76B}" type="pres">
      <dgm:prSet presAssocID="{0F9C8B23-2D26-4475-810A-6F7C3785C3BE}" presName="tx1" presStyleLbl="revTx" presStyleIdx="0" presStyleCnt="3"/>
      <dgm:spPr/>
    </dgm:pt>
    <dgm:pt modelId="{7A7FE248-93DC-44F7-A54E-DD7FCCF7DA28}" type="pres">
      <dgm:prSet presAssocID="{0F9C8B23-2D26-4475-810A-6F7C3785C3BE}" presName="vert1" presStyleCnt="0"/>
      <dgm:spPr/>
    </dgm:pt>
    <dgm:pt modelId="{3031B450-01DE-4834-96D9-719E5EDB3549}" type="pres">
      <dgm:prSet presAssocID="{24B2309C-FF3F-4EFF-A996-0E101A40DA9C}" presName="thickLine" presStyleLbl="alignNode1" presStyleIdx="1" presStyleCnt="3"/>
      <dgm:spPr/>
    </dgm:pt>
    <dgm:pt modelId="{9603CF7F-2D8A-4824-B864-36269123D2C5}" type="pres">
      <dgm:prSet presAssocID="{24B2309C-FF3F-4EFF-A996-0E101A40DA9C}" presName="horz1" presStyleCnt="0"/>
      <dgm:spPr/>
    </dgm:pt>
    <dgm:pt modelId="{60EC824A-752F-450B-AD14-77435961A4CD}" type="pres">
      <dgm:prSet presAssocID="{24B2309C-FF3F-4EFF-A996-0E101A40DA9C}" presName="tx1" presStyleLbl="revTx" presStyleIdx="1" presStyleCnt="3"/>
      <dgm:spPr/>
    </dgm:pt>
    <dgm:pt modelId="{C1996AA6-4DF6-4BEB-8931-8A38437063CD}" type="pres">
      <dgm:prSet presAssocID="{24B2309C-FF3F-4EFF-A996-0E101A40DA9C}" presName="vert1" presStyleCnt="0"/>
      <dgm:spPr/>
    </dgm:pt>
    <dgm:pt modelId="{7C3466F0-03B1-42EF-9A46-BFCD15863D18}" type="pres">
      <dgm:prSet presAssocID="{2D613932-1832-4342-9073-1040AB5AD5BD}" presName="thickLine" presStyleLbl="alignNode1" presStyleIdx="2" presStyleCnt="3"/>
      <dgm:spPr/>
    </dgm:pt>
    <dgm:pt modelId="{D3F7F44E-4BD4-4BFA-8DC3-C5409BC508BA}" type="pres">
      <dgm:prSet presAssocID="{2D613932-1832-4342-9073-1040AB5AD5BD}" presName="horz1" presStyleCnt="0"/>
      <dgm:spPr/>
    </dgm:pt>
    <dgm:pt modelId="{5109BE17-84D8-4A65-81C0-9915CC68B437}" type="pres">
      <dgm:prSet presAssocID="{2D613932-1832-4342-9073-1040AB5AD5BD}" presName="tx1" presStyleLbl="revTx" presStyleIdx="2" presStyleCnt="3"/>
      <dgm:spPr/>
    </dgm:pt>
    <dgm:pt modelId="{F47954FB-A9FC-4F2B-BC94-488CE583F367}" type="pres">
      <dgm:prSet presAssocID="{2D613932-1832-4342-9073-1040AB5AD5BD}" presName="vert1" presStyleCnt="0"/>
      <dgm:spPr/>
    </dgm:pt>
  </dgm:ptLst>
  <dgm:cxnLst>
    <dgm:cxn modelId="{B20B2864-96A1-4088-BA0E-DC7FD77E6B8F}" type="presOf" srcId="{D405AF03-7B44-4421-8864-2C4449E7BA27}" destId="{EC3D0F10-9782-4E71-9014-22AB1D694F21}" srcOrd="0" destOrd="0" presId="urn:microsoft.com/office/officeart/2008/layout/LinedList"/>
    <dgm:cxn modelId="{3D816384-9D80-477C-B6E9-577D305FE1F5}" srcId="{D405AF03-7B44-4421-8864-2C4449E7BA27}" destId="{0F9C8B23-2D26-4475-810A-6F7C3785C3BE}" srcOrd="0" destOrd="0" parTransId="{DD2A95FE-2820-4F19-8E0F-8BEE7A14AF53}" sibTransId="{9B7E7F3C-0F38-4907-B841-412DFF3CA221}"/>
    <dgm:cxn modelId="{082E448E-EB37-462D-A4F9-40EFC066B3ED}" srcId="{D405AF03-7B44-4421-8864-2C4449E7BA27}" destId="{2D613932-1832-4342-9073-1040AB5AD5BD}" srcOrd="2" destOrd="0" parTransId="{3C0DF03B-36C5-4268-B170-E61DD6C385FA}" sibTransId="{8EC840F8-7313-4D8E-8179-14E93CB20183}"/>
    <dgm:cxn modelId="{4252CBB5-C4D4-45C1-92C1-803BF8FF4454}" type="presOf" srcId="{0F9C8B23-2D26-4475-810A-6F7C3785C3BE}" destId="{D22CED93-1EA8-43E0-BF0D-BF81D21AA76B}" srcOrd="0" destOrd="0" presId="urn:microsoft.com/office/officeart/2008/layout/LinedList"/>
    <dgm:cxn modelId="{75A923BA-AA13-4134-89C5-0D99D1021730}" srcId="{D405AF03-7B44-4421-8864-2C4449E7BA27}" destId="{24B2309C-FF3F-4EFF-A996-0E101A40DA9C}" srcOrd="1" destOrd="0" parTransId="{E44D9885-DE65-407C-84A7-E6C55D1E9FCB}" sibTransId="{74CC7EB5-28E9-4B73-BFAE-7D3D6869A7EC}"/>
    <dgm:cxn modelId="{46C787BD-E80C-42F3-B413-7FDA1645299B}" type="presOf" srcId="{2D613932-1832-4342-9073-1040AB5AD5BD}" destId="{5109BE17-84D8-4A65-81C0-9915CC68B437}" srcOrd="0" destOrd="0" presId="urn:microsoft.com/office/officeart/2008/layout/LinedList"/>
    <dgm:cxn modelId="{64119CCD-0F24-4C5A-99C8-CFAF3BCE43CC}" type="presOf" srcId="{24B2309C-FF3F-4EFF-A996-0E101A40DA9C}" destId="{60EC824A-752F-450B-AD14-77435961A4CD}" srcOrd="0" destOrd="0" presId="urn:microsoft.com/office/officeart/2008/layout/LinedList"/>
    <dgm:cxn modelId="{B1978084-5E9A-49A3-845D-DF6290C539D6}" type="presParOf" srcId="{EC3D0F10-9782-4E71-9014-22AB1D694F21}" destId="{AF9095F1-070A-4839-8210-35A53540189C}" srcOrd="0" destOrd="0" presId="urn:microsoft.com/office/officeart/2008/layout/LinedList"/>
    <dgm:cxn modelId="{E218021D-D58F-4828-AD35-B01D590331A1}" type="presParOf" srcId="{EC3D0F10-9782-4E71-9014-22AB1D694F21}" destId="{9212C2E5-CDAF-4B80-A721-EC7889E43391}" srcOrd="1" destOrd="0" presId="urn:microsoft.com/office/officeart/2008/layout/LinedList"/>
    <dgm:cxn modelId="{4406A1DD-942A-4628-A75D-89B1B0316BCD}" type="presParOf" srcId="{9212C2E5-CDAF-4B80-A721-EC7889E43391}" destId="{D22CED93-1EA8-43E0-BF0D-BF81D21AA76B}" srcOrd="0" destOrd="0" presId="urn:microsoft.com/office/officeart/2008/layout/LinedList"/>
    <dgm:cxn modelId="{31EAECCD-ADA7-489E-B8D6-182E46CE57F5}" type="presParOf" srcId="{9212C2E5-CDAF-4B80-A721-EC7889E43391}" destId="{7A7FE248-93DC-44F7-A54E-DD7FCCF7DA28}" srcOrd="1" destOrd="0" presId="urn:microsoft.com/office/officeart/2008/layout/LinedList"/>
    <dgm:cxn modelId="{28303EAF-F7EC-4624-B71D-59DEC82AE19C}" type="presParOf" srcId="{EC3D0F10-9782-4E71-9014-22AB1D694F21}" destId="{3031B450-01DE-4834-96D9-719E5EDB3549}" srcOrd="2" destOrd="0" presId="urn:microsoft.com/office/officeart/2008/layout/LinedList"/>
    <dgm:cxn modelId="{143E91A8-3C0D-41B2-87A7-E5143750E54B}" type="presParOf" srcId="{EC3D0F10-9782-4E71-9014-22AB1D694F21}" destId="{9603CF7F-2D8A-4824-B864-36269123D2C5}" srcOrd="3" destOrd="0" presId="urn:microsoft.com/office/officeart/2008/layout/LinedList"/>
    <dgm:cxn modelId="{282731BE-6DB4-4E52-BA73-D143A37FAD8C}" type="presParOf" srcId="{9603CF7F-2D8A-4824-B864-36269123D2C5}" destId="{60EC824A-752F-450B-AD14-77435961A4CD}" srcOrd="0" destOrd="0" presId="urn:microsoft.com/office/officeart/2008/layout/LinedList"/>
    <dgm:cxn modelId="{DF9BA042-A6B2-440D-AB17-9C4EA35CC6FA}" type="presParOf" srcId="{9603CF7F-2D8A-4824-B864-36269123D2C5}" destId="{C1996AA6-4DF6-4BEB-8931-8A38437063CD}" srcOrd="1" destOrd="0" presId="urn:microsoft.com/office/officeart/2008/layout/LinedList"/>
    <dgm:cxn modelId="{52D2835A-0510-48D7-A5A3-BDB2A5D74C03}" type="presParOf" srcId="{EC3D0F10-9782-4E71-9014-22AB1D694F21}" destId="{7C3466F0-03B1-42EF-9A46-BFCD15863D18}" srcOrd="4" destOrd="0" presId="urn:microsoft.com/office/officeart/2008/layout/LinedList"/>
    <dgm:cxn modelId="{C93FC88B-DCB0-4EB7-BB77-9A6838A2AFAF}" type="presParOf" srcId="{EC3D0F10-9782-4E71-9014-22AB1D694F21}" destId="{D3F7F44E-4BD4-4BFA-8DC3-C5409BC508BA}" srcOrd="5" destOrd="0" presId="urn:microsoft.com/office/officeart/2008/layout/LinedList"/>
    <dgm:cxn modelId="{595616F4-780D-4FFD-BFDF-8DAFFE0935E8}" type="presParOf" srcId="{D3F7F44E-4BD4-4BFA-8DC3-C5409BC508BA}" destId="{5109BE17-84D8-4A65-81C0-9915CC68B437}" srcOrd="0" destOrd="0" presId="urn:microsoft.com/office/officeart/2008/layout/LinedList"/>
    <dgm:cxn modelId="{B8874ADC-1DAB-4495-B5D2-9BB95FA73805}" type="presParOf" srcId="{D3F7F44E-4BD4-4BFA-8DC3-C5409BC508BA}" destId="{F47954FB-A9FC-4F2B-BC94-488CE583F36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67A322-A08A-4909-A39C-F6196CCCEF5E}">
      <dsp:nvSpPr>
        <dsp:cNvPr id="0" name=""/>
        <dsp:cNvSpPr/>
      </dsp:nvSpPr>
      <dsp:spPr>
        <a:xfrm>
          <a:off x="491184" y="791624"/>
          <a:ext cx="802880" cy="80288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F8FF191-7185-4C55-AF81-BCE6CE4C198B}">
      <dsp:nvSpPr>
        <dsp:cNvPr id="0" name=""/>
        <dsp:cNvSpPr/>
      </dsp:nvSpPr>
      <dsp:spPr>
        <a:xfrm>
          <a:off x="535" y="1937009"/>
          <a:ext cx="1784179" cy="1137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This presentation is about effective communication and how to implement it in to an organization.</a:t>
          </a:r>
          <a:endParaRPr lang="en-US" sz="1100" kern="1200"/>
        </a:p>
      </dsp:txBody>
      <dsp:txXfrm>
        <a:off x="535" y="1937009"/>
        <a:ext cx="1784179" cy="1137414"/>
      </dsp:txXfrm>
    </dsp:sp>
    <dsp:sp modelId="{3B936A0F-FC49-4373-BBEA-16090AC67539}">
      <dsp:nvSpPr>
        <dsp:cNvPr id="0" name=""/>
        <dsp:cNvSpPr/>
      </dsp:nvSpPr>
      <dsp:spPr>
        <a:xfrm>
          <a:off x="2587595" y="791624"/>
          <a:ext cx="802880" cy="80288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3434719-6BB7-44BC-B290-F802C6A385C4}">
      <dsp:nvSpPr>
        <dsp:cNvPr id="0" name=""/>
        <dsp:cNvSpPr/>
      </dsp:nvSpPr>
      <dsp:spPr>
        <a:xfrm>
          <a:off x="2096946" y="1937009"/>
          <a:ext cx="1784179" cy="1137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For that, this presentation will show what are the benefits of effective communication and how to implement in order to chose the most appropriate channel and communication theory for Apple Inc.</a:t>
          </a:r>
          <a:endParaRPr lang="en-US" sz="1100" kern="1200"/>
        </a:p>
      </dsp:txBody>
      <dsp:txXfrm>
        <a:off x="2096946" y="1937009"/>
        <a:ext cx="1784179" cy="1137414"/>
      </dsp:txXfrm>
    </dsp:sp>
    <dsp:sp modelId="{47E155E5-32E1-4672-ABC7-E4CDFC9F9E76}">
      <dsp:nvSpPr>
        <dsp:cNvPr id="0" name=""/>
        <dsp:cNvSpPr/>
      </dsp:nvSpPr>
      <dsp:spPr>
        <a:xfrm>
          <a:off x="4684006" y="791624"/>
          <a:ext cx="802880" cy="80288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1BEF13E-4962-4E37-A438-34ACDD64351F}">
      <dsp:nvSpPr>
        <dsp:cNvPr id="0" name=""/>
        <dsp:cNvSpPr/>
      </dsp:nvSpPr>
      <dsp:spPr>
        <a:xfrm>
          <a:off x="4193357" y="1937009"/>
          <a:ext cx="1784179" cy="1137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Apple Inc. is a globally organization well known for they strong relationship with they external stakeholders-Customers.</a:t>
          </a:r>
          <a:endParaRPr lang="en-US" sz="1100" kern="1200" dirty="0"/>
        </a:p>
      </dsp:txBody>
      <dsp:txXfrm>
        <a:off x="4193357" y="1937009"/>
        <a:ext cx="1784179" cy="11374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9095F1-070A-4839-8210-35A53540189C}">
      <dsp:nvSpPr>
        <dsp:cNvPr id="0" name=""/>
        <dsp:cNvSpPr/>
      </dsp:nvSpPr>
      <dsp:spPr>
        <a:xfrm>
          <a:off x="0" y="2392"/>
          <a:ext cx="6266011" cy="0"/>
        </a:xfrm>
        <a:prstGeom prst="line">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0000"/>
                <a:lumMod val="90000"/>
              </a:schemeClr>
            </a:gs>
          </a:gsLst>
          <a:lin ang="5400000" scaled="0"/>
        </a:gradFill>
        <a:ln w="9525" cap="rnd" cmpd="sng" algn="ctr">
          <a:solidFill>
            <a:schemeClr val="accent2">
              <a:hueOff val="0"/>
              <a:satOff val="0"/>
              <a:lumOff val="0"/>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D22CED93-1EA8-43E0-BF0D-BF81D21AA76B}">
      <dsp:nvSpPr>
        <dsp:cNvPr id="0" name=""/>
        <dsp:cNvSpPr/>
      </dsp:nvSpPr>
      <dsp:spPr>
        <a:xfrm>
          <a:off x="0" y="2392"/>
          <a:ext cx="6266011" cy="16315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In conclusion an effective communication can be the key of success even for a global company such as Apple Inc. . The Aristotle’s Model  help as to analyse how Apple Inc. had achieve they communication effectiveness by applying to the organization . </a:t>
          </a:r>
          <a:endParaRPr lang="en-US" sz="1600" kern="1200"/>
        </a:p>
      </dsp:txBody>
      <dsp:txXfrm>
        <a:off x="0" y="2392"/>
        <a:ext cx="6266011" cy="1631587"/>
      </dsp:txXfrm>
    </dsp:sp>
    <dsp:sp modelId="{3031B450-01DE-4834-96D9-719E5EDB3549}">
      <dsp:nvSpPr>
        <dsp:cNvPr id="0" name=""/>
        <dsp:cNvSpPr/>
      </dsp:nvSpPr>
      <dsp:spPr>
        <a:xfrm>
          <a:off x="0" y="1633979"/>
          <a:ext cx="6266011" cy="0"/>
        </a:xfrm>
        <a:prstGeom prst="line">
          <a:avLst/>
        </a:prstGeom>
        <a:gradFill rotWithShape="0">
          <a:gsLst>
            <a:gs pos="0">
              <a:schemeClr val="accent2">
                <a:hueOff val="-355029"/>
                <a:satOff val="-2934"/>
                <a:lumOff val="-6274"/>
                <a:alphaOff val="0"/>
                <a:tint val="96000"/>
                <a:lumMod val="104000"/>
              </a:schemeClr>
            </a:gs>
            <a:gs pos="100000">
              <a:schemeClr val="accent2">
                <a:hueOff val="-355029"/>
                <a:satOff val="-2934"/>
                <a:lumOff val="-6274"/>
                <a:alphaOff val="0"/>
                <a:shade val="90000"/>
                <a:lumMod val="90000"/>
              </a:schemeClr>
            </a:gs>
          </a:gsLst>
          <a:lin ang="5400000" scaled="0"/>
        </a:gradFill>
        <a:ln w="9525" cap="rnd" cmpd="sng" algn="ctr">
          <a:solidFill>
            <a:schemeClr val="accent2">
              <a:hueOff val="-355029"/>
              <a:satOff val="-2934"/>
              <a:lumOff val="-6274"/>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60EC824A-752F-450B-AD14-77435961A4CD}">
      <dsp:nvSpPr>
        <dsp:cNvPr id="0" name=""/>
        <dsp:cNvSpPr/>
      </dsp:nvSpPr>
      <dsp:spPr>
        <a:xfrm>
          <a:off x="0" y="1633979"/>
          <a:ext cx="6266011" cy="16315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Even if the organization is doing so well and is doing a great job in order to communicate with they customers, there will always be plenty of room for improvements:</a:t>
          </a:r>
          <a:endParaRPr lang="en-US" sz="1600" kern="1200"/>
        </a:p>
      </dsp:txBody>
      <dsp:txXfrm>
        <a:off x="0" y="1633979"/>
        <a:ext cx="6266011" cy="1631587"/>
      </dsp:txXfrm>
    </dsp:sp>
    <dsp:sp modelId="{7C3466F0-03B1-42EF-9A46-BFCD15863D18}">
      <dsp:nvSpPr>
        <dsp:cNvPr id="0" name=""/>
        <dsp:cNvSpPr/>
      </dsp:nvSpPr>
      <dsp:spPr>
        <a:xfrm>
          <a:off x="0" y="3265567"/>
          <a:ext cx="6266011" cy="0"/>
        </a:xfrm>
        <a:prstGeom prst="line">
          <a:avLst/>
        </a:prstGeom>
        <a:gradFill rotWithShape="0">
          <a:gsLst>
            <a:gs pos="0">
              <a:schemeClr val="accent2">
                <a:hueOff val="-710059"/>
                <a:satOff val="-5868"/>
                <a:lumOff val="-12549"/>
                <a:alphaOff val="0"/>
                <a:tint val="96000"/>
                <a:lumMod val="104000"/>
              </a:schemeClr>
            </a:gs>
            <a:gs pos="100000">
              <a:schemeClr val="accent2">
                <a:hueOff val="-710059"/>
                <a:satOff val="-5868"/>
                <a:lumOff val="-12549"/>
                <a:alphaOff val="0"/>
                <a:shade val="90000"/>
                <a:lumMod val="90000"/>
              </a:schemeClr>
            </a:gs>
          </a:gsLst>
          <a:lin ang="5400000" scaled="0"/>
        </a:gradFill>
        <a:ln w="9525" cap="rnd" cmpd="sng" algn="ctr">
          <a:solidFill>
            <a:schemeClr val="accent2">
              <a:hueOff val="-710059"/>
              <a:satOff val="-5868"/>
              <a:lumOff val="-12549"/>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5109BE17-84D8-4A65-81C0-9915CC68B437}">
      <dsp:nvSpPr>
        <dsp:cNvPr id="0" name=""/>
        <dsp:cNvSpPr/>
      </dsp:nvSpPr>
      <dsp:spPr>
        <a:xfrm>
          <a:off x="0" y="3265567"/>
          <a:ext cx="6266011" cy="16315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Even if Apple is still doing events in order to keep the customers informed regarding any type of changes in the organization, they can also go further with that and create reminders via emails in order to alert the customers when an event will be  in order to help the customer by giving time to prepper himself to make sure that before to enter for the event the customer will have a good network signal.</a:t>
          </a:r>
          <a:endParaRPr lang="en-US" sz="1600" kern="1200"/>
        </a:p>
      </dsp:txBody>
      <dsp:txXfrm>
        <a:off x="0" y="3265567"/>
        <a:ext cx="6266011" cy="1631587"/>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6D79D3-B5BA-4BD8-BF3F-CCB697157186}" type="datetimeFigureOut">
              <a:rPr lang="en-GB" smtClean="0"/>
              <a:t>27/03/2022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DF2F34-4299-4C7B-8E68-F5DF9B0111A8}" type="slidenum">
              <a:rPr lang="en-GB" smtClean="0"/>
              <a:t>‹#›</a:t>
            </a:fld>
            <a:endParaRPr lang="en-GB"/>
          </a:p>
        </p:txBody>
      </p:sp>
    </p:spTree>
    <p:extLst>
      <p:ext uri="{BB962C8B-B14F-4D97-AF65-F5344CB8AC3E}">
        <p14:creationId xmlns:p14="http://schemas.microsoft.com/office/powerpoint/2010/main" val="83888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BDF2F34-4299-4C7B-8E68-F5DF9B0111A8}" type="slidenum">
              <a:rPr lang="en-GB" smtClean="0"/>
              <a:t>8</a:t>
            </a:fld>
            <a:endParaRPr lang="en-GB"/>
          </a:p>
        </p:txBody>
      </p:sp>
    </p:spTree>
    <p:extLst>
      <p:ext uri="{BB962C8B-B14F-4D97-AF65-F5344CB8AC3E}">
        <p14:creationId xmlns:p14="http://schemas.microsoft.com/office/powerpoint/2010/main" val="18207410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BF5A3BE-6C17-4181-954D-41AEDE42A67D}"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1975737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F5A3BE-6C17-4181-954D-41AEDE42A67D}"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2940868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F5A3BE-6C17-4181-954D-41AEDE42A67D}"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51349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F5A3BE-6C17-4181-954D-41AEDE42A67D}" type="datetimeFigureOut">
              <a:rPr lang="en-GB" smtClean="0"/>
              <a:t>27/03/2022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41044748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F5A3BE-6C17-4181-954D-41AEDE42A67D}" type="datetimeFigureOut">
              <a:rPr lang="en-GB" smtClean="0"/>
              <a:t>27/03/2022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1683889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F5A3BE-6C17-4181-954D-41AEDE42A67D}" type="datetimeFigureOut">
              <a:rPr lang="en-GB" smtClean="0"/>
              <a:t>27/03/2022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3349684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F5A3BE-6C17-4181-954D-41AEDE42A67D}" type="datetimeFigureOut">
              <a:rPr lang="en-GB" smtClean="0"/>
              <a:t>27/03/2022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4176434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F5A3BE-6C17-4181-954D-41AEDE42A67D}" type="datetimeFigureOut">
              <a:rPr lang="en-GB" smtClean="0"/>
              <a:t>27/03/2022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32743333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F5A3BE-6C17-4181-954D-41AEDE42A67D}" type="datetimeFigureOut">
              <a:rPr lang="en-GB" smtClean="0"/>
              <a:t>27/03/2022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1824110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F5A3BE-6C17-4181-954D-41AEDE42A67D}" type="datetimeFigureOut">
              <a:rPr lang="en-GB" smtClean="0"/>
              <a:t>27/03/2022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324391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F5A3BE-6C17-4181-954D-41AEDE42A67D}" type="datetimeFigureOut">
              <a:rPr lang="en-GB" smtClean="0"/>
              <a:t>27/03/2022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2664156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F5A3BE-6C17-4181-954D-41AEDE42A67D}" type="datetimeFigureOut">
              <a:rPr lang="en-GB" smtClean="0"/>
              <a:t>27/03/2022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B671AE-1B0D-451A-8EF2-DF0D9D32E99C}" type="slidenum">
              <a:rPr lang="en-GB" smtClean="0"/>
              <a:t>‹#›</a:t>
            </a:fld>
            <a:endParaRPr lang="en-GB"/>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020231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F5A3BE-6C17-4181-954D-41AEDE42A67D}" type="datetimeFigureOut">
              <a:rPr lang="en-GB" smtClean="0"/>
              <a:t>27/03/2022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15291059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BF5A3BE-6C17-4181-954D-41AEDE42A67D}" type="datetimeFigureOut">
              <a:rPr lang="en-GB" smtClean="0"/>
              <a:t>27/03/2022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5476199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BF5A3BE-6C17-4181-954D-41AEDE42A67D}" type="datetimeFigureOut">
              <a:rPr lang="en-GB" smtClean="0"/>
              <a:t>27/03/2022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29074334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F5A3BE-6C17-4181-954D-41AEDE42A67D}"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27804720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F5A3BE-6C17-4181-954D-41AEDE42A67D}"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B671AE-1B0D-451A-8EF2-DF0D9D32E99C}" type="slidenum">
              <a:rPr lang="en-GB" smtClean="0"/>
              <a:t>‹#›</a:t>
            </a:fld>
            <a:endParaRPr lang="en-GB"/>
          </a:p>
        </p:txBody>
      </p:sp>
    </p:spTree>
    <p:extLst>
      <p:ext uri="{BB962C8B-B14F-4D97-AF65-F5344CB8AC3E}">
        <p14:creationId xmlns:p14="http://schemas.microsoft.com/office/powerpoint/2010/main" val="29590571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5BF5A3BE-6C17-4181-954D-41AEDE42A67D}" type="datetimeFigureOut">
              <a:rPr lang="en-GB" smtClean="0"/>
              <a:t>27/03/2022</a:t>
            </a:fld>
            <a:endParaRPr lang="en-GB"/>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D9B671AE-1B0D-451A-8EF2-DF0D9D32E99C}" type="slidenum">
              <a:rPr lang="en-GB" smtClean="0"/>
              <a:t>‹#›</a:t>
            </a:fld>
            <a:endParaRPr lang="en-GB"/>
          </a:p>
        </p:txBody>
      </p:sp>
    </p:spTree>
    <p:extLst>
      <p:ext uri="{BB962C8B-B14F-4D97-AF65-F5344CB8AC3E}">
        <p14:creationId xmlns:p14="http://schemas.microsoft.com/office/powerpoint/2010/main" val="304585089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 /><Relationship Id="rId3" Type="http://schemas.openxmlformats.org/officeDocument/2006/relationships/image" Target="../media/image6.jpg" /><Relationship Id="rId7" Type="http://schemas.openxmlformats.org/officeDocument/2006/relationships/diagramQuickStyle" Target="../diagrams/quickStyle1.xml" /><Relationship Id="rId2" Type="http://schemas.openxmlformats.org/officeDocument/2006/relationships/image" Target="../media/image1.jpeg" /><Relationship Id="rId1" Type="http://schemas.openxmlformats.org/officeDocument/2006/relationships/slideLayout" Target="../slideLayouts/slideLayout2.xml" /><Relationship Id="rId6" Type="http://schemas.openxmlformats.org/officeDocument/2006/relationships/diagramLayout" Target="../diagrams/layout1.xml" /><Relationship Id="rId5" Type="http://schemas.openxmlformats.org/officeDocument/2006/relationships/diagramData" Target="../diagrams/data1.xml" /><Relationship Id="rId4" Type="http://schemas.openxmlformats.org/officeDocument/2006/relationships/image" Target="../media/image3.png" /><Relationship Id="rId9" Type="http://schemas.microsoft.com/office/2007/relationships/diagramDrawing" Target="../diagrams/drawing1.xml" /></Relationships>
</file>

<file path=ppt/slides/_rels/slide4.xml.rels><?xml version="1.0" encoding="UTF-8" standalone="yes"?>
<Relationships xmlns="http://schemas.openxmlformats.org/package/2006/relationships"><Relationship Id="rId3" Type="http://schemas.openxmlformats.org/officeDocument/2006/relationships/image" Target="../media/image13.jpeg" /><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1.jpeg" /><Relationship Id="rId1" Type="http://schemas.openxmlformats.org/officeDocument/2006/relationships/slideLayout" Target="../slideLayouts/slideLayout2.xml" /><Relationship Id="rId4" Type="http://schemas.openxmlformats.org/officeDocument/2006/relationships/image" Target="../media/image14.png" /></Relationships>
</file>

<file path=ppt/slides/_rels/slide6.xml.rels><?xml version="1.0" encoding="UTF-8" standalone="yes"?>
<Relationships xmlns="http://schemas.openxmlformats.org/package/2006/relationships"><Relationship Id="rId2" Type="http://schemas.openxmlformats.org/officeDocument/2006/relationships/image" Target="../media/image15.jp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8" Type="http://schemas.openxmlformats.org/officeDocument/2006/relationships/image" Target="../media/image19.svg" /><Relationship Id="rId3" Type="http://schemas.openxmlformats.org/officeDocument/2006/relationships/image" Target="../media/image1.jpeg" /><Relationship Id="rId7" Type="http://schemas.openxmlformats.org/officeDocument/2006/relationships/image" Target="../media/image18.png" /><Relationship Id="rId2" Type="http://schemas.openxmlformats.org/officeDocument/2006/relationships/notesSlide" Target="../notesSlides/notesSlide1.xml" /><Relationship Id="rId1" Type="http://schemas.openxmlformats.org/officeDocument/2006/relationships/slideLayout" Target="../slideLayouts/slideLayout2.xml" /><Relationship Id="rId6" Type="http://schemas.openxmlformats.org/officeDocument/2006/relationships/image" Target="../media/image17.svg" /><Relationship Id="rId5" Type="http://schemas.openxmlformats.org/officeDocument/2006/relationships/image" Target="../media/image16.png" /><Relationship Id="rId10" Type="http://schemas.openxmlformats.org/officeDocument/2006/relationships/image" Target="../media/image21.svg" /><Relationship Id="rId4" Type="http://schemas.openxmlformats.org/officeDocument/2006/relationships/image" Target="../media/image4.png" /><Relationship Id="rId9" Type="http://schemas.openxmlformats.org/officeDocument/2006/relationships/image" Target="../media/image20.png" /></Relationships>
</file>

<file path=ppt/slides/_rels/slide9.xml.rels><?xml version="1.0" encoding="UTF-8" standalone="yes"?>
<Relationships xmlns="http://schemas.openxmlformats.org/package/2006/relationships"><Relationship Id="rId8" Type="http://schemas.microsoft.com/office/2007/relationships/diagramDrawing" Target="../diagrams/drawing2.xml" /><Relationship Id="rId3" Type="http://schemas.openxmlformats.org/officeDocument/2006/relationships/image" Target="../media/image3.png" /><Relationship Id="rId7" Type="http://schemas.openxmlformats.org/officeDocument/2006/relationships/diagramColors" Target="../diagrams/colors2.xml" /><Relationship Id="rId2" Type="http://schemas.openxmlformats.org/officeDocument/2006/relationships/image" Target="../media/image1.jpeg" /><Relationship Id="rId1" Type="http://schemas.openxmlformats.org/officeDocument/2006/relationships/slideLayout" Target="../slideLayouts/slideLayout2.xml" /><Relationship Id="rId6" Type="http://schemas.openxmlformats.org/officeDocument/2006/relationships/diagramQuickStyle" Target="../diagrams/quickStyle2.xml" /><Relationship Id="rId5" Type="http://schemas.openxmlformats.org/officeDocument/2006/relationships/diagramLayout" Target="../diagrams/layout2.xml" /><Relationship Id="rId4" Type="http://schemas.openxmlformats.org/officeDocument/2006/relationships/diagramData" Target="../diagrams/data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Rectangle 11">
            <a:extLst>
              <a:ext uri="{FF2B5EF4-FFF2-40B4-BE49-F238E27FC236}">
                <a16:creationId xmlns:a16="http://schemas.microsoft.com/office/drawing/2014/main" id="{2BFC186A-5A9F-4A9A-A72D-DFBBE99344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8EE1E2B-262B-4EE5-9AB3-125FAB1A8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5BF4C7-986A-41D9-94BB-80D1CB51404C}"/>
              </a:ext>
            </a:extLst>
          </p:cNvPr>
          <p:cNvSpPr>
            <a:spLocks noGrp="1"/>
          </p:cNvSpPr>
          <p:nvPr>
            <p:ph type="ctrTitle"/>
          </p:nvPr>
        </p:nvSpPr>
        <p:spPr>
          <a:xfrm>
            <a:off x="4377626" y="966851"/>
            <a:ext cx="6889930" cy="4626864"/>
          </a:xfrm>
          <a:effectLst/>
        </p:spPr>
        <p:txBody>
          <a:bodyPr vert="horz" lIns="91440" tIns="45720" rIns="91440" bIns="45720" rtlCol="0" anchor="ctr">
            <a:normAutofit/>
          </a:bodyPr>
          <a:lstStyle/>
          <a:p>
            <a:pPr algn="l"/>
            <a:r>
              <a:rPr lang="en-US" sz="5000" kern="1200">
                <a:latin typeface="+mj-lt"/>
                <a:ea typeface="+mj-ea"/>
                <a:cs typeface="+mj-cs"/>
              </a:rPr>
              <a:t>Presentation- Strategies for Effective communication in a business settings</a:t>
            </a:r>
          </a:p>
        </p:txBody>
      </p:sp>
      <p:sp>
        <p:nvSpPr>
          <p:cNvPr id="3" name="Subtitle 2">
            <a:extLst>
              <a:ext uri="{FF2B5EF4-FFF2-40B4-BE49-F238E27FC236}">
                <a16:creationId xmlns:a16="http://schemas.microsoft.com/office/drawing/2014/main" id="{EAEC8CE0-BC87-46D5-9D39-0213470EFEE5}"/>
              </a:ext>
            </a:extLst>
          </p:cNvPr>
          <p:cNvSpPr>
            <a:spLocks noGrp="1"/>
          </p:cNvSpPr>
          <p:nvPr>
            <p:ph type="subTitle" idx="1"/>
          </p:nvPr>
        </p:nvSpPr>
        <p:spPr>
          <a:xfrm>
            <a:off x="913795" y="966851"/>
            <a:ext cx="2820362" cy="4626864"/>
          </a:xfrm>
          <a:effectLst/>
        </p:spPr>
        <p:txBody>
          <a:bodyPr vert="horz" lIns="91440" tIns="45720" rIns="91440" bIns="45720" rtlCol="0" anchor="ctr">
            <a:normAutofit/>
          </a:bodyPr>
          <a:lstStyle/>
          <a:p>
            <a:pPr indent="-228600" algn="r">
              <a:buFont typeface="Arial" panose="020B0604020202020204" pitchFamily="34" charset="0"/>
              <a:buChar char="•"/>
            </a:pPr>
            <a:r>
              <a:rPr lang="en-US" dirty="0"/>
              <a:t>BMSW4002 Effective team working and communication</a:t>
            </a:r>
          </a:p>
          <a:p>
            <a:pPr indent="-228600" algn="r">
              <a:buFont typeface="Arial" panose="020B0604020202020204" pitchFamily="34" charset="0"/>
              <a:buChar char="•"/>
            </a:pPr>
            <a:r>
              <a:rPr lang="en-US" dirty="0" err="1"/>
              <a:t>Stanciu</a:t>
            </a:r>
            <a:r>
              <a:rPr lang="en-US" dirty="0"/>
              <a:t> Radu Mihai</a:t>
            </a:r>
          </a:p>
          <a:p>
            <a:pPr indent="-228600" algn="r">
              <a:buFont typeface="Arial" panose="020B0604020202020204" pitchFamily="34" charset="0"/>
              <a:buChar char="•"/>
            </a:pPr>
            <a:r>
              <a:rPr lang="en-US" dirty="0"/>
              <a:t>Student </a:t>
            </a:r>
            <a:r>
              <a:rPr lang="en-US"/>
              <a:t>ID:2111825</a:t>
            </a:r>
            <a:endParaRPr lang="en-US" dirty="0"/>
          </a:p>
          <a:p>
            <a:pPr indent="-228600" algn="r">
              <a:buFont typeface="Arial" panose="020B0604020202020204" pitchFamily="34" charset="0"/>
              <a:buChar char="•"/>
            </a:pPr>
            <a:endParaRPr lang="en-US" dirty="0"/>
          </a:p>
        </p:txBody>
      </p:sp>
      <p:cxnSp>
        <p:nvCxnSpPr>
          <p:cNvPr id="15" name="Straight Connector 15">
            <a:extLst>
              <a:ext uri="{FF2B5EF4-FFF2-40B4-BE49-F238E27FC236}">
                <a16:creationId xmlns:a16="http://schemas.microsoft.com/office/drawing/2014/main" id="{862CADB7-E9BE-4376-8036-0D21CBDC96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589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353077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2000"/>
                                  </p:stCondLst>
                                  <p:iterate type="lt">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4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2000"/>
                                  </p:stCondLst>
                                  <p:iterate type="lt">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400"/>
                                        <p:tgtEl>
                                          <p:spTgt spid="3">
                                            <p:txEl>
                                              <p:pRg st="2" end="2"/>
                                            </p:txEl>
                                          </p:spTgt>
                                        </p:tgtEl>
                                      </p:cBhvr>
                                    </p:animEffect>
                                  </p:childTnLst>
                                </p:cTn>
                              </p:par>
                              <p:par>
                                <p:cTn id="18" presetID="10" presetClass="entr" presetSubtype="0" fill="hold" grpId="0" nodeType="withEffect">
                                  <p:stCondLst>
                                    <p:cond delay="500"/>
                                  </p:stCondLst>
                                  <p:iterate type="lt">
                                    <p:tmPct val="10000"/>
                                  </p:iterate>
                                  <p:childTnLst>
                                    <p:set>
                                      <p:cBhvr>
                                        <p:cTn id="19" dur="1" fill="hold">
                                          <p:stCondLst>
                                            <p:cond delay="0"/>
                                          </p:stCondLst>
                                        </p:cTn>
                                        <p:tgtEl>
                                          <p:spTgt spid="2"/>
                                        </p:tgtEl>
                                        <p:attrNameLst>
                                          <p:attrName>style.visibility</p:attrName>
                                        </p:attrNameLst>
                                      </p:cBhvr>
                                      <p:to>
                                        <p:strVal val="visible"/>
                                      </p:to>
                                    </p:set>
                                    <p:animEffect transition="in" filter="fade">
                                      <p:cBhvr>
                                        <p:cTn id="2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7CFAC9FD-BAD6-47B4-9C11-BE23CEAC75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45B67B9C-9B45-4084-9BB5-187071EE9A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87"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FB8438-79CC-45C7-AE70-4A95BD806FB3}"/>
              </a:ext>
            </a:extLst>
          </p:cNvPr>
          <p:cNvSpPr>
            <a:spLocks noGrp="1"/>
          </p:cNvSpPr>
          <p:nvPr>
            <p:ph type="title"/>
          </p:nvPr>
        </p:nvSpPr>
        <p:spPr>
          <a:xfrm>
            <a:off x="695916" y="1078264"/>
            <a:ext cx="3422930" cy="4701473"/>
          </a:xfrm>
        </p:spPr>
        <p:txBody>
          <a:bodyPr>
            <a:normAutofit/>
          </a:bodyPr>
          <a:lstStyle/>
          <a:p>
            <a:pPr algn="r"/>
            <a:r>
              <a:rPr lang="en-GB" sz="4400">
                <a:solidFill>
                  <a:srgbClr val="FFFFFF"/>
                </a:solidFill>
              </a:rPr>
              <a:t>Table of content</a:t>
            </a:r>
          </a:p>
        </p:txBody>
      </p:sp>
      <p:sp>
        <p:nvSpPr>
          <p:cNvPr id="3" name="Content Placeholder 2">
            <a:extLst>
              <a:ext uri="{FF2B5EF4-FFF2-40B4-BE49-F238E27FC236}">
                <a16:creationId xmlns:a16="http://schemas.microsoft.com/office/drawing/2014/main" id="{8DEC7D13-0D73-4631-86D8-49A63CCE0593}"/>
              </a:ext>
            </a:extLst>
          </p:cNvPr>
          <p:cNvSpPr>
            <a:spLocks noGrp="1"/>
          </p:cNvSpPr>
          <p:nvPr>
            <p:ph idx="1"/>
          </p:nvPr>
        </p:nvSpPr>
        <p:spPr>
          <a:xfrm>
            <a:off x="5114167" y="1078263"/>
            <a:ext cx="6117578" cy="4701474"/>
          </a:xfrm>
          <a:effectLst/>
        </p:spPr>
        <p:txBody>
          <a:bodyPr anchor="ctr">
            <a:normAutofit/>
          </a:bodyPr>
          <a:lstStyle/>
          <a:p>
            <a:r>
              <a:rPr lang="en-GB" dirty="0"/>
              <a:t>Slide 3 Introduction</a:t>
            </a:r>
          </a:p>
          <a:p>
            <a:r>
              <a:rPr lang="en-GB" dirty="0"/>
              <a:t>Slide 4 Benefits of effective Communication</a:t>
            </a:r>
          </a:p>
          <a:p>
            <a:r>
              <a:rPr lang="en-GB" dirty="0"/>
              <a:t>Slide 5 Model of Communication</a:t>
            </a:r>
          </a:p>
          <a:p>
            <a:r>
              <a:rPr lang="en-GB" dirty="0"/>
              <a:t>Slide 6 Continue Model of Communication</a:t>
            </a:r>
          </a:p>
          <a:p>
            <a:r>
              <a:rPr lang="en-GB" dirty="0"/>
              <a:t>Slide 7 Barriers of communication</a:t>
            </a:r>
          </a:p>
          <a:p>
            <a:r>
              <a:rPr lang="en-GB" dirty="0"/>
              <a:t>Slide 8 Channels of Communication</a:t>
            </a:r>
          </a:p>
          <a:p>
            <a:r>
              <a:rPr lang="en-GB" dirty="0"/>
              <a:t>Slide 9 Conclusion And Recommendation</a:t>
            </a:r>
          </a:p>
          <a:p>
            <a:r>
              <a:rPr lang="en-GB" dirty="0"/>
              <a:t>Slide 10 References</a:t>
            </a:r>
          </a:p>
        </p:txBody>
      </p:sp>
    </p:spTree>
    <p:extLst>
      <p:ext uri="{BB962C8B-B14F-4D97-AF65-F5344CB8AC3E}">
        <p14:creationId xmlns:p14="http://schemas.microsoft.com/office/powerpoint/2010/main" val="23192677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22413-F14C-467C-899A-48CB5B6FC2C7}"/>
              </a:ext>
            </a:extLst>
          </p:cNvPr>
          <p:cNvSpPr>
            <a:spLocks noGrp="1"/>
          </p:cNvSpPr>
          <p:nvPr>
            <p:ph type="title"/>
          </p:nvPr>
        </p:nvSpPr>
        <p:spPr>
          <a:xfrm>
            <a:off x="913795" y="609600"/>
            <a:ext cx="5978072" cy="970450"/>
          </a:xfrm>
        </p:spPr>
        <p:txBody>
          <a:bodyPr>
            <a:normAutofit/>
          </a:bodyPr>
          <a:lstStyle/>
          <a:p>
            <a:r>
              <a:rPr lang="en-GB"/>
              <a:t>Introduction</a:t>
            </a:r>
          </a:p>
        </p:txBody>
      </p:sp>
      <p:pic>
        <p:nvPicPr>
          <p:cNvPr id="5" name="Picture 4" descr="A picture containing icon&#10;&#10;Description automatically generated">
            <a:extLst>
              <a:ext uri="{FF2B5EF4-FFF2-40B4-BE49-F238E27FC236}">
                <a16:creationId xmlns:a16="http://schemas.microsoft.com/office/drawing/2014/main" id="{941E0C60-527C-4D15-BB6D-9943306A0E9E}"/>
              </a:ext>
            </a:extLst>
          </p:cNvPr>
          <p:cNvPicPr>
            <a:picLocks noChangeAspect="1"/>
          </p:cNvPicPr>
          <p:nvPr/>
        </p:nvPicPr>
        <p:blipFill rotWithShape="1">
          <a:blip r:embed="rId3">
            <a:extLst>
              <a:ext uri="{28A0092B-C50C-407E-A947-70E740481C1C}">
                <a14:useLocalDpi xmlns:a14="http://schemas.microsoft.com/office/drawing/2010/main" val="0"/>
              </a:ext>
            </a:extLst>
          </a:blip>
          <a:srcRect l="14412" r="5030"/>
          <a:stretch/>
        </p:blipFill>
        <p:spPr>
          <a:xfrm>
            <a:off x="7620351" y="10"/>
            <a:ext cx="4571649" cy="6857990"/>
          </a:xfrm>
          <a:prstGeom prst="rect">
            <a:avLst/>
          </a:prstGeom>
        </p:spPr>
      </p:pic>
      <p:pic>
        <p:nvPicPr>
          <p:cNvPr id="21" name="Picture 11">
            <a:extLst>
              <a:ext uri="{FF2B5EF4-FFF2-40B4-BE49-F238E27FC236}">
                <a16:creationId xmlns:a16="http://schemas.microsoft.com/office/drawing/2014/main" id="{E0BE7827-5B1A-4F37-BF70-19F7C5C6BDE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964" r="2807" b="1446"/>
          <a:stretch/>
        </p:blipFill>
        <p:spPr>
          <a:xfrm>
            <a:off x="7501468" y="1"/>
            <a:ext cx="4690532" cy="6858000"/>
          </a:xfrm>
          <a:prstGeom prst="rect">
            <a:avLst/>
          </a:prstGeom>
        </p:spPr>
      </p:pic>
      <p:graphicFrame>
        <p:nvGraphicFramePr>
          <p:cNvPr id="7" name="Content Placeholder 2">
            <a:extLst>
              <a:ext uri="{FF2B5EF4-FFF2-40B4-BE49-F238E27FC236}">
                <a16:creationId xmlns:a16="http://schemas.microsoft.com/office/drawing/2014/main" id="{0A331C1E-F35F-A03C-0E7A-1126DFA5CF52}"/>
              </a:ext>
            </a:extLst>
          </p:cNvPr>
          <p:cNvGraphicFramePr>
            <a:graphicFrameLocks noGrp="1"/>
          </p:cNvGraphicFramePr>
          <p:nvPr>
            <p:ph idx="1"/>
            <p:extLst>
              <p:ext uri="{D42A27DB-BD31-4B8C-83A1-F6EECF244321}">
                <p14:modId xmlns:p14="http://schemas.microsoft.com/office/powerpoint/2010/main" val="2784729429"/>
              </p:ext>
            </p:extLst>
          </p:nvPr>
        </p:nvGraphicFramePr>
        <p:xfrm>
          <a:off x="913795" y="1828801"/>
          <a:ext cx="5978072" cy="386604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 name="TextBox 5">
            <a:extLst>
              <a:ext uri="{FF2B5EF4-FFF2-40B4-BE49-F238E27FC236}">
                <a16:creationId xmlns:a16="http://schemas.microsoft.com/office/drawing/2014/main" id="{1FB7F0CA-9424-47B7-A224-79B4FDDA1123}"/>
              </a:ext>
            </a:extLst>
          </p:cNvPr>
          <p:cNvSpPr txBox="1"/>
          <p:nvPr/>
        </p:nvSpPr>
        <p:spPr>
          <a:xfrm>
            <a:off x="298174" y="6410739"/>
            <a:ext cx="1480930" cy="646331"/>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(Levy, 2022)</a:t>
            </a:r>
          </a:p>
          <a:p>
            <a:endParaRPr lang="en-GB" dirty="0"/>
          </a:p>
        </p:txBody>
      </p:sp>
    </p:spTree>
    <p:extLst>
      <p:ext uri="{BB962C8B-B14F-4D97-AF65-F5344CB8AC3E}">
        <p14:creationId xmlns:p14="http://schemas.microsoft.com/office/powerpoint/2010/main" val="20126574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pic>
        <p:nvPicPr>
          <p:cNvPr id="19" name="Picture 4" descr="A network formed by white dots">
            <a:extLst>
              <a:ext uri="{FF2B5EF4-FFF2-40B4-BE49-F238E27FC236}">
                <a16:creationId xmlns:a16="http://schemas.microsoft.com/office/drawing/2014/main" id="{F0C31213-72AC-4EB4-5EB6-93BDEC12F6D5}"/>
              </a:ext>
            </a:extLst>
          </p:cNvPr>
          <p:cNvPicPr>
            <a:picLocks noChangeAspect="1"/>
          </p:cNvPicPr>
          <p:nvPr/>
        </p:nvPicPr>
        <p:blipFill rotWithShape="1">
          <a:blip r:embed="rId3"/>
          <a:srcRect t="9095" b="17854"/>
          <a:stretch/>
        </p:blipFill>
        <p:spPr>
          <a:xfrm>
            <a:off x="1" y="10"/>
            <a:ext cx="12192000" cy="6857990"/>
          </a:xfrm>
          <a:prstGeom prst="rect">
            <a:avLst/>
          </a:prstGeom>
        </p:spPr>
      </p:pic>
      <p:sp useBgFill="1">
        <p:nvSpPr>
          <p:cNvPr id="31" name="Freeform 5">
            <a:extLst>
              <a:ext uri="{FF2B5EF4-FFF2-40B4-BE49-F238E27FC236}">
                <a16:creationId xmlns:a16="http://schemas.microsoft.com/office/drawing/2014/main" id="{37D54B6C-87D0-4C03-8335-3955179D2B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8536" y="1371603"/>
            <a:ext cx="5624423" cy="4100418"/>
          </a:xfrm>
          <a:custGeom>
            <a:avLst/>
            <a:gdLst>
              <a:gd name="T0" fmla="*/ 1577 w 1601"/>
              <a:gd name="T1" fmla="*/ 0 h 696"/>
              <a:gd name="T2" fmla="*/ 833 w 1601"/>
              <a:gd name="T3" fmla="*/ 0 h 696"/>
              <a:gd name="T4" fmla="*/ 768 w 1601"/>
              <a:gd name="T5" fmla="*/ 0 h 696"/>
              <a:gd name="T6" fmla="*/ 24 w 1601"/>
              <a:gd name="T7" fmla="*/ 0 h 696"/>
              <a:gd name="T8" fmla="*/ 0 w 1601"/>
              <a:gd name="T9" fmla="*/ 27 h 696"/>
              <a:gd name="T10" fmla="*/ 0 w 1601"/>
              <a:gd name="T11" fmla="*/ 669 h 696"/>
              <a:gd name="T12" fmla="*/ 24 w 1601"/>
              <a:gd name="T13" fmla="*/ 696 h 696"/>
              <a:gd name="T14" fmla="*/ 768 w 1601"/>
              <a:gd name="T15" fmla="*/ 696 h 696"/>
              <a:gd name="T16" fmla="*/ 833 w 1601"/>
              <a:gd name="T17" fmla="*/ 696 h 696"/>
              <a:gd name="T18" fmla="*/ 1577 w 1601"/>
              <a:gd name="T19" fmla="*/ 696 h 696"/>
              <a:gd name="T20" fmla="*/ 1601 w 1601"/>
              <a:gd name="T21" fmla="*/ 669 h 696"/>
              <a:gd name="T22" fmla="*/ 1601 w 1601"/>
              <a:gd name="T23" fmla="*/ 27 h 696"/>
              <a:gd name="T24" fmla="*/ 1577 w 1601"/>
              <a:gd name="T25"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1" h="696">
                <a:moveTo>
                  <a:pt x="1577" y="0"/>
                </a:moveTo>
                <a:cubicBezTo>
                  <a:pt x="833" y="0"/>
                  <a:pt x="833" y="0"/>
                  <a:pt x="833" y="0"/>
                </a:cubicBezTo>
                <a:cubicBezTo>
                  <a:pt x="768" y="0"/>
                  <a:pt x="768" y="0"/>
                  <a:pt x="768" y="0"/>
                </a:cubicBezTo>
                <a:cubicBezTo>
                  <a:pt x="24" y="0"/>
                  <a:pt x="24" y="0"/>
                  <a:pt x="24" y="0"/>
                </a:cubicBezTo>
                <a:cubicBezTo>
                  <a:pt x="11" y="0"/>
                  <a:pt x="0" y="12"/>
                  <a:pt x="0" y="27"/>
                </a:cubicBezTo>
                <a:cubicBezTo>
                  <a:pt x="0" y="669"/>
                  <a:pt x="0" y="669"/>
                  <a:pt x="0" y="669"/>
                </a:cubicBezTo>
                <a:cubicBezTo>
                  <a:pt x="0" y="684"/>
                  <a:pt x="11" y="696"/>
                  <a:pt x="24" y="696"/>
                </a:cubicBezTo>
                <a:cubicBezTo>
                  <a:pt x="768" y="696"/>
                  <a:pt x="768" y="696"/>
                  <a:pt x="768" y="696"/>
                </a:cubicBezTo>
                <a:cubicBezTo>
                  <a:pt x="833" y="696"/>
                  <a:pt x="833" y="696"/>
                  <a:pt x="833" y="696"/>
                </a:cubicBezTo>
                <a:cubicBezTo>
                  <a:pt x="1577" y="696"/>
                  <a:pt x="1577" y="696"/>
                  <a:pt x="1577" y="696"/>
                </a:cubicBezTo>
                <a:cubicBezTo>
                  <a:pt x="1590" y="696"/>
                  <a:pt x="1601" y="684"/>
                  <a:pt x="1601" y="669"/>
                </a:cubicBezTo>
                <a:cubicBezTo>
                  <a:pt x="1601" y="27"/>
                  <a:pt x="1601" y="27"/>
                  <a:pt x="1601" y="27"/>
                </a:cubicBezTo>
                <a:cubicBezTo>
                  <a:pt x="1601" y="12"/>
                  <a:pt x="1590" y="0"/>
                  <a:pt x="1577" y="0"/>
                </a:cubicBezTo>
                <a:close/>
              </a:path>
            </a:pathLst>
          </a:custGeom>
          <a:ln>
            <a:noFill/>
          </a:ln>
          <a:effectLst>
            <a:outerShdw blurRad="50800" dist="38100" dir="5400000" algn="tl" rotWithShape="0">
              <a:srgbClr val="000000">
                <a:alpha val="43000"/>
              </a:srgbClr>
            </a:outerShdw>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E7AE765-28C5-4553-B127-7065686894F3}"/>
              </a:ext>
            </a:extLst>
          </p:cNvPr>
          <p:cNvSpPr>
            <a:spLocks noGrp="1"/>
          </p:cNvSpPr>
          <p:nvPr>
            <p:ph type="title"/>
          </p:nvPr>
        </p:nvSpPr>
        <p:spPr>
          <a:xfrm>
            <a:off x="913795" y="845388"/>
            <a:ext cx="3596420" cy="979016"/>
          </a:xfrm>
        </p:spPr>
        <p:txBody>
          <a:bodyPr anchor="b">
            <a:normAutofit/>
          </a:bodyPr>
          <a:lstStyle/>
          <a:p>
            <a:pPr algn="l"/>
            <a:r>
              <a:rPr lang="en-GB" sz="2200" b="1"/>
              <a:t>The benefits of effective communication Apple Inc.</a:t>
            </a:r>
          </a:p>
        </p:txBody>
      </p:sp>
      <p:sp>
        <p:nvSpPr>
          <p:cNvPr id="3" name="Content Placeholder 2">
            <a:extLst>
              <a:ext uri="{FF2B5EF4-FFF2-40B4-BE49-F238E27FC236}">
                <a16:creationId xmlns:a16="http://schemas.microsoft.com/office/drawing/2014/main" id="{C2A1AB63-2C37-4E64-851D-FC5930B1B9FB}"/>
              </a:ext>
            </a:extLst>
          </p:cNvPr>
          <p:cNvSpPr>
            <a:spLocks noGrp="1"/>
          </p:cNvSpPr>
          <p:nvPr>
            <p:ph idx="1"/>
          </p:nvPr>
        </p:nvSpPr>
        <p:spPr>
          <a:xfrm>
            <a:off x="913795" y="1968237"/>
            <a:ext cx="3531684" cy="3679189"/>
          </a:xfrm>
        </p:spPr>
        <p:txBody>
          <a:bodyPr anchor="t">
            <a:normAutofit/>
          </a:bodyPr>
          <a:lstStyle/>
          <a:p>
            <a:pPr>
              <a:lnSpc>
                <a:spcPct val="90000"/>
              </a:lnSpc>
            </a:pPr>
            <a:r>
              <a:rPr lang="en-GB" sz="1200"/>
              <a:t>As an organization Apple had a very well know experience in effective communication which bring to the organization a lot of benefits like:</a:t>
            </a:r>
          </a:p>
          <a:p>
            <a:pPr>
              <a:lnSpc>
                <a:spcPct val="90000"/>
              </a:lnSpc>
            </a:pPr>
            <a:r>
              <a:rPr lang="en-GB" sz="1200"/>
              <a:t>It promote trust:</a:t>
            </a:r>
          </a:p>
          <a:p>
            <a:pPr marL="0" indent="0">
              <a:lnSpc>
                <a:spcPct val="90000"/>
              </a:lnSpc>
              <a:buNone/>
            </a:pPr>
            <a:r>
              <a:rPr lang="en-GB" sz="1200"/>
              <a:t>Apple Inc. know how to benefit from communication and make it effective which had as result the customers to trust them.</a:t>
            </a:r>
          </a:p>
          <a:p>
            <a:pPr>
              <a:lnSpc>
                <a:spcPct val="90000"/>
              </a:lnSpc>
            </a:pPr>
            <a:r>
              <a:rPr lang="en-GB" sz="1200"/>
              <a:t>Promote Loyalty:</a:t>
            </a:r>
          </a:p>
          <a:p>
            <a:pPr marL="0" indent="0">
              <a:lnSpc>
                <a:spcPct val="90000"/>
              </a:lnSpc>
              <a:buNone/>
            </a:pPr>
            <a:r>
              <a:rPr lang="en-GB" sz="1200"/>
              <a:t>An another benefit from the organization effective communication is that Apple Inc. had loyal customers who will always come back for a new product.</a:t>
            </a:r>
          </a:p>
          <a:p>
            <a:pPr>
              <a:lnSpc>
                <a:spcPct val="90000"/>
              </a:lnSpc>
            </a:pPr>
            <a:r>
              <a:rPr lang="en-GB" sz="1200"/>
              <a:t>Solve issues:</a:t>
            </a:r>
          </a:p>
          <a:p>
            <a:pPr marL="0" indent="0">
              <a:lnSpc>
                <a:spcPct val="90000"/>
              </a:lnSpc>
              <a:buNone/>
            </a:pPr>
            <a:r>
              <a:rPr lang="en-GB" sz="1200"/>
              <a:t>Apple has providing good customer support which and because of them effective communication the issues are solve faster and easier.</a:t>
            </a:r>
          </a:p>
        </p:txBody>
      </p:sp>
      <p:sp>
        <p:nvSpPr>
          <p:cNvPr id="4" name="TextBox 3">
            <a:extLst>
              <a:ext uri="{FF2B5EF4-FFF2-40B4-BE49-F238E27FC236}">
                <a16:creationId xmlns:a16="http://schemas.microsoft.com/office/drawing/2014/main" id="{5B299B6C-E77A-484D-A0E1-B56FFB8C09FB}"/>
              </a:ext>
            </a:extLst>
          </p:cNvPr>
          <p:cNvSpPr txBox="1"/>
          <p:nvPr/>
        </p:nvSpPr>
        <p:spPr>
          <a:xfrm>
            <a:off x="785191" y="5647426"/>
            <a:ext cx="3725024" cy="923330"/>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(Trivedi, 2019) (Forbes, 2019)</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1065086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B852F-30B0-469F-850C-5B131C0D3A57}"/>
              </a:ext>
            </a:extLst>
          </p:cNvPr>
          <p:cNvSpPr>
            <a:spLocks noGrp="1"/>
          </p:cNvSpPr>
          <p:nvPr>
            <p:ph type="title"/>
          </p:nvPr>
        </p:nvSpPr>
        <p:spPr>
          <a:xfrm>
            <a:off x="5279472" y="609600"/>
            <a:ext cx="5844759" cy="970450"/>
          </a:xfrm>
        </p:spPr>
        <p:txBody>
          <a:bodyPr>
            <a:normAutofit/>
          </a:bodyPr>
          <a:lstStyle/>
          <a:p>
            <a:pPr>
              <a:lnSpc>
                <a:spcPct val="90000"/>
              </a:lnSpc>
            </a:pPr>
            <a:r>
              <a:rPr lang="en-GB" sz="3100"/>
              <a:t>Apple Model of Communication</a:t>
            </a:r>
          </a:p>
        </p:txBody>
      </p:sp>
      <p:pic>
        <p:nvPicPr>
          <p:cNvPr id="23" name="Picture 24">
            <a:extLst>
              <a:ext uri="{FF2B5EF4-FFF2-40B4-BE49-F238E27FC236}">
                <a16:creationId xmlns:a16="http://schemas.microsoft.com/office/drawing/2014/main" id="{5405F23C-C82E-4181-95EA-321F3D891A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10650" y="1"/>
            <a:ext cx="4966697" cy="6858000"/>
          </a:xfrm>
          <a:prstGeom prst="rect">
            <a:avLst/>
          </a:prstGeom>
        </p:spPr>
      </p:pic>
      <p:pic>
        <p:nvPicPr>
          <p:cNvPr id="15" name="Picture 14" descr="Diagram&#10;&#10;Description automatically generated">
            <a:extLst>
              <a:ext uri="{FF2B5EF4-FFF2-40B4-BE49-F238E27FC236}">
                <a16:creationId xmlns:a16="http://schemas.microsoft.com/office/drawing/2014/main" id="{2EBA0960-96BD-4282-A2BB-D71DC677B6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2815" y="2424536"/>
            <a:ext cx="4003193" cy="1541229"/>
          </a:xfrm>
          <a:prstGeom prst="rect">
            <a:avLst/>
          </a:prstGeom>
        </p:spPr>
      </p:pic>
      <p:sp>
        <p:nvSpPr>
          <p:cNvPr id="3" name="Content Placeholder 2">
            <a:extLst>
              <a:ext uri="{FF2B5EF4-FFF2-40B4-BE49-F238E27FC236}">
                <a16:creationId xmlns:a16="http://schemas.microsoft.com/office/drawing/2014/main" id="{D63FCFD4-2712-4E1F-BCB2-45A630D43AF2}"/>
              </a:ext>
            </a:extLst>
          </p:cNvPr>
          <p:cNvSpPr>
            <a:spLocks noGrp="1"/>
          </p:cNvSpPr>
          <p:nvPr>
            <p:ph idx="1"/>
          </p:nvPr>
        </p:nvSpPr>
        <p:spPr>
          <a:xfrm>
            <a:off x="5279472" y="1828801"/>
            <a:ext cx="5844760" cy="3866048"/>
          </a:xfrm>
        </p:spPr>
        <p:txBody>
          <a:bodyPr anchor="ctr">
            <a:normAutofit/>
          </a:bodyPr>
          <a:lstStyle/>
          <a:p>
            <a:r>
              <a:rPr lang="en-GB" dirty="0"/>
              <a:t>Analysing Apple Inc. , and seen how they benefit from the effective communication and also having some research about the organization,  the best model that it represent the organization is Aristotle’s Model of Communication:</a:t>
            </a:r>
          </a:p>
          <a:p>
            <a:pPr marL="0" indent="0">
              <a:buNone/>
            </a:pPr>
            <a:endParaRPr lang="en-GB" dirty="0"/>
          </a:p>
        </p:txBody>
      </p:sp>
      <p:sp>
        <p:nvSpPr>
          <p:cNvPr id="16" name="TextBox 15">
            <a:extLst>
              <a:ext uri="{FF2B5EF4-FFF2-40B4-BE49-F238E27FC236}">
                <a16:creationId xmlns:a16="http://schemas.microsoft.com/office/drawing/2014/main" id="{8E6EA767-6C05-4356-ADFE-D89D4A602E99}"/>
              </a:ext>
            </a:extLst>
          </p:cNvPr>
          <p:cNvSpPr txBox="1"/>
          <p:nvPr/>
        </p:nvSpPr>
        <p:spPr>
          <a:xfrm>
            <a:off x="5794513" y="6410739"/>
            <a:ext cx="6397487" cy="646331"/>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 ResearchGate GmbH, 2022) (MANAGEMENT STUDY GUIDE, 2022)</a:t>
            </a:r>
          </a:p>
          <a:p>
            <a:endParaRPr lang="en-GB" dirty="0"/>
          </a:p>
        </p:txBody>
      </p:sp>
    </p:spTree>
    <p:extLst>
      <p:ext uri="{BB962C8B-B14F-4D97-AF65-F5344CB8AC3E}">
        <p14:creationId xmlns:p14="http://schemas.microsoft.com/office/powerpoint/2010/main" val="8781425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E2698-B83F-4116-82F2-C286FE3D10DC}"/>
              </a:ext>
            </a:extLst>
          </p:cNvPr>
          <p:cNvSpPr>
            <a:spLocks noGrp="1"/>
          </p:cNvSpPr>
          <p:nvPr>
            <p:ph type="title"/>
          </p:nvPr>
        </p:nvSpPr>
        <p:spPr>
          <a:xfrm>
            <a:off x="913795" y="414314"/>
            <a:ext cx="10353762" cy="884808"/>
          </a:xfrm>
        </p:spPr>
        <p:txBody>
          <a:bodyPr>
            <a:normAutofit/>
          </a:bodyPr>
          <a:lstStyle/>
          <a:p>
            <a:pPr algn="l"/>
            <a:r>
              <a:rPr lang="en-GB" dirty="0"/>
              <a:t>Continue</a:t>
            </a:r>
          </a:p>
        </p:txBody>
      </p:sp>
      <p:sp>
        <p:nvSpPr>
          <p:cNvPr id="15" name="Content Placeholder 14">
            <a:extLst>
              <a:ext uri="{FF2B5EF4-FFF2-40B4-BE49-F238E27FC236}">
                <a16:creationId xmlns:a16="http://schemas.microsoft.com/office/drawing/2014/main" id="{25813264-0F6B-4B8D-9321-4A7F4A66639D}"/>
              </a:ext>
            </a:extLst>
          </p:cNvPr>
          <p:cNvSpPr>
            <a:spLocks noGrp="1"/>
          </p:cNvSpPr>
          <p:nvPr>
            <p:ph idx="1"/>
          </p:nvPr>
        </p:nvSpPr>
        <p:spPr>
          <a:xfrm>
            <a:off x="468605" y="1299121"/>
            <a:ext cx="6627933" cy="3593306"/>
          </a:xfrm>
        </p:spPr>
        <p:txBody>
          <a:bodyPr>
            <a:normAutofit lnSpcReduction="10000"/>
          </a:bodyPr>
          <a:lstStyle/>
          <a:p>
            <a:r>
              <a:rPr lang="en-GB" sz="2000" dirty="0"/>
              <a:t>Applying the model to the organization it result that :</a:t>
            </a:r>
          </a:p>
          <a:p>
            <a:pPr algn="just"/>
            <a:r>
              <a:rPr lang="en-GB" sz="2000" dirty="0"/>
              <a:t>Steve Jobs ( Apple fonder ) in order to communicate with the customers and how him self say “keep them hungry” had always create events for the new apple product and present to the audience which had as effect to make the customers to feel important and up to date with the newest apple products . Doing that Steve Jobs not only achieve the customers loyalty but also bult trust for Apple products and reach the audience building strong relationship between the customers and the company.</a:t>
            </a:r>
          </a:p>
          <a:p>
            <a:endParaRPr lang="en-GB" dirty="0"/>
          </a:p>
        </p:txBody>
      </p:sp>
      <p:sp>
        <p:nvSpPr>
          <p:cNvPr id="6" name="Oval 5">
            <a:extLst>
              <a:ext uri="{FF2B5EF4-FFF2-40B4-BE49-F238E27FC236}">
                <a16:creationId xmlns:a16="http://schemas.microsoft.com/office/drawing/2014/main" id="{175DD45F-7923-4BC9-87F8-CDE6F4562FFF}"/>
              </a:ext>
            </a:extLst>
          </p:cNvPr>
          <p:cNvSpPr/>
          <p:nvPr/>
        </p:nvSpPr>
        <p:spPr>
          <a:xfrm>
            <a:off x="468605" y="4960883"/>
            <a:ext cx="1823492" cy="108950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Steve Jobs (Speaker)</a:t>
            </a:r>
          </a:p>
        </p:txBody>
      </p:sp>
      <p:sp>
        <p:nvSpPr>
          <p:cNvPr id="7" name="Oval 6">
            <a:extLst>
              <a:ext uri="{FF2B5EF4-FFF2-40B4-BE49-F238E27FC236}">
                <a16:creationId xmlns:a16="http://schemas.microsoft.com/office/drawing/2014/main" id="{C32F79A2-35BD-48A4-95CB-BA16BABFEE1A}"/>
              </a:ext>
            </a:extLst>
          </p:cNvPr>
          <p:cNvSpPr/>
          <p:nvPr/>
        </p:nvSpPr>
        <p:spPr>
          <a:xfrm>
            <a:off x="2830706" y="4940834"/>
            <a:ext cx="2093460" cy="101379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Speech about the product</a:t>
            </a:r>
          </a:p>
        </p:txBody>
      </p:sp>
      <p:sp>
        <p:nvSpPr>
          <p:cNvPr id="8" name="Oval 7">
            <a:extLst>
              <a:ext uri="{FF2B5EF4-FFF2-40B4-BE49-F238E27FC236}">
                <a16:creationId xmlns:a16="http://schemas.microsoft.com/office/drawing/2014/main" id="{FA2D5749-176F-48E1-BCAF-FC7BC1436636}"/>
              </a:ext>
            </a:extLst>
          </p:cNvPr>
          <p:cNvSpPr/>
          <p:nvPr/>
        </p:nvSpPr>
        <p:spPr>
          <a:xfrm>
            <a:off x="5884095" y="4932347"/>
            <a:ext cx="2244048" cy="1146574"/>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Customers</a:t>
            </a:r>
          </a:p>
        </p:txBody>
      </p:sp>
      <p:sp>
        <p:nvSpPr>
          <p:cNvPr id="9" name="Oval 8">
            <a:extLst>
              <a:ext uri="{FF2B5EF4-FFF2-40B4-BE49-F238E27FC236}">
                <a16:creationId xmlns:a16="http://schemas.microsoft.com/office/drawing/2014/main" id="{DE9845FD-026C-4300-AAFB-FF3C9337F89C}"/>
              </a:ext>
            </a:extLst>
          </p:cNvPr>
          <p:cNvSpPr/>
          <p:nvPr/>
        </p:nvSpPr>
        <p:spPr>
          <a:xfrm>
            <a:off x="8906893" y="4943656"/>
            <a:ext cx="2244048" cy="1219462"/>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Build Customer Relationship</a:t>
            </a:r>
          </a:p>
        </p:txBody>
      </p:sp>
      <p:sp>
        <p:nvSpPr>
          <p:cNvPr id="10" name="Arrow: Right 9">
            <a:extLst>
              <a:ext uri="{FF2B5EF4-FFF2-40B4-BE49-F238E27FC236}">
                <a16:creationId xmlns:a16="http://schemas.microsoft.com/office/drawing/2014/main" id="{A3CEA0E8-E5B2-47FE-B5B7-ECA73ACB9865}"/>
              </a:ext>
            </a:extLst>
          </p:cNvPr>
          <p:cNvSpPr/>
          <p:nvPr/>
        </p:nvSpPr>
        <p:spPr>
          <a:xfrm>
            <a:off x="2393851" y="5447730"/>
            <a:ext cx="407504" cy="178905"/>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Arrow: Right 10">
            <a:extLst>
              <a:ext uri="{FF2B5EF4-FFF2-40B4-BE49-F238E27FC236}">
                <a16:creationId xmlns:a16="http://schemas.microsoft.com/office/drawing/2014/main" id="{B179DD2A-3EEC-45F0-A81C-702736492D9C}"/>
              </a:ext>
            </a:extLst>
          </p:cNvPr>
          <p:cNvSpPr/>
          <p:nvPr/>
        </p:nvSpPr>
        <p:spPr>
          <a:xfrm>
            <a:off x="5125611" y="5447730"/>
            <a:ext cx="407504" cy="178905"/>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Arrow: Right 11">
            <a:extLst>
              <a:ext uri="{FF2B5EF4-FFF2-40B4-BE49-F238E27FC236}">
                <a16:creationId xmlns:a16="http://schemas.microsoft.com/office/drawing/2014/main" id="{CDDAE1E7-3912-4833-B3C2-3D385D964D44}"/>
              </a:ext>
            </a:extLst>
          </p:cNvPr>
          <p:cNvSpPr/>
          <p:nvPr/>
        </p:nvSpPr>
        <p:spPr>
          <a:xfrm flipV="1">
            <a:off x="8340552" y="5360212"/>
            <a:ext cx="407504" cy="261730"/>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3" name="TextBox 12">
            <a:extLst>
              <a:ext uri="{FF2B5EF4-FFF2-40B4-BE49-F238E27FC236}">
                <a16:creationId xmlns:a16="http://schemas.microsoft.com/office/drawing/2014/main" id="{254D8927-5EEB-43FD-8ABE-C53B547665D0}"/>
              </a:ext>
            </a:extLst>
          </p:cNvPr>
          <p:cNvSpPr txBox="1"/>
          <p:nvPr/>
        </p:nvSpPr>
        <p:spPr>
          <a:xfrm>
            <a:off x="4687523" y="5679866"/>
            <a:ext cx="1550504" cy="646331"/>
          </a:xfrm>
          <a:prstGeom prst="rect">
            <a:avLst/>
          </a:prstGeom>
          <a:noFill/>
        </p:spPr>
        <p:txBody>
          <a:bodyPr wrap="square" rtlCol="0">
            <a:spAutoFit/>
          </a:bodyPr>
          <a:lstStyle/>
          <a:p>
            <a:r>
              <a:rPr lang="en-GB" dirty="0"/>
              <a:t>iPhone Launch Event</a:t>
            </a:r>
          </a:p>
        </p:txBody>
      </p:sp>
      <p:pic>
        <p:nvPicPr>
          <p:cNvPr id="17" name="Picture 16" descr="A picture containing person, person, holding, hand&#10;&#10;Description automatically generated">
            <a:extLst>
              <a:ext uri="{FF2B5EF4-FFF2-40B4-BE49-F238E27FC236}">
                <a16:creationId xmlns:a16="http://schemas.microsoft.com/office/drawing/2014/main" id="{BFC143A2-364B-40A9-A6E9-AA289E68F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17467" y="1619970"/>
            <a:ext cx="4505928" cy="2534585"/>
          </a:xfrm>
          <a:prstGeom prst="rect">
            <a:avLst/>
          </a:prstGeom>
        </p:spPr>
      </p:pic>
      <p:sp>
        <p:nvSpPr>
          <p:cNvPr id="18" name="TextBox 17">
            <a:extLst>
              <a:ext uri="{FF2B5EF4-FFF2-40B4-BE49-F238E27FC236}">
                <a16:creationId xmlns:a16="http://schemas.microsoft.com/office/drawing/2014/main" id="{55F2DADA-C849-40F0-B7B7-531FAC82FCC9}"/>
              </a:ext>
            </a:extLst>
          </p:cNvPr>
          <p:cNvSpPr txBox="1"/>
          <p:nvPr/>
        </p:nvSpPr>
        <p:spPr>
          <a:xfrm>
            <a:off x="8906893" y="6326197"/>
            <a:ext cx="3208907" cy="646331"/>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(Apple Inc., 2021) (Gallo, 2010)</a:t>
            </a:r>
          </a:p>
          <a:p>
            <a:endParaRPr lang="en-GB" dirty="0"/>
          </a:p>
        </p:txBody>
      </p:sp>
    </p:spTree>
    <p:extLst>
      <p:ext uri="{BB962C8B-B14F-4D97-AF65-F5344CB8AC3E}">
        <p14:creationId xmlns:p14="http://schemas.microsoft.com/office/powerpoint/2010/main" val="34616433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CFAC9FD-BAD6-47B4-9C11-BE23CEAC75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5B67B9C-9B45-4084-9BB5-187071EE9A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87"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B9449A-3ADA-40D4-A34B-6D906C7B41F4}"/>
              </a:ext>
            </a:extLst>
          </p:cNvPr>
          <p:cNvSpPr>
            <a:spLocks noGrp="1"/>
          </p:cNvSpPr>
          <p:nvPr>
            <p:ph type="title"/>
          </p:nvPr>
        </p:nvSpPr>
        <p:spPr>
          <a:xfrm>
            <a:off x="695916" y="1078264"/>
            <a:ext cx="3422930" cy="4701473"/>
          </a:xfrm>
        </p:spPr>
        <p:txBody>
          <a:bodyPr>
            <a:normAutofit/>
          </a:bodyPr>
          <a:lstStyle/>
          <a:p>
            <a:pPr algn="r"/>
            <a:r>
              <a:rPr lang="en-GB" sz="4400">
                <a:solidFill>
                  <a:srgbClr val="FFFFFF"/>
                </a:solidFill>
              </a:rPr>
              <a:t>Types of barriers</a:t>
            </a:r>
          </a:p>
        </p:txBody>
      </p:sp>
      <p:sp>
        <p:nvSpPr>
          <p:cNvPr id="3" name="Content Placeholder 2">
            <a:extLst>
              <a:ext uri="{FF2B5EF4-FFF2-40B4-BE49-F238E27FC236}">
                <a16:creationId xmlns:a16="http://schemas.microsoft.com/office/drawing/2014/main" id="{7F14B4A0-1DDD-424D-AF76-7297F97B02BD}"/>
              </a:ext>
            </a:extLst>
          </p:cNvPr>
          <p:cNvSpPr>
            <a:spLocks noGrp="1"/>
          </p:cNvSpPr>
          <p:nvPr>
            <p:ph idx="1"/>
          </p:nvPr>
        </p:nvSpPr>
        <p:spPr>
          <a:xfrm>
            <a:off x="5114167" y="1078263"/>
            <a:ext cx="6117578" cy="4701474"/>
          </a:xfrm>
          <a:effectLst/>
        </p:spPr>
        <p:txBody>
          <a:bodyPr anchor="ctr">
            <a:normAutofit/>
          </a:bodyPr>
          <a:lstStyle/>
          <a:p>
            <a:r>
              <a:rPr lang="en-GB" dirty="0"/>
              <a:t>The meaning of communication barriers are characterized as a noise or a disruption of the message sender by the messenger to the receiver. In the Apple case a barrier that could be identify according with the previous showed model:</a:t>
            </a:r>
          </a:p>
          <a:p>
            <a:pPr marL="36900" indent="0">
              <a:buNone/>
            </a:pPr>
            <a:r>
              <a:rPr lang="en-GB" dirty="0"/>
              <a:t>While the speaker (Steve Jobs) send his speech (the announcement of a new iPhone and details regarding the product) to the audience via online event, an barrier could be a low network signal which will disrupt the speech while is listen by the audience (customer).</a:t>
            </a:r>
          </a:p>
          <a:p>
            <a:pPr marL="36900" indent="0">
              <a:buNone/>
            </a:pPr>
            <a:r>
              <a:rPr lang="en-GB" dirty="0"/>
              <a:t>In order to avoid that the audience (customers) need to be sure that they have a good signal network before to join the event.</a:t>
            </a:r>
          </a:p>
        </p:txBody>
      </p:sp>
      <p:sp>
        <p:nvSpPr>
          <p:cNvPr id="4" name="TextBox 3">
            <a:extLst>
              <a:ext uri="{FF2B5EF4-FFF2-40B4-BE49-F238E27FC236}">
                <a16:creationId xmlns:a16="http://schemas.microsoft.com/office/drawing/2014/main" id="{A816450D-72BF-4189-A85F-F9CBFE3AD16F}"/>
              </a:ext>
            </a:extLst>
          </p:cNvPr>
          <p:cNvSpPr txBox="1"/>
          <p:nvPr/>
        </p:nvSpPr>
        <p:spPr>
          <a:xfrm>
            <a:off x="9561443" y="6311348"/>
            <a:ext cx="2405270" cy="646331"/>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(Skills You Need, 2022)</a:t>
            </a:r>
          </a:p>
          <a:p>
            <a:endParaRPr lang="en-GB" dirty="0"/>
          </a:p>
        </p:txBody>
      </p:sp>
    </p:spTree>
    <p:extLst>
      <p:ext uri="{BB962C8B-B14F-4D97-AF65-F5344CB8AC3E}">
        <p14:creationId xmlns:p14="http://schemas.microsoft.com/office/powerpoint/2010/main" val="33761129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769960A3-4EE1-43D2-ABFC-C7A03ED21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F22D5C-115F-4F64-9B91-EFE131A10CA1}"/>
              </a:ext>
            </a:extLst>
          </p:cNvPr>
          <p:cNvSpPr>
            <a:spLocks noGrp="1"/>
          </p:cNvSpPr>
          <p:nvPr>
            <p:ph type="title"/>
          </p:nvPr>
        </p:nvSpPr>
        <p:spPr>
          <a:xfrm>
            <a:off x="913795" y="609600"/>
            <a:ext cx="10353762" cy="1164772"/>
          </a:xfrm>
        </p:spPr>
        <p:txBody>
          <a:bodyPr>
            <a:normAutofit/>
          </a:bodyPr>
          <a:lstStyle/>
          <a:p>
            <a:r>
              <a:rPr lang="en-GB"/>
              <a:t>Apple Inc. Communication Channels</a:t>
            </a:r>
          </a:p>
        </p:txBody>
      </p:sp>
      <p:pic>
        <p:nvPicPr>
          <p:cNvPr id="22" name="Picture 21">
            <a:extLst>
              <a:ext uri="{FF2B5EF4-FFF2-40B4-BE49-F238E27FC236}">
                <a16:creationId xmlns:a16="http://schemas.microsoft.com/office/drawing/2014/main" id="{16ABCF9F-46A6-4370-8EC8-B1EDB4510B54}"/>
              </a:ext>
              <a:ext uri="{C183D7F6-B498-43B3-948B-1728B52AA6E4}">
                <adec:decorative xmlns:adec="http://schemas.microsoft.com/office/drawing/2017/decorative" val="1"/>
              </a:ext>
            </a:extLst>
          </p:cNvPr>
          <p:cNvPicPr preferRelativeResize="0">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98" t="2669" r="616"/>
          <a:stretch/>
        </p:blipFill>
        <p:spPr>
          <a:xfrm>
            <a:off x="-1" y="2046514"/>
            <a:ext cx="12192001" cy="4811485"/>
          </a:xfrm>
          <a:prstGeom prst="rect">
            <a:avLst/>
          </a:prstGeom>
          <a:effectLst>
            <a:innerShdw blurRad="63500" dist="50800" dir="16200000">
              <a:prstClr val="black">
                <a:alpha val="50000"/>
              </a:prstClr>
            </a:innerShdw>
          </a:effectLst>
        </p:spPr>
      </p:pic>
      <p:sp>
        <p:nvSpPr>
          <p:cNvPr id="15" name="Content Placeholder 2">
            <a:extLst>
              <a:ext uri="{FF2B5EF4-FFF2-40B4-BE49-F238E27FC236}">
                <a16:creationId xmlns:a16="http://schemas.microsoft.com/office/drawing/2014/main" id="{27E16DC2-D793-49F5-AC93-502265885A27}"/>
              </a:ext>
            </a:extLst>
          </p:cNvPr>
          <p:cNvSpPr>
            <a:spLocks noGrp="1"/>
          </p:cNvSpPr>
          <p:nvPr>
            <p:ph idx="1"/>
          </p:nvPr>
        </p:nvSpPr>
        <p:spPr>
          <a:xfrm>
            <a:off x="1235528" y="2481943"/>
            <a:ext cx="9710296" cy="3309258"/>
          </a:xfrm>
        </p:spPr>
        <p:txBody>
          <a:bodyPr>
            <a:normAutofit/>
          </a:bodyPr>
          <a:lstStyle/>
          <a:p>
            <a:pPr>
              <a:lnSpc>
                <a:spcPct val="90000"/>
              </a:lnSpc>
            </a:pPr>
            <a:r>
              <a:rPr lang="en-GB" sz="1600" dirty="0"/>
              <a:t>In short words : Communication Channel are characterized as “the place” where the communication is happen </a:t>
            </a:r>
          </a:p>
          <a:p>
            <a:pPr>
              <a:lnSpc>
                <a:spcPct val="90000"/>
              </a:lnSpc>
            </a:pPr>
            <a:r>
              <a:rPr lang="en-GB" sz="1600" dirty="0"/>
              <a:t>The Apple Organization use multiple channel in order to communicate with they External Stakeholders- customers. Some of the Apple Inc. communication channels are:</a:t>
            </a:r>
          </a:p>
          <a:p>
            <a:pPr marL="36900" indent="0">
              <a:lnSpc>
                <a:spcPct val="90000"/>
              </a:lnSpc>
              <a:buNone/>
            </a:pPr>
            <a:endParaRPr lang="en-GB" sz="1600" dirty="0"/>
          </a:p>
        </p:txBody>
      </p:sp>
      <p:pic>
        <p:nvPicPr>
          <p:cNvPr id="6" name="Graphic 5" descr="Smart Phone with solid fill">
            <a:extLst>
              <a:ext uri="{FF2B5EF4-FFF2-40B4-BE49-F238E27FC236}">
                <a16:creationId xmlns:a16="http://schemas.microsoft.com/office/drawing/2014/main" id="{B7AFF20D-84FB-4BA9-BB42-80C23C332FF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959639" y="4049438"/>
            <a:ext cx="536713" cy="536713"/>
          </a:xfrm>
          <a:prstGeom prst="rect">
            <a:avLst/>
          </a:prstGeom>
        </p:spPr>
      </p:pic>
      <p:sp>
        <p:nvSpPr>
          <p:cNvPr id="12" name="TextBox 11">
            <a:extLst>
              <a:ext uri="{FF2B5EF4-FFF2-40B4-BE49-F238E27FC236}">
                <a16:creationId xmlns:a16="http://schemas.microsoft.com/office/drawing/2014/main" id="{FDB19779-DE48-4094-86AC-41709925767A}"/>
              </a:ext>
            </a:extLst>
          </p:cNvPr>
          <p:cNvSpPr txBox="1"/>
          <p:nvPr/>
        </p:nvSpPr>
        <p:spPr>
          <a:xfrm>
            <a:off x="8357618" y="4805932"/>
            <a:ext cx="2173594" cy="1338828"/>
          </a:xfrm>
          <a:prstGeom prst="rect">
            <a:avLst/>
          </a:prstGeom>
          <a:noFill/>
        </p:spPr>
        <p:txBody>
          <a:bodyPr wrap="square" rtlCol="0">
            <a:spAutoFit/>
          </a:bodyPr>
          <a:lstStyle/>
          <a:p>
            <a:pPr>
              <a:lnSpc>
                <a:spcPct val="90000"/>
              </a:lnSpc>
            </a:pPr>
            <a:r>
              <a:rPr lang="en-GB" sz="1800" dirty="0"/>
              <a:t>Social Media : </a:t>
            </a:r>
          </a:p>
          <a:p>
            <a:pPr marL="36900" indent="0">
              <a:lnSpc>
                <a:spcPct val="90000"/>
              </a:lnSpc>
              <a:buNone/>
            </a:pPr>
            <a:r>
              <a:rPr lang="en-GB" sz="1800" dirty="0"/>
              <a:t>YouTube - Video online platform</a:t>
            </a:r>
          </a:p>
          <a:p>
            <a:pPr marL="36900" indent="0">
              <a:lnSpc>
                <a:spcPct val="90000"/>
              </a:lnSpc>
              <a:buNone/>
            </a:pPr>
            <a:r>
              <a:rPr lang="en-GB" sz="1800" dirty="0"/>
              <a:t>Facebook Video Advertising </a:t>
            </a:r>
            <a:endParaRPr lang="en-GB" dirty="0"/>
          </a:p>
        </p:txBody>
      </p:sp>
      <p:pic>
        <p:nvPicPr>
          <p:cNvPr id="17" name="Graphic 16" descr="Internet with solid fill">
            <a:extLst>
              <a:ext uri="{FF2B5EF4-FFF2-40B4-BE49-F238E27FC236}">
                <a16:creationId xmlns:a16="http://schemas.microsoft.com/office/drawing/2014/main" id="{794F6909-C977-474C-B79E-27BEA7DC53A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433387" y="3885206"/>
            <a:ext cx="865179" cy="865179"/>
          </a:xfrm>
          <a:prstGeom prst="rect">
            <a:avLst/>
          </a:prstGeom>
        </p:spPr>
      </p:pic>
      <p:sp>
        <p:nvSpPr>
          <p:cNvPr id="21" name="TextBox 20">
            <a:extLst>
              <a:ext uri="{FF2B5EF4-FFF2-40B4-BE49-F238E27FC236}">
                <a16:creationId xmlns:a16="http://schemas.microsoft.com/office/drawing/2014/main" id="{949AC4F1-DEB1-46AA-8097-9A33A8C319C5}"/>
              </a:ext>
            </a:extLst>
          </p:cNvPr>
          <p:cNvSpPr txBox="1"/>
          <p:nvPr/>
        </p:nvSpPr>
        <p:spPr>
          <a:xfrm>
            <a:off x="4633752" y="4797634"/>
            <a:ext cx="2714730" cy="923330"/>
          </a:xfrm>
          <a:prstGeom prst="rect">
            <a:avLst/>
          </a:prstGeom>
          <a:noFill/>
        </p:spPr>
        <p:txBody>
          <a:bodyPr wrap="square" rtlCol="0">
            <a:spAutoFit/>
          </a:bodyPr>
          <a:lstStyle/>
          <a:p>
            <a:r>
              <a:rPr lang="en-GB" dirty="0"/>
              <a:t>Written Communication : </a:t>
            </a:r>
            <a:r>
              <a:rPr lang="en-GB" sz="1800" dirty="0"/>
              <a:t>Apple Website</a:t>
            </a:r>
          </a:p>
          <a:p>
            <a:r>
              <a:rPr lang="en-GB" dirty="0"/>
              <a:t>Via Email</a:t>
            </a:r>
          </a:p>
        </p:txBody>
      </p:sp>
      <p:pic>
        <p:nvPicPr>
          <p:cNvPr id="26" name="Graphic 25" descr="Cycle with people with solid fill">
            <a:extLst>
              <a:ext uri="{FF2B5EF4-FFF2-40B4-BE49-F238E27FC236}">
                <a16:creationId xmlns:a16="http://schemas.microsoft.com/office/drawing/2014/main" id="{A4B4EC7B-9751-4A78-BA3E-96C8701325F7}"/>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021781" y="3889466"/>
            <a:ext cx="865179" cy="865179"/>
          </a:xfrm>
          <a:prstGeom prst="rect">
            <a:avLst/>
          </a:prstGeom>
        </p:spPr>
      </p:pic>
      <p:sp>
        <p:nvSpPr>
          <p:cNvPr id="27" name="TextBox 26">
            <a:extLst>
              <a:ext uri="{FF2B5EF4-FFF2-40B4-BE49-F238E27FC236}">
                <a16:creationId xmlns:a16="http://schemas.microsoft.com/office/drawing/2014/main" id="{27F677BD-4B9F-422D-89A9-DFF59091085E}"/>
              </a:ext>
            </a:extLst>
          </p:cNvPr>
          <p:cNvSpPr txBox="1"/>
          <p:nvPr/>
        </p:nvSpPr>
        <p:spPr>
          <a:xfrm>
            <a:off x="1660788" y="4756109"/>
            <a:ext cx="1822950" cy="867930"/>
          </a:xfrm>
          <a:prstGeom prst="rect">
            <a:avLst/>
          </a:prstGeom>
          <a:noFill/>
        </p:spPr>
        <p:txBody>
          <a:bodyPr wrap="square" rtlCol="0">
            <a:spAutoFit/>
          </a:bodyPr>
          <a:lstStyle/>
          <a:p>
            <a:pPr>
              <a:lnSpc>
                <a:spcPct val="90000"/>
              </a:lnSpc>
            </a:pPr>
            <a:r>
              <a:rPr lang="en-GB" sz="1800" dirty="0"/>
              <a:t>Face to face: </a:t>
            </a:r>
          </a:p>
          <a:p>
            <a:pPr marL="36900" indent="0">
              <a:lnSpc>
                <a:spcPct val="90000"/>
              </a:lnSpc>
              <a:buNone/>
            </a:pPr>
            <a:r>
              <a:rPr lang="en-GB" sz="1800" dirty="0"/>
              <a:t>Via Apple stores</a:t>
            </a:r>
          </a:p>
          <a:p>
            <a:endParaRPr lang="en-GB" dirty="0"/>
          </a:p>
        </p:txBody>
      </p:sp>
      <p:sp>
        <p:nvSpPr>
          <p:cNvPr id="28" name="TextBox 27">
            <a:extLst>
              <a:ext uri="{FF2B5EF4-FFF2-40B4-BE49-F238E27FC236}">
                <a16:creationId xmlns:a16="http://schemas.microsoft.com/office/drawing/2014/main" id="{D6B4AEE9-48D3-496A-96D7-CFCEC35CCFB7}"/>
              </a:ext>
            </a:extLst>
          </p:cNvPr>
          <p:cNvSpPr txBox="1"/>
          <p:nvPr/>
        </p:nvSpPr>
        <p:spPr>
          <a:xfrm>
            <a:off x="7126357" y="6440557"/>
            <a:ext cx="4939747" cy="646331"/>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(Project-Management, 2020)</a:t>
            </a:r>
          </a:p>
          <a:p>
            <a:endParaRPr lang="en-GB" dirty="0"/>
          </a:p>
        </p:txBody>
      </p:sp>
    </p:spTree>
    <p:extLst>
      <p:ext uri="{BB962C8B-B14F-4D97-AF65-F5344CB8AC3E}">
        <p14:creationId xmlns:p14="http://schemas.microsoft.com/office/powerpoint/2010/main" val="202779089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A18F8-1619-48E5-B036-D3F6B3E05D49}"/>
              </a:ext>
            </a:extLst>
          </p:cNvPr>
          <p:cNvSpPr>
            <a:spLocks noGrp="1"/>
          </p:cNvSpPr>
          <p:nvPr>
            <p:ph type="title"/>
          </p:nvPr>
        </p:nvSpPr>
        <p:spPr>
          <a:xfrm>
            <a:off x="633743" y="609599"/>
            <a:ext cx="3413156" cy="5273675"/>
          </a:xfrm>
        </p:spPr>
        <p:txBody>
          <a:bodyPr>
            <a:normAutofit/>
          </a:bodyPr>
          <a:lstStyle/>
          <a:p>
            <a:r>
              <a:rPr lang="en-GB" sz="3100"/>
              <a:t>Conclusion and Recommendation</a:t>
            </a:r>
          </a:p>
        </p:txBody>
      </p:sp>
      <p:pic>
        <p:nvPicPr>
          <p:cNvPr id="15" name="Picture 14">
            <a:extLst>
              <a:ext uri="{FF2B5EF4-FFF2-40B4-BE49-F238E27FC236}">
                <a16:creationId xmlns:a16="http://schemas.microsoft.com/office/drawing/2014/main" id="{82AABC82-C2D1-4340-A6DF-6E73DF06FCA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4639056" y="2"/>
            <a:ext cx="7552944" cy="6857998"/>
          </a:xfrm>
          <a:prstGeom prst="rect">
            <a:avLst/>
          </a:prstGeom>
        </p:spPr>
      </p:pic>
      <p:graphicFrame>
        <p:nvGraphicFramePr>
          <p:cNvPr id="5" name="Content Placeholder 2">
            <a:extLst>
              <a:ext uri="{FF2B5EF4-FFF2-40B4-BE49-F238E27FC236}">
                <a16:creationId xmlns:a16="http://schemas.microsoft.com/office/drawing/2014/main" id="{5C9BC4EF-4D69-936A-9D5C-31D8A11C1EEC}"/>
              </a:ext>
            </a:extLst>
          </p:cNvPr>
          <p:cNvGraphicFramePr>
            <a:graphicFrameLocks noGrp="1"/>
          </p:cNvGraphicFramePr>
          <p:nvPr>
            <p:ph idx="1"/>
            <p:extLst>
              <p:ext uri="{D42A27DB-BD31-4B8C-83A1-F6EECF244321}">
                <p14:modId xmlns:p14="http://schemas.microsoft.com/office/powerpoint/2010/main" val="1549235047"/>
              </p:ext>
            </p:extLst>
          </p:nvPr>
        </p:nvGraphicFramePr>
        <p:xfrm>
          <a:off x="5282521" y="709683"/>
          <a:ext cx="6266011" cy="48995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9876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CFAC9FD-BAD6-47B4-9C11-BE23CEAC75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5B67B9C-9B45-4084-9BB5-187071EE9A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87"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2EA073-1521-496C-88EF-AFE4EDC81C1D}"/>
              </a:ext>
            </a:extLst>
          </p:cNvPr>
          <p:cNvSpPr>
            <a:spLocks noGrp="1"/>
          </p:cNvSpPr>
          <p:nvPr>
            <p:ph type="title"/>
          </p:nvPr>
        </p:nvSpPr>
        <p:spPr>
          <a:xfrm>
            <a:off x="695916" y="1078264"/>
            <a:ext cx="3422930" cy="4701473"/>
          </a:xfrm>
        </p:spPr>
        <p:txBody>
          <a:bodyPr>
            <a:normAutofit/>
          </a:bodyPr>
          <a:lstStyle/>
          <a:p>
            <a:pPr algn="r"/>
            <a:r>
              <a:rPr lang="en-GB" sz="4400">
                <a:solidFill>
                  <a:srgbClr val="FFFFFF"/>
                </a:solidFill>
              </a:rPr>
              <a:t>Referances</a:t>
            </a:r>
          </a:p>
        </p:txBody>
      </p:sp>
      <p:sp>
        <p:nvSpPr>
          <p:cNvPr id="4" name="Rectangle 1">
            <a:extLst>
              <a:ext uri="{FF2B5EF4-FFF2-40B4-BE49-F238E27FC236}">
                <a16:creationId xmlns:a16="http://schemas.microsoft.com/office/drawing/2014/main" id="{60050768-8553-48A1-B8C7-8BD8A884AAD1}"/>
              </a:ext>
            </a:extLst>
          </p:cNvPr>
          <p:cNvSpPr>
            <a:spLocks noGrp="1" noChangeArrowheads="1"/>
          </p:cNvSpPr>
          <p:nvPr>
            <p:ph idx="1"/>
          </p:nvPr>
        </p:nvSpPr>
        <p:spPr bwMode="auto">
          <a:xfrm>
            <a:off x="4814762" y="959094"/>
            <a:ext cx="7377237" cy="4939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ResearchGate GmbH, 2022.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Aristotle's model of communication (Eisenberg and Gamble, 1991 p. 25).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https://www.researchgate.net/figure/Aristotles-model-of-communication-Eisenberg-and-Gamble-1991-p-25_fig1_309311997</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16 03 2022].</a:t>
            </a: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Apple Inc., 2021.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Apple Event.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https://www.apple.com/uk/apple-events/</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18 03 2022].</a:t>
            </a: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Forbes, 2019.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Apple CEO Tim Cook Applies Three Persuasive Communication Techniques To Answer Tough Questions.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https://www.forbes.com/sites/carminegallo/2019/01/09/apple-ceo-tim-cook-applies-three-persuasive-communication-techniques-to-answer-tough-questions/?sh=7f8d8b9c2e40</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11 03 2022].</a:t>
            </a: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Gallo, C., 2010.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Presentation Secrets of Steve Jobs.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 ed. New York: Columnist, Businessweek.</a:t>
            </a: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Levy, S., 2022.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Apple Inc..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https://www.britannica.com/topic/Apple-Inc</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09 03 2022].</a:t>
            </a: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MANAGEMENT STUDY GUIDE, 2022.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Aristotle Model of Communication.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https://www.managementstudyguide.com/aristotle-model-of-communication.htm</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15 03 2022].</a:t>
            </a: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Project-Management, 2020.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Number of Communication Channels (+ PMP® Formula &amp; Calculator).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https://project-management.info/number-of-communication-channels-pmp-formula-calculator/</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20 03 2022].</a:t>
            </a: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Skills You Need, 2022.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Barriers to Effective Communication.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https://www.skillsyouneed.com/ips/barriers-communication.html</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19 03 2022].</a:t>
            </a: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Trivedi, D. S., 2019. A Study on Development of Personal and.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International Journal of Human Resource Development and Management,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9(1), pp. 1-9.</a:t>
            </a: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79751487"/>
      </p:ext>
    </p:extLst>
  </p:cSld>
  <p:clrMapOvr>
    <a:overrideClrMapping bg1="lt1" tx1="dk1" bg2="lt2" tx2="dk2" accent1="accent1" accent2="accent2" accent3="accent3" accent4="accent4" accent5="accent5" accent6="accent6" hlink="hlink" folHlink="folHlink"/>
  </p:clrMapOvr>
  <p:transition spd="slow">
    <p:cove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Slate</Template>
  <TotalTime>1364</TotalTime>
  <Words>1136</Words>
  <Application>Microsoft Office PowerPoint</Application>
  <PresentationFormat>Widescreen</PresentationFormat>
  <Paragraphs>70</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Slate</vt:lpstr>
      <vt:lpstr>Presentation- Strategies for Effective communication in a business settings</vt:lpstr>
      <vt:lpstr>Table of content</vt:lpstr>
      <vt:lpstr>Introduction</vt:lpstr>
      <vt:lpstr>The benefits of effective communication Apple Inc.</vt:lpstr>
      <vt:lpstr>Apple Model of Communication</vt:lpstr>
      <vt:lpstr>Continue</vt:lpstr>
      <vt:lpstr>Types of barriers</vt:lpstr>
      <vt:lpstr>Apple Inc. Communication Channels</vt:lpstr>
      <vt:lpstr>Conclusion and Recommendation</vt:lpstr>
      <vt:lpstr>Referances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Strategies for Effective communication in a business settings</dc:title>
  <dc:creator>Stefania Dinca</dc:creator>
  <cp:lastModifiedBy>Mihai Stanciu</cp:lastModifiedBy>
  <cp:revision>2</cp:revision>
  <dcterms:created xsi:type="dcterms:W3CDTF">2022-03-24T13:41:37Z</dcterms:created>
  <dcterms:modified xsi:type="dcterms:W3CDTF">2022-03-27T13:10:51Z</dcterms:modified>
</cp:coreProperties>
</file>