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2"/>
  </p:notesMasterIdLst>
  <p:sldIdLst>
    <p:sldId id="256" r:id="rId2"/>
    <p:sldId id="257" r:id="rId3"/>
    <p:sldId id="258" r:id="rId4"/>
    <p:sldId id="259" r:id="rId5"/>
    <p:sldId id="265" r:id="rId6"/>
    <p:sldId id="260" r:id="rId7"/>
    <p:sldId id="264" r:id="rId8"/>
    <p:sldId id="261" r:id="rId9"/>
    <p:sldId id="262" r:id="rId10"/>
    <p:sldId id="26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78097" autoAdjust="0"/>
  </p:normalViewPr>
  <p:slideViewPr>
    <p:cSldViewPr snapToGrid="0">
      <p:cViewPr varScale="1">
        <p:scale>
          <a:sx n="64" d="100"/>
          <a:sy n="64" d="100"/>
        </p:scale>
        <p:origin x="142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794F1A2-56ED-4358-8C50-4B4E7AEBADBB}" type="datetimeFigureOut">
              <a:rPr lang="en-US" smtClean="0"/>
              <a:t>12/5/2022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A46EE2-3436-4E5E-941E-2B112BD7B1FE}" type="slidenum">
              <a:rPr lang="en-US" smtClean="0"/>
              <a:t>‹#›</a:t>
            </a:fld>
            <a:endParaRPr lang="en-US"/>
          </a:p>
        </p:txBody>
      </p:sp>
    </p:spTree>
    <p:extLst>
      <p:ext uri="{BB962C8B-B14F-4D97-AF65-F5344CB8AC3E}">
        <p14:creationId xmlns:p14="http://schemas.microsoft.com/office/powerpoint/2010/main" val="31221856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2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Employee engagement is critical in any successful business, and the hospitality industry is no exception. Hotels rely heavily on their staff and the service they provide to ensure guest satisfaction and loyalty, and employee engagement can be the difference between success and failure. Engaged employees are essential for any hotel, as they are the main source of interaction with guests and can create a positive experience or a negative one based on their level of engagement. In this presentation, we will define employee engagement, discuss one engagement theoretical model, and provide examples of best practices from the Sheraton hotel to engage employees.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2A46EE2-3436-4E5E-941E-2B112BD7B1FE}" type="slidenum">
              <a:rPr lang="en-US" smtClean="0"/>
              <a:t>2</a:t>
            </a:fld>
            <a:endParaRPr lang="en-US"/>
          </a:p>
        </p:txBody>
      </p:sp>
    </p:spTree>
    <p:extLst>
      <p:ext uri="{BB962C8B-B14F-4D97-AF65-F5344CB8AC3E}">
        <p14:creationId xmlns:p14="http://schemas.microsoft.com/office/powerpoint/2010/main" val="23900025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2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term employee engagement has been subject to extensive research in recent years. It has been described as a worker’s emotional attachment to their company (</a:t>
            </a:r>
            <a:r>
              <a:rPr lang="en-US" sz="1200" b="0" i="0" kern="1200" dirty="0">
                <a:solidFill>
                  <a:schemeClr val="tx1"/>
                </a:solidFill>
                <a:effectLst/>
                <a:latin typeface="+mn-lt"/>
                <a:ea typeface="+mn-ea"/>
                <a:cs typeface="+mn-cs"/>
              </a:rPr>
              <a:t>Sun &amp; </a:t>
            </a:r>
            <a:r>
              <a:rPr lang="en-US" sz="1200" b="0" i="0" kern="1200" dirty="0" err="1">
                <a:solidFill>
                  <a:schemeClr val="tx1"/>
                </a:solidFill>
                <a:effectLst/>
                <a:latin typeface="+mn-lt"/>
                <a:ea typeface="+mn-ea"/>
                <a:cs typeface="+mn-cs"/>
              </a:rPr>
              <a:t>Bunchapattanasakda</a:t>
            </a:r>
            <a:r>
              <a:rPr lang="en-US" sz="1200" b="0" i="0" kern="1200" dirty="0">
                <a:solidFill>
                  <a:schemeClr val="tx1"/>
                </a:solidFill>
                <a:effectLst/>
                <a:latin typeface="+mn-lt"/>
                <a:ea typeface="+mn-ea"/>
                <a:cs typeface="+mn-cs"/>
              </a:rPr>
              <a:t>,</a:t>
            </a:r>
            <a:r>
              <a:rPr lang="en-US" sz="1200" b="0" i="0" kern="1200" baseline="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2019</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Employee engagement measures a person's commitment and loyalty to work and the company. It goes beyond simply measuring job enthusiasm. Employee engagement increases productivity and employer loyalty, which can aid an organization in achieving its objectives.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2A46EE2-3436-4E5E-941E-2B112BD7B1FE}" type="slidenum">
              <a:rPr lang="en-US" smtClean="0"/>
              <a:t>3</a:t>
            </a:fld>
            <a:endParaRPr lang="en-US"/>
          </a:p>
        </p:txBody>
      </p:sp>
    </p:spTree>
    <p:extLst>
      <p:ext uri="{BB962C8B-B14F-4D97-AF65-F5344CB8AC3E}">
        <p14:creationId xmlns:p14="http://schemas.microsoft.com/office/powerpoint/2010/main" val="4187548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2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Three-Component Model of Engagement was developed by William Kahn in 1990. It is a theoretical framework that describes employee engagement as consisting of three components: psychological, task-related, and social. The model suggests that employee engagement combines psychological, task-related, and social factors that create a feeling of motivation, commitment, and satisfaction with one’s job (Somers et al., 2018). The model suggests that these components must be addressed for employees to feel truly engaged.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2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Three-Component Model can be applied to the Sheraton Hotel to help understand employee engagement. The psychological component of employee engagement is related to the employee’s attitudes and beliefs about their work (Haque et al., 2020, p. 1142). For example, a Sheraton employee might have a positive attitude towards their job, believing that their work is essential and that their efforts are appreciated. They may also have a sense of satisfaction and pride in their work. This psychological component is vital for the Sheraton Hotel to address for employees to feel truly engaged and motivated (</a:t>
            </a:r>
            <a:r>
              <a:rPr lang="en-US" sz="1200" b="0" i="0" kern="1200" dirty="0">
                <a:solidFill>
                  <a:schemeClr val="tx1"/>
                </a:solidFill>
                <a:effectLst/>
                <a:latin typeface="+mn-lt"/>
                <a:ea typeface="+mn-ea"/>
                <a:cs typeface="+mn-cs"/>
              </a:rPr>
              <a:t>Lorincová et al., 2019</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2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The task-related component of employee engagement is related to the job itself. For a Sheraton employee, this can include their assigned tasks, the job design and the job environment. For example, a Sheraton employee might find their job interesting and challenging, and the job design might allow them to use their skills and abilities to the fullest (Pei</a:t>
            </a:r>
            <a:r>
              <a:rPr lang="en-US" sz="1800" baseline="0" dirty="0">
                <a:effectLst/>
                <a:latin typeface="Times New Roman" panose="02020603050405020304" pitchFamily="18" charset="0"/>
                <a:ea typeface="Calibri" panose="020F0502020204030204" pitchFamily="34" charset="0"/>
                <a:cs typeface="Times New Roman" panose="02020603050405020304" pitchFamily="18" charset="0"/>
              </a:rPr>
              <a:t> &amp; Feng, 2022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They may also feel supported by their manager and colleagues, and the job environment might be conducive to their success (Yusof,</a:t>
            </a:r>
            <a:r>
              <a:rPr lang="en-US" sz="1800" baseline="0" dirty="0">
                <a:effectLst/>
                <a:latin typeface="Times New Roman" panose="02020603050405020304" pitchFamily="18" charset="0"/>
                <a:ea typeface="Calibri" panose="020F0502020204030204" pitchFamily="34" charset="0"/>
                <a:cs typeface="Times New Roman" panose="02020603050405020304" pitchFamily="18" charset="0"/>
              </a:rPr>
              <a:t> 2021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This component is vital for the Sheraton Hotel to address for employees to feel satisfied with their job.</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2A46EE2-3436-4E5E-941E-2B112BD7B1FE}" type="slidenum">
              <a:rPr lang="en-US" smtClean="0"/>
              <a:t>4</a:t>
            </a:fld>
            <a:endParaRPr lang="en-US"/>
          </a:p>
        </p:txBody>
      </p:sp>
    </p:spTree>
    <p:extLst>
      <p:ext uri="{BB962C8B-B14F-4D97-AF65-F5344CB8AC3E}">
        <p14:creationId xmlns:p14="http://schemas.microsoft.com/office/powerpoint/2010/main" val="20809483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The social component of employee engagement is related to the relationships among employees and between employees and the organization (Antony 2018). For example, a Sheraton employee might feel a connection to their colleagues and a sense of camaraderie. They might also feel a sense of loyalty to the organization and belonging. (Haque et al., 2020, p. 1152). This social component is essential for the Sheraton Hotel to address for employees to feel truly engaged and motivated.</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2A46EE2-3436-4E5E-941E-2B112BD7B1FE}" type="slidenum">
              <a:rPr lang="en-US" smtClean="0"/>
              <a:t>5</a:t>
            </a:fld>
            <a:endParaRPr lang="en-US"/>
          </a:p>
        </p:txBody>
      </p:sp>
    </p:spTree>
    <p:extLst>
      <p:ext uri="{BB962C8B-B14F-4D97-AF65-F5344CB8AC3E}">
        <p14:creationId xmlns:p14="http://schemas.microsoft.com/office/powerpoint/2010/main" val="30300318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2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the hotel industry, there are several ways to promote employee engagement. The first is to ensure that employees are provided with the resources and support they need to do their job effectively. This could include providing adequate training and support and ensuring that employees have access to the necessary tools and equipment to do their job (</a:t>
            </a:r>
            <a:r>
              <a:rPr lang="en-US" sz="1200" b="0" i="0" kern="1200" dirty="0" err="1">
                <a:solidFill>
                  <a:schemeClr val="tx1"/>
                </a:solidFill>
                <a:effectLst/>
                <a:latin typeface="+mn-lt"/>
                <a:ea typeface="+mn-ea"/>
                <a:cs typeface="+mn-cs"/>
              </a:rPr>
              <a:t>Chanana</a:t>
            </a:r>
            <a:r>
              <a:rPr lang="en-US" sz="1200" b="0" i="0" kern="1200" dirty="0">
                <a:solidFill>
                  <a:schemeClr val="tx1"/>
                </a:solidFill>
                <a:effectLst/>
                <a:latin typeface="+mn-lt"/>
                <a:ea typeface="+mn-ea"/>
                <a:cs typeface="+mn-cs"/>
              </a:rPr>
              <a:t>, 2021)</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Additionally, hotels should work to create a culture where employees feel valued and respected and are given autonomy to make decisions. This can help to foster a sense of ownership and pride and lead to better engagement.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2A46EE2-3436-4E5E-941E-2B112BD7B1FE}" type="slidenum">
              <a:rPr lang="en-US" smtClean="0"/>
              <a:t>6</a:t>
            </a:fld>
            <a:endParaRPr lang="en-US"/>
          </a:p>
        </p:txBody>
      </p:sp>
    </p:spTree>
    <p:extLst>
      <p:ext uri="{BB962C8B-B14F-4D97-AF65-F5344CB8AC3E}">
        <p14:creationId xmlns:p14="http://schemas.microsoft.com/office/powerpoint/2010/main" val="39310845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Another way to promote employee engagement in the hotel industry is to provide opportunities for employees to grow and develop (García et al., 2018). This could include offering educational opportunities, such as courses or seminars, or providing employees with the opportunity to take on additional responsibilities or roles. This can help foster a sense of purpose and lead to greater engagement (</a:t>
            </a:r>
            <a:r>
              <a:rPr lang="en-US" sz="1200" b="0" i="0" kern="1200" dirty="0">
                <a:solidFill>
                  <a:schemeClr val="tx1"/>
                </a:solidFill>
                <a:effectLst/>
                <a:latin typeface="+mn-lt"/>
                <a:ea typeface="+mn-ea"/>
                <a:cs typeface="+mn-cs"/>
              </a:rPr>
              <a:t>Gürlek &amp;Tuna, 2019</a:t>
            </a: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200000"/>
              </a:lnSpc>
              <a:spcBef>
                <a:spcPts val="0"/>
              </a:spcBef>
              <a:spcAft>
                <a:spcPts val="80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Sheraton Hotel should also focus on creating a positive and enjoyable working environment for its employees. This could include offering flexible working hours and competitive pay and providing a range of benefits such as health insurance, vacation time, and other perks (García et al., 2018). Statistics show that when the employees are comfortable, the customers are also satisfied.  Therefore, it is essential to ensure that the employees are comfortable in their work environment.</a:t>
            </a:r>
            <a:endParaRPr lang="en-US" sz="12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2A46EE2-3436-4E5E-941E-2B112BD7B1FE}" type="slidenum">
              <a:rPr lang="en-US" smtClean="0"/>
              <a:t>7</a:t>
            </a:fld>
            <a:endParaRPr lang="en-US"/>
          </a:p>
        </p:txBody>
      </p:sp>
    </p:spTree>
    <p:extLst>
      <p:ext uri="{BB962C8B-B14F-4D97-AF65-F5344CB8AC3E}">
        <p14:creationId xmlns:p14="http://schemas.microsoft.com/office/powerpoint/2010/main" val="32755642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20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In conclusion, employee engagement is essential for the success of the Sheraton Hotel. By creating a positive work environment, providing adequate training and development opportunities, and offering rewards and recognition, the hotel can ensure that its staff are engaged in their work and committed to providing the best possible experience for guests. The importance of employee engagement in the hotel industry is evident. Research has shown that employee engagement is linked to higher customer satisfaction levels, increased customer loyalty, and improved financial performance. As such, it is critical for hotels to invest in initiatives that promote employee engagement and to ensure that employees are given the resources, support, and opportunities they need to be successful. By doing so, hotels can create a positive working environment that encourages employees to stay engaged and motivated and can help to ensure success.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Slide Number Placeholder 3"/>
          <p:cNvSpPr>
            <a:spLocks noGrp="1"/>
          </p:cNvSpPr>
          <p:nvPr>
            <p:ph type="sldNum" sz="quarter" idx="5"/>
          </p:nvPr>
        </p:nvSpPr>
        <p:spPr/>
        <p:txBody>
          <a:bodyPr/>
          <a:lstStyle/>
          <a:p>
            <a:fld id="{02A46EE2-3436-4E5E-941E-2B112BD7B1FE}" type="slidenum">
              <a:rPr lang="en-US" smtClean="0"/>
              <a:t>8</a:t>
            </a:fld>
            <a:endParaRPr lang="en-US"/>
          </a:p>
        </p:txBody>
      </p:sp>
    </p:spTree>
    <p:extLst>
      <p:ext uri="{BB962C8B-B14F-4D97-AF65-F5344CB8AC3E}">
        <p14:creationId xmlns:p14="http://schemas.microsoft.com/office/powerpoint/2010/main" val="33556495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2A46EE2-3436-4E5E-941E-2B112BD7B1FE}" type="slidenum">
              <a:rPr lang="en-US" smtClean="0"/>
              <a:t>9</a:t>
            </a:fld>
            <a:endParaRPr lang="en-US"/>
          </a:p>
        </p:txBody>
      </p:sp>
    </p:spTree>
    <p:extLst>
      <p:ext uri="{BB962C8B-B14F-4D97-AF65-F5344CB8AC3E}">
        <p14:creationId xmlns:p14="http://schemas.microsoft.com/office/powerpoint/2010/main" val="26795932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2A46EE2-3436-4E5E-941E-2B112BD7B1FE}" type="slidenum">
              <a:rPr lang="en-US" smtClean="0"/>
              <a:t>10</a:t>
            </a:fld>
            <a:endParaRPr lang="en-US"/>
          </a:p>
        </p:txBody>
      </p:sp>
    </p:spTree>
    <p:extLst>
      <p:ext uri="{BB962C8B-B14F-4D97-AF65-F5344CB8AC3E}">
        <p14:creationId xmlns:p14="http://schemas.microsoft.com/office/powerpoint/2010/main" val="421358780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DA29C905-FC44-4B92-A4A3-D8553C8F6E21}" type="datetimeFigureOut">
              <a:rPr lang="en-US" smtClean="0"/>
              <a:t>12/5/2022</a:t>
            </a:fld>
            <a:endParaRPr lang="en-US"/>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US"/>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65E585AE-2037-46E9-BDA2-7EC5529D5EC4}" type="slidenum">
              <a:rPr lang="en-US" smtClean="0"/>
              <a:t>‹#›</a:t>
            </a:fld>
            <a:endParaRPr lang="en-US"/>
          </a:p>
        </p:txBody>
      </p:sp>
    </p:spTree>
    <p:extLst>
      <p:ext uri="{BB962C8B-B14F-4D97-AF65-F5344CB8AC3E}">
        <p14:creationId xmlns:p14="http://schemas.microsoft.com/office/powerpoint/2010/main" val="1742210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29C905-FC44-4B92-A4A3-D8553C8F6E21}" type="datetimeFigureOut">
              <a:rPr lang="en-US" smtClean="0"/>
              <a:t>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2427182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29C905-FC44-4B92-A4A3-D8553C8F6E21}" type="datetimeFigureOut">
              <a:rPr lang="en-US" smtClean="0"/>
              <a:t>12/5/2022</a:t>
            </a:fld>
            <a:endParaRPr lang="en-US"/>
          </a:p>
        </p:txBody>
      </p:sp>
      <p:sp>
        <p:nvSpPr>
          <p:cNvPr id="5" name="Footer Placeholder 4"/>
          <p:cNvSpPr>
            <a:spLocks noGrp="1"/>
          </p:cNvSpPr>
          <p:nvPr>
            <p:ph type="ftr" sz="quarter" idx="11"/>
          </p:nvPr>
        </p:nvSpPr>
        <p:spPr/>
        <p:txBody>
          <a:bodyPr/>
          <a:lstStyle/>
          <a:p>
            <a:endParaRPr lang="en-US"/>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38185034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29C905-FC44-4B92-A4A3-D8553C8F6E21}" type="datetimeFigureOut">
              <a:rPr lang="en-US" smtClean="0"/>
              <a:t>12/5/2022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6837337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29C905-FC44-4B92-A4A3-D8553C8F6E21}" type="datetimeFigureOut">
              <a:rPr lang="en-US" smtClean="0"/>
              <a:t>12/5/2022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32823977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29C905-FC44-4B92-A4A3-D8553C8F6E21}" type="datetimeFigureOut">
              <a:rPr lang="en-US" smtClean="0"/>
              <a:t>12/5/2022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4046210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29C905-FC44-4B92-A4A3-D8553C8F6E21}" type="datetimeFigureOut">
              <a:rPr lang="en-US" smtClean="0"/>
              <a:t>12/5/2022</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32146854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29C905-FC44-4B92-A4A3-D8553C8F6E21}" type="datetimeFigureOut">
              <a:rPr lang="en-US" smtClean="0"/>
              <a:t>12/5/2022</a:t>
            </a:fld>
            <a:endParaRPr lang="en-US"/>
          </a:p>
        </p:txBody>
      </p:sp>
      <p:sp>
        <p:nvSpPr>
          <p:cNvPr id="6" name="Footer Placeholder 5"/>
          <p:cNvSpPr>
            <a:spLocks noGrp="1"/>
          </p:cNvSpPr>
          <p:nvPr>
            <p:ph type="ftr" sz="quarter" idx="11"/>
          </p:nvPr>
        </p:nvSpPr>
        <p:spPr/>
        <p:txBody>
          <a:bodyPr/>
          <a:lstStyle/>
          <a:p>
            <a:endParaRPr lang="en-US"/>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23778745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29C905-FC44-4B92-A4A3-D8553C8F6E21}" type="datetimeFigureOut">
              <a:rPr lang="en-US" smtClean="0"/>
              <a:t>12/5/2022</a:t>
            </a:fld>
            <a:endParaRPr lang="en-US"/>
          </a:p>
        </p:txBody>
      </p:sp>
      <p:sp>
        <p:nvSpPr>
          <p:cNvPr id="6" name="Footer Placeholder 5"/>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65996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29C905-FC44-4B92-A4A3-D8553C8F6E21}" type="datetimeFigureOut">
              <a:rPr lang="en-US" smtClean="0"/>
              <a:t>12/5/2022</a:t>
            </a:fld>
            <a:endParaRPr lang="en-US"/>
          </a:p>
        </p:txBody>
      </p:sp>
      <p:sp>
        <p:nvSpPr>
          <p:cNvPr id="6" name="Footer Placeholder 5"/>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10319106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A29C905-FC44-4B92-A4A3-D8553C8F6E21}" type="datetimeFigureOut">
              <a:rPr lang="en-US" smtClean="0"/>
              <a:t>12/5/2022</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1682689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A29C905-FC44-4B92-A4A3-D8553C8F6E21}" type="datetimeFigureOut">
              <a:rPr lang="en-US" smtClean="0"/>
              <a:t>12/5/2022</a:t>
            </a:fld>
            <a:endParaRPr lang="en-US"/>
          </a:p>
        </p:txBody>
      </p:sp>
      <p:sp>
        <p:nvSpPr>
          <p:cNvPr id="5" name="Footer Placeholder 4"/>
          <p:cNvSpPr>
            <a:spLocks noGrp="1"/>
          </p:cNvSpPr>
          <p:nvPr>
            <p:ph type="ftr" sz="quarter" idx="11"/>
          </p:nvPr>
        </p:nvSpPr>
        <p:spPr/>
        <p:txBody>
          <a:bodyPr/>
          <a:lstStyle/>
          <a:p>
            <a:endParaRPr lang="en-US"/>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299793793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29C905-FC44-4B92-A4A3-D8553C8F6E21}" type="datetimeFigureOut">
              <a:rPr lang="en-US" smtClean="0"/>
              <a:t>12/5/2022</a:t>
            </a:fld>
            <a:endParaRPr lang="en-US"/>
          </a:p>
        </p:txBody>
      </p:sp>
      <p:sp>
        <p:nvSpPr>
          <p:cNvPr id="5" name="Footer Placeholder 4"/>
          <p:cNvSpPr>
            <a:spLocks noGrp="1"/>
          </p:cNvSpPr>
          <p:nvPr>
            <p:ph type="ftr" sz="quarter" idx="11"/>
          </p:nvPr>
        </p:nvSpPr>
        <p:spPr/>
        <p:txBody>
          <a:bodyPr/>
          <a:lstStyle/>
          <a:p>
            <a:endParaRPr lang="en-US"/>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1309939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A29C905-FC44-4B92-A4A3-D8553C8F6E21}" type="datetimeFigureOut">
              <a:rPr lang="en-US" smtClean="0"/>
              <a:t>12/5/2022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12036425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DA29C905-FC44-4B92-A4A3-D8553C8F6E21}" type="datetimeFigureOut">
              <a:rPr lang="en-US" smtClean="0"/>
              <a:t>12/5/2022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18770790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29C905-FC44-4B92-A4A3-D8553C8F6E21}" type="datetimeFigureOut">
              <a:rPr lang="en-US" smtClean="0"/>
              <a:t>12/5/2022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21840734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29C905-FC44-4B92-A4A3-D8553C8F6E21}" type="datetimeFigureOut">
              <a:rPr lang="en-US" smtClean="0"/>
              <a:t>12/5/2022</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65E585AE-2037-46E9-BDA2-7EC5529D5EC4}" type="slidenum">
              <a:rPr lang="en-US" smtClean="0"/>
              <a:t>‹#›</a:t>
            </a:fld>
            <a:endParaRPr lang="en-US"/>
          </a:p>
        </p:txBody>
      </p:sp>
    </p:spTree>
    <p:extLst>
      <p:ext uri="{BB962C8B-B14F-4D97-AF65-F5344CB8AC3E}">
        <p14:creationId xmlns:p14="http://schemas.microsoft.com/office/powerpoint/2010/main" val="3315355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DA29C905-FC44-4B92-A4A3-D8553C8F6E21}" type="datetimeFigureOut">
              <a:rPr lang="en-US" smtClean="0"/>
              <a:t>12/5/2022</a:t>
            </a:fld>
            <a:endParaRPr lang="en-US"/>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US"/>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65E585AE-2037-46E9-BDA2-7EC5529D5EC4}" type="slidenum">
              <a:rPr lang="en-US" smtClean="0"/>
              <a:t>‹#›</a:t>
            </a:fld>
            <a:endParaRPr lang="en-US"/>
          </a:p>
        </p:txBody>
      </p:sp>
    </p:spTree>
    <p:extLst>
      <p:ext uri="{BB962C8B-B14F-4D97-AF65-F5344CB8AC3E}">
        <p14:creationId xmlns:p14="http://schemas.microsoft.com/office/powerpoint/2010/main" val="966348897"/>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4606CD45-A4C4-0A42-D7EB-B5AAD9442F35}"/>
              </a:ext>
            </a:extLst>
          </p:cNvPr>
          <p:cNvSpPr>
            <a:spLocks noGrp="1"/>
          </p:cNvSpPr>
          <p:nvPr>
            <p:ph type="subTitle" idx="1"/>
          </p:nvPr>
        </p:nvSpPr>
        <p:spPr>
          <a:xfrm>
            <a:off x="662940" y="590843"/>
            <a:ext cx="9738360" cy="5486400"/>
          </a:xfrm>
        </p:spPr>
        <p:txBody>
          <a:bodyPr>
            <a:normAutofit/>
          </a:bodyPr>
          <a:lstStyle/>
          <a:p>
            <a:pPr algn="ctr"/>
            <a:r>
              <a:rPr lang="en-US" sz="3600" b="1" dirty="0">
                <a:solidFill>
                  <a:schemeClr val="tx1"/>
                </a:solidFill>
                <a:latin typeface="Times New Roman" panose="02020603050405020304" pitchFamily="18" charset="0"/>
                <a:cs typeface="Times New Roman" panose="02020603050405020304" pitchFamily="18" charset="0"/>
              </a:rPr>
              <a:t>Employee Engagement Presentation</a:t>
            </a:r>
          </a:p>
          <a:p>
            <a:pPr algn="ctr"/>
            <a:endParaRPr lang="en-US" sz="3600" b="1" dirty="0">
              <a:solidFill>
                <a:schemeClr val="tx1"/>
              </a:solidFill>
              <a:latin typeface="Times New Roman" panose="02020603050405020304" pitchFamily="18" charset="0"/>
              <a:cs typeface="Times New Roman" panose="02020603050405020304" pitchFamily="18" charset="0"/>
            </a:endParaRPr>
          </a:p>
          <a:p>
            <a:pPr algn="ctr"/>
            <a:r>
              <a:rPr lang="en-US" sz="3600" b="1" dirty="0" err="1">
                <a:solidFill>
                  <a:schemeClr val="tx1"/>
                </a:solidFill>
                <a:latin typeface="Times New Roman" panose="02020603050405020304" pitchFamily="18" charset="0"/>
                <a:cs typeface="Times New Roman" panose="02020603050405020304" pitchFamily="18" charset="0"/>
              </a:rPr>
              <a:t>Name:ana</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dirty="0" err="1">
                <a:solidFill>
                  <a:schemeClr val="tx1"/>
                </a:solidFill>
                <a:latin typeface="Times New Roman" panose="02020603050405020304" pitchFamily="18" charset="0"/>
                <a:cs typeface="Times New Roman" panose="02020603050405020304" pitchFamily="18" charset="0"/>
              </a:rPr>
              <a:t>condurache</a:t>
            </a:r>
            <a:endParaRPr lang="en-US" sz="3600" b="1" dirty="0">
              <a:solidFill>
                <a:schemeClr val="tx1"/>
              </a:solidFill>
              <a:latin typeface="Times New Roman" panose="02020603050405020304" pitchFamily="18" charset="0"/>
              <a:cs typeface="Times New Roman" panose="02020603050405020304" pitchFamily="18" charset="0"/>
            </a:endParaRPr>
          </a:p>
          <a:p>
            <a:pPr algn="ctr"/>
            <a:r>
              <a:rPr lang="en-US" sz="3600" b="1" dirty="0">
                <a:solidFill>
                  <a:schemeClr val="tx1"/>
                </a:solidFill>
                <a:latin typeface="Times New Roman" panose="02020603050405020304" pitchFamily="18" charset="0"/>
                <a:cs typeface="Times New Roman" panose="02020603050405020304" pitchFamily="18" charset="0"/>
              </a:rPr>
              <a:t>Course:bmih4006</a:t>
            </a:r>
          </a:p>
          <a:p>
            <a:pPr algn="ctr"/>
            <a:r>
              <a:rPr lang="en-US" sz="3600" b="1" dirty="0" err="1">
                <a:solidFill>
                  <a:schemeClr val="tx1"/>
                </a:solidFill>
                <a:latin typeface="Times New Roman" panose="02020603050405020304" pitchFamily="18" charset="0"/>
                <a:cs typeface="Times New Roman" panose="02020603050405020304" pitchFamily="18" charset="0"/>
              </a:rPr>
              <a:t>Tutor:Tristan</a:t>
            </a:r>
            <a:r>
              <a:rPr lang="en-US" sz="3600" b="1" dirty="0">
                <a:solidFill>
                  <a:schemeClr val="tx1"/>
                </a:solidFill>
                <a:latin typeface="Times New Roman" panose="02020603050405020304" pitchFamily="18" charset="0"/>
                <a:cs typeface="Times New Roman" panose="02020603050405020304" pitchFamily="18" charset="0"/>
              </a:rPr>
              <a:t> </a:t>
            </a:r>
            <a:r>
              <a:rPr lang="en-US" sz="3600" b="1">
                <a:solidFill>
                  <a:schemeClr val="tx1"/>
                </a:solidFill>
                <a:latin typeface="Times New Roman" panose="02020603050405020304" pitchFamily="18" charset="0"/>
                <a:cs typeface="Times New Roman" panose="02020603050405020304" pitchFamily="18" charset="0"/>
              </a:rPr>
              <a:t>hawkins</a:t>
            </a:r>
            <a:endParaRPr lang="en-US" sz="3600" b="1" dirty="0">
              <a:solidFill>
                <a:schemeClr val="tx1"/>
              </a:solidFill>
              <a:latin typeface="Times New Roman" panose="02020603050405020304" pitchFamily="18" charset="0"/>
              <a:cs typeface="Times New Roman" panose="02020603050405020304" pitchFamily="18" charset="0"/>
            </a:endParaRPr>
          </a:p>
          <a:p>
            <a:pPr algn="ctr"/>
            <a:endParaRPr lang="en-US" sz="3600" b="1"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0667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81A6F7-C306-0D95-E831-5FD1D1A9E4F2}"/>
              </a:ext>
            </a:extLst>
          </p:cNvPr>
          <p:cNvSpPr>
            <a:spLocks noGrp="1"/>
          </p:cNvSpPr>
          <p:nvPr>
            <p:ph type="title"/>
          </p:nvPr>
        </p:nvSpPr>
        <p:spPr>
          <a:xfrm>
            <a:off x="1154953" y="973668"/>
            <a:ext cx="8761413" cy="1015152"/>
          </a:xfrm>
        </p:spPr>
        <p:txBody>
          <a:bodyPr/>
          <a:lstStyle/>
          <a:p>
            <a:pPr algn="ct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Introduction</a:t>
            </a:r>
            <a:br>
              <a:rPr lang="en-US" sz="36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F2F255E-5E86-547D-A6A8-A1F72EB430D0}"/>
              </a:ext>
            </a:extLst>
          </p:cNvPr>
          <p:cNvSpPr>
            <a:spLocks noGrp="1"/>
          </p:cNvSpPr>
          <p:nvPr>
            <p:ph idx="1"/>
          </p:nvPr>
        </p:nvSpPr>
        <p:spPr>
          <a:xfrm>
            <a:off x="594360" y="2377440"/>
            <a:ext cx="7818120" cy="4069080"/>
          </a:xfrm>
        </p:spPr>
        <p:txBody>
          <a:bodyPr>
            <a:normAutofit/>
          </a:bodyPr>
          <a:lstStyle/>
          <a:p>
            <a:r>
              <a:rPr lang="en-US" sz="3600" dirty="0">
                <a:latin typeface="Times New Roman" panose="02020603050405020304" pitchFamily="18" charset="0"/>
                <a:cs typeface="Times New Roman" panose="02020603050405020304" pitchFamily="18" charset="0"/>
              </a:rPr>
              <a:t>Hotels rely heavily on their staff</a:t>
            </a:r>
          </a:p>
          <a:p>
            <a:r>
              <a:rPr lang="en-US" sz="3600" dirty="0">
                <a:latin typeface="Times New Roman" panose="02020603050405020304" pitchFamily="18" charset="0"/>
                <a:cs typeface="Times New Roman" panose="02020603050405020304" pitchFamily="18" charset="0"/>
              </a:rPr>
              <a:t>Staff ensures guest satisfaction</a:t>
            </a:r>
          </a:p>
          <a:p>
            <a:r>
              <a:rPr lang="en-US" sz="3600" dirty="0">
                <a:latin typeface="Times New Roman" panose="02020603050405020304" pitchFamily="18" charset="0"/>
                <a:cs typeface="Times New Roman" panose="02020603050405020304" pitchFamily="18" charset="0"/>
              </a:rPr>
              <a:t>They can create a positive experience with the clients</a:t>
            </a:r>
          </a:p>
          <a:p>
            <a:r>
              <a:rPr lang="en-US" sz="3600" dirty="0">
                <a:latin typeface="Times New Roman" panose="02020603050405020304" pitchFamily="18" charset="0"/>
                <a:cs typeface="Times New Roman" panose="02020603050405020304" pitchFamily="18" charset="0"/>
              </a:rPr>
              <a:t>Can also create a negative experience with the customers</a:t>
            </a:r>
          </a:p>
        </p:txBody>
      </p:sp>
      <p:pic>
        <p:nvPicPr>
          <p:cNvPr id="4" name="Picture 3">
            <a:extLst>
              <a:ext uri="{FF2B5EF4-FFF2-40B4-BE49-F238E27FC236}">
                <a16:creationId xmlns:a16="http://schemas.microsoft.com/office/drawing/2014/main" id="{6755DFE6-F41C-4532-549D-5FE524326D3B}"/>
              </a:ext>
            </a:extLst>
          </p:cNvPr>
          <p:cNvPicPr>
            <a:picLocks noChangeAspect="1"/>
          </p:cNvPicPr>
          <p:nvPr/>
        </p:nvPicPr>
        <p:blipFill>
          <a:blip r:embed="rId3"/>
          <a:stretch>
            <a:fillRect/>
          </a:stretch>
        </p:blipFill>
        <p:spPr>
          <a:xfrm>
            <a:off x="8023860" y="2893909"/>
            <a:ext cx="4016246" cy="1975272"/>
          </a:xfrm>
          <a:prstGeom prst="rect">
            <a:avLst/>
          </a:prstGeom>
        </p:spPr>
      </p:pic>
    </p:spTree>
    <p:extLst>
      <p:ext uri="{BB962C8B-B14F-4D97-AF65-F5344CB8AC3E}">
        <p14:creationId xmlns:p14="http://schemas.microsoft.com/office/powerpoint/2010/main" val="3700343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C28E1D-2A81-9658-CF17-50CDE6AA9E96}"/>
              </a:ext>
            </a:extLst>
          </p:cNvPr>
          <p:cNvSpPr>
            <a:spLocks noGrp="1"/>
          </p:cNvSpPr>
          <p:nvPr>
            <p:ph type="title"/>
          </p:nvPr>
        </p:nvSpPr>
        <p:spPr>
          <a:xfrm>
            <a:off x="1154953" y="973668"/>
            <a:ext cx="8761413" cy="855132"/>
          </a:xfrm>
        </p:spPr>
        <p:txBody>
          <a:bodyPr/>
          <a:lstStyle/>
          <a:p>
            <a:pPr algn="ct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Definition Of Employee Engagement</a:t>
            </a:r>
            <a:br>
              <a:rPr lang="en-US" sz="36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355BBF3-4CC0-A38B-49EA-BBC372F75811}"/>
              </a:ext>
            </a:extLst>
          </p:cNvPr>
          <p:cNvSpPr>
            <a:spLocks noGrp="1"/>
          </p:cNvSpPr>
          <p:nvPr>
            <p:ph idx="1"/>
          </p:nvPr>
        </p:nvSpPr>
        <p:spPr>
          <a:xfrm>
            <a:off x="594360" y="2468880"/>
            <a:ext cx="7772400" cy="4046220"/>
          </a:xfrm>
        </p:spPr>
        <p:txBody>
          <a:bodyPr>
            <a:normAutofit lnSpcReduction="10000"/>
          </a:bodyPr>
          <a:lstStyle/>
          <a:p>
            <a:r>
              <a:rPr lang="en-US" sz="3200" dirty="0">
                <a:latin typeface="Times New Roman" panose="02020603050405020304" pitchFamily="18" charset="0"/>
                <a:ea typeface="Calibri" panose="020F0502020204030204" pitchFamily="34" charset="0"/>
                <a:cs typeface="Times New Roman" panose="02020603050405020304" pitchFamily="18" charset="0"/>
              </a:rPr>
              <a:t>A </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worker’s emotional attachment to their company</a:t>
            </a:r>
          </a:p>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Measures a person's commitment and loyalty to work </a:t>
            </a:r>
          </a:p>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Engagement increases productivity and employer loyalty</a:t>
            </a:r>
          </a:p>
          <a:p>
            <a:r>
              <a:rPr lang="en-US" sz="3200" dirty="0">
                <a:latin typeface="Times New Roman" panose="02020603050405020304" pitchFamily="18" charset="0"/>
                <a:ea typeface="Calibri" panose="020F0502020204030204" pitchFamily="34" charset="0"/>
                <a:cs typeface="Times New Roman" panose="02020603050405020304" pitchFamily="18" charset="0"/>
              </a:rPr>
              <a:t>Can help an organization achieve its objectives</a:t>
            </a:r>
            <a:endParaRPr lang="en-US" sz="3200" dirty="0"/>
          </a:p>
        </p:txBody>
      </p:sp>
      <p:pic>
        <p:nvPicPr>
          <p:cNvPr id="4" name="Picture 3">
            <a:extLst>
              <a:ext uri="{FF2B5EF4-FFF2-40B4-BE49-F238E27FC236}">
                <a16:creationId xmlns:a16="http://schemas.microsoft.com/office/drawing/2014/main" id="{56225F04-ADEB-AB56-7122-6FB0E07F7D0B}"/>
              </a:ext>
            </a:extLst>
          </p:cNvPr>
          <p:cNvPicPr>
            <a:picLocks noChangeAspect="1"/>
          </p:cNvPicPr>
          <p:nvPr/>
        </p:nvPicPr>
        <p:blipFill>
          <a:blip r:embed="rId3"/>
          <a:stretch>
            <a:fillRect/>
          </a:stretch>
        </p:blipFill>
        <p:spPr>
          <a:xfrm>
            <a:off x="7729426" y="2468880"/>
            <a:ext cx="4038460" cy="3794760"/>
          </a:xfrm>
          <a:prstGeom prst="rect">
            <a:avLst/>
          </a:prstGeom>
        </p:spPr>
      </p:pic>
    </p:spTree>
    <p:extLst>
      <p:ext uri="{BB962C8B-B14F-4D97-AF65-F5344CB8AC3E}">
        <p14:creationId xmlns:p14="http://schemas.microsoft.com/office/powerpoint/2010/main" val="10490730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73F21B-E1FB-EA49-A720-AB8383C78FCD}"/>
              </a:ext>
            </a:extLst>
          </p:cNvPr>
          <p:cNvSpPr>
            <a:spLocks noGrp="1"/>
          </p:cNvSpPr>
          <p:nvPr>
            <p:ph type="title"/>
          </p:nvPr>
        </p:nvSpPr>
        <p:spPr/>
        <p:txBody>
          <a:bodyPr/>
          <a:lstStyle/>
          <a:p>
            <a:pPr algn="ct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Engagement Theoretical Model</a:t>
            </a:r>
            <a:br>
              <a:rPr lang="en-US" sz="36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970F1F7-9FD8-1D55-2D57-2FFFC5ED252B}"/>
              </a:ext>
            </a:extLst>
          </p:cNvPr>
          <p:cNvSpPr>
            <a:spLocks noGrp="1"/>
          </p:cNvSpPr>
          <p:nvPr>
            <p:ph idx="1"/>
          </p:nvPr>
        </p:nvSpPr>
        <p:spPr>
          <a:xfrm>
            <a:off x="552450" y="2377440"/>
            <a:ext cx="4875959" cy="4137660"/>
          </a:xfrm>
        </p:spPr>
        <p:txBody>
          <a:bodyPr>
            <a:normAutofit/>
          </a:bodyPr>
          <a:lstStyle/>
          <a:p>
            <a:r>
              <a:rPr lang="en-US" sz="2800" dirty="0">
                <a:latin typeface="Times New Roman" panose="02020603050405020304" pitchFamily="18" charset="0"/>
                <a:ea typeface="Calibri" panose="020F0502020204030204" pitchFamily="34" charset="0"/>
                <a:cs typeface="Times New Roman" panose="02020603050405020304" pitchFamily="18" charset="0"/>
              </a:rPr>
              <a:t>Consists of three components</a:t>
            </a:r>
          </a:p>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Psychological component </a:t>
            </a:r>
          </a:p>
          <a:p>
            <a:r>
              <a:rPr lang="en-US" sz="2800" dirty="0">
                <a:effectLst/>
                <a:latin typeface="Times New Roman" panose="02020603050405020304" pitchFamily="18" charset="0"/>
                <a:ea typeface="Calibri" panose="020F0502020204030204" pitchFamily="34" charset="0"/>
                <a:cs typeface="Times New Roman" panose="02020603050405020304" pitchFamily="18" charset="0"/>
              </a:rPr>
              <a:t>Related to the employee’s attitudes and beliefs about their work </a:t>
            </a:r>
          </a:p>
          <a:p>
            <a:r>
              <a:rPr lang="en-US" sz="2800" b="1" dirty="0">
                <a:effectLst/>
                <a:latin typeface="Times New Roman" panose="02020603050405020304" pitchFamily="18" charset="0"/>
                <a:ea typeface="Calibri" panose="020F0502020204030204" pitchFamily="34" charset="0"/>
                <a:cs typeface="Times New Roman" panose="02020603050405020304" pitchFamily="18" charset="0"/>
              </a:rPr>
              <a:t>Task-related component </a:t>
            </a:r>
          </a:p>
          <a:p>
            <a:r>
              <a:rPr lang="en-US" sz="2800" dirty="0">
                <a:latin typeface="Times New Roman" panose="02020603050405020304" pitchFamily="18" charset="0"/>
                <a:ea typeface="Calibri" panose="020F0502020204030204" pitchFamily="34" charset="0"/>
                <a:cs typeface="Times New Roman" panose="02020603050405020304" pitchFamily="18" charset="0"/>
              </a:rPr>
              <a:t>R</a:t>
            </a:r>
            <a:r>
              <a:rPr lang="en-US" sz="2800" dirty="0">
                <a:effectLst/>
                <a:latin typeface="Times New Roman" panose="02020603050405020304" pitchFamily="18" charset="0"/>
                <a:ea typeface="Calibri" panose="020F0502020204030204" pitchFamily="34" charset="0"/>
                <a:cs typeface="Times New Roman" panose="02020603050405020304" pitchFamily="18" charset="0"/>
              </a:rPr>
              <a:t>elated to the job itself. </a:t>
            </a:r>
          </a:p>
          <a:p>
            <a:endParaRPr lang="en-US" sz="2400" dirty="0"/>
          </a:p>
        </p:txBody>
      </p:sp>
      <p:pic>
        <p:nvPicPr>
          <p:cNvPr id="4" name="Picture 3">
            <a:extLst>
              <a:ext uri="{FF2B5EF4-FFF2-40B4-BE49-F238E27FC236}">
                <a16:creationId xmlns:a16="http://schemas.microsoft.com/office/drawing/2014/main" id="{28E3BFAB-4321-4594-F1F4-68ABF58D4292}"/>
              </a:ext>
            </a:extLst>
          </p:cNvPr>
          <p:cNvPicPr>
            <a:picLocks noChangeAspect="1"/>
          </p:cNvPicPr>
          <p:nvPr/>
        </p:nvPicPr>
        <p:blipFill>
          <a:blip r:embed="rId3"/>
          <a:stretch>
            <a:fillRect/>
          </a:stretch>
        </p:blipFill>
        <p:spPr>
          <a:xfrm>
            <a:off x="6763590" y="2710814"/>
            <a:ext cx="4875959" cy="3652263"/>
          </a:xfrm>
          <a:prstGeom prst="rect">
            <a:avLst/>
          </a:prstGeom>
        </p:spPr>
      </p:pic>
    </p:spTree>
    <p:extLst>
      <p:ext uri="{BB962C8B-B14F-4D97-AF65-F5344CB8AC3E}">
        <p14:creationId xmlns:p14="http://schemas.microsoft.com/office/powerpoint/2010/main" val="28755985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D2F29-0B6A-BBBC-C7DA-A5C54585F872}"/>
              </a:ext>
            </a:extLst>
          </p:cNvPr>
          <p:cNvSpPr>
            <a:spLocks noGrp="1"/>
          </p:cNvSpPr>
          <p:nvPr>
            <p:ph type="title"/>
          </p:nvPr>
        </p:nvSpPr>
        <p:spPr/>
        <p:txBody>
          <a:bodyPr/>
          <a:lstStyle/>
          <a:p>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Engagement Theoretical Model Cont’d </a:t>
            </a:r>
            <a:endParaRPr lang="en-US" dirty="0"/>
          </a:p>
        </p:txBody>
      </p:sp>
      <p:sp>
        <p:nvSpPr>
          <p:cNvPr id="3" name="Content Placeholder 2">
            <a:extLst>
              <a:ext uri="{FF2B5EF4-FFF2-40B4-BE49-F238E27FC236}">
                <a16:creationId xmlns:a16="http://schemas.microsoft.com/office/drawing/2014/main" id="{62354698-0CDF-B80B-4081-1D49B13A2D56}"/>
              </a:ext>
            </a:extLst>
          </p:cNvPr>
          <p:cNvSpPr>
            <a:spLocks noGrp="1"/>
          </p:cNvSpPr>
          <p:nvPr>
            <p:ph idx="1"/>
          </p:nvPr>
        </p:nvSpPr>
        <p:spPr>
          <a:xfrm>
            <a:off x="525780" y="2331720"/>
            <a:ext cx="7155180" cy="4183380"/>
          </a:xfrm>
        </p:spPr>
        <p:txBody>
          <a:bodyPr>
            <a:normAutofit lnSpcReduction="10000"/>
          </a:bodyPr>
          <a:lstStyle/>
          <a:p>
            <a:r>
              <a:rPr lang="en-US" sz="3200" b="1" dirty="0">
                <a:effectLst/>
                <a:latin typeface="Times New Roman" panose="02020603050405020304" pitchFamily="18" charset="0"/>
                <a:ea typeface="Calibri" panose="020F0502020204030204" pitchFamily="34" charset="0"/>
                <a:cs typeface="Times New Roman" panose="02020603050405020304" pitchFamily="18" charset="0"/>
              </a:rPr>
              <a:t>Social component </a:t>
            </a:r>
          </a:p>
          <a:p>
            <a:r>
              <a:rPr lang="en-US" sz="3200" dirty="0">
                <a:latin typeface="Times New Roman" panose="02020603050405020304" pitchFamily="18" charset="0"/>
                <a:ea typeface="Calibri" panose="020F0502020204030204" pitchFamily="34" charset="0"/>
                <a:cs typeface="Times New Roman" panose="02020603050405020304" pitchFamily="18" charset="0"/>
              </a:rPr>
              <a:t>R</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elated to the relationships among employees and between employees and the organization</a:t>
            </a:r>
          </a:p>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Helps feel a sense of loyalty and belonging. </a:t>
            </a:r>
          </a:p>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Helps to feel truly engaged and motivated</a:t>
            </a:r>
            <a:endParaRPr lang="en-US" sz="3200" dirty="0"/>
          </a:p>
        </p:txBody>
      </p:sp>
      <p:pic>
        <p:nvPicPr>
          <p:cNvPr id="5" name="Picture 4">
            <a:extLst>
              <a:ext uri="{FF2B5EF4-FFF2-40B4-BE49-F238E27FC236}">
                <a16:creationId xmlns:a16="http://schemas.microsoft.com/office/drawing/2014/main" id="{ACB8A47A-F9C4-A5B2-EFDB-4369903D3FC1}"/>
              </a:ext>
            </a:extLst>
          </p:cNvPr>
          <p:cNvPicPr>
            <a:picLocks noChangeAspect="1"/>
          </p:cNvPicPr>
          <p:nvPr/>
        </p:nvPicPr>
        <p:blipFill>
          <a:blip r:embed="rId3"/>
          <a:stretch>
            <a:fillRect/>
          </a:stretch>
        </p:blipFill>
        <p:spPr>
          <a:xfrm>
            <a:off x="7506652" y="2748915"/>
            <a:ext cx="4354174" cy="2897505"/>
          </a:xfrm>
          <a:prstGeom prst="rect">
            <a:avLst/>
          </a:prstGeom>
        </p:spPr>
      </p:pic>
    </p:spTree>
    <p:extLst>
      <p:ext uri="{BB962C8B-B14F-4D97-AF65-F5344CB8AC3E}">
        <p14:creationId xmlns:p14="http://schemas.microsoft.com/office/powerpoint/2010/main" val="3877389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7C850F-C654-596B-20BC-41A3CAEE53A0}"/>
              </a:ext>
            </a:extLst>
          </p:cNvPr>
          <p:cNvSpPr>
            <a:spLocks noGrp="1"/>
          </p:cNvSpPr>
          <p:nvPr>
            <p:ph type="title"/>
          </p:nvPr>
        </p:nvSpPr>
        <p:spPr>
          <a:xfrm>
            <a:off x="1154953" y="973668"/>
            <a:ext cx="8761413" cy="946572"/>
          </a:xfrm>
        </p:spPr>
        <p:txBody>
          <a:bodyPr/>
          <a:lstStyle/>
          <a:p>
            <a:pPr algn="ct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Practice to Engage Employees in Sheraton Industry</a:t>
            </a:r>
            <a:br>
              <a:rPr lang="en-US" sz="36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0CFFCE90-9D62-AD13-D883-3F33698EE20F}"/>
              </a:ext>
            </a:extLst>
          </p:cNvPr>
          <p:cNvSpPr>
            <a:spLocks noGrp="1"/>
          </p:cNvSpPr>
          <p:nvPr>
            <p:ph idx="1"/>
          </p:nvPr>
        </p:nvSpPr>
        <p:spPr>
          <a:xfrm>
            <a:off x="342900" y="2377440"/>
            <a:ext cx="5753100" cy="4069080"/>
          </a:xfrm>
        </p:spPr>
        <p:txBody>
          <a:bodyPr>
            <a:normAutofit fontScale="77500" lnSpcReduction="20000"/>
          </a:bodyPr>
          <a:lstStyle/>
          <a:p>
            <a:r>
              <a:rPr lang="en-US" sz="3600" dirty="0">
                <a:effectLst/>
                <a:latin typeface="Times New Roman" panose="02020603050405020304" pitchFamily="18" charset="0"/>
                <a:ea typeface="Calibri" panose="020F0502020204030204" pitchFamily="34" charset="0"/>
                <a:cs typeface="Times New Roman" panose="02020603050405020304" pitchFamily="18" charset="0"/>
              </a:rPr>
              <a:t>Ensure that employees are provided with the resources and support they need </a:t>
            </a:r>
          </a:p>
          <a:p>
            <a:r>
              <a:rPr lang="en-US" sz="3600" dirty="0">
                <a:effectLst/>
                <a:latin typeface="Times New Roman" panose="02020603050405020304" pitchFamily="18" charset="0"/>
                <a:ea typeface="Calibri" panose="020F0502020204030204" pitchFamily="34" charset="0"/>
                <a:cs typeface="Times New Roman" panose="02020603050405020304" pitchFamily="18" charset="0"/>
              </a:rPr>
              <a:t> Provide adequate training and support</a:t>
            </a:r>
          </a:p>
          <a:p>
            <a:r>
              <a:rPr lang="en-US" sz="3600" dirty="0">
                <a:latin typeface="Times New Roman" panose="02020603050405020304" pitchFamily="18" charset="0"/>
                <a:ea typeface="Calibri" panose="020F0502020204030204" pitchFamily="34" charset="0"/>
                <a:cs typeface="Times New Roman" panose="02020603050405020304" pitchFamily="18" charset="0"/>
              </a:rPr>
              <a:t>E</a:t>
            </a: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nsuring access to the necessary tools and equipment</a:t>
            </a:r>
          </a:p>
          <a:p>
            <a:r>
              <a:rPr kumimoji="0" lang="en-US" sz="3600" b="0"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cs typeface="Times New Roman" panose="02020603050405020304" pitchFamily="18" charset="0"/>
              </a:rPr>
              <a:t>Create a culture where employees feel valued and respected</a:t>
            </a:r>
          </a:p>
        </p:txBody>
      </p:sp>
      <p:pic>
        <p:nvPicPr>
          <p:cNvPr id="4" name="Picture 3">
            <a:extLst>
              <a:ext uri="{FF2B5EF4-FFF2-40B4-BE49-F238E27FC236}">
                <a16:creationId xmlns:a16="http://schemas.microsoft.com/office/drawing/2014/main" id="{2F024515-9071-5660-DA59-5C079E52E369}"/>
              </a:ext>
            </a:extLst>
          </p:cNvPr>
          <p:cNvPicPr>
            <a:picLocks noChangeAspect="1"/>
          </p:cNvPicPr>
          <p:nvPr/>
        </p:nvPicPr>
        <p:blipFill>
          <a:blip r:embed="rId3"/>
          <a:stretch>
            <a:fillRect/>
          </a:stretch>
        </p:blipFill>
        <p:spPr>
          <a:xfrm>
            <a:off x="6096000" y="2813259"/>
            <a:ext cx="5876745" cy="3071073"/>
          </a:xfrm>
          <a:prstGeom prst="rect">
            <a:avLst/>
          </a:prstGeom>
        </p:spPr>
      </p:pic>
    </p:spTree>
    <p:extLst>
      <p:ext uri="{BB962C8B-B14F-4D97-AF65-F5344CB8AC3E}">
        <p14:creationId xmlns:p14="http://schemas.microsoft.com/office/powerpoint/2010/main" val="21554439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B13480-3312-9ACA-C5A2-B7016A49BAC3}"/>
              </a:ext>
            </a:extLst>
          </p:cNvPr>
          <p:cNvSpPr>
            <a:spLocks noGrp="1"/>
          </p:cNvSpPr>
          <p:nvPr>
            <p:ph type="title"/>
          </p:nvPr>
        </p:nvSpPr>
        <p:spPr>
          <a:xfrm>
            <a:off x="1154953" y="973668"/>
            <a:ext cx="8761413" cy="1038012"/>
          </a:xfrm>
        </p:spPr>
        <p:txBody>
          <a:bodyPr/>
          <a:lstStyle/>
          <a:p>
            <a:pPr algn="ct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Practice to Engage Employees in Sheraton Industry</a:t>
            </a:r>
            <a:endParaRPr lang="en-US" dirty="0"/>
          </a:p>
        </p:txBody>
      </p:sp>
      <p:sp>
        <p:nvSpPr>
          <p:cNvPr id="3" name="Content Placeholder 2">
            <a:extLst>
              <a:ext uri="{FF2B5EF4-FFF2-40B4-BE49-F238E27FC236}">
                <a16:creationId xmlns:a16="http://schemas.microsoft.com/office/drawing/2014/main" id="{3F9CC638-19A8-56C3-ECAD-6C75B14DDB95}"/>
              </a:ext>
            </a:extLst>
          </p:cNvPr>
          <p:cNvSpPr>
            <a:spLocks noGrp="1"/>
          </p:cNvSpPr>
          <p:nvPr>
            <p:ph idx="1"/>
          </p:nvPr>
        </p:nvSpPr>
        <p:spPr>
          <a:xfrm>
            <a:off x="594360" y="2354580"/>
            <a:ext cx="7978140" cy="4274820"/>
          </a:xfrm>
        </p:spPr>
        <p:txBody>
          <a:bodyPr>
            <a:normAutofit fontScale="92500" lnSpcReduction="20000"/>
          </a:bodyPr>
          <a:lstStyle/>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Provide opportunities for employees to grow and develop </a:t>
            </a:r>
          </a:p>
          <a:p>
            <a:pPr lvl="1"/>
            <a:r>
              <a:rPr lang="en-US" sz="3000" dirty="0">
                <a:effectLst/>
                <a:latin typeface="Times New Roman" panose="02020603050405020304" pitchFamily="18" charset="0"/>
                <a:ea typeface="Calibri" panose="020F0502020204030204" pitchFamily="34" charset="0"/>
                <a:cs typeface="Times New Roman" panose="02020603050405020304" pitchFamily="18" charset="0"/>
              </a:rPr>
              <a:t>Offering educational opportunities</a:t>
            </a:r>
          </a:p>
          <a:p>
            <a:pPr lvl="1"/>
            <a:r>
              <a:rPr lang="en-US" sz="3000" dirty="0">
                <a:effectLst/>
                <a:latin typeface="Times New Roman" panose="02020603050405020304" pitchFamily="18" charset="0"/>
                <a:ea typeface="Calibri" panose="020F0502020204030204" pitchFamily="34" charset="0"/>
                <a:cs typeface="Times New Roman" panose="02020603050405020304" pitchFamily="18" charset="0"/>
              </a:rPr>
              <a:t> Provide opportunities to take on additional responsibilities </a:t>
            </a:r>
          </a:p>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Creating a positive working environment </a:t>
            </a:r>
          </a:p>
          <a:p>
            <a:pPr lvl="1"/>
            <a:r>
              <a:rPr lang="en-US" sz="3000" dirty="0">
                <a:effectLst/>
                <a:latin typeface="Times New Roman" panose="02020603050405020304" pitchFamily="18" charset="0"/>
                <a:ea typeface="Calibri" panose="020F0502020204030204" pitchFamily="34" charset="0"/>
                <a:cs typeface="Times New Roman" panose="02020603050405020304" pitchFamily="18" charset="0"/>
              </a:rPr>
              <a:t>Offering flexible working hours </a:t>
            </a:r>
          </a:p>
          <a:p>
            <a:pPr lvl="1"/>
            <a:r>
              <a:rPr lang="en-US" sz="3000" dirty="0">
                <a:effectLst/>
                <a:latin typeface="Times New Roman" panose="02020603050405020304" pitchFamily="18" charset="0"/>
                <a:ea typeface="Calibri" panose="020F0502020204030204" pitchFamily="34" charset="0"/>
                <a:cs typeface="Times New Roman" panose="02020603050405020304" pitchFamily="18" charset="0"/>
              </a:rPr>
              <a:t>Offering competitive pay</a:t>
            </a:r>
          </a:p>
          <a:p>
            <a:pPr lvl="1"/>
            <a:r>
              <a:rPr lang="en-US" sz="3000" dirty="0">
                <a:effectLst/>
                <a:latin typeface="Times New Roman" panose="02020603050405020304" pitchFamily="18" charset="0"/>
                <a:ea typeface="Calibri" panose="020F0502020204030204" pitchFamily="34" charset="0"/>
                <a:cs typeface="Times New Roman" panose="02020603050405020304" pitchFamily="18" charset="0"/>
              </a:rPr>
              <a:t>Provide a range of benefits</a:t>
            </a:r>
            <a:endParaRPr lang="en-US" sz="3000" dirty="0">
              <a:latin typeface="Times New Roman" panose="02020603050405020304" pitchFamily="18" charset="0"/>
              <a:cs typeface="Times New Roman" panose="02020603050405020304" pitchFamily="18" charset="0"/>
            </a:endParaRPr>
          </a:p>
          <a:p>
            <a:endParaRPr lang="en-US" dirty="0"/>
          </a:p>
        </p:txBody>
      </p:sp>
      <p:pic>
        <p:nvPicPr>
          <p:cNvPr id="4" name="Picture 3">
            <a:extLst>
              <a:ext uri="{FF2B5EF4-FFF2-40B4-BE49-F238E27FC236}">
                <a16:creationId xmlns:a16="http://schemas.microsoft.com/office/drawing/2014/main" id="{31746C9F-27CB-B47F-EA5B-6E090753A096}"/>
              </a:ext>
            </a:extLst>
          </p:cNvPr>
          <p:cNvPicPr>
            <a:picLocks noChangeAspect="1"/>
          </p:cNvPicPr>
          <p:nvPr/>
        </p:nvPicPr>
        <p:blipFill>
          <a:blip r:embed="rId3"/>
          <a:stretch>
            <a:fillRect/>
          </a:stretch>
        </p:blipFill>
        <p:spPr>
          <a:xfrm>
            <a:off x="7790807" y="3077527"/>
            <a:ext cx="4251117" cy="2828925"/>
          </a:xfrm>
          <a:prstGeom prst="rect">
            <a:avLst/>
          </a:prstGeom>
        </p:spPr>
      </p:pic>
    </p:spTree>
    <p:extLst>
      <p:ext uri="{BB962C8B-B14F-4D97-AF65-F5344CB8AC3E}">
        <p14:creationId xmlns:p14="http://schemas.microsoft.com/office/powerpoint/2010/main" val="18851069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4D198F-A13F-9DDE-D2B1-7BB478705139}"/>
              </a:ext>
            </a:extLst>
          </p:cNvPr>
          <p:cNvSpPr>
            <a:spLocks noGrp="1"/>
          </p:cNvSpPr>
          <p:nvPr>
            <p:ph type="title"/>
          </p:nvPr>
        </p:nvSpPr>
        <p:spPr>
          <a:xfrm>
            <a:off x="1154953" y="973668"/>
            <a:ext cx="8761413" cy="1106592"/>
          </a:xfrm>
        </p:spPr>
        <p:txBody>
          <a:bodyPr/>
          <a:lstStyle/>
          <a:p>
            <a:pPr algn="ctr"/>
            <a:r>
              <a:rPr lang="en-US" sz="3600" b="1" dirty="0">
                <a:effectLst/>
                <a:latin typeface="Times New Roman" panose="02020603050405020304" pitchFamily="18" charset="0"/>
                <a:ea typeface="Calibri" panose="020F0502020204030204" pitchFamily="34" charset="0"/>
                <a:cs typeface="Times New Roman" panose="02020603050405020304" pitchFamily="18" charset="0"/>
              </a:rPr>
              <a:t>Conclusion</a:t>
            </a:r>
            <a:br>
              <a:rPr lang="en-US" sz="36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2221B0D-3D3F-8C72-63F6-70CCC65E4A2F}"/>
              </a:ext>
            </a:extLst>
          </p:cNvPr>
          <p:cNvSpPr>
            <a:spLocks noGrp="1"/>
          </p:cNvSpPr>
          <p:nvPr>
            <p:ph idx="1"/>
          </p:nvPr>
        </p:nvSpPr>
        <p:spPr>
          <a:xfrm>
            <a:off x="480060" y="2446020"/>
            <a:ext cx="7475220" cy="4183380"/>
          </a:xfrm>
        </p:spPr>
        <p:txBody>
          <a:bodyPr>
            <a:normAutofit fontScale="92500" lnSpcReduction="10000"/>
          </a:bodyPr>
          <a:lstStyle/>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Employee engagement </a:t>
            </a:r>
            <a:r>
              <a:rPr lang="en-US" sz="3200" dirty="0">
                <a:latin typeface="Times New Roman" panose="02020603050405020304" pitchFamily="18" charset="0"/>
                <a:ea typeface="Calibri" panose="020F0502020204030204" pitchFamily="34" charset="0"/>
                <a:cs typeface="Times New Roman" panose="02020603050405020304" pitchFamily="18" charset="0"/>
              </a:rPr>
              <a:t>results to the </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success </a:t>
            </a:r>
            <a:r>
              <a:rPr lang="en-US" sz="3200" dirty="0">
                <a:latin typeface="Times New Roman" panose="02020603050405020304" pitchFamily="18" charset="0"/>
                <a:ea typeface="Calibri" panose="020F0502020204030204" pitchFamily="34" charset="0"/>
                <a:cs typeface="Times New Roman" panose="02020603050405020304" pitchFamily="18" charset="0"/>
              </a:rPr>
              <a:t>a </a:t>
            </a:r>
            <a:r>
              <a:rPr lang="en-US" sz="3200" dirty="0">
                <a:effectLst/>
                <a:latin typeface="Times New Roman" panose="02020603050405020304" pitchFamily="18" charset="0"/>
                <a:ea typeface="Calibri" panose="020F0502020204030204" pitchFamily="34" charset="0"/>
                <a:cs typeface="Times New Roman" panose="02020603050405020304" pitchFamily="18" charset="0"/>
              </a:rPr>
              <a:t>hotel</a:t>
            </a:r>
          </a:p>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Employee engagement </a:t>
            </a:r>
            <a:r>
              <a:rPr lang="en-US" sz="3200" dirty="0">
                <a:latin typeface="Times New Roman" panose="02020603050405020304" pitchFamily="18" charset="0"/>
                <a:ea typeface="Calibri" panose="020F0502020204030204" pitchFamily="34" charset="0"/>
                <a:cs typeface="Times New Roman" panose="02020603050405020304" pitchFamily="18" charset="0"/>
              </a:rPr>
              <a:t>is equal to:</a:t>
            </a:r>
          </a:p>
          <a:p>
            <a:pPr lvl="1"/>
            <a:r>
              <a:rPr lang="en-US" sz="3000" dirty="0">
                <a:effectLst/>
                <a:latin typeface="Times New Roman" panose="02020603050405020304" pitchFamily="18" charset="0"/>
                <a:ea typeface="Calibri" panose="020F0502020204030204" pitchFamily="34" charset="0"/>
                <a:cs typeface="Times New Roman" panose="02020603050405020304" pitchFamily="18" charset="0"/>
              </a:rPr>
              <a:t>Higher customer satisfaction levels</a:t>
            </a:r>
          </a:p>
          <a:p>
            <a:pPr lvl="1"/>
            <a:r>
              <a:rPr lang="en-US" sz="3000" dirty="0">
                <a:effectLst/>
                <a:latin typeface="Times New Roman" panose="02020603050405020304" pitchFamily="18" charset="0"/>
                <a:ea typeface="Calibri" panose="020F0502020204030204" pitchFamily="34" charset="0"/>
                <a:cs typeface="Times New Roman" panose="02020603050405020304" pitchFamily="18" charset="0"/>
              </a:rPr>
              <a:t>Increased customer loyalty</a:t>
            </a:r>
          </a:p>
          <a:p>
            <a:pPr lvl="1"/>
            <a:r>
              <a:rPr lang="en-US" sz="3000" dirty="0">
                <a:effectLst/>
                <a:latin typeface="Times New Roman" panose="02020603050405020304" pitchFamily="18" charset="0"/>
                <a:ea typeface="Calibri" panose="020F0502020204030204" pitchFamily="34" charset="0"/>
                <a:cs typeface="Times New Roman" panose="02020603050405020304" pitchFamily="18" charset="0"/>
              </a:rPr>
              <a:t>Improved financial performance</a:t>
            </a:r>
          </a:p>
          <a:p>
            <a:r>
              <a:rPr lang="en-US" sz="3200" dirty="0">
                <a:effectLst/>
                <a:latin typeface="Times New Roman" panose="02020603050405020304" pitchFamily="18" charset="0"/>
                <a:ea typeface="Calibri" panose="020F0502020204030204" pitchFamily="34" charset="0"/>
                <a:cs typeface="Times New Roman" panose="02020603050405020304" pitchFamily="18" charset="0"/>
              </a:rPr>
              <a:t>Investment in initiatives that promote employee engagement</a:t>
            </a:r>
            <a:endParaRPr lang="en-US" sz="3200" dirty="0"/>
          </a:p>
        </p:txBody>
      </p:sp>
      <p:pic>
        <p:nvPicPr>
          <p:cNvPr id="4" name="Picture 3">
            <a:extLst>
              <a:ext uri="{FF2B5EF4-FFF2-40B4-BE49-F238E27FC236}">
                <a16:creationId xmlns:a16="http://schemas.microsoft.com/office/drawing/2014/main" id="{7B98386C-A3BB-826E-5D35-41CE7E62F8AC}"/>
              </a:ext>
            </a:extLst>
          </p:cNvPr>
          <p:cNvPicPr>
            <a:picLocks noChangeAspect="1"/>
          </p:cNvPicPr>
          <p:nvPr/>
        </p:nvPicPr>
        <p:blipFill>
          <a:blip r:embed="rId3"/>
          <a:stretch>
            <a:fillRect/>
          </a:stretch>
        </p:blipFill>
        <p:spPr>
          <a:xfrm>
            <a:off x="6988055" y="3118272"/>
            <a:ext cx="4952283" cy="2834640"/>
          </a:xfrm>
          <a:prstGeom prst="rect">
            <a:avLst/>
          </a:prstGeom>
        </p:spPr>
      </p:pic>
    </p:spTree>
    <p:extLst>
      <p:ext uri="{BB962C8B-B14F-4D97-AF65-F5344CB8AC3E}">
        <p14:creationId xmlns:p14="http://schemas.microsoft.com/office/powerpoint/2010/main" val="3440548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C9CA93-6882-2BD1-CF2D-70382B0FE5CD}"/>
              </a:ext>
            </a:extLst>
          </p:cNvPr>
          <p:cNvSpPr>
            <a:spLocks noGrp="1"/>
          </p:cNvSpPr>
          <p:nvPr>
            <p:ph type="title"/>
          </p:nvPr>
        </p:nvSpPr>
        <p:spPr>
          <a:xfrm>
            <a:off x="1154953" y="973668"/>
            <a:ext cx="8761413" cy="1129452"/>
          </a:xfrm>
        </p:spPr>
        <p:txBody>
          <a:bodyPr/>
          <a:lstStyle/>
          <a:p>
            <a:pPr algn="ctr"/>
            <a:r>
              <a:rPr lang="en-US" sz="3600" dirty="0">
                <a:effectLst/>
                <a:latin typeface="Times New Roman" panose="02020603050405020304" pitchFamily="18" charset="0"/>
                <a:ea typeface="Calibri" panose="020F0502020204030204" pitchFamily="34" charset="0"/>
                <a:cs typeface="Times New Roman" panose="02020603050405020304" pitchFamily="18" charset="0"/>
              </a:rPr>
              <a:t>References</a:t>
            </a:r>
            <a:br>
              <a:rPr lang="en-US" sz="36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E980B52-D5C6-6495-4366-A97AC220F034}"/>
              </a:ext>
            </a:extLst>
          </p:cNvPr>
          <p:cNvSpPr>
            <a:spLocks noGrp="1"/>
          </p:cNvSpPr>
          <p:nvPr>
            <p:ph idx="1"/>
          </p:nvPr>
        </p:nvSpPr>
        <p:spPr>
          <a:xfrm>
            <a:off x="320040" y="2468880"/>
            <a:ext cx="11132819" cy="4137660"/>
          </a:xfrm>
        </p:spPr>
        <p:txBody>
          <a:bodyPr>
            <a:normAutofit/>
          </a:bodyPr>
          <a:lstStyle/>
          <a:p>
            <a:pPr marL="457200" marR="0" indent="-457200" algn="just">
              <a:lnSpc>
                <a:spcPct val="200000"/>
              </a:lnSpc>
              <a:spcBef>
                <a:spcPts val="0"/>
              </a:spcBef>
              <a:spcAft>
                <a:spcPts val="800"/>
              </a:spcAft>
            </a:pPr>
            <a:r>
              <a:rPr lang="en-US" dirty="0" err="1">
                <a:solidFill>
                  <a:srgbClr val="222222"/>
                </a:solidFill>
                <a:latin typeface="Times New Roman" panose="02020603050405020304" pitchFamily="18" charset="0"/>
                <a:cs typeface="Times New Roman" panose="02020603050405020304" pitchFamily="18" charset="0"/>
              </a:rPr>
              <a:t>Chanana</a:t>
            </a:r>
            <a:r>
              <a:rPr lang="en-US" dirty="0">
                <a:solidFill>
                  <a:srgbClr val="222222"/>
                </a:solidFill>
                <a:latin typeface="Times New Roman" panose="02020603050405020304" pitchFamily="18" charset="0"/>
                <a:cs typeface="Times New Roman" panose="02020603050405020304" pitchFamily="18" charset="0"/>
              </a:rPr>
              <a:t>, N., 2021. Employee engagement practices during COVID‐19 lockdown. </a:t>
            </a:r>
            <a:r>
              <a:rPr lang="en-US" i="1" dirty="0">
                <a:solidFill>
                  <a:srgbClr val="222222"/>
                </a:solidFill>
                <a:latin typeface="Times New Roman" panose="02020603050405020304" pitchFamily="18" charset="0"/>
                <a:cs typeface="Times New Roman" panose="02020603050405020304" pitchFamily="18" charset="0"/>
              </a:rPr>
              <a:t>Journal of public affairs</a:t>
            </a:r>
            <a:r>
              <a:rPr lang="en-US" dirty="0">
                <a:solidFill>
                  <a:srgbClr val="222222"/>
                </a:solidFill>
                <a:latin typeface="Times New Roman" panose="02020603050405020304" pitchFamily="18" charset="0"/>
                <a:cs typeface="Times New Roman" panose="02020603050405020304" pitchFamily="18" charset="0"/>
              </a:rPr>
              <a:t>, </a:t>
            </a:r>
            <a:r>
              <a:rPr lang="en-US" i="1" dirty="0">
                <a:solidFill>
                  <a:srgbClr val="222222"/>
                </a:solidFill>
                <a:latin typeface="Times New Roman" panose="02020603050405020304" pitchFamily="18" charset="0"/>
                <a:cs typeface="Times New Roman" panose="02020603050405020304" pitchFamily="18" charset="0"/>
              </a:rPr>
              <a:t>21</a:t>
            </a:r>
            <a:r>
              <a:rPr lang="en-US" dirty="0">
                <a:solidFill>
                  <a:srgbClr val="222222"/>
                </a:solidFill>
                <a:latin typeface="Times New Roman" panose="02020603050405020304" pitchFamily="18" charset="0"/>
                <a:cs typeface="Times New Roman" panose="02020603050405020304" pitchFamily="18" charset="0"/>
              </a:rPr>
              <a:t>(4), p.e2508.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Bef>
                <a:spcPts val="0"/>
              </a:spcBef>
              <a:spcAft>
                <a:spcPts val="800"/>
              </a:spcAft>
            </a:pP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García</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G.A., Gonzales-Miranda, D.R., Gallo, O. and Roman-Calderon, J.P., 2018. Employee involvement and job satisfaction: a tale of the millennial generation. Employee Relations: The International Journal.</a:t>
            </a:r>
          </a:p>
          <a:p>
            <a:pPr marL="457200" marR="0" indent="-457200" algn="just">
              <a:lnSpc>
                <a:spcPct val="200000"/>
              </a:lnSpc>
              <a:spcBef>
                <a:spcPts val="0"/>
              </a:spcBef>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Gürlek, </a:t>
            </a:r>
            <a:r>
              <a:rPr lang="en-US" dirty="0" err="1">
                <a:latin typeface="Times New Roman" panose="02020603050405020304" pitchFamily="18" charset="0"/>
                <a:ea typeface="Calibri" panose="020F0502020204030204" pitchFamily="34" charset="0"/>
                <a:cs typeface="Times New Roman" panose="02020603050405020304" pitchFamily="18" charset="0"/>
              </a:rPr>
              <a:t>Mert</a:t>
            </a:r>
            <a:r>
              <a:rPr lang="en-US" dirty="0">
                <a:latin typeface="Times New Roman" panose="02020603050405020304" pitchFamily="18" charset="0"/>
                <a:ea typeface="Calibri" panose="020F0502020204030204" pitchFamily="34" charset="0"/>
                <a:cs typeface="Times New Roman" panose="02020603050405020304" pitchFamily="18" charset="0"/>
              </a:rPr>
              <a:t>, and </a:t>
            </a:r>
            <a:r>
              <a:rPr lang="en-US" dirty="0" err="1">
                <a:latin typeface="Times New Roman" panose="02020603050405020304" pitchFamily="18" charset="0"/>
                <a:ea typeface="Calibri" panose="020F0502020204030204" pitchFamily="34" charset="0"/>
                <a:cs typeface="Times New Roman" panose="02020603050405020304" pitchFamily="18" charset="0"/>
              </a:rPr>
              <a:t>Muharrem</a:t>
            </a:r>
            <a:r>
              <a:rPr lang="en-US" dirty="0">
                <a:latin typeface="Times New Roman" panose="02020603050405020304" pitchFamily="18" charset="0"/>
                <a:ea typeface="Calibri" panose="020F0502020204030204" pitchFamily="34" charset="0"/>
                <a:cs typeface="Times New Roman" panose="02020603050405020304" pitchFamily="18" charset="0"/>
              </a:rPr>
              <a:t> Tuna. "Corporate social responsibility and work engagement: Evidence from the hotel industry." Tourism Management Perspectives 31 (2019): 195-208.</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126088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A36F3-8C66-B162-C7A0-554DC787B878}"/>
              </a:ext>
            </a:extLst>
          </p:cNvPr>
          <p:cNvSpPr>
            <a:spLocks noGrp="1"/>
          </p:cNvSpPr>
          <p:nvPr>
            <p:ph type="title"/>
          </p:nvPr>
        </p:nvSpPr>
        <p:spPr>
          <a:xfrm>
            <a:off x="1154953" y="973668"/>
            <a:ext cx="8761413" cy="923712"/>
          </a:xfrm>
        </p:spPr>
        <p:txBody>
          <a:bodyPr/>
          <a:lstStyle/>
          <a:p>
            <a:pPr algn="ctr"/>
            <a:r>
              <a:rPr lang="en-US" dirty="0">
                <a:latin typeface="Times New Roman" panose="02020603050405020304" pitchFamily="18" charset="0"/>
                <a:cs typeface="Times New Roman" panose="02020603050405020304" pitchFamily="18" charset="0"/>
              </a:rPr>
              <a:t>References Cont’d</a:t>
            </a:r>
          </a:p>
        </p:txBody>
      </p:sp>
      <p:sp>
        <p:nvSpPr>
          <p:cNvPr id="3" name="Content Placeholder 2">
            <a:extLst>
              <a:ext uri="{FF2B5EF4-FFF2-40B4-BE49-F238E27FC236}">
                <a16:creationId xmlns:a16="http://schemas.microsoft.com/office/drawing/2014/main" id="{0C538CC7-5CE4-9A2E-87C7-A70E230DDD60}"/>
              </a:ext>
            </a:extLst>
          </p:cNvPr>
          <p:cNvSpPr>
            <a:spLocks noGrp="1"/>
          </p:cNvSpPr>
          <p:nvPr>
            <p:ph idx="1"/>
          </p:nvPr>
        </p:nvSpPr>
        <p:spPr>
          <a:xfrm>
            <a:off x="342900" y="2354580"/>
            <a:ext cx="11361419" cy="4251960"/>
          </a:xfrm>
        </p:spPr>
        <p:txBody>
          <a:bodyPr>
            <a:normAutofit fontScale="70000" lnSpcReduction="20000"/>
          </a:bodyPr>
          <a:lstStyle/>
          <a:p>
            <a:pPr marL="457200" marR="0" indent="-457200" algn="just">
              <a:lnSpc>
                <a:spcPct val="200000"/>
              </a:lnSpc>
              <a:spcBef>
                <a:spcPts val="0"/>
              </a:spcBef>
              <a:spcAft>
                <a:spcPts val="8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Haque, A., Fernando, M. and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Caputi</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P., 2020. How is responsible leadership related to the three-component model of organizational commitment? International Journal of Productivity and Performance Management, 70(5), pp.1137-1161.</a:t>
            </a:r>
          </a:p>
          <a:p>
            <a:pPr marL="457200" marR="0" indent="-457200" algn="just">
              <a:lnSpc>
                <a:spcPct val="200000"/>
              </a:lnSpc>
              <a:spcBef>
                <a:spcPts val="0"/>
              </a:spcBef>
              <a:spcAft>
                <a:spcPts val="800"/>
              </a:spcAft>
            </a:pPr>
            <a:r>
              <a:rPr lang="en-US" sz="1600" dirty="0">
                <a:latin typeface="Times New Roman" panose="02020603050405020304" pitchFamily="18" charset="0"/>
                <a:ea typeface="Calibri" panose="020F0502020204030204" pitchFamily="34" charset="0"/>
                <a:cs typeface="Times New Roman" panose="02020603050405020304" pitchFamily="18" charset="0"/>
              </a:rPr>
              <a:t>Lorincová, S., </a:t>
            </a:r>
            <a:r>
              <a:rPr lang="en-US" sz="1600" dirty="0" err="1">
                <a:latin typeface="Times New Roman" panose="02020603050405020304" pitchFamily="18" charset="0"/>
                <a:ea typeface="Calibri" panose="020F0502020204030204" pitchFamily="34" charset="0"/>
                <a:cs typeface="Times New Roman" panose="02020603050405020304" pitchFamily="18" charset="0"/>
              </a:rPr>
              <a:t>Štarchoň</a:t>
            </a:r>
            <a:r>
              <a:rPr lang="en-US" sz="1600" dirty="0">
                <a:latin typeface="Times New Roman" panose="02020603050405020304" pitchFamily="18" charset="0"/>
                <a:ea typeface="Calibri" panose="020F0502020204030204" pitchFamily="34" charset="0"/>
                <a:cs typeface="Times New Roman" panose="02020603050405020304" pitchFamily="18" charset="0"/>
              </a:rPr>
              <a:t>, P., </a:t>
            </a:r>
            <a:r>
              <a:rPr lang="en-US" sz="1600" dirty="0" err="1">
                <a:latin typeface="Times New Roman" panose="02020603050405020304" pitchFamily="18" charset="0"/>
                <a:ea typeface="Calibri" panose="020F0502020204030204" pitchFamily="34" charset="0"/>
                <a:cs typeface="Times New Roman" panose="02020603050405020304" pitchFamily="18" charset="0"/>
              </a:rPr>
              <a:t>Weberova</a:t>
            </a:r>
            <a:r>
              <a:rPr lang="en-US" sz="1600" dirty="0">
                <a:latin typeface="Times New Roman" panose="02020603050405020304" pitchFamily="18" charset="0"/>
                <a:ea typeface="Calibri" panose="020F0502020204030204" pitchFamily="34" charset="0"/>
                <a:cs typeface="Times New Roman" panose="02020603050405020304" pitchFamily="18" charset="0"/>
              </a:rPr>
              <a:t>, D., </a:t>
            </a:r>
            <a:r>
              <a:rPr lang="en-US" sz="1600" dirty="0" err="1">
                <a:latin typeface="Times New Roman" panose="02020603050405020304" pitchFamily="18" charset="0"/>
                <a:ea typeface="Calibri" panose="020F0502020204030204" pitchFamily="34" charset="0"/>
                <a:cs typeface="Times New Roman" panose="02020603050405020304" pitchFamily="18" charset="0"/>
              </a:rPr>
              <a:t>Hitka</a:t>
            </a:r>
            <a:r>
              <a:rPr lang="en-US" sz="1600" dirty="0">
                <a:latin typeface="Times New Roman" panose="02020603050405020304" pitchFamily="18" charset="0"/>
                <a:ea typeface="Calibri" panose="020F0502020204030204" pitchFamily="34" charset="0"/>
                <a:cs typeface="Times New Roman" panose="02020603050405020304" pitchFamily="18" charset="0"/>
              </a:rPr>
              <a:t>, M. and </a:t>
            </a:r>
            <a:r>
              <a:rPr lang="en-US" sz="1600" dirty="0" err="1">
                <a:latin typeface="Times New Roman" panose="02020603050405020304" pitchFamily="18" charset="0"/>
                <a:ea typeface="Calibri" panose="020F0502020204030204" pitchFamily="34" charset="0"/>
                <a:cs typeface="Times New Roman" panose="02020603050405020304" pitchFamily="18" charset="0"/>
              </a:rPr>
              <a:t>Lipoldová</a:t>
            </a:r>
            <a:r>
              <a:rPr lang="en-US" sz="1600" dirty="0">
                <a:latin typeface="Times New Roman" panose="02020603050405020304" pitchFamily="18" charset="0"/>
                <a:ea typeface="Calibri" panose="020F0502020204030204" pitchFamily="34" charset="0"/>
                <a:cs typeface="Times New Roman" panose="02020603050405020304" pitchFamily="18" charset="0"/>
              </a:rPr>
              <a:t>, M., 2019. Employee motivation as a tool to achieve sustainability of business processes. Sustainability, 11(13), p.3509.</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Bef>
                <a:spcPts val="0"/>
              </a:spcBef>
              <a:spcAft>
                <a:spcPts val="800"/>
              </a:spcAft>
            </a:pPr>
            <a:r>
              <a:rPr lang="en-US" sz="1600" dirty="0">
                <a:latin typeface="Times New Roman" panose="02020603050405020304" pitchFamily="18" charset="0"/>
                <a:ea typeface="Calibri" panose="020F0502020204030204" pitchFamily="34" charset="0"/>
                <a:cs typeface="Times New Roman" panose="02020603050405020304" pitchFamily="18" charset="0"/>
              </a:rPr>
              <a:t>Pei, C.Z., Li, R. and Feng, L., 2022. The conducive working environment to improve employees’ productivity-a case study from mental wellbeing’s perspective. Disruption and Transformation in the Built Environment.</a:t>
            </a:r>
            <a:endParaRPr lang="en-US" sz="1600" dirty="0">
              <a:effectLst/>
              <a:latin typeface="Times New Roman" panose="02020603050405020304" pitchFamily="18" charset="0"/>
              <a:ea typeface="Calibri" panose="020F0502020204030204" pitchFamily="34" charset="0"/>
              <a:cs typeface="Times New Roman" panose="02020603050405020304" pitchFamily="18" charset="0"/>
            </a:endParaRPr>
          </a:p>
          <a:p>
            <a:pPr marL="457200" marR="0" indent="-457200" algn="just">
              <a:lnSpc>
                <a:spcPct val="200000"/>
              </a:lnSpc>
              <a:spcBef>
                <a:spcPts val="0"/>
              </a:spcBef>
              <a:spcAft>
                <a:spcPts val="800"/>
              </a:spcAft>
            </a:pP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Somers, M., Birnbaum, D. and </a:t>
            </a:r>
            <a:r>
              <a:rPr lang="en-US" sz="1600" dirty="0" err="1">
                <a:effectLst/>
                <a:latin typeface="Times New Roman" panose="02020603050405020304" pitchFamily="18" charset="0"/>
                <a:ea typeface="Calibri" panose="020F0502020204030204" pitchFamily="34" charset="0"/>
                <a:cs typeface="Times New Roman" panose="02020603050405020304" pitchFamily="18" charset="0"/>
              </a:rPr>
              <a:t>Casal</a:t>
            </a:r>
            <a:r>
              <a:rPr lang="en-US" sz="1600" dirty="0">
                <a:effectLst/>
                <a:latin typeface="Times New Roman" panose="02020603050405020304" pitchFamily="18" charset="0"/>
                <a:ea typeface="Calibri" panose="020F0502020204030204" pitchFamily="34" charset="0"/>
                <a:cs typeface="Times New Roman" panose="02020603050405020304" pitchFamily="18" charset="0"/>
              </a:rPr>
              <a:t>, J., 2019. An empirical test of conceptual arguments to retire the three-component model of work commitment: Implications for commitment research. Personnel Review. </a:t>
            </a:r>
          </a:p>
          <a:p>
            <a:pPr marL="457200" marR="0" indent="-457200" algn="just">
              <a:lnSpc>
                <a:spcPct val="200000"/>
              </a:lnSpc>
              <a:spcBef>
                <a:spcPts val="0"/>
              </a:spcBef>
              <a:spcAft>
                <a:spcPts val="800"/>
              </a:spcAft>
            </a:pPr>
            <a:r>
              <a:rPr lang="en-US" sz="1600" dirty="0">
                <a:latin typeface="Times New Roman" panose="02020603050405020304" pitchFamily="18" charset="0"/>
                <a:ea typeface="Calibri" panose="020F0502020204030204" pitchFamily="34" charset="0"/>
                <a:cs typeface="Times New Roman" panose="02020603050405020304" pitchFamily="18" charset="0"/>
              </a:rPr>
              <a:t>Sun, L., &amp; </a:t>
            </a:r>
            <a:r>
              <a:rPr lang="en-US" sz="1600" dirty="0" err="1">
                <a:latin typeface="Times New Roman" panose="02020603050405020304" pitchFamily="18" charset="0"/>
                <a:ea typeface="Calibri" panose="020F0502020204030204" pitchFamily="34" charset="0"/>
                <a:cs typeface="Times New Roman" panose="02020603050405020304" pitchFamily="18" charset="0"/>
              </a:rPr>
              <a:t>Bunchapattanasakda</a:t>
            </a:r>
            <a:r>
              <a:rPr lang="en-US" sz="1600" dirty="0">
                <a:latin typeface="Times New Roman" panose="02020603050405020304" pitchFamily="18" charset="0"/>
                <a:ea typeface="Calibri" panose="020F0502020204030204" pitchFamily="34" charset="0"/>
                <a:cs typeface="Times New Roman" panose="02020603050405020304" pitchFamily="18" charset="0"/>
              </a:rPr>
              <a:t>, C. (2019). Employee engagement: A literature review. International Journal of Human Resource Studies, 9(1), 63-80.</a:t>
            </a:r>
          </a:p>
          <a:p>
            <a:pPr marL="457200" marR="0" indent="-457200" algn="just">
              <a:lnSpc>
                <a:spcPct val="200000"/>
              </a:lnSpc>
              <a:spcBef>
                <a:spcPts val="0"/>
              </a:spcBef>
              <a:spcAft>
                <a:spcPts val="800"/>
              </a:spcAft>
            </a:pPr>
            <a:r>
              <a:rPr lang="en-US" sz="1600" dirty="0">
                <a:latin typeface="Times New Roman" panose="02020603050405020304" pitchFamily="18" charset="0"/>
                <a:ea typeface="Calibri" panose="020F0502020204030204" pitchFamily="34" charset="0"/>
                <a:cs typeface="Times New Roman" panose="02020603050405020304" pitchFamily="18" charset="0"/>
              </a:rPr>
              <a:t>Yusof, J., 2021. Elements of work environment in the construct of special education teacher workload in Malaysia. Turkish Journal of Computer and Mathematics Education (TURCOMAT), 12(11), pp.5284-5288.Antony, P., 2018. TO UNVEIL THE ASSOCIATION AMID MANAGERIAL POSITON AND THREE-COMPONENT MODEL OF ORGANIZATIONAL COMMITMENT IN IT SECTOR. International Journal of Multi-Disciplinary Research, 3(1).</a:t>
            </a:r>
          </a:p>
          <a:p>
            <a:pPr marL="457200" marR="0" indent="-457200" algn="just">
              <a:lnSpc>
                <a:spcPct val="200000"/>
              </a:lnSpc>
              <a:spcBef>
                <a:spcPts val="0"/>
              </a:spcBef>
              <a:spcAft>
                <a:spcPts val="800"/>
              </a:spcAft>
            </a:pPr>
            <a:endParaRPr lang="en-US" sz="1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215364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90</TotalTime>
  <Words>1637</Words>
  <Application>Microsoft Office PowerPoint</Application>
  <PresentationFormat>Widescreen</PresentationFormat>
  <Paragraphs>76</Paragraphs>
  <Slides>10</Slides>
  <Notes>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Century Gothic</vt:lpstr>
      <vt:lpstr>Times New Roman</vt:lpstr>
      <vt:lpstr>Wingdings 3</vt:lpstr>
      <vt:lpstr>Ion Boardroom</vt:lpstr>
      <vt:lpstr>PowerPoint Presentation</vt:lpstr>
      <vt:lpstr>Introduction </vt:lpstr>
      <vt:lpstr>Definition Of Employee Engagement </vt:lpstr>
      <vt:lpstr>Engagement Theoretical Model </vt:lpstr>
      <vt:lpstr>Engagement Theoretical Model Cont’d </vt:lpstr>
      <vt:lpstr>Practice to Engage Employees in Sheraton Industry </vt:lpstr>
      <vt:lpstr>Practice to Engage Employees in Sheraton Industry</vt:lpstr>
      <vt:lpstr>Conclusion </vt:lpstr>
      <vt:lpstr>References </vt:lpstr>
      <vt:lpstr>References Cont’d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Feli</dc:creator>
  <cp:lastModifiedBy>pawl3t@gmail.com</cp:lastModifiedBy>
  <cp:revision>9</cp:revision>
  <dcterms:created xsi:type="dcterms:W3CDTF">2022-12-03T20:03:39Z</dcterms:created>
  <dcterms:modified xsi:type="dcterms:W3CDTF">2022-12-05T22:25:56Z</dcterms:modified>
</cp:coreProperties>
</file>