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7556500" cy="10693400"/>
  <p:notesSz cx="6858000" cy="9144000"/>
  <p:embeddedFontLst>
    <p:embeddedFont>
      <p:font typeface="Atkinson Hyperlegible" panose="020B0604020202020204" charset="0"/>
      <p:regular r:id="rId3"/>
    </p:embeddedFont>
    <p:embeddedFont>
      <p:font typeface="Atkinson Hyperlegible Bold" panose="020B0604020202020204" charset="0"/>
      <p:regular r:id="rId4"/>
    </p:embeddedFont>
    <p:embeddedFont>
      <p:font typeface="Calibri" panose="020F0502020204030204" pitchFamily="34" charset="0"/>
      <p:regular r:id="rId5"/>
      <p:bold r:id="rId6"/>
      <p:italic r:id="rId7"/>
      <p:boldItalic r:id="rId8"/>
    </p:embeddedFont>
    <p:embeddedFont>
      <p:font typeface="Garet Bold" panose="020B0604020202020204"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1" d="100"/>
          <a:sy n="71" d="100"/>
        </p:scale>
        <p:origin x="310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viewProps" Target="viewProps.xml"/><Relationship Id="rId5" Type="http://schemas.openxmlformats.org/officeDocument/2006/relationships/font" Target="fonts/font3.fntdata"/><Relationship Id="rId10" Type="http://schemas.openxmlformats.org/officeDocument/2006/relationships/presProps" Target="presProps.xml"/><Relationship Id="rId4" Type="http://schemas.openxmlformats.org/officeDocument/2006/relationships/font" Target="fonts/font2.fntdata"/><Relationship Id="rId9" Type="http://schemas.openxmlformats.org/officeDocument/2006/relationships/font" Target="fonts/font7.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3779" y="9000049"/>
            <a:ext cx="3416537" cy="1655901"/>
            <a:chOff x="0" y="0"/>
            <a:chExt cx="1011651" cy="490319"/>
          </a:xfrm>
        </p:grpSpPr>
        <p:sp>
          <p:nvSpPr>
            <p:cNvPr id="3" name="Freeform 3"/>
            <p:cNvSpPr/>
            <p:nvPr/>
          </p:nvSpPr>
          <p:spPr>
            <a:xfrm>
              <a:off x="0" y="0"/>
              <a:ext cx="1011651" cy="490319"/>
            </a:xfrm>
            <a:custGeom>
              <a:avLst/>
              <a:gdLst/>
              <a:ahLst/>
              <a:cxnLst/>
              <a:rect l="l" t="t" r="r" b="b"/>
              <a:pathLst>
                <a:path w="1011651" h="490319">
                  <a:moveTo>
                    <a:pt x="0" y="0"/>
                  </a:moveTo>
                  <a:lnTo>
                    <a:pt x="1011651" y="0"/>
                  </a:lnTo>
                  <a:lnTo>
                    <a:pt x="1011651" y="490319"/>
                  </a:lnTo>
                  <a:lnTo>
                    <a:pt x="0" y="490319"/>
                  </a:lnTo>
                  <a:close/>
                </a:path>
              </a:pathLst>
            </a:custGeom>
            <a:solidFill>
              <a:srgbClr val="F6F0E2">
                <a:alpha val="49804"/>
              </a:srgbClr>
            </a:solidFill>
          </p:spPr>
        </p:sp>
        <p:sp>
          <p:nvSpPr>
            <p:cNvPr id="4" name="TextBox 4"/>
            <p:cNvSpPr txBox="1"/>
            <p:nvPr/>
          </p:nvSpPr>
          <p:spPr>
            <a:xfrm>
              <a:off x="0" y="-19050"/>
              <a:ext cx="1011651" cy="509369"/>
            </a:xfrm>
            <a:prstGeom prst="rect">
              <a:avLst/>
            </a:prstGeom>
          </p:spPr>
          <p:txBody>
            <a:bodyPr lIns="50800" tIns="50800" rIns="50800" bIns="50800" rtlCol="0" anchor="ctr"/>
            <a:lstStyle/>
            <a:p>
              <a:pPr algn="ctr">
                <a:lnSpc>
                  <a:spcPts val="1465"/>
                </a:lnSpc>
              </a:pPr>
              <a:endParaRPr/>
            </a:p>
          </p:txBody>
        </p:sp>
      </p:grpSp>
      <p:grpSp>
        <p:nvGrpSpPr>
          <p:cNvPr id="5" name="Group 5"/>
          <p:cNvGrpSpPr/>
          <p:nvPr/>
        </p:nvGrpSpPr>
        <p:grpSpPr>
          <a:xfrm>
            <a:off x="283779" y="9000049"/>
            <a:ext cx="439902" cy="1655901"/>
            <a:chOff x="0" y="0"/>
            <a:chExt cx="122515" cy="461176"/>
          </a:xfrm>
        </p:grpSpPr>
        <p:sp>
          <p:nvSpPr>
            <p:cNvPr id="6" name="Freeform 6"/>
            <p:cNvSpPr/>
            <p:nvPr/>
          </p:nvSpPr>
          <p:spPr>
            <a:xfrm>
              <a:off x="0" y="0"/>
              <a:ext cx="122515" cy="461176"/>
            </a:xfrm>
            <a:custGeom>
              <a:avLst/>
              <a:gdLst/>
              <a:ahLst/>
              <a:cxnLst/>
              <a:rect l="l" t="t" r="r" b="b"/>
              <a:pathLst>
                <a:path w="122515" h="461176">
                  <a:moveTo>
                    <a:pt x="0" y="0"/>
                  </a:moveTo>
                  <a:lnTo>
                    <a:pt x="122515" y="0"/>
                  </a:lnTo>
                  <a:lnTo>
                    <a:pt x="122515" y="461176"/>
                  </a:lnTo>
                  <a:lnTo>
                    <a:pt x="0" y="461176"/>
                  </a:lnTo>
                  <a:close/>
                </a:path>
              </a:pathLst>
            </a:custGeom>
            <a:solidFill>
              <a:srgbClr val="AE6846"/>
            </a:solidFill>
          </p:spPr>
        </p:sp>
        <p:sp>
          <p:nvSpPr>
            <p:cNvPr id="7" name="TextBox 7"/>
            <p:cNvSpPr txBox="1"/>
            <p:nvPr/>
          </p:nvSpPr>
          <p:spPr>
            <a:xfrm>
              <a:off x="0" y="-19050"/>
              <a:ext cx="122515" cy="480226"/>
            </a:xfrm>
            <a:prstGeom prst="rect">
              <a:avLst/>
            </a:prstGeom>
          </p:spPr>
          <p:txBody>
            <a:bodyPr lIns="50800" tIns="50800" rIns="50800" bIns="50800" rtlCol="0" anchor="ctr"/>
            <a:lstStyle/>
            <a:p>
              <a:pPr algn="ctr">
                <a:lnSpc>
                  <a:spcPts val="1465"/>
                </a:lnSpc>
              </a:pPr>
              <a:endParaRPr/>
            </a:p>
          </p:txBody>
        </p:sp>
      </p:grpSp>
      <p:grpSp>
        <p:nvGrpSpPr>
          <p:cNvPr id="8" name="Group 8"/>
          <p:cNvGrpSpPr/>
          <p:nvPr/>
        </p:nvGrpSpPr>
        <p:grpSpPr>
          <a:xfrm>
            <a:off x="283779" y="2268000"/>
            <a:ext cx="3416537" cy="6732049"/>
            <a:chOff x="0" y="0"/>
            <a:chExt cx="1224410" cy="2412614"/>
          </a:xfrm>
        </p:grpSpPr>
        <p:sp>
          <p:nvSpPr>
            <p:cNvPr id="9" name="Freeform 9"/>
            <p:cNvSpPr/>
            <p:nvPr/>
          </p:nvSpPr>
          <p:spPr>
            <a:xfrm>
              <a:off x="0" y="0"/>
              <a:ext cx="1224410" cy="2412614"/>
            </a:xfrm>
            <a:custGeom>
              <a:avLst/>
              <a:gdLst/>
              <a:ahLst/>
              <a:cxnLst/>
              <a:rect l="l" t="t" r="r" b="b"/>
              <a:pathLst>
                <a:path w="1224410" h="2412614">
                  <a:moveTo>
                    <a:pt x="0" y="0"/>
                  </a:moveTo>
                  <a:lnTo>
                    <a:pt x="1224410" y="0"/>
                  </a:lnTo>
                  <a:lnTo>
                    <a:pt x="1224410" y="2412614"/>
                  </a:lnTo>
                  <a:lnTo>
                    <a:pt x="0" y="2412614"/>
                  </a:lnTo>
                  <a:close/>
                </a:path>
              </a:pathLst>
            </a:custGeom>
            <a:solidFill>
              <a:srgbClr val="F6F0E2">
                <a:alpha val="49804"/>
              </a:srgbClr>
            </a:solidFill>
          </p:spPr>
        </p:sp>
        <p:sp>
          <p:nvSpPr>
            <p:cNvPr id="10" name="TextBox 10"/>
            <p:cNvSpPr txBox="1"/>
            <p:nvPr/>
          </p:nvSpPr>
          <p:spPr>
            <a:xfrm>
              <a:off x="0" y="-19050"/>
              <a:ext cx="1224410" cy="2431664"/>
            </a:xfrm>
            <a:prstGeom prst="rect">
              <a:avLst/>
            </a:prstGeom>
          </p:spPr>
          <p:txBody>
            <a:bodyPr lIns="50800" tIns="50800" rIns="50800" bIns="50800" rtlCol="0" anchor="ctr"/>
            <a:lstStyle/>
            <a:p>
              <a:pPr algn="ctr">
                <a:lnSpc>
                  <a:spcPts val="1465"/>
                </a:lnSpc>
              </a:pPr>
              <a:endParaRPr/>
            </a:p>
          </p:txBody>
        </p:sp>
      </p:grpSp>
      <p:grpSp>
        <p:nvGrpSpPr>
          <p:cNvPr id="11" name="Group 11"/>
          <p:cNvGrpSpPr/>
          <p:nvPr/>
        </p:nvGrpSpPr>
        <p:grpSpPr>
          <a:xfrm>
            <a:off x="363463" y="-76200"/>
            <a:ext cx="3416537" cy="2268000"/>
            <a:chOff x="0" y="0"/>
            <a:chExt cx="1224410" cy="812800"/>
          </a:xfrm>
        </p:grpSpPr>
        <p:sp>
          <p:nvSpPr>
            <p:cNvPr id="12" name="Freeform 12"/>
            <p:cNvSpPr/>
            <p:nvPr/>
          </p:nvSpPr>
          <p:spPr>
            <a:xfrm>
              <a:off x="0" y="0"/>
              <a:ext cx="1224410" cy="812800"/>
            </a:xfrm>
            <a:custGeom>
              <a:avLst/>
              <a:gdLst/>
              <a:ahLst/>
              <a:cxnLst/>
              <a:rect l="l" t="t" r="r" b="b"/>
              <a:pathLst>
                <a:path w="1224410" h="812800">
                  <a:moveTo>
                    <a:pt x="0" y="0"/>
                  </a:moveTo>
                  <a:lnTo>
                    <a:pt x="1224410" y="0"/>
                  </a:lnTo>
                  <a:lnTo>
                    <a:pt x="1224410" y="812800"/>
                  </a:lnTo>
                  <a:lnTo>
                    <a:pt x="0" y="812800"/>
                  </a:lnTo>
                  <a:close/>
                </a:path>
              </a:pathLst>
            </a:custGeom>
            <a:solidFill>
              <a:srgbClr val="F6F0E2"/>
            </a:solidFill>
          </p:spPr>
        </p:sp>
        <p:sp>
          <p:nvSpPr>
            <p:cNvPr id="13" name="TextBox 13"/>
            <p:cNvSpPr txBox="1"/>
            <p:nvPr/>
          </p:nvSpPr>
          <p:spPr>
            <a:xfrm>
              <a:off x="0" y="-19050"/>
              <a:ext cx="1224410" cy="831850"/>
            </a:xfrm>
            <a:prstGeom prst="rect">
              <a:avLst/>
            </a:prstGeom>
          </p:spPr>
          <p:txBody>
            <a:bodyPr lIns="50800" tIns="50800" rIns="50800" bIns="50800" rtlCol="0" anchor="ctr"/>
            <a:lstStyle/>
            <a:p>
              <a:pPr algn="ctr">
                <a:lnSpc>
                  <a:spcPts val="1465"/>
                </a:lnSpc>
              </a:pPr>
              <a:endParaRPr/>
            </a:p>
          </p:txBody>
        </p:sp>
      </p:grpSp>
      <p:grpSp>
        <p:nvGrpSpPr>
          <p:cNvPr id="14" name="Group 14"/>
          <p:cNvGrpSpPr/>
          <p:nvPr/>
        </p:nvGrpSpPr>
        <p:grpSpPr>
          <a:xfrm>
            <a:off x="0" y="-116681"/>
            <a:ext cx="363463" cy="2268000"/>
            <a:chOff x="0" y="0"/>
            <a:chExt cx="130257" cy="812800"/>
          </a:xfrm>
        </p:grpSpPr>
        <p:sp>
          <p:nvSpPr>
            <p:cNvPr id="15" name="Freeform 15"/>
            <p:cNvSpPr/>
            <p:nvPr/>
          </p:nvSpPr>
          <p:spPr>
            <a:xfrm>
              <a:off x="0" y="0"/>
              <a:ext cx="130257" cy="812800"/>
            </a:xfrm>
            <a:custGeom>
              <a:avLst/>
              <a:gdLst/>
              <a:ahLst/>
              <a:cxnLst/>
              <a:rect l="l" t="t" r="r" b="b"/>
              <a:pathLst>
                <a:path w="130257" h="812800">
                  <a:moveTo>
                    <a:pt x="0" y="0"/>
                  </a:moveTo>
                  <a:lnTo>
                    <a:pt x="130257" y="0"/>
                  </a:lnTo>
                  <a:lnTo>
                    <a:pt x="130257" y="812800"/>
                  </a:lnTo>
                  <a:lnTo>
                    <a:pt x="0" y="812800"/>
                  </a:lnTo>
                  <a:close/>
                </a:path>
              </a:pathLst>
            </a:custGeom>
            <a:solidFill>
              <a:srgbClr val="AE6846"/>
            </a:solidFill>
          </p:spPr>
        </p:sp>
        <p:sp>
          <p:nvSpPr>
            <p:cNvPr id="16" name="TextBox 16"/>
            <p:cNvSpPr txBox="1"/>
            <p:nvPr/>
          </p:nvSpPr>
          <p:spPr>
            <a:xfrm>
              <a:off x="0" y="-19050"/>
              <a:ext cx="130257" cy="831850"/>
            </a:xfrm>
            <a:prstGeom prst="rect">
              <a:avLst/>
            </a:prstGeom>
          </p:spPr>
          <p:txBody>
            <a:bodyPr lIns="50800" tIns="50800" rIns="50800" bIns="50800" rtlCol="0" anchor="ctr"/>
            <a:lstStyle/>
            <a:p>
              <a:pPr algn="ctr">
                <a:lnSpc>
                  <a:spcPts val="1465"/>
                </a:lnSpc>
              </a:pPr>
              <a:endParaRPr/>
            </a:p>
          </p:txBody>
        </p:sp>
      </p:grpSp>
      <p:grpSp>
        <p:nvGrpSpPr>
          <p:cNvPr id="17" name="Group 17"/>
          <p:cNvGrpSpPr/>
          <p:nvPr/>
        </p:nvGrpSpPr>
        <p:grpSpPr>
          <a:xfrm>
            <a:off x="3780000" y="-55292"/>
            <a:ext cx="3780000" cy="2247092"/>
            <a:chOff x="0" y="0"/>
            <a:chExt cx="796863" cy="473710"/>
          </a:xfrm>
        </p:grpSpPr>
        <p:sp>
          <p:nvSpPr>
            <p:cNvPr id="18" name="Freeform 18"/>
            <p:cNvSpPr/>
            <p:nvPr/>
          </p:nvSpPr>
          <p:spPr>
            <a:xfrm>
              <a:off x="0" y="0"/>
              <a:ext cx="796863" cy="473710"/>
            </a:xfrm>
            <a:custGeom>
              <a:avLst/>
              <a:gdLst/>
              <a:ahLst/>
              <a:cxnLst/>
              <a:rect l="l" t="t" r="r" b="b"/>
              <a:pathLst>
                <a:path w="796863" h="473710">
                  <a:moveTo>
                    <a:pt x="0" y="0"/>
                  </a:moveTo>
                  <a:lnTo>
                    <a:pt x="796863" y="0"/>
                  </a:lnTo>
                  <a:lnTo>
                    <a:pt x="796863" y="473710"/>
                  </a:lnTo>
                  <a:lnTo>
                    <a:pt x="0" y="473710"/>
                  </a:lnTo>
                  <a:close/>
                </a:path>
              </a:pathLst>
            </a:custGeom>
            <a:blipFill>
              <a:blip r:embed="rId2"/>
              <a:stretch>
                <a:fillRect t="-6037" b="-6037"/>
              </a:stretch>
            </a:blipFill>
          </p:spPr>
        </p:sp>
      </p:grpSp>
      <p:sp>
        <p:nvSpPr>
          <p:cNvPr id="19" name="TextBox 19"/>
          <p:cNvSpPr txBox="1"/>
          <p:nvPr/>
        </p:nvSpPr>
        <p:spPr>
          <a:xfrm>
            <a:off x="450747" y="2318433"/>
            <a:ext cx="2830805" cy="505660"/>
          </a:xfrm>
          <a:prstGeom prst="rect">
            <a:avLst/>
          </a:prstGeom>
        </p:spPr>
        <p:txBody>
          <a:bodyPr lIns="0" tIns="0" rIns="0" bIns="0" rtlCol="0" anchor="t">
            <a:spAutoFit/>
          </a:bodyPr>
          <a:lstStyle/>
          <a:p>
            <a:pPr algn="l">
              <a:lnSpc>
                <a:spcPts val="2056"/>
              </a:lnSpc>
            </a:pPr>
            <a:r>
              <a:rPr lang="en-US" sz="1469" b="1">
                <a:solidFill>
                  <a:srgbClr val="221D1A"/>
                </a:solidFill>
                <a:latin typeface="Garet Bold"/>
                <a:ea typeface="Garet Bold"/>
                <a:cs typeface="Garet Bold"/>
                <a:sym typeface="Garet Bold"/>
              </a:rPr>
              <a:t>DEFINITION OF “EMOTIONAL INTELLIGENCE”:</a:t>
            </a:r>
          </a:p>
        </p:txBody>
      </p:sp>
      <p:sp>
        <p:nvSpPr>
          <p:cNvPr id="20" name="TextBox 20"/>
          <p:cNvSpPr txBox="1"/>
          <p:nvPr/>
        </p:nvSpPr>
        <p:spPr>
          <a:xfrm>
            <a:off x="557168" y="2908017"/>
            <a:ext cx="2962482" cy="1535442"/>
          </a:xfrm>
          <a:prstGeom prst="rect">
            <a:avLst/>
          </a:prstGeom>
        </p:spPr>
        <p:txBody>
          <a:bodyPr lIns="0" tIns="0" rIns="0" bIns="0" rtlCol="0" anchor="t">
            <a:spAutoFit/>
          </a:bodyPr>
          <a:lstStyle/>
          <a:p>
            <a:pPr algn="just">
              <a:lnSpc>
                <a:spcPts val="1378"/>
              </a:lnSpc>
            </a:pPr>
            <a:r>
              <a:rPr lang="en-US" sz="912">
                <a:solidFill>
                  <a:srgbClr val="221D1A"/>
                </a:solidFill>
                <a:latin typeface="Atkinson Hyperlegible"/>
                <a:ea typeface="Atkinson Hyperlegible"/>
                <a:cs typeface="Atkinson Hyperlegible"/>
                <a:sym typeface="Atkinson Hyperlegible"/>
              </a:rPr>
              <a:t>“Emotional Intelligence” is the capacity to “recognise, understand, manage, and influence one's own and others” feelings. “Emotional Intelligence (EI)” is the capacity to identify emotions, understand their implications, regulate emotions, and apply them to oneself and in others. Goleman subsequently categorised the model into five broad categories, i.e., “self-awareness, self-regulation, motivation, empathy, and social skills” (Coronado-Maldonado and Benítez-Márquez 2025).</a:t>
            </a:r>
          </a:p>
        </p:txBody>
      </p:sp>
      <p:sp>
        <p:nvSpPr>
          <p:cNvPr id="21" name="TextBox 21"/>
          <p:cNvSpPr txBox="1"/>
          <p:nvPr/>
        </p:nvSpPr>
        <p:spPr>
          <a:xfrm>
            <a:off x="450747" y="4519659"/>
            <a:ext cx="2830805" cy="586142"/>
          </a:xfrm>
          <a:prstGeom prst="rect">
            <a:avLst/>
          </a:prstGeom>
        </p:spPr>
        <p:txBody>
          <a:bodyPr lIns="0" tIns="0" rIns="0" bIns="0" rtlCol="0" anchor="t">
            <a:spAutoFit/>
          </a:bodyPr>
          <a:lstStyle/>
          <a:p>
            <a:pPr algn="l">
              <a:lnSpc>
                <a:spcPts val="2336"/>
              </a:lnSpc>
            </a:pPr>
            <a:r>
              <a:rPr lang="en-US" sz="1669" b="1">
                <a:solidFill>
                  <a:srgbClr val="221D1A"/>
                </a:solidFill>
                <a:latin typeface="Garet Bold"/>
                <a:ea typeface="Garet Bold"/>
                <a:cs typeface="Garet Bold"/>
                <a:sym typeface="Garet Bold"/>
              </a:rPr>
              <a:t>JOB ROLE AND WORKPLACE CONTEXT:</a:t>
            </a:r>
          </a:p>
        </p:txBody>
      </p:sp>
      <p:sp>
        <p:nvSpPr>
          <p:cNvPr id="22" name="TextBox 22"/>
          <p:cNvSpPr txBox="1"/>
          <p:nvPr/>
        </p:nvSpPr>
        <p:spPr>
          <a:xfrm>
            <a:off x="557168" y="5201052"/>
            <a:ext cx="2962482" cy="1129528"/>
          </a:xfrm>
          <a:prstGeom prst="rect">
            <a:avLst/>
          </a:prstGeom>
        </p:spPr>
        <p:txBody>
          <a:bodyPr lIns="0" tIns="0" rIns="0" bIns="0" rtlCol="0" anchor="t">
            <a:spAutoFit/>
          </a:bodyPr>
          <a:lstStyle/>
          <a:p>
            <a:pPr algn="just">
              <a:lnSpc>
                <a:spcPts val="1277"/>
              </a:lnSpc>
            </a:pPr>
            <a:r>
              <a:rPr lang="en-US" sz="912">
                <a:solidFill>
                  <a:srgbClr val="221D1A"/>
                </a:solidFill>
                <a:latin typeface="Atkinson Hyperlegible"/>
                <a:ea typeface="Atkinson Hyperlegible"/>
                <a:cs typeface="Atkinson Hyperlegible"/>
                <a:sym typeface="Atkinson Hyperlegible"/>
              </a:rPr>
              <a:t>I am an optician at Specsavers Cardiff, a large, patient-facing optical practice and retail setting. My role is to dispense prescriptions, consult with patients on eyewear, pre-test, and assist with eye health consultations. I support optometrists and retail staff in the treatment of a diverse range of patients within a busy, high-volume healthcare setting.</a:t>
            </a:r>
          </a:p>
        </p:txBody>
      </p:sp>
      <p:sp>
        <p:nvSpPr>
          <p:cNvPr id="23" name="TextBox 23"/>
          <p:cNvSpPr txBox="1"/>
          <p:nvPr/>
        </p:nvSpPr>
        <p:spPr>
          <a:xfrm>
            <a:off x="450747" y="6526362"/>
            <a:ext cx="2617962" cy="371784"/>
          </a:xfrm>
          <a:prstGeom prst="rect">
            <a:avLst/>
          </a:prstGeom>
        </p:spPr>
        <p:txBody>
          <a:bodyPr lIns="0" tIns="0" rIns="0" bIns="0" rtlCol="0" anchor="t">
            <a:spAutoFit/>
          </a:bodyPr>
          <a:lstStyle/>
          <a:p>
            <a:pPr algn="just">
              <a:lnSpc>
                <a:spcPts val="1557"/>
              </a:lnSpc>
            </a:pPr>
            <a:r>
              <a:rPr lang="en-US" sz="1112" b="1">
                <a:solidFill>
                  <a:srgbClr val="221D1A"/>
                </a:solidFill>
                <a:latin typeface="Atkinson Hyperlegible Bold"/>
                <a:ea typeface="Atkinson Hyperlegible Bold"/>
                <a:cs typeface="Atkinson Hyperlegible Bold"/>
                <a:sym typeface="Atkinson Hyperlegible Bold"/>
              </a:rPr>
              <a:t>EI COMPETENCIES: STRENGTHS AND DEVELOPMENT AREAS:</a:t>
            </a:r>
          </a:p>
        </p:txBody>
      </p:sp>
      <p:sp>
        <p:nvSpPr>
          <p:cNvPr id="24" name="TextBox 24"/>
          <p:cNvSpPr txBox="1"/>
          <p:nvPr/>
        </p:nvSpPr>
        <p:spPr>
          <a:xfrm>
            <a:off x="557168" y="7023868"/>
            <a:ext cx="2950325" cy="1777336"/>
          </a:xfrm>
          <a:prstGeom prst="rect">
            <a:avLst/>
          </a:prstGeom>
        </p:spPr>
        <p:txBody>
          <a:bodyPr lIns="0" tIns="0" rIns="0" bIns="0" rtlCol="0" anchor="t">
            <a:spAutoFit/>
          </a:bodyPr>
          <a:lstStyle/>
          <a:p>
            <a:pPr algn="just">
              <a:lnSpc>
                <a:spcPts val="1277"/>
              </a:lnSpc>
            </a:pPr>
            <a:r>
              <a:rPr lang="en-US" sz="912" b="1">
                <a:solidFill>
                  <a:srgbClr val="221D1A"/>
                </a:solidFill>
                <a:latin typeface="Atkinson Hyperlegible Bold"/>
                <a:ea typeface="Atkinson Hyperlegible Bold"/>
                <a:cs typeface="Atkinson Hyperlegible Bold"/>
                <a:sym typeface="Atkinson Hyperlegible Bold"/>
              </a:rPr>
              <a:t>Strengths:</a:t>
            </a:r>
          </a:p>
          <a:p>
            <a:pPr marL="197085" lvl="1" indent="-98543" algn="just">
              <a:lnSpc>
                <a:spcPts val="1277"/>
              </a:lnSpc>
              <a:buFont typeface="Arial"/>
              <a:buChar char="•"/>
            </a:pPr>
            <a:r>
              <a:rPr lang="en-US" sz="912" b="1">
                <a:solidFill>
                  <a:srgbClr val="221D1A"/>
                </a:solidFill>
                <a:latin typeface="Atkinson Hyperlegible Bold"/>
                <a:ea typeface="Atkinson Hyperlegible Bold"/>
                <a:cs typeface="Atkinson Hyperlegible Bold"/>
                <a:sym typeface="Atkinson Hyperlegible Bold"/>
              </a:rPr>
              <a:t>Empathy:</a:t>
            </a:r>
            <a:r>
              <a:rPr lang="en-US" sz="912">
                <a:solidFill>
                  <a:srgbClr val="221D1A"/>
                </a:solidFill>
                <a:latin typeface="Atkinson Hyperlegible"/>
                <a:ea typeface="Atkinson Hyperlegible"/>
                <a:cs typeface="Atkinson Hyperlegible"/>
                <a:sym typeface="Atkinson Hyperlegible"/>
              </a:rPr>
              <a:t> Capable of identifying emotional states of team members, as well as customers, and altering tone and providing assistance respectively (Daher et al., 2022).</a:t>
            </a:r>
          </a:p>
          <a:p>
            <a:pPr marL="197085" lvl="1" indent="-98543" algn="just">
              <a:lnSpc>
                <a:spcPts val="1277"/>
              </a:lnSpc>
              <a:buFont typeface="Arial"/>
              <a:buChar char="•"/>
            </a:pPr>
            <a:r>
              <a:rPr lang="en-US" sz="912" b="1">
                <a:solidFill>
                  <a:srgbClr val="221D1A"/>
                </a:solidFill>
                <a:latin typeface="Atkinson Hyperlegible Bold"/>
                <a:ea typeface="Atkinson Hyperlegible Bold"/>
                <a:cs typeface="Atkinson Hyperlegible Bold"/>
                <a:sym typeface="Atkinson Hyperlegible Bold"/>
              </a:rPr>
              <a:t>Self-regulation:</a:t>
            </a:r>
            <a:r>
              <a:rPr lang="en-US" sz="912">
                <a:solidFill>
                  <a:srgbClr val="221D1A"/>
                </a:solidFill>
                <a:latin typeface="Atkinson Hyperlegible"/>
                <a:ea typeface="Atkinson Hyperlegible"/>
                <a:cs typeface="Atkinson Hyperlegible"/>
                <a:sym typeface="Atkinson Hyperlegible"/>
              </a:rPr>
              <a:t> Displayed resolute leadership in times of a crisis (e.g. service failures).</a:t>
            </a:r>
          </a:p>
          <a:p>
            <a:pPr algn="just">
              <a:lnSpc>
                <a:spcPts val="1277"/>
              </a:lnSpc>
            </a:pPr>
            <a:r>
              <a:rPr lang="en-US" sz="912" b="1">
                <a:solidFill>
                  <a:srgbClr val="221D1A"/>
                </a:solidFill>
                <a:latin typeface="Atkinson Hyperlegible Bold"/>
                <a:ea typeface="Atkinson Hyperlegible Bold"/>
                <a:cs typeface="Atkinson Hyperlegible Bold"/>
                <a:sym typeface="Atkinson Hyperlegible Bold"/>
              </a:rPr>
              <a:t>Development Area: </a:t>
            </a:r>
          </a:p>
          <a:p>
            <a:pPr marL="197085" lvl="1" indent="-98543" algn="just">
              <a:lnSpc>
                <a:spcPts val="1277"/>
              </a:lnSpc>
              <a:buFont typeface="Arial"/>
              <a:buChar char="•"/>
            </a:pPr>
            <a:r>
              <a:rPr lang="en-US" sz="912" b="1">
                <a:solidFill>
                  <a:srgbClr val="221D1A"/>
                </a:solidFill>
                <a:latin typeface="Atkinson Hyperlegible Bold"/>
                <a:ea typeface="Atkinson Hyperlegible Bold"/>
                <a:cs typeface="Atkinson Hyperlegible Bold"/>
                <a:sym typeface="Atkinson Hyperlegible Bold"/>
              </a:rPr>
              <a:t>Social skills: </a:t>
            </a:r>
            <a:r>
              <a:rPr lang="en-US" sz="912">
                <a:solidFill>
                  <a:srgbClr val="221D1A"/>
                </a:solidFill>
                <a:latin typeface="Atkinson Hyperlegible"/>
                <a:ea typeface="Atkinson Hyperlegible"/>
                <a:cs typeface="Atkinson Hyperlegible"/>
                <a:sym typeface="Atkinson Hyperlegible"/>
              </a:rPr>
              <a:t>There is a possibility to pay more attention to the delegation, provision of feedback, and influencing skills during team meetings.</a:t>
            </a:r>
          </a:p>
        </p:txBody>
      </p:sp>
      <p:sp>
        <p:nvSpPr>
          <p:cNvPr id="25" name="TextBox 25"/>
          <p:cNvSpPr txBox="1"/>
          <p:nvPr/>
        </p:nvSpPr>
        <p:spPr>
          <a:xfrm>
            <a:off x="3903941" y="2253713"/>
            <a:ext cx="3334519" cy="478356"/>
          </a:xfrm>
          <a:prstGeom prst="rect">
            <a:avLst/>
          </a:prstGeom>
        </p:spPr>
        <p:txBody>
          <a:bodyPr lIns="0" tIns="0" rIns="0" bIns="0" rtlCol="0" anchor="t">
            <a:spAutoFit/>
          </a:bodyPr>
          <a:lstStyle/>
          <a:p>
            <a:pPr algn="just">
              <a:lnSpc>
                <a:spcPts val="1977"/>
              </a:lnSpc>
            </a:pPr>
            <a:r>
              <a:rPr lang="en-US" sz="1412" b="1">
                <a:solidFill>
                  <a:srgbClr val="221D1A"/>
                </a:solidFill>
                <a:latin typeface="Atkinson Hyperlegible Bold"/>
                <a:ea typeface="Atkinson Hyperlegible Bold"/>
                <a:cs typeface="Atkinson Hyperlegible Bold"/>
                <a:sym typeface="Atkinson Hyperlegible Bold"/>
              </a:rPr>
              <a:t>FRAMEWORKS: GOLEMAN VS. SALOVEY &amp; MAYER:</a:t>
            </a:r>
          </a:p>
        </p:txBody>
      </p:sp>
      <p:sp>
        <p:nvSpPr>
          <p:cNvPr id="26" name="TextBox 26"/>
          <p:cNvSpPr txBox="1"/>
          <p:nvPr/>
        </p:nvSpPr>
        <p:spPr>
          <a:xfrm>
            <a:off x="3922821" y="2798743"/>
            <a:ext cx="3334519" cy="1291480"/>
          </a:xfrm>
          <a:prstGeom prst="rect">
            <a:avLst/>
          </a:prstGeom>
        </p:spPr>
        <p:txBody>
          <a:bodyPr lIns="0" tIns="0" rIns="0" bIns="0" rtlCol="0" anchor="t">
            <a:spAutoFit/>
          </a:bodyPr>
          <a:lstStyle/>
          <a:p>
            <a:pPr algn="just">
              <a:lnSpc>
                <a:spcPts val="1277"/>
              </a:lnSpc>
            </a:pPr>
            <a:r>
              <a:rPr lang="en-US" sz="912">
                <a:solidFill>
                  <a:srgbClr val="221D1A"/>
                </a:solidFill>
                <a:latin typeface="Atkinson Hyperlegible"/>
                <a:ea typeface="Atkinson Hyperlegible"/>
                <a:cs typeface="Atkinson Hyperlegible"/>
                <a:sym typeface="Atkinson Hyperlegible"/>
              </a:rPr>
              <a:t>The model of Daniel Goleman (2022) is very popular in leadership development because it puts much emphasis on performance and social influence. By contrast, the Four-Branch Model of Salovey and Mayer (1997) has more focus on emotional perception and facilitation, putting it closer to psychological assessment. Goleman's model is more useful in juicy, people-oriented jobs like retail leadership because of its practical competencies (Asadov 2025).</a:t>
            </a:r>
          </a:p>
        </p:txBody>
      </p:sp>
      <p:sp>
        <p:nvSpPr>
          <p:cNvPr id="27" name="TextBox 27"/>
          <p:cNvSpPr txBox="1"/>
          <p:nvPr/>
        </p:nvSpPr>
        <p:spPr>
          <a:xfrm>
            <a:off x="3903941" y="4156898"/>
            <a:ext cx="3372279" cy="505660"/>
          </a:xfrm>
          <a:prstGeom prst="rect">
            <a:avLst/>
          </a:prstGeom>
        </p:spPr>
        <p:txBody>
          <a:bodyPr lIns="0" tIns="0" rIns="0" bIns="0" rtlCol="0" anchor="t">
            <a:spAutoFit/>
          </a:bodyPr>
          <a:lstStyle/>
          <a:p>
            <a:pPr algn="l">
              <a:lnSpc>
                <a:spcPts val="2056"/>
              </a:lnSpc>
            </a:pPr>
            <a:r>
              <a:rPr lang="en-US" sz="1469" b="1">
                <a:solidFill>
                  <a:srgbClr val="221D1A"/>
                </a:solidFill>
                <a:latin typeface="Garet Bold"/>
                <a:ea typeface="Garet Bold"/>
                <a:cs typeface="Garet Bold"/>
                <a:sym typeface="Garet Bold"/>
              </a:rPr>
              <a:t>APPLICATION OF EMOTIONAL INTELLIGENCE:</a:t>
            </a:r>
          </a:p>
        </p:txBody>
      </p:sp>
      <p:sp>
        <p:nvSpPr>
          <p:cNvPr id="28" name="TextBox 28"/>
          <p:cNvSpPr txBox="1"/>
          <p:nvPr/>
        </p:nvSpPr>
        <p:spPr>
          <a:xfrm>
            <a:off x="3903941" y="4720706"/>
            <a:ext cx="3334519" cy="2101240"/>
          </a:xfrm>
          <a:prstGeom prst="rect">
            <a:avLst/>
          </a:prstGeom>
        </p:spPr>
        <p:txBody>
          <a:bodyPr lIns="0" tIns="0" rIns="0" bIns="0" rtlCol="0" anchor="t">
            <a:spAutoFit/>
          </a:bodyPr>
          <a:lstStyle/>
          <a:p>
            <a:pPr algn="just">
              <a:lnSpc>
                <a:spcPts val="1277"/>
              </a:lnSpc>
            </a:pPr>
            <a:r>
              <a:rPr lang="en-US" sz="912">
                <a:solidFill>
                  <a:srgbClr val="221D1A"/>
                </a:solidFill>
                <a:latin typeface="Atkinson Hyperlegible"/>
                <a:ea typeface="Atkinson Hyperlegible"/>
                <a:cs typeface="Atkinson Hyperlegible"/>
                <a:sym typeface="Atkinson Hyperlegible"/>
              </a:rPr>
              <a:t>Empathy and self-regulation played a vital role in this role. This situation demanded composure under pressure and the skills to calm down emotionally intense situations when handling customer complaints during peak periods (Dhillon et al., 2021). As an example, I had to balance my emotions when dealing with an angry customer and when having to back up a colleague under stress. These activities augured well with the social awareness and relationship management competencies as defined by Goleman (Wei and Song 2024).</a:t>
            </a:r>
          </a:p>
          <a:p>
            <a:pPr algn="just">
              <a:lnSpc>
                <a:spcPts val="1277"/>
              </a:lnSpc>
            </a:pPr>
            <a:r>
              <a:rPr lang="en-US" sz="912">
                <a:solidFill>
                  <a:srgbClr val="221D1A"/>
                </a:solidFill>
                <a:latin typeface="Atkinson Hyperlegible"/>
                <a:ea typeface="Atkinson Hyperlegible"/>
                <a:cs typeface="Atkinson Hyperlegible"/>
                <a:sym typeface="Atkinson Hyperlegible"/>
              </a:rPr>
              <a:t>Self-awareness helped in the identification of stress triggers and the prevention of reactive behaviour. The creation of a mindful leadership style enhanced communication and employee morale (Millette 2023). </a:t>
            </a:r>
          </a:p>
        </p:txBody>
      </p:sp>
      <p:sp>
        <p:nvSpPr>
          <p:cNvPr id="29" name="TextBox 29"/>
          <p:cNvSpPr txBox="1"/>
          <p:nvPr/>
        </p:nvSpPr>
        <p:spPr>
          <a:xfrm>
            <a:off x="530431" y="176360"/>
            <a:ext cx="2855119" cy="1941622"/>
          </a:xfrm>
          <a:prstGeom prst="rect">
            <a:avLst/>
          </a:prstGeom>
        </p:spPr>
        <p:txBody>
          <a:bodyPr lIns="0" tIns="0" rIns="0" bIns="0" rtlCol="0" anchor="t">
            <a:spAutoFit/>
          </a:bodyPr>
          <a:lstStyle/>
          <a:p>
            <a:pPr algn="l">
              <a:lnSpc>
                <a:spcPts val="2176"/>
              </a:lnSpc>
            </a:pPr>
            <a:r>
              <a:rPr lang="en-US" sz="2176" b="1">
                <a:solidFill>
                  <a:srgbClr val="221D1A"/>
                </a:solidFill>
                <a:latin typeface="Garet Bold"/>
                <a:ea typeface="Garet Bold"/>
                <a:cs typeface="Garet Bold"/>
                <a:sym typeface="Garet Bold"/>
              </a:rPr>
              <a:t>EMOTIONAL INTELLIGENCE IN ACTION: REFLECTIONS FROM RETAIL LEADERSHIP IN THE UK</a:t>
            </a:r>
          </a:p>
        </p:txBody>
      </p:sp>
      <p:sp>
        <p:nvSpPr>
          <p:cNvPr id="30" name="AutoShape 30"/>
          <p:cNvSpPr/>
          <p:nvPr/>
        </p:nvSpPr>
        <p:spPr>
          <a:xfrm>
            <a:off x="0" y="2151319"/>
            <a:ext cx="7560000" cy="80963"/>
          </a:xfrm>
          <a:prstGeom prst="line">
            <a:avLst/>
          </a:prstGeom>
          <a:ln w="9525" cap="flat">
            <a:solidFill>
              <a:srgbClr val="221D1A"/>
            </a:solidFill>
            <a:prstDash val="solid"/>
            <a:headEnd type="none" w="sm" len="sm"/>
            <a:tailEnd type="none" w="sm" len="sm"/>
          </a:ln>
        </p:spPr>
      </p:sp>
      <p:sp>
        <p:nvSpPr>
          <p:cNvPr id="31" name="TextBox 31"/>
          <p:cNvSpPr txBox="1"/>
          <p:nvPr/>
        </p:nvSpPr>
        <p:spPr>
          <a:xfrm>
            <a:off x="3903941" y="6869571"/>
            <a:ext cx="3372279" cy="762862"/>
          </a:xfrm>
          <a:prstGeom prst="rect">
            <a:avLst/>
          </a:prstGeom>
        </p:spPr>
        <p:txBody>
          <a:bodyPr lIns="0" tIns="0" rIns="0" bIns="0" rtlCol="0" anchor="t">
            <a:spAutoFit/>
          </a:bodyPr>
          <a:lstStyle/>
          <a:p>
            <a:pPr algn="l">
              <a:lnSpc>
                <a:spcPts val="2056"/>
              </a:lnSpc>
            </a:pPr>
            <a:r>
              <a:rPr lang="en-US" sz="1469" b="1">
                <a:solidFill>
                  <a:srgbClr val="221D1A"/>
                </a:solidFill>
                <a:latin typeface="Garet Bold"/>
                <a:ea typeface="Garet Bold"/>
                <a:cs typeface="Garet Bold"/>
                <a:sym typeface="Garet Bold"/>
              </a:rPr>
              <a:t>RELEVANCE OF EI FOR LEADERSHIP AND ORGANISATIONAL WELLBEING:</a:t>
            </a:r>
          </a:p>
        </p:txBody>
      </p:sp>
      <p:sp>
        <p:nvSpPr>
          <p:cNvPr id="32" name="TextBox 32"/>
          <p:cNvSpPr txBox="1"/>
          <p:nvPr/>
        </p:nvSpPr>
        <p:spPr>
          <a:xfrm>
            <a:off x="3903941" y="7689583"/>
            <a:ext cx="3334519" cy="2750278"/>
          </a:xfrm>
          <a:prstGeom prst="rect">
            <a:avLst/>
          </a:prstGeom>
        </p:spPr>
        <p:txBody>
          <a:bodyPr lIns="0" tIns="0" rIns="0" bIns="0" rtlCol="0" anchor="t">
            <a:spAutoFit/>
          </a:bodyPr>
          <a:lstStyle/>
          <a:p>
            <a:pPr algn="just">
              <a:lnSpc>
                <a:spcPts val="1137"/>
              </a:lnSpc>
            </a:pPr>
            <a:r>
              <a:rPr lang="en-US" sz="812">
                <a:solidFill>
                  <a:srgbClr val="221D1A"/>
                </a:solidFill>
                <a:latin typeface="Atkinson Hyperlegible"/>
                <a:ea typeface="Atkinson Hyperlegible"/>
                <a:cs typeface="Atkinson Hyperlegible"/>
                <a:sym typeface="Atkinson Hyperlegible"/>
              </a:rPr>
              <a:t>As da Silva (2025) suggests, Emotional Intelligence (EI) is a key element for effective leadership and the promotion of happiness in the workplace. High EI leaders are more prepared to handle relationships, create a positive working atmosphere, and deal with stress at work. A study by Xiao et al., (2023) illustrates through research that emotionally intelligent leaders are more adaptable and empathetic, and they help in enhancing team cohesion as well as trust. </a:t>
            </a:r>
          </a:p>
          <a:p>
            <a:pPr algn="just">
              <a:lnSpc>
                <a:spcPts val="1137"/>
              </a:lnSpc>
            </a:pPr>
            <a:r>
              <a:rPr lang="en-US" sz="812">
                <a:solidFill>
                  <a:srgbClr val="221D1A"/>
                </a:solidFill>
                <a:latin typeface="Atkinson Hyperlegible"/>
                <a:ea typeface="Atkinson Hyperlegible"/>
                <a:cs typeface="Atkinson Hyperlegible"/>
                <a:sym typeface="Atkinson Hyperlegible"/>
              </a:rPr>
              <a:t>According to Yashfeen et al., (2025), EI is also associated with reduced burnout amongst employees and enhanced psychological safety. EI-led leadership enhances employees' motivation by 27% and reduces turnover intention by 18%. Secondly, according to Mindeguia et al., (2021), high-emotional intelligence managers are able to identify the emotional needs of team members and consequently offer anticipatory support and improve job satisfaction.</a:t>
            </a:r>
          </a:p>
          <a:p>
            <a:pPr algn="just">
              <a:lnSpc>
                <a:spcPts val="1137"/>
              </a:lnSpc>
            </a:pPr>
            <a:r>
              <a:rPr lang="en-US" sz="812">
                <a:solidFill>
                  <a:srgbClr val="221D1A"/>
                </a:solidFill>
                <a:latin typeface="Atkinson Hyperlegible"/>
                <a:ea typeface="Atkinson Hyperlegible"/>
                <a:cs typeface="Atkinson Hyperlegible"/>
                <a:sym typeface="Atkinson Hyperlegible"/>
              </a:rPr>
              <a:t>Organisationally, as per Faugoo and Khoosye (2024), EI leads to improved conflict management, increased productivity and increased cohesion between team and organisational objectives. As stated by Görgens-Ekermans and Roux (2021), leadership effectiveness and organisational performance metrics were also significantly and positively correlated with EI in a meta-analysis (r = 0.43). </a:t>
            </a:r>
          </a:p>
        </p:txBody>
      </p:sp>
      <p:sp>
        <p:nvSpPr>
          <p:cNvPr id="33" name="TextBox 33"/>
          <p:cNvSpPr txBox="1"/>
          <p:nvPr/>
        </p:nvSpPr>
        <p:spPr>
          <a:xfrm rot="-5400000">
            <a:off x="-76902" y="9886364"/>
            <a:ext cx="1132692" cy="245338"/>
          </a:xfrm>
          <a:prstGeom prst="rect">
            <a:avLst/>
          </a:prstGeom>
        </p:spPr>
        <p:txBody>
          <a:bodyPr lIns="0" tIns="0" rIns="0" bIns="0" rtlCol="0" anchor="t">
            <a:spAutoFit/>
          </a:bodyPr>
          <a:lstStyle/>
          <a:p>
            <a:pPr algn="ctr">
              <a:lnSpc>
                <a:spcPts val="2033"/>
              </a:lnSpc>
              <a:spcBef>
                <a:spcPct val="0"/>
              </a:spcBef>
            </a:pPr>
            <a:r>
              <a:rPr lang="en-US" sz="1452" b="1">
                <a:solidFill>
                  <a:srgbClr val="221D1A"/>
                </a:solidFill>
                <a:latin typeface="Atkinson Hyperlegible Bold"/>
                <a:ea typeface="Atkinson Hyperlegible Bold"/>
                <a:cs typeface="Atkinson Hyperlegible Bold"/>
                <a:sym typeface="Atkinson Hyperlegible Bold"/>
              </a:rPr>
              <a:t>References</a:t>
            </a:r>
          </a:p>
        </p:txBody>
      </p:sp>
      <p:sp>
        <p:nvSpPr>
          <p:cNvPr id="34" name="TextBox 34"/>
          <p:cNvSpPr txBox="1"/>
          <p:nvPr/>
        </p:nvSpPr>
        <p:spPr>
          <a:xfrm>
            <a:off x="759682" y="9085530"/>
            <a:ext cx="2882205" cy="1475414"/>
          </a:xfrm>
          <a:prstGeom prst="rect">
            <a:avLst/>
          </a:prstGeom>
        </p:spPr>
        <p:txBody>
          <a:bodyPr lIns="0" tIns="0" rIns="0" bIns="0" rtlCol="0" anchor="t">
            <a:spAutoFit/>
          </a:bodyPr>
          <a:lstStyle/>
          <a:p>
            <a:pPr algn="just">
              <a:lnSpc>
                <a:spcPts val="508"/>
              </a:lnSpc>
              <a:spcBef>
                <a:spcPct val="0"/>
              </a:spcBef>
            </a:pPr>
            <a:r>
              <a:rPr lang="en-US" sz="363">
                <a:solidFill>
                  <a:srgbClr val="221D1A"/>
                </a:solidFill>
                <a:latin typeface="Atkinson Hyperlegible"/>
                <a:ea typeface="Atkinson Hyperlegible"/>
                <a:cs typeface="Atkinson Hyperlegible"/>
                <a:sym typeface="Atkinson Hyperlegible"/>
              </a:rPr>
              <a:t>Asadov, F., 2025. Enhancing Emotional Intelligence: Theoretical Frameworks and Practical Interventions. European science review, (1-2), pp.24-30.</a:t>
            </a:r>
          </a:p>
          <a:p>
            <a:pPr algn="just">
              <a:lnSpc>
                <a:spcPts val="508"/>
              </a:lnSpc>
              <a:spcBef>
                <a:spcPct val="0"/>
              </a:spcBef>
            </a:pPr>
            <a:r>
              <a:rPr lang="en-US" sz="363">
                <a:solidFill>
                  <a:srgbClr val="221D1A"/>
                </a:solidFill>
                <a:latin typeface="Atkinson Hyperlegible"/>
                <a:ea typeface="Atkinson Hyperlegible"/>
                <a:cs typeface="Atkinson Hyperlegible"/>
                <a:sym typeface="Atkinson Hyperlegible"/>
              </a:rPr>
              <a:t>Coronado-Maldonado, I. and Benítez-Márquez, M.D., 2023. Emotional intelligence, leadership, and work teams: A hybrid literature review. Heliyon, 9(10).</a:t>
            </a:r>
          </a:p>
          <a:p>
            <a:pPr algn="just">
              <a:lnSpc>
                <a:spcPts val="508"/>
              </a:lnSpc>
              <a:spcBef>
                <a:spcPct val="0"/>
              </a:spcBef>
            </a:pPr>
            <a:r>
              <a:rPr lang="en-US" sz="363">
                <a:solidFill>
                  <a:srgbClr val="221D1A"/>
                </a:solidFill>
                <a:latin typeface="Atkinson Hyperlegible"/>
                <a:ea typeface="Atkinson Hyperlegible"/>
                <a:cs typeface="Atkinson Hyperlegible"/>
                <a:sym typeface="Atkinson Hyperlegible"/>
              </a:rPr>
              <a:t>da Silva, T.M.H.R., 2025. The Role of Emotional Intelligence in Promoting Mental Peace, Healthy Work Environments, and Emotional Well-Being Among Entrepreneurs. In Supporting Psychological and Emotional Wellbeing Among Entrepreneurs (pp. 401-426). IGI Global.</a:t>
            </a:r>
          </a:p>
          <a:p>
            <a:pPr algn="just">
              <a:lnSpc>
                <a:spcPts val="508"/>
              </a:lnSpc>
              <a:spcBef>
                <a:spcPct val="0"/>
              </a:spcBef>
            </a:pPr>
            <a:r>
              <a:rPr lang="en-US" sz="363">
                <a:solidFill>
                  <a:srgbClr val="221D1A"/>
                </a:solidFill>
                <a:latin typeface="Atkinson Hyperlegible"/>
                <a:ea typeface="Atkinson Hyperlegible"/>
                <a:cs typeface="Atkinson Hyperlegible"/>
                <a:sym typeface="Atkinson Hyperlegible"/>
              </a:rPr>
              <a:t>Daher, K., Saad, D., Mugellini, E., Lalanne, D. and Abou Khaled, O., 2022. Empathic and empathetic systematic review to standardize the development of reliable and sustainable empathic systems. Sensors, 22(8), p.3046.</a:t>
            </a:r>
          </a:p>
          <a:p>
            <a:pPr algn="just">
              <a:lnSpc>
                <a:spcPts val="508"/>
              </a:lnSpc>
              <a:spcBef>
                <a:spcPct val="0"/>
              </a:spcBef>
            </a:pPr>
            <a:r>
              <a:rPr lang="en-US" sz="363">
                <a:solidFill>
                  <a:srgbClr val="221D1A"/>
                </a:solidFill>
                <a:latin typeface="Atkinson Hyperlegible"/>
                <a:ea typeface="Atkinson Hyperlegible"/>
                <a:cs typeface="Atkinson Hyperlegible"/>
                <a:sym typeface="Atkinson Hyperlegible"/>
              </a:rPr>
              <a:t>Dhillon, H.S., Sasidharan, S., Dhillon, G.K. and Manalikuzhiyil, B., 2021. Emotional intelligence–Measurement and practical applications. Current Medical Issues, 19(4), pp.278-281.</a:t>
            </a:r>
          </a:p>
          <a:p>
            <a:pPr algn="just">
              <a:lnSpc>
                <a:spcPts val="508"/>
              </a:lnSpc>
              <a:spcBef>
                <a:spcPct val="0"/>
              </a:spcBef>
            </a:pPr>
            <a:r>
              <a:rPr lang="en-US" sz="363">
                <a:solidFill>
                  <a:srgbClr val="221D1A"/>
                </a:solidFill>
                <a:latin typeface="Atkinson Hyperlegible"/>
                <a:ea typeface="Atkinson Hyperlegible"/>
                <a:cs typeface="Atkinson Hyperlegible"/>
                <a:sym typeface="Atkinson Hyperlegible"/>
              </a:rPr>
              <a:t>Faugoo, D. and Khoosye, P., 2024. Managers Harnessing Emotional Intelligence with Transformational Leadership: Creating Team Harmony and Resolving Conflicts for Business Success. International Journal of Business and Technology Management, 6(3), pp.719-729.</a:t>
            </a:r>
          </a:p>
          <a:p>
            <a:pPr algn="just">
              <a:lnSpc>
                <a:spcPts val="508"/>
              </a:lnSpc>
              <a:spcBef>
                <a:spcPct val="0"/>
              </a:spcBef>
            </a:pPr>
            <a:r>
              <a:rPr lang="en-US" sz="363">
                <a:solidFill>
                  <a:srgbClr val="221D1A"/>
                </a:solidFill>
                <a:latin typeface="Atkinson Hyperlegible"/>
                <a:ea typeface="Atkinson Hyperlegible"/>
                <a:cs typeface="Atkinson Hyperlegible"/>
                <a:sym typeface="Atkinson Hyperlegible"/>
              </a:rPr>
              <a:t>Görgens-Ekermans, G. and Roux, C., 2021. Revisiting the emotional intelligence and transformational leadership debate:(How) does emotional intelligence matter to effective leadership?. SA Journal of Human Resource Management, 19, p.1279.</a:t>
            </a:r>
          </a:p>
          <a:p>
            <a:pPr algn="just">
              <a:lnSpc>
                <a:spcPts val="508"/>
              </a:lnSpc>
              <a:spcBef>
                <a:spcPct val="0"/>
              </a:spcBef>
            </a:pPr>
            <a:r>
              <a:rPr lang="en-US" sz="363">
                <a:solidFill>
                  <a:srgbClr val="221D1A"/>
                </a:solidFill>
                <a:latin typeface="Atkinson Hyperlegible"/>
                <a:ea typeface="Atkinson Hyperlegible"/>
                <a:cs typeface="Atkinson Hyperlegible"/>
                <a:sym typeface="Atkinson Hyperlegible"/>
              </a:rPr>
              <a:t>Millette, D., 2023. Emotional self-awareness, self-care, and occupational stress in mental health professionals. In Handbook of Research on Dissecting and Dismantling Occupational Stress in Modern Organizations (pp. 237-253). IGI Global.</a:t>
            </a:r>
          </a:p>
          <a:p>
            <a:pPr algn="just">
              <a:lnSpc>
                <a:spcPts val="508"/>
              </a:lnSpc>
              <a:spcBef>
                <a:spcPct val="0"/>
              </a:spcBef>
            </a:pPr>
            <a:r>
              <a:rPr lang="en-US" sz="363">
                <a:solidFill>
                  <a:srgbClr val="221D1A"/>
                </a:solidFill>
                <a:latin typeface="Atkinson Hyperlegible"/>
                <a:ea typeface="Atkinson Hyperlegible"/>
                <a:cs typeface="Atkinson Hyperlegible"/>
                <a:sym typeface="Atkinson Hyperlegible"/>
              </a:rPr>
              <a:t>Mindeguia, R., Aritzeta, A., Garmendia, A., Martinez-Moreno, E., Elorza, U. and Soroa, G., 2021. Team emotional intelligence: emotional processes as a link between managers and workers. Frontiers in Psychology, 12, p.619999.</a:t>
            </a:r>
          </a:p>
          <a:p>
            <a:pPr algn="just">
              <a:lnSpc>
                <a:spcPts val="508"/>
              </a:lnSpc>
              <a:spcBef>
                <a:spcPct val="0"/>
              </a:spcBef>
            </a:pPr>
            <a:r>
              <a:rPr lang="en-US" sz="363">
                <a:solidFill>
                  <a:srgbClr val="221D1A"/>
                </a:solidFill>
                <a:latin typeface="Atkinson Hyperlegible"/>
                <a:ea typeface="Atkinson Hyperlegible"/>
                <a:cs typeface="Atkinson Hyperlegible"/>
                <a:sym typeface="Atkinson Hyperlegible"/>
              </a:rPr>
              <a:t>Wei, L.W. and Song, Y.C., 2024. Correlational Analysis of the Interplay among Academic Anxiety, Emotional Intelligence Management, and Academic Resilience. Online Submission, 11(4), pp.199-225.</a:t>
            </a:r>
          </a:p>
          <a:p>
            <a:pPr algn="just">
              <a:lnSpc>
                <a:spcPts val="508"/>
              </a:lnSpc>
              <a:spcBef>
                <a:spcPct val="0"/>
              </a:spcBef>
            </a:pPr>
            <a:r>
              <a:rPr lang="en-US" sz="363">
                <a:solidFill>
                  <a:srgbClr val="221D1A"/>
                </a:solidFill>
                <a:latin typeface="Atkinson Hyperlegible"/>
                <a:ea typeface="Atkinson Hyperlegible"/>
                <a:cs typeface="Atkinson Hyperlegible"/>
                <a:sym typeface="Atkinson Hyperlegible"/>
              </a:rPr>
              <a:t>Xiao, W., Quanliang, L., Huanli, Y. and Banerjee, S., 2023. The Role of Emotional Intelligence in Leadership and Team Dynamics. International Journal For Multidisciplinary Research (IJFMR), 5, pp.1-2.</a:t>
            </a:r>
          </a:p>
          <a:p>
            <a:pPr algn="just">
              <a:lnSpc>
                <a:spcPts val="508"/>
              </a:lnSpc>
              <a:spcBef>
                <a:spcPct val="0"/>
              </a:spcBef>
            </a:pPr>
            <a:r>
              <a:rPr lang="en-US" sz="363">
                <a:solidFill>
                  <a:srgbClr val="221D1A"/>
                </a:solidFill>
                <a:latin typeface="Atkinson Hyperlegible"/>
                <a:ea typeface="Atkinson Hyperlegible"/>
                <a:cs typeface="Atkinson Hyperlegible"/>
                <a:sym typeface="Atkinson Hyperlegible"/>
              </a:rPr>
              <a:t>Yashfeen, A., Waqar, S.M. and Chaudhry, A., 2025. Fostering a Positive Work Environment: Effects of Emotional Intelligence, Psychological Safety, and Humor Styles on Employee Performance. ACADEMIA International Journal for Social Sciences, 4(2), pp.661-675.</a:t>
            </a:r>
          </a:p>
        </p:txBody>
      </p:sp>
      <p:sp>
        <p:nvSpPr>
          <p:cNvPr id="35" name="AutoShape 35"/>
          <p:cNvSpPr/>
          <p:nvPr/>
        </p:nvSpPr>
        <p:spPr>
          <a:xfrm flipV="1">
            <a:off x="283830" y="9000049"/>
            <a:ext cx="3416486" cy="4762"/>
          </a:xfrm>
          <a:prstGeom prst="line">
            <a:avLst/>
          </a:prstGeom>
          <a:ln w="9525" cap="flat">
            <a:solidFill>
              <a:srgbClr val="221D1A"/>
            </a:solidFill>
            <a:prstDash val="solid"/>
            <a:headEnd type="none" w="sm" len="sm"/>
            <a:tailEnd type="none" w="sm" len="sm"/>
          </a:ln>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1208</Words>
  <PresentationFormat>Custom</PresentationFormat>
  <Paragraphs>33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Calibri</vt:lpstr>
      <vt:lpstr>Atkinson Hyperlegible</vt:lpstr>
      <vt:lpstr>Garet Bold</vt:lpstr>
      <vt:lpstr>Atkinson Hyperlegible Bold</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2025-06-12T20:06:41Z</dcterms:modified>
  <dc:identifier>DAGqK_CX4UQ</dc:identifier>
</cp:coreProperties>
</file>