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 id="2147483696" r:id="rId5"/>
    <p:sldMasterId id="2147483648" r:id="rId6"/>
  </p:sldMasterIdLst>
  <p:notesMasterIdLst>
    <p:notesMasterId r:id="rId40"/>
  </p:notesMasterIdLst>
  <p:sldIdLst>
    <p:sldId id="256" r:id="rId7"/>
    <p:sldId id="258" r:id="rId8"/>
    <p:sldId id="259" r:id="rId9"/>
    <p:sldId id="257" r:id="rId10"/>
    <p:sldId id="260" r:id="rId11"/>
    <p:sldId id="297" r:id="rId12"/>
    <p:sldId id="279" r:id="rId13"/>
    <p:sldId id="280" r:id="rId14"/>
    <p:sldId id="286" r:id="rId15"/>
    <p:sldId id="282" r:id="rId16"/>
    <p:sldId id="289" r:id="rId17"/>
    <p:sldId id="281" r:id="rId18"/>
    <p:sldId id="283" r:id="rId19"/>
    <p:sldId id="284" r:id="rId20"/>
    <p:sldId id="295" r:id="rId21"/>
    <p:sldId id="285" r:id="rId22"/>
    <p:sldId id="296" r:id="rId23"/>
    <p:sldId id="301" r:id="rId24"/>
    <p:sldId id="290" r:id="rId25"/>
    <p:sldId id="291" r:id="rId26"/>
    <p:sldId id="298" r:id="rId27"/>
    <p:sldId id="262" r:id="rId28"/>
    <p:sldId id="265" r:id="rId29"/>
    <p:sldId id="267" r:id="rId30"/>
    <p:sldId id="271" r:id="rId31"/>
    <p:sldId id="272" r:id="rId32"/>
    <p:sldId id="269" r:id="rId33"/>
    <p:sldId id="299" r:id="rId34"/>
    <p:sldId id="300" r:id="rId35"/>
    <p:sldId id="266" r:id="rId36"/>
    <p:sldId id="292" r:id="rId37"/>
    <p:sldId id="293" r:id="rId38"/>
    <p:sldId id="29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9CA96-3843-E256-32AC-750E8F989901}" v="255" dt="2022-12-08T14:36:33.335"/>
    <p1510:client id="{49455FBC-AC3F-4EE9-2550-5EB4A5400312}" v="2" dt="2022-12-08T14:44:27.975"/>
    <p1510:client id="{587B29CD-9F6F-4F47-B568-C8275624F06D}" v="1" dt="2022-12-15T09:58:38.716"/>
    <p1510:client id="{8F88B6DF-EDC2-E7C5-B5F1-BEBCED7BEAC2}" v="11" dt="2022-12-08T14:41:00.310"/>
    <p1510:client id="{D3BB8D24-2A21-46C0-93A2-803E51ADE131}" v="22" dt="2022-12-07T14:59:0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02" d="100"/>
          <a:sy n="102" d="100"/>
        </p:scale>
        <p:origin x="120" y="660"/>
      </p:cViewPr>
      <p:guideLst/>
    </p:cSldViewPr>
  </p:slideViewPr>
  <p:notesTextViewPr>
    <p:cViewPr>
      <p:scale>
        <a:sx n="1" d="1"/>
        <a:sy n="1" d="1"/>
      </p:scale>
      <p:origin x="0" y="0"/>
    </p:cViewPr>
  </p:notesTextViewPr>
  <p:notesViewPr>
    <p:cSldViewPr snapToGrid="0">
      <p:cViewPr varScale="1">
        <p:scale>
          <a:sx n="96" d="100"/>
          <a:sy n="96" d="100"/>
        </p:scale>
        <p:origin x="364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heme" Target="theme/theme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microsoft.com/office/2015/10/relationships/revisionInfo" Target="revisionInfo.xml"/><Relationship Id="rId20" Type="http://schemas.openxmlformats.org/officeDocument/2006/relationships/slide" Target="slides/slide14.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587B29CD-9F6F-4F47-B568-C8275624F06D}"/>
    <pc:docChg chg="modSld">
      <pc:chgData name="Sadie France" userId="S::s.france@uwtsd.ac.uk::b7d6a976-0449-421d-8e4f-ccb524b7ca6e" providerId="AD" clId="Web-{587B29CD-9F6F-4F47-B568-C8275624F06D}" dt="2022-12-15T09:58:38.716" v="0" actId="1076"/>
      <pc:docMkLst>
        <pc:docMk/>
      </pc:docMkLst>
      <pc:sldChg chg="modSp">
        <pc:chgData name="Sadie France" userId="S::s.france@uwtsd.ac.uk::b7d6a976-0449-421d-8e4f-ccb524b7ca6e" providerId="AD" clId="Web-{587B29CD-9F6F-4F47-B568-C8275624F06D}" dt="2022-12-15T09:58:38.716" v="0" actId="1076"/>
        <pc:sldMkLst>
          <pc:docMk/>
          <pc:sldMk cId="3593008829" sldId="293"/>
        </pc:sldMkLst>
        <pc:spChg chg="mod">
          <ac:chgData name="Sadie France" userId="S::s.france@uwtsd.ac.uk::b7d6a976-0449-421d-8e4f-ccb524b7ca6e" providerId="AD" clId="Web-{587B29CD-9F6F-4F47-B568-C8275624F06D}" dt="2022-12-15T09:58:38.716" v="0" actId="1076"/>
          <ac:spMkLst>
            <pc:docMk/>
            <pc:sldMk cId="3593008829" sldId="293"/>
            <ac:spMk id="6" creationId="{E20BD9D6-9122-6D79-77A9-88332B11DA3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D2C282-01EC-4956-8944-0B7BAC91D6F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91E41C5-7272-4DA7-A368-390BD93642F7}">
      <dgm:prSet/>
      <dgm:spPr/>
      <dgm:t>
        <a:bodyPr/>
        <a:lstStyle/>
        <a:p>
          <a:r>
            <a:rPr lang="en-GB"/>
            <a:t>Must have the intention to enter and carry out the physical act of entering.</a:t>
          </a:r>
          <a:endParaRPr lang="en-US"/>
        </a:p>
      </dgm:t>
    </dgm:pt>
    <dgm:pt modelId="{6F95E4C7-74F2-487D-96C9-39C496BB88DA}" type="parTrans" cxnId="{3A0F135E-FA47-4DD7-8ADE-EAE979DE9BF6}">
      <dgm:prSet/>
      <dgm:spPr/>
      <dgm:t>
        <a:bodyPr/>
        <a:lstStyle/>
        <a:p>
          <a:endParaRPr lang="en-US"/>
        </a:p>
      </dgm:t>
    </dgm:pt>
    <dgm:pt modelId="{CB7B745E-4B8A-4288-8D2E-A389366FA19B}" type="sibTrans" cxnId="{3A0F135E-FA47-4DD7-8ADE-EAE979DE9BF6}">
      <dgm:prSet/>
      <dgm:spPr/>
      <dgm:t>
        <a:bodyPr/>
        <a:lstStyle/>
        <a:p>
          <a:endParaRPr lang="en-US"/>
        </a:p>
      </dgm:t>
    </dgm:pt>
    <dgm:pt modelId="{2DC7B8CE-2D66-4708-8BA6-E4EF289A6ABE}">
      <dgm:prSet/>
      <dgm:spPr/>
      <dgm:t>
        <a:bodyPr/>
        <a:lstStyle/>
        <a:p>
          <a:r>
            <a:rPr lang="en-GB"/>
            <a:t>Collins [1973] QB 100</a:t>
          </a:r>
          <a:endParaRPr lang="en-US"/>
        </a:p>
      </dgm:t>
    </dgm:pt>
    <dgm:pt modelId="{79918D20-93A5-4EA4-AD56-69A87D20BF60}" type="parTrans" cxnId="{80F51F07-E521-42EE-A29A-1C44D9673A9E}">
      <dgm:prSet/>
      <dgm:spPr/>
      <dgm:t>
        <a:bodyPr/>
        <a:lstStyle/>
        <a:p>
          <a:endParaRPr lang="en-US"/>
        </a:p>
      </dgm:t>
    </dgm:pt>
    <dgm:pt modelId="{D7581231-789B-468E-9DD7-4D30292F598C}" type="sibTrans" cxnId="{80F51F07-E521-42EE-A29A-1C44D9673A9E}">
      <dgm:prSet/>
      <dgm:spPr/>
      <dgm:t>
        <a:bodyPr/>
        <a:lstStyle/>
        <a:p>
          <a:endParaRPr lang="en-US"/>
        </a:p>
      </dgm:t>
    </dgm:pt>
    <dgm:pt modelId="{097ECA7D-1258-4399-A5D4-396B145B352C}">
      <dgm:prSet/>
      <dgm:spPr/>
      <dgm:t>
        <a:bodyPr/>
        <a:lstStyle/>
        <a:p>
          <a:r>
            <a:rPr lang="en-GB"/>
            <a:t>Brown [1985] Crim LR 212</a:t>
          </a:r>
          <a:endParaRPr lang="en-US"/>
        </a:p>
      </dgm:t>
    </dgm:pt>
    <dgm:pt modelId="{B31D4BC4-DEFB-4801-9B05-1C53BA0E7AF6}" type="parTrans" cxnId="{4E7E1957-9332-4173-A2BA-E6C5D9849471}">
      <dgm:prSet/>
      <dgm:spPr/>
      <dgm:t>
        <a:bodyPr/>
        <a:lstStyle/>
        <a:p>
          <a:endParaRPr lang="en-US"/>
        </a:p>
      </dgm:t>
    </dgm:pt>
    <dgm:pt modelId="{D6A4AF35-12B4-4DAE-A788-C8E36D8BEC01}" type="sibTrans" cxnId="{4E7E1957-9332-4173-A2BA-E6C5D9849471}">
      <dgm:prSet/>
      <dgm:spPr/>
      <dgm:t>
        <a:bodyPr/>
        <a:lstStyle/>
        <a:p>
          <a:endParaRPr lang="en-US"/>
        </a:p>
      </dgm:t>
    </dgm:pt>
    <dgm:pt modelId="{9A4FDB80-8B6F-4D77-9039-AC788BF92345}">
      <dgm:prSet/>
      <dgm:spPr/>
      <dgm:t>
        <a:bodyPr/>
        <a:lstStyle/>
        <a:p>
          <a:r>
            <a:rPr lang="en-GB"/>
            <a:t>Ryan [1996] Crim LR 320</a:t>
          </a:r>
          <a:endParaRPr lang="en-US"/>
        </a:p>
      </dgm:t>
    </dgm:pt>
    <dgm:pt modelId="{B160172A-23BD-48C2-87C1-967E0DC1819D}" type="parTrans" cxnId="{580E78F9-01D0-41FF-A071-EA2769318F63}">
      <dgm:prSet/>
      <dgm:spPr/>
      <dgm:t>
        <a:bodyPr/>
        <a:lstStyle/>
        <a:p>
          <a:endParaRPr lang="en-US"/>
        </a:p>
      </dgm:t>
    </dgm:pt>
    <dgm:pt modelId="{55B5CE23-95D7-4296-B3BE-371E0373EC5D}" type="sibTrans" cxnId="{580E78F9-01D0-41FF-A071-EA2769318F63}">
      <dgm:prSet/>
      <dgm:spPr/>
      <dgm:t>
        <a:bodyPr/>
        <a:lstStyle/>
        <a:p>
          <a:endParaRPr lang="en-US"/>
        </a:p>
      </dgm:t>
    </dgm:pt>
    <dgm:pt modelId="{BF930617-7C3C-478F-A783-B9142E0B8F27}" type="pres">
      <dgm:prSet presAssocID="{A9D2C282-01EC-4956-8944-0B7BAC91D6FB}" presName="linear" presStyleCnt="0">
        <dgm:presLayoutVars>
          <dgm:animLvl val="lvl"/>
          <dgm:resizeHandles val="exact"/>
        </dgm:presLayoutVars>
      </dgm:prSet>
      <dgm:spPr/>
    </dgm:pt>
    <dgm:pt modelId="{72E45857-ED48-453D-B67F-66D1585A0F6C}" type="pres">
      <dgm:prSet presAssocID="{791E41C5-7272-4DA7-A368-390BD93642F7}" presName="parentText" presStyleLbl="node1" presStyleIdx="0" presStyleCnt="4">
        <dgm:presLayoutVars>
          <dgm:chMax val="0"/>
          <dgm:bulletEnabled val="1"/>
        </dgm:presLayoutVars>
      </dgm:prSet>
      <dgm:spPr/>
    </dgm:pt>
    <dgm:pt modelId="{C7754B81-0CE3-4AA7-A749-7EC86DEDAA3F}" type="pres">
      <dgm:prSet presAssocID="{CB7B745E-4B8A-4288-8D2E-A389366FA19B}" presName="spacer" presStyleCnt="0"/>
      <dgm:spPr/>
    </dgm:pt>
    <dgm:pt modelId="{1B0CF242-3D21-4F7C-8FEC-55A1CC862216}" type="pres">
      <dgm:prSet presAssocID="{2DC7B8CE-2D66-4708-8BA6-E4EF289A6ABE}" presName="parentText" presStyleLbl="node1" presStyleIdx="1" presStyleCnt="4">
        <dgm:presLayoutVars>
          <dgm:chMax val="0"/>
          <dgm:bulletEnabled val="1"/>
        </dgm:presLayoutVars>
      </dgm:prSet>
      <dgm:spPr/>
    </dgm:pt>
    <dgm:pt modelId="{205853DA-A5EF-4C88-8681-37FEF131A098}" type="pres">
      <dgm:prSet presAssocID="{D7581231-789B-468E-9DD7-4D30292F598C}" presName="spacer" presStyleCnt="0"/>
      <dgm:spPr/>
    </dgm:pt>
    <dgm:pt modelId="{AB4E7EED-E990-40C6-8E08-69877C237675}" type="pres">
      <dgm:prSet presAssocID="{097ECA7D-1258-4399-A5D4-396B145B352C}" presName="parentText" presStyleLbl="node1" presStyleIdx="2" presStyleCnt="4">
        <dgm:presLayoutVars>
          <dgm:chMax val="0"/>
          <dgm:bulletEnabled val="1"/>
        </dgm:presLayoutVars>
      </dgm:prSet>
      <dgm:spPr/>
    </dgm:pt>
    <dgm:pt modelId="{AE3491E7-C2DE-45E2-9721-9E70F4BEB56D}" type="pres">
      <dgm:prSet presAssocID="{D6A4AF35-12B4-4DAE-A788-C8E36D8BEC01}" presName="spacer" presStyleCnt="0"/>
      <dgm:spPr/>
    </dgm:pt>
    <dgm:pt modelId="{C35A7C74-6F9E-451B-987F-C17A05C1BB70}" type="pres">
      <dgm:prSet presAssocID="{9A4FDB80-8B6F-4D77-9039-AC788BF92345}" presName="parentText" presStyleLbl="node1" presStyleIdx="3" presStyleCnt="4">
        <dgm:presLayoutVars>
          <dgm:chMax val="0"/>
          <dgm:bulletEnabled val="1"/>
        </dgm:presLayoutVars>
      </dgm:prSet>
      <dgm:spPr/>
    </dgm:pt>
  </dgm:ptLst>
  <dgm:cxnLst>
    <dgm:cxn modelId="{80F51F07-E521-42EE-A29A-1C44D9673A9E}" srcId="{A9D2C282-01EC-4956-8944-0B7BAC91D6FB}" destId="{2DC7B8CE-2D66-4708-8BA6-E4EF289A6ABE}" srcOrd="1" destOrd="0" parTransId="{79918D20-93A5-4EA4-AD56-69A87D20BF60}" sibTransId="{D7581231-789B-468E-9DD7-4D30292F598C}"/>
    <dgm:cxn modelId="{A97DC328-FD4F-48DD-BBA9-D55B1CEE6D04}" type="presOf" srcId="{791E41C5-7272-4DA7-A368-390BD93642F7}" destId="{72E45857-ED48-453D-B67F-66D1585A0F6C}" srcOrd="0" destOrd="0" presId="urn:microsoft.com/office/officeart/2005/8/layout/vList2"/>
    <dgm:cxn modelId="{3A0F135E-FA47-4DD7-8ADE-EAE979DE9BF6}" srcId="{A9D2C282-01EC-4956-8944-0B7BAC91D6FB}" destId="{791E41C5-7272-4DA7-A368-390BD93642F7}" srcOrd="0" destOrd="0" parTransId="{6F95E4C7-74F2-487D-96C9-39C496BB88DA}" sibTransId="{CB7B745E-4B8A-4288-8D2E-A389366FA19B}"/>
    <dgm:cxn modelId="{4E7E1957-9332-4173-A2BA-E6C5D9849471}" srcId="{A9D2C282-01EC-4956-8944-0B7BAC91D6FB}" destId="{097ECA7D-1258-4399-A5D4-396B145B352C}" srcOrd="2" destOrd="0" parTransId="{B31D4BC4-DEFB-4801-9B05-1C53BA0E7AF6}" sibTransId="{D6A4AF35-12B4-4DAE-A788-C8E36D8BEC01}"/>
    <dgm:cxn modelId="{A3FA128E-E21C-4AA9-9AA0-FACB0908AE33}" type="presOf" srcId="{097ECA7D-1258-4399-A5D4-396B145B352C}" destId="{AB4E7EED-E990-40C6-8E08-69877C237675}" srcOrd="0" destOrd="0" presId="urn:microsoft.com/office/officeart/2005/8/layout/vList2"/>
    <dgm:cxn modelId="{5752329B-177D-4623-B54B-4506C165FF9F}" type="presOf" srcId="{9A4FDB80-8B6F-4D77-9039-AC788BF92345}" destId="{C35A7C74-6F9E-451B-987F-C17A05C1BB70}" srcOrd="0" destOrd="0" presId="urn:microsoft.com/office/officeart/2005/8/layout/vList2"/>
    <dgm:cxn modelId="{8EDD81D9-476B-46CF-932C-FF9212949308}" type="presOf" srcId="{2DC7B8CE-2D66-4708-8BA6-E4EF289A6ABE}" destId="{1B0CF242-3D21-4F7C-8FEC-55A1CC862216}" srcOrd="0" destOrd="0" presId="urn:microsoft.com/office/officeart/2005/8/layout/vList2"/>
    <dgm:cxn modelId="{C4E02FDC-5479-46E3-A75E-A2D32B200319}" type="presOf" srcId="{A9D2C282-01EC-4956-8944-0B7BAC91D6FB}" destId="{BF930617-7C3C-478F-A783-B9142E0B8F27}" srcOrd="0" destOrd="0" presId="urn:microsoft.com/office/officeart/2005/8/layout/vList2"/>
    <dgm:cxn modelId="{580E78F9-01D0-41FF-A071-EA2769318F63}" srcId="{A9D2C282-01EC-4956-8944-0B7BAC91D6FB}" destId="{9A4FDB80-8B6F-4D77-9039-AC788BF92345}" srcOrd="3" destOrd="0" parTransId="{B160172A-23BD-48C2-87C1-967E0DC1819D}" sibTransId="{55B5CE23-95D7-4296-B3BE-371E0373EC5D}"/>
    <dgm:cxn modelId="{219FD487-329A-473D-8DF0-89ACAEB98A34}" type="presParOf" srcId="{BF930617-7C3C-478F-A783-B9142E0B8F27}" destId="{72E45857-ED48-453D-B67F-66D1585A0F6C}" srcOrd="0" destOrd="0" presId="urn:microsoft.com/office/officeart/2005/8/layout/vList2"/>
    <dgm:cxn modelId="{F66CD865-F932-48E3-9359-5F6C826E9019}" type="presParOf" srcId="{BF930617-7C3C-478F-A783-B9142E0B8F27}" destId="{C7754B81-0CE3-4AA7-A749-7EC86DEDAA3F}" srcOrd="1" destOrd="0" presId="urn:microsoft.com/office/officeart/2005/8/layout/vList2"/>
    <dgm:cxn modelId="{0DED8808-3B71-406E-8834-5330555C9731}" type="presParOf" srcId="{BF930617-7C3C-478F-A783-B9142E0B8F27}" destId="{1B0CF242-3D21-4F7C-8FEC-55A1CC862216}" srcOrd="2" destOrd="0" presId="urn:microsoft.com/office/officeart/2005/8/layout/vList2"/>
    <dgm:cxn modelId="{D81BC558-17D8-4ECC-9EDD-329F4314D817}" type="presParOf" srcId="{BF930617-7C3C-478F-A783-B9142E0B8F27}" destId="{205853DA-A5EF-4C88-8681-37FEF131A098}" srcOrd="3" destOrd="0" presId="urn:microsoft.com/office/officeart/2005/8/layout/vList2"/>
    <dgm:cxn modelId="{F566DCD3-DC9C-494C-899A-204FF413E634}" type="presParOf" srcId="{BF930617-7C3C-478F-A783-B9142E0B8F27}" destId="{AB4E7EED-E990-40C6-8E08-69877C237675}" srcOrd="4" destOrd="0" presId="urn:microsoft.com/office/officeart/2005/8/layout/vList2"/>
    <dgm:cxn modelId="{CA22DFE5-DE01-4FF3-8088-2BAFC1185219}" type="presParOf" srcId="{BF930617-7C3C-478F-A783-B9142E0B8F27}" destId="{AE3491E7-C2DE-45E2-9721-9E70F4BEB56D}" srcOrd="5" destOrd="0" presId="urn:microsoft.com/office/officeart/2005/8/layout/vList2"/>
    <dgm:cxn modelId="{A6CD1D0B-C6F1-4E3A-A206-662B574D20D6}" type="presParOf" srcId="{BF930617-7C3C-478F-A783-B9142E0B8F27}" destId="{C35A7C74-6F9E-451B-987F-C17A05C1BB7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9BA726-22F0-4ADB-99D1-27AB81D86D6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3C970B3-ABB5-4AD4-8D19-5FE0AE06B79E}">
      <dgm:prSet/>
      <dgm:spPr/>
      <dgm:t>
        <a:bodyPr/>
        <a:lstStyle/>
        <a:p>
          <a:r>
            <a:rPr lang="en-GB"/>
            <a:t>Defined in the law of tort.</a:t>
          </a:r>
          <a:endParaRPr lang="en-US"/>
        </a:p>
      </dgm:t>
    </dgm:pt>
    <dgm:pt modelId="{79F0C667-4F1B-4F2A-B94E-CDF6FE30F53A}" type="parTrans" cxnId="{442C3C89-D638-4DFA-9374-31C72715543E}">
      <dgm:prSet/>
      <dgm:spPr/>
      <dgm:t>
        <a:bodyPr/>
        <a:lstStyle/>
        <a:p>
          <a:endParaRPr lang="en-US"/>
        </a:p>
      </dgm:t>
    </dgm:pt>
    <dgm:pt modelId="{51ABE11D-8806-42B7-9074-0417E5708AE8}" type="sibTrans" cxnId="{442C3C89-D638-4DFA-9374-31C72715543E}">
      <dgm:prSet/>
      <dgm:spPr/>
      <dgm:t>
        <a:bodyPr/>
        <a:lstStyle/>
        <a:p>
          <a:endParaRPr lang="en-US"/>
        </a:p>
      </dgm:t>
    </dgm:pt>
    <dgm:pt modelId="{D5E8CEB8-6F20-463E-8899-C9B51CC9357D}">
      <dgm:prSet/>
      <dgm:spPr/>
      <dgm:t>
        <a:bodyPr/>
        <a:lstStyle/>
        <a:p>
          <a:r>
            <a:rPr lang="en-GB"/>
            <a:t>It is the ‘ intentional, reckless or negligent entry into a building’.</a:t>
          </a:r>
          <a:endParaRPr lang="en-US"/>
        </a:p>
      </dgm:t>
    </dgm:pt>
    <dgm:pt modelId="{F233316F-D31F-47E0-870C-2EE52195138D}" type="parTrans" cxnId="{DF598B5F-2337-4828-B24B-328A2034D741}">
      <dgm:prSet/>
      <dgm:spPr/>
      <dgm:t>
        <a:bodyPr/>
        <a:lstStyle/>
        <a:p>
          <a:endParaRPr lang="en-US"/>
        </a:p>
      </dgm:t>
    </dgm:pt>
    <dgm:pt modelId="{2C2D8C68-FD33-4A35-8278-648594C269BA}" type="sibTrans" cxnId="{DF598B5F-2337-4828-B24B-328A2034D741}">
      <dgm:prSet/>
      <dgm:spPr/>
      <dgm:t>
        <a:bodyPr/>
        <a:lstStyle/>
        <a:p>
          <a:endParaRPr lang="en-US"/>
        </a:p>
      </dgm:t>
    </dgm:pt>
    <dgm:pt modelId="{27592CA3-C9FB-45F0-BED6-86DD8ACEA018}">
      <dgm:prSet/>
      <dgm:spPr/>
      <dgm:t>
        <a:bodyPr/>
        <a:lstStyle/>
        <a:p>
          <a:r>
            <a:rPr lang="en-GB"/>
            <a:t>Jones and Smith [1976] 1 WLR 672</a:t>
          </a:r>
          <a:endParaRPr lang="en-US"/>
        </a:p>
      </dgm:t>
    </dgm:pt>
    <dgm:pt modelId="{E068654B-EECA-41B8-8790-E73A95F44A66}" type="parTrans" cxnId="{72977BAE-39A9-42F5-8D69-0FB045B3B122}">
      <dgm:prSet/>
      <dgm:spPr/>
      <dgm:t>
        <a:bodyPr/>
        <a:lstStyle/>
        <a:p>
          <a:endParaRPr lang="en-US"/>
        </a:p>
      </dgm:t>
    </dgm:pt>
    <dgm:pt modelId="{03BC6F72-704F-4ED4-8199-6603AD4DFD66}" type="sibTrans" cxnId="{72977BAE-39A9-42F5-8D69-0FB045B3B122}">
      <dgm:prSet/>
      <dgm:spPr/>
      <dgm:t>
        <a:bodyPr/>
        <a:lstStyle/>
        <a:p>
          <a:endParaRPr lang="en-US"/>
        </a:p>
      </dgm:t>
    </dgm:pt>
    <dgm:pt modelId="{BC48659D-F71A-4B80-B0D2-42AD96FEC285}" type="pres">
      <dgm:prSet presAssocID="{CD9BA726-22F0-4ADB-99D1-27AB81D86D64}" presName="vert0" presStyleCnt="0">
        <dgm:presLayoutVars>
          <dgm:dir/>
          <dgm:animOne val="branch"/>
          <dgm:animLvl val="lvl"/>
        </dgm:presLayoutVars>
      </dgm:prSet>
      <dgm:spPr/>
    </dgm:pt>
    <dgm:pt modelId="{FD0E8FC6-C017-4B84-9413-C0F43351ACD4}" type="pres">
      <dgm:prSet presAssocID="{F3C970B3-ABB5-4AD4-8D19-5FE0AE06B79E}" presName="thickLine" presStyleLbl="alignNode1" presStyleIdx="0" presStyleCnt="3"/>
      <dgm:spPr/>
    </dgm:pt>
    <dgm:pt modelId="{1E1B038C-9E15-478F-BB18-62BC6AE2E6B6}" type="pres">
      <dgm:prSet presAssocID="{F3C970B3-ABB5-4AD4-8D19-5FE0AE06B79E}" presName="horz1" presStyleCnt="0"/>
      <dgm:spPr/>
    </dgm:pt>
    <dgm:pt modelId="{26398994-FC8A-4B39-A4C6-65957E81721B}" type="pres">
      <dgm:prSet presAssocID="{F3C970B3-ABB5-4AD4-8D19-5FE0AE06B79E}" presName="tx1" presStyleLbl="revTx" presStyleIdx="0" presStyleCnt="3"/>
      <dgm:spPr/>
    </dgm:pt>
    <dgm:pt modelId="{6DA8FC47-FDB5-49E5-A8BE-4C254F33640E}" type="pres">
      <dgm:prSet presAssocID="{F3C970B3-ABB5-4AD4-8D19-5FE0AE06B79E}" presName="vert1" presStyleCnt="0"/>
      <dgm:spPr/>
    </dgm:pt>
    <dgm:pt modelId="{78B9AED0-A565-4B0F-8246-6245D3C8524A}" type="pres">
      <dgm:prSet presAssocID="{D5E8CEB8-6F20-463E-8899-C9B51CC9357D}" presName="thickLine" presStyleLbl="alignNode1" presStyleIdx="1" presStyleCnt="3"/>
      <dgm:spPr/>
    </dgm:pt>
    <dgm:pt modelId="{27D98FF5-87AC-4706-A5B3-F1074B5D6F36}" type="pres">
      <dgm:prSet presAssocID="{D5E8CEB8-6F20-463E-8899-C9B51CC9357D}" presName="horz1" presStyleCnt="0"/>
      <dgm:spPr/>
    </dgm:pt>
    <dgm:pt modelId="{44368DA9-6FC7-44CA-9745-F11E02DE5A6B}" type="pres">
      <dgm:prSet presAssocID="{D5E8CEB8-6F20-463E-8899-C9B51CC9357D}" presName="tx1" presStyleLbl="revTx" presStyleIdx="1" presStyleCnt="3"/>
      <dgm:spPr/>
    </dgm:pt>
    <dgm:pt modelId="{92F71524-26C3-46A5-B86E-6CFFF9D9A5E9}" type="pres">
      <dgm:prSet presAssocID="{D5E8CEB8-6F20-463E-8899-C9B51CC9357D}" presName="vert1" presStyleCnt="0"/>
      <dgm:spPr/>
    </dgm:pt>
    <dgm:pt modelId="{97C22990-1FD7-481A-ACDA-D3CFFAEA0A1A}" type="pres">
      <dgm:prSet presAssocID="{27592CA3-C9FB-45F0-BED6-86DD8ACEA018}" presName="thickLine" presStyleLbl="alignNode1" presStyleIdx="2" presStyleCnt="3"/>
      <dgm:spPr/>
    </dgm:pt>
    <dgm:pt modelId="{25B3653F-8692-4E89-8982-B445551BB421}" type="pres">
      <dgm:prSet presAssocID="{27592CA3-C9FB-45F0-BED6-86DD8ACEA018}" presName="horz1" presStyleCnt="0"/>
      <dgm:spPr/>
    </dgm:pt>
    <dgm:pt modelId="{54DB57EA-602A-4C5E-BCE3-AD3423075058}" type="pres">
      <dgm:prSet presAssocID="{27592CA3-C9FB-45F0-BED6-86DD8ACEA018}" presName="tx1" presStyleLbl="revTx" presStyleIdx="2" presStyleCnt="3"/>
      <dgm:spPr/>
    </dgm:pt>
    <dgm:pt modelId="{CF0033A2-8E4C-47E4-8630-8EAA93CD7778}" type="pres">
      <dgm:prSet presAssocID="{27592CA3-C9FB-45F0-BED6-86DD8ACEA018}" presName="vert1" presStyleCnt="0"/>
      <dgm:spPr/>
    </dgm:pt>
  </dgm:ptLst>
  <dgm:cxnLst>
    <dgm:cxn modelId="{DF598B5F-2337-4828-B24B-328A2034D741}" srcId="{CD9BA726-22F0-4ADB-99D1-27AB81D86D64}" destId="{D5E8CEB8-6F20-463E-8899-C9B51CC9357D}" srcOrd="1" destOrd="0" parTransId="{F233316F-D31F-47E0-870C-2EE52195138D}" sibTransId="{2C2D8C68-FD33-4A35-8278-648594C269BA}"/>
    <dgm:cxn modelId="{442C3C89-D638-4DFA-9374-31C72715543E}" srcId="{CD9BA726-22F0-4ADB-99D1-27AB81D86D64}" destId="{F3C970B3-ABB5-4AD4-8D19-5FE0AE06B79E}" srcOrd="0" destOrd="0" parTransId="{79F0C667-4F1B-4F2A-B94E-CDF6FE30F53A}" sibTransId="{51ABE11D-8806-42B7-9074-0417E5708AE8}"/>
    <dgm:cxn modelId="{9C852B94-6880-4AB3-90ED-D79C2B34F579}" type="presOf" srcId="{D5E8CEB8-6F20-463E-8899-C9B51CC9357D}" destId="{44368DA9-6FC7-44CA-9745-F11E02DE5A6B}" srcOrd="0" destOrd="0" presId="urn:microsoft.com/office/officeart/2008/layout/LinedList"/>
    <dgm:cxn modelId="{72977BAE-39A9-42F5-8D69-0FB045B3B122}" srcId="{CD9BA726-22F0-4ADB-99D1-27AB81D86D64}" destId="{27592CA3-C9FB-45F0-BED6-86DD8ACEA018}" srcOrd="2" destOrd="0" parTransId="{E068654B-EECA-41B8-8790-E73A95F44A66}" sibTransId="{03BC6F72-704F-4ED4-8199-6603AD4DFD66}"/>
    <dgm:cxn modelId="{434962C0-3F04-4888-8295-04A85FC6E056}" type="presOf" srcId="{CD9BA726-22F0-4ADB-99D1-27AB81D86D64}" destId="{BC48659D-F71A-4B80-B0D2-42AD96FEC285}" srcOrd="0" destOrd="0" presId="urn:microsoft.com/office/officeart/2008/layout/LinedList"/>
    <dgm:cxn modelId="{9F13CAD2-66B8-4C68-A83A-28E89AE83238}" type="presOf" srcId="{27592CA3-C9FB-45F0-BED6-86DD8ACEA018}" destId="{54DB57EA-602A-4C5E-BCE3-AD3423075058}" srcOrd="0" destOrd="0" presId="urn:microsoft.com/office/officeart/2008/layout/LinedList"/>
    <dgm:cxn modelId="{F91D82F4-4B07-4ECA-B93B-9F9BF8DE713C}" type="presOf" srcId="{F3C970B3-ABB5-4AD4-8D19-5FE0AE06B79E}" destId="{26398994-FC8A-4B39-A4C6-65957E81721B}" srcOrd="0" destOrd="0" presId="urn:microsoft.com/office/officeart/2008/layout/LinedList"/>
    <dgm:cxn modelId="{489830B4-E2F8-4FEE-A274-EB805C627EEB}" type="presParOf" srcId="{BC48659D-F71A-4B80-B0D2-42AD96FEC285}" destId="{FD0E8FC6-C017-4B84-9413-C0F43351ACD4}" srcOrd="0" destOrd="0" presId="urn:microsoft.com/office/officeart/2008/layout/LinedList"/>
    <dgm:cxn modelId="{FA5AD241-F9B9-4E05-8322-1093EB52B505}" type="presParOf" srcId="{BC48659D-F71A-4B80-B0D2-42AD96FEC285}" destId="{1E1B038C-9E15-478F-BB18-62BC6AE2E6B6}" srcOrd="1" destOrd="0" presId="urn:microsoft.com/office/officeart/2008/layout/LinedList"/>
    <dgm:cxn modelId="{DF98DD83-A5DB-4274-A856-EDA2F692A483}" type="presParOf" srcId="{1E1B038C-9E15-478F-BB18-62BC6AE2E6B6}" destId="{26398994-FC8A-4B39-A4C6-65957E81721B}" srcOrd="0" destOrd="0" presId="urn:microsoft.com/office/officeart/2008/layout/LinedList"/>
    <dgm:cxn modelId="{9EA7A8EC-113F-4A50-8E9A-4FFD9086A966}" type="presParOf" srcId="{1E1B038C-9E15-478F-BB18-62BC6AE2E6B6}" destId="{6DA8FC47-FDB5-49E5-A8BE-4C254F33640E}" srcOrd="1" destOrd="0" presId="urn:microsoft.com/office/officeart/2008/layout/LinedList"/>
    <dgm:cxn modelId="{7280F791-CFAA-4FD3-A123-EFC88554F997}" type="presParOf" srcId="{BC48659D-F71A-4B80-B0D2-42AD96FEC285}" destId="{78B9AED0-A565-4B0F-8246-6245D3C8524A}" srcOrd="2" destOrd="0" presId="urn:microsoft.com/office/officeart/2008/layout/LinedList"/>
    <dgm:cxn modelId="{BFE298E2-16FF-462C-A84C-ACAE2B00D785}" type="presParOf" srcId="{BC48659D-F71A-4B80-B0D2-42AD96FEC285}" destId="{27D98FF5-87AC-4706-A5B3-F1074B5D6F36}" srcOrd="3" destOrd="0" presId="urn:microsoft.com/office/officeart/2008/layout/LinedList"/>
    <dgm:cxn modelId="{CF54FFDF-296C-434E-9100-9096ED78F262}" type="presParOf" srcId="{27D98FF5-87AC-4706-A5B3-F1074B5D6F36}" destId="{44368DA9-6FC7-44CA-9745-F11E02DE5A6B}" srcOrd="0" destOrd="0" presId="urn:microsoft.com/office/officeart/2008/layout/LinedList"/>
    <dgm:cxn modelId="{4F9D7312-F4F0-4B6F-888C-09AF93B5EA5D}" type="presParOf" srcId="{27D98FF5-87AC-4706-A5B3-F1074B5D6F36}" destId="{92F71524-26C3-46A5-B86E-6CFFF9D9A5E9}" srcOrd="1" destOrd="0" presId="urn:microsoft.com/office/officeart/2008/layout/LinedList"/>
    <dgm:cxn modelId="{5643B09C-5786-4A4E-BF5F-DF5FFC6239FE}" type="presParOf" srcId="{BC48659D-F71A-4B80-B0D2-42AD96FEC285}" destId="{97C22990-1FD7-481A-ACDA-D3CFFAEA0A1A}" srcOrd="4" destOrd="0" presId="urn:microsoft.com/office/officeart/2008/layout/LinedList"/>
    <dgm:cxn modelId="{919BCD15-94FE-4B99-B8AF-F84DD1B91D69}" type="presParOf" srcId="{BC48659D-F71A-4B80-B0D2-42AD96FEC285}" destId="{25B3653F-8692-4E89-8982-B445551BB421}" srcOrd="5" destOrd="0" presId="urn:microsoft.com/office/officeart/2008/layout/LinedList"/>
    <dgm:cxn modelId="{AE59F895-F744-413D-B895-372D85926323}" type="presParOf" srcId="{25B3653F-8692-4E89-8982-B445551BB421}" destId="{54DB57EA-602A-4C5E-BCE3-AD3423075058}" srcOrd="0" destOrd="0" presId="urn:microsoft.com/office/officeart/2008/layout/LinedList"/>
    <dgm:cxn modelId="{931306FA-DE82-402A-8DE8-05698F2938B6}" type="presParOf" srcId="{25B3653F-8692-4E89-8982-B445551BB421}" destId="{CF0033A2-8E4C-47E4-8630-8EAA93CD77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D8E6AE-32C7-448D-B4D7-AA4258A485DE}"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92AFBC5F-5DF2-4414-B59A-80DCF6ED158A}">
      <dgm:prSet/>
      <dgm:spPr/>
      <dgm:t>
        <a:bodyPr/>
        <a:lstStyle/>
        <a:p>
          <a:r>
            <a:rPr lang="en-GB"/>
            <a:t>The D’s intoxication must be voluntary (Hardie [1985], Allen [1989]).</a:t>
          </a:r>
          <a:endParaRPr lang="en-US"/>
        </a:p>
      </dgm:t>
    </dgm:pt>
    <dgm:pt modelId="{F69F82A2-8428-45A6-9264-E4B6E7117D80}" type="parTrans" cxnId="{F3E11E63-12F1-4C6E-92DD-E6AA062911C0}">
      <dgm:prSet/>
      <dgm:spPr/>
      <dgm:t>
        <a:bodyPr/>
        <a:lstStyle/>
        <a:p>
          <a:endParaRPr lang="en-US"/>
        </a:p>
      </dgm:t>
    </dgm:pt>
    <dgm:pt modelId="{3CD7D9B6-FB9D-42EA-9CC4-A409BCD14955}" type="sibTrans" cxnId="{F3E11E63-12F1-4C6E-92DD-E6AA062911C0}">
      <dgm:prSet/>
      <dgm:spPr/>
      <dgm:t>
        <a:bodyPr/>
        <a:lstStyle/>
        <a:p>
          <a:endParaRPr lang="en-US"/>
        </a:p>
      </dgm:t>
    </dgm:pt>
    <dgm:pt modelId="{284E524E-4452-486A-AA52-05C2CE5DFD41}">
      <dgm:prSet/>
      <dgm:spPr/>
      <dgm:t>
        <a:bodyPr/>
        <a:lstStyle/>
        <a:p>
          <a:r>
            <a:rPr lang="en-GB"/>
            <a:t>2. The D must lack the required MR due to their intoxication (DPP v Beard [1920], Gallagher [1963])</a:t>
          </a:r>
          <a:endParaRPr lang="en-US"/>
        </a:p>
      </dgm:t>
    </dgm:pt>
    <dgm:pt modelId="{B786C06B-D3B9-4D49-971E-7B4CED9F53D8}" type="parTrans" cxnId="{34456598-6000-4678-A6E1-F676DB8A194C}">
      <dgm:prSet/>
      <dgm:spPr/>
      <dgm:t>
        <a:bodyPr/>
        <a:lstStyle/>
        <a:p>
          <a:endParaRPr lang="en-US"/>
        </a:p>
      </dgm:t>
    </dgm:pt>
    <dgm:pt modelId="{EE966605-7F5A-440E-8938-A404027CF2BC}" type="sibTrans" cxnId="{34456598-6000-4678-A6E1-F676DB8A194C}">
      <dgm:prSet/>
      <dgm:spPr/>
      <dgm:t>
        <a:bodyPr/>
        <a:lstStyle/>
        <a:p>
          <a:endParaRPr lang="en-US"/>
        </a:p>
      </dgm:t>
    </dgm:pt>
    <dgm:pt modelId="{30ABC21D-1D2B-4523-A53A-9638CA5D96BE}" type="pres">
      <dgm:prSet presAssocID="{CED8E6AE-32C7-448D-B4D7-AA4258A485DE}" presName="vert0" presStyleCnt="0">
        <dgm:presLayoutVars>
          <dgm:dir/>
          <dgm:animOne val="branch"/>
          <dgm:animLvl val="lvl"/>
        </dgm:presLayoutVars>
      </dgm:prSet>
      <dgm:spPr/>
    </dgm:pt>
    <dgm:pt modelId="{7896A3DB-17EE-4975-8647-93D7B444383F}" type="pres">
      <dgm:prSet presAssocID="{92AFBC5F-5DF2-4414-B59A-80DCF6ED158A}" presName="thickLine" presStyleLbl="alignNode1" presStyleIdx="0" presStyleCnt="2"/>
      <dgm:spPr/>
    </dgm:pt>
    <dgm:pt modelId="{26C5ABA3-2C91-4FEB-AB4C-149830914E2E}" type="pres">
      <dgm:prSet presAssocID="{92AFBC5F-5DF2-4414-B59A-80DCF6ED158A}" presName="horz1" presStyleCnt="0"/>
      <dgm:spPr/>
    </dgm:pt>
    <dgm:pt modelId="{0EA5BABD-67B0-4D68-AD53-DCB2AF1A5496}" type="pres">
      <dgm:prSet presAssocID="{92AFBC5F-5DF2-4414-B59A-80DCF6ED158A}" presName="tx1" presStyleLbl="revTx" presStyleIdx="0" presStyleCnt="2"/>
      <dgm:spPr/>
    </dgm:pt>
    <dgm:pt modelId="{E1F8B46A-8DBF-4EF1-AB5D-88DCF7D77E63}" type="pres">
      <dgm:prSet presAssocID="{92AFBC5F-5DF2-4414-B59A-80DCF6ED158A}" presName="vert1" presStyleCnt="0"/>
      <dgm:spPr/>
    </dgm:pt>
    <dgm:pt modelId="{C91ED2D1-7104-4B0C-8948-BF33CD600B1D}" type="pres">
      <dgm:prSet presAssocID="{284E524E-4452-486A-AA52-05C2CE5DFD41}" presName="thickLine" presStyleLbl="alignNode1" presStyleIdx="1" presStyleCnt="2"/>
      <dgm:spPr/>
    </dgm:pt>
    <dgm:pt modelId="{38C2E592-59F3-438F-BCC9-9FB6C3AEC133}" type="pres">
      <dgm:prSet presAssocID="{284E524E-4452-486A-AA52-05C2CE5DFD41}" presName="horz1" presStyleCnt="0"/>
      <dgm:spPr/>
    </dgm:pt>
    <dgm:pt modelId="{372302E7-7AE5-4747-B885-34729B0795E1}" type="pres">
      <dgm:prSet presAssocID="{284E524E-4452-486A-AA52-05C2CE5DFD41}" presName="tx1" presStyleLbl="revTx" presStyleIdx="1" presStyleCnt="2"/>
      <dgm:spPr/>
    </dgm:pt>
    <dgm:pt modelId="{7D2BE7FA-B4B7-48D8-ACA8-F57E2DCE00DD}" type="pres">
      <dgm:prSet presAssocID="{284E524E-4452-486A-AA52-05C2CE5DFD41}" presName="vert1" presStyleCnt="0"/>
      <dgm:spPr/>
    </dgm:pt>
  </dgm:ptLst>
  <dgm:cxnLst>
    <dgm:cxn modelId="{F3E11E63-12F1-4C6E-92DD-E6AA062911C0}" srcId="{CED8E6AE-32C7-448D-B4D7-AA4258A485DE}" destId="{92AFBC5F-5DF2-4414-B59A-80DCF6ED158A}" srcOrd="0" destOrd="0" parTransId="{F69F82A2-8428-45A6-9264-E4B6E7117D80}" sibTransId="{3CD7D9B6-FB9D-42EA-9CC4-A409BCD14955}"/>
    <dgm:cxn modelId="{AB04607B-02DF-41F0-B066-394BAF53703D}" type="presOf" srcId="{284E524E-4452-486A-AA52-05C2CE5DFD41}" destId="{372302E7-7AE5-4747-B885-34729B0795E1}" srcOrd="0" destOrd="0" presId="urn:microsoft.com/office/officeart/2008/layout/LinedList"/>
    <dgm:cxn modelId="{34456598-6000-4678-A6E1-F676DB8A194C}" srcId="{CED8E6AE-32C7-448D-B4D7-AA4258A485DE}" destId="{284E524E-4452-486A-AA52-05C2CE5DFD41}" srcOrd="1" destOrd="0" parTransId="{B786C06B-D3B9-4D49-971E-7B4CED9F53D8}" sibTransId="{EE966605-7F5A-440E-8938-A404027CF2BC}"/>
    <dgm:cxn modelId="{15C8BAB6-C9D3-4ADC-A2B7-7890A2DD2970}" type="presOf" srcId="{92AFBC5F-5DF2-4414-B59A-80DCF6ED158A}" destId="{0EA5BABD-67B0-4D68-AD53-DCB2AF1A5496}" srcOrd="0" destOrd="0" presId="urn:microsoft.com/office/officeart/2008/layout/LinedList"/>
    <dgm:cxn modelId="{958C0FBC-2045-47CE-98F2-743EC65618B1}" type="presOf" srcId="{CED8E6AE-32C7-448D-B4D7-AA4258A485DE}" destId="{30ABC21D-1D2B-4523-A53A-9638CA5D96BE}" srcOrd="0" destOrd="0" presId="urn:microsoft.com/office/officeart/2008/layout/LinedList"/>
    <dgm:cxn modelId="{7DCE335C-303E-40BC-96DD-7FE8BA40A402}" type="presParOf" srcId="{30ABC21D-1D2B-4523-A53A-9638CA5D96BE}" destId="{7896A3DB-17EE-4975-8647-93D7B444383F}" srcOrd="0" destOrd="0" presId="urn:microsoft.com/office/officeart/2008/layout/LinedList"/>
    <dgm:cxn modelId="{F6B0C7C7-0B71-48C9-9A88-8291AD7CE406}" type="presParOf" srcId="{30ABC21D-1D2B-4523-A53A-9638CA5D96BE}" destId="{26C5ABA3-2C91-4FEB-AB4C-149830914E2E}" srcOrd="1" destOrd="0" presId="urn:microsoft.com/office/officeart/2008/layout/LinedList"/>
    <dgm:cxn modelId="{6F29ED3F-F8A5-426D-A05D-1EACB951020F}" type="presParOf" srcId="{26C5ABA3-2C91-4FEB-AB4C-149830914E2E}" destId="{0EA5BABD-67B0-4D68-AD53-DCB2AF1A5496}" srcOrd="0" destOrd="0" presId="urn:microsoft.com/office/officeart/2008/layout/LinedList"/>
    <dgm:cxn modelId="{54D337B7-F534-4105-AA0E-5C4F976E3BF1}" type="presParOf" srcId="{26C5ABA3-2C91-4FEB-AB4C-149830914E2E}" destId="{E1F8B46A-8DBF-4EF1-AB5D-88DCF7D77E63}" srcOrd="1" destOrd="0" presId="urn:microsoft.com/office/officeart/2008/layout/LinedList"/>
    <dgm:cxn modelId="{C73E1DD1-C968-454C-A18F-3356A6613EF0}" type="presParOf" srcId="{30ABC21D-1D2B-4523-A53A-9638CA5D96BE}" destId="{C91ED2D1-7104-4B0C-8948-BF33CD600B1D}" srcOrd="2" destOrd="0" presId="urn:microsoft.com/office/officeart/2008/layout/LinedList"/>
    <dgm:cxn modelId="{35E769DF-5CC4-4FA9-A2C2-D90FB20213CB}" type="presParOf" srcId="{30ABC21D-1D2B-4523-A53A-9638CA5D96BE}" destId="{38C2E592-59F3-438F-BCC9-9FB6C3AEC133}" srcOrd="3" destOrd="0" presId="urn:microsoft.com/office/officeart/2008/layout/LinedList"/>
    <dgm:cxn modelId="{7BA8BBCB-0802-45E8-BC66-0BA38163CC61}" type="presParOf" srcId="{38C2E592-59F3-438F-BCC9-9FB6C3AEC133}" destId="{372302E7-7AE5-4747-B885-34729B0795E1}" srcOrd="0" destOrd="0" presId="urn:microsoft.com/office/officeart/2008/layout/LinedList"/>
    <dgm:cxn modelId="{BF102AF1-A735-454B-BF0F-ADD15E22FE46}" type="presParOf" srcId="{38C2E592-59F3-438F-BCC9-9FB6C3AEC133}" destId="{7D2BE7FA-B4B7-48D8-ACA8-F57E2DCE00D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BB46C1-0DBE-4F09-8478-01C78FE55BC3}"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CC2E45DF-2E00-44CF-B991-0AA638EAEA6D}">
      <dgm:prSet/>
      <dgm:spPr/>
      <dgm:t>
        <a:bodyPr/>
        <a:lstStyle/>
        <a:p>
          <a:r>
            <a:rPr lang="en-GB" dirty="0"/>
            <a:t>3. Crimes of basic and specific intent</a:t>
          </a:r>
          <a:endParaRPr lang="en-US" dirty="0"/>
        </a:p>
      </dgm:t>
    </dgm:pt>
    <dgm:pt modelId="{4BEF399D-8E75-4749-9537-536FAA51C489}" type="parTrans" cxnId="{D2710285-BB82-4AA5-A786-84B550853FB2}">
      <dgm:prSet/>
      <dgm:spPr/>
      <dgm:t>
        <a:bodyPr/>
        <a:lstStyle/>
        <a:p>
          <a:endParaRPr lang="en-US"/>
        </a:p>
      </dgm:t>
    </dgm:pt>
    <dgm:pt modelId="{E28E263F-D28F-464B-B991-ED08628EA380}" type="sibTrans" cxnId="{D2710285-BB82-4AA5-A786-84B550853FB2}">
      <dgm:prSet/>
      <dgm:spPr/>
      <dgm:t>
        <a:bodyPr/>
        <a:lstStyle/>
        <a:p>
          <a:endParaRPr lang="en-US"/>
        </a:p>
      </dgm:t>
    </dgm:pt>
    <dgm:pt modelId="{A717F2EB-3DF4-4591-896B-1658C7E0F8D1}">
      <dgm:prSet/>
      <dgm:spPr/>
      <dgm:t>
        <a:bodyPr/>
        <a:lstStyle/>
        <a:p>
          <a:r>
            <a:rPr lang="en-GB" dirty="0"/>
            <a:t>Lipman [1970]</a:t>
          </a:r>
          <a:endParaRPr lang="en-US" dirty="0"/>
        </a:p>
      </dgm:t>
    </dgm:pt>
    <dgm:pt modelId="{F0B8DF05-21E4-4537-82EF-9AEB7C4EDBB3}" type="parTrans" cxnId="{4BD01971-4A24-4198-8BA7-DE42E4BE36C9}">
      <dgm:prSet/>
      <dgm:spPr/>
      <dgm:t>
        <a:bodyPr/>
        <a:lstStyle/>
        <a:p>
          <a:endParaRPr lang="en-US"/>
        </a:p>
      </dgm:t>
    </dgm:pt>
    <dgm:pt modelId="{03C1D404-C8B7-438B-8D19-6E0A6DBE397F}" type="sibTrans" cxnId="{4BD01971-4A24-4198-8BA7-DE42E4BE36C9}">
      <dgm:prSet/>
      <dgm:spPr/>
      <dgm:t>
        <a:bodyPr/>
        <a:lstStyle/>
        <a:p>
          <a:endParaRPr lang="en-US"/>
        </a:p>
      </dgm:t>
    </dgm:pt>
    <dgm:pt modelId="{9DC195A0-8B34-4074-8D1C-2D957A3F6406}">
      <dgm:prSet/>
      <dgm:spPr/>
      <dgm:t>
        <a:bodyPr/>
        <a:lstStyle/>
        <a:p>
          <a:pPr rtl="0"/>
          <a:r>
            <a:rPr lang="en-GB" dirty="0"/>
            <a:t>DPP v </a:t>
          </a:r>
          <a:r>
            <a:rPr lang="en-GB" dirty="0">
              <a:latin typeface="Calibri Light" panose="020F0302020204030204"/>
            </a:rPr>
            <a:t>Majewski [1977]</a:t>
          </a:r>
          <a:endParaRPr lang="en-US" dirty="0"/>
        </a:p>
      </dgm:t>
    </dgm:pt>
    <dgm:pt modelId="{D3878E33-82FE-4295-8941-7340BBD26180}" type="parTrans" cxnId="{B4278EF4-C8D7-4D4D-915F-CC5E10AB6C46}">
      <dgm:prSet/>
      <dgm:spPr/>
      <dgm:t>
        <a:bodyPr/>
        <a:lstStyle/>
        <a:p>
          <a:endParaRPr lang="en-US"/>
        </a:p>
      </dgm:t>
    </dgm:pt>
    <dgm:pt modelId="{ECFFD3E4-5ED1-4450-99EB-EF4ACAD797DB}" type="sibTrans" cxnId="{B4278EF4-C8D7-4D4D-915F-CC5E10AB6C46}">
      <dgm:prSet/>
      <dgm:spPr/>
      <dgm:t>
        <a:bodyPr/>
        <a:lstStyle/>
        <a:p>
          <a:endParaRPr lang="en-US"/>
        </a:p>
      </dgm:t>
    </dgm:pt>
    <dgm:pt modelId="{27688883-3FC8-4B7F-8D31-B9DF16D36CA3}" type="pres">
      <dgm:prSet presAssocID="{94BB46C1-0DBE-4F09-8478-01C78FE55BC3}" presName="vert0" presStyleCnt="0">
        <dgm:presLayoutVars>
          <dgm:dir/>
          <dgm:animOne val="branch"/>
          <dgm:animLvl val="lvl"/>
        </dgm:presLayoutVars>
      </dgm:prSet>
      <dgm:spPr/>
    </dgm:pt>
    <dgm:pt modelId="{95743B02-54DA-4FC6-A497-93B066EE96AE}" type="pres">
      <dgm:prSet presAssocID="{CC2E45DF-2E00-44CF-B991-0AA638EAEA6D}" presName="thickLine" presStyleLbl="alignNode1" presStyleIdx="0" presStyleCnt="3"/>
      <dgm:spPr/>
    </dgm:pt>
    <dgm:pt modelId="{F44A8A95-C3F8-4F55-992F-2716011A1B02}" type="pres">
      <dgm:prSet presAssocID="{CC2E45DF-2E00-44CF-B991-0AA638EAEA6D}" presName="horz1" presStyleCnt="0"/>
      <dgm:spPr/>
    </dgm:pt>
    <dgm:pt modelId="{935610A8-F5AE-4FCE-8E5F-B34285442F07}" type="pres">
      <dgm:prSet presAssocID="{CC2E45DF-2E00-44CF-B991-0AA638EAEA6D}" presName="tx1" presStyleLbl="revTx" presStyleIdx="0" presStyleCnt="3"/>
      <dgm:spPr/>
    </dgm:pt>
    <dgm:pt modelId="{ED545635-AABE-49C7-AFA9-4824DB7CB7FD}" type="pres">
      <dgm:prSet presAssocID="{CC2E45DF-2E00-44CF-B991-0AA638EAEA6D}" presName="vert1" presStyleCnt="0"/>
      <dgm:spPr/>
    </dgm:pt>
    <dgm:pt modelId="{B106FF36-07F8-4FED-B199-9F1A2C562E26}" type="pres">
      <dgm:prSet presAssocID="{A717F2EB-3DF4-4591-896B-1658C7E0F8D1}" presName="thickLine" presStyleLbl="alignNode1" presStyleIdx="1" presStyleCnt="3"/>
      <dgm:spPr/>
    </dgm:pt>
    <dgm:pt modelId="{4F863CD6-F5FE-4A16-921B-AA759C6D12E7}" type="pres">
      <dgm:prSet presAssocID="{A717F2EB-3DF4-4591-896B-1658C7E0F8D1}" presName="horz1" presStyleCnt="0"/>
      <dgm:spPr/>
    </dgm:pt>
    <dgm:pt modelId="{4BB6101E-EA22-47A1-AFFF-7CC719E4B5EF}" type="pres">
      <dgm:prSet presAssocID="{A717F2EB-3DF4-4591-896B-1658C7E0F8D1}" presName="tx1" presStyleLbl="revTx" presStyleIdx="1" presStyleCnt="3"/>
      <dgm:spPr/>
    </dgm:pt>
    <dgm:pt modelId="{F6B4DBBF-4777-4786-99FC-D7116EB3CCE3}" type="pres">
      <dgm:prSet presAssocID="{A717F2EB-3DF4-4591-896B-1658C7E0F8D1}" presName="vert1" presStyleCnt="0"/>
      <dgm:spPr/>
    </dgm:pt>
    <dgm:pt modelId="{6C873D11-DAA3-454C-9A74-81B9FC49614D}" type="pres">
      <dgm:prSet presAssocID="{9DC195A0-8B34-4074-8D1C-2D957A3F6406}" presName="thickLine" presStyleLbl="alignNode1" presStyleIdx="2" presStyleCnt="3"/>
      <dgm:spPr/>
    </dgm:pt>
    <dgm:pt modelId="{4BF7782C-25A3-45C6-9E13-A4DA0D10F7C0}" type="pres">
      <dgm:prSet presAssocID="{9DC195A0-8B34-4074-8D1C-2D957A3F6406}" presName="horz1" presStyleCnt="0"/>
      <dgm:spPr/>
    </dgm:pt>
    <dgm:pt modelId="{E00D6D23-33D5-4C44-B969-23DC62DBDFE2}" type="pres">
      <dgm:prSet presAssocID="{9DC195A0-8B34-4074-8D1C-2D957A3F6406}" presName="tx1" presStyleLbl="revTx" presStyleIdx="2" presStyleCnt="3"/>
      <dgm:spPr/>
    </dgm:pt>
    <dgm:pt modelId="{AC65E25E-C934-454D-8054-66695C16DC1D}" type="pres">
      <dgm:prSet presAssocID="{9DC195A0-8B34-4074-8D1C-2D957A3F6406}" presName="vert1" presStyleCnt="0"/>
      <dgm:spPr/>
    </dgm:pt>
  </dgm:ptLst>
  <dgm:cxnLst>
    <dgm:cxn modelId="{1D166329-B080-4D33-B1C1-4791D84AC627}" type="presOf" srcId="{9DC195A0-8B34-4074-8D1C-2D957A3F6406}" destId="{E00D6D23-33D5-4C44-B969-23DC62DBDFE2}" srcOrd="0" destOrd="0" presId="urn:microsoft.com/office/officeart/2008/layout/LinedList"/>
    <dgm:cxn modelId="{EAAA7839-9894-4375-9CF2-69B7C2981DE9}" type="presOf" srcId="{CC2E45DF-2E00-44CF-B991-0AA638EAEA6D}" destId="{935610A8-F5AE-4FCE-8E5F-B34285442F07}" srcOrd="0" destOrd="0" presId="urn:microsoft.com/office/officeart/2008/layout/LinedList"/>
    <dgm:cxn modelId="{AD31924C-22E3-4497-BF73-B65E414A1412}" type="presOf" srcId="{A717F2EB-3DF4-4591-896B-1658C7E0F8D1}" destId="{4BB6101E-EA22-47A1-AFFF-7CC719E4B5EF}" srcOrd="0" destOrd="0" presId="urn:microsoft.com/office/officeart/2008/layout/LinedList"/>
    <dgm:cxn modelId="{4BD01971-4A24-4198-8BA7-DE42E4BE36C9}" srcId="{94BB46C1-0DBE-4F09-8478-01C78FE55BC3}" destId="{A717F2EB-3DF4-4591-896B-1658C7E0F8D1}" srcOrd="1" destOrd="0" parTransId="{F0B8DF05-21E4-4537-82EF-9AEB7C4EDBB3}" sibTransId="{03C1D404-C8B7-438B-8D19-6E0A6DBE397F}"/>
    <dgm:cxn modelId="{D2710285-BB82-4AA5-A786-84B550853FB2}" srcId="{94BB46C1-0DBE-4F09-8478-01C78FE55BC3}" destId="{CC2E45DF-2E00-44CF-B991-0AA638EAEA6D}" srcOrd="0" destOrd="0" parTransId="{4BEF399D-8E75-4749-9537-536FAA51C489}" sibTransId="{E28E263F-D28F-464B-B991-ED08628EA380}"/>
    <dgm:cxn modelId="{1DB2CFF0-31F4-489E-9A88-2234240CB836}" type="presOf" srcId="{94BB46C1-0DBE-4F09-8478-01C78FE55BC3}" destId="{27688883-3FC8-4B7F-8D31-B9DF16D36CA3}" srcOrd="0" destOrd="0" presId="urn:microsoft.com/office/officeart/2008/layout/LinedList"/>
    <dgm:cxn modelId="{B4278EF4-C8D7-4D4D-915F-CC5E10AB6C46}" srcId="{94BB46C1-0DBE-4F09-8478-01C78FE55BC3}" destId="{9DC195A0-8B34-4074-8D1C-2D957A3F6406}" srcOrd="2" destOrd="0" parTransId="{D3878E33-82FE-4295-8941-7340BBD26180}" sibTransId="{ECFFD3E4-5ED1-4450-99EB-EF4ACAD797DB}"/>
    <dgm:cxn modelId="{186A52C3-9891-4D9C-A8AA-0D1AF14A2088}" type="presParOf" srcId="{27688883-3FC8-4B7F-8D31-B9DF16D36CA3}" destId="{95743B02-54DA-4FC6-A497-93B066EE96AE}" srcOrd="0" destOrd="0" presId="urn:microsoft.com/office/officeart/2008/layout/LinedList"/>
    <dgm:cxn modelId="{AB559891-E346-4E17-9E6E-46F225DEEB01}" type="presParOf" srcId="{27688883-3FC8-4B7F-8D31-B9DF16D36CA3}" destId="{F44A8A95-C3F8-4F55-992F-2716011A1B02}" srcOrd="1" destOrd="0" presId="urn:microsoft.com/office/officeart/2008/layout/LinedList"/>
    <dgm:cxn modelId="{F92A99CD-EC30-4247-A80E-E0AA29433DA0}" type="presParOf" srcId="{F44A8A95-C3F8-4F55-992F-2716011A1B02}" destId="{935610A8-F5AE-4FCE-8E5F-B34285442F07}" srcOrd="0" destOrd="0" presId="urn:microsoft.com/office/officeart/2008/layout/LinedList"/>
    <dgm:cxn modelId="{7A9D1784-5737-4BC9-AA67-2D4686DFC31D}" type="presParOf" srcId="{F44A8A95-C3F8-4F55-992F-2716011A1B02}" destId="{ED545635-AABE-49C7-AFA9-4824DB7CB7FD}" srcOrd="1" destOrd="0" presId="urn:microsoft.com/office/officeart/2008/layout/LinedList"/>
    <dgm:cxn modelId="{7B83DF63-2C02-4CAF-9FBA-31D1B297A55D}" type="presParOf" srcId="{27688883-3FC8-4B7F-8D31-B9DF16D36CA3}" destId="{B106FF36-07F8-4FED-B199-9F1A2C562E26}" srcOrd="2" destOrd="0" presId="urn:microsoft.com/office/officeart/2008/layout/LinedList"/>
    <dgm:cxn modelId="{3AED92BD-B2C9-4165-90D7-24C8D24F482D}" type="presParOf" srcId="{27688883-3FC8-4B7F-8D31-B9DF16D36CA3}" destId="{4F863CD6-F5FE-4A16-921B-AA759C6D12E7}" srcOrd="3" destOrd="0" presId="urn:microsoft.com/office/officeart/2008/layout/LinedList"/>
    <dgm:cxn modelId="{43089C97-34BF-4AC0-93BA-DF6B677936EA}" type="presParOf" srcId="{4F863CD6-F5FE-4A16-921B-AA759C6D12E7}" destId="{4BB6101E-EA22-47A1-AFFF-7CC719E4B5EF}" srcOrd="0" destOrd="0" presId="urn:microsoft.com/office/officeart/2008/layout/LinedList"/>
    <dgm:cxn modelId="{3B5A04BE-B441-404E-A669-047D4B76CC55}" type="presParOf" srcId="{4F863CD6-F5FE-4A16-921B-AA759C6D12E7}" destId="{F6B4DBBF-4777-4786-99FC-D7116EB3CCE3}" srcOrd="1" destOrd="0" presId="urn:microsoft.com/office/officeart/2008/layout/LinedList"/>
    <dgm:cxn modelId="{67D9F8E1-7831-4E69-B31A-290EF356F23A}" type="presParOf" srcId="{27688883-3FC8-4B7F-8D31-B9DF16D36CA3}" destId="{6C873D11-DAA3-454C-9A74-81B9FC49614D}" srcOrd="4" destOrd="0" presId="urn:microsoft.com/office/officeart/2008/layout/LinedList"/>
    <dgm:cxn modelId="{E0D70CB3-B814-4DA0-AC37-EE4F847D178F}" type="presParOf" srcId="{27688883-3FC8-4B7F-8D31-B9DF16D36CA3}" destId="{4BF7782C-25A3-45C6-9E13-A4DA0D10F7C0}" srcOrd="5" destOrd="0" presId="urn:microsoft.com/office/officeart/2008/layout/LinedList"/>
    <dgm:cxn modelId="{9E5B9107-E5C0-4D1A-8A86-6D1F1A606AC5}" type="presParOf" srcId="{4BF7782C-25A3-45C6-9E13-A4DA0D10F7C0}" destId="{E00D6D23-33D5-4C44-B969-23DC62DBDFE2}" srcOrd="0" destOrd="0" presId="urn:microsoft.com/office/officeart/2008/layout/LinedList"/>
    <dgm:cxn modelId="{7774E95A-37D6-4624-941B-968D15C6704D}" type="presParOf" srcId="{4BF7782C-25A3-45C6-9E13-A4DA0D10F7C0}" destId="{AC65E25E-C934-454D-8054-66695C16DC1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2DD042F-CAED-41CF-841E-8629EDBD9A8B}"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E613C440-1DF2-4017-8C70-12D652367FCE}">
      <dgm:prSet/>
      <dgm:spPr/>
      <dgm:t>
        <a:bodyPr/>
        <a:lstStyle/>
        <a:p>
          <a:r>
            <a:rPr lang="en-GB"/>
            <a:t>Where a person acts while in a state of unconsciousness or impaired consciousness.</a:t>
          </a:r>
          <a:endParaRPr lang="en-US"/>
        </a:p>
      </dgm:t>
    </dgm:pt>
    <dgm:pt modelId="{94AC4E11-4CF2-4B06-ADA5-C90FE55AEE86}" type="parTrans" cxnId="{0CDEE585-5653-47AB-999A-3F87B91E4FC5}">
      <dgm:prSet/>
      <dgm:spPr/>
      <dgm:t>
        <a:bodyPr/>
        <a:lstStyle/>
        <a:p>
          <a:endParaRPr lang="en-US"/>
        </a:p>
      </dgm:t>
    </dgm:pt>
    <dgm:pt modelId="{7C668C15-5989-4E2A-BC5C-C99C85D139BD}" type="sibTrans" cxnId="{0CDEE585-5653-47AB-999A-3F87B91E4FC5}">
      <dgm:prSet/>
      <dgm:spPr/>
      <dgm:t>
        <a:bodyPr/>
        <a:lstStyle/>
        <a:p>
          <a:endParaRPr lang="en-US"/>
        </a:p>
      </dgm:t>
    </dgm:pt>
    <dgm:pt modelId="{02D2BD7D-8F86-44C3-A743-658BF56A1F82}">
      <dgm:prSet/>
      <dgm:spPr/>
      <dgm:t>
        <a:bodyPr/>
        <a:lstStyle/>
        <a:p>
          <a:r>
            <a:rPr lang="en-GB"/>
            <a:t>In such a condition, the movements of a person’s body or limbs are involuntary (see Watmore v Jenkins [1962] 2 QB 572).</a:t>
          </a:r>
          <a:endParaRPr lang="en-US"/>
        </a:p>
      </dgm:t>
    </dgm:pt>
    <dgm:pt modelId="{41CF3A2D-B245-49E5-B329-75CA269C9AF9}" type="parTrans" cxnId="{A138DF29-CE87-4179-9F15-A861C69A9B8E}">
      <dgm:prSet/>
      <dgm:spPr/>
      <dgm:t>
        <a:bodyPr/>
        <a:lstStyle/>
        <a:p>
          <a:endParaRPr lang="en-US"/>
        </a:p>
      </dgm:t>
    </dgm:pt>
    <dgm:pt modelId="{B1B4E744-30D3-4761-8A79-837DB8025298}" type="sibTrans" cxnId="{A138DF29-CE87-4179-9F15-A861C69A9B8E}">
      <dgm:prSet/>
      <dgm:spPr/>
      <dgm:t>
        <a:bodyPr/>
        <a:lstStyle/>
        <a:p>
          <a:endParaRPr lang="en-US"/>
        </a:p>
      </dgm:t>
    </dgm:pt>
    <dgm:pt modelId="{72EB0C25-E6F1-4850-BF4F-F0BDB732A715}">
      <dgm:prSet/>
      <dgm:spPr/>
      <dgm:t>
        <a:bodyPr/>
        <a:lstStyle/>
        <a:p>
          <a:r>
            <a:rPr lang="en-GB"/>
            <a:t>In Bratty v AG for Northern Ireland [1963] AC 386, 409, Lord Denning defined an involuntary act or automatism as: </a:t>
          </a:r>
          <a:r>
            <a:rPr lang="en-GB" i="1"/>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a:p>
      </dgm:t>
    </dgm:pt>
    <dgm:pt modelId="{068DF98F-9F8B-4DA7-8628-CD4596426537}" type="parTrans" cxnId="{1DAD65AE-852C-427E-80E1-E7E46C8265CF}">
      <dgm:prSet/>
      <dgm:spPr/>
      <dgm:t>
        <a:bodyPr/>
        <a:lstStyle/>
        <a:p>
          <a:endParaRPr lang="en-US"/>
        </a:p>
      </dgm:t>
    </dgm:pt>
    <dgm:pt modelId="{2E4C9F56-FFD3-47C7-85BD-50D786BE235A}" type="sibTrans" cxnId="{1DAD65AE-852C-427E-80E1-E7E46C8265CF}">
      <dgm:prSet/>
      <dgm:spPr/>
      <dgm:t>
        <a:bodyPr/>
        <a:lstStyle/>
        <a:p>
          <a:endParaRPr lang="en-US"/>
        </a:p>
      </dgm:t>
    </dgm:pt>
    <dgm:pt modelId="{88F3DB87-5ED1-4D1E-A9E7-009145EEBC1B}" type="pres">
      <dgm:prSet presAssocID="{52DD042F-CAED-41CF-841E-8629EDBD9A8B}" presName="Name0" presStyleCnt="0">
        <dgm:presLayoutVars>
          <dgm:dir/>
          <dgm:resizeHandles val="exact"/>
        </dgm:presLayoutVars>
      </dgm:prSet>
      <dgm:spPr/>
    </dgm:pt>
    <dgm:pt modelId="{58EE5E99-D862-425A-8287-11A3D0629EC9}" type="pres">
      <dgm:prSet presAssocID="{E613C440-1DF2-4017-8C70-12D652367FCE}" presName="node" presStyleLbl="node1" presStyleIdx="0" presStyleCnt="3">
        <dgm:presLayoutVars>
          <dgm:bulletEnabled val="1"/>
        </dgm:presLayoutVars>
      </dgm:prSet>
      <dgm:spPr/>
    </dgm:pt>
    <dgm:pt modelId="{4BC88E33-382A-4791-8018-AB27203ACCC9}" type="pres">
      <dgm:prSet presAssocID="{7C668C15-5989-4E2A-BC5C-C99C85D139BD}" presName="sibTrans" presStyleLbl="sibTrans2D1" presStyleIdx="0" presStyleCnt="2"/>
      <dgm:spPr/>
    </dgm:pt>
    <dgm:pt modelId="{134B1343-2F09-411A-B05D-D81D057F6782}" type="pres">
      <dgm:prSet presAssocID="{7C668C15-5989-4E2A-BC5C-C99C85D139BD}" presName="connectorText" presStyleLbl="sibTrans2D1" presStyleIdx="0" presStyleCnt="2"/>
      <dgm:spPr/>
    </dgm:pt>
    <dgm:pt modelId="{67AC7BCF-863D-4DEC-ADC3-43003157D425}" type="pres">
      <dgm:prSet presAssocID="{02D2BD7D-8F86-44C3-A743-658BF56A1F82}" presName="node" presStyleLbl="node1" presStyleIdx="1" presStyleCnt="3">
        <dgm:presLayoutVars>
          <dgm:bulletEnabled val="1"/>
        </dgm:presLayoutVars>
      </dgm:prSet>
      <dgm:spPr/>
    </dgm:pt>
    <dgm:pt modelId="{E7DAB70B-7E6B-40DE-A83A-E3366F0CF1CB}" type="pres">
      <dgm:prSet presAssocID="{B1B4E744-30D3-4761-8A79-837DB8025298}" presName="sibTrans" presStyleLbl="sibTrans2D1" presStyleIdx="1" presStyleCnt="2"/>
      <dgm:spPr/>
    </dgm:pt>
    <dgm:pt modelId="{2AF7A0FE-67DA-418B-B4FF-331484116241}" type="pres">
      <dgm:prSet presAssocID="{B1B4E744-30D3-4761-8A79-837DB8025298}" presName="connectorText" presStyleLbl="sibTrans2D1" presStyleIdx="1" presStyleCnt="2"/>
      <dgm:spPr/>
    </dgm:pt>
    <dgm:pt modelId="{08A2FE13-677D-469B-8205-8AB544768E72}" type="pres">
      <dgm:prSet presAssocID="{72EB0C25-E6F1-4850-BF4F-F0BDB732A715}" presName="node" presStyleLbl="node1" presStyleIdx="2" presStyleCnt="3">
        <dgm:presLayoutVars>
          <dgm:bulletEnabled val="1"/>
        </dgm:presLayoutVars>
      </dgm:prSet>
      <dgm:spPr/>
    </dgm:pt>
  </dgm:ptLst>
  <dgm:cxnLst>
    <dgm:cxn modelId="{953C331B-E0CF-440F-83BC-C8C4146F02E9}" type="presOf" srcId="{B1B4E744-30D3-4761-8A79-837DB8025298}" destId="{2AF7A0FE-67DA-418B-B4FF-331484116241}" srcOrd="1" destOrd="0" presId="urn:microsoft.com/office/officeart/2005/8/layout/process1"/>
    <dgm:cxn modelId="{A138DF29-CE87-4179-9F15-A861C69A9B8E}" srcId="{52DD042F-CAED-41CF-841E-8629EDBD9A8B}" destId="{02D2BD7D-8F86-44C3-A743-658BF56A1F82}" srcOrd="1" destOrd="0" parTransId="{41CF3A2D-B245-49E5-B329-75CA269C9AF9}" sibTransId="{B1B4E744-30D3-4761-8A79-837DB8025298}"/>
    <dgm:cxn modelId="{857D2636-5CE6-4316-9C94-858DEF8DC62C}" type="presOf" srcId="{52DD042F-CAED-41CF-841E-8629EDBD9A8B}" destId="{88F3DB87-5ED1-4D1E-A9E7-009145EEBC1B}" srcOrd="0" destOrd="0" presId="urn:microsoft.com/office/officeart/2005/8/layout/process1"/>
    <dgm:cxn modelId="{85569564-A52E-4A3A-9ED4-FC195BA01356}" type="presOf" srcId="{7C668C15-5989-4E2A-BC5C-C99C85D139BD}" destId="{4BC88E33-382A-4791-8018-AB27203ACCC9}" srcOrd="0" destOrd="0" presId="urn:microsoft.com/office/officeart/2005/8/layout/process1"/>
    <dgm:cxn modelId="{12371250-815B-42E4-B5D6-7A96814F38A0}" type="presOf" srcId="{E613C440-1DF2-4017-8C70-12D652367FCE}" destId="{58EE5E99-D862-425A-8287-11A3D0629EC9}" srcOrd="0" destOrd="0" presId="urn:microsoft.com/office/officeart/2005/8/layout/process1"/>
    <dgm:cxn modelId="{5A8D5E7E-0267-4C0A-BE49-DEDA81258930}" type="presOf" srcId="{7C668C15-5989-4E2A-BC5C-C99C85D139BD}" destId="{134B1343-2F09-411A-B05D-D81D057F6782}" srcOrd="1" destOrd="0" presId="urn:microsoft.com/office/officeart/2005/8/layout/process1"/>
    <dgm:cxn modelId="{44B19583-924E-4A2A-9EAF-664EC575D6EE}" type="presOf" srcId="{72EB0C25-E6F1-4850-BF4F-F0BDB732A715}" destId="{08A2FE13-677D-469B-8205-8AB544768E72}" srcOrd="0" destOrd="0" presId="urn:microsoft.com/office/officeart/2005/8/layout/process1"/>
    <dgm:cxn modelId="{0CDEE585-5653-47AB-999A-3F87B91E4FC5}" srcId="{52DD042F-CAED-41CF-841E-8629EDBD9A8B}" destId="{E613C440-1DF2-4017-8C70-12D652367FCE}" srcOrd="0" destOrd="0" parTransId="{94AC4E11-4CF2-4B06-ADA5-C90FE55AEE86}" sibTransId="{7C668C15-5989-4E2A-BC5C-C99C85D139BD}"/>
    <dgm:cxn modelId="{1DAD65AE-852C-427E-80E1-E7E46C8265CF}" srcId="{52DD042F-CAED-41CF-841E-8629EDBD9A8B}" destId="{72EB0C25-E6F1-4850-BF4F-F0BDB732A715}" srcOrd="2" destOrd="0" parTransId="{068DF98F-9F8B-4DA7-8628-CD4596426537}" sibTransId="{2E4C9F56-FFD3-47C7-85BD-50D786BE235A}"/>
    <dgm:cxn modelId="{F13F93E7-1092-4EC7-890E-887E2008A6CF}" type="presOf" srcId="{B1B4E744-30D3-4761-8A79-837DB8025298}" destId="{E7DAB70B-7E6B-40DE-A83A-E3366F0CF1CB}" srcOrd="0" destOrd="0" presId="urn:microsoft.com/office/officeart/2005/8/layout/process1"/>
    <dgm:cxn modelId="{155E9FEE-1272-470D-B946-79D0B0A1EF9D}" type="presOf" srcId="{02D2BD7D-8F86-44C3-A743-658BF56A1F82}" destId="{67AC7BCF-863D-4DEC-ADC3-43003157D425}" srcOrd="0" destOrd="0" presId="urn:microsoft.com/office/officeart/2005/8/layout/process1"/>
    <dgm:cxn modelId="{39569D7A-8EBE-4A12-8D67-A8BB82BC048E}" type="presParOf" srcId="{88F3DB87-5ED1-4D1E-A9E7-009145EEBC1B}" destId="{58EE5E99-D862-425A-8287-11A3D0629EC9}" srcOrd="0" destOrd="0" presId="urn:microsoft.com/office/officeart/2005/8/layout/process1"/>
    <dgm:cxn modelId="{CCA66314-CCA4-4FCA-9643-2365E0319D25}" type="presParOf" srcId="{88F3DB87-5ED1-4D1E-A9E7-009145EEBC1B}" destId="{4BC88E33-382A-4791-8018-AB27203ACCC9}" srcOrd="1" destOrd="0" presId="urn:microsoft.com/office/officeart/2005/8/layout/process1"/>
    <dgm:cxn modelId="{7A8BF406-3E4B-4E16-97FE-BCE7EB498C42}" type="presParOf" srcId="{4BC88E33-382A-4791-8018-AB27203ACCC9}" destId="{134B1343-2F09-411A-B05D-D81D057F6782}" srcOrd="0" destOrd="0" presId="urn:microsoft.com/office/officeart/2005/8/layout/process1"/>
    <dgm:cxn modelId="{2CEA91D7-69C7-4E4A-91F0-857C8E96DF55}" type="presParOf" srcId="{88F3DB87-5ED1-4D1E-A9E7-009145EEBC1B}" destId="{67AC7BCF-863D-4DEC-ADC3-43003157D425}" srcOrd="2" destOrd="0" presId="urn:microsoft.com/office/officeart/2005/8/layout/process1"/>
    <dgm:cxn modelId="{CB3C6EFD-A90F-4A50-ADFF-2BFC6B40B8F0}" type="presParOf" srcId="{88F3DB87-5ED1-4D1E-A9E7-009145EEBC1B}" destId="{E7DAB70B-7E6B-40DE-A83A-E3366F0CF1CB}" srcOrd="3" destOrd="0" presId="urn:microsoft.com/office/officeart/2005/8/layout/process1"/>
    <dgm:cxn modelId="{D69A5AD1-BE47-4F18-A362-AEAA89C84AC7}" type="presParOf" srcId="{E7DAB70B-7E6B-40DE-A83A-E3366F0CF1CB}" destId="{2AF7A0FE-67DA-418B-B4FF-331484116241}" srcOrd="0" destOrd="0" presId="urn:microsoft.com/office/officeart/2005/8/layout/process1"/>
    <dgm:cxn modelId="{4053B0E4-AF23-4B50-AC94-5B6D229DC147}" type="presParOf" srcId="{88F3DB87-5ED1-4D1E-A9E7-009145EEBC1B}" destId="{08A2FE13-677D-469B-8205-8AB544768E72}"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FC5625-0EC4-49BB-8B52-F3C5785E350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1A0F2E0-72B7-45A2-9732-DB9373E9F3F5}">
      <dgm:prSet/>
      <dgm:spPr/>
      <dgm:t>
        <a:bodyPr/>
        <a:lstStyle/>
        <a:p>
          <a:r>
            <a:rPr lang="en-GB"/>
            <a:t>Automatism is self-induced where it results from something which D has done or failed to do.</a:t>
          </a:r>
          <a:endParaRPr lang="en-US"/>
        </a:p>
      </dgm:t>
    </dgm:pt>
    <dgm:pt modelId="{8596269E-AD0B-41B3-9973-3A0C4DADAE51}" type="parTrans" cxnId="{AD727C7F-6DC9-4F74-924F-9DA895042857}">
      <dgm:prSet/>
      <dgm:spPr/>
      <dgm:t>
        <a:bodyPr/>
        <a:lstStyle/>
        <a:p>
          <a:endParaRPr lang="en-US"/>
        </a:p>
      </dgm:t>
    </dgm:pt>
    <dgm:pt modelId="{2FD29294-CB06-46FD-AA7F-649221DCE1FD}" type="sibTrans" cxnId="{AD727C7F-6DC9-4F74-924F-9DA895042857}">
      <dgm:prSet/>
      <dgm:spPr/>
      <dgm:t>
        <a:bodyPr/>
        <a:lstStyle/>
        <a:p>
          <a:endParaRPr lang="en-US"/>
        </a:p>
      </dgm:t>
    </dgm:pt>
    <dgm:pt modelId="{F2B3277C-31B7-421D-A009-4F2CCCAA25FE}">
      <dgm:prSet/>
      <dgm:spPr/>
      <dgm:t>
        <a:bodyPr/>
        <a:lstStyle/>
        <a:p>
          <a:r>
            <a:rPr lang="en-GB"/>
            <a:t>Most common example is voluntary ingestion of alcohol or prescribed drugs.</a:t>
          </a:r>
          <a:endParaRPr lang="en-US"/>
        </a:p>
      </dgm:t>
    </dgm:pt>
    <dgm:pt modelId="{DFD5DCC3-628A-4719-A67C-599D9AA7FE2C}" type="parTrans" cxnId="{07040577-B987-47B4-9617-FB00B28B3E5C}">
      <dgm:prSet/>
      <dgm:spPr/>
      <dgm:t>
        <a:bodyPr/>
        <a:lstStyle/>
        <a:p>
          <a:endParaRPr lang="en-US"/>
        </a:p>
      </dgm:t>
    </dgm:pt>
    <dgm:pt modelId="{1EA857E2-956F-4027-97BE-77625A2F2F38}" type="sibTrans" cxnId="{07040577-B987-47B4-9617-FB00B28B3E5C}">
      <dgm:prSet/>
      <dgm:spPr/>
      <dgm:t>
        <a:bodyPr/>
        <a:lstStyle/>
        <a:p>
          <a:endParaRPr lang="en-US"/>
        </a:p>
      </dgm:t>
    </dgm:pt>
    <dgm:pt modelId="{0B5010F1-A617-495D-84B0-50E1FC545E5E}">
      <dgm:prSet/>
      <dgm:spPr/>
      <dgm:t>
        <a:bodyPr/>
        <a:lstStyle/>
        <a:p>
          <a:r>
            <a:rPr lang="en-GB"/>
            <a:t>Where D’s state of impaired consciousness is due to self-induced intoxication by drink or drugs, this will not avail him if the crime with which he is charged is one of ‘basic intent’, although it may negate mens rea for a crime of ‘specific intent’ </a:t>
          </a:r>
          <a:endParaRPr lang="en-US"/>
        </a:p>
      </dgm:t>
    </dgm:pt>
    <dgm:pt modelId="{DC0EBDD9-1E46-4E68-9432-BD22702DDAA0}" type="parTrans" cxnId="{AA44D9C9-2B5A-4D93-8909-AACD36EE3ACB}">
      <dgm:prSet/>
      <dgm:spPr/>
      <dgm:t>
        <a:bodyPr/>
        <a:lstStyle/>
        <a:p>
          <a:endParaRPr lang="en-US"/>
        </a:p>
      </dgm:t>
    </dgm:pt>
    <dgm:pt modelId="{C52A8EED-0818-4B18-8BA7-E62FFB6B8538}" type="sibTrans" cxnId="{AA44D9C9-2B5A-4D93-8909-AACD36EE3ACB}">
      <dgm:prSet/>
      <dgm:spPr/>
      <dgm:t>
        <a:bodyPr/>
        <a:lstStyle/>
        <a:p>
          <a:endParaRPr lang="en-US"/>
        </a:p>
      </dgm:t>
    </dgm:pt>
    <dgm:pt modelId="{1A6FD620-A26E-4824-AE56-186176BFB77D}">
      <dgm:prSet/>
      <dgm:spPr/>
      <dgm:t>
        <a:bodyPr/>
        <a:lstStyle/>
        <a:p>
          <a:r>
            <a:rPr lang="en-GB"/>
            <a:t>Where automatism is due to some cause other than intoxication by alcohol or proscribed drugs, D cannot be convicted of an offence of specific intent and it may provide a defence to crimes of basic intent (Bailey [1983] 1 WLR 760). </a:t>
          </a:r>
          <a:endParaRPr lang="en-US"/>
        </a:p>
      </dgm:t>
    </dgm:pt>
    <dgm:pt modelId="{C7239CA7-1D23-4F31-B3C3-F46A8DD98CEE}" type="parTrans" cxnId="{973117AF-5CA1-4C43-840C-19942E2F5A0C}">
      <dgm:prSet/>
      <dgm:spPr/>
      <dgm:t>
        <a:bodyPr/>
        <a:lstStyle/>
        <a:p>
          <a:endParaRPr lang="en-US"/>
        </a:p>
      </dgm:t>
    </dgm:pt>
    <dgm:pt modelId="{7F9B2929-B431-43E1-90F0-E40919E75C5B}" type="sibTrans" cxnId="{973117AF-5CA1-4C43-840C-19942E2F5A0C}">
      <dgm:prSet/>
      <dgm:spPr/>
      <dgm:t>
        <a:bodyPr/>
        <a:lstStyle/>
        <a:p>
          <a:endParaRPr lang="en-US"/>
        </a:p>
      </dgm:t>
    </dgm:pt>
    <dgm:pt modelId="{BF1C37D6-38A0-4EC0-BA08-D0B135CFD821}" type="pres">
      <dgm:prSet presAssocID="{97FC5625-0EC4-49BB-8B52-F3C5785E3502}" presName="vert0" presStyleCnt="0">
        <dgm:presLayoutVars>
          <dgm:dir/>
          <dgm:animOne val="branch"/>
          <dgm:animLvl val="lvl"/>
        </dgm:presLayoutVars>
      </dgm:prSet>
      <dgm:spPr/>
    </dgm:pt>
    <dgm:pt modelId="{F9E22D44-C49D-41C5-A64D-27C88371758A}" type="pres">
      <dgm:prSet presAssocID="{91A0F2E0-72B7-45A2-9732-DB9373E9F3F5}" presName="thickLine" presStyleLbl="alignNode1" presStyleIdx="0" presStyleCnt="4"/>
      <dgm:spPr/>
    </dgm:pt>
    <dgm:pt modelId="{B323DFC4-6649-473C-AEB9-E47312BF37D8}" type="pres">
      <dgm:prSet presAssocID="{91A0F2E0-72B7-45A2-9732-DB9373E9F3F5}" presName="horz1" presStyleCnt="0"/>
      <dgm:spPr/>
    </dgm:pt>
    <dgm:pt modelId="{6C30AC7C-19B5-495C-99D9-1BBDDE586EF4}" type="pres">
      <dgm:prSet presAssocID="{91A0F2E0-72B7-45A2-9732-DB9373E9F3F5}" presName="tx1" presStyleLbl="revTx" presStyleIdx="0" presStyleCnt="4"/>
      <dgm:spPr/>
    </dgm:pt>
    <dgm:pt modelId="{6633507B-2D64-4F11-8453-F793ED61ABD8}" type="pres">
      <dgm:prSet presAssocID="{91A0F2E0-72B7-45A2-9732-DB9373E9F3F5}" presName="vert1" presStyleCnt="0"/>
      <dgm:spPr/>
    </dgm:pt>
    <dgm:pt modelId="{C2E4DF78-2E92-4D6D-BF8E-6CBE2557EF89}" type="pres">
      <dgm:prSet presAssocID="{F2B3277C-31B7-421D-A009-4F2CCCAA25FE}" presName="thickLine" presStyleLbl="alignNode1" presStyleIdx="1" presStyleCnt="4"/>
      <dgm:spPr/>
    </dgm:pt>
    <dgm:pt modelId="{71A14AE0-DF05-4FF5-B385-D1EB7594953B}" type="pres">
      <dgm:prSet presAssocID="{F2B3277C-31B7-421D-A009-4F2CCCAA25FE}" presName="horz1" presStyleCnt="0"/>
      <dgm:spPr/>
    </dgm:pt>
    <dgm:pt modelId="{DD77B754-DDDB-4573-9DAC-C28C8CAC4738}" type="pres">
      <dgm:prSet presAssocID="{F2B3277C-31B7-421D-A009-4F2CCCAA25FE}" presName="tx1" presStyleLbl="revTx" presStyleIdx="1" presStyleCnt="4"/>
      <dgm:spPr/>
    </dgm:pt>
    <dgm:pt modelId="{17B8032B-E15C-4236-B587-CF11A1B20C2D}" type="pres">
      <dgm:prSet presAssocID="{F2B3277C-31B7-421D-A009-4F2CCCAA25FE}" presName="vert1" presStyleCnt="0"/>
      <dgm:spPr/>
    </dgm:pt>
    <dgm:pt modelId="{77979803-7B81-4118-A2BE-D9E7BFBA26A5}" type="pres">
      <dgm:prSet presAssocID="{0B5010F1-A617-495D-84B0-50E1FC545E5E}" presName="thickLine" presStyleLbl="alignNode1" presStyleIdx="2" presStyleCnt="4"/>
      <dgm:spPr/>
    </dgm:pt>
    <dgm:pt modelId="{040F2428-751F-4479-9333-004B67AD2B2B}" type="pres">
      <dgm:prSet presAssocID="{0B5010F1-A617-495D-84B0-50E1FC545E5E}" presName="horz1" presStyleCnt="0"/>
      <dgm:spPr/>
    </dgm:pt>
    <dgm:pt modelId="{3F32BDDD-C10E-47FE-996A-6798D8E36FE0}" type="pres">
      <dgm:prSet presAssocID="{0B5010F1-A617-495D-84B0-50E1FC545E5E}" presName="tx1" presStyleLbl="revTx" presStyleIdx="2" presStyleCnt="4"/>
      <dgm:spPr/>
    </dgm:pt>
    <dgm:pt modelId="{F50E8ABA-C19D-410A-925D-ED61A9B1E20C}" type="pres">
      <dgm:prSet presAssocID="{0B5010F1-A617-495D-84B0-50E1FC545E5E}" presName="vert1" presStyleCnt="0"/>
      <dgm:spPr/>
    </dgm:pt>
    <dgm:pt modelId="{24F601DD-C514-4A2D-9CE8-720D0AAF4250}" type="pres">
      <dgm:prSet presAssocID="{1A6FD620-A26E-4824-AE56-186176BFB77D}" presName="thickLine" presStyleLbl="alignNode1" presStyleIdx="3" presStyleCnt="4"/>
      <dgm:spPr/>
    </dgm:pt>
    <dgm:pt modelId="{2FDA5B66-6059-4F20-AEE2-20BF48F3B295}" type="pres">
      <dgm:prSet presAssocID="{1A6FD620-A26E-4824-AE56-186176BFB77D}" presName="horz1" presStyleCnt="0"/>
      <dgm:spPr/>
    </dgm:pt>
    <dgm:pt modelId="{B2294514-6D45-4558-85B5-8A9466A19E2F}" type="pres">
      <dgm:prSet presAssocID="{1A6FD620-A26E-4824-AE56-186176BFB77D}" presName="tx1" presStyleLbl="revTx" presStyleIdx="3" presStyleCnt="4"/>
      <dgm:spPr/>
    </dgm:pt>
    <dgm:pt modelId="{A2B1DAC7-AFA6-4669-8158-42CE17F888B9}" type="pres">
      <dgm:prSet presAssocID="{1A6FD620-A26E-4824-AE56-186176BFB77D}" presName="vert1" presStyleCnt="0"/>
      <dgm:spPr/>
    </dgm:pt>
  </dgm:ptLst>
  <dgm:cxnLst>
    <dgm:cxn modelId="{06099170-3798-42A8-B7A1-791E302860FB}" type="presOf" srcId="{0B5010F1-A617-495D-84B0-50E1FC545E5E}" destId="{3F32BDDD-C10E-47FE-996A-6798D8E36FE0}" srcOrd="0" destOrd="0" presId="urn:microsoft.com/office/officeart/2008/layout/LinedList"/>
    <dgm:cxn modelId="{E246BD76-302D-4C7B-887F-EEA4087E961E}" type="presOf" srcId="{1A6FD620-A26E-4824-AE56-186176BFB77D}" destId="{B2294514-6D45-4558-85B5-8A9466A19E2F}" srcOrd="0" destOrd="0" presId="urn:microsoft.com/office/officeart/2008/layout/LinedList"/>
    <dgm:cxn modelId="{07040577-B987-47B4-9617-FB00B28B3E5C}" srcId="{97FC5625-0EC4-49BB-8B52-F3C5785E3502}" destId="{F2B3277C-31B7-421D-A009-4F2CCCAA25FE}" srcOrd="1" destOrd="0" parTransId="{DFD5DCC3-628A-4719-A67C-599D9AA7FE2C}" sibTransId="{1EA857E2-956F-4027-97BE-77625A2F2F38}"/>
    <dgm:cxn modelId="{AE58FC77-4336-4782-8C1D-2251B71F53A0}" type="presOf" srcId="{91A0F2E0-72B7-45A2-9732-DB9373E9F3F5}" destId="{6C30AC7C-19B5-495C-99D9-1BBDDE586EF4}" srcOrd="0" destOrd="0" presId="urn:microsoft.com/office/officeart/2008/layout/LinedList"/>
    <dgm:cxn modelId="{CEB3D278-C036-45E1-B31D-DCC57C3E762E}" type="presOf" srcId="{97FC5625-0EC4-49BB-8B52-F3C5785E3502}" destId="{BF1C37D6-38A0-4EC0-BA08-D0B135CFD821}" srcOrd="0" destOrd="0" presId="urn:microsoft.com/office/officeart/2008/layout/LinedList"/>
    <dgm:cxn modelId="{AD727C7F-6DC9-4F74-924F-9DA895042857}" srcId="{97FC5625-0EC4-49BB-8B52-F3C5785E3502}" destId="{91A0F2E0-72B7-45A2-9732-DB9373E9F3F5}" srcOrd="0" destOrd="0" parTransId="{8596269E-AD0B-41B3-9973-3A0C4DADAE51}" sibTransId="{2FD29294-CB06-46FD-AA7F-649221DCE1FD}"/>
    <dgm:cxn modelId="{B340CA85-A0ED-407C-B3ED-75274BF3762A}" type="presOf" srcId="{F2B3277C-31B7-421D-A009-4F2CCCAA25FE}" destId="{DD77B754-DDDB-4573-9DAC-C28C8CAC4738}" srcOrd="0" destOrd="0" presId="urn:microsoft.com/office/officeart/2008/layout/LinedList"/>
    <dgm:cxn modelId="{973117AF-5CA1-4C43-840C-19942E2F5A0C}" srcId="{97FC5625-0EC4-49BB-8B52-F3C5785E3502}" destId="{1A6FD620-A26E-4824-AE56-186176BFB77D}" srcOrd="3" destOrd="0" parTransId="{C7239CA7-1D23-4F31-B3C3-F46A8DD98CEE}" sibTransId="{7F9B2929-B431-43E1-90F0-E40919E75C5B}"/>
    <dgm:cxn modelId="{AA44D9C9-2B5A-4D93-8909-AACD36EE3ACB}" srcId="{97FC5625-0EC4-49BB-8B52-F3C5785E3502}" destId="{0B5010F1-A617-495D-84B0-50E1FC545E5E}" srcOrd="2" destOrd="0" parTransId="{DC0EBDD9-1E46-4E68-9432-BD22702DDAA0}" sibTransId="{C52A8EED-0818-4B18-8BA7-E62FFB6B8538}"/>
    <dgm:cxn modelId="{41F9DE71-E84D-43B3-9663-09AF34587149}" type="presParOf" srcId="{BF1C37D6-38A0-4EC0-BA08-D0B135CFD821}" destId="{F9E22D44-C49D-41C5-A64D-27C88371758A}" srcOrd="0" destOrd="0" presId="urn:microsoft.com/office/officeart/2008/layout/LinedList"/>
    <dgm:cxn modelId="{F0B61FEF-4034-4F22-AA0E-31CDA011DDDB}" type="presParOf" srcId="{BF1C37D6-38A0-4EC0-BA08-D0B135CFD821}" destId="{B323DFC4-6649-473C-AEB9-E47312BF37D8}" srcOrd="1" destOrd="0" presId="urn:microsoft.com/office/officeart/2008/layout/LinedList"/>
    <dgm:cxn modelId="{1032B77D-7DCB-4768-84A8-0F1995A99A26}" type="presParOf" srcId="{B323DFC4-6649-473C-AEB9-E47312BF37D8}" destId="{6C30AC7C-19B5-495C-99D9-1BBDDE586EF4}" srcOrd="0" destOrd="0" presId="urn:microsoft.com/office/officeart/2008/layout/LinedList"/>
    <dgm:cxn modelId="{AD935CCD-57D0-4C63-82D9-DEE104DFF1BA}" type="presParOf" srcId="{B323DFC4-6649-473C-AEB9-E47312BF37D8}" destId="{6633507B-2D64-4F11-8453-F793ED61ABD8}" srcOrd="1" destOrd="0" presId="urn:microsoft.com/office/officeart/2008/layout/LinedList"/>
    <dgm:cxn modelId="{1585172E-028F-4BDF-836A-90BB2587FDCE}" type="presParOf" srcId="{BF1C37D6-38A0-4EC0-BA08-D0B135CFD821}" destId="{C2E4DF78-2E92-4D6D-BF8E-6CBE2557EF89}" srcOrd="2" destOrd="0" presId="urn:microsoft.com/office/officeart/2008/layout/LinedList"/>
    <dgm:cxn modelId="{B754F87C-66C6-45E5-A2BB-99CBD5BA02CF}" type="presParOf" srcId="{BF1C37D6-38A0-4EC0-BA08-D0B135CFD821}" destId="{71A14AE0-DF05-4FF5-B385-D1EB7594953B}" srcOrd="3" destOrd="0" presId="urn:microsoft.com/office/officeart/2008/layout/LinedList"/>
    <dgm:cxn modelId="{1C552919-D83A-4D8B-B246-EF4434EB405F}" type="presParOf" srcId="{71A14AE0-DF05-4FF5-B385-D1EB7594953B}" destId="{DD77B754-DDDB-4573-9DAC-C28C8CAC4738}" srcOrd="0" destOrd="0" presId="urn:microsoft.com/office/officeart/2008/layout/LinedList"/>
    <dgm:cxn modelId="{1B991F97-6F91-4768-8727-E478DE03DB6F}" type="presParOf" srcId="{71A14AE0-DF05-4FF5-B385-D1EB7594953B}" destId="{17B8032B-E15C-4236-B587-CF11A1B20C2D}" srcOrd="1" destOrd="0" presId="urn:microsoft.com/office/officeart/2008/layout/LinedList"/>
    <dgm:cxn modelId="{D3BB5EBF-F367-44ED-A1F7-256FBA9CDEC9}" type="presParOf" srcId="{BF1C37D6-38A0-4EC0-BA08-D0B135CFD821}" destId="{77979803-7B81-4118-A2BE-D9E7BFBA26A5}" srcOrd="4" destOrd="0" presId="urn:microsoft.com/office/officeart/2008/layout/LinedList"/>
    <dgm:cxn modelId="{BE6DE041-4FF0-43B6-A84C-0F5A0E473DF4}" type="presParOf" srcId="{BF1C37D6-38A0-4EC0-BA08-D0B135CFD821}" destId="{040F2428-751F-4479-9333-004B67AD2B2B}" srcOrd="5" destOrd="0" presId="urn:microsoft.com/office/officeart/2008/layout/LinedList"/>
    <dgm:cxn modelId="{92F3876B-CC51-40B7-A304-64CE1E17BA14}" type="presParOf" srcId="{040F2428-751F-4479-9333-004B67AD2B2B}" destId="{3F32BDDD-C10E-47FE-996A-6798D8E36FE0}" srcOrd="0" destOrd="0" presId="urn:microsoft.com/office/officeart/2008/layout/LinedList"/>
    <dgm:cxn modelId="{8C2F9B56-2AD4-4654-987C-FC4803D809D8}" type="presParOf" srcId="{040F2428-751F-4479-9333-004B67AD2B2B}" destId="{F50E8ABA-C19D-410A-925D-ED61A9B1E20C}" srcOrd="1" destOrd="0" presId="urn:microsoft.com/office/officeart/2008/layout/LinedList"/>
    <dgm:cxn modelId="{8551B31F-5DD4-4A37-8774-123799C7A7D3}" type="presParOf" srcId="{BF1C37D6-38A0-4EC0-BA08-D0B135CFD821}" destId="{24F601DD-C514-4A2D-9CE8-720D0AAF4250}" srcOrd="6" destOrd="0" presId="urn:microsoft.com/office/officeart/2008/layout/LinedList"/>
    <dgm:cxn modelId="{B6437261-86FC-463C-AC7B-4F5804E2167F}" type="presParOf" srcId="{BF1C37D6-38A0-4EC0-BA08-D0B135CFD821}" destId="{2FDA5B66-6059-4F20-AEE2-20BF48F3B295}" srcOrd="7" destOrd="0" presId="urn:microsoft.com/office/officeart/2008/layout/LinedList"/>
    <dgm:cxn modelId="{1F4D4BD0-F18E-4309-8087-E2E14828790C}" type="presParOf" srcId="{2FDA5B66-6059-4F20-AEE2-20BF48F3B295}" destId="{B2294514-6D45-4558-85B5-8A9466A19E2F}" srcOrd="0" destOrd="0" presId="urn:microsoft.com/office/officeart/2008/layout/LinedList"/>
    <dgm:cxn modelId="{2C1C48BB-624F-4A06-8857-B8E263A6808D}" type="presParOf" srcId="{2FDA5B66-6059-4F20-AEE2-20BF48F3B295}" destId="{A2B1DAC7-AFA6-4669-8158-42CE17F888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45857-ED48-453D-B67F-66D1585A0F6C}">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Must have the intention to enter and carry out the physical act of entering.</a:t>
          </a:r>
          <a:endParaRPr lang="en-US" sz="3200" kern="1200"/>
        </a:p>
      </dsp:txBody>
      <dsp:txXfrm>
        <a:off x="62141" y="104940"/>
        <a:ext cx="6542551" cy="1148678"/>
      </dsp:txXfrm>
    </dsp:sp>
    <dsp:sp modelId="{1B0CF242-3D21-4F7C-8FEC-55A1CC862216}">
      <dsp:nvSpPr>
        <dsp:cNvPr id="0" name=""/>
        <dsp:cNvSpPr/>
      </dsp:nvSpPr>
      <dsp:spPr>
        <a:xfrm>
          <a:off x="0" y="1407919"/>
          <a:ext cx="6666833" cy="127296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Collins [1973] QB 100</a:t>
          </a:r>
          <a:endParaRPr lang="en-US" sz="3200" kern="1200"/>
        </a:p>
      </dsp:txBody>
      <dsp:txXfrm>
        <a:off x="62141" y="1470060"/>
        <a:ext cx="6542551" cy="1148678"/>
      </dsp:txXfrm>
    </dsp:sp>
    <dsp:sp modelId="{AB4E7EED-E990-40C6-8E08-69877C237675}">
      <dsp:nvSpPr>
        <dsp:cNvPr id="0" name=""/>
        <dsp:cNvSpPr/>
      </dsp:nvSpPr>
      <dsp:spPr>
        <a:xfrm>
          <a:off x="0" y="2773040"/>
          <a:ext cx="6666833" cy="127296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Brown [1985] Crim LR 212</a:t>
          </a:r>
          <a:endParaRPr lang="en-US" sz="3200" kern="1200"/>
        </a:p>
      </dsp:txBody>
      <dsp:txXfrm>
        <a:off x="62141" y="2835181"/>
        <a:ext cx="6542551" cy="1148678"/>
      </dsp:txXfrm>
    </dsp:sp>
    <dsp:sp modelId="{C35A7C74-6F9E-451B-987F-C17A05C1BB70}">
      <dsp:nvSpPr>
        <dsp:cNvPr id="0" name=""/>
        <dsp:cNvSpPr/>
      </dsp:nvSpPr>
      <dsp:spPr>
        <a:xfrm>
          <a:off x="0" y="4138160"/>
          <a:ext cx="6666833" cy="1272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Ryan [1996] Crim LR 320</a:t>
          </a:r>
          <a:endParaRPr lang="en-US" sz="3200" kern="1200"/>
        </a:p>
      </dsp:txBody>
      <dsp:txXfrm>
        <a:off x="62141" y="4200301"/>
        <a:ext cx="6542551" cy="114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E8FC6-C017-4B84-9413-C0F43351ACD4}">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398994-FC8A-4B39-A4C6-65957E81721B}">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Defined in the law of tort.</a:t>
          </a:r>
          <a:endParaRPr lang="en-US" sz="4000" kern="1200"/>
        </a:p>
      </dsp:txBody>
      <dsp:txXfrm>
        <a:off x="0" y="2703"/>
        <a:ext cx="6900512" cy="1843578"/>
      </dsp:txXfrm>
    </dsp:sp>
    <dsp:sp modelId="{78B9AED0-A565-4B0F-8246-6245D3C8524A}">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368DA9-6FC7-44CA-9745-F11E02DE5A6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It is the ‘ intentional, reckless or negligent entry into a building’.</a:t>
          </a:r>
          <a:endParaRPr lang="en-US" sz="4000" kern="1200"/>
        </a:p>
      </dsp:txBody>
      <dsp:txXfrm>
        <a:off x="0" y="1846281"/>
        <a:ext cx="6900512" cy="1843578"/>
      </dsp:txXfrm>
    </dsp:sp>
    <dsp:sp modelId="{97C22990-1FD7-481A-ACDA-D3CFFAEA0A1A}">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B57EA-602A-4C5E-BCE3-AD342307505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Jones and Smith [1976] 1 WLR 672</a:t>
          </a:r>
          <a:endParaRPr lang="en-US" sz="40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6A3DB-17EE-4975-8647-93D7B444383F}">
      <dsp:nvSpPr>
        <dsp:cNvPr id="0" name=""/>
        <dsp:cNvSpPr/>
      </dsp:nvSpPr>
      <dsp:spPr>
        <a:xfrm>
          <a:off x="0" y="0"/>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A5BABD-67B0-4D68-AD53-DCB2AF1A5496}">
      <dsp:nvSpPr>
        <dsp:cNvPr id="0" name=""/>
        <dsp:cNvSpPr/>
      </dsp:nvSpPr>
      <dsp:spPr>
        <a:xfrm>
          <a:off x="0" y="0"/>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D’s intoxication must be voluntary (Hardie [1985], Allen [1989]).</a:t>
          </a:r>
          <a:endParaRPr lang="en-US" sz="4300" kern="1200"/>
        </a:p>
      </dsp:txBody>
      <dsp:txXfrm>
        <a:off x="0" y="0"/>
        <a:ext cx="10515600" cy="2176272"/>
      </dsp:txXfrm>
    </dsp:sp>
    <dsp:sp modelId="{C91ED2D1-7104-4B0C-8948-BF33CD600B1D}">
      <dsp:nvSpPr>
        <dsp:cNvPr id="0" name=""/>
        <dsp:cNvSpPr/>
      </dsp:nvSpPr>
      <dsp:spPr>
        <a:xfrm>
          <a:off x="0" y="2176272"/>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2302E7-7AE5-4747-B885-34729B0795E1}">
      <dsp:nvSpPr>
        <dsp:cNvPr id="0" name=""/>
        <dsp:cNvSpPr/>
      </dsp:nvSpPr>
      <dsp:spPr>
        <a:xfrm>
          <a:off x="0" y="2176272"/>
          <a:ext cx="10515600" cy="2176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2. The D must lack the required MR due to their intoxication (DPP v Beard [1920], Gallagher [1963])</a:t>
          </a:r>
          <a:endParaRPr lang="en-US" sz="4300" kern="1200"/>
        </a:p>
      </dsp:txBody>
      <dsp:txXfrm>
        <a:off x="0" y="2176272"/>
        <a:ext cx="10515600" cy="2176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743B02-54DA-4FC6-A497-93B066EE96AE}">
      <dsp:nvSpPr>
        <dsp:cNvPr id="0" name=""/>
        <dsp:cNvSpPr/>
      </dsp:nvSpPr>
      <dsp:spPr>
        <a:xfrm>
          <a:off x="0" y="1648"/>
          <a:ext cx="5259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5610A8-F5AE-4FCE-8E5F-B34285442F07}">
      <dsp:nvSpPr>
        <dsp:cNvPr id="0" name=""/>
        <dsp:cNvSpPr/>
      </dsp:nvSpPr>
      <dsp:spPr>
        <a:xfrm>
          <a:off x="0" y="1648"/>
          <a:ext cx="5259714"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3. Crimes of basic and specific intent</a:t>
          </a:r>
          <a:endParaRPr lang="en-US" sz="3100" kern="1200" dirty="0"/>
        </a:p>
      </dsp:txBody>
      <dsp:txXfrm>
        <a:off x="0" y="1648"/>
        <a:ext cx="5259714" cy="1124207"/>
      </dsp:txXfrm>
    </dsp:sp>
    <dsp:sp modelId="{B106FF36-07F8-4FED-B199-9F1A2C562E26}">
      <dsp:nvSpPr>
        <dsp:cNvPr id="0" name=""/>
        <dsp:cNvSpPr/>
      </dsp:nvSpPr>
      <dsp:spPr>
        <a:xfrm>
          <a:off x="0" y="1125856"/>
          <a:ext cx="5259714" cy="0"/>
        </a:xfrm>
        <a:prstGeom prst="line">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B6101E-EA22-47A1-AFFF-7CC719E4B5EF}">
      <dsp:nvSpPr>
        <dsp:cNvPr id="0" name=""/>
        <dsp:cNvSpPr/>
      </dsp:nvSpPr>
      <dsp:spPr>
        <a:xfrm>
          <a:off x="0" y="1125856"/>
          <a:ext cx="5259714"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Lipman [1970]</a:t>
          </a:r>
          <a:endParaRPr lang="en-US" sz="3100" kern="1200" dirty="0"/>
        </a:p>
      </dsp:txBody>
      <dsp:txXfrm>
        <a:off x="0" y="1125856"/>
        <a:ext cx="5259714" cy="1124207"/>
      </dsp:txXfrm>
    </dsp:sp>
    <dsp:sp modelId="{6C873D11-DAA3-454C-9A74-81B9FC49614D}">
      <dsp:nvSpPr>
        <dsp:cNvPr id="0" name=""/>
        <dsp:cNvSpPr/>
      </dsp:nvSpPr>
      <dsp:spPr>
        <a:xfrm>
          <a:off x="0" y="2250063"/>
          <a:ext cx="5259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0D6D23-33D5-4C44-B969-23DC62DBDFE2}">
      <dsp:nvSpPr>
        <dsp:cNvPr id="0" name=""/>
        <dsp:cNvSpPr/>
      </dsp:nvSpPr>
      <dsp:spPr>
        <a:xfrm>
          <a:off x="0" y="2250063"/>
          <a:ext cx="5259714" cy="11242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t>DPP v </a:t>
          </a:r>
          <a:r>
            <a:rPr lang="en-GB" sz="3100" kern="1200" dirty="0">
              <a:latin typeface="Calibri Light" panose="020F0302020204030204"/>
            </a:rPr>
            <a:t>Majewski [1977]</a:t>
          </a:r>
          <a:endParaRPr lang="en-US" sz="3100" kern="1200" dirty="0"/>
        </a:p>
      </dsp:txBody>
      <dsp:txXfrm>
        <a:off x="0" y="2250063"/>
        <a:ext cx="5259714" cy="112420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EE5E99-D862-425A-8287-11A3D0629EC9}">
      <dsp:nvSpPr>
        <dsp:cNvPr id="0" name=""/>
        <dsp:cNvSpPr/>
      </dsp:nvSpPr>
      <dsp:spPr>
        <a:xfrm>
          <a:off x="9242" y="103869"/>
          <a:ext cx="2762398" cy="414359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Where a person acts while in a state of unconsciousness or impaired consciousness.</a:t>
          </a:r>
          <a:endParaRPr lang="en-US" sz="1700" kern="1200"/>
        </a:p>
      </dsp:txBody>
      <dsp:txXfrm>
        <a:off x="90150" y="184777"/>
        <a:ext cx="2600582" cy="3981782"/>
      </dsp:txXfrm>
    </dsp:sp>
    <dsp:sp modelId="{4BC88E33-382A-4791-8018-AB27203ACCC9}">
      <dsp:nvSpPr>
        <dsp:cNvPr id="0" name=""/>
        <dsp:cNvSpPr/>
      </dsp:nvSpPr>
      <dsp:spPr>
        <a:xfrm>
          <a:off x="3047880" y="1833131"/>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67AC7BCF-863D-4DEC-ADC3-43003157D425}">
      <dsp:nvSpPr>
        <dsp:cNvPr id="0" name=""/>
        <dsp:cNvSpPr/>
      </dsp:nvSpPr>
      <dsp:spPr>
        <a:xfrm>
          <a:off x="3876600" y="103869"/>
          <a:ext cx="2762398" cy="4143598"/>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such a condition, the movements of a person’s body or limbs are involuntary (see Watmore v Jenkins [1962] 2 QB 572).</a:t>
          </a:r>
          <a:endParaRPr lang="en-US" sz="1700" kern="1200"/>
        </a:p>
      </dsp:txBody>
      <dsp:txXfrm>
        <a:off x="3957508" y="184777"/>
        <a:ext cx="2600582" cy="3981782"/>
      </dsp:txXfrm>
    </dsp:sp>
    <dsp:sp modelId="{E7DAB70B-7E6B-40DE-A83A-E3366F0CF1CB}">
      <dsp:nvSpPr>
        <dsp:cNvPr id="0" name=""/>
        <dsp:cNvSpPr/>
      </dsp:nvSpPr>
      <dsp:spPr>
        <a:xfrm>
          <a:off x="6915239" y="1833131"/>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08A2FE13-677D-469B-8205-8AB544768E72}">
      <dsp:nvSpPr>
        <dsp:cNvPr id="0" name=""/>
        <dsp:cNvSpPr/>
      </dsp:nvSpPr>
      <dsp:spPr>
        <a:xfrm>
          <a:off x="7743958" y="103869"/>
          <a:ext cx="2762398" cy="414359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 Bratty v AG for Northern Ireland [1963] AC 386, 409, Lord Denning defined an involuntary act or automatism as: </a:t>
          </a:r>
          <a:r>
            <a:rPr lang="en-GB" sz="1700" i="1" kern="1200"/>
            <a:t>‘an act which is done by the muscles without any control by the mind, such as a spasm, a reflex action or a convulsion; or an act done by a person who is not conscious of what he is doing, such as an act done whilst suffering from concussion or whilst sleep-walking.’</a:t>
          </a:r>
          <a:endParaRPr lang="en-US" sz="1700" kern="1200"/>
        </a:p>
      </dsp:txBody>
      <dsp:txXfrm>
        <a:off x="7824866" y="184777"/>
        <a:ext cx="2600582" cy="39817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22D44-C49D-41C5-A64D-27C88371758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0AC7C-19B5-495C-99D9-1BBDDE586EF4}">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Automatism is self-induced where it results from something which D has done or failed to do.</a:t>
          </a:r>
          <a:endParaRPr lang="en-US" sz="2000" kern="1200"/>
        </a:p>
      </dsp:txBody>
      <dsp:txXfrm>
        <a:off x="0" y="0"/>
        <a:ext cx="6900512" cy="1384035"/>
      </dsp:txXfrm>
    </dsp:sp>
    <dsp:sp modelId="{C2E4DF78-2E92-4D6D-BF8E-6CBE2557EF89}">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77B754-DDDB-4573-9DAC-C28C8CAC4738}">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Most common example is voluntary ingestion of alcohol or prescribed drugs.</a:t>
          </a:r>
          <a:endParaRPr lang="en-US" sz="2000" kern="1200"/>
        </a:p>
      </dsp:txBody>
      <dsp:txXfrm>
        <a:off x="0" y="1384035"/>
        <a:ext cx="6900512" cy="1384035"/>
      </dsp:txXfrm>
    </dsp:sp>
    <dsp:sp modelId="{77979803-7B81-4118-A2BE-D9E7BFBA26A5}">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32BDDD-C10E-47FE-996A-6798D8E36FE0}">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Where D’s state of impaired consciousness is due to self-induced intoxication by drink or drugs, this will not avail him if the crime with which he is charged is one of ‘basic intent’, although it may negate mens rea for a crime of ‘specific intent’ </a:t>
          </a:r>
          <a:endParaRPr lang="en-US" sz="2000" kern="1200"/>
        </a:p>
      </dsp:txBody>
      <dsp:txXfrm>
        <a:off x="0" y="2768070"/>
        <a:ext cx="6900512" cy="1384035"/>
      </dsp:txXfrm>
    </dsp:sp>
    <dsp:sp modelId="{24F601DD-C514-4A2D-9CE8-720D0AAF4250}">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294514-6D45-4558-85B5-8A9466A19E2F}">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Where automatism is due to some cause other than intoxication by alcohol or proscribed drugs, D cannot be convicted of an offence of specific intent and it may provide a defence to crimes of basic intent (Bailey [1983] 1 WLR 760). </a:t>
          </a:r>
          <a:endParaRPr lang="en-US" sz="2000" kern="120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5118F5-39FA-4394-A1A5-7509396E719F}" type="datetimeFigureOut">
              <a:rPr lang="en-GB" smtClean="0"/>
              <a:t>15/12/2022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17FF9C-90AE-4A7B-9F48-7AA169BA38FE}" type="slidenum">
              <a:rPr lang="en-GB" smtClean="0"/>
              <a:t>‹#›</a:t>
            </a:fld>
            <a:endParaRPr lang="en-GB"/>
          </a:p>
        </p:txBody>
      </p:sp>
    </p:spTree>
    <p:extLst>
      <p:ext uri="{BB962C8B-B14F-4D97-AF65-F5344CB8AC3E}">
        <p14:creationId xmlns:p14="http://schemas.microsoft.com/office/powerpoint/2010/main" val="2416830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917FF9C-90AE-4A7B-9F48-7AA169BA38FE}" type="slidenum">
              <a:rPr lang="en-GB" smtClean="0"/>
              <a:t>5</a:t>
            </a:fld>
            <a:endParaRPr lang="en-GB"/>
          </a:p>
        </p:txBody>
      </p:sp>
    </p:spTree>
    <p:extLst>
      <p:ext uri="{BB962C8B-B14F-4D97-AF65-F5344CB8AC3E}">
        <p14:creationId xmlns:p14="http://schemas.microsoft.com/office/powerpoint/2010/main" val="42268773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6</a:t>
            </a:fld>
            <a:endParaRPr lang="en-GB"/>
          </a:p>
        </p:txBody>
      </p:sp>
    </p:spTree>
    <p:extLst>
      <p:ext uri="{BB962C8B-B14F-4D97-AF65-F5344CB8AC3E}">
        <p14:creationId xmlns:p14="http://schemas.microsoft.com/office/powerpoint/2010/main" val="1685242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GB"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7</a:t>
            </a:fld>
            <a:endParaRPr lang="en-GB"/>
          </a:p>
        </p:txBody>
      </p:sp>
    </p:spTree>
    <p:extLst>
      <p:ext uri="{BB962C8B-B14F-4D97-AF65-F5344CB8AC3E}">
        <p14:creationId xmlns:p14="http://schemas.microsoft.com/office/powerpoint/2010/main" val="12311920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800" b="1" dirty="0"/>
              <a:t>‘</a:t>
            </a:r>
            <a:endParaRPr lang="en-GB" sz="1800" b="1"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8</a:t>
            </a:fld>
            <a:endParaRPr lang="en-GB"/>
          </a:p>
        </p:txBody>
      </p:sp>
    </p:spTree>
    <p:extLst>
      <p:ext uri="{BB962C8B-B14F-4D97-AF65-F5344CB8AC3E}">
        <p14:creationId xmlns:p14="http://schemas.microsoft.com/office/powerpoint/2010/main" val="2110044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1" u="sng"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9</a:t>
            </a:fld>
            <a:endParaRPr lang="en-GB"/>
          </a:p>
        </p:txBody>
      </p:sp>
    </p:spTree>
    <p:extLst>
      <p:ext uri="{BB962C8B-B14F-4D97-AF65-F5344CB8AC3E}">
        <p14:creationId xmlns:p14="http://schemas.microsoft.com/office/powerpoint/2010/main" val="3577781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2400" b="1" u="sng" dirty="0">
              <a:cs typeface="Calibri"/>
            </a:endParaRPr>
          </a:p>
        </p:txBody>
      </p:sp>
      <p:sp>
        <p:nvSpPr>
          <p:cNvPr id="4" name="Slide Number Placeholder 3"/>
          <p:cNvSpPr>
            <a:spLocks noGrp="1"/>
          </p:cNvSpPr>
          <p:nvPr>
            <p:ph type="sldNum" sz="quarter" idx="5"/>
          </p:nvPr>
        </p:nvSpPr>
        <p:spPr/>
        <p:txBody>
          <a:bodyPr/>
          <a:lstStyle/>
          <a:p>
            <a:fld id="{FC8F9C3A-8DAF-4CF9-BB2D-5C941CF8F9B4}" type="slidenum">
              <a:rPr lang="en-GB" smtClean="0"/>
              <a:t>10</a:t>
            </a:fld>
            <a:endParaRPr lang="en-GB"/>
          </a:p>
        </p:txBody>
      </p:sp>
    </p:spTree>
    <p:extLst>
      <p:ext uri="{BB962C8B-B14F-4D97-AF65-F5344CB8AC3E}">
        <p14:creationId xmlns:p14="http://schemas.microsoft.com/office/powerpoint/2010/main" val="925550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0">
              <a:buNone/>
            </a:pPr>
            <a:endParaRPr lang="en-GB" dirty="0"/>
          </a:p>
        </p:txBody>
      </p:sp>
      <p:sp>
        <p:nvSpPr>
          <p:cNvPr id="4" name="Slide Number Placeholder 3"/>
          <p:cNvSpPr>
            <a:spLocks noGrp="1"/>
          </p:cNvSpPr>
          <p:nvPr>
            <p:ph type="sldNum" sz="quarter" idx="5"/>
          </p:nvPr>
        </p:nvSpPr>
        <p:spPr/>
        <p:txBody>
          <a:bodyPr/>
          <a:lstStyle/>
          <a:p>
            <a:fld id="{FC8F9C3A-8DAF-4CF9-BB2D-5C941CF8F9B4}" type="slidenum">
              <a:rPr lang="en-GB" smtClean="0"/>
              <a:t>11</a:t>
            </a:fld>
            <a:endParaRPr lang="en-GB"/>
          </a:p>
        </p:txBody>
      </p:sp>
    </p:spTree>
    <p:extLst>
      <p:ext uri="{BB962C8B-B14F-4D97-AF65-F5344CB8AC3E}">
        <p14:creationId xmlns:p14="http://schemas.microsoft.com/office/powerpoint/2010/main" val="1426666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12</a:t>
            </a:fld>
            <a:endParaRPr lang="en-GB"/>
          </a:p>
        </p:txBody>
      </p:sp>
    </p:spTree>
    <p:extLst>
      <p:ext uri="{BB962C8B-B14F-4D97-AF65-F5344CB8AC3E}">
        <p14:creationId xmlns:p14="http://schemas.microsoft.com/office/powerpoint/2010/main" val="334532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endParaRPr lang="en-GB" sz="2000" dirty="0"/>
          </a:p>
          <a:p>
            <a:endParaRPr lang="en-GB" dirty="0"/>
          </a:p>
          <a:p>
            <a:endParaRPr lang="en-GB" dirty="0">
              <a:cs typeface="Calibri"/>
            </a:endParaRPr>
          </a:p>
          <a:p>
            <a:endParaRPr lang="en-GB" dirty="0"/>
          </a:p>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13</a:t>
            </a:fld>
            <a:endParaRPr lang="en-GB"/>
          </a:p>
        </p:txBody>
      </p:sp>
    </p:spTree>
    <p:extLst>
      <p:ext uri="{BB962C8B-B14F-4D97-AF65-F5344CB8AC3E}">
        <p14:creationId xmlns:p14="http://schemas.microsoft.com/office/powerpoint/2010/main" val="15613601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u="sng" dirty="0">
              <a:cs typeface="Calibri"/>
            </a:endParaRPr>
          </a:p>
        </p:txBody>
      </p:sp>
      <p:sp>
        <p:nvSpPr>
          <p:cNvPr id="4" name="Slide Number Placeholder 3"/>
          <p:cNvSpPr>
            <a:spLocks noGrp="1"/>
          </p:cNvSpPr>
          <p:nvPr>
            <p:ph type="sldNum" sz="quarter" idx="5"/>
          </p:nvPr>
        </p:nvSpPr>
        <p:spPr/>
        <p:txBody>
          <a:bodyPr/>
          <a:lstStyle/>
          <a:p>
            <a:fld id="{A3B4EF3B-7267-40BB-A4A0-5A7AFAA1E841}" type="slidenum">
              <a:rPr lang="en-GB" smtClean="0"/>
              <a:t>14</a:t>
            </a:fld>
            <a:endParaRPr lang="en-GB"/>
          </a:p>
        </p:txBody>
      </p:sp>
    </p:spTree>
    <p:extLst>
      <p:ext uri="{BB962C8B-B14F-4D97-AF65-F5344CB8AC3E}">
        <p14:creationId xmlns:p14="http://schemas.microsoft.com/office/powerpoint/2010/main" val="4149879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15</a:t>
            </a:fld>
            <a:endParaRPr lang="en-GB"/>
          </a:p>
        </p:txBody>
      </p:sp>
    </p:spTree>
    <p:extLst>
      <p:ext uri="{BB962C8B-B14F-4D97-AF65-F5344CB8AC3E}">
        <p14:creationId xmlns:p14="http://schemas.microsoft.com/office/powerpoint/2010/main" val="34034678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B4EF3B-7267-40BB-A4A0-5A7AFAA1E841}" type="slidenum">
              <a:rPr lang="en-GB" smtClean="0"/>
              <a:t>16</a:t>
            </a:fld>
            <a:endParaRPr lang="en-GB"/>
          </a:p>
        </p:txBody>
      </p:sp>
    </p:spTree>
    <p:extLst>
      <p:ext uri="{BB962C8B-B14F-4D97-AF65-F5344CB8AC3E}">
        <p14:creationId xmlns:p14="http://schemas.microsoft.com/office/powerpoint/2010/main" val="33429057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22C4D0A-F94A-4C10-95CC-2DB2EC463302}" type="slidenum">
              <a:rPr lang="en-GB" smtClean="0"/>
              <a:t>17</a:t>
            </a:fld>
            <a:endParaRPr lang="en-GB"/>
          </a:p>
        </p:txBody>
      </p:sp>
    </p:spTree>
    <p:extLst>
      <p:ext uri="{BB962C8B-B14F-4D97-AF65-F5344CB8AC3E}">
        <p14:creationId xmlns:p14="http://schemas.microsoft.com/office/powerpoint/2010/main" val="3204584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cs typeface="Calibri"/>
            </a:endParaRPr>
          </a:p>
        </p:txBody>
      </p:sp>
      <p:sp>
        <p:nvSpPr>
          <p:cNvPr id="4" name="Slide Number Placeholder 3"/>
          <p:cNvSpPr>
            <a:spLocks noGrp="1"/>
          </p:cNvSpPr>
          <p:nvPr>
            <p:ph type="sldNum" sz="quarter" idx="5"/>
          </p:nvPr>
        </p:nvSpPr>
        <p:spPr/>
        <p:txBody>
          <a:bodyPr/>
          <a:lstStyle/>
          <a:p>
            <a:fld id="{447D46EC-4131-4F82-8DD9-E2E7B7F31E01}" type="slidenum">
              <a:rPr lang="en-GB" smtClean="0"/>
              <a:t>20</a:t>
            </a:fld>
            <a:endParaRPr lang="en-GB"/>
          </a:p>
        </p:txBody>
      </p:sp>
    </p:spTree>
    <p:extLst>
      <p:ext uri="{BB962C8B-B14F-4D97-AF65-F5344CB8AC3E}">
        <p14:creationId xmlns:p14="http://schemas.microsoft.com/office/powerpoint/2010/main" val="1690864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447D46EC-4131-4F82-8DD9-E2E7B7F31E01}" type="slidenum">
              <a:rPr lang="en-GB" smtClean="0"/>
              <a:t>21</a:t>
            </a:fld>
            <a:endParaRPr lang="en-GB"/>
          </a:p>
        </p:txBody>
      </p:sp>
    </p:spTree>
    <p:extLst>
      <p:ext uri="{BB962C8B-B14F-4D97-AF65-F5344CB8AC3E}">
        <p14:creationId xmlns:p14="http://schemas.microsoft.com/office/powerpoint/2010/main" val="1200958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t>
            </a:r>
            <a:endParaRPr lang="en-GB" b="1" dirty="0">
              <a:cs typeface="Calibri"/>
            </a:endParaRPr>
          </a:p>
        </p:txBody>
      </p:sp>
      <p:sp>
        <p:nvSpPr>
          <p:cNvPr id="4" name="Slide Number Placeholder 3"/>
          <p:cNvSpPr>
            <a:spLocks noGrp="1"/>
          </p:cNvSpPr>
          <p:nvPr>
            <p:ph type="sldNum" sz="quarter" idx="5"/>
          </p:nvPr>
        </p:nvSpPr>
        <p:spPr/>
        <p:txBody>
          <a:bodyPr/>
          <a:lstStyle/>
          <a:p>
            <a:fld id="{447D46EC-4131-4F82-8DD9-E2E7B7F31E01}" type="slidenum">
              <a:rPr lang="en-GB" smtClean="0"/>
              <a:t>22</a:t>
            </a:fld>
            <a:endParaRPr lang="en-GB"/>
          </a:p>
        </p:txBody>
      </p:sp>
    </p:spTree>
    <p:extLst>
      <p:ext uri="{BB962C8B-B14F-4D97-AF65-F5344CB8AC3E}">
        <p14:creationId xmlns:p14="http://schemas.microsoft.com/office/powerpoint/2010/main" val="26100415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47D46EC-4131-4F82-8DD9-E2E7B7F31E01}" type="slidenum">
              <a:rPr lang="en-GB" smtClean="0"/>
              <a:t>23</a:t>
            </a:fld>
            <a:endParaRPr lang="en-GB"/>
          </a:p>
        </p:txBody>
      </p:sp>
    </p:spTree>
    <p:extLst>
      <p:ext uri="{BB962C8B-B14F-4D97-AF65-F5344CB8AC3E}">
        <p14:creationId xmlns:p14="http://schemas.microsoft.com/office/powerpoint/2010/main" val="14113656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24</a:t>
            </a:fld>
            <a:endParaRPr lang="en-GB"/>
          </a:p>
        </p:txBody>
      </p:sp>
    </p:spTree>
    <p:extLst>
      <p:ext uri="{BB962C8B-B14F-4D97-AF65-F5344CB8AC3E}">
        <p14:creationId xmlns:p14="http://schemas.microsoft.com/office/powerpoint/2010/main" val="2041164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25</a:t>
            </a:fld>
            <a:endParaRPr lang="en-GB"/>
          </a:p>
        </p:txBody>
      </p:sp>
    </p:spTree>
    <p:extLst>
      <p:ext uri="{BB962C8B-B14F-4D97-AF65-F5344CB8AC3E}">
        <p14:creationId xmlns:p14="http://schemas.microsoft.com/office/powerpoint/2010/main" val="35023923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baseline="0" dirty="0"/>
          </a:p>
          <a:p>
            <a:endParaRPr lang="en-GB" b="0" u="none" baseline="0" dirty="0"/>
          </a:p>
          <a:p>
            <a:endParaRPr lang="en-US" dirty="0"/>
          </a:p>
        </p:txBody>
      </p:sp>
      <p:sp>
        <p:nvSpPr>
          <p:cNvPr id="4" name="Slide Number Placeholder 3"/>
          <p:cNvSpPr>
            <a:spLocks noGrp="1"/>
          </p:cNvSpPr>
          <p:nvPr>
            <p:ph type="sldNum" sz="quarter" idx="10"/>
          </p:nvPr>
        </p:nvSpPr>
        <p:spPr/>
        <p:txBody>
          <a:bodyPr/>
          <a:lstStyle/>
          <a:p>
            <a:fld id="{35537779-86A5-44D9-86BD-DE2E6C9A14D6}" type="slidenum">
              <a:rPr lang="en-GB" smtClean="0"/>
              <a:t>26</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447D46EC-4131-4F82-8DD9-E2E7B7F31E01}" type="slidenum">
              <a:rPr lang="en-GB" smtClean="0"/>
              <a:t>27</a:t>
            </a:fld>
            <a:endParaRPr lang="en-GB"/>
          </a:p>
        </p:txBody>
      </p:sp>
    </p:spTree>
    <p:extLst>
      <p:ext uri="{BB962C8B-B14F-4D97-AF65-F5344CB8AC3E}">
        <p14:creationId xmlns:p14="http://schemas.microsoft.com/office/powerpoint/2010/main" val="10733367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35537779-86A5-44D9-86BD-DE2E6C9A14D6}" type="slidenum">
              <a:rPr lang="en-GB" smtClean="0"/>
              <a:t>28</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D46EC-4131-4F82-8DD9-E2E7B7F31E01}" type="slidenum">
              <a:rPr lang="en-GB" smtClean="0"/>
              <a:t>30</a:t>
            </a:fld>
            <a:endParaRPr lang="en-GB"/>
          </a:p>
        </p:txBody>
      </p:sp>
    </p:spTree>
    <p:extLst>
      <p:ext uri="{BB962C8B-B14F-4D97-AF65-F5344CB8AC3E}">
        <p14:creationId xmlns:p14="http://schemas.microsoft.com/office/powerpoint/2010/main" val="976742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5D91F-291B-A7A7-BF0A-8BDA7CF1CF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579811-B6D9-BF9C-2BF9-86EE9DE504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A88549-4EC1-E9BC-44E0-3AAA2DEFBCC2}"/>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5" name="Footer Placeholder 4">
            <a:extLst>
              <a:ext uri="{FF2B5EF4-FFF2-40B4-BE49-F238E27FC236}">
                <a16:creationId xmlns:a16="http://schemas.microsoft.com/office/drawing/2014/main" id="{1AF08985-268B-A93C-238B-10D8539FD8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0173E4-D6F3-8C01-BFB6-504E953B2A52}"/>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926373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ED35E-035F-4936-3AFA-E4735A921A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1D99BF-BA49-546B-A60E-EF1B70B0C1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4F6C2-0451-1D55-33D6-B20C807C189F}"/>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5" name="Footer Placeholder 4">
            <a:extLst>
              <a:ext uri="{FF2B5EF4-FFF2-40B4-BE49-F238E27FC236}">
                <a16:creationId xmlns:a16="http://schemas.microsoft.com/office/drawing/2014/main" id="{F64144B3-AD7C-2D9D-82BA-8DA10FDBC1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DB8974-AC47-34D7-0B67-8290B0563561}"/>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3804450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65087-AA1A-D9A0-CAB9-4FE513F5C1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BA4ECCB-5075-EF98-8D28-740269BFF0B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215AEA-1259-CE26-3AE4-EC045E8A0BC9}"/>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5" name="Footer Placeholder 4">
            <a:extLst>
              <a:ext uri="{FF2B5EF4-FFF2-40B4-BE49-F238E27FC236}">
                <a16:creationId xmlns:a16="http://schemas.microsoft.com/office/drawing/2014/main" id="{5A291C82-BAAE-9766-AF68-44B37911E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23E0-6857-0A39-E86F-DA4CD9E10AB5}"/>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1305464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69547-B043-4569-3792-606D27FBAA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8EFB59-6612-D15F-E4BF-5120D007CF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15C45C-83B7-2318-96D8-B9339CE33A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AF26AC-1EDC-CB44-6BA8-8D9D6DE27F3D}"/>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6" name="Footer Placeholder 5">
            <a:extLst>
              <a:ext uri="{FF2B5EF4-FFF2-40B4-BE49-F238E27FC236}">
                <a16:creationId xmlns:a16="http://schemas.microsoft.com/office/drawing/2014/main" id="{3CB20C7D-2219-37B1-084F-7F5095788E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42EBE-A211-A038-D9D6-B5949BC97C1F}"/>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82006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731F-7DA8-235E-33DD-54BA5DE05C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4551B4-8A6D-5A49-19E3-CB2D8C7AD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3BEBA2-7248-C9E8-512E-63F9BB977E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BD058A-FD16-2D76-679F-EAF5ADD098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D9D5C0-2341-58A1-3416-CCAEA9F64C5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6A109F-5D76-0AF1-2C58-AC9EC6D920A3}"/>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8" name="Footer Placeholder 7">
            <a:extLst>
              <a:ext uri="{FF2B5EF4-FFF2-40B4-BE49-F238E27FC236}">
                <a16:creationId xmlns:a16="http://schemas.microsoft.com/office/drawing/2014/main" id="{46E97B4C-ECDD-723D-1491-22FFB05571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658377-3FB8-B1D4-B031-8CCF4D9840C3}"/>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132414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6484-EC32-71B9-C20C-F8E74F6879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7B3381-A98F-76F9-E150-CBC55BB8EA73}"/>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4" name="Footer Placeholder 3">
            <a:extLst>
              <a:ext uri="{FF2B5EF4-FFF2-40B4-BE49-F238E27FC236}">
                <a16:creationId xmlns:a16="http://schemas.microsoft.com/office/drawing/2014/main" id="{FFDA8E88-B681-4524-179C-3AB412260F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08CC68-2917-9C16-63EF-2159E1B61DC8}"/>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2642817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33D978-29E5-8ECB-B933-6074CAC9850A}"/>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3" name="Footer Placeholder 2">
            <a:extLst>
              <a:ext uri="{FF2B5EF4-FFF2-40B4-BE49-F238E27FC236}">
                <a16:creationId xmlns:a16="http://schemas.microsoft.com/office/drawing/2014/main" id="{4239D520-9B3F-7D55-12F7-BEFC54EA59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2995D9-24F1-78A5-0E0A-3E3FC4864C6F}"/>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4197461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8C4FB-C5C0-1EE6-922A-B7BE7CA50A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8488E3-F7E9-E965-6352-27FF1EA51E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B0FB42-9EF9-F494-0897-D089976DE4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6B5BD1E-9F41-7F07-D47C-FFCDDCF4EFBF}"/>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6" name="Footer Placeholder 5">
            <a:extLst>
              <a:ext uri="{FF2B5EF4-FFF2-40B4-BE49-F238E27FC236}">
                <a16:creationId xmlns:a16="http://schemas.microsoft.com/office/drawing/2014/main" id="{069DBD29-92C6-C749-9951-248BFD32EF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363138-D679-A05F-1A1F-2E4EC6E553CC}"/>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37004911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5A7E-55A4-6471-2440-CE92C7BAF3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E1AC00-F262-C39A-E127-19BD397382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AAA396-9494-725C-0DCF-8E4F63DBF0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65576D-B497-EEA4-D462-EE79A7F64DD4}"/>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6" name="Footer Placeholder 5">
            <a:extLst>
              <a:ext uri="{FF2B5EF4-FFF2-40B4-BE49-F238E27FC236}">
                <a16:creationId xmlns:a16="http://schemas.microsoft.com/office/drawing/2014/main" id="{20A9F4C8-AD70-A15A-6268-DF8084417F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958C3-908D-E36A-C3A0-24618E170EBE}"/>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897312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06DD4-CD67-1E00-3402-0C6D759748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01B98A-DCBB-1BE5-0670-11F5BB6CC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FC31A0-AD25-6C3E-30AB-992DEC33728B}"/>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5" name="Footer Placeholder 4">
            <a:extLst>
              <a:ext uri="{FF2B5EF4-FFF2-40B4-BE49-F238E27FC236}">
                <a16:creationId xmlns:a16="http://schemas.microsoft.com/office/drawing/2014/main" id="{67C5A44B-6CCA-7927-DB78-F250B4CFB4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072A02-AAEB-E9BB-03E0-8A23EB238E05}"/>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638807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3A8AC3-6067-F03B-144F-3A60574EF3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4C495A-2715-3222-6E5C-BCE945AE12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918E07-6A2A-5758-8F13-1D00FF464E42}"/>
              </a:ext>
            </a:extLst>
          </p:cNvPr>
          <p:cNvSpPr>
            <a:spLocks noGrp="1"/>
          </p:cNvSpPr>
          <p:nvPr>
            <p:ph type="dt" sz="half" idx="10"/>
          </p:nvPr>
        </p:nvSpPr>
        <p:spPr/>
        <p:txBody>
          <a:bodyPr/>
          <a:lstStyle/>
          <a:p>
            <a:fld id="{295767CC-B454-4595-B024-C6B36D65F265}" type="datetimeFigureOut">
              <a:rPr lang="en-GB" smtClean="0"/>
              <a:t>15/12/2022</a:t>
            </a:fld>
            <a:endParaRPr lang="en-GB"/>
          </a:p>
        </p:txBody>
      </p:sp>
      <p:sp>
        <p:nvSpPr>
          <p:cNvPr id="5" name="Footer Placeholder 4">
            <a:extLst>
              <a:ext uri="{FF2B5EF4-FFF2-40B4-BE49-F238E27FC236}">
                <a16:creationId xmlns:a16="http://schemas.microsoft.com/office/drawing/2014/main" id="{974BD5D7-D4D6-1778-599F-6E87B36343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FD143-3403-5EAB-BEE2-2BE99CFB5705}"/>
              </a:ext>
            </a:extLst>
          </p:cNvPr>
          <p:cNvSpPr>
            <a:spLocks noGrp="1"/>
          </p:cNvSpPr>
          <p:nvPr>
            <p:ph type="sldNum" sz="quarter" idx="12"/>
          </p:nvPr>
        </p:nvSpPr>
        <p:spPr/>
        <p:txBody>
          <a:bodyPr/>
          <a:lstStyle/>
          <a:p>
            <a:fld id="{ADF3A7FC-B262-4408-8BB3-FBD191F50544}" type="slidenum">
              <a:rPr lang="en-GB" smtClean="0"/>
              <a:t>‹#›</a:t>
            </a:fld>
            <a:endParaRPr lang="en-GB"/>
          </a:p>
        </p:txBody>
      </p:sp>
    </p:spTree>
    <p:extLst>
      <p:ext uri="{BB962C8B-B14F-4D97-AF65-F5344CB8AC3E}">
        <p14:creationId xmlns:p14="http://schemas.microsoft.com/office/powerpoint/2010/main" val="41052414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5194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72334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7341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125781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3190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694339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15/12/2022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179681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15/12/2022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078102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741385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3330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760402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C9A-9258-F788-B299-359F82E7EB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3E8136-D296-86CE-9558-322CF65BB0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89C50B-5B1B-AFBE-4708-E9B5ECEA4248}"/>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5" name="Footer Placeholder 4">
            <a:extLst>
              <a:ext uri="{FF2B5EF4-FFF2-40B4-BE49-F238E27FC236}">
                <a16:creationId xmlns:a16="http://schemas.microsoft.com/office/drawing/2014/main" id="{6A2C1B11-7CDF-F595-B644-144C2F438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3236EE-B20A-DF30-E40C-D03641EAFD23}"/>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396120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A755B-A0BE-5CE6-FBD8-A3AE9F3879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1A985B-DD85-7F7E-728C-66CD80CFF6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4D350B-FA39-BF32-6149-A2B83563C015}"/>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5" name="Footer Placeholder 4">
            <a:extLst>
              <a:ext uri="{FF2B5EF4-FFF2-40B4-BE49-F238E27FC236}">
                <a16:creationId xmlns:a16="http://schemas.microsoft.com/office/drawing/2014/main" id="{FE2E6D07-D0A1-2BC4-2D7E-873746DADF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166859-A6E4-3BE0-E9E6-5022065B56AB}"/>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355850224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830A9-5BD5-873E-5DF5-88E733433C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B5E73-45E8-A9D4-4F3B-AB05820605E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54C6CD-41B7-9FED-BEA2-C6AEF289F003}"/>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5" name="Footer Placeholder 4">
            <a:extLst>
              <a:ext uri="{FF2B5EF4-FFF2-40B4-BE49-F238E27FC236}">
                <a16:creationId xmlns:a16="http://schemas.microsoft.com/office/drawing/2014/main" id="{A2991461-EFFD-4E57-28D9-731BB2E19C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FA40F9-1D06-850A-DF32-5DFA8419C16C}"/>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1543392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658D-EB45-45FD-AAE1-83A0DE53C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5BD46C-118F-7C04-A850-F45749B4130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86D84F-82AF-C26C-141A-9C6F3BFF7C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C0E1B5-D74B-A19B-8BE9-62340242A315}"/>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6" name="Footer Placeholder 5">
            <a:extLst>
              <a:ext uri="{FF2B5EF4-FFF2-40B4-BE49-F238E27FC236}">
                <a16:creationId xmlns:a16="http://schemas.microsoft.com/office/drawing/2014/main" id="{9E2329A5-9F5F-AE93-5445-FD99985379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B923C4-97C6-C55F-F947-54911A56D5F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98221990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0CC3-BACD-D389-95EC-848EA18E5A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507F52-CE58-B5A4-4A32-29269ADAEF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A6B099-3EA6-FCF3-26A0-08ECAAC5A4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EA829-06AA-5A6F-DDC0-768A87686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35170F-4E21-DC09-74D7-00BA39D2CF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12515C9-8F65-863E-7821-8FF5F744BCE9}"/>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8" name="Footer Placeholder 7">
            <a:extLst>
              <a:ext uri="{FF2B5EF4-FFF2-40B4-BE49-F238E27FC236}">
                <a16:creationId xmlns:a16="http://schemas.microsoft.com/office/drawing/2014/main" id="{FBFD63E2-DEB3-F045-6AFC-DBDDC6D31A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FFDDCD9-494F-DEF0-0556-817E374FD069}"/>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6223993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CF1FC-A287-D262-DA7E-A715AF27E98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60E6896-5533-8247-FD47-C6B3D7ADB244}"/>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4" name="Footer Placeholder 3">
            <a:extLst>
              <a:ext uri="{FF2B5EF4-FFF2-40B4-BE49-F238E27FC236}">
                <a16:creationId xmlns:a16="http://schemas.microsoft.com/office/drawing/2014/main" id="{D05F2495-3864-06E4-8439-801EE628A1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2D5E33-3FCE-9670-874A-A4A98B7959FD}"/>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1935717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2CC7A2-0D95-EF3D-E1EF-B0846D5BD820}"/>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3" name="Footer Placeholder 2">
            <a:extLst>
              <a:ext uri="{FF2B5EF4-FFF2-40B4-BE49-F238E27FC236}">
                <a16:creationId xmlns:a16="http://schemas.microsoft.com/office/drawing/2014/main" id="{7A9A3B18-0FA5-5436-2F28-7B4AEF9BC4D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3FA74C-42CC-5DD8-D1EA-E58586894F80}"/>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43069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CA2D-6C11-246F-E211-5908DB4E10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E814EF-F855-92C3-A333-6A04C2FB378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662DC5B-B8CE-EF74-FFEC-D328132C29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260F9C-ECBA-A389-1F20-8A6AC5527D5B}"/>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6" name="Footer Placeholder 5">
            <a:extLst>
              <a:ext uri="{FF2B5EF4-FFF2-40B4-BE49-F238E27FC236}">
                <a16:creationId xmlns:a16="http://schemas.microsoft.com/office/drawing/2014/main" id="{FF9C197C-7944-BF02-8072-EAFE4ED4E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F9BEA4-E36A-5E0B-0FE3-9006B9BE9FC2}"/>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8664210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1E38-9577-C99D-EE30-E9CAB3A39B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EFA575-7A00-757B-6022-158EF86AA8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21DA72-72E5-1FBE-7DCA-D78AE9C53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C5E205-0518-32FA-3A3B-3712567A5E46}"/>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6" name="Footer Placeholder 5">
            <a:extLst>
              <a:ext uri="{FF2B5EF4-FFF2-40B4-BE49-F238E27FC236}">
                <a16:creationId xmlns:a16="http://schemas.microsoft.com/office/drawing/2014/main" id="{82945F05-2671-3E48-0C72-11FFBA8B8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219490-7EF1-E74C-FF32-62E4502A918A}"/>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16937637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78407-B272-37D7-7497-46F2E41F9A6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5B2FB9-5FFB-7BD1-079D-FC8CE2D765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5C4CF7-B0AB-A484-F250-EDAD2E582052}"/>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5" name="Footer Placeholder 4">
            <a:extLst>
              <a:ext uri="{FF2B5EF4-FFF2-40B4-BE49-F238E27FC236}">
                <a16:creationId xmlns:a16="http://schemas.microsoft.com/office/drawing/2014/main" id="{74CDC022-F2AA-EDEB-0588-1A4F7A4276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1A5A6A-91F4-27C2-775F-7798C4684F76}"/>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42378901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0E6159-5676-C7F9-E798-9B4FDD7B4F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0539BE-BCA0-9CF4-6693-96772E98D0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531467-3AA2-0399-B0D7-5939323E0D4F}"/>
              </a:ext>
            </a:extLst>
          </p:cNvPr>
          <p:cNvSpPr>
            <a:spLocks noGrp="1"/>
          </p:cNvSpPr>
          <p:nvPr>
            <p:ph type="dt" sz="half" idx="10"/>
          </p:nvPr>
        </p:nvSpPr>
        <p:spPr/>
        <p:txBody>
          <a:bodyPr/>
          <a:lstStyle/>
          <a:p>
            <a:fld id="{2A90F8DE-3860-4C48-820E-D117F3332C9C}" type="datetimeFigureOut">
              <a:rPr lang="en-GB" smtClean="0"/>
              <a:t>15/12/2022</a:t>
            </a:fld>
            <a:endParaRPr lang="en-GB"/>
          </a:p>
        </p:txBody>
      </p:sp>
      <p:sp>
        <p:nvSpPr>
          <p:cNvPr id="5" name="Footer Placeholder 4">
            <a:extLst>
              <a:ext uri="{FF2B5EF4-FFF2-40B4-BE49-F238E27FC236}">
                <a16:creationId xmlns:a16="http://schemas.microsoft.com/office/drawing/2014/main" id="{36854772-624A-85CA-635A-0ABE9A79BB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9FE2D-FFDA-BA64-715C-45B65F288F97}"/>
              </a:ext>
            </a:extLst>
          </p:cNvPr>
          <p:cNvSpPr>
            <a:spLocks noGrp="1"/>
          </p:cNvSpPr>
          <p:nvPr>
            <p:ph type="sldNum" sz="quarter" idx="12"/>
          </p:nvPr>
        </p:nvSpPr>
        <p:spPr/>
        <p:txBody>
          <a:bodyPr/>
          <a:lstStyle/>
          <a:p>
            <a:fld id="{7B9203AB-C501-4BB2-9F6B-337C26C95A15}" type="slidenum">
              <a:rPr lang="en-GB" smtClean="0"/>
              <a:t>‹#›</a:t>
            </a:fld>
            <a:endParaRPr lang="en-GB"/>
          </a:p>
        </p:txBody>
      </p:sp>
    </p:spTree>
    <p:extLst>
      <p:ext uri="{BB962C8B-B14F-4D97-AF65-F5344CB8AC3E}">
        <p14:creationId xmlns:p14="http://schemas.microsoft.com/office/powerpoint/2010/main" val="258434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89D33E-704E-6A3A-5279-AB296225E3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514781-C2D2-395D-DFC5-112CD63FAA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4618C4-5DEC-3C9E-9330-798EBFCAA7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5767CC-B454-4595-B024-C6B36D65F265}" type="datetimeFigureOut">
              <a:rPr lang="en-GB" smtClean="0"/>
              <a:t>15/12/2022</a:t>
            </a:fld>
            <a:endParaRPr lang="en-GB"/>
          </a:p>
        </p:txBody>
      </p:sp>
      <p:sp>
        <p:nvSpPr>
          <p:cNvPr id="5" name="Footer Placeholder 4">
            <a:extLst>
              <a:ext uri="{FF2B5EF4-FFF2-40B4-BE49-F238E27FC236}">
                <a16:creationId xmlns:a16="http://schemas.microsoft.com/office/drawing/2014/main" id="{0BBAA701-D919-DCA7-B094-E7BD5AFC1D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03EF97-0202-2A16-41C3-D3E343D5F6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F3A7FC-B262-4408-8BB3-FBD191F50544}" type="slidenum">
              <a:rPr lang="en-GB" smtClean="0"/>
              <a:t>‹#›</a:t>
            </a:fld>
            <a:endParaRPr lang="en-GB"/>
          </a:p>
        </p:txBody>
      </p:sp>
    </p:spTree>
    <p:extLst>
      <p:ext uri="{BB962C8B-B14F-4D97-AF65-F5344CB8AC3E}">
        <p14:creationId xmlns:p14="http://schemas.microsoft.com/office/powerpoint/2010/main" val="305752902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15/12/2022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16195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C3CAF1-8431-9FE3-B769-0A5C6FE739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B1B541-4EAD-0486-2A20-3BA2EB0C6D0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1A661D-7670-FB7E-4025-E1D8C05C91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90F8DE-3860-4C48-820E-D117F3332C9C}" type="datetimeFigureOut">
              <a:rPr lang="en-GB" smtClean="0"/>
              <a:t>15/12/2022</a:t>
            </a:fld>
            <a:endParaRPr lang="en-GB"/>
          </a:p>
        </p:txBody>
      </p:sp>
      <p:sp>
        <p:nvSpPr>
          <p:cNvPr id="5" name="Footer Placeholder 4">
            <a:extLst>
              <a:ext uri="{FF2B5EF4-FFF2-40B4-BE49-F238E27FC236}">
                <a16:creationId xmlns:a16="http://schemas.microsoft.com/office/drawing/2014/main" id="{3AB34821-9890-C761-8EF4-A2DEC02FC0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F17CF0-A5C4-4738-69BA-1849F85201E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9203AB-C501-4BB2-9F6B-337C26C95A15}" type="slidenum">
              <a:rPr lang="en-GB" smtClean="0"/>
              <a:t>‹#›</a:t>
            </a:fld>
            <a:endParaRPr lang="en-GB"/>
          </a:p>
        </p:txBody>
      </p:sp>
    </p:spTree>
    <p:extLst>
      <p:ext uri="{BB962C8B-B14F-4D97-AF65-F5344CB8AC3E}">
        <p14:creationId xmlns:p14="http://schemas.microsoft.com/office/powerpoint/2010/main" val="35723905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legislation.gov.uk/ukpga/1968/60/section/9#commentary-c1846523"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png"/><Relationship Id="rId7" Type="http://schemas.openxmlformats.org/officeDocument/2006/relationships/diagramColors" Target="../diagrams/colors4.xml"/><Relationship Id="rId2" Type="http://schemas.openxmlformats.org/officeDocument/2006/relationships/notesSlide" Target="../notesSlides/notesSlide15.xml"/><Relationship Id="rId1" Type="http://schemas.openxmlformats.org/officeDocument/2006/relationships/slideLayout" Target="../slideLayouts/slideLayout2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70FB8-38ED-4AE6-444D-7A491DD2A0D3}"/>
              </a:ext>
            </a:extLst>
          </p:cNvPr>
          <p:cNvSpPr>
            <a:spLocks noGrp="1"/>
          </p:cNvSpPr>
          <p:nvPr>
            <p:ph type="ctrTitle"/>
          </p:nvPr>
        </p:nvSpPr>
        <p:spPr>
          <a:xfrm>
            <a:off x="254525" y="640080"/>
            <a:ext cx="4779388" cy="3566160"/>
          </a:xfrm>
        </p:spPr>
        <p:txBody>
          <a:bodyPr anchor="b">
            <a:normAutofit/>
          </a:bodyPr>
          <a:lstStyle/>
          <a:p>
            <a:pPr algn="l"/>
            <a:r>
              <a:rPr lang="en-GB" sz="5400" dirty="0"/>
              <a:t>Assignment          2 preparation</a:t>
            </a:r>
          </a:p>
        </p:txBody>
      </p:sp>
      <p:sp>
        <p:nvSpPr>
          <p:cNvPr id="3" name="Subtitle 2">
            <a:extLst>
              <a:ext uri="{FF2B5EF4-FFF2-40B4-BE49-F238E27FC236}">
                <a16:creationId xmlns:a16="http://schemas.microsoft.com/office/drawing/2014/main" id="{B8120805-EA3E-B1D3-CAC4-8E144D4A982B}"/>
              </a:ext>
            </a:extLst>
          </p:cNvPr>
          <p:cNvSpPr>
            <a:spLocks noGrp="1"/>
          </p:cNvSpPr>
          <p:nvPr>
            <p:ph type="subTitle" idx="1"/>
          </p:nvPr>
        </p:nvSpPr>
        <p:spPr>
          <a:xfrm>
            <a:off x="890339" y="4636008"/>
            <a:ext cx="3734014" cy="1572768"/>
          </a:xfrm>
        </p:spPr>
        <p:txBody>
          <a:bodyPr>
            <a:normAutofit/>
          </a:bodyPr>
          <a:lstStyle/>
          <a:p>
            <a:pPr algn="l"/>
            <a:endParaRPr lang="en-GB"/>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ECD5A9-1E0D-60CE-37C1-706EFCC1D0B6}"/>
              </a:ext>
            </a:extLst>
          </p:cNvPr>
          <p:cNvPicPr>
            <a:picLocks noChangeAspect="1"/>
          </p:cNvPicPr>
          <p:nvPr/>
        </p:nvPicPr>
        <p:blipFill rotWithShape="1">
          <a:blip r:embed="rId2"/>
          <a:srcRect l="8357" r="1641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11498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42B73-9926-9C3E-4E8A-DD90C01A345B}"/>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Task A</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4D4E60B-69C1-A304-7AD2-7EF3AC95BC73}"/>
              </a:ext>
            </a:extLst>
          </p:cNvPr>
          <p:cNvPicPr>
            <a:picLocks noGrp="1" noChangeAspect="1"/>
          </p:cNvPicPr>
          <p:nvPr>
            <p:ph idx="1"/>
          </p:nvPr>
        </p:nvPicPr>
        <p:blipFill>
          <a:blip r:embed="rId2"/>
          <a:stretch>
            <a:fillRect/>
          </a:stretch>
        </p:blipFill>
        <p:spPr>
          <a:xfrm>
            <a:off x="4654296" y="980351"/>
            <a:ext cx="7214616" cy="4869865"/>
          </a:xfrm>
          <a:prstGeom prst="rect">
            <a:avLst/>
          </a:prstGeom>
        </p:spPr>
      </p:pic>
    </p:spTree>
    <p:extLst>
      <p:ext uri="{BB962C8B-B14F-4D97-AF65-F5344CB8AC3E}">
        <p14:creationId xmlns:p14="http://schemas.microsoft.com/office/powerpoint/2010/main" val="315992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AB12C-3229-ADDB-65B3-95D769A8E8E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Task B</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5F762D0-26F0-8DCC-43EB-6E822241BEAD}"/>
              </a:ext>
            </a:extLst>
          </p:cNvPr>
          <p:cNvPicPr>
            <a:picLocks noGrp="1" noChangeAspect="1"/>
          </p:cNvPicPr>
          <p:nvPr>
            <p:ph idx="1"/>
          </p:nvPr>
        </p:nvPicPr>
        <p:blipFill>
          <a:blip r:embed="rId2"/>
          <a:stretch>
            <a:fillRect/>
          </a:stretch>
        </p:blipFill>
        <p:spPr>
          <a:xfrm>
            <a:off x="4654296" y="980351"/>
            <a:ext cx="7214616" cy="4869865"/>
          </a:xfrm>
          <a:prstGeom prst="rect">
            <a:avLst/>
          </a:prstGeom>
        </p:spPr>
      </p:pic>
    </p:spTree>
    <p:extLst>
      <p:ext uri="{BB962C8B-B14F-4D97-AF65-F5344CB8AC3E}">
        <p14:creationId xmlns:p14="http://schemas.microsoft.com/office/powerpoint/2010/main" val="1129418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40DA3E-10D6-56A4-FEBA-8B52D3796160}"/>
              </a:ext>
            </a:extLst>
          </p:cNvPr>
          <p:cNvSpPr>
            <a:spLocks noGrp="1"/>
          </p:cNvSpPr>
          <p:nvPr>
            <p:ph type="title"/>
          </p:nvPr>
        </p:nvSpPr>
        <p:spPr>
          <a:xfrm>
            <a:off x="838200" y="365125"/>
            <a:ext cx="10515600" cy="1325563"/>
          </a:xfrm>
        </p:spPr>
        <p:txBody>
          <a:bodyPr>
            <a:normAutofit/>
          </a:bodyPr>
          <a:lstStyle/>
          <a:p>
            <a:r>
              <a:rPr lang="en-GB" sz="5400"/>
              <a:t>Top tips…..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88D2D7-EF3C-937C-AE19-7703B22F56B4}"/>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sz="2200" dirty="0"/>
              <a:t>READ the assignment brief! Read, read and read again.</a:t>
            </a:r>
            <a:endParaRPr lang="en-GB" sz="2200" dirty="0">
              <a:cs typeface="Calibri"/>
            </a:endParaRPr>
          </a:p>
          <a:p>
            <a:r>
              <a:rPr lang="en-GB" sz="2200" dirty="0"/>
              <a:t>Make sure you answer </a:t>
            </a:r>
            <a:r>
              <a:rPr lang="en-GB" sz="2200" b="1" u="sng" dirty="0"/>
              <a:t>BOTH A &amp; B</a:t>
            </a:r>
            <a:endParaRPr lang="en-GB" sz="2200" b="1" u="sng" dirty="0">
              <a:cs typeface="Calibri"/>
            </a:endParaRPr>
          </a:p>
          <a:p>
            <a:r>
              <a:rPr lang="en-GB" sz="2200" dirty="0"/>
              <a:t>Support your work- Use appropriate case law </a:t>
            </a:r>
            <a:r>
              <a:rPr lang="en-GB" sz="2200" dirty="0" err="1"/>
              <a:t>e.g</a:t>
            </a:r>
            <a:r>
              <a:rPr lang="en-GB" sz="2200" dirty="0"/>
              <a:t>- Miller (1983)</a:t>
            </a:r>
          </a:p>
          <a:p>
            <a:r>
              <a:rPr lang="en-GB" sz="2200" dirty="0"/>
              <a:t>Use the case law provided in taught session </a:t>
            </a:r>
          </a:p>
          <a:p>
            <a:r>
              <a:rPr lang="en-GB" sz="2200" dirty="0">
                <a:ea typeface="+mn-lt"/>
                <a:cs typeface="+mn-lt"/>
              </a:rPr>
              <a:t>When using case law it is not enough just to state the case name, you need to include some details of what happened and link it to the discussion to demonstrate your knowledge and understanding</a:t>
            </a:r>
            <a:endParaRPr lang="en-GB" sz="2200" dirty="0">
              <a:cs typeface="Calibri" panose="020F0502020204030204"/>
            </a:endParaRPr>
          </a:p>
          <a:p>
            <a:r>
              <a:rPr lang="en-GB" sz="2200" dirty="0"/>
              <a:t>Reference Correctly! You need to include a list of case law at the end of your work which needs to be written out fully:- </a:t>
            </a:r>
            <a:r>
              <a:rPr lang="en-GB" sz="2200" dirty="0">
                <a:ea typeface="+mn-lt"/>
                <a:cs typeface="+mn-lt"/>
              </a:rPr>
              <a:t> </a:t>
            </a:r>
            <a:r>
              <a:rPr lang="en-GB" sz="2200" dirty="0" err="1">
                <a:ea typeface="+mn-lt"/>
                <a:cs typeface="+mn-lt"/>
              </a:rPr>
              <a:t>e.g</a:t>
            </a:r>
            <a:r>
              <a:rPr lang="en-GB" sz="2200" dirty="0">
                <a:ea typeface="+mn-lt"/>
                <a:cs typeface="+mn-lt"/>
              </a:rPr>
              <a:t>- R V Miller (1983) 2 AC 161</a:t>
            </a:r>
            <a:endParaRPr lang="en-GB" sz="2200" dirty="0"/>
          </a:p>
          <a:p>
            <a:r>
              <a:rPr lang="en-GB" sz="2200" dirty="0"/>
              <a:t>Revisit taught sessions</a:t>
            </a:r>
          </a:p>
          <a:p>
            <a:endParaRPr lang="en-GB" sz="2200" dirty="0">
              <a:cs typeface="Calibri" panose="020F0502020204030204"/>
            </a:endParaRPr>
          </a:p>
          <a:p>
            <a:pPr marL="0" indent="0">
              <a:buNone/>
            </a:pPr>
            <a:endParaRPr lang="en-GB" sz="2200" dirty="0">
              <a:cs typeface="Calibri" panose="020F0502020204030204"/>
            </a:endParaRPr>
          </a:p>
        </p:txBody>
      </p:sp>
    </p:spTree>
    <p:extLst>
      <p:ext uri="{BB962C8B-B14F-4D97-AF65-F5344CB8AC3E}">
        <p14:creationId xmlns:p14="http://schemas.microsoft.com/office/powerpoint/2010/main" val="167795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ACF5F-FC7C-9D73-E2EC-144BC3B99F5F}"/>
              </a:ext>
            </a:extLst>
          </p:cNvPr>
          <p:cNvSpPr>
            <a:spLocks noGrp="1"/>
          </p:cNvSpPr>
          <p:nvPr>
            <p:ph type="title"/>
          </p:nvPr>
        </p:nvSpPr>
        <p:spPr/>
        <p:txBody>
          <a:bodyPr/>
          <a:lstStyle/>
          <a:p>
            <a:r>
              <a:rPr lang="en-GB" dirty="0"/>
              <a:t>             </a:t>
            </a:r>
            <a:r>
              <a:rPr lang="en-GB" b="1" dirty="0"/>
              <a:t>How to structure your answer</a:t>
            </a:r>
          </a:p>
        </p:txBody>
      </p:sp>
      <p:pic>
        <p:nvPicPr>
          <p:cNvPr id="5" name="Content Placeholder 4">
            <a:extLst>
              <a:ext uri="{FF2B5EF4-FFF2-40B4-BE49-F238E27FC236}">
                <a16:creationId xmlns:a16="http://schemas.microsoft.com/office/drawing/2014/main" id="{9CBD5241-5F84-D3C3-0D5E-AE19AB87893F}"/>
              </a:ext>
            </a:extLst>
          </p:cNvPr>
          <p:cNvPicPr>
            <a:picLocks noGrp="1" noChangeAspect="1"/>
          </p:cNvPicPr>
          <p:nvPr>
            <p:ph idx="1"/>
          </p:nvPr>
        </p:nvPicPr>
        <p:blipFill>
          <a:blip r:embed="rId3"/>
          <a:stretch>
            <a:fillRect/>
          </a:stretch>
        </p:blipFill>
        <p:spPr>
          <a:xfrm>
            <a:off x="2355677" y="1825625"/>
            <a:ext cx="7480646" cy="4351338"/>
          </a:xfrm>
        </p:spPr>
      </p:pic>
      <p:sp>
        <p:nvSpPr>
          <p:cNvPr id="6" name="Rectangle 5">
            <a:extLst>
              <a:ext uri="{FF2B5EF4-FFF2-40B4-BE49-F238E27FC236}">
                <a16:creationId xmlns:a16="http://schemas.microsoft.com/office/drawing/2014/main" id="{4768CF2F-A8BA-BADE-CB96-87D1B1449518}"/>
              </a:ext>
            </a:extLst>
          </p:cNvPr>
          <p:cNvSpPr/>
          <p:nvPr/>
        </p:nvSpPr>
        <p:spPr>
          <a:xfrm>
            <a:off x="66315" y="2765578"/>
            <a:ext cx="2601798" cy="149886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800" dirty="0">
                <a:solidFill>
                  <a:srgbClr val="FF0000"/>
                </a:solidFill>
              </a:rPr>
              <a:t>EXAMPLE</a:t>
            </a:r>
          </a:p>
        </p:txBody>
      </p:sp>
    </p:spTree>
    <p:extLst>
      <p:ext uri="{BB962C8B-B14F-4D97-AF65-F5344CB8AC3E}">
        <p14:creationId xmlns:p14="http://schemas.microsoft.com/office/powerpoint/2010/main" val="416613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50D286-440A-47A6-BA80-2A2E6A4D26B0}"/>
              </a:ext>
            </a:extLst>
          </p:cNvPr>
          <p:cNvSpPr>
            <a:spLocks noGrp="1"/>
          </p:cNvSpPr>
          <p:nvPr>
            <p:ph type="title"/>
          </p:nvPr>
        </p:nvSpPr>
        <p:spPr>
          <a:xfrm>
            <a:off x="4974771" y="634946"/>
            <a:ext cx="6574972" cy="1450757"/>
          </a:xfrm>
        </p:spPr>
        <p:txBody>
          <a:bodyPr>
            <a:normAutofit/>
          </a:bodyPr>
          <a:lstStyle/>
          <a:p>
            <a:r>
              <a:rPr lang="en-GB" sz="4400">
                <a:cs typeface="Calibri Light"/>
              </a:rPr>
              <a:t>Using the following structure to write your assignment</a:t>
            </a:r>
            <a:endParaRPr lang="en-GB" sz="4400"/>
          </a:p>
        </p:txBody>
      </p:sp>
      <p:pic>
        <p:nvPicPr>
          <p:cNvPr id="4" name="Picture 3" descr="Icon, whiteboard&#10;&#10;Description automatically generated">
            <a:extLst>
              <a:ext uri="{FF2B5EF4-FFF2-40B4-BE49-F238E27FC236}">
                <a16:creationId xmlns:a16="http://schemas.microsoft.com/office/drawing/2014/main" id="{6FC85B09-72CE-4F34-B353-76762D4546BF}"/>
              </a:ext>
            </a:extLst>
          </p:cNvPr>
          <p:cNvPicPr>
            <a:picLocks noChangeAspect="1"/>
          </p:cNvPicPr>
          <p:nvPr/>
        </p:nvPicPr>
        <p:blipFill rotWithShape="1">
          <a:blip r:embed="rId3"/>
          <a:srcRect t="3552" r="-1" b="-1"/>
          <a:stretch/>
        </p:blipFill>
        <p:spPr>
          <a:xfrm>
            <a:off x="633999" y="1053568"/>
            <a:ext cx="4001315" cy="4487431"/>
          </a:xfrm>
          <a:prstGeom prst="rect">
            <a:avLst/>
          </a:prstGeom>
        </p:spPr>
      </p:pic>
      <p:cxnSp>
        <p:nvCxnSpPr>
          <p:cNvPr id="11" name="Straight Connector 10">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D6661C-1813-4A21-9E24-3762A63C78BD}"/>
              </a:ext>
            </a:extLst>
          </p:cNvPr>
          <p:cNvSpPr>
            <a:spLocks noGrp="1"/>
          </p:cNvSpPr>
          <p:nvPr>
            <p:ph idx="1"/>
          </p:nvPr>
        </p:nvSpPr>
        <p:spPr>
          <a:xfrm>
            <a:off x="4974769" y="2198914"/>
            <a:ext cx="6574973" cy="3670180"/>
          </a:xfrm>
        </p:spPr>
        <p:txBody>
          <a:bodyPr vert="horz" lIns="91440" tIns="45720" rIns="91440" bIns="45720" rtlCol="0">
            <a:normAutofit/>
          </a:bodyPr>
          <a:lstStyle/>
          <a:p>
            <a:pPr marL="0" indent="0">
              <a:buNone/>
            </a:pPr>
            <a:endParaRPr lang="en-GB" sz="1700">
              <a:cs typeface="Calibri"/>
            </a:endParaRPr>
          </a:p>
          <a:p>
            <a:pPr marL="0" indent="0">
              <a:buNone/>
            </a:pPr>
            <a:r>
              <a:rPr lang="en-GB" sz="1700">
                <a:cs typeface="Calibri"/>
              </a:rPr>
              <a:t>1. Identify the potential criminal offence/ defences in the facts</a:t>
            </a:r>
          </a:p>
          <a:p>
            <a:pPr marL="0" indent="0">
              <a:buNone/>
            </a:pPr>
            <a:r>
              <a:rPr lang="en-GB" sz="1700">
                <a:cs typeface="Calibri"/>
              </a:rPr>
              <a:t>2. Apply the law:</a:t>
            </a:r>
          </a:p>
          <a:p>
            <a:pPr marL="0" indent="0">
              <a:buNone/>
            </a:pPr>
            <a:r>
              <a:rPr lang="en-GB" sz="1700">
                <a:cs typeface="Calibri"/>
              </a:rPr>
              <a:t>Actus reus: What is it? Did the D do it?</a:t>
            </a:r>
          </a:p>
          <a:p>
            <a:pPr marL="0" indent="0">
              <a:buNone/>
            </a:pPr>
            <a:r>
              <a:rPr lang="en-GB" sz="1700" err="1">
                <a:cs typeface="Calibri"/>
              </a:rPr>
              <a:t>Mens</a:t>
            </a:r>
            <a:r>
              <a:rPr lang="en-GB" sz="1700">
                <a:cs typeface="Calibri"/>
              </a:rPr>
              <a:t> Rea: What is it? Did the D do it?</a:t>
            </a:r>
          </a:p>
          <a:p>
            <a:pPr marL="0" indent="0">
              <a:buNone/>
            </a:pPr>
            <a:r>
              <a:rPr lang="en-GB" sz="1700">
                <a:cs typeface="Calibri"/>
              </a:rPr>
              <a:t>3. Support with case law</a:t>
            </a:r>
          </a:p>
          <a:p>
            <a:pPr marL="0" indent="0">
              <a:buNone/>
            </a:pPr>
            <a:r>
              <a:rPr lang="en-GB" sz="1700">
                <a:cs typeface="Calibri"/>
              </a:rPr>
              <a:t>4. Are there any defences available? </a:t>
            </a:r>
            <a:r>
              <a:rPr lang="en-GB" sz="1700" i="1">
                <a:cs typeface="Calibri"/>
              </a:rPr>
              <a:t>Part A does not require you to consider defences, part B only</a:t>
            </a:r>
          </a:p>
          <a:p>
            <a:pPr marL="0" indent="0">
              <a:buNone/>
            </a:pPr>
            <a:r>
              <a:rPr lang="en-GB" sz="1700">
                <a:cs typeface="Calibri"/>
              </a:rPr>
              <a:t>5. Conclude liability</a:t>
            </a:r>
          </a:p>
          <a:p>
            <a:pPr marL="0" indent="0">
              <a:buNone/>
            </a:pPr>
            <a:endParaRPr lang="en-GB" sz="1700">
              <a:cs typeface="Calibri"/>
            </a:endParaRPr>
          </a:p>
        </p:txBody>
      </p:sp>
      <p:sp>
        <p:nvSpPr>
          <p:cNvPr id="13" name="Rectangle 12">
            <a:extLst>
              <a:ext uri="{FF2B5EF4-FFF2-40B4-BE49-F238E27FC236}">
                <a16:creationId xmlns:a16="http://schemas.microsoft.com/office/drawing/2014/main" id="{29765C2F-E3D0-4261-9A4A-F97B2C609A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rgbClr val="F92D0C"/>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6638892E-C2A5-4DB9-B4D3-22B4DA4B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563D39"/>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3732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sz="5400" b="1" i="1" dirty="0"/>
              <a:t>What is </a:t>
            </a:r>
            <a:r>
              <a:rPr lang="en-GB" sz="5400" b="1" dirty="0"/>
              <a:t>Burglary </a:t>
            </a:r>
            <a:r>
              <a:rPr lang="en-GB" sz="5400" b="1" i="1" dirty="0"/>
              <a: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838200" y="1929384"/>
            <a:ext cx="10515600" cy="4251960"/>
          </a:xfrm>
        </p:spPr>
        <p:txBody>
          <a:bodyPr>
            <a:normAutofit/>
          </a:bodyPr>
          <a:lstStyle/>
          <a:p>
            <a:pPr marL="0" indent="0">
              <a:buNone/>
            </a:pPr>
            <a:r>
              <a:rPr lang="en-GB" sz="2000" b="1" i="1" u="sng"/>
              <a:t>S.9 of the Theft act 1968- </a:t>
            </a:r>
          </a:p>
          <a:p>
            <a:pPr marL="0" indent="0">
              <a:buNone/>
            </a:pPr>
            <a:endParaRPr lang="en-GB" sz="2000"/>
          </a:p>
          <a:p>
            <a:pPr>
              <a:buFont typeface="Wingdings" panose="05000000000000000000" pitchFamily="2" charset="2"/>
              <a:buChar char="Ø"/>
            </a:pPr>
            <a:r>
              <a:rPr lang="en-GB" sz="2000"/>
              <a:t>(1) A person is guilty of burglary if:</a:t>
            </a:r>
          </a:p>
          <a:p>
            <a:pPr>
              <a:buFont typeface="Wingdings" panose="05000000000000000000" pitchFamily="2" charset="2"/>
              <a:buChar char="Ø"/>
            </a:pPr>
            <a:r>
              <a:rPr lang="en-GB" sz="2000"/>
              <a:t>a. he enters any building or part of a building as a trespasser and with intent to commit any such offence as is mentioned:</a:t>
            </a:r>
          </a:p>
          <a:p>
            <a:pPr>
              <a:buFont typeface="Wingdings" panose="05000000000000000000" pitchFamily="2" charset="2"/>
              <a:buChar char="Ø"/>
            </a:pPr>
            <a:r>
              <a:rPr lang="en-GB" sz="2000">
                <a:cs typeface="Calibri Light" panose="020F0302020204030204" pitchFamily="34" charset="0"/>
              </a:rPr>
              <a:t>b</a:t>
            </a:r>
            <a:r>
              <a:rPr lang="en-GB" sz="2000" b="0" i="0">
                <a:effectLst/>
                <a:cs typeface="Calibri Light" panose="020F0302020204030204" pitchFamily="34" charset="0"/>
              </a:rPr>
              <a:t>. having entered any building or part of a building as a trespasser he steals or attempts to steal anything in the building or that part of it or inflicts or attempts to inflict on any person therein any grievous bodily harm.</a:t>
            </a:r>
          </a:p>
          <a:p>
            <a:pPr>
              <a:buFont typeface="Wingdings" panose="05000000000000000000" pitchFamily="2" charset="2"/>
              <a:buChar char="Ø"/>
            </a:pPr>
            <a:r>
              <a:rPr lang="en-GB" sz="2000" b="0" i="0">
                <a:effectLst/>
                <a:cs typeface="Calibri Light" panose="020F0302020204030204" pitchFamily="34" charset="0"/>
              </a:rPr>
              <a:t>(2)The offences referred to in subsection (1)(a) above are offences of stealing anything in the building or part of a building in question, of inflicting on any person therein any grievous bodily harm </a:t>
            </a:r>
            <a:r>
              <a:rPr lang="en-GB" sz="2000" b="1" i="0" u="none" strike="noStrike">
                <a:effectLst/>
                <a:cs typeface="Calibri Light" panose="020F0302020204030204" pitchFamily="34" charset="0"/>
                <a:hlinkClick r:id="rId3" tooltip="View the commentary text for this item">
                  <a:extLst>
                    <a:ext uri="{A12FA001-AC4F-418D-AE19-62706E023703}">
                      <ahyp:hlinkClr xmlns:ahyp="http://schemas.microsoft.com/office/drawing/2018/hyperlinkcolor" val="tx"/>
                    </a:ext>
                  </a:extLst>
                </a:hlinkClick>
              </a:rPr>
              <a:t>F1</a:t>
            </a:r>
            <a:r>
              <a:rPr lang="en-GB" sz="2000" b="0" i="0">
                <a:effectLst/>
                <a:cs typeface="Calibri Light" panose="020F0302020204030204" pitchFamily="34" charset="0"/>
              </a:rPr>
              <a:t>... therein, and of doing unlawful damage to the building or anything therein.’’ </a:t>
            </a:r>
          </a:p>
          <a:p>
            <a:endParaRPr lang="en-GB" sz="2000"/>
          </a:p>
        </p:txBody>
      </p:sp>
    </p:spTree>
    <p:extLst>
      <p:ext uri="{BB962C8B-B14F-4D97-AF65-F5344CB8AC3E}">
        <p14:creationId xmlns:p14="http://schemas.microsoft.com/office/powerpoint/2010/main" val="4265627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586478" y="1683756"/>
            <a:ext cx="3115265" cy="2396359"/>
          </a:xfrm>
        </p:spPr>
        <p:txBody>
          <a:bodyPr anchor="b">
            <a:normAutofit/>
          </a:bodyPr>
          <a:lstStyle/>
          <a:p>
            <a:pPr algn="r"/>
            <a:r>
              <a:rPr lang="en-GB" sz="4000" b="1" i="1" u="sng">
                <a:solidFill>
                  <a:srgbClr val="FFFFFF"/>
                </a:solidFill>
              </a:rPr>
              <a:t>What is entry? </a:t>
            </a:r>
          </a:p>
        </p:txBody>
      </p:sp>
      <p:graphicFrame>
        <p:nvGraphicFramePr>
          <p:cNvPr id="16" name="Content Placeholder 2">
            <a:extLst>
              <a:ext uri="{FF2B5EF4-FFF2-40B4-BE49-F238E27FC236}">
                <a16:creationId xmlns:a16="http://schemas.microsoft.com/office/drawing/2014/main" id="{E00B4C45-9F39-3711-B4C5-16EA59225832}"/>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B33A68D-7B82-C039-7FD4-49C1E3360A92}"/>
              </a:ext>
            </a:extLst>
          </p:cNvPr>
          <p:cNvSpPr txBox="1"/>
          <p:nvPr/>
        </p:nvSpPr>
        <p:spPr>
          <a:xfrm>
            <a:off x="349857" y="2671638"/>
            <a:ext cx="3880237" cy="1323439"/>
          </a:xfrm>
          <a:prstGeom prst="rect">
            <a:avLst/>
          </a:prstGeom>
          <a:noFill/>
        </p:spPr>
        <p:txBody>
          <a:bodyPr wrap="square" rtlCol="0">
            <a:spAutoFit/>
          </a:bodyPr>
          <a:lstStyle/>
          <a:p>
            <a:r>
              <a:rPr lang="en-GB" sz="8000" dirty="0"/>
              <a:t>Entry</a:t>
            </a:r>
          </a:p>
        </p:txBody>
      </p:sp>
    </p:spTree>
    <p:extLst>
      <p:ext uri="{BB962C8B-B14F-4D97-AF65-F5344CB8AC3E}">
        <p14:creationId xmlns:p14="http://schemas.microsoft.com/office/powerpoint/2010/main" val="3265820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38200" y="365125"/>
            <a:ext cx="10515600" cy="1325563"/>
          </a:xfrm>
        </p:spPr>
        <p:txBody>
          <a:bodyPr>
            <a:normAutofit/>
          </a:bodyPr>
          <a:lstStyle/>
          <a:p>
            <a:r>
              <a:rPr lang="en-GB" sz="4200"/>
              <a:t>What is meant by building or part of a building?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AE8C69BD-5669-303E-EF47-5D519734E9FD}"/>
              </a:ext>
            </a:extLst>
          </p:cNvPr>
          <p:cNvSpPr>
            <a:spLocks noGrp="1"/>
          </p:cNvSpPr>
          <p:nvPr>
            <p:ph idx="1"/>
          </p:nvPr>
        </p:nvSpPr>
        <p:spPr>
          <a:xfrm>
            <a:off x="838200" y="1929384"/>
            <a:ext cx="10515600" cy="4251960"/>
          </a:xfrm>
        </p:spPr>
        <p:txBody>
          <a:bodyPr>
            <a:normAutofit/>
          </a:bodyPr>
          <a:lstStyle/>
          <a:p>
            <a:pPr marL="0" indent="0">
              <a:buNone/>
            </a:pPr>
            <a:r>
              <a:rPr lang="en-GB" sz="2200" b="1" u="sng"/>
              <a:t>Building</a:t>
            </a:r>
            <a:endParaRPr lang="en-GB" sz="2200" u="sng"/>
          </a:p>
          <a:p>
            <a:r>
              <a:rPr lang="en-GB" sz="2200"/>
              <a:t>Whether the structure is a building is a matter of fact to be decided by the jury.</a:t>
            </a:r>
          </a:p>
          <a:p>
            <a:r>
              <a:rPr lang="en-GB" sz="2200"/>
              <a:t>Moir v Williams [1892]</a:t>
            </a:r>
          </a:p>
          <a:p>
            <a:r>
              <a:rPr lang="en-GB" sz="2200"/>
              <a:t>Theft Act 1968 does not require a building to be brick or stonework; a wooden structure will suffice</a:t>
            </a:r>
          </a:p>
          <a:p>
            <a:r>
              <a:rPr lang="en-GB" sz="2200"/>
              <a:t>A structure has some degree of permanence </a:t>
            </a:r>
            <a:r>
              <a:rPr lang="en-GB" sz="2200" b="1"/>
              <a:t>Stevens  v Gourley [1859]</a:t>
            </a:r>
          </a:p>
          <a:p>
            <a:r>
              <a:rPr lang="en-GB" sz="2200"/>
              <a:t>A building does not have to be a structure occupied by people; a garage or a stable is a building</a:t>
            </a:r>
          </a:p>
          <a:p>
            <a:r>
              <a:rPr lang="en-GB" sz="2200"/>
              <a:t>“Building” and “dwelling” include inhabited vehicles or vessels.  </a:t>
            </a:r>
          </a:p>
          <a:p>
            <a:r>
              <a:rPr lang="en-GB" sz="2200"/>
              <a:t>A building can be a structure containing more than one part eg, block of flats</a:t>
            </a:r>
          </a:p>
          <a:p>
            <a:pPr marL="0" indent="0">
              <a:buNone/>
            </a:pPr>
            <a:endParaRPr lang="en-GB" sz="2200"/>
          </a:p>
        </p:txBody>
      </p:sp>
    </p:spTree>
    <p:extLst>
      <p:ext uri="{BB962C8B-B14F-4D97-AF65-F5344CB8AC3E}">
        <p14:creationId xmlns:p14="http://schemas.microsoft.com/office/powerpoint/2010/main" val="27837827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635000" y="640823"/>
            <a:ext cx="3418659" cy="5583148"/>
          </a:xfrm>
        </p:spPr>
        <p:txBody>
          <a:bodyPr anchor="ctr">
            <a:normAutofit/>
          </a:bodyPr>
          <a:lstStyle/>
          <a:p>
            <a:r>
              <a:rPr lang="en-GB" sz="5400" b="1" i="1" dirty="0"/>
              <a:t>What is a </a:t>
            </a:r>
            <a:r>
              <a:rPr lang="en-GB" sz="5400" b="1" dirty="0"/>
              <a:t>Trespasser</a:t>
            </a:r>
            <a:r>
              <a:rPr lang="en-GB" sz="5400" b="1" i="1" dirty="0"/>
              <a:t>? </a:t>
            </a:r>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E43341F6-618C-BD16-D385-A4B76E3380DC}"/>
              </a:ext>
            </a:extLst>
          </p:cNvPr>
          <p:cNvGraphicFramePr>
            <a:graphicFrameLocks noGrp="1"/>
          </p:cNvGraphicFramePr>
          <p:nvPr>
            <p:ph idx="1"/>
            <p:extLst>
              <p:ext uri="{D42A27DB-BD31-4B8C-83A1-F6EECF244321}">
                <p14:modId xmlns:p14="http://schemas.microsoft.com/office/powerpoint/2010/main" val="65019635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02351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961C5-2CEC-4175-A4A1-74516F3B47C5}"/>
              </a:ext>
            </a:extLst>
          </p:cNvPr>
          <p:cNvSpPr>
            <a:spLocks noGrp="1"/>
          </p:cNvSpPr>
          <p:nvPr>
            <p:ph type="title"/>
          </p:nvPr>
        </p:nvSpPr>
        <p:spPr>
          <a:xfrm>
            <a:off x="841248" y="548640"/>
            <a:ext cx="3600860" cy="5431536"/>
          </a:xfrm>
        </p:spPr>
        <p:txBody>
          <a:bodyPr>
            <a:normAutofit/>
          </a:bodyPr>
          <a:lstStyle/>
          <a:p>
            <a:r>
              <a:rPr lang="en-GB" sz="5400" b="1" dirty="0"/>
              <a:t>S.9 (1)(b) of the Theft Act 1986</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B8F0E3-FC78-4212-840E-E1CAEEC1DC25}"/>
              </a:ext>
            </a:extLst>
          </p:cNvPr>
          <p:cNvSpPr>
            <a:spLocks noGrp="1"/>
          </p:cNvSpPr>
          <p:nvPr>
            <p:ph idx="1"/>
          </p:nvPr>
        </p:nvSpPr>
        <p:spPr>
          <a:xfrm>
            <a:off x="5126418" y="552091"/>
            <a:ext cx="6224335" cy="5431536"/>
          </a:xfrm>
        </p:spPr>
        <p:txBody>
          <a:bodyPr anchor="ctr">
            <a:normAutofit/>
          </a:bodyPr>
          <a:lstStyle/>
          <a:p>
            <a:pPr>
              <a:buFont typeface="Wingdings" panose="05000000000000000000" pitchFamily="2" charset="2"/>
              <a:buChar char="Ø"/>
            </a:pPr>
            <a:r>
              <a:rPr lang="en-GB" sz="2200" b="0" i="0">
                <a:effectLst/>
              </a:rPr>
              <a:t>‘’having entered any building or part of a building as a trespasser he steals or attempts to steal anything in the building or that part of it or inflicts or attempts to inflict on any person therein any grievous bodily harm.’’</a:t>
            </a:r>
          </a:p>
          <a:p>
            <a:pPr marL="0" indent="0">
              <a:buNone/>
            </a:pPr>
            <a:endParaRPr lang="en-GB" sz="2200"/>
          </a:p>
        </p:txBody>
      </p:sp>
    </p:spTree>
    <p:extLst>
      <p:ext uri="{BB962C8B-B14F-4D97-AF65-F5344CB8AC3E}">
        <p14:creationId xmlns:p14="http://schemas.microsoft.com/office/powerpoint/2010/main" val="207624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9854F-8B49-472C-9753-952F505041F4}"/>
              </a:ext>
            </a:extLst>
          </p:cNvPr>
          <p:cNvSpPr>
            <a:spLocks noGrp="1"/>
          </p:cNvSpPr>
          <p:nvPr>
            <p:ph type="title"/>
          </p:nvPr>
        </p:nvSpPr>
        <p:spPr>
          <a:xfrm>
            <a:off x="841248" y="548640"/>
            <a:ext cx="3600860" cy="5431536"/>
          </a:xfrm>
        </p:spPr>
        <p:txBody>
          <a:bodyPr>
            <a:normAutofit/>
          </a:bodyPr>
          <a:lstStyle/>
          <a:p>
            <a:r>
              <a:rPr lang="en-GB" sz="5400">
                <a:cs typeface="Calibri Light"/>
              </a:rPr>
              <a:t>Criminal Damage Act 1971</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633825-3149-46D1-A6E2-9E9932B5D7F5}"/>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b="1" u="sng">
                <a:cs typeface="Calibri"/>
              </a:rPr>
              <a:t>Basic offence</a:t>
            </a:r>
          </a:p>
          <a:p>
            <a:pPr marL="0" indent="0">
              <a:buNone/>
            </a:pPr>
            <a:r>
              <a:rPr lang="en-GB" sz="2200" b="1">
                <a:cs typeface="Calibri"/>
              </a:rPr>
              <a:t>S1(1) Criminal Damage Act 1971</a:t>
            </a:r>
          </a:p>
          <a:p>
            <a:pPr marL="0" indent="0">
              <a:buNone/>
            </a:pPr>
            <a:r>
              <a:rPr lang="en-GB" sz="2200" b="1" i="1">
                <a:cs typeface="Calibri"/>
              </a:rPr>
              <a:t>A person who without lawful excuse destroys or damages any property belonging to another intending to destroy or damage any such property or being reckless as to whether any such property would be destroyed or damaged shall be guilty of an offence.</a:t>
            </a:r>
          </a:p>
          <a:p>
            <a:pPr marL="0" indent="0">
              <a:buNone/>
            </a:pPr>
            <a:endParaRPr lang="en-GB" sz="2200" b="1" i="1">
              <a:cs typeface="Calibri"/>
            </a:endParaRPr>
          </a:p>
          <a:p>
            <a:pPr marL="0" indent="0">
              <a:buNone/>
            </a:pPr>
            <a:r>
              <a:rPr lang="en-GB" sz="2200" b="1" u="sng">
                <a:cs typeface="Calibri"/>
              </a:rPr>
              <a:t>Elements of the offence</a:t>
            </a:r>
          </a:p>
          <a:p>
            <a:pPr marL="0" indent="0">
              <a:buNone/>
            </a:pPr>
            <a:r>
              <a:rPr lang="en-GB" sz="2200" b="1">
                <a:cs typeface="Calibri"/>
              </a:rPr>
              <a:t>There is property, that belongs to another, D's conduct; destroys or damages that property; D does not have a lawful excuse; D intends or is reckless to destroying or damaging the property</a:t>
            </a:r>
            <a:endParaRPr lang="en-GB" sz="2200" b="1" u="sng">
              <a:cs typeface="Calibri"/>
            </a:endParaRPr>
          </a:p>
          <a:p>
            <a:pPr marL="0" indent="0">
              <a:buNone/>
            </a:pPr>
            <a:endParaRPr lang="en-GB" sz="2200" b="1">
              <a:cs typeface="Calibri"/>
            </a:endParaRPr>
          </a:p>
        </p:txBody>
      </p:sp>
    </p:spTree>
    <p:extLst>
      <p:ext uri="{BB962C8B-B14F-4D97-AF65-F5344CB8AC3E}">
        <p14:creationId xmlns:p14="http://schemas.microsoft.com/office/powerpoint/2010/main" val="2398766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00DA-34A6-41E9-BCF2-DAED59262869}"/>
              </a:ext>
            </a:extLst>
          </p:cNvPr>
          <p:cNvSpPr>
            <a:spLocks noGrp="1"/>
          </p:cNvSpPr>
          <p:nvPr>
            <p:ph type="title"/>
          </p:nvPr>
        </p:nvSpPr>
        <p:spPr/>
        <p:txBody>
          <a:bodyPr>
            <a:normAutofit/>
          </a:bodyPr>
          <a:lstStyle/>
          <a:p>
            <a:r>
              <a:rPr lang="en-GB" dirty="0">
                <a:cs typeface="Calibri Light"/>
              </a:rPr>
              <a:t>Actus reus: </a:t>
            </a:r>
            <a:r>
              <a:rPr lang="en-GB" dirty="0">
                <a:solidFill>
                  <a:schemeClr val="accent1">
                    <a:lumMod val="75000"/>
                  </a:schemeClr>
                </a:solidFill>
                <a:cs typeface="Calibri Light"/>
              </a:rPr>
              <a:t>D, without lawful excuse, destroys or damages property belonging to another</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A4F28AFA-4BAB-4B21-9EB9-2F50F648047B}"/>
              </a:ext>
            </a:extLst>
          </p:cNvPr>
          <p:cNvSpPr>
            <a:spLocks noGrp="1"/>
          </p:cNvSpPr>
          <p:nvPr>
            <p:ph idx="1"/>
          </p:nvPr>
        </p:nvSpPr>
        <p:spPr>
          <a:xfrm>
            <a:off x="839449" y="1737360"/>
            <a:ext cx="9626683" cy="3822937"/>
          </a:xfrm>
        </p:spPr>
        <p:txBody>
          <a:bodyPr vert="horz" lIns="91440" tIns="45720" rIns="91440" bIns="45720" rtlCol="0" anchor="t">
            <a:noAutofit/>
          </a:bodyPr>
          <a:lstStyle/>
          <a:p>
            <a:pPr algn="ctr">
              <a:buFont typeface="Wingdings" panose="05000000000000000000" pitchFamily="2" charset="2"/>
              <a:buChar char="q"/>
            </a:pPr>
            <a:r>
              <a:rPr lang="en-GB" sz="2800" b="1" dirty="0">
                <a:solidFill>
                  <a:schemeClr val="accent1">
                    <a:lumMod val="75000"/>
                  </a:schemeClr>
                </a:solidFill>
                <a:cs typeface="Calibri"/>
              </a:rPr>
              <a:t>Property</a:t>
            </a:r>
            <a:r>
              <a:rPr lang="en-GB" sz="2800" dirty="0">
                <a:cs typeface="Calibri"/>
              </a:rPr>
              <a:t>: </a:t>
            </a:r>
            <a:r>
              <a:rPr lang="en-GB" sz="2800" dirty="0">
                <a:solidFill>
                  <a:srgbClr val="FF0000"/>
                </a:solidFill>
                <a:cs typeface="Calibri"/>
              </a:rPr>
              <a:t>s10(1)</a:t>
            </a:r>
            <a:r>
              <a:rPr lang="en-GB" sz="2800" dirty="0">
                <a:cs typeface="Calibri"/>
              </a:rPr>
              <a:t> CDA property of a tangible nature</a:t>
            </a:r>
          </a:p>
          <a:p>
            <a:pPr algn="ctr">
              <a:buFont typeface="Wingdings" panose="05000000000000000000" pitchFamily="2" charset="2"/>
              <a:buChar char="q"/>
            </a:pPr>
            <a:r>
              <a:rPr lang="en-GB" sz="2800" b="1" dirty="0">
                <a:solidFill>
                  <a:schemeClr val="accent1">
                    <a:lumMod val="75000"/>
                  </a:schemeClr>
                </a:solidFill>
                <a:cs typeface="Calibri"/>
              </a:rPr>
              <a:t>Belonging to another</a:t>
            </a:r>
            <a:r>
              <a:rPr lang="en-GB" sz="2800" dirty="0">
                <a:cs typeface="Calibri"/>
              </a:rPr>
              <a:t>: </a:t>
            </a:r>
            <a:r>
              <a:rPr lang="en-GB" sz="2800" dirty="0">
                <a:solidFill>
                  <a:srgbClr val="FF0000"/>
                </a:solidFill>
                <a:cs typeface="Calibri"/>
              </a:rPr>
              <a:t>s10(2)</a:t>
            </a:r>
            <a:r>
              <a:rPr lang="en-GB" sz="2800" dirty="0">
                <a:cs typeface="Calibri"/>
              </a:rPr>
              <a:t> custody/control, proprietary right or interest, charge on it</a:t>
            </a:r>
          </a:p>
          <a:p>
            <a:pPr algn="ctr">
              <a:buFont typeface="Wingdings" panose="05000000000000000000" pitchFamily="2" charset="2"/>
              <a:buChar char="q"/>
            </a:pPr>
            <a:r>
              <a:rPr lang="en-GB" sz="2800" b="1" dirty="0">
                <a:solidFill>
                  <a:schemeClr val="accent1">
                    <a:lumMod val="75000"/>
                  </a:schemeClr>
                </a:solidFill>
                <a:cs typeface="Calibri"/>
              </a:rPr>
              <a:t>D's conduct</a:t>
            </a:r>
            <a:r>
              <a:rPr lang="en-GB" sz="2800" dirty="0">
                <a:cs typeface="Calibri"/>
              </a:rPr>
              <a:t>: Conduct can be positive act or omission </a:t>
            </a:r>
            <a:r>
              <a:rPr lang="en-GB" sz="2800" i="1" dirty="0">
                <a:solidFill>
                  <a:srgbClr val="FF0000"/>
                </a:solidFill>
                <a:cs typeface="Calibri"/>
              </a:rPr>
              <a:t>Miller [1983]</a:t>
            </a:r>
          </a:p>
          <a:p>
            <a:pPr algn="ctr">
              <a:buFont typeface="Wingdings" panose="05000000000000000000" pitchFamily="2" charset="2"/>
              <a:buChar char="q"/>
            </a:pPr>
            <a:r>
              <a:rPr lang="en-GB" sz="2800" b="1" dirty="0">
                <a:solidFill>
                  <a:schemeClr val="accent1">
                    <a:lumMod val="75000"/>
                  </a:schemeClr>
                </a:solidFill>
                <a:cs typeface="Calibri"/>
              </a:rPr>
              <a:t>Destroys or damages: </a:t>
            </a:r>
          </a:p>
          <a:p>
            <a:pPr algn="ctr">
              <a:buFont typeface="Wingdings" panose="05000000000000000000" pitchFamily="2" charset="2"/>
              <a:buChar char="q"/>
            </a:pPr>
            <a:r>
              <a:rPr lang="en-GB" sz="2800" b="1" dirty="0">
                <a:solidFill>
                  <a:schemeClr val="accent1">
                    <a:lumMod val="75000"/>
                  </a:schemeClr>
                </a:solidFill>
                <a:cs typeface="Calibri"/>
              </a:rPr>
              <a:t>Destroy – </a:t>
            </a:r>
            <a:r>
              <a:rPr lang="en-GB" sz="2800" dirty="0">
                <a:cs typeface="Calibri"/>
              </a:rPr>
              <a:t>complete destruction</a:t>
            </a:r>
          </a:p>
          <a:p>
            <a:pPr algn="ctr">
              <a:buFont typeface="Wingdings" panose="05000000000000000000" pitchFamily="2" charset="2"/>
              <a:buChar char="q"/>
            </a:pPr>
            <a:r>
              <a:rPr lang="en-GB" sz="2800" b="1" dirty="0">
                <a:solidFill>
                  <a:schemeClr val="accent1">
                    <a:lumMod val="75000"/>
                  </a:schemeClr>
                </a:solidFill>
                <a:cs typeface="Calibri"/>
              </a:rPr>
              <a:t>Damage – </a:t>
            </a:r>
            <a:r>
              <a:rPr lang="en-GB" sz="2800" dirty="0">
                <a:cs typeface="Calibri"/>
              </a:rPr>
              <a:t>physical damage, unfit for purpose, value impaired</a:t>
            </a:r>
          </a:p>
          <a:p>
            <a:pPr algn="ctr">
              <a:buFont typeface="Wingdings" panose="05000000000000000000" pitchFamily="2" charset="2"/>
              <a:buChar char="q"/>
            </a:pPr>
            <a:r>
              <a:rPr lang="en-GB" sz="2800" b="1" dirty="0">
                <a:solidFill>
                  <a:schemeClr val="accent1">
                    <a:lumMod val="75000"/>
                  </a:schemeClr>
                </a:solidFill>
                <a:cs typeface="Calibri"/>
              </a:rPr>
              <a:t>Without lawful excuse: see next slide</a:t>
            </a:r>
          </a:p>
        </p:txBody>
      </p:sp>
    </p:spTree>
    <p:extLst>
      <p:ext uri="{BB962C8B-B14F-4D97-AF65-F5344CB8AC3E}">
        <p14:creationId xmlns:p14="http://schemas.microsoft.com/office/powerpoint/2010/main" val="257115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000" fill="hold"/>
                                        <p:tgtEl>
                                          <p:spTgt spid="3"/>
                                        </p:tgtEl>
                                        <p:attrNameLst>
                                          <p:attrName>ppt_w</p:attrName>
                                        </p:attrNameLst>
                                      </p:cBhvr>
                                      <p:tavLst>
                                        <p:tav tm="0">
                                          <p:val>
                                            <p:fltVal val="0"/>
                                          </p:val>
                                        </p:tav>
                                        <p:tav tm="100000">
                                          <p:val>
                                            <p:strVal val="#ppt_w"/>
                                          </p:val>
                                        </p:tav>
                                      </p:tavLst>
                                    </p:anim>
                                    <p:anim calcmode="lin" valueType="num">
                                      <p:cBhvr>
                                        <p:cTn id="14" dur="1000" fill="hold"/>
                                        <p:tgtEl>
                                          <p:spTgt spid="3"/>
                                        </p:tgtEl>
                                        <p:attrNameLst>
                                          <p:attrName>ppt_h</p:attrName>
                                        </p:attrNameLst>
                                      </p:cBhvr>
                                      <p:tavLst>
                                        <p:tav tm="0">
                                          <p:val>
                                            <p:fltVal val="0"/>
                                          </p:val>
                                        </p:tav>
                                        <p:tav tm="100000">
                                          <p:val>
                                            <p:strVal val="#ppt_h"/>
                                          </p:val>
                                        </p:tav>
                                      </p:tavLst>
                                    </p:anim>
                                    <p:anim calcmode="lin" valueType="num">
                                      <p:cBhvr>
                                        <p:cTn id="15" dur="1000" fill="hold"/>
                                        <p:tgtEl>
                                          <p:spTgt spid="3"/>
                                        </p:tgtEl>
                                        <p:attrNameLst>
                                          <p:attrName>style.rotation</p:attrName>
                                        </p:attrNameLst>
                                      </p:cBhvr>
                                      <p:tavLst>
                                        <p:tav tm="0">
                                          <p:val>
                                            <p:fltVal val="90"/>
                                          </p:val>
                                        </p:tav>
                                        <p:tav tm="100000">
                                          <p:val>
                                            <p:fltVal val="0"/>
                                          </p:val>
                                        </p:tav>
                                      </p:tavLst>
                                    </p:anim>
                                    <p:animEffect transition="in" filter="fade">
                                      <p:cBhvr>
                                        <p:cTn id="1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43FE9D-1835-4482-8CC4-7A65C51BFC9B}"/>
              </a:ext>
            </a:extLst>
          </p:cNvPr>
          <p:cNvSpPr>
            <a:spLocks noGrp="1"/>
          </p:cNvSpPr>
          <p:nvPr>
            <p:ph type="title"/>
          </p:nvPr>
        </p:nvSpPr>
        <p:spPr>
          <a:xfrm>
            <a:off x="841248" y="548640"/>
            <a:ext cx="3600860" cy="5431536"/>
          </a:xfrm>
        </p:spPr>
        <p:txBody>
          <a:bodyPr>
            <a:normAutofit/>
          </a:bodyPr>
          <a:lstStyle/>
          <a:p>
            <a:r>
              <a:rPr lang="en-GB" sz="5400" dirty="0">
                <a:cs typeface="Calibri Light"/>
              </a:rPr>
              <a:t>Without lawful excuse: s5(2)</a:t>
            </a:r>
            <a:endParaRPr lang="en-GB" sz="5400" dirty="0"/>
          </a:p>
        </p:txBody>
      </p:sp>
      <p:sp>
        <p:nvSpPr>
          <p:cNvPr id="6"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B5C1A5-453A-4829-A5F2-2BDEF3BE020C}"/>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b="1">
                <a:cs typeface="Calibri"/>
              </a:rPr>
              <a:t>S5(2)(a) CDA 1971</a:t>
            </a:r>
            <a:r>
              <a:rPr lang="en-GB" sz="2200">
                <a:cs typeface="Calibri"/>
              </a:rPr>
              <a:t> – </a:t>
            </a:r>
            <a:r>
              <a:rPr lang="en-GB" sz="2200" b="1">
                <a:cs typeface="Calibri"/>
              </a:rPr>
              <a:t>D believed that the person entitled to consent to the damage or destruction either had consented, or would have consented</a:t>
            </a:r>
          </a:p>
          <a:p>
            <a:endParaRPr lang="en-GB" sz="2200">
              <a:cs typeface="Calibri"/>
            </a:endParaRPr>
          </a:p>
          <a:p>
            <a:r>
              <a:rPr lang="en-GB" sz="2200">
                <a:cs typeface="Calibri"/>
              </a:rPr>
              <a:t>S5(3): D must have HONESTLY believed that a certain person(s) could have consented and must have HONESTLY believed that they had or would have consented.</a:t>
            </a:r>
          </a:p>
          <a:p>
            <a:endParaRPr lang="en-GB" sz="2200">
              <a:cs typeface="Calibri"/>
            </a:endParaRPr>
          </a:p>
          <a:p>
            <a:r>
              <a:rPr lang="en-GB" sz="2200" b="1">
                <a:cs typeface="Calibri"/>
              </a:rPr>
              <a:t>S5(2)(b) CDA 1971</a:t>
            </a:r>
            <a:r>
              <a:rPr lang="en-GB" sz="2200">
                <a:cs typeface="Calibri"/>
              </a:rPr>
              <a:t> –</a:t>
            </a:r>
            <a:r>
              <a:rPr lang="en-GB" sz="2200" b="1">
                <a:cs typeface="Calibri"/>
              </a:rPr>
              <a:t> D believed that the property belonging to themself or another was in immediate need of protection, so damaged or destroyed (other) property in order to protect it, where D believed that the means of protection used were reasonable.</a:t>
            </a:r>
          </a:p>
        </p:txBody>
      </p:sp>
    </p:spTree>
    <p:extLst>
      <p:ext uri="{BB962C8B-B14F-4D97-AF65-F5344CB8AC3E}">
        <p14:creationId xmlns:p14="http://schemas.microsoft.com/office/powerpoint/2010/main" val="3599188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6AF28BF5-1F88-3BAB-454F-C250D02B51DB}"/>
              </a:ext>
            </a:extLst>
          </p:cNvPr>
          <p:cNvPicPr>
            <a:picLocks noChangeAspect="1"/>
          </p:cNvPicPr>
          <p:nvPr/>
        </p:nvPicPr>
        <p:blipFill rotWithShape="1">
          <a:blip r:embed="rId3"/>
          <a:srcRect l="31497" r="18429" b="4"/>
          <a:stretch/>
        </p:blipFill>
        <p:spPr>
          <a:xfrm>
            <a:off x="20" y="10"/>
            <a:ext cx="4578952" cy="6857990"/>
          </a:xfrm>
          <a:prstGeom prst="rect">
            <a:avLst/>
          </a:prstGeom>
        </p:spPr>
      </p:pic>
      <p:sp>
        <p:nvSpPr>
          <p:cNvPr id="9" name="Rectangle 8">
            <a:extLst>
              <a:ext uri="{FF2B5EF4-FFF2-40B4-BE49-F238E27FC236}">
                <a16:creationId xmlns:a16="http://schemas.microsoft.com/office/drawing/2014/main" id="{4D9C48B3-6057-4FA3-BFE1-E277D0635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rgbClr val="655C47"/>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70BD9D-C658-4D47-8C19-A5543D09767F}"/>
              </a:ext>
            </a:extLst>
          </p:cNvPr>
          <p:cNvSpPr>
            <a:spLocks noGrp="1"/>
          </p:cNvSpPr>
          <p:nvPr>
            <p:ph type="title"/>
          </p:nvPr>
        </p:nvSpPr>
        <p:spPr>
          <a:xfrm>
            <a:off x="5124206" y="516835"/>
            <a:ext cx="6339840" cy="1666501"/>
          </a:xfrm>
        </p:spPr>
        <p:txBody>
          <a:bodyPr>
            <a:normAutofit/>
          </a:bodyPr>
          <a:lstStyle/>
          <a:p>
            <a:r>
              <a:rPr lang="en-GB" sz="4000">
                <a:solidFill>
                  <a:srgbClr val="FFFFFF"/>
                </a:solidFill>
                <a:cs typeface="Calibri Light"/>
              </a:rPr>
              <a:t>Mens Rea - D must:</a:t>
            </a:r>
            <a:endParaRPr lang="en-GB" sz="4000">
              <a:solidFill>
                <a:srgbClr val="FFFFFF"/>
              </a:solidFill>
            </a:endParaRPr>
          </a:p>
        </p:txBody>
      </p:sp>
      <p:sp>
        <p:nvSpPr>
          <p:cNvPr id="11" name="Rectangle 10">
            <a:extLst>
              <a:ext uri="{FF2B5EF4-FFF2-40B4-BE49-F238E27FC236}">
                <a16:creationId xmlns:a16="http://schemas.microsoft.com/office/drawing/2014/main" id="{928BFF5C-9619-41D1-9F73-F5B9D6C6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rgbClr val="F4B62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1CBD81AE-85FA-4B67-B409-1196EA8B74AF}"/>
              </a:ext>
            </a:extLst>
          </p:cNvPr>
          <p:cNvSpPr>
            <a:spLocks noGrp="1"/>
          </p:cNvSpPr>
          <p:nvPr>
            <p:ph idx="1"/>
          </p:nvPr>
        </p:nvSpPr>
        <p:spPr>
          <a:xfrm>
            <a:off x="5124206" y="2236304"/>
            <a:ext cx="6339840" cy="3652667"/>
          </a:xfrm>
        </p:spPr>
        <p:txBody>
          <a:bodyPr vert="horz" lIns="91440" tIns="45720" rIns="91440" bIns="45720" rtlCol="0">
            <a:normAutofit/>
          </a:bodyPr>
          <a:lstStyle/>
          <a:p>
            <a:r>
              <a:rPr lang="en-GB" sz="1800" b="1" u="sng">
                <a:solidFill>
                  <a:srgbClr val="FFFFFF"/>
                </a:solidFill>
                <a:cs typeface="Calibri"/>
              </a:rPr>
              <a:t>Intend to destroy or damage property, or be reckless to this;</a:t>
            </a:r>
            <a:r>
              <a:rPr lang="en-GB" sz="1800">
                <a:solidFill>
                  <a:srgbClr val="FFFFFF"/>
                </a:solidFill>
                <a:cs typeface="Calibri"/>
              </a:rPr>
              <a:t> </a:t>
            </a:r>
          </a:p>
          <a:p>
            <a:pPr marL="0" indent="0">
              <a:buNone/>
            </a:pPr>
            <a:r>
              <a:rPr lang="en-GB" sz="1800">
                <a:solidFill>
                  <a:srgbClr val="FFFFFF"/>
                </a:solidFill>
                <a:cs typeface="Calibri"/>
              </a:rPr>
              <a:t>- </a:t>
            </a:r>
            <a:r>
              <a:rPr lang="en-GB" sz="1800" b="1">
                <a:solidFill>
                  <a:srgbClr val="FFFFFF"/>
                </a:solidFill>
                <a:cs typeface="Calibri"/>
              </a:rPr>
              <a:t>Intention can be direct or oblique</a:t>
            </a:r>
          </a:p>
          <a:p>
            <a:pPr marL="0" indent="0">
              <a:buNone/>
            </a:pPr>
            <a:r>
              <a:rPr lang="en-GB" sz="1800" b="1">
                <a:solidFill>
                  <a:srgbClr val="FFFFFF"/>
                </a:solidFill>
                <a:cs typeface="Calibri"/>
              </a:rPr>
              <a:t>- Cunningham recklessness: Did D realise their actions would destroy/damage the property but nevertheless went on to unreasonably take that risk</a:t>
            </a:r>
          </a:p>
          <a:p>
            <a:pPr marL="0" indent="0">
              <a:buNone/>
            </a:pPr>
            <a:endParaRPr lang="en-GB" sz="1800">
              <a:solidFill>
                <a:srgbClr val="FFFFFF"/>
              </a:solidFill>
              <a:cs typeface="Calibri"/>
            </a:endParaRPr>
          </a:p>
          <a:p>
            <a:r>
              <a:rPr lang="en-GB" sz="1800" b="1" u="sng">
                <a:solidFill>
                  <a:srgbClr val="FFFFFF"/>
                </a:solidFill>
                <a:cs typeface="Calibri"/>
              </a:rPr>
              <a:t>Know or be reckless to the fact that the damage or destruction is property belonging to another.</a:t>
            </a:r>
          </a:p>
          <a:p>
            <a:pPr marL="0" indent="0">
              <a:buNone/>
            </a:pPr>
            <a:r>
              <a:rPr lang="en-GB" sz="1800" b="1">
                <a:solidFill>
                  <a:srgbClr val="FFFFFF"/>
                </a:solidFill>
                <a:cs typeface="Calibri"/>
              </a:rPr>
              <a:t>- D is not guilty if they destroy or damage property of another under the mistaken belief that it is their own (</a:t>
            </a:r>
            <a:r>
              <a:rPr lang="en-GB" sz="1800" b="1" i="1">
                <a:solidFill>
                  <a:srgbClr val="FFFFFF"/>
                </a:solidFill>
                <a:cs typeface="Calibri"/>
              </a:rPr>
              <a:t>Smith , [1974]</a:t>
            </a:r>
            <a:r>
              <a:rPr lang="en-GB" sz="1800" b="1">
                <a:solidFill>
                  <a:srgbClr val="FFFFFF"/>
                </a:solidFill>
                <a:cs typeface="Calibri"/>
              </a:rPr>
              <a:t>).</a:t>
            </a:r>
          </a:p>
        </p:txBody>
      </p:sp>
    </p:spTree>
    <p:extLst>
      <p:ext uri="{BB962C8B-B14F-4D97-AF65-F5344CB8AC3E}">
        <p14:creationId xmlns:p14="http://schemas.microsoft.com/office/powerpoint/2010/main" val="374721854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C7133B3-486C-6EC7-4BB9-66AF54306B17}"/>
              </a:ext>
            </a:extLst>
          </p:cNvPr>
          <p:cNvSpPr/>
          <p:nvPr/>
        </p:nvSpPr>
        <p:spPr>
          <a:xfrm>
            <a:off x="838200" y="1881266"/>
            <a:ext cx="10429906" cy="2340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B22DA10-E1A2-47FF-906F-F395BB0F7FD5}"/>
              </a:ext>
            </a:extLst>
          </p:cNvPr>
          <p:cNvSpPr>
            <a:spLocks noGrp="1"/>
          </p:cNvSpPr>
          <p:nvPr>
            <p:ph type="title"/>
          </p:nvPr>
        </p:nvSpPr>
        <p:spPr/>
        <p:txBody>
          <a:bodyPr/>
          <a:lstStyle/>
          <a:p>
            <a:r>
              <a:rPr lang="en-GB">
                <a:cs typeface="Calibri Light"/>
              </a:rPr>
              <a:t>The aggravated offence: s1(2) CDA 1971</a:t>
            </a:r>
            <a:endParaRPr lang="en-GB"/>
          </a:p>
        </p:txBody>
      </p:sp>
      <p:sp>
        <p:nvSpPr>
          <p:cNvPr id="3" name="Content Placeholder 2">
            <a:extLst>
              <a:ext uri="{FF2B5EF4-FFF2-40B4-BE49-F238E27FC236}">
                <a16:creationId xmlns:a16="http://schemas.microsoft.com/office/drawing/2014/main" id="{C0C331E0-3598-41FE-BFDE-9A21B2D1F7DE}"/>
              </a:ext>
            </a:extLst>
          </p:cNvPr>
          <p:cNvSpPr>
            <a:spLocks noGrp="1"/>
          </p:cNvSpPr>
          <p:nvPr>
            <p:ph idx="1"/>
          </p:nvPr>
        </p:nvSpPr>
        <p:spPr>
          <a:xfrm>
            <a:off x="838200" y="1825625"/>
            <a:ext cx="10616241" cy="2396017"/>
          </a:xfrm>
          <a:solidFill>
            <a:schemeClr val="accent1">
              <a:lumMod val="20000"/>
              <a:lumOff val="80000"/>
            </a:schemeClr>
          </a:solidFill>
        </p:spPr>
        <p:txBody>
          <a:bodyPr vert="horz" lIns="91440" tIns="45720" rIns="91440" bIns="45720" rtlCol="0" anchor="t">
            <a:normAutofit/>
          </a:bodyPr>
          <a:lstStyle/>
          <a:p>
            <a:r>
              <a:rPr lang="en-GB" sz="2800" dirty="0">
                <a:cs typeface="Calibri"/>
              </a:rPr>
              <a:t>Elements of the offence:</a:t>
            </a:r>
          </a:p>
          <a:p>
            <a:pPr marL="0" indent="0">
              <a:buNone/>
            </a:pPr>
            <a:r>
              <a:rPr lang="en-GB" sz="2800" dirty="0">
                <a:solidFill>
                  <a:srgbClr val="7030A0"/>
                </a:solidFill>
                <a:cs typeface="Calibri"/>
              </a:rPr>
              <a:t>Without lawful excuse;</a:t>
            </a:r>
            <a:r>
              <a:rPr lang="en-GB" sz="2800" dirty="0">
                <a:cs typeface="Calibri"/>
              </a:rPr>
              <a:t> D destroys or damages; property; </a:t>
            </a:r>
            <a:r>
              <a:rPr lang="en-GB" sz="2800" dirty="0">
                <a:solidFill>
                  <a:schemeClr val="accent5"/>
                </a:solidFill>
                <a:cs typeface="Calibri"/>
              </a:rPr>
              <a:t>belong to themself or another</a:t>
            </a:r>
            <a:r>
              <a:rPr lang="en-GB" sz="2800" dirty="0">
                <a:cs typeface="Calibri"/>
              </a:rPr>
              <a:t>; where D intends or is reckless to destroying or damaging the property; and where D intends by the destruction or damage to </a:t>
            </a:r>
            <a:r>
              <a:rPr lang="en-GB" sz="2800" dirty="0">
                <a:solidFill>
                  <a:srgbClr val="FF0000"/>
                </a:solidFill>
                <a:cs typeface="Calibri"/>
              </a:rPr>
              <a:t>endanger the life of another</a:t>
            </a:r>
            <a:r>
              <a:rPr lang="en-GB" sz="2800" dirty="0">
                <a:cs typeface="Calibri"/>
              </a:rPr>
              <a:t> or is reckless to this.</a:t>
            </a:r>
          </a:p>
          <a:p>
            <a:pPr marL="0" indent="0">
              <a:buNone/>
            </a:pPr>
            <a:endParaRPr lang="en-GB" dirty="0">
              <a:cs typeface="Calibri"/>
            </a:endParaRPr>
          </a:p>
          <a:p>
            <a:pPr marL="0" indent="0">
              <a:buNone/>
            </a:pPr>
            <a:endParaRPr lang="en-GB" dirty="0">
              <a:solidFill>
                <a:srgbClr val="000000"/>
              </a:solidFill>
              <a:cs typeface="Calibri"/>
            </a:endParaRPr>
          </a:p>
          <a:p>
            <a:pPr marL="0" indent="0">
              <a:buNone/>
            </a:pPr>
            <a:endParaRPr lang="en-GB" dirty="0">
              <a:solidFill>
                <a:schemeClr val="accent5"/>
              </a:solidFill>
              <a:cs typeface="Calibri"/>
            </a:endParaRPr>
          </a:p>
        </p:txBody>
      </p:sp>
      <p:sp>
        <p:nvSpPr>
          <p:cNvPr id="4" name="TextBox 3">
            <a:extLst>
              <a:ext uri="{FF2B5EF4-FFF2-40B4-BE49-F238E27FC236}">
                <a16:creationId xmlns:a16="http://schemas.microsoft.com/office/drawing/2014/main" id="{9E69CD7E-0770-4BC4-B0AC-06188FD20A40}"/>
              </a:ext>
            </a:extLst>
          </p:cNvPr>
          <p:cNvSpPr txBox="1"/>
          <p:nvPr/>
        </p:nvSpPr>
        <p:spPr>
          <a:xfrm>
            <a:off x="254833" y="4221641"/>
            <a:ext cx="10900847" cy="20282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ea typeface="+mn-lt"/>
                <a:cs typeface="+mn-lt"/>
              </a:rPr>
              <a:t>Differences between basic and aggravated offences:</a:t>
            </a:r>
          </a:p>
          <a:p>
            <a:pPr>
              <a:lnSpc>
                <a:spcPct val="90000"/>
              </a:lnSpc>
              <a:spcBef>
                <a:spcPts val="1000"/>
              </a:spcBef>
            </a:pPr>
            <a:r>
              <a:rPr lang="en-GB" sz="2800" dirty="0">
                <a:ea typeface="+mn-lt"/>
                <a:cs typeface="+mn-lt"/>
              </a:rPr>
              <a:t>- </a:t>
            </a:r>
            <a:r>
              <a:rPr lang="en-GB" sz="2800" dirty="0">
                <a:solidFill>
                  <a:srgbClr val="7030A0"/>
                </a:solidFill>
                <a:ea typeface="+mn-lt"/>
                <a:cs typeface="+mn-lt"/>
              </a:rPr>
              <a:t>defences under s.5 only apply to the basic offence</a:t>
            </a:r>
            <a:endParaRPr lang="en-US" sz="2800" dirty="0">
              <a:ea typeface="+mn-lt"/>
              <a:cs typeface="+mn-lt"/>
            </a:endParaRPr>
          </a:p>
          <a:p>
            <a:pPr>
              <a:lnSpc>
                <a:spcPct val="90000"/>
              </a:lnSpc>
              <a:spcBef>
                <a:spcPts val="1000"/>
              </a:spcBef>
            </a:pPr>
            <a:r>
              <a:rPr lang="en-GB" sz="2800" dirty="0">
                <a:ea typeface="+mn-lt"/>
                <a:cs typeface="+mn-lt"/>
              </a:rPr>
              <a:t>- </a:t>
            </a:r>
            <a:r>
              <a:rPr lang="en-GB" sz="2800" dirty="0">
                <a:solidFill>
                  <a:schemeClr val="accent5"/>
                </a:solidFill>
                <a:ea typeface="+mn-lt"/>
                <a:cs typeface="+mn-lt"/>
              </a:rPr>
              <a:t>D can be guilty of damage or destruction to their own property</a:t>
            </a:r>
            <a:endParaRPr lang="en-US" sz="2800" dirty="0">
              <a:solidFill>
                <a:schemeClr val="accent5"/>
              </a:solidFill>
              <a:ea typeface="+mn-lt"/>
              <a:cs typeface="+mn-lt"/>
            </a:endParaRPr>
          </a:p>
          <a:p>
            <a:pPr>
              <a:lnSpc>
                <a:spcPct val="90000"/>
              </a:lnSpc>
              <a:spcBef>
                <a:spcPts val="1000"/>
              </a:spcBef>
            </a:pPr>
            <a:r>
              <a:rPr lang="en-GB" sz="2800" dirty="0">
                <a:solidFill>
                  <a:schemeClr val="accent5"/>
                </a:solidFill>
                <a:ea typeface="+mn-lt"/>
                <a:cs typeface="+mn-lt"/>
              </a:rPr>
              <a:t>- </a:t>
            </a:r>
            <a:r>
              <a:rPr lang="en-GB" sz="2800" dirty="0">
                <a:solidFill>
                  <a:srgbClr val="FF0000"/>
                </a:solidFill>
                <a:ea typeface="+mn-lt"/>
                <a:cs typeface="+mn-lt"/>
              </a:rPr>
              <a:t>D must intend the damage they cause to endanger the life of another</a:t>
            </a:r>
            <a:endParaRPr lang="en-GB" sz="2800" dirty="0">
              <a:solidFill>
                <a:srgbClr val="FF0000"/>
              </a:solidFill>
            </a:endParaRPr>
          </a:p>
        </p:txBody>
      </p:sp>
    </p:spTree>
    <p:extLst>
      <p:ext uri="{BB962C8B-B14F-4D97-AF65-F5344CB8AC3E}">
        <p14:creationId xmlns:p14="http://schemas.microsoft.com/office/powerpoint/2010/main" val="979711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DCDC51-F68D-D2D7-A44C-22AA07A4397A}"/>
              </a:ext>
            </a:extLst>
          </p:cNvPr>
          <p:cNvPicPr>
            <a:picLocks noChangeAspect="1"/>
          </p:cNvPicPr>
          <p:nvPr/>
        </p:nvPicPr>
        <p:blipFill rotWithShape="1">
          <a:blip r:embed="rId3"/>
          <a:srcRect l="19893" r="40047"/>
          <a:stretch/>
        </p:blipFill>
        <p:spPr>
          <a:xfrm>
            <a:off x="20" y="10"/>
            <a:ext cx="4578952" cy="6857990"/>
          </a:xfrm>
          <a:prstGeom prst="rect">
            <a:avLst/>
          </a:prstGeom>
        </p:spPr>
      </p:pic>
      <p:sp>
        <p:nvSpPr>
          <p:cNvPr id="18" name="Rectangle 17">
            <a:extLst>
              <a:ext uri="{FF2B5EF4-FFF2-40B4-BE49-F238E27FC236}">
                <a16:creationId xmlns:a16="http://schemas.microsoft.com/office/drawing/2014/main" id="{4D9C48B3-6057-4FA3-BFE1-E277D0635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9733" y="0"/>
            <a:ext cx="7552267" cy="6858000"/>
          </a:xfrm>
          <a:prstGeom prst="rect">
            <a:avLst/>
          </a:prstGeom>
          <a:solidFill>
            <a:srgbClr val="4B573A"/>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24206" y="516835"/>
            <a:ext cx="6339840" cy="1666501"/>
          </a:xfrm>
        </p:spPr>
        <p:txBody>
          <a:bodyPr>
            <a:normAutofit/>
          </a:bodyPr>
          <a:lstStyle/>
          <a:p>
            <a:r>
              <a:rPr lang="en-GB" sz="4000">
                <a:solidFill>
                  <a:srgbClr val="FFFFFF"/>
                </a:solidFill>
              </a:rPr>
              <a:t>Criminal Damage</a:t>
            </a:r>
            <a:br>
              <a:rPr lang="en-GB" sz="4000">
                <a:solidFill>
                  <a:srgbClr val="FFFFFF"/>
                </a:solidFill>
              </a:rPr>
            </a:br>
            <a:br>
              <a:rPr lang="en-GB" sz="4000">
                <a:solidFill>
                  <a:srgbClr val="FFFFFF"/>
                </a:solidFill>
              </a:rPr>
            </a:br>
            <a:r>
              <a:rPr lang="en-GB" sz="4000">
                <a:solidFill>
                  <a:srgbClr val="FFFFFF"/>
                </a:solidFill>
              </a:rPr>
              <a:t>Arson s1(3)</a:t>
            </a:r>
          </a:p>
        </p:txBody>
      </p:sp>
      <p:sp>
        <p:nvSpPr>
          <p:cNvPr id="20" name="Rectangle 19">
            <a:extLst>
              <a:ext uri="{FF2B5EF4-FFF2-40B4-BE49-F238E27FC236}">
                <a16:creationId xmlns:a16="http://schemas.microsoft.com/office/drawing/2014/main" id="{928BFF5C-9619-41D1-9F73-F5B9D6C66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8972" y="0"/>
            <a:ext cx="64008" cy="6858000"/>
          </a:xfrm>
          <a:prstGeom prst="rect">
            <a:avLst/>
          </a:prstGeom>
          <a:solidFill>
            <a:srgbClr val="F2F66F"/>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124206" y="2236304"/>
            <a:ext cx="6891287" cy="4474824"/>
          </a:xfrm>
        </p:spPr>
        <p:txBody>
          <a:bodyPr vert="horz" lIns="91440" tIns="45720" rIns="91440" bIns="45720" rtlCol="0" anchor="t">
            <a:normAutofit fontScale="85000" lnSpcReduction="10000"/>
          </a:bodyPr>
          <a:lstStyle/>
          <a:p>
            <a:pPr marL="0" indent="0">
              <a:buNone/>
            </a:pPr>
            <a:endParaRPr lang="en-GB" sz="1000">
              <a:solidFill>
                <a:srgbClr val="FFFFFF"/>
              </a:solidFill>
            </a:endParaRPr>
          </a:p>
          <a:p>
            <a:r>
              <a:rPr lang="en-GB" dirty="0">
                <a:solidFill>
                  <a:srgbClr val="FFFFFF"/>
                </a:solidFill>
              </a:rPr>
              <a:t>An offence committed under this section by destroying or damaging property by fire shall be charged as arson</a:t>
            </a:r>
            <a:endParaRPr lang="en-GB" dirty="0">
              <a:solidFill>
                <a:srgbClr val="FFFFFF"/>
              </a:solidFill>
              <a:cs typeface="Calibri"/>
            </a:endParaRPr>
          </a:p>
          <a:p>
            <a:r>
              <a:rPr lang="en-GB" b="1" dirty="0">
                <a:solidFill>
                  <a:srgbClr val="FFFFFF"/>
                </a:solidFill>
              </a:rPr>
              <a:t>NB Arson is not a separate offence but refers to where D commits an offence under s1(1) or s1(2) by means of fire</a:t>
            </a:r>
            <a:endParaRPr lang="en-GB" b="1" dirty="0">
              <a:solidFill>
                <a:srgbClr val="FFFFFF"/>
              </a:solidFill>
              <a:cs typeface="Calibri"/>
            </a:endParaRPr>
          </a:p>
          <a:p>
            <a:endParaRPr lang="en-GB" sz="1000" b="1">
              <a:solidFill>
                <a:srgbClr val="FFFFFF"/>
              </a:solidFill>
            </a:endParaRPr>
          </a:p>
          <a:p>
            <a:pPr marL="0" indent="0">
              <a:buNone/>
            </a:pPr>
            <a:r>
              <a:rPr lang="en-GB" b="1" u="sng" dirty="0">
                <a:solidFill>
                  <a:srgbClr val="FFFFFF"/>
                </a:solidFill>
              </a:rPr>
              <a:t>ACTUS REUS</a:t>
            </a:r>
            <a:endParaRPr lang="en-GB" b="1" u="sng" dirty="0">
              <a:solidFill>
                <a:srgbClr val="FFFFFF"/>
              </a:solidFill>
              <a:cs typeface="Calibri"/>
            </a:endParaRPr>
          </a:p>
          <a:p>
            <a:r>
              <a:rPr lang="en-GB" dirty="0">
                <a:solidFill>
                  <a:srgbClr val="FFFFFF"/>
                </a:solidFill>
              </a:rPr>
              <a:t>Depends whether D charged with basic or aggravated offence.  Additional requirement of damage/destroy by fire</a:t>
            </a:r>
            <a:endParaRPr lang="en-GB" dirty="0">
              <a:solidFill>
                <a:srgbClr val="FFFFFF"/>
              </a:solidFill>
              <a:cs typeface="Calibri"/>
            </a:endParaRPr>
          </a:p>
          <a:p>
            <a:pPr marL="0" indent="0">
              <a:buNone/>
            </a:pPr>
            <a:endParaRPr lang="en-GB" dirty="0">
              <a:solidFill>
                <a:srgbClr val="FFFFFF"/>
              </a:solidFill>
              <a:cs typeface="Calibri"/>
            </a:endParaRPr>
          </a:p>
          <a:p>
            <a:pPr marL="0" indent="0">
              <a:buNone/>
            </a:pPr>
            <a:r>
              <a:rPr lang="en-GB" b="1" u="sng" dirty="0">
                <a:solidFill>
                  <a:srgbClr val="FFFFFF"/>
                </a:solidFill>
              </a:rPr>
              <a:t>MENS REA</a:t>
            </a:r>
            <a:endParaRPr lang="en-GB" b="1" u="sng" dirty="0">
              <a:solidFill>
                <a:srgbClr val="FFFFFF"/>
              </a:solidFill>
              <a:cs typeface="Calibri"/>
            </a:endParaRPr>
          </a:p>
          <a:p>
            <a:r>
              <a:rPr lang="en-GB" dirty="0">
                <a:solidFill>
                  <a:srgbClr val="FFFFFF"/>
                </a:solidFill>
              </a:rPr>
              <a:t>Must be shown that D intended to, or was reckless as to damage/destroy </a:t>
            </a:r>
            <a:r>
              <a:rPr lang="en-GB" b="1" u="sng" dirty="0">
                <a:solidFill>
                  <a:srgbClr val="FFFFFF"/>
                </a:solidFill>
              </a:rPr>
              <a:t>by fire</a:t>
            </a:r>
            <a:r>
              <a:rPr lang="en-GB" dirty="0">
                <a:solidFill>
                  <a:srgbClr val="FFFFFF"/>
                </a:solidFill>
              </a:rPr>
              <a:t> (simple offence)</a:t>
            </a:r>
            <a:endParaRPr lang="en-GB" dirty="0">
              <a:solidFill>
                <a:srgbClr val="FFFFFF"/>
              </a:solidFill>
              <a:cs typeface="Calibri"/>
            </a:endParaRPr>
          </a:p>
          <a:p>
            <a:r>
              <a:rPr lang="en-GB" dirty="0">
                <a:solidFill>
                  <a:srgbClr val="FFFFFF"/>
                </a:solidFill>
              </a:rPr>
              <a:t>Must be shown D intended to, or was reckless as to endangering life </a:t>
            </a:r>
            <a:r>
              <a:rPr lang="en-GB" b="1" u="sng" dirty="0">
                <a:solidFill>
                  <a:srgbClr val="FFFFFF"/>
                </a:solidFill>
              </a:rPr>
              <a:t>by fire</a:t>
            </a:r>
            <a:endParaRPr lang="en-GB" dirty="0">
              <a:solidFill>
                <a:srgbClr val="FFFFFF"/>
              </a:solidFill>
              <a:cs typeface="Calibri"/>
            </a:endParaRPr>
          </a:p>
          <a:p>
            <a:endParaRPr lang="en-GB" u="sng" dirty="0">
              <a:solidFill>
                <a:srgbClr val="FFFFFF"/>
              </a:solidFill>
              <a:cs typeface="Calibri"/>
            </a:endParaRPr>
          </a:p>
        </p:txBody>
      </p:sp>
    </p:spTree>
    <p:extLst>
      <p:ext uri="{BB962C8B-B14F-4D97-AF65-F5344CB8AC3E}">
        <p14:creationId xmlns:p14="http://schemas.microsoft.com/office/powerpoint/2010/main" val="34156870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38897"/>
    </mc:Choice>
    <mc:Fallback xmlns="">
      <p:transition spd="slow" advTm="138897"/>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829E218-74FB-4455-98BE-F2C5BA897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7E8D75FD-D4F9-4D11-B70D-82EFCB4CF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Concrete wall">
            <a:extLst>
              <a:ext uri="{FF2B5EF4-FFF2-40B4-BE49-F238E27FC236}">
                <a16:creationId xmlns:a16="http://schemas.microsoft.com/office/drawing/2014/main" id="{6625366D-F093-1980-A569-FB2506F0E8EC}"/>
              </a:ext>
            </a:extLst>
          </p:cNvPr>
          <p:cNvPicPr>
            <a:picLocks noChangeAspect="1"/>
          </p:cNvPicPr>
          <p:nvPr/>
        </p:nvPicPr>
        <p:blipFill rotWithShape="1">
          <a:blip r:embed="rId2">
            <a:alphaModFix amt="35000"/>
          </a:blip>
          <a:srcRect t="7618"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0B15125E-F89A-713C-0D0E-C40CB9EDEEF3}"/>
              </a:ext>
            </a:extLst>
          </p:cNvPr>
          <p:cNvSpPr>
            <a:spLocks noGrp="1"/>
          </p:cNvSpPr>
          <p:nvPr>
            <p:ph type="title"/>
          </p:nvPr>
        </p:nvSpPr>
        <p:spPr>
          <a:xfrm>
            <a:off x="1097280" y="758952"/>
            <a:ext cx="10058400" cy="3566160"/>
          </a:xfrm>
        </p:spPr>
        <p:txBody>
          <a:bodyPr vert="horz" lIns="91440" tIns="45720" rIns="91440" bIns="45720" rtlCol="0" anchor="b">
            <a:normAutofit/>
          </a:bodyPr>
          <a:lstStyle/>
          <a:p>
            <a:r>
              <a:rPr lang="en-US" sz="8000">
                <a:solidFill>
                  <a:schemeClr val="tx1"/>
                </a:solidFill>
              </a:rPr>
              <a:t>Defences</a:t>
            </a:r>
          </a:p>
        </p:txBody>
      </p:sp>
      <p:cxnSp>
        <p:nvCxnSpPr>
          <p:cNvPr id="15" name="Straight Connector 14">
            <a:extLst>
              <a:ext uri="{FF2B5EF4-FFF2-40B4-BE49-F238E27FC236}">
                <a16:creationId xmlns:a16="http://schemas.microsoft.com/office/drawing/2014/main" id="{F3CC58E3-BDF9-495D-9327-85F68058BE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DA0CA737-33FC-47E3-965A-D1C2CAA628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22189942-24EB-488E-8B69-EB80F7E53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96817231"/>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61F7-235D-31D0-0A42-622ECCEA9E14}"/>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000" kern="1200">
                <a:solidFill>
                  <a:schemeClr val="tx1"/>
                </a:solidFill>
                <a:latin typeface="+mj-lt"/>
                <a:ea typeface="+mj-ea"/>
                <a:cs typeface="+mj-cs"/>
              </a:rPr>
              <a:t>Intoxication</a:t>
            </a:r>
          </a:p>
        </p:txBody>
      </p:sp>
      <p:pic>
        <p:nvPicPr>
          <p:cNvPr id="1028" name="Picture 4" descr="The Room Key: What Do You Do With an Intoxicated Guest?">
            <a:extLst>
              <a:ext uri="{FF2B5EF4-FFF2-40B4-BE49-F238E27FC236}">
                <a16:creationId xmlns:a16="http://schemas.microsoft.com/office/drawing/2014/main" id="{73F3BD46-1105-EC18-358F-F08F5AF4BB2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38" r="2070" b="1"/>
          <a:stretch/>
        </p:blipFill>
        <p:spPr bwMode="auto">
          <a:xfrm>
            <a:off x="20" y="10"/>
            <a:ext cx="6095974" cy="425252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Bar Owners Can Manage Intoxicated Guests - Mavon Insurance">
            <a:extLst>
              <a:ext uri="{FF2B5EF4-FFF2-40B4-BE49-F238E27FC236}">
                <a16:creationId xmlns:a16="http://schemas.microsoft.com/office/drawing/2014/main" id="{ABC3E75F-902F-EFEE-9546-EF9BA0EBA9AE}"/>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4624" b="2"/>
          <a:stretch/>
        </p:blipFill>
        <p:spPr bwMode="auto">
          <a:xfrm>
            <a:off x="6095999" y="-681"/>
            <a:ext cx="6096001" cy="4253215"/>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5" name="Straight Connector 103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106648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C3BBB-8624-DC20-E431-2B07EBDF0806}"/>
              </a:ext>
            </a:extLst>
          </p:cNvPr>
          <p:cNvSpPr>
            <a:spLocks noGrp="1"/>
          </p:cNvSpPr>
          <p:nvPr>
            <p:ph type="title"/>
          </p:nvPr>
        </p:nvSpPr>
        <p:spPr>
          <a:xfrm>
            <a:off x="838200" y="557188"/>
            <a:ext cx="10515600" cy="1133499"/>
          </a:xfrm>
        </p:spPr>
        <p:txBody>
          <a:bodyPr>
            <a:normAutofit/>
          </a:bodyPr>
          <a:lstStyle/>
          <a:p>
            <a:pPr algn="ctr"/>
            <a:r>
              <a:rPr lang="en-GB" sz="5200"/>
              <a:t>The intoxication rules</a:t>
            </a:r>
          </a:p>
        </p:txBody>
      </p:sp>
      <p:graphicFrame>
        <p:nvGraphicFramePr>
          <p:cNvPr id="5" name="Content Placeholder 2">
            <a:extLst>
              <a:ext uri="{FF2B5EF4-FFF2-40B4-BE49-F238E27FC236}">
                <a16:creationId xmlns:a16="http://schemas.microsoft.com/office/drawing/2014/main" id="{51EE0852-85B8-3FBD-9B18-2E217FCE22CF}"/>
              </a:ext>
            </a:extLst>
          </p:cNvPr>
          <p:cNvGraphicFramePr>
            <a:graphicFrameLocks noGrp="1"/>
          </p:cNvGraphicFramePr>
          <p:nvPr>
            <p:ph idx="1"/>
            <p:extLst>
              <p:ext uri="{D42A27DB-BD31-4B8C-83A1-F6EECF244321}">
                <p14:modId xmlns:p14="http://schemas.microsoft.com/office/powerpoint/2010/main" val="40359574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1053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618D1-B597-9035-67A5-38F955657EC8}"/>
              </a:ext>
            </a:extLst>
          </p:cNvPr>
          <p:cNvSpPr>
            <a:spLocks noGrp="1"/>
          </p:cNvSpPr>
          <p:nvPr>
            <p:ph type="title"/>
          </p:nvPr>
        </p:nvSpPr>
        <p:spPr>
          <a:xfrm>
            <a:off x="6289158" y="803325"/>
            <a:ext cx="5259707" cy="1325563"/>
          </a:xfrm>
        </p:spPr>
        <p:txBody>
          <a:bodyPr>
            <a:normAutofit/>
          </a:bodyPr>
          <a:lstStyle/>
          <a:p>
            <a:r>
              <a:rPr lang="en-GB"/>
              <a:t>The intoxication rules</a:t>
            </a:r>
          </a:p>
        </p:txBody>
      </p:sp>
      <p:sp>
        <p:nvSpPr>
          <p:cNvPr id="16" name="Freeform: Shape 15">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00A09057-C6F6-5157-FFE0-F2C8577741EF}"/>
              </a:ext>
            </a:extLst>
          </p:cNvPr>
          <p:cNvPicPr>
            <a:picLocks noChangeAspect="1"/>
          </p:cNvPicPr>
          <p:nvPr/>
        </p:nvPicPr>
        <p:blipFill rotWithShape="1">
          <a:blip r:embed="rId3"/>
          <a:srcRect l="17849" r="16278"/>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graphicFrame>
        <p:nvGraphicFramePr>
          <p:cNvPr id="5" name="Content Placeholder 2">
            <a:extLst>
              <a:ext uri="{FF2B5EF4-FFF2-40B4-BE49-F238E27FC236}">
                <a16:creationId xmlns:a16="http://schemas.microsoft.com/office/drawing/2014/main" id="{495538D6-26E1-F6E5-76F6-2ED0DEEDB9D9}"/>
              </a:ext>
            </a:extLst>
          </p:cNvPr>
          <p:cNvGraphicFramePr>
            <a:graphicFrameLocks noGrp="1"/>
          </p:cNvGraphicFramePr>
          <p:nvPr>
            <p:ph idx="1"/>
            <p:extLst>
              <p:ext uri="{D42A27DB-BD31-4B8C-83A1-F6EECF244321}">
                <p14:modId xmlns:p14="http://schemas.microsoft.com/office/powerpoint/2010/main" val="2147081428"/>
              </p:ext>
            </p:extLst>
          </p:nvPr>
        </p:nvGraphicFramePr>
        <p:xfrm>
          <a:off x="6289158" y="2279018"/>
          <a:ext cx="5259714" cy="3375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8664681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4DFAE0-5FAB-F83B-A78B-1F22032993B8}"/>
              </a:ext>
            </a:extLst>
          </p:cNvPr>
          <p:cNvSpPr>
            <a:spLocks noGrp="1"/>
          </p:cNvSpPr>
          <p:nvPr>
            <p:ph type="title"/>
          </p:nvPr>
        </p:nvSpPr>
        <p:spPr>
          <a:xfrm>
            <a:off x="686834" y="1153572"/>
            <a:ext cx="3200400" cy="4461163"/>
          </a:xfrm>
        </p:spPr>
        <p:txBody>
          <a:bodyPr>
            <a:normAutofit/>
          </a:bodyPr>
          <a:lstStyle/>
          <a:p>
            <a:r>
              <a:rPr lang="en-GB" sz="2400" b="1" dirty="0">
                <a:solidFill>
                  <a:srgbClr val="FFFFFF"/>
                </a:solidFill>
              </a:rPr>
              <a:t>Involuntary Intoxication</a:t>
            </a:r>
            <a:endParaRPr lang="en-GB" sz="2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0E5038-A163-9652-8367-D2E19DA138FF}"/>
              </a:ext>
            </a:extLst>
          </p:cNvPr>
          <p:cNvSpPr>
            <a:spLocks noGrp="1"/>
          </p:cNvSpPr>
          <p:nvPr>
            <p:ph idx="1"/>
          </p:nvPr>
        </p:nvSpPr>
        <p:spPr>
          <a:xfrm>
            <a:off x="4447308" y="591344"/>
            <a:ext cx="6906491" cy="5585619"/>
          </a:xfrm>
        </p:spPr>
        <p:txBody>
          <a:bodyPr anchor="ctr">
            <a:normAutofit/>
          </a:bodyPr>
          <a:lstStyle/>
          <a:p>
            <a:pPr marL="0" indent="0">
              <a:buNone/>
            </a:pPr>
            <a:r>
              <a:rPr lang="en-GB" dirty="0"/>
              <a:t>‘Drunken intent is still intent’</a:t>
            </a:r>
          </a:p>
          <a:p>
            <a:pPr marL="0" indent="0">
              <a:buNone/>
            </a:pPr>
            <a:r>
              <a:rPr lang="en-GB" dirty="0"/>
              <a:t>If the D has completed the AR of the offence with the required MR then they will be liable for that crime regardless of their intoxication.</a:t>
            </a:r>
          </a:p>
          <a:p>
            <a:pPr marL="0" indent="0">
              <a:buNone/>
            </a:pPr>
            <a:r>
              <a:rPr lang="en-GB" dirty="0"/>
              <a:t>If the defendant lacked the required MR, though, because of their involuntary intoxication, they may have a complete defence regardless of the type of crime, whether basic or specific intent.</a:t>
            </a:r>
          </a:p>
          <a:p>
            <a:pPr marL="0" indent="0">
              <a:buNone/>
            </a:pPr>
            <a:endParaRPr lang="en-GB" dirty="0"/>
          </a:p>
          <a:p>
            <a:pPr marL="0" indent="0">
              <a:buNone/>
            </a:pPr>
            <a:r>
              <a:rPr lang="en-GB" dirty="0"/>
              <a:t>Kingston [1994]</a:t>
            </a:r>
          </a:p>
        </p:txBody>
      </p:sp>
    </p:spTree>
    <p:extLst>
      <p:ext uri="{BB962C8B-B14F-4D97-AF65-F5344CB8AC3E}">
        <p14:creationId xmlns:p14="http://schemas.microsoft.com/office/powerpoint/2010/main" val="3816717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E4D03-4B09-D218-8C47-B3326F6419F7}"/>
              </a:ext>
            </a:extLst>
          </p:cNvPr>
          <p:cNvSpPr>
            <a:spLocks noGrp="1"/>
          </p:cNvSpPr>
          <p:nvPr>
            <p:ph type="title"/>
          </p:nvPr>
        </p:nvSpPr>
        <p:spPr>
          <a:xfrm>
            <a:off x="572493" y="238539"/>
            <a:ext cx="11018520" cy="1434415"/>
          </a:xfrm>
        </p:spPr>
        <p:txBody>
          <a:bodyPr anchor="b">
            <a:normAutofit/>
          </a:bodyPr>
          <a:lstStyle/>
          <a:p>
            <a:r>
              <a:rPr lang="en-GB" sz="5400"/>
              <a:t>INTOXICATION</a:t>
            </a:r>
          </a:p>
        </p:txBody>
      </p:sp>
      <p:sp>
        <p:nvSpPr>
          <p:cNvPr id="30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2">
            <a:extLst>
              <a:ext uri="{FF2B5EF4-FFF2-40B4-BE49-F238E27FC236}">
                <a16:creationId xmlns:a16="http://schemas.microsoft.com/office/drawing/2014/main" id="{A1AC3A5E-40FF-BD6C-87A3-30C531E91888}"/>
              </a:ext>
            </a:extLst>
          </p:cNvPr>
          <p:cNvSpPr>
            <a:spLocks noGrp="1"/>
          </p:cNvSpPr>
          <p:nvPr>
            <p:ph idx="1"/>
          </p:nvPr>
        </p:nvSpPr>
        <p:spPr>
          <a:xfrm>
            <a:off x="572493" y="2071316"/>
            <a:ext cx="6713552" cy="4119172"/>
          </a:xfrm>
        </p:spPr>
        <p:txBody>
          <a:bodyPr anchor="t">
            <a:normAutofit/>
          </a:bodyPr>
          <a:lstStyle/>
          <a:p>
            <a:pPr marL="0" indent="0">
              <a:buNone/>
            </a:pPr>
            <a:r>
              <a:rPr lang="en-GB" sz="2200"/>
              <a:t>-For offences of specific intent, intoxication is relevant to the question of whether D had mens rea (DPP v Majewski (1977)).</a:t>
            </a:r>
          </a:p>
          <a:p>
            <a:pPr marL="0" indent="0">
              <a:buNone/>
            </a:pPr>
            <a:r>
              <a:rPr lang="en-GB" sz="2200"/>
              <a:t>–For offences of basic intent, self-induced intoxication is no defence. If D argues at trial that he was so intoxicated he lacked mens rea, that admission in itself supplies evidence of mens rea (Caldwell (1982)).</a:t>
            </a:r>
          </a:p>
          <a:p>
            <a:pPr marL="0" indent="0">
              <a:buNone/>
            </a:pPr>
            <a:r>
              <a:rPr lang="en-GB" sz="2200"/>
              <a:t>–A drunken intent is still an intent. There is no separate defence of involuntary intoxication: Kingston (1994). Evidence of involuntary intoxication will simply be relevant to the question of whether D had mens rea.</a:t>
            </a:r>
          </a:p>
        </p:txBody>
      </p:sp>
      <p:pic>
        <p:nvPicPr>
          <p:cNvPr id="3074" name="Picture 2" descr="How to Write a Summary of an Article - Udemy Blog">
            <a:extLst>
              <a:ext uri="{FF2B5EF4-FFF2-40B4-BE49-F238E27FC236}">
                <a16:creationId xmlns:a16="http://schemas.microsoft.com/office/drawing/2014/main" id="{ECAEBD17-3A1D-4DAD-811D-57747EA2385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34" r="20506"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1276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17DDAF-6AA8-AEB5-81E1-811CFF50CDAD}"/>
              </a:ext>
            </a:extLst>
          </p:cNvPr>
          <p:cNvPicPr>
            <a:picLocks noChangeAspect="1"/>
          </p:cNvPicPr>
          <p:nvPr/>
        </p:nvPicPr>
        <p:blipFill rotWithShape="1">
          <a:blip r:embed="rId3">
            <a:alphaModFix amt="35000"/>
          </a:blip>
          <a:srcRect t="9916" b="10578"/>
          <a:stretch/>
        </p:blipFill>
        <p:spPr>
          <a:xfrm>
            <a:off x="20" y="10"/>
            <a:ext cx="12191980" cy="6857990"/>
          </a:xfrm>
          <a:prstGeom prst="rect">
            <a:avLst/>
          </a:prstGeom>
        </p:spPr>
      </p:pic>
      <p:sp>
        <p:nvSpPr>
          <p:cNvPr id="2" name="Title 1">
            <a:extLst>
              <a:ext uri="{FF2B5EF4-FFF2-40B4-BE49-F238E27FC236}">
                <a16:creationId xmlns:a16="http://schemas.microsoft.com/office/drawing/2014/main" id="{0E0A3E78-B030-3199-93DB-6CFB1DA2B036}"/>
              </a:ext>
            </a:extLst>
          </p:cNvPr>
          <p:cNvSpPr>
            <a:spLocks noGrp="1"/>
          </p:cNvSpPr>
          <p:nvPr>
            <p:ph type="title"/>
          </p:nvPr>
        </p:nvSpPr>
        <p:spPr>
          <a:xfrm>
            <a:off x="838200" y="365125"/>
            <a:ext cx="10515600" cy="1325563"/>
          </a:xfrm>
        </p:spPr>
        <p:txBody>
          <a:bodyPr>
            <a:normAutofit/>
          </a:bodyPr>
          <a:lstStyle/>
          <a:p>
            <a:r>
              <a:rPr lang="en-GB">
                <a:solidFill>
                  <a:srgbClr val="FFFFFF"/>
                </a:solidFill>
              </a:rPr>
              <a:t>Automatism defined</a:t>
            </a:r>
          </a:p>
        </p:txBody>
      </p:sp>
      <p:graphicFrame>
        <p:nvGraphicFramePr>
          <p:cNvPr id="5" name="Content Placeholder 2">
            <a:extLst>
              <a:ext uri="{FF2B5EF4-FFF2-40B4-BE49-F238E27FC236}">
                <a16:creationId xmlns:a16="http://schemas.microsoft.com/office/drawing/2014/main" id="{08E347F5-99B5-91F9-3338-BCF8516D28D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4723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Automatism: elements</a:t>
            </a:r>
          </a:p>
        </p:txBody>
      </p:sp>
      <p:sp>
        <p:nvSpPr>
          <p:cNvPr id="3" name="Content Placeholder 2"/>
          <p:cNvSpPr>
            <a:spLocks noGrp="1"/>
          </p:cNvSpPr>
          <p:nvPr>
            <p:ph idx="1"/>
          </p:nvPr>
        </p:nvSpPr>
        <p:spPr>
          <a:xfrm>
            <a:off x="838201" y="1825625"/>
            <a:ext cx="5092194" cy="4351338"/>
          </a:xfrm>
        </p:spPr>
        <p:txBody>
          <a:bodyPr vert="horz" lIns="91440" tIns="45720" rIns="91440" bIns="45720" rtlCol="0">
            <a:normAutofit/>
          </a:bodyPr>
          <a:lstStyle/>
          <a:p>
            <a:r>
              <a:rPr lang="en-GB" sz="2200"/>
              <a:t>The prosecution must prove that D’s conduct was voluntary (the D was sufficiently in control of his bodily movements) for the conduct to be said to be truly his. </a:t>
            </a:r>
          </a:p>
          <a:p>
            <a:r>
              <a:rPr lang="en-GB" sz="2200"/>
              <a:t>D’s who claim to have been acting involuntarily is called a plea of automatism.</a:t>
            </a:r>
          </a:p>
          <a:p>
            <a:pPr marL="0" indent="0">
              <a:buNone/>
            </a:pPr>
            <a:endParaRPr lang="en-GB" sz="2200" b="1" u="sng"/>
          </a:p>
          <a:p>
            <a:pPr>
              <a:buFont typeface="Wingdings" panose="05000000000000000000" pitchFamily="2" charset="2"/>
              <a:buChar char="v"/>
            </a:pPr>
            <a:r>
              <a:rPr lang="en-GB" sz="2200" b="1"/>
              <a:t> An external factor</a:t>
            </a:r>
          </a:p>
          <a:p>
            <a:pPr>
              <a:buFont typeface="Wingdings" panose="05000000000000000000" pitchFamily="2" charset="2"/>
              <a:buChar char="v"/>
            </a:pPr>
            <a:r>
              <a:rPr lang="en-GB" sz="2200" b="1"/>
              <a:t>Results in involuntary conduct by D</a:t>
            </a:r>
          </a:p>
          <a:p>
            <a:pPr>
              <a:buFont typeface="Wingdings" panose="05000000000000000000" pitchFamily="2" charset="2"/>
              <a:buChar char="v"/>
            </a:pPr>
            <a:r>
              <a:rPr lang="en-GB" sz="2200" b="1"/>
              <a:t>Where D is not at fault</a:t>
            </a:r>
          </a:p>
          <a:p>
            <a:pPr marL="0" indent="0">
              <a:buNone/>
            </a:pPr>
            <a:endParaRPr lang="en-GB" sz="2200" b="1"/>
          </a:p>
        </p:txBody>
      </p:sp>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0F94762F-850E-F788-924F-91A6447BF7E9}"/>
              </a:ext>
            </a:extLst>
          </p:cNvPr>
          <p:cNvPicPr>
            <a:picLocks noChangeAspect="1"/>
          </p:cNvPicPr>
          <p:nvPr/>
        </p:nvPicPr>
        <p:blipFill rotWithShape="1">
          <a:blip r:embed="rId3"/>
          <a:srcRect l="19515" r="11355"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 name="Picture 7">
            <a:extLst>
              <a:ext uri="{FF2B5EF4-FFF2-40B4-BE49-F238E27FC236}">
                <a16:creationId xmlns:a16="http://schemas.microsoft.com/office/drawing/2014/main" id="{953D18A0-4389-F35D-4287-37008773C533}"/>
              </a:ext>
            </a:extLst>
          </p:cNvPr>
          <p:cNvPicPr>
            <a:picLocks noChangeAspect="1"/>
          </p:cNvPicPr>
          <p:nvPr/>
        </p:nvPicPr>
        <p:blipFill rotWithShape="1">
          <a:blip r:embed="rId4"/>
          <a:srcRect l="22140"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xmlns:p14="http://schemas.microsoft.com/office/powerpoint/2010/main">
    <mc:Choice Requires="p14">
      <p:transition spd="slow" p14:dur="2000" advTm="44428"/>
    </mc:Choice>
    <mc:Fallback xmlns="">
      <p:transition spd="slow" advTm="4442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a:t>AN EXTERNAL FACTOR</a:t>
            </a:r>
          </a:p>
        </p:txBody>
      </p:sp>
      <p:sp>
        <p:nvSpPr>
          <p:cNvPr id="3" name="Content Placeholder 2"/>
          <p:cNvSpPr>
            <a:spLocks noGrp="1"/>
          </p:cNvSpPr>
          <p:nvPr>
            <p:ph idx="1"/>
          </p:nvPr>
        </p:nvSpPr>
        <p:spPr>
          <a:xfrm>
            <a:off x="838201" y="1825625"/>
            <a:ext cx="5092194" cy="4351338"/>
          </a:xfrm>
        </p:spPr>
        <p:txBody>
          <a:bodyPr>
            <a:normAutofit/>
          </a:bodyPr>
          <a:lstStyle/>
          <a:p>
            <a:pPr marL="0" indent="0">
              <a:buNone/>
            </a:pPr>
            <a:endParaRPr lang="en-GB" sz="2400"/>
          </a:p>
          <a:p>
            <a:pPr marL="0" indent="0">
              <a:buNone/>
            </a:pPr>
            <a:r>
              <a:rPr lang="en-GB" sz="2400"/>
              <a:t>It must be shown that D’s inability to control his conduct was due to an </a:t>
            </a:r>
            <a:r>
              <a:rPr lang="en-GB" sz="2400" b="1"/>
              <a:t>EXTERNAL FACTOR</a:t>
            </a:r>
          </a:p>
          <a:p>
            <a:pPr marL="0" indent="0">
              <a:buNone/>
            </a:pPr>
            <a:endParaRPr lang="en-GB" sz="2400" b="1"/>
          </a:p>
          <a:p>
            <a:pPr marL="0" indent="0">
              <a:buNone/>
            </a:pPr>
            <a:r>
              <a:rPr lang="en-GB" sz="2400" b="1" u="sng"/>
              <a:t>Examples:</a:t>
            </a:r>
          </a:p>
          <a:p>
            <a:pPr marL="0" indent="0">
              <a:buNone/>
            </a:pPr>
            <a:r>
              <a:rPr lang="en-GB" sz="2400" b="1"/>
              <a:t>Alcohol consumption</a:t>
            </a:r>
          </a:p>
          <a:p>
            <a:pPr marL="0" indent="0">
              <a:buNone/>
            </a:pPr>
            <a:r>
              <a:rPr lang="en-GB" sz="2400" b="1"/>
              <a:t>Insulin injection</a:t>
            </a:r>
          </a:p>
          <a:p>
            <a:pPr marL="0" indent="0">
              <a:buNone/>
            </a:pPr>
            <a:r>
              <a:rPr lang="en-GB" sz="2400" b="1"/>
              <a:t>Concussion </a:t>
            </a:r>
          </a:p>
          <a:p>
            <a:pPr marL="0" indent="0">
              <a:buNone/>
            </a:pPr>
            <a:r>
              <a:rPr lang="en-GB" sz="2400" b="1"/>
              <a:t>Administration of anaesthetic</a:t>
            </a: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3"/>
          <a:srcRect l="19515" r="11355"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p:cNvPicPr>
            <a:picLocks noChangeAspect="1"/>
          </p:cNvPicPr>
          <p:nvPr/>
        </p:nvPicPr>
        <p:blipFill rotWithShape="1">
          <a:blip r:embed="rId4"/>
          <a:srcRect l="22140" r="2"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081249402"/>
      </p:ext>
    </p:extLst>
  </p:cSld>
  <p:clrMapOvr>
    <a:masterClrMapping/>
  </p:clrMapOvr>
  <mc:AlternateContent xmlns:mc="http://schemas.openxmlformats.org/markup-compatibility/2006" xmlns:p14="http://schemas.microsoft.com/office/powerpoint/2010/main">
    <mc:Choice Requires="p14">
      <p:transition spd="slow" p14:dur="2000" advTm="63938"/>
    </mc:Choice>
    <mc:Fallback xmlns="">
      <p:transition spd="slow" advTm="6393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9308F8-44A3-88B1-AD0A-E3C090544C95}"/>
              </a:ext>
            </a:extLst>
          </p:cNvPr>
          <p:cNvSpPr>
            <a:spLocks noGrp="1"/>
          </p:cNvSpPr>
          <p:nvPr>
            <p:ph type="title"/>
          </p:nvPr>
        </p:nvSpPr>
        <p:spPr>
          <a:xfrm>
            <a:off x="635000" y="640823"/>
            <a:ext cx="3418659" cy="5583148"/>
          </a:xfrm>
        </p:spPr>
        <p:txBody>
          <a:bodyPr anchor="ctr">
            <a:normAutofit/>
          </a:bodyPr>
          <a:lstStyle/>
          <a:p>
            <a:r>
              <a:rPr lang="en-GB" sz="5000"/>
              <a:t>Self-induced automatism</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9FB884-74A7-8E28-43C1-1E48E4AF068C}"/>
              </a:ext>
            </a:extLst>
          </p:cNvPr>
          <p:cNvGraphicFramePr>
            <a:graphicFrameLocks noGrp="1"/>
          </p:cNvGraphicFramePr>
          <p:nvPr>
            <p:ph idx="1"/>
            <p:extLst>
              <p:ext uri="{D42A27DB-BD31-4B8C-83A1-F6EECF244321}">
                <p14:modId xmlns:p14="http://schemas.microsoft.com/office/powerpoint/2010/main" val="16663865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72890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sz="2800"/>
              <a:t>Results in involuntary conduct by D</a:t>
            </a:r>
            <a:br>
              <a:rPr lang="en-GB" sz="2800"/>
            </a:br>
            <a:br>
              <a:rPr lang="en-GB" sz="2800"/>
            </a:br>
            <a:r>
              <a:rPr lang="en-GB" sz="2800"/>
              <a:t>conscious /unconscious </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2859CD0-C507-DE62-B332-1BFC9AA553FA}"/>
              </a:ext>
            </a:extLst>
          </p:cNvPr>
          <p:cNvPicPr>
            <a:picLocks noChangeAspect="1"/>
          </p:cNvPicPr>
          <p:nvPr/>
        </p:nvPicPr>
        <p:blipFill>
          <a:blip r:embed="rId3"/>
          <a:stretch>
            <a:fillRect/>
          </a:stretch>
        </p:blipFill>
        <p:spPr>
          <a:xfrm>
            <a:off x="703182" y="1552610"/>
            <a:ext cx="4777381"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vert="horz" lIns="91440" tIns="45720" rIns="91440" bIns="45720" rtlCol="0">
            <a:normAutofit/>
          </a:bodyPr>
          <a:lstStyle/>
          <a:p>
            <a:r>
              <a:rPr lang="en-GB" sz="2000" b="1" u="sng"/>
              <a:t>A) Where D is conscious</a:t>
            </a:r>
          </a:p>
          <a:p>
            <a:pPr>
              <a:buFontTx/>
              <a:buChar char="-"/>
            </a:pPr>
            <a:r>
              <a:rPr lang="en-GB" sz="2000"/>
              <a:t>D must lack </a:t>
            </a:r>
            <a:r>
              <a:rPr lang="en-GB" sz="2000" b="1"/>
              <a:t>complete </a:t>
            </a:r>
            <a:r>
              <a:rPr lang="en-GB" sz="2000"/>
              <a:t>control over his actions</a:t>
            </a:r>
          </a:p>
          <a:p>
            <a:pPr>
              <a:buFontTx/>
              <a:buChar char="-"/>
            </a:pPr>
            <a:r>
              <a:rPr lang="en-GB" sz="2000"/>
              <a:t>In driving cases this must be for the whole journey </a:t>
            </a:r>
            <a:r>
              <a:rPr lang="en-GB" sz="2000" b="1"/>
              <a:t>– Broome v Perkins [1987]</a:t>
            </a:r>
          </a:p>
          <a:p>
            <a:pPr>
              <a:buFontTx/>
              <a:buChar char="-"/>
            </a:pPr>
            <a:r>
              <a:rPr lang="en-GB" sz="2000"/>
              <a:t>Where D acts in a way that he would not normally act, but where he still retains control, he cannot rely on the defence </a:t>
            </a:r>
            <a:r>
              <a:rPr lang="en-GB" sz="2000" b="1"/>
              <a:t>– Isitt [1978]</a:t>
            </a:r>
          </a:p>
          <a:p>
            <a:pPr>
              <a:buFontTx/>
              <a:buChar char="-"/>
            </a:pPr>
            <a:r>
              <a:rPr lang="en-GB" sz="2000"/>
              <a:t>D will be guilty of automatism where his initial voluntary conduct leads up to an involuntary act </a:t>
            </a:r>
            <a:r>
              <a:rPr lang="en-GB" sz="2000" b="1"/>
              <a:t>– Ryan [1967]</a:t>
            </a:r>
          </a:p>
          <a:p>
            <a:pPr marL="0" indent="0">
              <a:buNone/>
            </a:pPr>
            <a:endParaRPr lang="en-GB" sz="2000"/>
          </a:p>
        </p:txBody>
      </p:sp>
    </p:spTree>
    <p:extLst>
      <p:ext uri="{BB962C8B-B14F-4D97-AF65-F5344CB8AC3E}">
        <p14:creationId xmlns:p14="http://schemas.microsoft.com/office/powerpoint/2010/main" val="2169262074"/>
      </p:ext>
    </p:extLst>
  </p:cSld>
  <p:clrMapOvr>
    <a:masterClrMapping/>
  </p:clrMapOvr>
  <mc:AlternateContent xmlns:mc="http://schemas.openxmlformats.org/markup-compatibility/2006" xmlns:p14="http://schemas.microsoft.com/office/powerpoint/2010/main">
    <mc:Choice Requires="p14">
      <p:transition spd="slow" p14:dur="2000" advTm="187546"/>
    </mc:Choice>
    <mc:Fallback xmlns="">
      <p:transition spd="slow" advTm="187546"/>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GB" sz="3700"/>
              <a:t>RESULTS IN INVOLUNATRY CONDUCT BY D</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EABD0AB-27EA-D3F1-E7E3-69F6115046ED}"/>
              </a:ext>
            </a:extLst>
          </p:cNvPr>
          <p:cNvPicPr>
            <a:picLocks noChangeAspect="1"/>
          </p:cNvPicPr>
          <p:nvPr/>
        </p:nvPicPr>
        <p:blipFill>
          <a:blip r:embed="rId2"/>
          <a:stretch>
            <a:fillRect/>
          </a:stretch>
        </p:blipFill>
        <p:spPr>
          <a:xfrm>
            <a:off x="703182" y="2149783"/>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a:normAutofit/>
          </a:bodyPr>
          <a:lstStyle/>
          <a:p>
            <a:r>
              <a:rPr lang="en-GB" sz="2200" b="1" u="sng"/>
              <a:t>B) Where D is unconscious or in a state of impaired consciousness</a:t>
            </a:r>
          </a:p>
          <a:p>
            <a:endParaRPr lang="en-GB" sz="2200" b="1" u="sng"/>
          </a:p>
          <a:p>
            <a:r>
              <a:rPr lang="en-GB" sz="2200" i="1"/>
              <a:t>IF D IS UNCONSCIOUS THEN HE LACKS CONTROL OVER HIS ACTIONS</a:t>
            </a:r>
          </a:p>
          <a:p>
            <a:r>
              <a:rPr lang="en-GB" sz="2200"/>
              <a:t>E.g. D suffers a hypoglycaemic attack where he is completely unable to control himself.</a:t>
            </a:r>
          </a:p>
          <a:p>
            <a:endParaRPr lang="en-GB" sz="2200"/>
          </a:p>
          <a:p>
            <a:r>
              <a:rPr lang="en-GB" sz="2200"/>
              <a:t>Expert medical opinion is required to establish this</a:t>
            </a:r>
          </a:p>
          <a:p>
            <a:endParaRPr lang="en-GB" sz="2200"/>
          </a:p>
        </p:txBody>
      </p:sp>
    </p:spTree>
    <p:extLst>
      <p:ext uri="{BB962C8B-B14F-4D97-AF65-F5344CB8AC3E}">
        <p14:creationId xmlns:p14="http://schemas.microsoft.com/office/powerpoint/2010/main" val="3673813349"/>
      </p:ext>
    </p:extLst>
  </p:cSld>
  <p:clrMapOvr>
    <a:masterClrMapping/>
  </p:clrMapOvr>
  <mc:AlternateContent xmlns:mc="http://schemas.openxmlformats.org/markup-compatibility/2006" xmlns:p14="http://schemas.microsoft.com/office/powerpoint/2010/main">
    <mc:Choice Requires="p14">
      <p:transition spd="slow" p14:dur="2000" advTm="65461"/>
    </mc:Choice>
    <mc:Fallback xmlns="">
      <p:transition spd="slow" advTm="65461"/>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86B5A-2A09-92BB-14D3-8AAA7239A809}"/>
              </a:ext>
            </a:extLst>
          </p:cNvPr>
          <p:cNvSpPr>
            <a:spLocks noGrp="1"/>
          </p:cNvSpPr>
          <p:nvPr>
            <p:ph type="title"/>
          </p:nvPr>
        </p:nvSpPr>
        <p:spPr>
          <a:xfrm>
            <a:off x="572493" y="238539"/>
            <a:ext cx="11018520" cy="1434415"/>
          </a:xfrm>
        </p:spPr>
        <p:txBody>
          <a:bodyPr anchor="b">
            <a:normAutofit/>
          </a:bodyPr>
          <a:lstStyle/>
          <a:p>
            <a:r>
              <a:rPr lang="en-GB" sz="5400"/>
              <a:t>Automatism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7C34B5-B72E-57A2-EA49-D83FA7CAB0DB}"/>
              </a:ext>
            </a:extLst>
          </p:cNvPr>
          <p:cNvSpPr>
            <a:spLocks noGrp="1"/>
          </p:cNvSpPr>
          <p:nvPr>
            <p:ph idx="1"/>
          </p:nvPr>
        </p:nvSpPr>
        <p:spPr>
          <a:xfrm>
            <a:off x="572493" y="2071316"/>
            <a:ext cx="6713552" cy="4119172"/>
          </a:xfrm>
        </p:spPr>
        <p:txBody>
          <a:bodyPr anchor="t">
            <a:normAutofit/>
          </a:bodyPr>
          <a:lstStyle/>
          <a:p>
            <a:r>
              <a:rPr lang="en-GB" sz="1500"/>
              <a:t>Automatism refers to the state of unconsciousness or impaired consciousness in which a person acts involuntarily.</a:t>
            </a:r>
          </a:p>
          <a:p>
            <a:r>
              <a:rPr lang="en-GB" sz="1500"/>
              <a:t>If the prosecution cannot prove beyond reasonable doubt that D’s conduct was voluntary, he will be acquitted.</a:t>
            </a:r>
          </a:p>
          <a:p>
            <a:r>
              <a:rPr lang="en-GB" sz="1500"/>
              <a:t>It is not sufficient that D’s mind was acting imperfectly; what is required is that D’s mind is not controlling his limbs at all.</a:t>
            </a:r>
          </a:p>
          <a:p>
            <a:r>
              <a:rPr lang="en-GB" sz="1500"/>
              <a:t>The courts have drawn a dividing line between insane automatism (where the cause is internal, such as a disease) and non-insane automatism (where the cause is external to D, such as concussion resulting from a blow to the head).</a:t>
            </a:r>
          </a:p>
          <a:p>
            <a:r>
              <a:rPr lang="en-GB" sz="1500"/>
              <a:t>Where automatism is self-induced (e.g. through voluntary intoxication), that may negative mens rea for crimes of specific intent, but will not avail D if the crime with which he is charged is one of basic intent.</a:t>
            </a:r>
          </a:p>
          <a:p>
            <a:r>
              <a:rPr lang="en-GB" sz="1500"/>
              <a:t>Self-induced automatism may lead to D’s acquittal if the cause is other than intoxication by alcohol or drugs that are known to be dangerous. The test is whether D knew that his actions or inaction were likely to make him aggressive, unpredictable, or uncontrolled (Bailey (1983))</a:t>
            </a:r>
          </a:p>
        </p:txBody>
      </p:sp>
      <p:pic>
        <p:nvPicPr>
          <p:cNvPr id="4" name="Picture 3">
            <a:extLst>
              <a:ext uri="{FF2B5EF4-FFF2-40B4-BE49-F238E27FC236}">
                <a16:creationId xmlns:a16="http://schemas.microsoft.com/office/drawing/2014/main" id="{2295C500-EBE0-8B86-507A-801C287859C9}"/>
              </a:ext>
            </a:extLst>
          </p:cNvPr>
          <p:cNvPicPr>
            <a:picLocks noChangeAspect="1"/>
          </p:cNvPicPr>
          <p:nvPr/>
        </p:nvPicPr>
        <p:blipFill rotWithShape="1">
          <a:blip r:embed="rId3"/>
          <a:srcRect l="15138" r="20402" b="-3"/>
          <a:stretch/>
        </p:blipFill>
        <p:spPr>
          <a:xfrm>
            <a:off x="7675658" y="2093976"/>
            <a:ext cx="3941064" cy="4096512"/>
          </a:xfrm>
          <a:prstGeom prst="rect">
            <a:avLst/>
          </a:prstGeom>
        </p:spPr>
      </p:pic>
    </p:spTree>
    <p:extLst>
      <p:ext uri="{BB962C8B-B14F-4D97-AF65-F5344CB8AC3E}">
        <p14:creationId xmlns:p14="http://schemas.microsoft.com/office/powerpoint/2010/main" val="3956823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6187E64-7A77-4D13-A5F4-9AEC282B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c">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BE13F7-F7C7-4DE2-74B4-194409260FDF}"/>
              </a:ext>
            </a:extLst>
          </p:cNvPr>
          <p:cNvSpPr>
            <a:spLocks noGrp="1"/>
          </p:cNvSpPr>
          <p:nvPr>
            <p:ph type="title"/>
          </p:nvPr>
        </p:nvSpPr>
        <p:spPr>
          <a:xfrm>
            <a:off x="892818" y="1370171"/>
            <a:ext cx="5085580" cy="2387600"/>
          </a:xfrm>
        </p:spPr>
        <p:txBody>
          <a:bodyPr vert="horz" lIns="91440" tIns="45720" rIns="91440" bIns="45720" rtlCol="0" anchor="b">
            <a:normAutofit/>
          </a:bodyPr>
          <a:lstStyle/>
          <a:p>
            <a:r>
              <a:rPr lang="en-US" sz="6000"/>
              <a:t>Questions?</a:t>
            </a:r>
          </a:p>
        </p:txBody>
      </p:sp>
      <p:sp>
        <p:nvSpPr>
          <p:cNvPr id="18" name="!!Oval">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9802" y="832686"/>
            <a:ext cx="1104943" cy="107496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Yellow question mark">
            <a:extLst>
              <a:ext uri="{FF2B5EF4-FFF2-40B4-BE49-F238E27FC236}">
                <a16:creationId xmlns:a16="http://schemas.microsoft.com/office/drawing/2014/main" id="{3756EB47-CB1D-B305-9E27-5E0FC21C0645}"/>
              </a:ext>
            </a:extLst>
          </p:cNvPr>
          <p:cNvPicPr>
            <a:picLocks noChangeAspect="1"/>
          </p:cNvPicPr>
          <p:nvPr/>
        </p:nvPicPr>
        <p:blipFill rotWithShape="1">
          <a:blip r:embed="rId2"/>
          <a:srcRect l="36750" r="3250" b="1"/>
          <a:stretch/>
        </p:blipFill>
        <p:spPr>
          <a:xfrm>
            <a:off x="6521381" y="773723"/>
            <a:ext cx="5194998"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0" name="!!Rectangle">
            <a:extLst>
              <a:ext uri="{FF2B5EF4-FFF2-40B4-BE49-F238E27FC236}">
                <a16:creationId xmlns:a16="http://schemas.microsoft.com/office/drawing/2014/main" id="{0DA5DB8B-7E5C-4ABC-8069-A9A8806F3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7806" y="4790720"/>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9513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white gift box tied with red ribbon">
            <a:extLst>
              <a:ext uri="{FF2B5EF4-FFF2-40B4-BE49-F238E27FC236}">
                <a16:creationId xmlns:a16="http://schemas.microsoft.com/office/drawing/2014/main" id="{C5AF61D0-5C3D-0BB2-29C1-28F6401594B2}"/>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094FB7-4759-24AD-4208-2CAECBE7786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Christmas Quiz</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E20BD9D6-9122-6D79-77A9-88332B11DA31}"/>
              </a:ext>
            </a:extLst>
          </p:cNvPr>
          <p:cNvSpPr txBox="1"/>
          <p:nvPr/>
        </p:nvSpPr>
        <p:spPr>
          <a:xfrm>
            <a:off x="2099580" y="6097410"/>
            <a:ext cx="6127422" cy="646331"/>
          </a:xfrm>
          <a:prstGeom prst="rect">
            <a:avLst/>
          </a:prstGeom>
          <a:noFill/>
        </p:spPr>
        <p:txBody>
          <a:bodyPr wrap="square">
            <a:spAutoFit/>
          </a:bodyPr>
          <a:lstStyle/>
          <a:p>
            <a:r>
              <a:rPr lang="en-GB" dirty="0"/>
              <a:t>https://uwtsd.display.vevox.com/#/present/381276/JN1JWOTHMFUU928QE43X</a:t>
            </a:r>
          </a:p>
        </p:txBody>
      </p:sp>
      <p:pic>
        <p:nvPicPr>
          <p:cNvPr id="8" name="Picture 7">
            <a:extLst>
              <a:ext uri="{FF2B5EF4-FFF2-40B4-BE49-F238E27FC236}">
                <a16:creationId xmlns:a16="http://schemas.microsoft.com/office/drawing/2014/main" id="{A9BBF6F3-844E-CE26-7B13-9D7BCDE041AD}"/>
              </a:ext>
            </a:extLst>
          </p:cNvPr>
          <p:cNvPicPr>
            <a:picLocks noChangeAspect="1"/>
          </p:cNvPicPr>
          <p:nvPr/>
        </p:nvPicPr>
        <p:blipFill>
          <a:blip r:embed="rId3"/>
          <a:stretch>
            <a:fillRect/>
          </a:stretch>
        </p:blipFill>
        <p:spPr>
          <a:xfrm>
            <a:off x="9982202" y="3978102"/>
            <a:ext cx="2197339" cy="2879888"/>
          </a:xfrm>
          <a:prstGeom prst="rect">
            <a:avLst/>
          </a:prstGeom>
        </p:spPr>
      </p:pic>
    </p:spTree>
    <p:extLst>
      <p:ext uri="{BB962C8B-B14F-4D97-AF65-F5344CB8AC3E}">
        <p14:creationId xmlns:p14="http://schemas.microsoft.com/office/powerpoint/2010/main" val="3593008829"/>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Holly with red berries and green spiky leaves">
            <a:extLst>
              <a:ext uri="{FF2B5EF4-FFF2-40B4-BE49-F238E27FC236}">
                <a16:creationId xmlns:a16="http://schemas.microsoft.com/office/drawing/2014/main" id="{87BEDD9E-96F6-617B-7163-209A52A59972}"/>
              </a:ext>
            </a:extLst>
          </p:cNvPr>
          <p:cNvPicPr>
            <a:picLocks noChangeAspect="1"/>
          </p:cNvPicPr>
          <p:nvPr/>
        </p:nvPicPr>
        <p:blipFill rotWithShape="1">
          <a:blip r:embed="rId2"/>
          <a:srcRect t="729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977979-F8A5-9A09-EB44-7692FD39AF49}"/>
              </a:ext>
            </a:extLst>
          </p:cNvPr>
          <p:cNvSpPr>
            <a:spLocks noGrp="1"/>
          </p:cNvSpPr>
          <p:nvPr>
            <p:ph type="title"/>
          </p:nvPr>
        </p:nvSpPr>
        <p:spPr>
          <a:xfrm>
            <a:off x="7531610" y="365125"/>
            <a:ext cx="3822189" cy="1899912"/>
          </a:xfrm>
        </p:spPr>
        <p:txBody>
          <a:bodyPr>
            <a:normAutofit/>
          </a:bodyPr>
          <a:lstStyle/>
          <a:p>
            <a:r>
              <a:rPr lang="en-GB" sz="4000">
                <a:cs typeface="Calibri Light"/>
              </a:rPr>
              <a:t>Quick reminder....</a:t>
            </a:r>
            <a:endParaRPr lang="en-GB" sz="4000"/>
          </a:p>
        </p:txBody>
      </p:sp>
      <p:sp>
        <p:nvSpPr>
          <p:cNvPr id="3" name="Content Placeholder 2">
            <a:extLst>
              <a:ext uri="{FF2B5EF4-FFF2-40B4-BE49-F238E27FC236}">
                <a16:creationId xmlns:a16="http://schemas.microsoft.com/office/drawing/2014/main" id="{997EE91C-10D4-3172-E1CE-91E1A1945111}"/>
              </a:ext>
            </a:extLst>
          </p:cNvPr>
          <p:cNvSpPr>
            <a:spLocks noGrp="1"/>
          </p:cNvSpPr>
          <p:nvPr>
            <p:ph idx="1"/>
          </p:nvPr>
        </p:nvSpPr>
        <p:spPr>
          <a:xfrm>
            <a:off x="7496441" y="1672201"/>
            <a:ext cx="3857358" cy="4504762"/>
          </a:xfrm>
        </p:spPr>
        <p:txBody>
          <a:bodyPr vert="horz" lIns="91440" tIns="45720" rIns="91440" bIns="45720" rtlCol="0" anchor="t">
            <a:normAutofit fontScale="92500" lnSpcReduction="10000"/>
          </a:bodyPr>
          <a:lstStyle/>
          <a:p>
            <a:r>
              <a:rPr lang="en-GB" sz="2000" b="1" dirty="0">
                <a:cs typeface="Calibri"/>
              </a:rPr>
              <a:t>Drafts</a:t>
            </a:r>
            <a:r>
              <a:rPr lang="en-GB" sz="2000" dirty="0">
                <a:cs typeface="Calibri"/>
              </a:rPr>
              <a:t> will not be accepted after the 9th January 2023</a:t>
            </a:r>
          </a:p>
          <a:p>
            <a:r>
              <a:rPr lang="en-GB" sz="2000" dirty="0">
                <a:cs typeface="Calibri"/>
              </a:rPr>
              <a:t>The university is</a:t>
            </a:r>
            <a:r>
              <a:rPr lang="en-GB" sz="2000" b="1" dirty="0">
                <a:cs typeface="Calibri"/>
              </a:rPr>
              <a:t> CLOSED</a:t>
            </a:r>
            <a:r>
              <a:rPr lang="en-GB" sz="2000" dirty="0">
                <a:cs typeface="Calibri"/>
              </a:rPr>
              <a:t> from the 23rd December 2022 until the 3rd January 2023</a:t>
            </a:r>
          </a:p>
          <a:p>
            <a:r>
              <a:rPr lang="en-GB" sz="2000" dirty="0">
                <a:cs typeface="Calibri"/>
              </a:rPr>
              <a:t>The </a:t>
            </a:r>
            <a:r>
              <a:rPr lang="en-GB" sz="2000" b="1" dirty="0">
                <a:cs typeface="Calibri"/>
              </a:rPr>
              <a:t>deadline</a:t>
            </a:r>
            <a:r>
              <a:rPr lang="en-GB" sz="2000" dirty="0">
                <a:cs typeface="Calibri"/>
              </a:rPr>
              <a:t> for your assignment is the </a:t>
            </a:r>
            <a:r>
              <a:rPr lang="en-GB" sz="2000" b="1" dirty="0">
                <a:cs typeface="Calibri"/>
              </a:rPr>
              <a:t>13th January @23:59pm</a:t>
            </a:r>
          </a:p>
          <a:p>
            <a:pPr marL="0" indent="0">
              <a:buNone/>
            </a:pPr>
            <a:endParaRPr lang="en-GB" sz="2000">
              <a:cs typeface="Calibri"/>
            </a:endParaRPr>
          </a:p>
          <a:p>
            <a:pPr marL="0" indent="0" algn="ctr">
              <a:buNone/>
            </a:pPr>
            <a:r>
              <a:rPr lang="en-GB" sz="4000" b="1" dirty="0">
                <a:cs typeface="Calibri"/>
              </a:rPr>
              <a:t>We wish you all a Merry Christmas and happy holidays </a:t>
            </a:r>
          </a:p>
        </p:txBody>
      </p:sp>
    </p:spTree>
    <p:extLst>
      <p:ext uri="{BB962C8B-B14F-4D97-AF65-F5344CB8AC3E}">
        <p14:creationId xmlns:p14="http://schemas.microsoft.com/office/powerpoint/2010/main" val="7028385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4DA1F39-780E-48B3-854D-4D77A7D4BADC}">
  <ds:schemaRefs>
    <ds:schemaRef ds:uri="http://schemas.microsoft.com/sharepoint/v3/contenttype/forms"/>
  </ds:schemaRefs>
</ds:datastoreItem>
</file>

<file path=customXml/itemProps2.xml><?xml version="1.0" encoding="utf-8"?>
<ds:datastoreItem xmlns:ds="http://schemas.openxmlformats.org/officeDocument/2006/customXml" ds:itemID="{A1E381A9-A744-4303-9BFF-B205C718F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6649C81-ABFC-40AE-BC7A-FB3A153D5B49}">
  <ds:schemaRefs>
    <ds:schemaRef ds:uri="http://purl.org/dc/terms/"/>
    <ds:schemaRef ds:uri="e89b0d28-101f-4150-bb20-b1c24cca2db8"/>
    <ds:schemaRef ds:uri="http://purl.org/dc/elements/1.1/"/>
    <ds:schemaRef ds:uri="http://schemas.microsoft.com/office/2006/documentManagement/types"/>
    <ds:schemaRef ds:uri="97e90ac9-f7c9-4ef0-b151-0ad37f9b04e3"/>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2938</Words>
  <Application>Microsoft Office PowerPoint</Application>
  <PresentationFormat>Widescreen</PresentationFormat>
  <Paragraphs>208</Paragraphs>
  <Slides>33</Slides>
  <Notes>23</Notes>
  <HiddenSlides>0</HiddenSlides>
  <MMClips>0</MMClips>
  <ScaleCrop>false</ScaleCrop>
  <HeadingPairs>
    <vt:vector size="4" baseType="variant">
      <vt:variant>
        <vt:lpstr>Theme</vt:lpstr>
      </vt:variant>
      <vt:variant>
        <vt:i4>3</vt:i4>
      </vt:variant>
      <vt:variant>
        <vt:lpstr>Slide Titles</vt:lpstr>
      </vt:variant>
      <vt:variant>
        <vt:i4>33</vt:i4>
      </vt:variant>
    </vt:vector>
  </HeadingPairs>
  <TitlesOfParts>
    <vt:vector size="36" baseType="lpstr">
      <vt:lpstr>Office Theme</vt:lpstr>
      <vt:lpstr>Retrospect</vt:lpstr>
      <vt:lpstr>Office Theme</vt:lpstr>
      <vt:lpstr>Assignment          2 preparation</vt:lpstr>
      <vt:lpstr>Task A</vt:lpstr>
      <vt:lpstr>Task B</vt:lpstr>
      <vt:lpstr>Top tips…..</vt:lpstr>
      <vt:lpstr>             How to structure your answer</vt:lpstr>
      <vt:lpstr>Using the following structure to write your assignment</vt:lpstr>
      <vt:lpstr>What is Burglary ?</vt:lpstr>
      <vt:lpstr>What is entry? </vt:lpstr>
      <vt:lpstr>What is meant by building or part of a building? </vt:lpstr>
      <vt:lpstr>What is a Trespasser? </vt:lpstr>
      <vt:lpstr>S.9 (1)(b) of the Theft Act 1986</vt:lpstr>
      <vt:lpstr>Criminal Damage Act 1971</vt:lpstr>
      <vt:lpstr>Actus reus: D, without lawful excuse, destroys or damages property belonging to another</vt:lpstr>
      <vt:lpstr>Without lawful excuse: s5(2)</vt:lpstr>
      <vt:lpstr>Mens Rea - D must:</vt:lpstr>
      <vt:lpstr>The aggravated offence: s1(2) CDA 1971</vt:lpstr>
      <vt:lpstr>Criminal Damage  Arson s1(3)</vt:lpstr>
      <vt:lpstr>Defences</vt:lpstr>
      <vt:lpstr>Intoxication</vt:lpstr>
      <vt:lpstr>The intoxication rules</vt:lpstr>
      <vt:lpstr>The intoxication rules</vt:lpstr>
      <vt:lpstr>Involuntary Intoxication</vt:lpstr>
      <vt:lpstr>INTOXICATION</vt:lpstr>
      <vt:lpstr>Automatism defined</vt:lpstr>
      <vt:lpstr>Automatism: elements</vt:lpstr>
      <vt:lpstr>AN EXTERNAL FACTOR</vt:lpstr>
      <vt:lpstr>Self-induced automatism</vt:lpstr>
      <vt:lpstr>Results in involuntary conduct by D  conscious /unconscious </vt:lpstr>
      <vt:lpstr>RESULTS IN INVOLUNATRY CONDUCT BY D</vt:lpstr>
      <vt:lpstr>Automatism</vt:lpstr>
      <vt:lpstr>Questions?</vt:lpstr>
      <vt:lpstr>Christmas Quiz</vt:lpstr>
      <vt:lpstr>Quick reminder....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preparation</dc:title>
  <dc:creator>Sadie France</dc:creator>
  <cp:lastModifiedBy>Sadie France</cp:lastModifiedBy>
  <cp:revision>160</cp:revision>
  <dcterms:created xsi:type="dcterms:W3CDTF">2022-12-07T13:19:33Z</dcterms:created>
  <dcterms:modified xsi:type="dcterms:W3CDTF">2022-12-15T09:58:39Z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