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699" r:id="rId2"/>
  </p:sldMasterIdLst>
  <p:notesMasterIdLst>
    <p:notesMasterId r:id="rId22"/>
  </p:notesMasterIdLst>
  <p:sldIdLst>
    <p:sldId id="299" r:id="rId3"/>
    <p:sldId id="283" r:id="rId4"/>
    <p:sldId id="290" r:id="rId5"/>
    <p:sldId id="300" r:id="rId6"/>
    <p:sldId id="301" r:id="rId7"/>
    <p:sldId id="302" r:id="rId8"/>
    <p:sldId id="318" r:id="rId9"/>
    <p:sldId id="319" r:id="rId10"/>
    <p:sldId id="313" r:id="rId11"/>
    <p:sldId id="314" r:id="rId12"/>
    <p:sldId id="306" r:id="rId13"/>
    <p:sldId id="305" r:id="rId14"/>
    <p:sldId id="309" r:id="rId15"/>
    <p:sldId id="310" r:id="rId16"/>
    <p:sldId id="311" r:id="rId17"/>
    <p:sldId id="312" r:id="rId18"/>
    <p:sldId id="315" r:id="rId19"/>
    <p:sldId id="316" r:id="rId20"/>
    <p:sldId id="31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DBFBE"/>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924" autoAdjust="0"/>
  </p:normalViewPr>
  <p:slideViewPr>
    <p:cSldViewPr snapToGrid="0" showGuides="1">
      <p:cViewPr varScale="1">
        <p:scale>
          <a:sx n="73" d="100"/>
          <a:sy n="73" d="100"/>
        </p:scale>
        <p:origin x="1766" y="53"/>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73BBCB-B4A4-4BDD-9183-7F25A91D8E9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BAB5D4BE-F3A7-4C80-A489-CD1752E9B241}">
      <dgm:prSet phldrT="[Text]"/>
      <dgm:spPr/>
      <dgm:t>
        <a:bodyPr/>
        <a:lstStyle/>
        <a:p>
          <a:r>
            <a:rPr lang="en-GB" dirty="0" smtClean="0"/>
            <a:t>People in Work</a:t>
          </a:r>
          <a:endParaRPr lang="en-GB" dirty="0"/>
        </a:p>
      </dgm:t>
    </dgm:pt>
    <dgm:pt modelId="{97BEEE6A-4317-4620-A2C7-662DDA2E92AF}" type="parTrans" cxnId="{F6DF8348-C835-47C4-A261-BED80ADB39E0}">
      <dgm:prSet/>
      <dgm:spPr/>
      <dgm:t>
        <a:bodyPr/>
        <a:lstStyle/>
        <a:p>
          <a:endParaRPr lang="en-GB"/>
        </a:p>
      </dgm:t>
    </dgm:pt>
    <dgm:pt modelId="{BDAB90AE-C85A-4B73-8D18-C9FB33454088}" type="sibTrans" cxnId="{F6DF8348-C835-47C4-A261-BED80ADB39E0}">
      <dgm:prSet/>
      <dgm:spPr/>
      <dgm:t>
        <a:bodyPr/>
        <a:lstStyle/>
        <a:p>
          <a:endParaRPr lang="en-GB"/>
        </a:p>
      </dgm:t>
    </dgm:pt>
    <dgm:pt modelId="{C1D46F11-6632-4DB0-864B-233809F686F1}">
      <dgm:prSet phldrT="[Text]"/>
      <dgm:spPr/>
      <dgm:t>
        <a:bodyPr/>
        <a:lstStyle/>
        <a:p>
          <a:r>
            <a:rPr lang="en-GB" dirty="0" smtClean="0"/>
            <a:t>Earnings, employment, hours of work</a:t>
          </a:r>
          <a:endParaRPr lang="en-GB" dirty="0"/>
        </a:p>
      </dgm:t>
    </dgm:pt>
    <dgm:pt modelId="{FA04D68F-DB13-4551-BFD2-AD15A711EBAE}" type="parTrans" cxnId="{1F1A6C93-5719-47D5-B9BC-59D1AA660BCA}">
      <dgm:prSet/>
      <dgm:spPr/>
      <dgm:t>
        <a:bodyPr/>
        <a:lstStyle/>
        <a:p>
          <a:endParaRPr lang="en-GB"/>
        </a:p>
      </dgm:t>
    </dgm:pt>
    <dgm:pt modelId="{A3CEB3FB-7A92-429A-8419-A0424636957D}" type="sibTrans" cxnId="{1F1A6C93-5719-47D5-B9BC-59D1AA660BCA}">
      <dgm:prSet/>
      <dgm:spPr/>
      <dgm:t>
        <a:bodyPr/>
        <a:lstStyle/>
        <a:p>
          <a:endParaRPr lang="en-GB"/>
        </a:p>
      </dgm:t>
    </dgm:pt>
    <dgm:pt modelId="{C6CA7C9A-4CD3-4835-B69C-AFAB94C906A3}">
      <dgm:prSet phldrT="[Text]"/>
      <dgm:spPr/>
      <dgm:t>
        <a:bodyPr/>
        <a:lstStyle/>
        <a:p>
          <a:r>
            <a:rPr lang="en-GB" dirty="0" smtClean="0"/>
            <a:t>Productivity, labour disputes</a:t>
          </a:r>
          <a:endParaRPr lang="en-GB" dirty="0"/>
        </a:p>
      </dgm:t>
    </dgm:pt>
    <dgm:pt modelId="{896C22B4-1F58-4674-8134-07484BD6F5E7}" type="parTrans" cxnId="{BBE2C553-B5E3-4900-B860-5CD332ECA680}">
      <dgm:prSet/>
      <dgm:spPr/>
      <dgm:t>
        <a:bodyPr/>
        <a:lstStyle/>
        <a:p>
          <a:endParaRPr lang="en-GB"/>
        </a:p>
      </dgm:t>
    </dgm:pt>
    <dgm:pt modelId="{92C9A37E-D520-4132-96CF-706E456B33D0}" type="sibTrans" cxnId="{BBE2C553-B5E3-4900-B860-5CD332ECA680}">
      <dgm:prSet/>
      <dgm:spPr/>
      <dgm:t>
        <a:bodyPr/>
        <a:lstStyle/>
        <a:p>
          <a:endParaRPr lang="en-GB"/>
        </a:p>
      </dgm:t>
    </dgm:pt>
    <dgm:pt modelId="{9E17CF17-A9CF-4E75-BD84-D9ED5D45433D}">
      <dgm:prSet phldrT="[Text]"/>
      <dgm:spPr/>
      <dgm:t>
        <a:bodyPr/>
        <a:lstStyle/>
        <a:p>
          <a:r>
            <a:rPr lang="en-GB" dirty="0" smtClean="0"/>
            <a:t>Aspects of work and jobs</a:t>
          </a:r>
          <a:endParaRPr lang="en-GB" dirty="0"/>
        </a:p>
      </dgm:t>
    </dgm:pt>
    <dgm:pt modelId="{99E1F617-453C-404A-A0D1-28343D2060F6}" type="parTrans" cxnId="{09AA1FFD-0F0D-4BAF-B7F1-161E284BECBD}">
      <dgm:prSet/>
      <dgm:spPr/>
      <dgm:t>
        <a:bodyPr/>
        <a:lstStyle/>
        <a:p>
          <a:endParaRPr lang="en-GB"/>
        </a:p>
      </dgm:t>
    </dgm:pt>
    <dgm:pt modelId="{C7DA582C-C202-42C4-94C4-ACCC79E77E34}" type="sibTrans" cxnId="{09AA1FFD-0F0D-4BAF-B7F1-161E284BECBD}">
      <dgm:prSet/>
      <dgm:spPr/>
      <dgm:t>
        <a:bodyPr/>
        <a:lstStyle/>
        <a:p>
          <a:endParaRPr lang="en-GB"/>
        </a:p>
      </dgm:t>
    </dgm:pt>
    <dgm:pt modelId="{C3B69E9C-BBB5-478D-9FED-1576869BE229}">
      <dgm:prSet phldrT="[Text]"/>
      <dgm:spPr/>
      <dgm:t>
        <a:bodyPr/>
        <a:lstStyle/>
        <a:p>
          <a:r>
            <a:rPr lang="en-GB" dirty="0" smtClean="0"/>
            <a:t>Economic inactivity, redundancies, unemployment</a:t>
          </a:r>
          <a:endParaRPr lang="en-GB" dirty="0"/>
        </a:p>
      </dgm:t>
    </dgm:pt>
    <dgm:pt modelId="{3AE31356-F918-4123-AE45-A65AEF7C4A9C}" type="parTrans" cxnId="{7DA284BD-6157-40F4-B7DB-377C1BFF887C}">
      <dgm:prSet/>
      <dgm:spPr/>
      <dgm:t>
        <a:bodyPr/>
        <a:lstStyle/>
        <a:p>
          <a:endParaRPr lang="en-GB"/>
        </a:p>
      </dgm:t>
    </dgm:pt>
    <dgm:pt modelId="{9F4C858D-1973-4C8E-BCB0-4EB9C64D7B86}" type="sibTrans" cxnId="{7DA284BD-6157-40F4-B7DB-377C1BFF887C}">
      <dgm:prSet/>
      <dgm:spPr/>
      <dgm:t>
        <a:bodyPr/>
        <a:lstStyle/>
        <a:p>
          <a:endParaRPr lang="en-GB"/>
        </a:p>
      </dgm:t>
    </dgm:pt>
    <dgm:pt modelId="{5DFBC133-64DF-4D33-88EB-23F111921173}">
      <dgm:prSet phldrT="[Text]"/>
      <dgm:spPr/>
      <dgm:t>
        <a:bodyPr/>
        <a:lstStyle/>
        <a:p>
          <a:r>
            <a:rPr lang="en-GB" dirty="0" smtClean="0"/>
            <a:t>Job statistics</a:t>
          </a:r>
          <a:endParaRPr lang="en-GB" dirty="0"/>
        </a:p>
      </dgm:t>
    </dgm:pt>
    <dgm:pt modelId="{84FEF4AC-D0A5-46DC-969C-221D5370BB0E}" type="parTrans" cxnId="{E9EAC96E-4121-4EBB-9463-41DDB31FE133}">
      <dgm:prSet/>
      <dgm:spPr/>
      <dgm:t>
        <a:bodyPr/>
        <a:lstStyle/>
        <a:p>
          <a:endParaRPr lang="en-GB"/>
        </a:p>
      </dgm:t>
    </dgm:pt>
    <dgm:pt modelId="{551DBEBF-F0F0-42FA-B71A-CE1DAE200BBE}" type="sibTrans" cxnId="{E9EAC96E-4121-4EBB-9463-41DDB31FE133}">
      <dgm:prSet/>
      <dgm:spPr/>
      <dgm:t>
        <a:bodyPr/>
        <a:lstStyle/>
        <a:p>
          <a:endParaRPr lang="en-GB"/>
        </a:p>
      </dgm:t>
    </dgm:pt>
    <dgm:pt modelId="{596C3A23-8EA9-4E60-880C-F2D0F04F054E}">
      <dgm:prSet phldrT="[Text]"/>
      <dgm:spPr/>
      <dgm:t>
        <a:bodyPr/>
        <a:lstStyle/>
        <a:p>
          <a:r>
            <a:rPr lang="en-GB" dirty="0" smtClean="0"/>
            <a:t>Jobs </a:t>
          </a:r>
          <a:endParaRPr lang="en-GB" dirty="0"/>
        </a:p>
      </dgm:t>
    </dgm:pt>
    <dgm:pt modelId="{3BC99C7D-4755-42AC-B9CE-E432D2C0F336}" type="parTrans" cxnId="{BFBCA554-A80A-4815-A78B-CB3F82EA1FDF}">
      <dgm:prSet/>
      <dgm:spPr/>
      <dgm:t>
        <a:bodyPr/>
        <a:lstStyle/>
        <a:p>
          <a:endParaRPr lang="en-GB"/>
        </a:p>
      </dgm:t>
    </dgm:pt>
    <dgm:pt modelId="{01F0EC86-0764-4806-BA55-375C80D0EF2E}" type="sibTrans" cxnId="{BFBCA554-A80A-4815-A78B-CB3F82EA1FDF}">
      <dgm:prSet/>
      <dgm:spPr/>
      <dgm:t>
        <a:bodyPr/>
        <a:lstStyle/>
        <a:p>
          <a:endParaRPr lang="en-GB"/>
        </a:p>
      </dgm:t>
    </dgm:pt>
    <dgm:pt modelId="{0CDFA5F0-A00C-46F5-BF4D-E23E8922A9A7}">
      <dgm:prSet phldrT="[Text]"/>
      <dgm:spPr/>
      <dgm:t>
        <a:bodyPr/>
        <a:lstStyle/>
        <a:p>
          <a:r>
            <a:rPr lang="en-GB" dirty="0" smtClean="0"/>
            <a:t>Vacancies</a:t>
          </a:r>
          <a:endParaRPr lang="en-GB" dirty="0"/>
        </a:p>
      </dgm:t>
    </dgm:pt>
    <dgm:pt modelId="{1F41BEB3-BC3E-42E5-B871-9FC706754338}" type="parTrans" cxnId="{7B3D3252-74EC-4B58-B30B-6D8E4BE130B0}">
      <dgm:prSet/>
      <dgm:spPr/>
      <dgm:t>
        <a:bodyPr/>
        <a:lstStyle/>
        <a:p>
          <a:endParaRPr lang="en-GB"/>
        </a:p>
      </dgm:t>
    </dgm:pt>
    <dgm:pt modelId="{9A7DD40A-2B70-462D-B823-8C6BF472F383}" type="sibTrans" cxnId="{7B3D3252-74EC-4B58-B30B-6D8E4BE130B0}">
      <dgm:prSet/>
      <dgm:spPr/>
      <dgm:t>
        <a:bodyPr/>
        <a:lstStyle/>
        <a:p>
          <a:endParaRPr lang="en-GB"/>
        </a:p>
      </dgm:t>
    </dgm:pt>
    <dgm:pt modelId="{6AE0EADA-4EBF-4D37-9AB8-6EA255DF5F4A}" type="pres">
      <dgm:prSet presAssocID="{9073BBCB-B4A4-4BDD-9183-7F25A91D8E99}" presName="Name0" presStyleCnt="0">
        <dgm:presLayoutVars>
          <dgm:dir/>
          <dgm:animLvl val="lvl"/>
          <dgm:resizeHandles val="exact"/>
        </dgm:presLayoutVars>
      </dgm:prSet>
      <dgm:spPr/>
      <dgm:t>
        <a:bodyPr/>
        <a:lstStyle/>
        <a:p>
          <a:endParaRPr lang="en-GB"/>
        </a:p>
      </dgm:t>
    </dgm:pt>
    <dgm:pt modelId="{E460C9F6-8B4B-4E14-89B9-6B0E74C9CCFA}" type="pres">
      <dgm:prSet presAssocID="{BAB5D4BE-F3A7-4C80-A489-CD1752E9B241}" presName="linNode" presStyleCnt="0"/>
      <dgm:spPr/>
      <dgm:t>
        <a:bodyPr/>
        <a:lstStyle/>
        <a:p>
          <a:endParaRPr lang="en-US"/>
        </a:p>
      </dgm:t>
    </dgm:pt>
    <dgm:pt modelId="{55DAA7C0-A8B2-4134-AEF2-7E2CEB848D11}" type="pres">
      <dgm:prSet presAssocID="{BAB5D4BE-F3A7-4C80-A489-CD1752E9B241}" presName="parentText" presStyleLbl="node1" presStyleIdx="0" presStyleCnt="3">
        <dgm:presLayoutVars>
          <dgm:chMax val="1"/>
          <dgm:bulletEnabled val="1"/>
        </dgm:presLayoutVars>
      </dgm:prSet>
      <dgm:spPr/>
      <dgm:t>
        <a:bodyPr/>
        <a:lstStyle/>
        <a:p>
          <a:endParaRPr lang="en-GB"/>
        </a:p>
      </dgm:t>
    </dgm:pt>
    <dgm:pt modelId="{210F643C-A32C-410D-ABAF-169A87BAF4B0}" type="pres">
      <dgm:prSet presAssocID="{BAB5D4BE-F3A7-4C80-A489-CD1752E9B241}" presName="descendantText" presStyleLbl="alignAccFollowNode1" presStyleIdx="0" presStyleCnt="3">
        <dgm:presLayoutVars>
          <dgm:bulletEnabled val="1"/>
        </dgm:presLayoutVars>
      </dgm:prSet>
      <dgm:spPr/>
      <dgm:t>
        <a:bodyPr/>
        <a:lstStyle/>
        <a:p>
          <a:endParaRPr lang="en-GB"/>
        </a:p>
      </dgm:t>
    </dgm:pt>
    <dgm:pt modelId="{B2AE9C77-D5A8-425B-B54E-7D855205E016}" type="pres">
      <dgm:prSet presAssocID="{BDAB90AE-C85A-4B73-8D18-C9FB33454088}" presName="sp" presStyleCnt="0"/>
      <dgm:spPr/>
      <dgm:t>
        <a:bodyPr/>
        <a:lstStyle/>
        <a:p>
          <a:endParaRPr lang="en-US"/>
        </a:p>
      </dgm:t>
    </dgm:pt>
    <dgm:pt modelId="{96548E01-DA17-46A3-8A96-6E3CBD65330F}" type="pres">
      <dgm:prSet presAssocID="{9E17CF17-A9CF-4E75-BD84-D9ED5D45433D}" presName="linNode" presStyleCnt="0"/>
      <dgm:spPr/>
      <dgm:t>
        <a:bodyPr/>
        <a:lstStyle/>
        <a:p>
          <a:endParaRPr lang="en-US"/>
        </a:p>
      </dgm:t>
    </dgm:pt>
    <dgm:pt modelId="{36B955F3-04DB-4C75-9617-2B05DEA4672F}" type="pres">
      <dgm:prSet presAssocID="{9E17CF17-A9CF-4E75-BD84-D9ED5D45433D}" presName="parentText" presStyleLbl="node1" presStyleIdx="1" presStyleCnt="3">
        <dgm:presLayoutVars>
          <dgm:chMax val="1"/>
          <dgm:bulletEnabled val="1"/>
        </dgm:presLayoutVars>
      </dgm:prSet>
      <dgm:spPr/>
      <dgm:t>
        <a:bodyPr/>
        <a:lstStyle/>
        <a:p>
          <a:endParaRPr lang="en-GB"/>
        </a:p>
      </dgm:t>
    </dgm:pt>
    <dgm:pt modelId="{653C7C62-0738-49D8-AB85-02638B3789F0}" type="pres">
      <dgm:prSet presAssocID="{9E17CF17-A9CF-4E75-BD84-D9ED5D45433D}" presName="descendantText" presStyleLbl="alignAccFollowNode1" presStyleIdx="1" presStyleCnt="3">
        <dgm:presLayoutVars>
          <dgm:bulletEnabled val="1"/>
        </dgm:presLayoutVars>
      </dgm:prSet>
      <dgm:spPr/>
      <dgm:t>
        <a:bodyPr/>
        <a:lstStyle/>
        <a:p>
          <a:endParaRPr lang="en-GB"/>
        </a:p>
      </dgm:t>
    </dgm:pt>
    <dgm:pt modelId="{847A19C8-C53B-429F-A67E-A08592EA5FD8}" type="pres">
      <dgm:prSet presAssocID="{C7DA582C-C202-42C4-94C4-ACCC79E77E34}" presName="sp" presStyleCnt="0"/>
      <dgm:spPr/>
      <dgm:t>
        <a:bodyPr/>
        <a:lstStyle/>
        <a:p>
          <a:endParaRPr lang="en-US"/>
        </a:p>
      </dgm:t>
    </dgm:pt>
    <dgm:pt modelId="{6045009B-7AFF-4AC9-AAE8-FAE4E74D0DC9}" type="pres">
      <dgm:prSet presAssocID="{5DFBC133-64DF-4D33-88EB-23F111921173}" presName="linNode" presStyleCnt="0"/>
      <dgm:spPr/>
      <dgm:t>
        <a:bodyPr/>
        <a:lstStyle/>
        <a:p>
          <a:endParaRPr lang="en-US"/>
        </a:p>
      </dgm:t>
    </dgm:pt>
    <dgm:pt modelId="{4ED34BDF-69B4-440E-A9F1-FB37F0B2249C}" type="pres">
      <dgm:prSet presAssocID="{5DFBC133-64DF-4D33-88EB-23F111921173}" presName="parentText" presStyleLbl="node1" presStyleIdx="2" presStyleCnt="3">
        <dgm:presLayoutVars>
          <dgm:chMax val="1"/>
          <dgm:bulletEnabled val="1"/>
        </dgm:presLayoutVars>
      </dgm:prSet>
      <dgm:spPr/>
      <dgm:t>
        <a:bodyPr/>
        <a:lstStyle/>
        <a:p>
          <a:endParaRPr lang="en-GB"/>
        </a:p>
      </dgm:t>
    </dgm:pt>
    <dgm:pt modelId="{2F278B54-1DCE-43C8-B491-CF47111D85ED}" type="pres">
      <dgm:prSet presAssocID="{5DFBC133-64DF-4D33-88EB-23F111921173}" presName="descendantText" presStyleLbl="alignAccFollowNode1" presStyleIdx="2" presStyleCnt="3">
        <dgm:presLayoutVars>
          <dgm:bulletEnabled val="1"/>
        </dgm:presLayoutVars>
      </dgm:prSet>
      <dgm:spPr/>
      <dgm:t>
        <a:bodyPr/>
        <a:lstStyle/>
        <a:p>
          <a:endParaRPr lang="en-GB"/>
        </a:p>
      </dgm:t>
    </dgm:pt>
  </dgm:ptLst>
  <dgm:cxnLst>
    <dgm:cxn modelId="{BBE2C553-B5E3-4900-B860-5CD332ECA680}" srcId="{BAB5D4BE-F3A7-4C80-A489-CD1752E9B241}" destId="{C6CA7C9A-4CD3-4835-B69C-AFAB94C906A3}" srcOrd="1" destOrd="0" parTransId="{896C22B4-1F58-4674-8134-07484BD6F5E7}" sibTransId="{92C9A37E-D520-4132-96CF-706E456B33D0}"/>
    <dgm:cxn modelId="{1F1A6C93-5719-47D5-B9BC-59D1AA660BCA}" srcId="{BAB5D4BE-F3A7-4C80-A489-CD1752E9B241}" destId="{C1D46F11-6632-4DB0-864B-233809F686F1}" srcOrd="0" destOrd="0" parTransId="{FA04D68F-DB13-4551-BFD2-AD15A711EBAE}" sibTransId="{A3CEB3FB-7A92-429A-8419-A0424636957D}"/>
    <dgm:cxn modelId="{7DA284BD-6157-40F4-B7DB-377C1BFF887C}" srcId="{9E17CF17-A9CF-4E75-BD84-D9ED5D45433D}" destId="{C3B69E9C-BBB5-478D-9FED-1576869BE229}" srcOrd="0" destOrd="0" parTransId="{3AE31356-F918-4123-AE45-A65AEF7C4A9C}" sibTransId="{9F4C858D-1973-4C8E-BCB0-4EB9C64D7B86}"/>
    <dgm:cxn modelId="{BFBCA554-A80A-4815-A78B-CB3F82EA1FDF}" srcId="{5DFBC133-64DF-4D33-88EB-23F111921173}" destId="{596C3A23-8EA9-4E60-880C-F2D0F04F054E}" srcOrd="0" destOrd="0" parTransId="{3BC99C7D-4755-42AC-B9CE-E432D2C0F336}" sibTransId="{01F0EC86-0764-4806-BA55-375C80D0EF2E}"/>
    <dgm:cxn modelId="{A39A1535-1C62-4E98-BE23-0183C212F51A}" type="presOf" srcId="{C1D46F11-6632-4DB0-864B-233809F686F1}" destId="{210F643C-A32C-410D-ABAF-169A87BAF4B0}" srcOrd="0" destOrd="0" presId="urn:microsoft.com/office/officeart/2005/8/layout/vList5"/>
    <dgm:cxn modelId="{7B3D3252-74EC-4B58-B30B-6D8E4BE130B0}" srcId="{5DFBC133-64DF-4D33-88EB-23F111921173}" destId="{0CDFA5F0-A00C-46F5-BF4D-E23E8922A9A7}" srcOrd="1" destOrd="0" parTransId="{1F41BEB3-BC3E-42E5-B871-9FC706754338}" sibTransId="{9A7DD40A-2B70-462D-B823-8C6BF472F383}"/>
    <dgm:cxn modelId="{4BBD5243-C737-4538-A7E4-488BFD1F7427}" type="presOf" srcId="{5DFBC133-64DF-4D33-88EB-23F111921173}" destId="{4ED34BDF-69B4-440E-A9F1-FB37F0B2249C}" srcOrd="0" destOrd="0" presId="urn:microsoft.com/office/officeart/2005/8/layout/vList5"/>
    <dgm:cxn modelId="{7158E98A-42E9-4499-A8C4-3FCBFB685528}" type="presOf" srcId="{BAB5D4BE-F3A7-4C80-A489-CD1752E9B241}" destId="{55DAA7C0-A8B2-4134-AEF2-7E2CEB848D11}" srcOrd="0" destOrd="0" presId="urn:microsoft.com/office/officeart/2005/8/layout/vList5"/>
    <dgm:cxn modelId="{FD0BEA95-CC2C-4DCD-A30F-CBBED39427A1}" type="presOf" srcId="{C6CA7C9A-4CD3-4835-B69C-AFAB94C906A3}" destId="{210F643C-A32C-410D-ABAF-169A87BAF4B0}" srcOrd="0" destOrd="1" presId="urn:microsoft.com/office/officeart/2005/8/layout/vList5"/>
    <dgm:cxn modelId="{367DFC1D-EF56-401B-9325-86CE2A039A19}" type="presOf" srcId="{596C3A23-8EA9-4E60-880C-F2D0F04F054E}" destId="{2F278B54-1DCE-43C8-B491-CF47111D85ED}" srcOrd="0" destOrd="0" presId="urn:microsoft.com/office/officeart/2005/8/layout/vList5"/>
    <dgm:cxn modelId="{F6DF8348-C835-47C4-A261-BED80ADB39E0}" srcId="{9073BBCB-B4A4-4BDD-9183-7F25A91D8E99}" destId="{BAB5D4BE-F3A7-4C80-A489-CD1752E9B241}" srcOrd="0" destOrd="0" parTransId="{97BEEE6A-4317-4620-A2C7-662DDA2E92AF}" sibTransId="{BDAB90AE-C85A-4B73-8D18-C9FB33454088}"/>
    <dgm:cxn modelId="{09AA1FFD-0F0D-4BAF-B7F1-161E284BECBD}" srcId="{9073BBCB-B4A4-4BDD-9183-7F25A91D8E99}" destId="{9E17CF17-A9CF-4E75-BD84-D9ED5D45433D}" srcOrd="1" destOrd="0" parTransId="{99E1F617-453C-404A-A0D1-28343D2060F6}" sibTransId="{C7DA582C-C202-42C4-94C4-ACCC79E77E34}"/>
    <dgm:cxn modelId="{3BEB6C1F-4BF5-4942-AA3E-8A8FF7F5FAA3}" type="presOf" srcId="{9073BBCB-B4A4-4BDD-9183-7F25A91D8E99}" destId="{6AE0EADA-4EBF-4D37-9AB8-6EA255DF5F4A}" srcOrd="0" destOrd="0" presId="urn:microsoft.com/office/officeart/2005/8/layout/vList5"/>
    <dgm:cxn modelId="{E9EAC96E-4121-4EBB-9463-41DDB31FE133}" srcId="{9073BBCB-B4A4-4BDD-9183-7F25A91D8E99}" destId="{5DFBC133-64DF-4D33-88EB-23F111921173}" srcOrd="2" destOrd="0" parTransId="{84FEF4AC-D0A5-46DC-969C-221D5370BB0E}" sibTransId="{551DBEBF-F0F0-42FA-B71A-CE1DAE200BBE}"/>
    <dgm:cxn modelId="{D0BC567B-8965-443C-8E91-E8DDDDF94B17}" type="presOf" srcId="{C3B69E9C-BBB5-478D-9FED-1576869BE229}" destId="{653C7C62-0738-49D8-AB85-02638B3789F0}" srcOrd="0" destOrd="0" presId="urn:microsoft.com/office/officeart/2005/8/layout/vList5"/>
    <dgm:cxn modelId="{FCD3FF81-B21C-4F96-8F39-DC6B16211205}" type="presOf" srcId="{9E17CF17-A9CF-4E75-BD84-D9ED5D45433D}" destId="{36B955F3-04DB-4C75-9617-2B05DEA4672F}" srcOrd="0" destOrd="0" presId="urn:microsoft.com/office/officeart/2005/8/layout/vList5"/>
    <dgm:cxn modelId="{2132EF96-884B-4375-A6E6-0EB20672EB7C}" type="presOf" srcId="{0CDFA5F0-A00C-46F5-BF4D-E23E8922A9A7}" destId="{2F278B54-1DCE-43C8-B491-CF47111D85ED}" srcOrd="0" destOrd="1" presId="urn:microsoft.com/office/officeart/2005/8/layout/vList5"/>
    <dgm:cxn modelId="{D7558948-D4DC-4F79-BA4E-AE7FAB034E9C}" type="presParOf" srcId="{6AE0EADA-4EBF-4D37-9AB8-6EA255DF5F4A}" destId="{E460C9F6-8B4B-4E14-89B9-6B0E74C9CCFA}" srcOrd="0" destOrd="0" presId="urn:microsoft.com/office/officeart/2005/8/layout/vList5"/>
    <dgm:cxn modelId="{9A59B499-3837-4C9A-A129-2C2D76FE3113}" type="presParOf" srcId="{E460C9F6-8B4B-4E14-89B9-6B0E74C9CCFA}" destId="{55DAA7C0-A8B2-4134-AEF2-7E2CEB848D11}" srcOrd="0" destOrd="0" presId="urn:microsoft.com/office/officeart/2005/8/layout/vList5"/>
    <dgm:cxn modelId="{C529A8BA-37D1-4885-BE6A-F2D73A82D78E}" type="presParOf" srcId="{E460C9F6-8B4B-4E14-89B9-6B0E74C9CCFA}" destId="{210F643C-A32C-410D-ABAF-169A87BAF4B0}" srcOrd="1" destOrd="0" presId="urn:microsoft.com/office/officeart/2005/8/layout/vList5"/>
    <dgm:cxn modelId="{06DA7241-A6AE-4C57-88EB-018060903CA1}" type="presParOf" srcId="{6AE0EADA-4EBF-4D37-9AB8-6EA255DF5F4A}" destId="{B2AE9C77-D5A8-425B-B54E-7D855205E016}" srcOrd="1" destOrd="0" presId="urn:microsoft.com/office/officeart/2005/8/layout/vList5"/>
    <dgm:cxn modelId="{ED2AFD86-C742-403D-8083-D36DC05B17F6}" type="presParOf" srcId="{6AE0EADA-4EBF-4D37-9AB8-6EA255DF5F4A}" destId="{96548E01-DA17-46A3-8A96-6E3CBD65330F}" srcOrd="2" destOrd="0" presId="urn:microsoft.com/office/officeart/2005/8/layout/vList5"/>
    <dgm:cxn modelId="{20D82A80-2527-4D7C-AEC1-9B3840C869CF}" type="presParOf" srcId="{96548E01-DA17-46A3-8A96-6E3CBD65330F}" destId="{36B955F3-04DB-4C75-9617-2B05DEA4672F}" srcOrd="0" destOrd="0" presId="urn:microsoft.com/office/officeart/2005/8/layout/vList5"/>
    <dgm:cxn modelId="{B1682A90-F909-42A8-B75F-E6D1CA8D1DCD}" type="presParOf" srcId="{96548E01-DA17-46A3-8A96-6E3CBD65330F}" destId="{653C7C62-0738-49D8-AB85-02638B3789F0}" srcOrd="1" destOrd="0" presId="urn:microsoft.com/office/officeart/2005/8/layout/vList5"/>
    <dgm:cxn modelId="{B0B96753-A4B6-4B3F-A44E-FC6D4F7FB134}" type="presParOf" srcId="{6AE0EADA-4EBF-4D37-9AB8-6EA255DF5F4A}" destId="{847A19C8-C53B-429F-A67E-A08592EA5FD8}" srcOrd="3" destOrd="0" presId="urn:microsoft.com/office/officeart/2005/8/layout/vList5"/>
    <dgm:cxn modelId="{8D36D6CC-D5CA-4A1D-8F50-26589A13BCBD}" type="presParOf" srcId="{6AE0EADA-4EBF-4D37-9AB8-6EA255DF5F4A}" destId="{6045009B-7AFF-4AC9-AAE8-FAE4E74D0DC9}" srcOrd="4" destOrd="0" presId="urn:microsoft.com/office/officeart/2005/8/layout/vList5"/>
    <dgm:cxn modelId="{2DB5B7E8-A9CB-4AC3-90B1-3E143C24B69A}" type="presParOf" srcId="{6045009B-7AFF-4AC9-AAE8-FAE4E74D0DC9}" destId="{4ED34BDF-69B4-440E-A9F1-FB37F0B2249C}" srcOrd="0" destOrd="0" presId="urn:microsoft.com/office/officeart/2005/8/layout/vList5"/>
    <dgm:cxn modelId="{34D2191A-DA5F-41E8-BF4D-38B3749168B5}" type="presParOf" srcId="{6045009B-7AFF-4AC9-AAE8-FAE4E74D0DC9}" destId="{2F278B54-1DCE-43C8-B491-CF47111D85E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A75352-962C-4574-A274-C706B549932F}" type="doc">
      <dgm:prSet loTypeId="urn:microsoft.com/office/officeart/2005/8/layout/radial3" loCatId="relationship" qsTypeId="urn:microsoft.com/office/officeart/2005/8/quickstyle/simple1" qsCatId="simple" csTypeId="urn:microsoft.com/office/officeart/2005/8/colors/colorful1" csCatId="colorful" phldr="1"/>
      <dgm:spPr/>
      <dgm:t>
        <a:bodyPr/>
        <a:lstStyle/>
        <a:p>
          <a:endParaRPr lang="en-US"/>
        </a:p>
      </dgm:t>
    </dgm:pt>
    <dgm:pt modelId="{C3485077-892E-4D99-969D-58425545E5B9}">
      <dgm:prSet phldrT="[Text]"/>
      <dgm:spPr/>
      <dgm:t>
        <a:bodyPr/>
        <a:lstStyle/>
        <a:p>
          <a:r>
            <a:rPr lang="en-US" dirty="0" smtClean="0"/>
            <a:t>Skills</a:t>
          </a:r>
          <a:endParaRPr lang="en-US" dirty="0"/>
        </a:p>
      </dgm:t>
    </dgm:pt>
    <dgm:pt modelId="{86C80629-2C3B-49B1-BC28-3F45F6BFB0A2}" type="parTrans" cxnId="{89C479C0-0A2F-4CC5-A57C-BA0B06FCCEDF}">
      <dgm:prSet/>
      <dgm:spPr/>
      <dgm:t>
        <a:bodyPr/>
        <a:lstStyle/>
        <a:p>
          <a:endParaRPr lang="en-US"/>
        </a:p>
      </dgm:t>
    </dgm:pt>
    <dgm:pt modelId="{EED47A62-E9A2-422C-8C88-8579F807D275}" type="sibTrans" cxnId="{89C479C0-0A2F-4CC5-A57C-BA0B06FCCEDF}">
      <dgm:prSet/>
      <dgm:spPr/>
      <dgm:t>
        <a:bodyPr/>
        <a:lstStyle/>
        <a:p>
          <a:endParaRPr lang="en-US"/>
        </a:p>
      </dgm:t>
    </dgm:pt>
    <dgm:pt modelId="{A17F2789-78C6-479D-A755-9781F8B8271E}">
      <dgm:prSet phldrT="[Text]"/>
      <dgm:spPr/>
      <dgm:t>
        <a:bodyPr/>
        <a:lstStyle/>
        <a:p>
          <a:r>
            <a:rPr lang="en-US" dirty="0" smtClean="0"/>
            <a:t>Government</a:t>
          </a:r>
          <a:endParaRPr lang="en-US" dirty="0"/>
        </a:p>
      </dgm:t>
    </dgm:pt>
    <dgm:pt modelId="{39660823-0369-464F-97B0-8F53C578CC62}" type="parTrans" cxnId="{F264A27D-DB7F-4B4E-BCF5-59EF0CA28B83}">
      <dgm:prSet/>
      <dgm:spPr/>
      <dgm:t>
        <a:bodyPr/>
        <a:lstStyle/>
        <a:p>
          <a:endParaRPr lang="en-US"/>
        </a:p>
      </dgm:t>
    </dgm:pt>
    <dgm:pt modelId="{FFDF318F-004D-4014-8C49-56CB67A8A294}" type="sibTrans" cxnId="{F264A27D-DB7F-4B4E-BCF5-59EF0CA28B83}">
      <dgm:prSet/>
      <dgm:spPr/>
      <dgm:t>
        <a:bodyPr/>
        <a:lstStyle/>
        <a:p>
          <a:endParaRPr lang="en-US"/>
        </a:p>
      </dgm:t>
    </dgm:pt>
    <dgm:pt modelId="{871F2C59-6935-40F6-9B5C-BABB2010EB13}">
      <dgm:prSet phldrT="[Text]"/>
      <dgm:spPr/>
      <dgm:t>
        <a:bodyPr/>
        <a:lstStyle/>
        <a:p>
          <a:r>
            <a:rPr lang="en-US" dirty="0" smtClean="0"/>
            <a:t>Employers</a:t>
          </a:r>
          <a:endParaRPr lang="en-US" dirty="0"/>
        </a:p>
      </dgm:t>
    </dgm:pt>
    <dgm:pt modelId="{CA821A31-2F75-4E1D-8B52-9A35367657AE}" type="parTrans" cxnId="{BC8B358D-68FF-4756-9260-924942C72A9D}">
      <dgm:prSet/>
      <dgm:spPr/>
      <dgm:t>
        <a:bodyPr/>
        <a:lstStyle/>
        <a:p>
          <a:endParaRPr lang="en-US"/>
        </a:p>
      </dgm:t>
    </dgm:pt>
    <dgm:pt modelId="{A0AA5127-8E8B-4D1F-B03E-A8ED7A4FF6B9}" type="sibTrans" cxnId="{BC8B358D-68FF-4756-9260-924942C72A9D}">
      <dgm:prSet/>
      <dgm:spPr/>
      <dgm:t>
        <a:bodyPr/>
        <a:lstStyle/>
        <a:p>
          <a:endParaRPr lang="en-US"/>
        </a:p>
      </dgm:t>
    </dgm:pt>
    <dgm:pt modelId="{891997A6-2CA7-4898-B3EE-D2D6EA899E06}">
      <dgm:prSet phldrT="[Text]"/>
      <dgm:spPr/>
      <dgm:t>
        <a:bodyPr/>
        <a:lstStyle/>
        <a:p>
          <a:r>
            <a:rPr lang="en-US" dirty="0" smtClean="0"/>
            <a:t>Trade Unions</a:t>
          </a:r>
          <a:endParaRPr lang="en-US" dirty="0"/>
        </a:p>
      </dgm:t>
    </dgm:pt>
    <dgm:pt modelId="{7A095810-E0FE-4F31-95B1-15F10B86C8BE}" type="parTrans" cxnId="{65C1D764-9F75-47CF-8379-B1405E586742}">
      <dgm:prSet/>
      <dgm:spPr/>
      <dgm:t>
        <a:bodyPr/>
        <a:lstStyle/>
        <a:p>
          <a:endParaRPr lang="en-US"/>
        </a:p>
      </dgm:t>
    </dgm:pt>
    <dgm:pt modelId="{030A2146-D2CF-4446-86A0-0E1A2A495F08}" type="sibTrans" cxnId="{65C1D764-9F75-47CF-8379-B1405E586742}">
      <dgm:prSet/>
      <dgm:spPr/>
      <dgm:t>
        <a:bodyPr/>
        <a:lstStyle/>
        <a:p>
          <a:endParaRPr lang="en-US"/>
        </a:p>
      </dgm:t>
    </dgm:pt>
    <dgm:pt modelId="{E87D02E7-7708-4223-8CFC-A2F2D502FA31}">
      <dgm:prSet phldrT="[Text]"/>
      <dgm:spPr/>
      <dgm:t>
        <a:bodyPr/>
        <a:lstStyle/>
        <a:p>
          <a:r>
            <a:rPr lang="en-US" dirty="0" smtClean="0"/>
            <a:t>Educators</a:t>
          </a:r>
          <a:endParaRPr lang="en-US" dirty="0"/>
        </a:p>
      </dgm:t>
    </dgm:pt>
    <dgm:pt modelId="{B4F4F535-BADD-407C-8857-151A4C8A2D5C}" type="parTrans" cxnId="{54ABFCC6-49AD-4F6A-A486-347AE9C38F22}">
      <dgm:prSet/>
      <dgm:spPr/>
      <dgm:t>
        <a:bodyPr/>
        <a:lstStyle/>
        <a:p>
          <a:endParaRPr lang="en-US"/>
        </a:p>
      </dgm:t>
    </dgm:pt>
    <dgm:pt modelId="{F5C92B6D-B568-4049-ADB9-324946B74E12}" type="sibTrans" cxnId="{54ABFCC6-49AD-4F6A-A486-347AE9C38F22}">
      <dgm:prSet/>
      <dgm:spPr/>
      <dgm:t>
        <a:bodyPr/>
        <a:lstStyle/>
        <a:p>
          <a:endParaRPr lang="en-US"/>
        </a:p>
      </dgm:t>
    </dgm:pt>
    <dgm:pt modelId="{B5EA1636-C6A4-40EE-982B-7011041EA960}" type="pres">
      <dgm:prSet presAssocID="{66A75352-962C-4574-A274-C706B549932F}" presName="composite" presStyleCnt="0">
        <dgm:presLayoutVars>
          <dgm:chMax val="1"/>
          <dgm:dir/>
          <dgm:resizeHandles val="exact"/>
        </dgm:presLayoutVars>
      </dgm:prSet>
      <dgm:spPr/>
      <dgm:t>
        <a:bodyPr/>
        <a:lstStyle/>
        <a:p>
          <a:endParaRPr lang="en-US"/>
        </a:p>
      </dgm:t>
    </dgm:pt>
    <dgm:pt modelId="{EBC7FF6B-A48C-472A-BB8F-AA559E27E849}" type="pres">
      <dgm:prSet presAssocID="{66A75352-962C-4574-A274-C706B549932F}" presName="radial" presStyleCnt="0">
        <dgm:presLayoutVars>
          <dgm:animLvl val="ctr"/>
        </dgm:presLayoutVars>
      </dgm:prSet>
      <dgm:spPr/>
    </dgm:pt>
    <dgm:pt modelId="{9A792629-A727-4459-A4B3-FAE28BD8D583}" type="pres">
      <dgm:prSet presAssocID="{C3485077-892E-4D99-969D-58425545E5B9}" presName="centerShape" presStyleLbl="vennNode1" presStyleIdx="0" presStyleCnt="5"/>
      <dgm:spPr/>
      <dgm:t>
        <a:bodyPr/>
        <a:lstStyle/>
        <a:p>
          <a:endParaRPr lang="en-US"/>
        </a:p>
      </dgm:t>
    </dgm:pt>
    <dgm:pt modelId="{A82E2061-8545-4EDE-B3C5-1D4134FBDB56}" type="pres">
      <dgm:prSet presAssocID="{A17F2789-78C6-479D-A755-9781F8B8271E}" presName="node" presStyleLbl="vennNode1" presStyleIdx="1" presStyleCnt="5">
        <dgm:presLayoutVars>
          <dgm:bulletEnabled val="1"/>
        </dgm:presLayoutVars>
      </dgm:prSet>
      <dgm:spPr/>
      <dgm:t>
        <a:bodyPr/>
        <a:lstStyle/>
        <a:p>
          <a:endParaRPr lang="en-US"/>
        </a:p>
      </dgm:t>
    </dgm:pt>
    <dgm:pt modelId="{5DEF9450-275C-4717-B5F9-666F9EEA22F1}" type="pres">
      <dgm:prSet presAssocID="{871F2C59-6935-40F6-9B5C-BABB2010EB13}" presName="node" presStyleLbl="vennNode1" presStyleIdx="2" presStyleCnt="5">
        <dgm:presLayoutVars>
          <dgm:bulletEnabled val="1"/>
        </dgm:presLayoutVars>
      </dgm:prSet>
      <dgm:spPr/>
      <dgm:t>
        <a:bodyPr/>
        <a:lstStyle/>
        <a:p>
          <a:endParaRPr lang="en-US"/>
        </a:p>
      </dgm:t>
    </dgm:pt>
    <dgm:pt modelId="{E2727F5B-D4E5-4F9C-938E-C8D888CF26BB}" type="pres">
      <dgm:prSet presAssocID="{891997A6-2CA7-4898-B3EE-D2D6EA899E06}" presName="node" presStyleLbl="vennNode1" presStyleIdx="3" presStyleCnt="5">
        <dgm:presLayoutVars>
          <dgm:bulletEnabled val="1"/>
        </dgm:presLayoutVars>
      </dgm:prSet>
      <dgm:spPr/>
      <dgm:t>
        <a:bodyPr/>
        <a:lstStyle/>
        <a:p>
          <a:endParaRPr lang="en-US"/>
        </a:p>
      </dgm:t>
    </dgm:pt>
    <dgm:pt modelId="{6B60C77B-0944-4DF0-BEB1-0F26E8C9D283}" type="pres">
      <dgm:prSet presAssocID="{E87D02E7-7708-4223-8CFC-A2F2D502FA31}" presName="node" presStyleLbl="vennNode1" presStyleIdx="4" presStyleCnt="5">
        <dgm:presLayoutVars>
          <dgm:bulletEnabled val="1"/>
        </dgm:presLayoutVars>
      </dgm:prSet>
      <dgm:spPr/>
      <dgm:t>
        <a:bodyPr/>
        <a:lstStyle/>
        <a:p>
          <a:endParaRPr lang="en-US"/>
        </a:p>
      </dgm:t>
    </dgm:pt>
  </dgm:ptLst>
  <dgm:cxnLst>
    <dgm:cxn modelId="{8BC29486-6E58-439E-B66B-01C8A2EC6661}" type="presOf" srcId="{C3485077-892E-4D99-969D-58425545E5B9}" destId="{9A792629-A727-4459-A4B3-FAE28BD8D583}" srcOrd="0" destOrd="0" presId="urn:microsoft.com/office/officeart/2005/8/layout/radial3"/>
    <dgm:cxn modelId="{4A9E4A32-4131-4207-A175-BCD0720291BF}" type="presOf" srcId="{891997A6-2CA7-4898-B3EE-D2D6EA899E06}" destId="{E2727F5B-D4E5-4F9C-938E-C8D888CF26BB}" srcOrd="0" destOrd="0" presId="urn:microsoft.com/office/officeart/2005/8/layout/radial3"/>
    <dgm:cxn modelId="{89C479C0-0A2F-4CC5-A57C-BA0B06FCCEDF}" srcId="{66A75352-962C-4574-A274-C706B549932F}" destId="{C3485077-892E-4D99-969D-58425545E5B9}" srcOrd="0" destOrd="0" parTransId="{86C80629-2C3B-49B1-BC28-3F45F6BFB0A2}" sibTransId="{EED47A62-E9A2-422C-8C88-8579F807D275}"/>
    <dgm:cxn modelId="{BC8B358D-68FF-4756-9260-924942C72A9D}" srcId="{C3485077-892E-4D99-969D-58425545E5B9}" destId="{871F2C59-6935-40F6-9B5C-BABB2010EB13}" srcOrd="1" destOrd="0" parTransId="{CA821A31-2F75-4E1D-8B52-9A35367657AE}" sibTransId="{A0AA5127-8E8B-4D1F-B03E-A8ED7A4FF6B9}"/>
    <dgm:cxn modelId="{167DFF7E-F5E1-4F9C-8AC8-79054E06D47B}" type="presOf" srcId="{871F2C59-6935-40F6-9B5C-BABB2010EB13}" destId="{5DEF9450-275C-4717-B5F9-666F9EEA22F1}" srcOrd="0" destOrd="0" presId="urn:microsoft.com/office/officeart/2005/8/layout/radial3"/>
    <dgm:cxn modelId="{65C1D764-9F75-47CF-8379-B1405E586742}" srcId="{C3485077-892E-4D99-969D-58425545E5B9}" destId="{891997A6-2CA7-4898-B3EE-D2D6EA899E06}" srcOrd="2" destOrd="0" parTransId="{7A095810-E0FE-4F31-95B1-15F10B86C8BE}" sibTransId="{030A2146-D2CF-4446-86A0-0E1A2A495F08}"/>
    <dgm:cxn modelId="{3DC48D16-63F0-4763-9C9B-AEBAA8B1CEB5}" type="presOf" srcId="{66A75352-962C-4574-A274-C706B549932F}" destId="{B5EA1636-C6A4-40EE-982B-7011041EA960}" srcOrd="0" destOrd="0" presId="urn:microsoft.com/office/officeart/2005/8/layout/radial3"/>
    <dgm:cxn modelId="{F264A27D-DB7F-4B4E-BCF5-59EF0CA28B83}" srcId="{C3485077-892E-4D99-969D-58425545E5B9}" destId="{A17F2789-78C6-479D-A755-9781F8B8271E}" srcOrd="0" destOrd="0" parTransId="{39660823-0369-464F-97B0-8F53C578CC62}" sibTransId="{FFDF318F-004D-4014-8C49-56CB67A8A294}"/>
    <dgm:cxn modelId="{54ABFCC6-49AD-4F6A-A486-347AE9C38F22}" srcId="{C3485077-892E-4D99-969D-58425545E5B9}" destId="{E87D02E7-7708-4223-8CFC-A2F2D502FA31}" srcOrd="3" destOrd="0" parTransId="{B4F4F535-BADD-407C-8857-151A4C8A2D5C}" sibTransId="{F5C92B6D-B568-4049-ADB9-324946B74E12}"/>
    <dgm:cxn modelId="{222CBADE-4119-47B7-A32A-2EFF200EE8E4}" type="presOf" srcId="{A17F2789-78C6-479D-A755-9781F8B8271E}" destId="{A82E2061-8545-4EDE-B3C5-1D4134FBDB56}" srcOrd="0" destOrd="0" presId="urn:microsoft.com/office/officeart/2005/8/layout/radial3"/>
    <dgm:cxn modelId="{EFE60E7C-EA77-4B30-8471-7072EFB38F15}" type="presOf" srcId="{E87D02E7-7708-4223-8CFC-A2F2D502FA31}" destId="{6B60C77B-0944-4DF0-BEB1-0F26E8C9D283}" srcOrd="0" destOrd="0" presId="urn:microsoft.com/office/officeart/2005/8/layout/radial3"/>
    <dgm:cxn modelId="{1F36BEAD-D324-4EC5-8C81-FECF90A7B808}" type="presParOf" srcId="{B5EA1636-C6A4-40EE-982B-7011041EA960}" destId="{EBC7FF6B-A48C-472A-BB8F-AA559E27E849}" srcOrd="0" destOrd="0" presId="urn:microsoft.com/office/officeart/2005/8/layout/radial3"/>
    <dgm:cxn modelId="{AA5FCEF5-40AC-4312-8474-70801D1A4F0C}" type="presParOf" srcId="{EBC7FF6B-A48C-472A-BB8F-AA559E27E849}" destId="{9A792629-A727-4459-A4B3-FAE28BD8D583}" srcOrd="0" destOrd="0" presId="urn:microsoft.com/office/officeart/2005/8/layout/radial3"/>
    <dgm:cxn modelId="{1B7155E6-D61B-47A8-ABC4-E42B76F0BF42}" type="presParOf" srcId="{EBC7FF6B-A48C-472A-BB8F-AA559E27E849}" destId="{A82E2061-8545-4EDE-B3C5-1D4134FBDB56}" srcOrd="1" destOrd="0" presId="urn:microsoft.com/office/officeart/2005/8/layout/radial3"/>
    <dgm:cxn modelId="{F7068E9A-A7E6-45AC-BCD7-1150109BF17A}" type="presParOf" srcId="{EBC7FF6B-A48C-472A-BB8F-AA559E27E849}" destId="{5DEF9450-275C-4717-B5F9-666F9EEA22F1}" srcOrd="2" destOrd="0" presId="urn:microsoft.com/office/officeart/2005/8/layout/radial3"/>
    <dgm:cxn modelId="{7ECE6B5A-96DE-46FE-B0C8-6AC1EA99E347}" type="presParOf" srcId="{EBC7FF6B-A48C-472A-BB8F-AA559E27E849}" destId="{E2727F5B-D4E5-4F9C-938E-C8D888CF26BB}" srcOrd="3" destOrd="0" presId="urn:microsoft.com/office/officeart/2005/8/layout/radial3"/>
    <dgm:cxn modelId="{1852C4B5-8B03-4738-A3BB-A7C6050B9EB3}" type="presParOf" srcId="{EBC7FF6B-A48C-472A-BB8F-AA559E27E849}" destId="{6B60C77B-0944-4DF0-BEB1-0F26E8C9D283}"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F643C-A32C-410D-ABAF-169A87BAF4B0}">
      <dsp:nvSpPr>
        <dsp:cNvPr id="0" name=""/>
        <dsp:cNvSpPr/>
      </dsp:nvSpPr>
      <dsp:spPr>
        <a:xfrm rot="5400000">
          <a:off x="5201792" y="-2106217"/>
          <a:ext cx="872534" cy="5306408"/>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smtClean="0"/>
            <a:t>Earnings, employment, hours of work</a:t>
          </a:r>
          <a:endParaRPr lang="en-GB" sz="2300" kern="1200" dirty="0"/>
        </a:p>
        <a:p>
          <a:pPr marL="228600" lvl="1" indent="-228600" algn="l" defTabSz="1022350">
            <a:lnSpc>
              <a:spcPct val="90000"/>
            </a:lnSpc>
            <a:spcBef>
              <a:spcPct val="0"/>
            </a:spcBef>
            <a:spcAft>
              <a:spcPct val="15000"/>
            </a:spcAft>
            <a:buChar char="••"/>
          </a:pPr>
          <a:r>
            <a:rPr lang="en-GB" sz="2300" kern="1200" dirty="0" smtClean="0"/>
            <a:t>Productivity, labour disputes</a:t>
          </a:r>
          <a:endParaRPr lang="en-GB" sz="2300" kern="1200" dirty="0"/>
        </a:p>
      </dsp:txBody>
      <dsp:txXfrm rot="-5400000">
        <a:off x="2984855" y="153314"/>
        <a:ext cx="5263814" cy="787346"/>
      </dsp:txXfrm>
    </dsp:sp>
    <dsp:sp modelId="{55DAA7C0-A8B2-4134-AEF2-7E2CEB848D11}">
      <dsp:nvSpPr>
        <dsp:cNvPr id="0" name=""/>
        <dsp:cNvSpPr/>
      </dsp:nvSpPr>
      <dsp:spPr>
        <a:xfrm>
          <a:off x="0" y="1652"/>
          <a:ext cx="2984855" cy="109066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lvl="0" algn="ctr" defTabSz="1377950">
            <a:lnSpc>
              <a:spcPct val="90000"/>
            </a:lnSpc>
            <a:spcBef>
              <a:spcPct val="0"/>
            </a:spcBef>
            <a:spcAft>
              <a:spcPct val="35000"/>
            </a:spcAft>
          </a:pPr>
          <a:r>
            <a:rPr lang="en-GB" sz="3100" kern="1200" dirty="0" smtClean="0"/>
            <a:t>People in Work</a:t>
          </a:r>
          <a:endParaRPr lang="en-GB" sz="3100" kern="1200" dirty="0"/>
        </a:p>
      </dsp:txBody>
      <dsp:txXfrm>
        <a:off x="53242" y="54894"/>
        <a:ext cx="2878371" cy="984184"/>
      </dsp:txXfrm>
    </dsp:sp>
    <dsp:sp modelId="{653C7C62-0738-49D8-AB85-02638B3789F0}">
      <dsp:nvSpPr>
        <dsp:cNvPr id="0" name=""/>
        <dsp:cNvSpPr/>
      </dsp:nvSpPr>
      <dsp:spPr>
        <a:xfrm rot="5400000">
          <a:off x="5201792" y="-961016"/>
          <a:ext cx="872534" cy="5306408"/>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smtClean="0"/>
            <a:t>Economic inactivity, redundancies, unemployment</a:t>
          </a:r>
          <a:endParaRPr lang="en-GB" sz="2300" kern="1200" dirty="0"/>
        </a:p>
      </dsp:txBody>
      <dsp:txXfrm rot="-5400000">
        <a:off x="2984855" y="1298515"/>
        <a:ext cx="5263814" cy="787346"/>
      </dsp:txXfrm>
    </dsp:sp>
    <dsp:sp modelId="{36B955F3-04DB-4C75-9617-2B05DEA4672F}">
      <dsp:nvSpPr>
        <dsp:cNvPr id="0" name=""/>
        <dsp:cNvSpPr/>
      </dsp:nvSpPr>
      <dsp:spPr>
        <a:xfrm>
          <a:off x="0" y="1146853"/>
          <a:ext cx="2984855" cy="109066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lvl="0" algn="ctr" defTabSz="1377950">
            <a:lnSpc>
              <a:spcPct val="90000"/>
            </a:lnSpc>
            <a:spcBef>
              <a:spcPct val="0"/>
            </a:spcBef>
            <a:spcAft>
              <a:spcPct val="35000"/>
            </a:spcAft>
          </a:pPr>
          <a:r>
            <a:rPr lang="en-GB" sz="3100" kern="1200" dirty="0" smtClean="0"/>
            <a:t>Aspects of work and jobs</a:t>
          </a:r>
          <a:endParaRPr lang="en-GB" sz="3100" kern="1200" dirty="0"/>
        </a:p>
      </dsp:txBody>
      <dsp:txXfrm>
        <a:off x="53242" y="1200095"/>
        <a:ext cx="2878371" cy="984184"/>
      </dsp:txXfrm>
    </dsp:sp>
    <dsp:sp modelId="{2F278B54-1DCE-43C8-B491-CF47111D85ED}">
      <dsp:nvSpPr>
        <dsp:cNvPr id="0" name=""/>
        <dsp:cNvSpPr/>
      </dsp:nvSpPr>
      <dsp:spPr>
        <a:xfrm rot="5400000">
          <a:off x="5201792" y="184184"/>
          <a:ext cx="872534" cy="5306408"/>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smtClean="0"/>
            <a:t>Jobs </a:t>
          </a:r>
          <a:endParaRPr lang="en-GB" sz="2300" kern="1200" dirty="0"/>
        </a:p>
        <a:p>
          <a:pPr marL="228600" lvl="1" indent="-228600" algn="l" defTabSz="1022350">
            <a:lnSpc>
              <a:spcPct val="90000"/>
            </a:lnSpc>
            <a:spcBef>
              <a:spcPct val="0"/>
            </a:spcBef>
            <a:spcAft>
              <a:spcPct val="15000"/>
            </a:spcAft>
            <a:buChar char="••"/>
          </a:pPr>
          <a:r>
            <a:rPr lang="en-GB" sz="2300" kern="1200" dirty="0" smtClean="0"/>
            <a:t>Vacancies</a:t>
          </a:r>
          <a:endParaRPr lang="en-GB" sz="2300" kern="1200" dirty="0"/>
        </a:p>
      </dsp:txBody>
      <dsp:txXfrm rot="-5400000">
        <a:off x="2984855" y="2443715"/>
        <a:ext cx="5263814" cy="787346"/>
      </dsp:txXfrm>
    </dsp:sp>
    <dsp:sp modelId="{4ED34BDF-69B4-440E-A9F1-FB37F0B2249C}">
      <dsp:nvSpPr>
        <dsp:cNvPr id="0" name=""/>
        <dsp:cNvSpPr/>
      </dsp:nvSpPr>
      <dsp:spPr>
        <a:xfrm>
          <a:off x="0" y="2292055"/>
          <a:ext cx="2984855" cy="109066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lvl="0" algn="ctr" defTabSz="1377950">
            <a:lnSpc>
              <a:spcPct val="90000"/>
            </a:lnSpc>
            <a:spcBef>
              <a:spcPct val="0"/>
            </a:spcBef>
            <a:spcAft>
              <a:spcPct val="35000"/>
            </a:spcAft>
          </a:pPr>
          <a:r>
            <a:rPr lang="en-GB" sz="3100" kern="1200" dirty="0" smtClean="0"/>
            <a:t>Job statistics</a:t>
          </a:r>
          <a:endParaRPr lang="en-GB" sz="3100" kern="1200" dirty="0"/>
        </a:p>
      </dsp:txBody>
      <dsp:txXfrm>
        <a:off x="53242" y="2345297"/>
        <a:ext cx="2878371" cy="9841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792629-A727-4459-A4B3-FAE28BD8D583}">
      <dsp:nvSpPr>
        <dsp:cNvPr id="0" name=""/>
        <dsp:cNvSpPr/>
      </dsp:nvSpPr>
      <dsp:spPr>
        <a:xfrm>
          <a:off x="1084082" y="1278551"/>
          <a:ext cx="2700697" cy="2700697"/>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US" sz="6500" kern="1200" dirty="0" smtClean="0"/>
            <a:t>Skills</a:t>
          </a:r>
          <a:endParaRPr lang="en-US" sz="6500" kern="1200" dirty="0"/>
        </a:p>
      </dsp:txBody>
      <dsp:txXfrm>
        <a:off x="1479590" y="1674059"/>
        <a:ext cx="1909681" cy="1909681"/>
      </dsp:txXfrm>
    </dsp:sp>
    <dsp:sp modelId="{A82E2061-8545-4EDE-B3C5-1D4134FBDB56}">
      <dsp:nvSpPr>
        <dsp:cNvPr id="0" name=""/>
        <dsp:cNvSpPr/>
      </dsp:nvSpPr>
      <dsp:spPr>
        <a:xfrm>
          <a:off x="1759257" y="194950"/>
          <a:ext cx="1350348" cy="1350348"/>
        </a:xfrm>
        <a:prstGeom prst="ellipse">
          <a:avLst/>
        </a:prstGeom>
        <a:solidFill>
          <a:schemeClr val="accent3">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smtClean="0"/>
            <a:t>Government</a:t>
          </a:r>
          <a:endParaRPr lang="en-US" sz="1400" kern="1200" dirty="0"/>
        </a:p>
      </dsp:txBody>
      <dsp:txXfrm>
        <a:off x="1957011" y="392704"/>
        <a:ext cx="954840" cy="954840"/>
      </dsp:txXfrm>
    </dsp:sp>
    <dsp:sp modelId="{5DEF9450-275C-4717-B5F9-666F9EEA22F1}">
      <dsp:nvSpPr>
        <dsp:cNvPr id="0" name=""/>
        <dsp:cNvSpPr/>
      </dsp:nvSpPr>
      <dsp:spPr>
        <a:xfrm>
          <a:off x="3518032" y="1953725"/>
          <a:ext cx="1350348" cy="1350348"/>
        </a:xfrm>
        <a:prstGeom prst="ellipse">
          <a:avLst/>
        </a:prstGeom>
        <a:solidFill>
          <a:schemeClr val="accent4">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smtClean="0"/>
            <a:t>Employers</a:t>
          </a:r>
          <a:endParaRPr lang="en-US" sz="1400" kern="1200" dirty="0"/>
        </a:p>
      </dsp:txBody>
      <dsp:txXfrm>
        <a:off x="3715786" y="2151479"/>
        <a:ext cx="954840" cy="954840"/>
      </dsp:txXfrm>
    </dsp:sp>
    <dsp:sp modelId="{E2727F5B-D4E5-4F9C-938E-C8D888CF26BB}">
      <dsp:nvSpPr>
        <dsp:cNvPr id="0" name=""/>
        <dsp:cNvSpPr/>
      </dsp:nvSpPr>
      <dsp:spPr>
        <a:xfrm>
          <a:off x="1759257" y="3712500"/>
          <a:ext cx="1350348" cy="1350348"/>
        </a:xfrm>
        <a:prstGeom prst="ellipse">
          <a:avLst/>
        </a:prstGeom>
        <a:solidFill>
          <a:schemeClr val="accent5">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smtClean="0"/>
            <a:t>Trade Unions</a:t>
          </a:r>
          <a:endParaRPr lang="en-US" sz="1400" kern="1200" dirty="0"/>
        </a:p>
      </dsp:txBody>
      <dsp:txXfrm>
        <a:off x="1957011" y="3910254"/>
        <a:ext cx="954840" cy="954840"/>
      </dsp:txXfrm>
    </dsp:sp>
    <dsp:sp modelId="{6B60C77B-0944-4DF0-BEB1-0F26E8C9D283}">
      <dsp:nvSpPr>
        <dsp:cNvPr id="0" name=""/>
        <dsp:cNvSpPr/>
      </dsp:nvSpPr>
      <dsp:spPr>
        <a:xfrm>
          <a:off x="482" y="1953725"/>
          <a:ext cx="1350348" cy="1350348"/>
        </a:xfrm>
        <a:prstGeom prst="ellipse">
          <a:avLst/>
        </a:prstGeom>
        <a:solidFill>
          <a:schemeClr val="accent6">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smtClean="0"/>
            <a:t>Educators</a:t>
          </a:r>
          <a:endParaRPr lang="en-US" sz="1400" kern="1200" dirty="0"/>
        </a:p>
      </dsp:txBody>
      <dsp:txXfrm>
        <a:off x="198236" y="2151479"/>
        <a:ext cx="954840" cy="95484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438522-A45D-4437-8765-74F1CD6508CE}" type="datetimeFigureOut">
              <a:rPr lang="en-GB" smtClean="0"/>
              <a:t>17/11/2019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93B9CA-F0DD-43F3-B935-0FD3190440C9}" type="slidenum">
              <a:rPr lang="en-GB" smtClean="0"/>
              <a:t>‹#›</a:t>
            </a:fld>
            <a:endParaRPr lang="en-GB"/>
          </a:p>
        </p:txBody>
      </p:sp>
    </p:spTree>
    <p:extLst>
      <p:ext uri="{BB962C8B-B14F-4D97-AF65-F5344CB8AC3E}">
        <p14:creationId xmlns:p14="http://schemas.microsoft.com/office/powerpoint/2010/main" val="3449444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493B9CA-F0DD-43F3-B935-0FD3190440C9}" type="slidenum">
              <a:rPr lang="en-GB" smtClean="0"/>
              <a:t>10</a:t>
            </a:fld>
            <a:endParaRPr lang="en-GB"/>
          </a:p>
        </p:txBody>
      </p:sp>
    </p:spTree>
    <p:extLst>
      <p:ext uri="{BB962C8B-B14F-4D97-AF65-F5344CB8AC3E}">
        <p14:creationId xmlns:p14="http://schemas.microsoft.com/office/powerpoint/2010/main" val="138577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p:txBody>
      </p:sp>
      <p:sp>
        <p:nvSpPr>
          <p:cNvPr id="4" name="Slide Number Placeholder 3"/>
          <p:cNvSpPr>
            <a:spLocks noGrp="1"/>
          </p:cNvSpPr>
          <p:nvPr>
            <p:ph type="sldNum" sz="quarter" idx="10"/>
          </p:nvPr>
        </p:nvSpPr>
        <p:spPr/>
        <p:txBody>
          <a:bodyPr/>
          <a:lstStyle/>
          <a:p>
            <a:fld id="{80948AD5-76BC-478E-8D73-01AEAEFCEE58}" type="slidenum">
              <a:rPr lang="en-GB" smtClean="0"/>
              <a:pPr/>
              <a:t>12</a:t>
            </a:fld>
            <a:endParaRPr lang="en-GB"/>
          </a:p>
        </p:txBody>
      </p:sp>
    </p:spTree>
    <p:extLst>
      <p:ext uri="{BB962C8B-B14F-4D97-AF65-F5344CB8AC3E}">
        <p14:creationId xmlns:p14="http://schemas.microsoft.com/office/powerpoint/2010/main" val="529760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Provides the background to the business of HR</a:t>
            </a:r>
          </a:p>
          <a:p>
            <a:r>
              <a:rPr lang="en-GB" dirty="0" smtClean="0"/>
              <a:t>Market conditions ultimately determine the number of people organisations need to recruit, retain and develop in order to meet customer demand.</a:t>
            </a:r>
          </a:p>
          <a:p>
            <a:r>
              <a:rPr lang="en-GB" dirty="0" smtClean="0"/>
              <a:t>Organisations buy the people they need from the labour market.</a:t>
            </a:r>
          </a:p>
          <a:p>
            <a:r>
              <a:rPr lang="en-GB" dirty="0" smtClean="0"/>
              <a:t>How many staff they are able to buy and at what cost is determined by availability</a:t>
            </a:r>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13</a:t>
            </a:fld>
            <a:endParaRPr lang="en-GB"/>
          </a:p>
        </p:txBody>
      </p:sp>
    </p:spTree>
    <p:extLst>
      <p:ext uri="{BB962C8B-B14F-4D97-AF65-F5344CB8AC3E}">
        <p14:creationId xmlns:p14="http://schemas.microsoft.com/office/powerpoint/2010/main" val="2882443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Where might you find these types of</a:t>
            </a:r>
            <a:r>
              <a:rPr lang="en-GB" baseline="0" dirty="0" smtClean="0"/>
              <a:t> information?  </a:t>
            </a:r>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14</a:t>
            </a:fld>
            <a:endParaRPr lang="en-GB"/>
          </a:p>
        </p:txBody>
      </p:sp>
    </p:spTree>
    <p:extLst>
      <p:ext uri="{BB962C8B-B14F-4D97-AF65-F5344CB8AC3E}">
        <p14:creationId xmlns:p14="http://schemas.microsoft.com/office/powerpoint/2010/main" val="4071773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15</a:t>
            </a:fld>
            <a:endParaRPr lang="en-GB" dirty="0"/>
          </a:p>
        </p:txBody>
      </p:sp>
    </p:spTree>
    <p:extLst>
      <p:ext uri="{BB962C8B-B14F-4D97-AF65-F5344CB8AC3E}">
        <p14:creationId xmlns:p14="http://schemas.microsoft.com/office/powerpoint/2010/main" val="747125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493B9CA-F0DD-43F3-B935-0FD3190440C9}" type="slidenum">
              <a:rPr lang="en-GB" smtClean="0"/>
              <a:t>17</a:t>
            </a:fld>
            <a:endParaRPr lang="en-GB"/>
          </a:p>
        </p:txBody>
      </p:sp>
    </p:spTree>
    <p:extLst>
      <p:ext uri="{BB962C8B-B14F-4D97-AF65-F5344CB8AC3E}">
        <p14:creationId xmlns:p14="http://schemas.microsoft.com/office/powerpoint/2010/main" val="2010284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9694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3642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7956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0127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17/11/2019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1531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17/11/2019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9261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17/11/2019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2591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t>17/11/2019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498420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9812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6667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565605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t>17/11/2019</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77905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17/11/2019</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9349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531316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4853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473820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76916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93553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99695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001664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953075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451446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07749"/>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750" dirty="0" smtClean="0">
                <a:solidFill>
                  <a:srgbClr val="3D7EDB"/>
                </a:solidFill>
                <a:latin typeface="Arial"/>
              </a:rPr>
              <a:t>Index slide</a:t>
            </a:r>
            <a:endParaRPr lang="en-GB" sz="750"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323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05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05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484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050" smtClean="0">
                  <a:solidFill>
                    <a:srgbClr val="000000"/>
                  </a:solidFill>
                  <a:ea typeface="Tahoma" panose="020B0604030504040204" pitchFamily="34" charset="0"/>
                  <a:cs typeface="Arial" panose="020B0604020202020204" pitchFamily="34" charset="0"/>
                </a:rPr>
                <a:t>Search and selected the picture you want.</a:t>
              </a:r>
              <a:br>
                <a:rPr lang="en-US" altLang="en-US" sz="1050" smtClean="0">
                  <a:solidFill>
                    <a:srgbClr val="000000"/>
                  </a:solidFill>
                  <a:ea typeface="Tahoma" panose="020B0604030504040204" pitchFamily="34" charset="0"/>
                  <a:cs typeface="Arial" panose="020B0604020202020204" pitchFamily="34" charset="0"/>
                </a:rPr>
              </a:br>
              <a:r>
                <a:rPr lang="en-US" altLang="en-US" sz="1050" smtClean="0">
                  <a:solidFill>
                    <a:srgbClr val="000000"/>
                  </a:solidFill>
                  <a:ea typeface="Tahoma" panose="020B0604030504040204" pitchFamily="34" charset="0"/>
                  <a:cs typeface="Arial" panose="020B0604020202020204" pitchFamily="34" charset="0"/>
                </a:rPr>
                <a:t>Click</a:t>
              </a:r>
              <a:r>
                <a:rPr lang="en-US" altLang="en-US" sz="1050" smtClean="0">
                  <a:solidFill>
                    <a:srgbClr val="FFA100"/>
                  </a:solidFill>
                  <a:ea typeface="Tahoma" panose="020B0604030504040204" pitchFamily="34" charset="0"/>
                  <a:cs typeface="Arial" panose="020B0604020202020204" pitchFamily="34" charset="0"/>
                </a:rPr>
                <a:t> </a:t>
              </a:r>
              <a:r>
                <a:rPr lang="en-US" altLang="en-US" sz="1050" b="1" smtClean="0">
                  <a:solidFill>
                    <a:srgbClr val="3D7EDB"/>
                  </a:solidFill>
                  <a:ea typeface="Tahoma" panose="020B0604030504040204" pitchFamily="34" charset="0"/>
                  <a:cs typeface="Arial" panose="020B0604020202020204" pitchFamily="34" charset="0"/>
                </a:rPr>
                <a:t>´Insert´</a:t>
              </a:r>
              <a:endParaRPr lang="nl-NL" altLang="en-US" sz="105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2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2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54435"/>
              <a:ext cx="779350" cy="219282"/>
            </a:xfrm>
            <a:prstGeom prst="rect">
              <a:avLst/>
            </a:prstGeom>
            <a:noFill/>
          </p:spPr>
          <p:txBody>
            <a:bodyPr anchor="ctr">
              <a:spAutoFit/>
            </a:bodyPr>
            <a:lstStyle/>
            <a:p>
              <a:pPr algn="ctr" eaLnBrk="1" fontAlgn="auto" hangingPunct="1">
                <a:spcBef>
                  <a:spcPts val="0"/>
                </a:spcBef>
                <a:spcAft>
                  <a:spcPts val="0"/>
                </a:spcAft>
                <a:defRPr/>
              </a:pPr>
              <a:r>
                <a:rPr lang="en-GB" sz="825"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2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323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050" smtClean="0">
                  <a:solidFill>
                    <a:srgbClr val="000000"/>
                  </a:solidFill>
                  <a:ea typeface="Tahoma" panose="020B0604030504040204" pitchFamily="34" charset="0"/>
                  <a:cs typeface="Arial" panose="020B0604020202020204" pitchFamily="34" charset="0"/>
                </a:rPr>
                <a:t>Select the picture and select</a:t>
              </a:r>
              <a:r>
                <a:rPr lang="en-US" altLang="en-US" sz="1050" smtClean="0">
                  <a:solidFill>
                    <a:srgbClr val="3D7EDB"/>
                  </a:solidFill>
                  <a:ea typeface="Tahoma" panose="020B0604030504040204" pitchFamily="34" charset="0"/>
                  <a:cs typeface="Arial" panose="020B0604020202020204" pitchFamily="34" charset="0"/>
                </a:rPr>
                <a:t> </a:t>
              </a:r>
              <a:r>
                <a:rPr lang="en-US" altLang="en-US" sz="105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2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3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5"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38253686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07749"/>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750" dirty="0" smtClean="0">
                <a:solidFill>
                  <a:srgbClr val="3D7EDB"/>
                </a:solidFill>
                <a:latin typeface="Arial"/>
              </a:rPr>
              <a:t>Colored bar - 100% text</a:t>
            </a:r>
            <a:endParaRPr lang="en-GB" sz="750"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24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5"/>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5"/>
            <a:ext cx="831723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449420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17/11/2019</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90397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17/11/2019</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6359384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Resourcing and Talent Management</a:t>
            </a:r>
            <a:endParaRPr lang="en-GB" dirty="0"/>
          </a:p>
        </p:txBody>
      </p:sp>
      <p:sp>
        <p:nvSpPr>
          <p:cNvPr id="3" name="Subtitle 2"/>
          <p:cNvSpPr>
            <a:spLocks noGrp="1"/>
          </p:cNvSpPr>
          <p:nvPr>
            <p:ph type="subTitle" idx="1"/>
          </p:nvPr>
        </p:nvSpPr>
        <p:spPr/>
        <p:txBody>
          <a:bodyPr/>
          <a:lstStyle/>
          <a:p>
            <a:r>
              <a:rPr lang="en-GB" dirty="0" smtClean="0"/>
              <a:t>Module Introduction</a:t>
            </a:r>
            <a:endParaRPr lang="en-GB" dirty="0"/>
          </a:p>
        </p:txBody>
      </p:sp>
    </p:spTree>
    <p:extLst>
      <p:ext uri="{BB962C8B-B14F-4D97-AF65-F5344CB8AC3E}">
        <p14:creationId xmlns:p14="http://schemas.microsoft.com/office/powerpoint/2010/main" val="16507080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Module Learning Outcomes</a:t>
            </a:r>
            <a:endParaRPr lang="en-GB" dirty="0"/>
          </a:p>
        </p:txBody>
      </p:sp>
      <p:sp>
        <p:nvSpPr>
          <p:cNvPr id="4" name="Content Placeholder 3"/>
          <p:cNvSpPr>
            <a:spLocks noGrp="1"/>
          </p:cNvSpPr>
          <p:nvPr>
            <p:ph idx="1"/>
          </p:nvPr>
        </p:nvSpPr>
        <p:spPr/>
        <p:txBody>
          <a:bodyPr>
            <a:normAutofit lnSpcReduction="10000"/>
          </a:bodyPr>
          <a:lstStyle/>
          <a:p>
            <a:pPr lvl="0">
              <a:buFont typeface="Wingdings" panose="05000000000000000000" pitchFamily="2" charset="2"/>
              <a:buChar char="§"/>
            </a:pPr>
            <a:r>
              <a:rPr lang="en-GB" dirty="0"/>
              <a:t>Critically evaluate current research and advanced scholarship so to enable them to evaluate managerial and business environments, with a focus on the drivers of the Fourth Industrial Revolution; and analyse how resourcing an organisation is affected and informed by internal and external factors that in turn serve to influence the resilience (structures, processes and behaviours) adopted by the organisation.</a:t>
            </a:r>
          </a:p>
          <a:p>
            <a:pPr marL="0" indent="0">
              <a:buNone/>
            </a:pPr>
            <a:r>
              <a:rPr lang="en-GB" dirty="0"/>
              <a:t> </a:t>
            </a:r>
          </a:p>
          <a:p>
            <a:pPr lvl="0">
              <a:buFont typeface="Wingdings" panose="05000000000000000000" pitchFamily="2" charset="2"/>
              <a:buChar char="§"/>
            </a:pPr>
            <a:r>
              <a:rPr lang="en-GB" dirty="0"/>
              <a:t>Demonstrate the ability to </a:t>
            </a:r>
            <a:r>
              <a:rPr lang="en-GB" dirty="0" smtClean="0"/>
              <a:t>systematically </a:t>
            </a:r>
            <a:r>
              <a:rPr lang="en-GB" dirty="0"/>
              <a:t>evaluate current HRM and IHRM issues within a variety of organisations so as to enable them to effectively adapt the design and implementation of fair, efficient and effective policies and procedures that serve to deliver upon and influence the strategic aims of the organisation in volatile, uncertain, complex and ambiguous operating conditions, while considering societal impact in the context of the Fourth Industrial Revolution.</a:t>
            </a:r>
          </a:p>
          <a:p>
            <a:pPr>
              <a:buFont typeface="Wingdings" panose="05000000000000000000" pitchFamily="2" charset="2"/>
              <a:buChar char="§"/>
            </a:pPr>
            <a:endParaRPr lang="en-GB" dirty="0"/>
          </a:p>
        </p:txBody>
      </p:sp>
      <p:sp>
        <p:nvSpPr>
          <p:cNvPr id="2" name="Slide Number Placeholder 1"/>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5791778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28009" y="975440"/>
            <a:ext cx="5087983" cy="49071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3542706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Feedback</a:t>
            </a:r>
            <a:endParaRPr lang="en-GB" dirty="0"/>
          </a:p>
        </p:txBody>
      </p:sp>
      <p:sp>
        <p:nvSpPr>
          <p:cNvPr id="5" name="Text Placeholder 4"/>
          <p:cNvSpPr>
            <a:spLocks noGrp="1"/>
          </p:cNvSpPr>
          <p:nvPr>
            <p:ph type="body" idx="1"/>
          </p:nvPr>
        </p:nvSpPr>
        <p:spPr>
          <a:solidFill>
            <a:schemeClr val="accent2"/>
          </a:solidFill>
        </p:spPr>
        <p:txBody>
          <a:bodyPr/>
          <a:lstStyle/>
          <a:p>
            <a:pPr algn="ctr"/>
            <a:r>
              <a:rPr lang="en-GB" dirty="0" smtClean="0"/>
              <a:t>Research</a:t>
            </a:r>
            <a:endParaRPr lang="en-GB" dirty="0"/>
          </a:p>
        </p:txBody>
      </p:sp>
      <p:sp>
        <p:nvSpPr>
          <p:cNvPr id="6" name="Content Placeholder 5"/>
          <p:cNvSpPr>
            <a:spLocks noGrp="1"/>
          </p:cNvSpPr>
          <p:nvPr>
            <p:ph sz="half" idx="2"/>
          </p:nvPr>
        </p:nvSpPr>
        <p:spPr/>
        <p:txBody>
          <a:bodyPr/>
          <a:lstStyle/>
          <a:p>
            <a:pPr>
              <a:buFont typeface="Wingdings" panose="05000000000000000000" pitchFamily="2" charset="2"/>
              <a:buChar char="§"/>
            </a:pPr>
            <a:r>
              <a:rPr lang="en-GB" dirty="0" smtClean="0"/>
              <a:t> Currency</a:t>
            </a:r>
          </a:p>
          <a:p>
            <a:pPr>
              <a:buFont typeface="Wingdings" panose="05000000000000000000" pitchFamily="2" charset="2"/>
              <a:buChar char="§"/>
            </a:pPr>
            <a:r>
              <a:rPr lang="en-GB" dirty="0"/>
              <a:t> </a:t>
            </a:r>
            <a:r>
              <a:rPr lang="en-GB" dirty="0" smtClean="0"/>
              <a:t>Application of Harvard standard</a:t>
            </a:r>
          </a:p>
          <a:p>
            <a:pPr>
              <a:buFont typeface="Wingdings" panose="05000000000000000000" pitchFamily="2" charset="2"/>
              <a:buChar char="§"/>
            </a:pPr>
            <a:r>
              <a:rPr lang="en-GB" dirty="0"/>
              <a:t> </a:t>
            </a:r>
            <a:r>
              <a:rPr lang="en-GB" dirty="0" smtClean="0"/>
              <a:t>Referencing multiple sources to underpin a claim</a:t>
            </a:r>
          </a:p>
          <a:p>
            <a:pPr>
              <a:buFont typeface="Wingdings" panose="05000000000000000000" pitchFamily="2" charset="2"/>
              <a:buChar char="§"/>
            </a:pPr>
            <a:r>
              <a:rPr lang="en-GB" dirty="0"/>
              <a:t> </a:t>
            </a:r>
            <a:r>
              <a:rPr lang="en-GB" dirty="0" smtClean="0"/>
              <a:t>Understanding where to include citations</a:t>
            </a:r>
          </a:p>
          <a:p>
            <a:pPr>
              <a:buFont typeface="Wingdings" panose="05000000000000000000" pitchFamily="2" charset="2"/>
              <a:buChar char="§"/>
            </a:pPr>
            <a:r>
              <a:rPr lang="en-GB" dirty="0"/>
              <a:t> </a:t>
            </a:r>
            <a:r>
              <a:rPr lang="en-GB" dirty="0" smtClean="0"/>
              <a:t>Range of sources</a:t>
            </a:r>
            <a:endParaRPr lang="en-GB" dirty="0"/>
          </a:p>
        </p:txBody>
      </p:sp>
      <p:sp>
        <p:nvSpPr>
          <p:cNvPr id="7" name="Text Placeholder 6"/>
          <p:cNvSpPr>
            <a:spLocks noGrp="1"/>
          </p:cNvSpPr>
          <p:nvPr>
            <p:ph type="body" sz="quarter" idx="3"/>
          </p:nvPr>
        </p:nvSpPr>
        <p:spPr>
          <a:solidFill>
            <a:schemeClr val="accent2"/>
          </a:solidFill>
        </p:spPr>
        <p:txBody>
          <a:bodyPr/>
          <a:lstStyle/>
          <a:p>
            <a:pPr algn="ctr"/>
            <a:r>
              <a:rPr lang="en-GB" dirty="0" smtClean="0"/>
              <a:t>Knowledge and Understanding</a:t>
            </a:r>
            <a:endParaRPr lang="en-GB" dirty="0"/>
          </a:p>
        </p:txBody>
      </p:sp>
      <p:sp>
        <p:nvSpPr>
          <p:cNvPr id="8" name="Content Placeholder 7"/>
          <p:cNvSpPr>
            <a:spLocks noGrp="1"/>
          </p:cNvSpPr>
          <p:nvPr>
            <p:ph sz="quarter" idx="4"/>
          </p:nvPr>
        </p:nvSpPr>
        <p:spPr/>
        <p:txBody>
          <a:bodyPr/>
          <a:lstStyle/>
          <a:p>
            <a:pPr>
              <a:buFont typeface="Wingdings" panose="05000000000000000000" pitchFamily="2" charset="2"/>
              <a:buChar char="§"/>
            </a:pPr>
            <a:r>
              <a:rPr lang="en-GB" dirty="0" smtClean="0"/>
              <a:t> Acknowledge what you don’t know – limitations</a:t>
            </a:r>
          </a:p>
          <a:p>
            <a:pPr>
              <a:buFont typeface="Wingdings" panose="05000000000000000000" pitchFamily="2" charset="2"/>
              <a:buChar char="§"/>
            </a:pPr>
            <a:r>
              <a:rPr lang="en-GB" dirty="0"/>
              <a:t> </a:t>
            </a:r>
            <a:r>
              <a:rPr lang="en-GB" dirty="0" smtClean="0"/>
              <a:t>It is not enough juts to mention a theory or theorist</a:t>
            </a:r>
          </a:p>
          <a:p>
            <a:pPr>
              <a:buFont typeface="Wingdings" panose="05000000000000000000" pitchFamily="2" charset="2"/>
              <a:buChar char="§"/>
            </a:pPr>
            <a:r>
              <a:rPr lang="en-GB" dirty="0"/>
              <a:t> </a:t>
            </a:r>
            <a:r>
              <a:rPr lang="en-GB" dirty="0" smtClean="0"/>
              <a:t>Make sure knowledge is up to date</a:t>
            </a:r>
          </a:p>
          <a:p>
            <a:pPr>
              <a:buFont typeface="Wingdings" panose="05000000000000000000" pitchFamily="2" charset="2"/>
              <a:buChar char="§"/>
            </a:pPr>
            <a:r>
              <a:rPr lang="en-GB" dirty="0"/>
              <a:t> </a:t>
            </a:r>
            <a:r>
              <a:rPr lang="en-GB" dirty="0" smtClean="0"/>
              <a:t>Highlight issues with traditional thinking – be sceptical</a:t>
            </a:r>
            <a:endParaRPr lang="en-GB" dirty="0"/>
          </a:p>
        </p:txBody>
      </p:sp>
    </p:spTree>
    <p:extLst>
      <p:ext uri="{BB962C8B-B14F-4D97-AF65-F5344CB8AC3E}">
        <p14:creationId xmlns:p14="http://schemas.microsoft.com/office/powerpoint/2010/main" val="104454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Feedback</a:t>
            </a:r>
            <a:endParaRPr lang="en-GB" dirty="0"/>
          </a:p>
        </p:txBody>
      </p:sp>
      <p:sp>
        <p:nvSpPr>
          <p:cNvPr id="5" name="Text Placeholder 4"/>
          <p:cNvSpPr>
            <a:spLocks noGrp="1"/>
          </p:cNvSpPr>
          <p:nvPr>
            <p:ph type="body" idx="1"/>
          </p:nvPr>
        </p:nvSpPr>
        <p:spPr>
          <a:solidFill>
            <a:schemeClr val="accent2"/>
          </a:solidFill>
        </p:spPr>
        <p:txBody>
          <a:bodyPr/>
          <a:lstStyle/>
          <a:p>
            <a:pPr algn="ctr"/>
            <a:r>
              <a:rPr lang="en-GB" dirty="0" smtClean="0"/>
              <a:t>Cognitive skills</a:t>
            </a:r>
            <a:endParaRPr lang="en-GB" dirty="0"/>
          </a:p>
        </p:txBody>
      </p:sp>
      <p:sp>
        <p:nvSpPr>
          <p:cNvPr id="6" name="Content Placeholder 5"/>
          <p:cNvSpPr>
            <a:spLocks noGrp="1"/>
          </p:cNvSpPr>
          <p:nvPr>
            <p:ph sz="half" idx="2"/>
          </p:nvPr>
        </p:nvSpPr>
        <p:spPr/>
        <p:txBody>
          <a:bodyPr/>
          <a:lstStyle/>
          <a:p>
            <a:pPr>
              <a:buFont typeface="Wingdings" panose="05000000000000000000" pitchFamily="2" charset="2"/>
              <a:buChar char="§"/>
            </a:pPr>
            <a:r>
              <a:rPr lang="en-GB" dirty="0" smtClean="0"/>
              <a:t> What are the flaws in the model and how might other models explain them.</a:t>
            </a:r>
          </a:p>
          <a:p>
            <a:pPr>
              <a:buFont typeface="Wingdings" panose="05000000000000000000" pitchFamily="2" charset="2"/>
              <a:buChar char="§"/>
            </a:pPr>
            <a:r>
              <a:rPr lang="en-GB" dirty="0"/>
              <a:t> </a:t>
            </a:r>
            <a:r>
              <a:rPr lang="en-GB" dirty="0" smtClean="0"/>
              <a:t>Underpin all claims with evidence.</a:t>
            </a:r>
          </a:p>
          <a:p>
            <a:pPr>
              <a:buFont typeface="Wingdings" panose="05000000000000000000" pitchFamily="2" charset="2"/>
              <a:buChar char="§"/>
            </a:pPr>
            <a:r>
              <a:rPr lang="en-GB" dirty="0"/>
              <a:t> </a:t>
            </a:r>
            <a:r>
              <a:rPr lang="en-GB" dirty="0" smtClean="0"/>
              <a:t>Compare and contrast and draw conclusions – create new knowledge</a:t>
            </a:r>
          </a:p>
          <a:p>
            <a:pPr>
              <a:buFont typeface="Wingdings" panose="05000000000000000000" pitchFamily="2" charset="2"/>
              <a:buChar char="§"/>
            </a:pPr>
            <a:r>
              <a:rPr lang="en-GB" dirty="0"/>
              <a:t> </a:t>
            </a:r>
            <a:r>
              <a:rPr lang="en-GB" dirty="0" smtClean="0"/>
              <a:t>Make links between theories – create new knowledge</a:t>
            </a:r>
            <a:endParaRPr lang="en-GB" dirty="0"/>
          </a:p>
        </p:txBody>
      </p:sp>
      <p:sp>
        <p:nvSpPr>
          <p:cNvPr id="7" name="Text Placeholder 6"/>
          <p:cNvSpPr>
            <a:spLocks noGrp="1"/>
          </p:cNvSpPr>
          <p:nvPr>
            <p:ph type="body" sz="quarter" idx="3"/>
          </p:nvPr>
        </p:nvSpPr>
        <p:spPr>
          <a:solidFill>
            <a:schemeClr val="accent2"/>
          </a:solidFill>
        </p:spPr>
        <p:txBody>
          <a:bodyPr/>
          <a:lstStyle/>
          <a:p>
            <a:pPr algn="ctr"/>
            <a:r>
              <a:rPr lang="en-GB" dirty="0" smtClean="0"/>
              <a:t>Practical skills</a:t>
            </a:r>
            <a:endParaRPr lang="en-GB" dirty="0"/>
          </a:p>
        </p:txBody>
      </p:sp>
      <p:sp>
        <p:nvSpPr>
          <p:cNvPr id="8" name="Content Placeholder 7"/>
          <p:cNvSpPr>
            <a:spLocks noGrp="1"/>
          </p:cNvSpPr>
          <p:nvPr>
            <p:ph sz="quarter" idx="4"/>
          </p:nvPr>
        </p:nvSpPr>
        <p:spPr/>
        <p:txBody>
          <a:bodyPr/>
          <a:lstStyle/>
          <a:p>
            <a:pPr>
              <a:buFont typeface="Wingdings" panose="05000000000000000000" pitchFamily="2" charset="2"/>
              <a:buChar char="§"/>
            </a:pPr>
            <a:r>
              <a:rPr lang="en-GB" dirty="0" smtClean="0"/>
              <a:t> Use case examples</a:t>
            </a:r>
          </a:p>
          <a:p>
            <a:pPr>
              <a:buFont typeface="Wingdings" panose="05000000000000000000" pitchFamily="2" charset="2"/>
              <a:buChar char="§"/>
            </a:pPr>
            <a:r>
              <a:rPr lang="en-GB" dirty="0"/>
              <a:t> </a:t>
            </a:r>
            <a:r>
              <a:rPr lang="en-GB" dirty="0" smtClean="0"/>
              <a:t>Don’t just describe – apply</a:t>
            </a:r>
          </a:p>
          <a:p>
            <a:pPr>
              <a:buFont typeface="Wingdings" panose="05000000000000000000" pitchFamily="2" charset="2"/>
              <a:buChar char="§"/>
            </a:pPr>
            <a:r>
              <a:rPr lang="en-GB" dirty="0"/>
              <a:t> </a:t>
            </a:r>
            <a:r>
              <a:rPr lang="en-GB" dirty="0" smtClean="0"/>
              <a:t>Always recognise the context of the application – VUCA, complexity, megatrends, disruptors</a:t>
            </a:r>
          </a:p>
          <a:p>
            <a:pPr>
              <a:buFont typeface="Wingdings" panose="05000000000000000000" pitchFamily="2" charset="2"/>
              <a:buChar char="§"/>
            </a:pPr>
            <a:r>
              <a:rPr lang="en-GB" dirty="0"/>
              <a:t> </a:t>
            </a:r>
            <a:r>
              <a:rPr lang="en-GB" dirty="0" smtClean="0"/>
              <a:t>Be creative with your application – do something different to demonstrate innovation</a:t>
            </a:r>
            <a:endParaRPr lang="en-GB" dirty="0"/>
          </a:p>
        </p:txBody>
      </p:sp>
    </p:spTree>
    <p:extLst>
      <p:ext uri="{BB962C8B-B14F-4D97-AF65-F5344CB8AC3E}">
        <p14:creationId xmlns:p14="http://schemas.microsoft.com/office/powerpoint/2010/main" val="147793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Feedback</a:t>
            </a:r>
            <a:endParaRPr lang="en-GB" dirty="0"/>
          </a:p>
        </p:txBody>
      </p:sp>
      <p:sp>
        <p:nvSpPr>
          <p:cNvPr id="5" name="Text Placeholder 4"/>
          <p:cNvSpPr>
            <a:spLocks noGrp="1"/>
          </p:cNvSpPr>
          <p:nvPr>
            <p:ph type="body" idx="1"/>
          </p:nvPr>
        </p:nvSpPr>
        <p:spPr>
          <a:solidFill>
            <a:schemeClr val="accent2"/>
          </a:solidFill>
        </p:spPr>
        <p:txBody>
          <a:bodyPr/>
          <a:lstStyle/>
          <a:p>
            <a:pPr algn="ctr"/>
            <a:r>
              <a:rPr lang="en-GB" dirty="0" smtClean="0"/>
              <a:t>Presentation</a:t>
            </a:r>
            <a:endParaRPr lang="en-GB" dirty="0"/>
          </a:p>
        </p:txBody>
      </p:sp>
      <p:sp>
        <p:nvSpPr>
          <p:cNvPr id="6" name="Content Placeholder 5"/>
          <p:cNvSpPr>
            <a:spLocks noGrp="1"/>
          </p:cNvSpPr>
          <p:nvPr>
            <p:ph sz="half" idx="2"/>
          </p:nvPr>
        </p:nvSpPr>
        <p:spPr/>
        <p:txBody>
          <a:bodyPr/>
          <a:lstStyle/>
          <a:p>
            <a:pPr>
              <a:buFont typeface="Wingdings" panose="05000000000000000000" pitchFamily="2" charset="2"/>
              <a:buChar char="§"/>
            </a:pPr>
            <a:r>
              <a:rPr lang="en-GB" dirty="0" smtClean="0"/>
              <a:t> Label diagrams and tables correctly</a:t>
            </a:r>
          </a:p>
          <a:p>
            <a:pPr>
              <a:buFont typeface="Wingdings" panose="05000000000000000000" pitchFamily="2" charset="2"/>
              <a:buChar char="§"/>
            </a:pPr>
            <a:r>
              <a:rPr lang="en-GB" dirty="0"/>
              <a:t> </a:t>
            </a:r>
            <a:r>
              <a:rPr lang="en-GB" dirty="0" smtClean="0"/>
              <a:t>Always provide a ‘key’ with a map</a:t>
            </a:r>
          </a:p>
          <a:p>
            <a:pPr>
              <a:buFont typeface="Wingdings" panose="05000000000000000000" pitchFamily="2" charset="2"/>
              <a:buChar char="§"/>
            </a:pPr>
            <a:r>
              <a:rPr lang="en-GB" dirty="0"/>
              <a:t> </a:t>
            </a:r>
            <a:r>
              <a:rPr lang="en-GB" dirty="0" smtClean="0"/>
              <a:t>Check spelling and grammar using Grammarly or a critical friend</a:t>
            </a:r>
          </a:p>
          <a:p>
            <a:pPr>
              <a:buFont typeface="Wingdings" panose="05000000000000000000" pitchFamily="2" charset="2"/>
              <a:buChar char="§"/>
            </a:pPr>
            <a:r>
              <a:rPr lang="en-GB" dirty="0"/>
              <a:t> </a:t>
            </a:r>
            <a:r>
              <a:rPr lang="en-GB" dirty="0" smtClean="0"/>
              <a:t>Create your own models to reduce pressure of word count</a:t>
            </a:r>
          </a:p>
          <a:p>
            <a:pPr>
              <a:buFont typeface="Wingdings" panose="05000000000000000000" pitchFamily="2" charset="2"/>
              <a:buChar char="§"/>
            </a:pPr>
            <a:r>
              <a:rPr lang="en-GB" dirty="0"/>
              <a:t> </a:t>
            </a:r>
            <a:r>
              <a:rPr lang="en-GB" dirty="0" smtClean="0"/>
              <a:t>Stick to the word count restrictions</a:t>
            </a:r>
            <a:endParaRPr lang="en-GB" dirty="0"/>
          </a:p>
        </p:txBody>
      </p:sp>
      <p:sp>
        <p:nvSpPr>
          <p:cNvPr id="7" name="Text Placeholder 6"/>
          <p:cNvSpPr>
            <a:spLocks noGrp="1"/>
          </p:cNvSpPr>
          <p:nvPr>
            <p:ph type="body" sz="quarter" idx="3"/>
          </p:nvPr>
        </p:nvSpPr>
        <p:spPr>
          <a:solidFill>
            <a:schemeClr val="accent2"/>
          </a:solidFill>
        </p:spPr>
        <p:txBody>
          <a:bodyPr/>
          <a:lstStyle/>
          <a:p>
            <a:pPr algn="ctr"/>
            <a:r>
              <a:rPr lang="en-GB" dirty="0" smtClean="0"/>
              <a:t>general</a:t>
            </a:r>
            <a:endParaRPr lang="en-GB" dirty="0"/>
          </a:p>
        </p:txBody>
      </p:sp>
      <p:sp>
        <p:nvSpPr>
          <p:cNvPr id="8" name="Content Placeholder 7"/>
          <p:cNvSpPr>
            <a:spLocks noGrp="1"/>
          </p:cNvSpPr>
          <p:nvPr>
            <p:ph sz="quarter" idx="4"/>
          </p:nvPr>
        </p:nvSpPr>
        <p:spPr/>
        <p:txBody>
          <a:bodyPr/>
          <a:lstStyle/>
          <a:p>
            <a:pPr>
              <a:buFont typeface="Wingdings" panose="05000000000000000000" pitchFamily="2" charset="2"/>
              <a:buChar char="§"/>
            </a:pPr>
            <a:r>
              <a:rPr lang="en-GB" dirty="0" smtClean="0"/>
              <a:t> Make sure you acknowledge sources of information in presentations and talks</a:t>
            </a:r>
          </a:p>
          <a:p>
            <a:pPr>
              <a:buFont typeface="Wingdings" panose="05000000000000000000" pitchFamily="2" charset="2"/>
              <a:buChar char="§"/>
            </a:pPr>
            <a:r>
              <a:rPr lang="en-GB" dirty="0"/>
              <a:t> </a:t>
            </a:r>
            <a:r>
              <a:rPr lang="en-GB" dirty="0" smtClean="0"/>
              <a:t>Acknowledge bias in your own thinking.</a:t>
            </a:r>
          </a:p>
          <a:p>
            <a:pPr>
              <a:buFont typeface="Wingdings" panose="05000000000000000000" pitchFamily="2" charset="2"/>
              <a:buChar char="§"/>
            </a:pPr>
            <a:r>
              <a:rPr lang="en-GB" dirty="0"/>
              <a:t> </a:t>
            </a:r>
            <a:r>
              <a:rPr lang="en-GB" dirty="0" smtClean="0"/>
              <a:t>Do not assume knowledge by the reader</a:t>
            </a:r>
          </a:p>
          <a:p>
            <a:pPr>
              <a:buFont typeface="Wingdings" panose="05000000000000000000" pitchFamily="2" charset="2"/>
              <a:buChar char="§"/>
            </a:pPr>
            <a:r>
              <a:rPr lang="en-GB" dirty="0"/>
              <a:t> </a:t>
            </a:r>
            <a:r>
              <a:rPr lang="en-GB" dirty="0" smtClean="0"/>
              <a:t>Recognise limitations of own knowledge</a:t>
            </a:r>
            <a:endParaRPr lang="en-GB" dirty="0"/>
          </a:p>
        </p:txBody>
      </p:sp>
    </p:spTree>
    <p:extLst>
      <p:ext uri="{BB962C8B-B14F-4D97-AF65-F5344CB8AC3E}">
        <p14:creationId xmlns:p14="http://schemas.microsoft.com/office/powerpoint/2010/main" val="2561753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Debate Teams</a:t>
            </a:r>
            <a:endParaRPr lang="en-GB" dirty="0"/>
          </a:p>
        </p:txBody>
      </p:sp>
      <p:sp>
        <p:nvSpPr>
          <p:cNvPr id="3" name="Text Placeholder 2"/>
          <p:cNvSpPr>
            <a:spLocks noGrp="1"/>
          </p:cNvSpPr>
          <p:nvPr>
            <p:ph type="body" idx="1"/>
          </p:nvPr>
        </p:nvSpPr>
        <p:spPr>
          <a:solidFill>
            <a:schemeClr val="accent1">
              <a:lumMod val="75000"/>
            </a:schemeClr>
          </a:solidFill>
        </p:spPr>
        <p:txBody>
          <a:bodyPr/>
          <a:lstStyle/>
          <a:p>
            <a:pPr algn="ctr"/>
            <a:r>
              <a:rPr lang="en-GB" dirty="0" smtClean="0"/>
              <a:t>To Gig or not to Gig?</a:t>
            </a:r>
            <a:endParaRPr lang="en-GB" dirty="0"/>
          </a:p>
        </p:txBody>
      </p:sp>
      <p:sp>
        <p:nvSpPr>
          <p:cNvPr id="4" name="Content Placeholder 3"/>
          <p:cNvSpPr>
            <a:spLocks noGrp="1"/>
          </p:cNvSpPr>
          <p:nvPr>
            <p:ph sz="half" idx="2"/>
          </p:nvPr>
        </p:nvSpPr>
        <p:spPr/>
        <p:txBody>
          <a:bodyPr/>
          <a:lstStyle/>
          <a:p>
            <a:endParaRPr lang="en-GB"/>
          </a:p>
        </p:txBody>
      </p:sp>
      <p:sp>
        <p:nvSpPr>
          <p:cNvPr id="5" name="Text Placeholder 4"/>
          <p:cNvSpPr>
            <a:spLocks noGrp="1"/>
          </p:cNvSpPr>
          <p:nvPr>
            <p:ph type="body" sz="quarter" idx="3"/>
          </p:nvPr>
        </p:nvSpPr>
        <p:spPr>
          <a:solidFill>
            <a:schemeClr val="accent1">
              <a:lumMod val="75000"/>
            </a:schemeClr>
          </a:solidFill>
        </p:spPr>
        <p:txBody>
          <a:bodyPr/>
          <a:lstStyle/>
          <a:p>
            <a:pPr algn="ctr"/>
            <a:r>
              <a:rPr lang="en-GB" dirty="0" smtClean="0"/>
              <a:t>Flexibility – too much of a good thing?</a:t>
            </a:r>
            <a:endParaRPr lang="en-GB" dirty="0"/>
          </a:p>
        </p:txBody>
      </p:sp>
      <p:sp>
        <p:nvSpPr>
          <p:cNvPr id="6" name="Content Placeholder 5"/>
          <p:cNvSpPr>
            <a:spLocks noGrp="1"/>
          </p:cNvSpPr>
          <p:nvPr>
            <p:ph sz="quarter" idx="4"/>
          </p:nvPr>
        </p:nvSpPr>
        <p:spPr/>
        <p:txBody>
          <a:bodyPr/>
          <a:lstStyle/>
          <a:p>
            <a:endParaRPr lang="en-GB"/>
          </a:p>
        </p:txBody>
      </p:sp>
    </p:spTree>
    <p:extLst>
      <p:ext uri="{BB962C8B-B14F-4D97-AF65-F5344CB8AC3E}">
        <p14:creationId xmlns:p14="http://schemas.microsoft.com/office/powerpoint/2010/main" val="530380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Debate Teams</a:t>
            </a:r>
            <a:endParaRPr lang="en-GB" dirty="0"/>
          </a:p>
        </p:txBody>
      </p:sp>
      <p:sp>
        <p:nvSpPr>
          <p:cNvPr id="3" name="Text Placeholder 2"/>
          <p:cNvSpPr>
            <a:spLocks noGrp="1"/>
          </p:cNvSpPr>
          <p:nvPr>
            <p:ph type="body" idx="1"/>
          </p:nvPr>
        </p:nvSpPr>
        <p:spPr>
          <a:solidFill>
            <a:schemeClr val="accent1">
              <a:lumMod val="75000"/>
            </a:schemeClr>
          </a:solidFill>
        </p:spPr>
        <p:txBody>
          <a:bodyPr/>
          <a:lstStyle/>
          <a:p>
            <a:pPr algn="ctr"/>
            <a:r>
              <a:rPr lang="en-US" dirty="0"/>
              <a:t>Unconscious bias training: why bother?</a:t>
            </a:r>
            <a:endParaRPr lang="en-GB" dirty="0"/>
          </a:p>
        </p:txBody>
      </p:sp>
      <p:sp>
        <p:nvSpPr>
          <p:cNvPr id="4" name="Content Placeholder 3"/>
          <p:cNvSpPr>
            <a:spLocks noGrp="1"/>
          </p:cNvSpPr>
          <p:nvPr>
            <p:ph sz="half" idx="2"/>
          </p:nvPr>
        </p:nvSpPr>
        <p:spPr/>
        <p:txBody>
          <a:bodyPr/>
          <a:lstStyle/>
          <a:p>
            <a:endParaRPr lang="en-GB"/>
          </a:p>
        </p:txBody>
      </p:sp>
      <p:sp>
        <p:nvSpPr>
          <p:cNvPr id="5" name="Text Placeholder 4"/>
          <p:cNvSpPr>
            <a:spLocks noGrp="1"/>
          </p:cNvSpPr>
          <p:nvPr>
            <p:ph type="body" sz="quarter" idx="3"/>
          </p:nvPr>
        </p:nvSpPr>
        <p:spPr>
          <a:solidFill>
            <a:schemeClr val="accent1">
              <a:lumMod val="75000"/>
            </a:schemeClr>
          </a:solidFill>
        </p:spPr>
        <p:txBody>
          <a:bodyPr/>
          <a:lstStyle/>
          <a:p>
            <a:pPr algn="ctr"/>
            <a:r>
              <a:rPr lang="en-GB" dirty="0"/>
              <a:t>Who needs a job description anyway?</a:t>
            </a:r>
          </a:p>
        </p:txBody>
      </p:sp>
      <p:sp>
        <p:nvSpPr>
          <p:cNvPr id="6" name="Content Placeholder 5"/>
          <p:cNvSpPr>
            <a:spLocks noGrp="1"/>
          </p:cNvSpPr>
          <p:nvPr>
            <p:ph sz="quarter" idx="4"/>
          </p:nvPr>
        </p:nvSpPr>
        <p:spPr/>
        <p:txBody>
          <a:bodyPr/>
          <a:lstStyle/>
          <a:p>
            <a:endParaRPr lang="en-GB"/>
          </a:p>
        </p:txBody>
      </p:sp>
    </p:spTree>
    <p:extLst>
      <p:ext uri="{BB962C8B-B14F-4D97-AF65-F5344CB8AC3E}">
        <p14:creationId xmlns:p14="http://schemas.microsoft.com/office/powerpoint/2010/main" val="434450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Starting Conditions</a:t>
            </a:r>
            <a:endParaRPr lang="en-GB" dirty="0"/>
          </a:p>
        </p:txBody>
      </p:sp>
      <p:pic>
        <p:nvPicPr>
          <p:cNvPr id="10" name="Content Placeholder 9"/>
          <p:cNvPicPr>
            <a:picLocks noGrp="1" noChangeAspect="1"/>
          </p:cNvPicPr>
          <p:nvPr>
            <p:ph idx="1"/>
          </p:nvPr>
        </p:nvPicPr>
        <p:blipFill>
          <a:blip r:embed="rId2"/>
          <a:stretch>
            <a:fillRect/>
          </a:stretch>
        </p:blipFill>
        <p:spPr>
          <a:xfrm>
            <a:off x="3600450" y="2200626"/>
            <a:ext cx="4868863" cy="2812808"/>
          </a:xfrm>
          <a:prstGeom prst="rect">
            <a:avLst/>
          </a:prstGeom>
          <a:ln>
            <a:noFill/>
          </a:ln>
          <a:effectLst>
            <a:outerShdw blurRad="292100" dist="139700" dir="2700000" algn="tl" rotWithShape="0">
              <a:srgbClr val="333333">
                <a:alpha val="65000"/>
              </a:srgbClr>
            </a:outerShdw>
          </a:effectLst>
        </p:spPr>
      </p:pic>
      <p:sp>
        <p:nvSpPr>
          <p:cNvPr id="9" name="Text Placeholder 8"/>
          <p:cNvSpPr>
            <a:spLocks noGrp="1"/>
          </p:cNvSpPr>
          <p:nvPr>
            <p:ph type="body" sz="half" idx="2"/>
          </p:nvPr>
        </p:nvSpPr>
        <p:spPr/>
        <p:txBody>
          <a:bodyPr>
            <a:normAutofit/>
          </a:bodyPr>
          <a:lstStyle/>
          <a:p>
            <a:r>
              <a:rPr lang="en-GB" sz="2000" dirty="0" smtClean="0"/>
              <a:t>What experience do we already have of these concepts?</a:t>
            </a:r>
            <a:endParaRPr lang="en-GB" sz="2000" dirty="0"/>
          </a:p>
        </p:txBody>
      </p:sp>
    </p:spTree>
    <p:extLst>
      <p:ext uri="{BB962C8B-B14F-4D97-AF65-F5344CB8AC3E}">
        <p14:creationId xmlns:p14="http://schemas.microsoft.com/office/powerpoint/2010/main" val="60175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3">
            <a:clrChange>
              <a:clrFrom>
                <a:srgbClr val="FFFFFF"/>
              </a:clrFrom>
              <a:clrTo>
                <a:srgbClr val="FFFFFF">
                  <a:alpha val="0"/>
                </a:srgbClr>
              </a:clrTo>
            </a:clrChange>
          </a:blip>
          <a:stretch>
            <a:fillRect/>
          </a:stretch>
        </p:blipFill>
        <p:spPr>
          <a:xfrm>
            <a:off x="3097071" y="311288"/>
            <a:ext cx="5288280" cy="607447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extBox 1"/>
          <p:cNvSpPr txBox="1"/>
          <p:nvPr/>
        </p:nvSpPr>
        <p:spPr>
          <a:xfrm>
            <a:off x="196215" y="3115989"/>
            <a:ext cx="2743200" cy="31393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srgbClr val="4BACC6">
                    <a:lumMod val="75000"/>
                  </a:srgbClr>
                </a:solidFill>
                <a:effectLst/>
                <a:uLnTx/>
                <a:uFillTx/>
                <a:latin typeface="Myriad Pro"/>
                <a:ea typeface="+mn-ea"/>
                <a:cs typeface="+mn-cs"/>
              </a:rPr>
              <a:t>Group Task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srgbClr val="4BACC6">
                    <a:lumMod val="75000"/>
                  </a:srgbClr>
                </a:solidFill>
                <a:effectLst/>
                <a:uLnTx/>
                <a:uFillTx/>
                <a:latin typeface="Myriad Pro"/>
                <a:ea typeface="+mn-ea"/>
                <a:cs typeface="+mn-cs"/>
              </a:rPr>
              <a:t>Using the concept of world café we are going to define some of the key concepts of the module based on what you already know:</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smtClean="0">
                <a:ln>
                  <a:noFill/>
                </a:ln>
                <a:solidFill>
                  <a:srgbClr val="4BACC6">
                    <a:lumMod val="75000"/>
                  </a:srgbClr>
                </a:solidFill>
                <a:effectLst/>
                <a:uLnTx/>
                <a:uFillTx/>
                <a:latin typeface="Myriad Pro"/>
                <a:ea typeface="+mn-ea"/>
                <a:cs typeface="+mn-cs"/>
              </a:rPr>
              <a:t>Resourcing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smtClean="0">
                <a:ln>
                  <a:noFill/>
                </a:ln>
                <a:solidFill>
                  <a:srgbClr val="4BACC6">
                    <a:lumMod val="75000"/>
                  </a:srgbClr>
                </a:solidFill>
                <a:effectLst/>
                <a:uLnTx/>
                <a:uFillTx/>
                <a:latin typeface="Myriad Pro"/>
                <a:ea typeface="+mn-ea"/>
                <a:cs typeface="+mn-cs"/>
              </a:rPr>
              <a:t>Talent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smtClean="0">
                <a:ln>
                  <a:noFill/>
                </a:ln>
                <a:solidFill>
                  <a:srgbClr val="4BACC6">
                    <a:lumMod val="75000"/>
                  </a:srgbClr>
                </a:solidFill>
                <a:effectLst/>
                <a:uLnTx/>
                <a:uFillTx/>
                <a:latin typeface="Myriad Pro"/>
                <a:ea typeface="+mn-ea"/>
                <a:cs typeface="+mn-cs"/>
              </a:rPr>
              <a:t>Talent </a:t>
            </a:r>
            <a:r>
              <a:rPr kumimoji="0" lang="en-GB" sz="1800" b="0" i="0" u="none" strike="noStrike" kern="1200" cap="none" spc="0" normalizeH="0" baseline="0" noProof="0" dirty="0" smtClean="0">
                <a:ln>
                  <a:noFill/>
                </a:ln>
                <a:solidFill>
                  <a:srgbClr val="4BACC6">
                    <a:lumMod val="75000"/>
                  </a:srgbClr>
                </a:solidFill>
                <a:effectLst/>
                <a:uLnTx/>
                <a:uFillTx/>
                <a:latin typeface="Myriad Pro"/>
                <a:ea typeface="+mn-ea"/>
                <a:cs typeface="+mn-cs"/>
              </a:rPr>
              <a:t>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solidFill>
                  <a:srgbClr val="4BACC6">
                    <a:lumMod val="75000"/>
                  </a:srgbClr>
                </a:solidFill>
                <a:latin typeface="Myriad Pro"/>
              </a:rPr>
              <a:t>Megatrend</a:t>
            </a:r>
            <a:endParaRPr kumimoji="0" lang="en-GB" sz="1800" b="0" i="0" u="none" strike="noStrike" kern="1200" cap="none" spc="0" normalizeH="0" baseline="0" noProof="0" dirty="0" smtClean="0">
              <a:ln>
                <a:noFill/>
              </a:ln>
              <a:solidFill>
                <a:srgbClr val="4BACC6">
                  <a:lumMod val="75000"/>
                </a:srgbClr>
              </a:solidFill>
              <a:effectLst/>
              <a:uLnTx/>
              <a:uFillTx/>
              <a:latin typeface="Myriad Pro"/>
              <a:ea typeface="+mn-ea"/>
              <a:cs typeface="+mn-cs"/>
            </a:endParaRPr>
          </a:p>
        </p:txBody>
      </p:sp>
    </p:spTree>
    <p:extLst>
      <p:ext uri="{BB962C8B-B14F-4D97-AF65-F5344CB8AC3E}">
        <p14:creationId xmlns:p14="http://schemas.microsoft.com/office/powerpoint/2010/main" val="25539819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Resourcing and Talent Management</a:t>
            </a:r>
          </a:p>
        </p:txBody>
      </p:sp>
      <p:sp>
        <p:nvSpPr>
          <p:cNvPr id="3" name="Subtitle 2"/>
          <p:cNvSpPr>
            <a:spLocks noGrp="1"/>
          </p:cNvSpPr>
          <p:nvPr>
            <p:ph type="subTitle" idx="1"/>
          </p:nvPr>
        </p:nvSpPr>
        <p:spPr/>
        <p:txBody>
          <a:bodyPr/>
          <a:lstStyle/>
          <a:p>
            <a:r>
              <a:rPr lang="en-GB" dirty="0" smtClean="0"/>
              <a:t>Megatrends and the Labour Market</a:t>
            </a:r>
            <a:endParaRPr lang="en-GB" dirty="0"/>
          </a:p>
        </p:txBody>
      </p:sp>
    </p:spTree>
    <p:extLst>
      <p:ext uri="{BB962C8B-B14F-4D97-AF65-F5344CB8AC3E}">
        <p14:creationId xmlns:p14="http://schemas.microsoft.com/office/powerpoint/2010/main" val="40045585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HR Trends</a:t>
            </a:r>
            <a:endParaRPr lang="en-GB" dirty="0"/>
          </a:p>
        </p:txBody>
      </p:sp>
      <p:sp>
        <p:nvSpPr>
          <p:cNvPr id="6" name="Content Placeholder 5"/>
          <p:cNvSpPr>
            <a:spLocks noGrp="1"/>
          </p:cNvSpPr>
          <p:nvPr>
            <p:ph idx="1"/>
          </p:nvPr>
        </p:nvSpPr>
        <p:spPr/>
        <p:txBody>
          <a:bodyPr/>
          <a:lstStyle/>
          <a:p>
            <a:r>
              <a:rPr lang="en-GB" dirty="0" smtClean="0"/>
              <a:t>Several megatrends are driving change in organisations and people management. </a:t>
            </a:r>
          </a:p>
          <a:p>
            <a:r>
              <a:rPr lang="en-GB" dirty="0" smtClean="0"/>
              <a:t>What are the key trends currently impacting on the people profession and how do these influence an organisations ability to source and retain talent?</a:t>
            </a:r>
          </a:p>
          <a:p>
            <a:r>
              <a:rPr lang="en-GB" dirty="0" smtClean="0"/>
              <a:t>Discuss in your groups the trends you are aware of and do some research to add to your list.  You should be able to come up with at least 5 </a:t>
            </a:r>
            <a:r>
              <a:rPr lang="en-GB" dirty="0" smtClean="0"/>
              <a:t>megatrends </a:t>
            </a:r>
            <a:r>
              <a:rPr lang="en-GB" dirty="0" smtClean="0"/>
              <a:t>affecting HR.</a:t>
            </a:r>
          </a:p>
          <a:p>
            <a:r>
              <a:rPr lang="en-GB" dirty="0" smtClean="0"/>
              <a:t>Based on your allocated trend – discuss its impact on an organisations ability to source and retain talent.  </a:t>
            </a:r>
            <a:endParaRPr lang="en-GB" dirty="0"/>
          </a:p>
        </p:txBody>
      </p:sp>
      <p:sp>
        <p:nvSpPr>
          <p:cNvPr id="2" name="Slide Number Placeholder 1"/>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871178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l"/>
            <a:r>
              <a:rPr lang="en-GB" sz="3200" dirty="0" smtClean="0">
                <a:solidFill>
                  <a:schemeClr val="tx2"/>
                </a:solidFill>
              </a:rPr>
              <a:t>UNDERSTANDING LABOUR MARKET TRENDS</a:t>
            </a:r>
            <a:endParaRPr lang="en-GB" sz="3200" dirty="0">
              <a:solidFill>
                <a:schemeClr val="tx2"/>
              </a:solidFill>
            </a:endParaRPr>
          </a:p>
        </p:txBody>
      </p:sp>
      <p:sp>
        <p:nvSpPr>
          <p:cNvPr id="44035" name="Rectangle 3"/>
          <p:cNvSpPr>
            <a:spLocks noGrp="1" noChangeArrowheads="1"/>
          </p:cNvSpPr>
          <p:nvPr>
            <p:ph idx="1"/>
          </p:nvPr>
        </p:nvSpPr>
        <p:spPr>
          <a:xfrm>
            <a:off x="822960" y="2048776"/>
            <a:ext cx="8229600" cy="4099595"/>
          </a:xfrm>
        </p:spPr>
        <p:txBody>
          <a:bodyPr>
            <a:normAutofit/>
          </a:bodyPr>
          <a:lstStyle/>
          <a:p>
            <a:pPr lvl="0"/>
            <a:r>
              <a:rPr lang="en-GB" sz="2800" dirty="0" smtClean="0"/>
              <a:t>What is the labour market?</a:t>
            </a:r>
          </a:p>
          <a:p>
            <a:pPr lvl="0"/>
            <a:r>
              <a:rPr lang="en-GB" sz="2800" dirty="0" smtClean="0"/>
              <a:t>Why is it important for organisations to understand the labour markets within which they are operating? </a:t>
            </a:r>
          </a:p>
        </p:txBody>
      </p:sp>
      <p:sp>
        <p:nvSpPr>
          <p:cNvPr id="2" name="Slide Number Placeholder 1"/>
          <p:cNvSpPr>
            <a:spLocks noGrp="1"/>
          </p:cNvSpPr>
          <p:nvPr>
            <p:ph type="sldNum" sz="quarter" idx="12"/>
          </p:nvPr>
        </p:nvSpPr>
        <p:spPr/>
        <p:txBody>
          <a:bodyPr/>
          <a:lstStyle/>
          <a:p>
            <a:fld id="{AC82685A-BD3A-4230-8D85-804689F67293}" type="slidenum">
              <a:rPr lang="en-GB" smtClean="0"/>
              <a:t>13</a:t>
            </a:fld>
            <a:endParaRPr lang="en-GB"/>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0978" y="4110021"/>
            <a:ext cx="2857500" cy="20383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743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531334" y="1807779"/>
            <a:ext cx="7543800" cy="633774"/>
          </a:xfrm>
        </p:spPr>
        <p:txBody>
          <a:bodyPr>
            <a:noAutofit/>
          </a:bodyPr>
          <a:lstStyle/>
          <a:p>
            <a:pPr algn="l"/>
            <a:r>
              <a:rPr lang="en-GB" sz="2400" b="1" dirty="0" smtClean="0">
                <a:solidFill>
                  <a:schemeClr val="tx2"/>
                </a:solidFill>
              </a:rPr>
              <a:t>Sources of information </a:t>
            </a:r>
            <a:endParaRPr lang="en-GB" sz="2400" b="1" dirty="0">
              <a:solidFill>
                <a:schemeClr val="tx2"/>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01060938"/>
              </p:ext>
            </p:extLst>
          </p:nvPr>
        </p:nvGraphicFramePr>
        <p:xfrm>
          <a:off x="531334" y="2597315"/>
          <a:ext cx="8291264" cy="3384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p:cNvSpPr>
            <a:spLocks noGrp="1"/>
          </p:cNvSpPr>
          <p:nvPr>
            <p:ph type="sldNum" sz="quarter" idx="12"/>
          </p:nvPr>
        </p:nvSpPr>
        <p:spPr/>
        <p:txBody>
          <a:bodyPr/>
          <a:lstStyle/>
          <a:p>
            <a:fld id="{AC82685A-BD3A-4230-8D85-804689F67293}" type="slidenum">
              <a:rPr lang="en-GB" smtClean="0"/>
              <a:t>14</a:t>
            </a:fld>
            <a:endParaRPr lang="en-GB"/>
          </a:p>
        </p:txBody>
      </p:sp>
      <p:sp>
        <p:nvSpPr>
          <p:cNvPr id="10" name="Rectangle 2"/>
          <p:cNvSpPr txBox="1">
            <a:spLocks noChangeArrowheads="1"/>
          </p:cNvSpPr>
          <p:nvPr/>
        </p:nvSpPr>
        <p:spPr>
          <a:xfrm>
            <a:off x="822960" y="286604"/>
            <a:ext cx="7543800" cy="14507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sz="3200" smtClean="0">
                <a:solidFill>
                  <a:schemeClr val="tx2"/>
                </a:solidFill>
              </a:rPr>
              <a:t>UNDERSTANDING LABOUR MARKET TRENDS</a:t>
            </a:r>
            <a:endParaRPr lang="en-GB" sz="3200" dirty="0">
              <a:solidFill>
                <a:schemeClr val="tx2"/>
              </a:solidFill>
            </a:endParaRPr>
          </a:p>
        </p:txBody>
      </p:sp>
    </p:spTree>
    <p:extLst>
      <p:ext uri="{BB962C8B-B14F-4D97-AF65-F5344CB8AC3E}">
        <p14:creationId xmlns:p14="http://schemas.microsoft.com/office/powerpoint/2010/main" val="31901886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a:bodyPr>
          <a:lstStyle/>
          <a:p>
            <a:pPr marL="0" indent="0">
              <a:buNone/>
            </a:pPr>
            <a:r>
              <a:rPr lang="en-GB" b="1" u="sng" dirty="0" smtClean="0"/>
              <a:t>Tight Labour Market</a:t>
            </a:r>
          </a:p>
          <a:p>
            <a:r>
              <a:rPr lang="en-GB" sz="2400" dirty="0" smtClean="0"/>
              <a:t>High Employment levels</a:t>
            </a:r>
          </a:p>
          <a:p>
            <a:r>
              <a:rPr lang="en-GB" sz="2400" dirty="0" smtClean="0"/>
              <a:t>Not enough people with specific skills</a:t>
            </a:r>
          </a:p>
          <a:p>
            <a:r>
              <a:rPr lang="en-GB" sz="2400" dirty="0" smtClean="0"/>
              <a:t>Demand for people outstrips supply</a:t>
            </a:r>
          </a:p>
          <a:p>
            <a:r>
              <a:rPr lang="en-GB" sz="2400" dirty="0" smtClean="0"/>
              <a:t>Employees have increased bargaining power</a:t>
            </a:r>
          </a:p>
        </p:txBody>
      </p:sp>
      <p:sp>
        <p:nvSpPr>
          <p:cNvPr id="4" name="Content Placeholder 3"/>
          <p:cNvSpPr>
            <a:spLocks noGrp="1"/>
          </p:cNvSpPr>
          <p:nvPr>
            <p:ph sz="half" idx="2"/>
          </p:nvPr>
        </p:nvSpPr>
        <p:spPr/>
        <p:txBody>
          <a:bodyPr>
            <a:normAutofit/>
          </a:bodyPr>
          <a:lstStyle/>
          <a:p>
            <a:pPr marL="0" indent="0">
              <a:buNone/>
            </a:pPr>
            <a:r>
              <a:rPr lang="en-GB" b="1" u="sng" dirty="0" smtClean="0"/>
              <a:t>Loose Labour Market</a:t>
            </a:r>
          </a:p>
          <a:p>
            <a:r>
              <a:rPr lang="en-GB" sz="2400" dirty="0" smtClean="0"/>
              <a:t>High Unemployment</a:t>
            </a:r>
          </a:p>
          <a:p>
            <a:r>
              <a:rPr lang="en-GB" sz="2400" dirty="0" smtClean="0"/>
              <a:t>Skills readily available</a:t>
            </a:r>
          </a:p>
          <a:p>
            <a:r>
              <a:rPr lang="en-GB" sz="2400" dirty="0" smtClean="0"/>
              <a:t>Demand for jobs outstrips supply</a:t>
            </a:r>
          </a:p>
          <a:p>
            <a:r>
              <a:rPr lang="en-GB" sz="2400" dirty="0" smtClean="0"/>
              <a:t>Employer has increased bargaining power</a:t>
            </a:r>
          </a:p>
          <a:p>
            <a:endParaRPr lang="en-GB" dirty="0" smtClean="0"/>
          </a:p>
          <a:p>
            <a:pPr>
              <a:buNone/>
            </a:pPr>
            <a:endParaRPr lang="en-GB" b="1" u="sng" dirty="0"/>
          </a:p>
        </p:txBody>
      </p:sp>
      <p:sp>
        <p:nvSpPr>
          <p:cNvPr id="5" name="TextBox 4"/>
          <p:cNvSpPr txBox="1"/>
          <p:nvPr/>
        </p:nvSpPr>
        <p:spPr>
          <a:xfrm>
            <a:off x="2339752" y="5011341"/>
            <a:ext cx="184731" cy="1107996"/>
          </a:xfrm>
          <a:prstGeom prst="rect">
            <a:avLst/>
          </a:prstGeom>
          <a:noFill/>
        </p:spPr>
        <p:txBody>
          <a:bodyPr wrap="none" rtlCol="0">
            <a:spAutoFit/>
          </a:bodyPr>
          <a:lstStyle/>
          <a:p>
            <a:endParaRPr lang="en-GB" sz="2400" dirty="0" smtClean="0"/>
          </a:p>
          <a:p>
            <a:endParaRPr lang="en-GB" sz="2400" dirty="0" smtClean="0"/>
          </a:p>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15</a:t>
            </a:fld>
            <a:endParaRPr lang="en-GB"/>
          </a:p>
        </p:txBody>
      </p:sp>
      <p:sp>
        <p:nvSpPr>
          <p:cNvPr id="7" name="Rectangle 2"/>
          <p:cNvSpPr>
            <a:spLocks noGrp="1" noChangeArrowheads="1"/>
          </p:cNvSpPr>
          <p:nvPr>
            <p:ph type="title"/>
          </p:nvPr>
        </p:nvSpPr>
        <p:spPr>
          <a:xfrm>
            <a:off x="822960" y="286604"/>
            <a:ext cx="7543800" cy="1450757"/>
          </a:xfrm>
        </p:spPr>
        <p:txBody>
          <a:bodyPr>
            <a:noAutofit/>
          </a:bodyPr>
          <a:lstStyle/>
          <a:p>
            <a:pPr algn="l"/>
            <a:r>
              <a:rPr lang="en-GB" sz="3200" dirty="0" smtClean="0">
                <a:solidFill>
                  <a:schemeClr val="tx2"/>
                </a:solidFill>
              </a:rPr>
              <a:t>UNDERSTANDING LABOUR MARKET TRENDS</a:t>
            </a:r>
            <a:endParaRPr lang="en-GB" sz="3200" dirty="0">
              <a:solidFill>
                <a:schemeClr val="tx2"/>
              </a:solidFill>
            </a:endParaRPr>
          </a:p>
        </p:txBody>
      </p:sp>
    </p:spTree>
    <p:extLst>
      <p:ext uri="{BB962C8B-B14F-4D97-AF65-F5344CB8AC3E}">
        <p14:creationId xmlns:p14="http://schemas.microsoft.com/office/powerpoint/2010/main" val="2175679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 calcmode="lin" valueType="num">
                                      <p:cBhvr additive="base">
                                        <p:cTn id="3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3" end="3"/>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additive="base">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Analysis of a Labour Market</a:t>
            </a:r>
            <a:endParaRPr lang="en-GB" dirty="0"/>
          </a:p>
        </p:txBody>
      </p:sp>
      <p:sp>
        <p:nvSpPr>
          <p:cNvPr id="6" name="Content Placeholder 5"/>
          <p:cNvSpPr>
            <a:spLocks noGrp="1"/>
          </p:cNvSpPr>
          <p:nvPr>
            <p:ph idx="1"/>
          </p:nvPr>
        </p:nvSpPr>
        <p:spPr/>
        <p:txBody>
          <a:bodyPr/>
          <a:lstStyle/>
          <a:p>
            <a:r>
              <a:rPr lang="en-GB" dirty="0" smtClean="0"/>
              <a:t>In your group analyse the current labour market of a given organisation/sector.</a:t>
            </a:r>
          </a:p>
          <a:p>
            <a:r>
              <a:rPr lang="en-GB" b="1" dirty="0" smtClean="0"/>
              <a:t>Your analysis should include:</a:t>
            </a:r>
          </a:p>
          <a:p>
            <a:pPr>
              <a:buFont typeface="Wingdings" panose="05000000000000000000" pitchFamily="2" charset="2"/>
              <a:buChar char="§"/>
            </a:pPr>
            <a:r>
              <a:rPr lang="en-GB" dirty="0"/>
              <a:t> </a:t>
            </a:r>
            <a:r>
              <a:rPr lang="en-GB" dirty="0" smtClean="0"/>
              <a:t>Current labour market statistics </a:t>
            </a:r>
          </a:p>
          <a:p>
            <a:pPr>
              <a:buFont typeface="Wingdings" panose="05000000000000000000" pitchFamily="2" charset="2"/>
              <a:buChar char="§"/>
            </a:pPr>
            <a:r>
              <a:rPr lang="en-GB" dirty="0"/>
              <a:t> </a:t>
            </a:r>
            <a:r>
              <a:rPr lang="en-GB" dirty="0" smtClean="0"/>
              <a:t>An assessment of the impact of the megatrends discussed</a:t>
            </a:r>
          </a:p>
          <a:p>
            <a:pPr>
              <a:buFont typeface="Wingdings" panose="05000000000000000000" pitchFamily="2" charset="2"/>
              <a:buChar char="§"/>
            </a:pPr>
            <a:r>
              <a:rPr lang="en-GB" dirty="0"/>
              <a:t> </a:t>
            </a:r>
            <a:r>
              <a:rPr lang="en-GB" dirty="0" smtClean="0"/>
              <a:t>Conclusions on the state of the labour market for that organisation/sector</a:t>
            </a:r>
          </a:p>
          <a:p>
            <a:pPr marL="0" indent="0">
              <a:buNone/>
            </a:pPr>
            <a:r>
              <a:rPr lang="en-GB" dirty="0" smtClean="0"/>
              <a:t>Produce an infographic on the flipchart provided in response to the above.  Take a picture of the Infographic and upload to the Moodle </a:t>
            </a:r>
            <a:r>
              <a:rPr lang="en-GB" dirty="0" smtClean="0"/>
              <a:t>page along with supporting </a:t>
            </a:r>
            <a:r>
              <a:rPr lang="en-GB" dirty="0" err="1" smtClean="0"/>
              <a:t>commentry</a:t>
            </a:r>
            <a:r>
              <a:rPr lang="en-GB" dirty="0" smtClean="0"/>
              <a:t>. </a:t>
            </a:r>
            <a:endParaRPr lang="en-GB" dirty="0"/>
          </a:p>
        </p:txBody>
      </p:sp>
    </p:spTree>
    <p:extLst>
      <p:ext uri="{BB962C8B-B14F-4D97-AF65-F5344CB8AC3E}">
        <p14:creationId xmlns:p14="http://schemas.microsoft.com/office/powerpoint/2010/main" val="6079624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End of the Job?</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81173" y="1767763"/>
            <a:ext cx="5247341" cy="3361286"/>
          </a:xfrm>
          <a:prstGeom prst="rect">
            <a:avLst/>
          </a:prstGeom>
          <a:ln>
            <a:noFill/>
          </a:ln>
          <a:effectLst>
            <a:outerShdw blurRad="292100" dist="139700" dir="2700000" algn="tl" rotWithShape="0">
              <a:srgbClr val="333333">
                <a:alpha val="65000"/>
              </a:srgbClr>
            </a:outerShdw>
          </a:effectLst>
        </p:spPr>
      </p:pic>
      <p:sp>
        <p:nvSpPr>
          <p:cNvPr id="3" name="Text Placeholder 2"/>
          <p:cNvSpPr>
            <a:spLocks noGrp="1"/>
          </p:cNvSpPr>
          <p:nvPr>
            <p:ph type="body" sz="half" idx="2"/>
          </p:nvPr>
        </p:nvSpPr>
        <p:spPr/>
        <p:txBody>
          <a:bodyPr/>
          <a:lstStyle/>
          <a:p>
            <a:r>
              <a:rPr lang="en-GB" dirty="0" smtClean="0"/>
              <a:t>What will be the impact of the Gig/Open Talent Economy on the availability of labour? </a:t>
            </a:r>
            <a:endParaRPr lang="en-GB" dirty="0"/>
          </a:p>
        </p:txBody>
      </p:sp>
    </p:spTree>
    <p:extLst>
      <p:ext uri="{BB962C8B-B14F-4D97-AF65-F5344CB8AC3E}">
        <p14:creationId xmlns:p14="http://schemas.microsoft.com/office/powerpoint/2010/main" val="39903363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Flexible Firm Model</a:t>
            </a:r>
            <a:endParaRPr lang="en-GB" dirty="0"/>
          </a:p>
        </p:txBody>
      </p:sp>
      <p:sp>
        <p:nvSpPr>
          <p:cNvPr id="4" name="Text Placeholder 3"/>
          <p:cNvSpPr>
            <a:spLocks noGrp="1"/>
          </p:cNvSpPr>
          <p:nvPr>
            <p:ph type="body" sz="half" idx="2"/>
          </p:nvPr>
        </p:nvSpPr>
        <p:spPr/>
        <p:txBody>
          <a:bodyPr/>
          <a:lstStyle/>
          <a:p>
            <a:r>
              <a:rPr lang="en-GB" dirty="0" smtClean="0"/>
              <a:t>How will the Gig/Open Talent Economy change the shape of organisations and the availability of talent? </a:t>
            </a:r>
            <a:endParaRPr lang="en-GB" dirty="0"/>
          </a:p>
        </p:txBody>
      </p:sp>
      <p:pic>
        <p:nvPicPr>
          <p:cNvPr id="1026" name="Picture 2" descr="Image result for the flexible firm model"/>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75654" y="919210"/>
            <a:ext cx="4897707" cy="491403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611007" y="6032938"/>
            <a:ext cx="2343807" cy="378372"/>
          </a:xfrm>
          <a:prstGeom prst="rect">
            <a:avLst/>
          </a:prstGeom>
          <a:noFill/>
        </p:spPr>
        <p:txBody>
          <a:bodyPr wrap="square" rtlCol="0">
            <a:spAutoFit/>
          </a:bodyPr>
          <a:lstStyle/>
          <a:p>
            <a:r>
              <a:rPr lang="en-GB" dirty="0" smtClean="0"/>
              <a:t>(Atkinson, 1984)</a:t>
            </a:r>
            <a:endParaRPr lang="en-GB" dirty="0"/>
          </a:p>
        </p:txBody>
      </p:sp>
    </p:spTree>
    <p:extLst>
      <p:ext uri="{BB962C8B-B14F-4D97-AF65-F5344CB8AC3E}">
        <p14:creationId xmlns:p14="http://schemas.microsoft.com/office/powerpoint/2010/main" val="11432048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 y="594359"/>
            <a:ext cx="2536934" cy="2286000"/>
          </a:xfrm>
        </p:spPr>
        <p:txBody>
          <a:bodyPr/>
          <a:lstStyle/>
          <a:p>
            <a:r>
              <a:rPr lang="en-GB" dirty="0" smtClean="0"/>
              <a:t>Stakeholders</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085896924"/>
              </p:ext>
            </p:extLst>
          </p:nvPr>
        </p:nvGraphicFramePr>
        <p:xfrm>
          <a:off x="3600450" y="731838"/>
          <a:ext cx="4868863"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p:cNvSpPr>
            <a:spLocks noGrp="1"/>
          </p:cNvSpPr>
          <p:nvPr>
            <p:ph type="body" sz="half" idx="2"/>
          </p:nvPr>
        </p:nvSpPr>
        <p:spPr/>
        <p:txBody>
          <a:bodyPr>
            <a:normAutofit/>
          </a:bodyPr>
          <a:lstStyle/>
          <a:p>
            <a:r>
              <a:rPr lang="en-GB" sz="2000" dirty="0" smtClean="0"/>
              <a:t>How do these stakeholder groups work together to ensure future skills needs are met?</a:t>
            </a:r>
            <a:endParaRPr lang="en-GB" sz="2000" dirty="0"/>
          </a:p>
        </p:txBody>
      </p:sp>
    </p:spTree>
    <p:extLst>
      <p:ext uri="{BB962C8B-B14F-4D97-AF65-F5344CB8AC3E}">
        <p14:creationId xmlns:p14="http://schemas.microsoft.com/office/powerpoint/2010/main" val="137967477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817</TotalTime>
  <Words>828</Words>
  <Application>Microsoft Office PowerPoint</Application>
  <PresentationFormat>On-screen Show (4:3)</PresentationFormat>
  <Paragraphs>122</Paragraphs>
  <Slides>19</Slides>
  <Notes>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19</vt:i4>
      </vt:variant>
    </vt:vector>
  </HeadingPairs>
  <TitlesOfParts>
    <vt:vector size="27" baseType="lpstr">
      <vt:lpstr>Arial</vt:lpstr>
      <vt:lpstr>Calibri</vt:lpstr>
      <vt:lpstr>Calibri Light</vt:lpstr>
      <vt:lpstr>Myriad Pro</vt:lpstr>
      <vt:lpstr>Tahoma</vt:lpstr>
      <vt:lpstr>Wingdings</vt:lpstr>
      <vt:lpstr>Retrospect</vt:lpstr>
      <vt:lpstr>20140311PresentationUWTSDTemplate</vt:lpstr>
      <vt:lpstr>Resourcing and Talent Management</vt:lpstr>
      <vt:lpstr>Module Learning Outcomes</vt:lpstr>
      <vt:lpstr>PowerPoint Presentation</vt:lpstr>
      <vt:lpstr>General Feedback</vt:lpstr>
      <vt:lpstr>General Feedback</vt:lpstr>
      <vt:lpstr>General Feedback</vt:lpstr>
      <vt:lpstr>Debate Teams</vt:lpstr>
      <vt:lpstr>Debate Teams</vt:lpstr>
      <vt:lpstr>Starting Conditions</vt:lpstr>
      <vt:lpstr>PowerPoint Presentation</vt:lpstr>
      <vt:lpstr>Resourcing and Talent Management</vt:lpstr>
      <vt:lpstr>HR Trends</vt:lpstr>
      <vt:lpstr>UNDERSTANDING LABOUR MARKET TRENDS</vt:lpstr>
      <vt:lpstr>Sources of information </vt:lpstr>
      <vt:lpstr>UNDERSTANDING LABOUR MARKET TRENDS</vt:lpstr>
      <vt:lpstr>Analysis of a Labour Market</vt:lpstr>
      <vt:lpstr>The End of the Job?</vt:lpstr>
      <vt:lpstr>The Flexible Firm Model</vt:lpstr>
      <vt:lpstr>Stakeholders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People and Organisation:  Organisational Behaviour</dc:title>
  <dc:creator>Julie Potter</dc:creator>
  <cp:lastModifiedBy>Julie Hayward</cp:lastModifiedBy>
  <cp:revision>58</cp:revision>
  <dcterms:created xsi:type="dcterms:W3CDTF">2018-09-04T08:35:47Z</dcterms:created>
  <dcterms:modified xsi:type="dcterms:W3CDTF">2019-11-17T19:58:40Z</dcterms:modified>
</cp:coreProperties>
</file>