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7" r:id="rId5"/>
    <p:sldId id="256" r:id="rId6"/>
  </p:sldIdLst>
  <p:sldSz cx="10693400" cy="7556500"/>
  <p:notesSz cx="6858000" cy="9144000"/>
  <p:embeddedFontLst>
    <p:embeddedFont>
      <p:font typeface="Times New Roman Bold" panose="02020803070505020304" pitchFamily="18" charset="0"/>
      <p:regular r:id="rId7"/>
      <p:bold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71" d="100"/>
          <a:sy n="71" d="100"/>
        </p:scale>
        <p:origin x="1440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3" Type="http://schemas.openxmlformats.org/officeDocument/2006/relationships/customXml" Target="../customXml/item3.xml"/><Relationship Id="rId7" Type="http://schemas.openxmlformats.org/officeDocument/2006/relationships/font" Target="fonts/font1.fntdata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2900" y="1949450"/>
            <a:ext cx="7772400" cy="4114800"/>
          </a:xfrm>
        </p:spPr>
        <p:txBody>
          <a:bodyPr>
            <a:noAutofit/>
          </a:bodyPr>
          <a:lstStyle/>
          <a:p>
            <a:pPr algn="l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&amp; ID: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Jarrai Bangura 2316525</a:t>
            </a:r>
            <a:b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C1 Poster Presentation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LCLM 5006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BA (Hons) Leadership and Management Skills for the Workplace</a:t>
            </a:r>
            <a:b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 Name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Sujeewa Herath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Mudiyanselage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98998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7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3"/>
          <p:cNvSpPr/>
          <p:nvPr/>
        </p:nvSpPr>
        <p:spPr>
          <a:xfrm>
            <a:off x="9081976" y="135377"/>
            <a:ext cx="1673525" cy="1349124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5400000">
            <a:off x="-936794" y="3432343"/>
            <a:ext cx="2222181" cy="475594"/>
          </a:xfrm>
          <a:custGeom>
            <a:avLst/>
            <a:gdLst/>
            <a:ahLst/>
            <a:cxnLst/>
            <a:rect l="l" t="t" r="r" b="b"/>
            <a:pathLst>
              <a:path w="2498743" h="1149422">
                <a:moveTo>
                  <a:pt x="0" y="0"/>
                </a:moveTo>
                <a:lnTo>
                  <a:pt x="2498743" y="0"/>
                </a:lnTo>
                <a:lnTo>
                  <a:pt x="2498743" y="1149421"/>
                </a:lnTo>
                <a:lnTo>
                  <a:pt x="0" y="114942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3105072" y="135377"/>
            <a:ext cx="2729920" cy="332554"/>
          </a:xfrm>
          <a:custGeom>
            <a:avLst/>
            <a:gdLst/>
            <a:ahLst/>
            <a:cxnLst/>
            <a:rect l="l" t="t" r="r" b="b"/>
            <a:pathLst>
              <a:path w="2729920" h="332554">
                <a:moveTo>
                  <a:pt x="0" y="0"/>
                </a:moveTo>
                <a:lnTo>
                  <a:pt x="2729920" y="0"/>
                </a:lnTo>
                <a:lnTo>
                  <a:pt x="2729920" y="332554"/>
                </a:lnTo>
                <a:lnTo>
                  <a:pt x="0" y="33255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245040" y="301654"/>
            <a:ext cx="10201920" cy="7057996"/>
            <a:chOff x="0" y="0"/>
            <a:chExt cx="3656138" cy="249312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656138" cy="2493121"/>
            </a:xfrm>
            <a:custGeom>
              <a:avLst/>
              <a:gdLst/>
              <a:ahLst/>
              <a:cxnLst/>
              <a:rect l="l" t="t" r="r" b="b"/>
              <a:pathLst>
                <a:path w="3656138" h="2493121">
                  <a:moveTo>
                    <a:pt x="12142" y="0"/>
                  </a:moveTo>
                  <a:lnTo>
                    <a:pt x="3643996" y="0"/>
                  </a:lnTo>
                  <a:cubicBezTo>
                    <a:pt x="3647216" y="0"/>
                    <a:pt x="3650304" y="1279"/>
                    <a:pt x="3652581" y="3556"/>
                  </a:cubicBezTo>
                  <a:cubicBezTo>
                    <a:pt x="3654858" y="5833"/>
                    <a:pt x="3656138" y="8922"/>
                    <a:pt x="3656138" y="12142"/>
                  </a:cubicBezTo>
                  <a:lnTo>
                    <a:pt x="3656138" y="2480979"/>
                  </a:lnTo>
                  <a:cubicBezTo>
                    <a:pt x="3656138" y="2484200"/>
                    <a:pt x="3654858" y="2487288"/>
                    <a:pt x="3652581" y="2489565"/>
                  </a:cubicBezTo>
                  <a:cubicBezTo>
                    <a:pt x="3650304" y="2491842"/>
                    <a:pt x="3647216" y="2493121"/>
                    <a:pt x="3643996" y="2493121"/>
                  </a:cubicBezTo>
                  <a:lnTo>
                    <a:pt x="12142" y="2493121"/>
                  </a:lnTo>
                  <a:cubicBezTo>
                    <a:pt x="5436" y="2493121"/>
                    <a:pt x="0" y="2487685"/>
                    <a:pt x="0" y="2480979"/>
                  </a:cubicBezTo>
                  <a:lnTo>
                    <a:pt x="0" y="12142"/>
                  </a:lnTo>
                  <a:cubicBezTo>
                    <a:pt x="0" y="8922"/>
                    <a:pt x="1279" y="5833"/>
                    <a:pt x="3556" y="3556"/>
                  </a:cubicBezTo>
                  <a:cubicBezTo>
                    <a:pt x="5833" y="1279"/>
                    <a:pt x="8922" y="0"/>
                    <a:pt x="12142" y="0"/>
                  </a:cubicBez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9050"/>
              <a:ext cx="3656138" cy="25121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412095" y="729912"/>
            <a:ext cx="3329960" cy="4396740"/>
          </a:xfrm>
          <a:custGeom>
            <a:avLst/>
            <a:gdLst/>
            <a:ahLst/>
            <a:cxnLst/>
            <a:rect l="l" t="t" r="r" b="b"/>
            <a:pathLst>
              <a:path w="3329960" h="4396740">
                <a:moveTo>
                  <a:pt x="0" y="0"/>
                </a:moveTo>
                <a:lnTo>
                  <a:pt x="3329959" y="0"/>
                </a:lnTo>
                <a:lnTo>
                  <a:pt x="3329959" y="4396740"/>
                </a:lnTo>
                <a:lnTo>
                  <a:pt x="0" y="439674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5620" r="-17308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3799204" y="729912"/>
            <a:ext cx="2993633" cy="4486275"/>
          </a:xfrm>
          <a:custGeom>
            <a:avLst/>
            <a:gdLst/>
            <a:ahLst/>
            <a:cxnLst/>
            <a:rect l="l" t="t" r="r" b="b"/>
            <a:pathLst>
              <a:path w="2993633" h="4486275">
                <a:moveTo>
                  <a:pt x="0" y="0"/>
                </a:moveTo>
                <a:lnTo>
                  <a:pt x="2993633" y="0"/>
                </a:lnTo>
                <a:lnTo>
                  <a:pt x="2993633" y="4486275"/>
                </a:lnTo>
                <a:lnTo>
                  <a:pt x="0" y="448627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7334" r="-20899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6849986" y="729912"/>
            <a:ext cx="3450223" cy="4550457"/>
          </a:xfrm>
          <a:custGeom>
            <a:avLst/>
            <a:gdLst/>
            <a:ahLst/>
            <a:cxnLst/>
            <a:rect l="l" t="t" r="r" b="b"/>
            <a:pathLst>
              <a:path w="3415212" h="4486275">
                <a:moveTo>
                  <a:pt x="0" y="0"/>
                </a:moveTo>
                <a:lnTo>
                  <a:pt x="3415212" y="0"/>
                </a:lnTo>
                <a:lnTo>
                  <a:pt x="3415212" y="4486275"/>
                </a:lnTo>
                <a:lnTo>
                  <a:pt x="0" y="448627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l="-5799" r="-17148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9794333" y="5388017"/>
            <a:ext cx="470866" cy="697579"/>
          </a:xfrm>
          <a:custGeom>
            <a:avLst/>
            <a:gdLst/>
            <a:ahLst/>
            <a:cxnLst/>
            <a:rect l="l" t="t" r="r" b="b"/>
            <a:pathLst>
              <a:path w="470866" h="697579">
                <a:moveTo>
                  <a:pt x="0" y="0"/>
                </a:moveTo>
                <a:lnTo>
                  <a:pt x="470866" y="0"/>
                </a:lnTo>
                <a:lnTo>
                  <a:pt x="470866" y="697579"/>
                </a:lnTo>
                <a:lnTo>
                  <a:pt x="0" y="69757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8492077" y="428287"/>
            <a:ext cx="1773122" cy="394520"/>
          </a:xfrm>
          <a:custGeom>
            <a:avLst/>
            <a:gdLst/>
            <a:ahLst/>
            <a:cxnLst/>
            <a:rect l="l" t="t" r="r" b="b"/>
            <a:pathLst>
              <a:path w="1773122" h="394520">
                <a:moveTo>
                  <a:pt x="0" y="0"/>
                </a:moveTo>
                <a:lnTo>
                  <a:pt x="1773122" y="0"/>
                </a:lnTo>
                <a:lnTo>
                  <a:pt x="1773122" y="394519"/>
                </a:lnTo>
                <a:lnTo>
                  <a:pt x="0" y="39451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9571790" y="6539942"/>
            <a:ext cx="728420" cy="718404"/>
          </a:xfrm>
          <a:custGeom>
            <a:avLst/>
            <a:gdLst/>
            <a:ahLst/>
            <a:cxnLst/>
            <a:rect l="l" t="t" r="r" b="b"/>
            <a:pathLst>
              <a:path w="728420" h="718404">
                <a:moveTo>
                  <a:pt x="0" y="0"/>
                </a:moveTo>
                <a:lnTo>
                  <a:pt x="728420" y="0"/>
                </a:lnTo>
                <a:lnTo>
                  <a:pt x="728420" y="718404"/>
                </a:lnTo>
                <a:lnTo>
                  <a:pt x="0" y="718404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1250409" y="4659804"/>
            <a:ext cx="1753107" cy="311177"/>
          </a:xfrm>
          <a:custGeom>
            <a:avLst/>
            <a:gdLst/>
            <a:ahLst/>
            <a:cxnLst/>
            <a:rect l="l" t="t" r="r" b="b"/>
            <a:pathLst>
              <a:path w="1753107" h="311177">
                <a:moveTo>
                  <a:pt x="0" y="0"/>
                </a:moveTo>
                <a:lnTo>
                  <a:pt x="1753107" y="0"/>
                </a:lnTo>
                <a:lnTo>
                  <a:pt x="1753107" y="311177"/>
                </a:lnTo>
                <a:lnTo>
                  <a:pt x="0" y="311177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3810987" y="697356"/>
            <a:ext cx="2961130" cy="45012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60"/>
              </a:lnSpc>
              <a:spcBef>
                <a:spcPct val="0"/>
              </a:spcBef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How can someone develop emotional intelligence</a:t>
            </a:r>
          </a:p>
          <a:p>
            <a:pPr algn="l">
              <a:lnSpc>
                <a:spcPts val="1260"/>
              </a:lnSpc>
              <a:spcBef>
                <a:spcPct val="0"/>
              </a:spcBef>
            </a:pPr>
            <a:r>
              <a:rPr lang="en-US" sz="900" b="1" dirty="0" err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</a:t>
            </a: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. Build self-awareness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Keep a daily emotion log. Note the situation, your feeling, the body signal, and your first thought.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Use the Johari Window idea. Ask two classmates what strengths and blind spots they see in you. Add this feedback to your log.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Name emotions with accurate words. Move beyond good or bad. Use words like worried, irritated, content, focused, and grateful.</a:t>
            </a:r>
          </a:p>
          <a:p>
            <a:pPr algn="l">
              <a:lnSpc>
                <a:spcPts val="1260"/>
              </a:lnSpc>
              <a:spcBef>
                <a:spcPct val="0"/>
              </a:spcBef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ii. Strengthen self-regulation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Use the six-second rule. When you feel a spike of anger or anxiety, pause, breathe in for four counts, breathe out for six counts, and delay your response.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Set if-then plans. If I get a critical comment, then I will ask one clarifying question before I reply.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Track triggers and patterns. Identify times of day, people, or tasks that set you off. Plan short breaks before those moments.</a:t>
            </a:r>
          </a:p>
          <a:p>
            <a:pPr algn="l">
              <a:lnSpc>
                <a:spcPts val="1260"/>
              </a:lnSpc>
              <a:spcBef>
                <a:spcPct val="0"/>
              </a:spcBef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iii. Increase social awareness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Practice active listening in each study meeting. Keep eye contact, </a:t>
            </a:r>
            <a:r>
              <a:rPr lang="en-US" sz="9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summarise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the main point, and check if you understood.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Watch nonverbal cues. Notice tone, pace, and facial expressions. Align your response to the person’s state.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Use empathy prompts. Ask what this person might need right now. Ask what would help us move forward.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45040" y="352087"/>
            <a:ext cx="10201920" cy="3293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99"/>
              </a:lnSpc>
              <a:spcBef>
                <a:spcPct val="0"/>
              </a:spcBef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in Study and Life</a:t>
            </a:r>
            <a:endParaRPr lang="en-US" sz="1999" b="1" dirty="0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571483" y="736309"/>
            <a:ext cx="3110960" cy="38343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60"/>
              </a:lnSpc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Introduction</a:t>
            </a:r>
          </a:p>
          <a:p>
            <a:pPr marL="171450" indent="-171450" algn="just">
              <a:lnSpc>
                <a:spcPts val="1260"/>
              </a:lnSpc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 Bold"/>
                <a:cs typeface="Times New Roman" panose="02020603050405020304" pitchFamily="18" charset="0"/>
                <a:sym typeface="Times New Roman Bold"/>
              </a:rPr>
              <a:t>Emotional intelligence is the ability to recognize, understand, and manage emotions in yourself and others (</a:t>
            </a:r>
            <a:r>
              <a:rPr lang="en-US" sz="9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 Bold"/>
                <a:cs typeface="Times New Roman" panose="02020603050405020304" pitchFamily="18" charset="0"/>
                <a:sym typeface="Times New Roman Bold"/>
              </a:rPr>
              <a:t>Salovey</a:t>
            </a:r>
            <a:r>
              <a:rPr lang="en-US" sz="9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 Bold"/>
                <a:cs typeface="Times New Roman" panose="02020603050405020304" pitchFamily="18" charset="0"/>
                <a:sym typeface="Times New Roman Bold"/>
              </a:rPr>
              <a:t> and Mayer, 1990).</a:t>
            </a:r>
          </a:p>
          <a:p>
            <a:pPr marL="171450" indent="-171450" algn="just">
              <a:lnSpc>
                <a:spcPts val="1260"/>
              </a:lnSpc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 Bold"/>
                <a:cs typeface="Times New Roman" panose="02020603050405020304" pitchFamily="18" charset="0"/>
                <a:sym typeface="Times New Roman Bold"/>
              </a:rPr>
              <a:t>It supports logical thinking, relationship building, and steady performance (</a:t>
            </a:r>
            <a:r>
              <a:rPr lang="en-US" sz="900" dirty="0" err="1">
                <a:solidFill>
                  <a:srgbClr val="000000"/>
                </a:solidFill>
                <a:latin typeface="Times New Roman" panose="02020603050405020304" pitchFamily="18" charset="0"/>
                <a:ea typeface="Times New Roman Bold"/>
                <a:cs typeface="Times New Roman" panose="02020603050405020304" pitchFamily="18" charset="0"/>
                <a:sym typeface="Times New Roman Bold"/>
              </a:rPr>
              <a:t>Bușu</a:t>
            </a:r>
            <a:r>
              <a:rPr lang="en-US" sz="9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 Bold"/>
                <a:cs typeface="Times New Roman" panose="02020603050405020304" pitchFamily="18" charset="0"/>
                <a:sym typeface="Times New Roman Bold"/>
              </a:rPr>
              <a:t>, 2020).</a:t>
            </a:r>
          </a:p>
          <a:p>
            <a:pPr marL="171450" indent="-171450" algn="just">
              <a:lnSpc>
                <a:spcPts val="1260"/>
              </a:lnSpc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 Bold"/>
                <a:cs typeface="Times New Roman" panose="02020603050405020304" pitchFamily="18" charset="0"/>
                <a:sym typeface="Times New Roman Bold"/>
              </a:rPr>
              <a:t>Studies show emotional intelligence links to strong leadership and long-term success (Rodrigues and Machado, 2019).</a:t>
            </a:r>
          </a:p>
          <a:p>
            <a:pPr marL="171450" indent="-171450" algn="just">
              <a:lnSpc>
                <a:spcPts val="1260"/>
              </a:lnSpc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 Bold"/>
                <a:cs typeface="Times New Roman" panose="02020603050405020304" pitchFamily="18" charset="0"/>
                <a:sym typeface="Times New Roman Bold"/>
              </a:rPr>
              <a:t>These skills also help students handle stress, manage time, and work in teams.</a:t>
            </a:r>
          </a:p>
          <a:p>
            <a:pPr marL="171450" indent="-171450" algn="just">
              <a:lnSpc>
                <a:spcPts val="1260"/>
              </a:lnSpc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 Bold"/>
                <a:cs typeface="Times New Roman" panose="02020603050405020304" pitchFamily="18" charset="0"/>
                <a:sym typeface="Times New Roman Bold"/>
              </a:rPr>
              <a:t>The poster illustrates ways to develop emotional intelligence (Singh et al., 2022).</a:t>
            </a:r>
          </a:p>
          <a:p>
            <a:pPr algn="just">
              <a:lnSpc>
                <a:spcPts val="1260"/>
              </a:lnSpc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Method</a:t>
            </a:r>
          </a:p>
          <a:p>
            <a:pPr marL="171450" indent="-171450" algn="just">
              <a:lnSpc>
                <a:spcPts val="1260"/>
              </a:lnSpc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Fundamental course materials and peer-reviewed academic sources were used to support the analysis.</a:t>
            </a:r>
          </a:p>
          <a:p>
            <a:pPr marL="171450" indent="-171450" algn="just">
              <a:lnSpc>
                <a:spcPts val="1260"/>
              </a:lnSpc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Module slides on emotional intelligence, leadership, the Johari Window, the EI framework, stress, and culture were reviewed.</a:t>
            </a:r>
          </a:p>
          <a:p>
            <a:pPr marL="171450" indent="-171450" algn="just">
              <a:lnSpc>
                <a:spcPts val="1260"/>
              </a:lnSpc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Core models by </a:t>
            </a:r>
            <a:r>
              <a:rPr lang="en-US" sz="9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Salovey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and Mayer (1990), Goleman (2005), and Bar-On (1997) were examined.</a:t>
            </a:r>
          </a:p>
          <a:p>
            <a:pPr marL="171450" indent="-171450" algn="just">
              <a:lnSpc>
                <a:spcPts val="1260"/>
              </a:lnSpc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Reflective practices were applied using journals and the amygdala hijack concept (Goleman, 1996).</a:t>
            </a:r>
          </a:p>
          <a:p>
            <a:pPr marL="171450" indent="-171450" algn="just">
              <a:lnSpc>
                <a:spcPts val="1260"/>
              </a:lnSpc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Findings were compared with practical techniques such as breathing, reframing, and planning (Gardner, 2011).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853042" y="697645"/>
            <a:ext cx="3450221" cy="466794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60"/>
              </a:lnSpc>
              <a:spcBef>
                <a:spcPct val="0"/>
              </a:spcBef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Study success factors and actions for EI challenges</a:t>
            </a:r>
          </a:p>
          <a:p>
            <a:pPr algn="l">
              <a:lnSpc>
                <a:spcPts val="1260"/>
              </a:lnSpc>
              <a:spcBef>
                <a:spcPct val="0"/>
              </a:spcBef>
            </a:pPr>
            <a:r>
              <a:rPr lang="en-US" sz="900" b="1" dirty="0" err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</a:t>
            </a: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. Clear goals and planning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Factor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Lack of clear goals leads to drift and stress (</a:t>
            </a:r>
            <a:r>
              <a:rPr lang="en-US" sz="9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Pettersen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and Schulman, 2019)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Action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Set weekly academic targets, list deliverables, and schedule them. Review on Sunday night and adjust.</a:t>
            </a:r>
          </a:p>
          <a:p>
            <a:pPr algn="l">
              <a:lnSpc>
                <a:spcPts val="1260"/>
              </a:lnSpc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ii. Attention control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Factor. 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Distraction weakens learning and increases frustration (Brady et al., 2021).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Action.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Use a single task rule. Close extra tabs. Put the phone in another room during focus blocks. Use a written to-do list.</a:t>
            </a:r>
          </a:p>
          <a:p>
            <a:pPr algn="l">
              <a:lnSpc>
                <a:spcPts val="1260"/>
              </a:lnSpc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iii.  Stress management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Factor. 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High stress reduces working memory and decision quality (Heath, 2018).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Action. 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Use a daily stress rating from 1 to 5. If the score is 4 or 5, add a 15-minute walk, one relaxation drill, and reduce low-value tasks.</a:t>
            </a:r>
          </a:p>
          <a:p>
            <a:pPr algn="l">
              <a:lnSpc>
                <a:spcPts val="1260"/>
              </a:lnSpc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iv. Feedback and conflict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Factor.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Defensive reactions to feedback slow improvement and harm group work (</a:t>
            </a:r>
            <a:r>
              <a:rPr lang="en-US" sz="9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Oeij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2017).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Action. 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Use the three-step feedback plan. Thank the person. Ask one clarifying question. Identify one change you will make. Share your plan.</a:t>
            </a:r>
          </a:p>
          <a:p>
            <a:pPr algn="l">
              <a:lnSpc>
                <a:spcPts val="1260"/>
              </a:lnSpc>
              <a:spcBef>
                <a:spcPct val="0"/>
              </a:spcBef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v.  Rapid emotional spikes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Factor. 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Amygdala hijack leads to instant reactions (Goleman, 1996) that you may regret.</a:t>
            </a:r>
          </a:p>
          <a:p>
            <a:pPr marL="194310" lvl="1" indent="-97155" algn="l">
              <a:lnSpc>
                <a:spcPts val="1260"/>
              </a:lnSpc>
              <a:buFont typeface="Arial"/>
              <a:buChar char="•"/>
            </a:pPr>
            <a:r>
              <a:rPr lang="en-US" sz="9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Action. 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Use stop, breathe, label, and choose. Stop speaking. Take two slow breaths. Label the emotion. Choose a small next step, like asking for a pause or writing notes.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1270" y="5395030"/>
            <a:ext cx="9654730" cy="1889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94310" lvl="1" indent="-97155" algn="l">
              <a:lnSpc>
                <a:spcPts val="1052"/>
              </a:lnSpc>
              <a:buFont typeface="Arial"/>
              <a:buChar char="•"/>
            </a:pP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Bar-On, R., (1997). </a:t>
            </a:r>
            <a:r>
              <a:rPr lang="en-US" sz="8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BarOn</a:t>
            </a: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emotional quotient inventory (Vol. 40). New York: Multi-Health Systems.</a:t>
            </a:r>
          </a:p>
          <a:p>
            <a:pPr marL="194310" lvl="1" indent="-97155" algn="l">
              <a:lnSpc>
                <a:spcPts val="1052"/>
              </a:lnSpc>
              <a:buFont typeface="Arial"/>
              <a:buChar char="•"/>
            </a:pP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Brady, A.C., Kim, Y.E. and </a:t>
            </a:r>
            <a:r>
              <a:rPr lang="en-US" sz="8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Cutshall</a:t>
            </a: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J., (2021). The what, why, and how of distractions from a self-regulated learning perspective. Journal of College Reading and learning, 51(2), pp.153-172.</a:t>
            </a:r>
          </a:p>
          <a:p>
            <a:pPr marL="194310" lvl="1" indent="-97155" algn="l">
              <a:lnSpc>
                <a:spcPts val="1052"/>
              </a:lnSpc>
              <a:buFont typeface="Arial"/>
              <a:buChar char="•"/>
            </a:pPr>
            <a:r>
              <a:rPr lang="en-US" sz="8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Bușu</a:t>
            </a: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A.F., (2020). Emotional intelligence is a type of cognitive ability. </a:t>
            </a:r>
            <a:r>
              <a:rPr lang="en-US" sz="8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Revista</a:t>
            </a: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de </a:t>
            </a:r>
            <a:r>
              <a:rPr lang="en-US" sz="8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Științe</a:t>
            </a: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8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Politice</a:t>
            </a: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Revue des Sciences </a:t>
            </a:r>
            <a:r>
              <a:rPr lang="en-US" sz="8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Politiques</a:t>
            </a: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(66), pp.204-215.</a:t>
            </a:r>
          </a:p>
          <a:p>
            <a:pPr marL="194310" lvl="1" indent="-97155" algn="l">
              <a:lnSpc>
                <a:spcPts val="1052"/>
              </a:lnSpc>
              <a:buFont typeface="Arial"/>
              <a:buChar char="•"/>
            </a:pP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Gardner, H., (2011). Frames of mind: The theory of multiple intelligences. Basic books.</a:t>
            </a:r>
          </a:p>
          <a:p>
            <a:pPr marL="194310" lvl="1" indent="-97155" algn="l">
              <a:lnSpc>
                <a:spcPts val="1052"/>
              </a:lnSpc>
              <a:buFont typeface="Arial"/>
              <a:buChar char="•"/>
            </a:pP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Goleman, D., (1996). Emotional intelligence. Why it can matter more than IQ. Learning, 24(6), pp.49-50.</a:t>
            </a:r>
          </a:p>
          <a:p>
            <a:pPr marL="194310" lvl="1" indent="-97155" algn="l">
              <a:lnSpc>
                <a:spcPts val="1052"/>
              </a:lnSpc>
              <a:buFont typeface="Arial"/>
              <a:buChar char="•"/>
            </a:pP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Goleman, D., (2005). Emotional intelligence: Why it can matter more than IQ. Bantam.</a:t>
            </a:r>
          </a:p>
          <a:p>
            <a:pPr marL="194310" lvl="1" indent="-97155" algn="l">
              <a:lnSpc>
                <a:spcPts val="1052"/>
              </a:lnSpc>
              <a:buFont typeface="Arial"/>
              <a:buChar char="•"/>
            </a:pP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Heath, A.J., (2018). Emotional working memory training, work demands, stress, and anxiety in cognitive performance and decision-making under uncertainty.</a:t>
            </a:r>
          </a:p>
          <a:p>
            <a:pPr marL="194310" lvl="1" indent="-97155" algn="l">
              <a:lnSpc>
                <a:spcPts val="1052"/>
              </a:lnSpc>
              <a:buFont typeface="Arial"/>
              <a:buChar char="•"/>
            </a:pPr>
            <a:r>
              <a:rPr lang="en-US" sz="8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Oeij</a:t>
            </a: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P.R., (2017). From automated defensive behavior to innovation resilience behavior: A tool for resilient teamwork as an example of workplace innovation. In Workplace Innovation: Theory, Research and Practice (pp. 375-396). Cham: Springer International Publishing.</a:t>
            </a:r>
          </a:p>
          <a:p>
            <a:pPr marL="194310" lvl="1" indent="-97155" algn="l">
              <a:lnSpc>
                <a:spcPts val="1052"/>
              </a:lnSpc>
              <a:buFont typeface="Arial"/>
              <a:buChar char="•"/>
            </a:pPr>
            <a:r>
              <a:rPr lang="en-US" sz="8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Pettersen</a:t>
            </a: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K.A. and Schulman, P.R., (2019). Drift, adaptation, resilience, and reliability: toward an empirical clarification. Safety science, 117, pp.460-468.</a:t>
            </a:r>
          </a:p>
          <a:p>
            <a:pPr marL="194310" lvl="1" indent="-97155" algn="l">
              <a:lnSpc>
                <a:spcPts val="1052"/>
              </a:lnSpc>
              <a:buFont typeface="Arial"/>
              <a:buChar char="•"/>
            </a:pP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Rodrigues, A.L. and Machado, C., (2019). Emotional intelligence. </a:t>
            </a:r>
            <a:r>
              <a:rPr lang="en-US" sz="8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Emot</a:t>
            </a: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8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Intell</a:t>
            </a: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Neuro Linguist Program New Insights </a:t>
            </a:r>
            <a:r>
              <a:rPr lang="en-US" sz="8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Manag</a:t>
            </a: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8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Eng</a:t>
            </a: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pp.33-52.</a:t>
            </a:r>
          </a:p>
          <a:p>
            <a:pPr marL="194310" lvl="1" indent="-97155" algn="l">
              <a:lnSpc>
                <a:spcPts val="1052"/>
              </a:lnSpc>
              <a:buFont typeface="Arial"/>
              <a:buChar char="•"/>
            </a:pPr>
            <a:r>
              <a:rPr lang="en-US" sz="8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Salovey</a:t>
            </a: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P. and Mayer, J.D., (1990). Emotional intelligence. Imagination, cognition and personality, 9(3), pp.185-211.</a:t>
            </a:r>
          </a:p>
          <a:p>
            <a:pPr marL="194310" lvl="1" indent="-97155" algn="l">
              <a:lnSpc>
                <a:spcPts val="1052"/>
              </a:lnSpc>
              <a:buFont typeface="Arial"/>
              <a:buChar char="•"/>
            </a:pP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Singh, A., </a:t>
            </a:r>
            <a:r>
              <a:rPr lang="en-US" sz="899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Prabhakar</a:t>
            </a:r>
            <a:r>
              <a:rPr lang="en-US" sz="899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R. and Kiran, J.S., (2022). Emotional intelligence: A literature review of its concept, models, and measures. Journal of Positive School Psychology, 6(10).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551134" y="5120175"/>
            <a:ext cx="985566" cy="218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679"/>
              </a:lnSpc>
            </a:pPr>
            <a:r>
              <a:rPr lang="en-US" sz="1200" b="1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References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8" ma:contentTypeDescription="Create a new document." ma:contentTypeScope="" ma:versionID="56540e0d0e4c48ac980dade13ab0e081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ea6d35d3a388305818512ab89e0c30ff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Props1.xml><?xml version="1.0" encoding="utf-8"?>
<ds:datastoreItem xmlns:ds="http://schemas.openxmlformats.org/officeDocument/2006/customXml" ds:itemID="{7F32359D-6FBC-472B-8EC9-A576EA0932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34366E1-157D-432A-A1FC-21EDA8B543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149020E-A13D-4AAE-97C8-0955460595B4}">
  <ds:schemaRefs>
    <ds:schemaRef ds:uri="http://www.w3.org/XML/1998/namespace"/>
    <ds:schemaRef ds:uri="http://purl.org/dc/elements/1.1/"/>
    <ds:schemaRef ds:uri="http://schemas.microsoft.com/office/2006/metadata/properties"/>
    <ds:schemaRef ds:uri="http://purl.org/dc/dcmitype/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8425509b-c587-4994-9466-01f6efb644d9"/>
    <ds:schemaRef ds:uri="a7bdb143-267e-438d-bcbf-e88b565c172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1128</Words>
  <Application>Microsoft Office PowerPoint</Application>
  <PresentationFormat>Custom</PresentationFormat>
  <Paragraphs>56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Times New Roman</vt:lpstr>
      <vt:lpstr>Arial</vt:lpstr>
      <vt:lpstr>Calibri</vt:lpstr>
      <vt:lpstr>Times New Roman Bold</vt:lpstr>
      <vt:lpstr>Office Theme</vt:lpstr>
      <vt:lpstr>Student Name &amp; ID: Jarrai Bangura 2316525 Assignment Title: C1 Poster Presentation Module code: LCLM 5006 Programme: BA (Hons) Leadership and Management Skills for the Workplace Lecturer Name: Sujeewa Herath Mudiyanselage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Memphis Blank Page A4 Document Landscape</dc:title>
  <dc:creator>Jarrai</dc:creator>
  <cp:lastModifiedBy>Jarrai Bangura (2316525)</cp:lastModifiedBy>
  <cp:revision>5</cp:revision>
  <dcterms:created xsi:type="dcterms:W3CDTF">2006-08-16T00:00:00Z</dcterms:created>
  <dcterms:modified xsi:type="dcterms:W3CDTF">2025-10-11T19:59:31Z</dcterms:modified>
  <dc:identifier>DAGzWvDi120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