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9"/>
  </p:notesMasterIdLst>
  <p:handoutMasterIdLst>
    <p:handoutMasterId r:id="rId20"/>
  </p:handoutMasterIdLst>
  <p:sldIdLst>
    <p:sldId id="339" r:id="rId2"/>
    <p:sldId id="1333" r:id="rId3"/>
    <p:sldId id="1322" r:id="rId4"/>
    <p:sldId id="1334" r:id="rId5"/>
    <p:sldId id="1352" r:id="rId6"/>
    <p:sldId id="1335" r:id="rId7"/>
    <p:sldId id="1353" r:id="rId8"/>
    <p:sldId id="1336" r:id="rId9"/>
    <p:sldId id="1337" r:id="rId10"/>
    <p:sldId id="1332" r:id="rId11"/>
    <p:sldId id="1346" r:id="rId12"/>
    <p:sldId id="1320" r:id="rId13"/>
    <p:sldId id="1321" r:id="rId14"/>
    <p:sldId id="1338" r:id="rId15"/>
    <p:sldId id="1339" r:id="rId16"/>
    <p:sldId id="1323" r:id="rId17"/>
    <p:sldId id="1329" r:id="rId18"/>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578E42-1C81-410D-9DBE-508DEBA73177}" v="440" dt="2023-03-11T08:23:40.8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52" autoAdjust="0"/>
    <p:restoredTop sz="93364" autoAdjust="0"/>
  </p:normalViewPr>
  <p:slideViewPr>
    <p:cSldViewPr>
      <p:cViewPr varScale="1">
        <p:scale>
          <a:sx n="87" d="100"/>
          <a:sy n="87" d="100"/>
        </p:scale>
        <p:origin x="208" y="560"/>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ad Elkhashen" userId="f6773d4c-e24e-4e81-9dfb-d11fc303467b" providerId="ADAL" clId="{47209EB6-F550-4C79-83AD-12F8F922F919}"/>
    <pc:docChg chg="addSld delSld modSld">
      <pc:chgData name="Emad Elkhashen" userId="f6773d4c-e24e-4e81-9dfb-d11fc303467b" providerId="ADAL" clId="{47209EB6-F550-4C79-83AD-12F8F922F919}" dt="2022-03-13T23:14:45.135" v="19" actId="47"/>
      <pc:docMkLst>
        <pc:docMk/>
      </pc:docMkLst>
      <pc:sldChg chg="del">
        <pc:chgData name="Emad Elkhashen" userId="f6773d4c-e24e-4e81-9dfb-d11fc303467b" providerId="ADAL" clId="{47209EB6-F550-4C79-83AD-12F8F922F919}" dt="2022-03-13T23:14:26.285" v="1" actId="47"/>
        <pc:sldMkLst>
          <pc:docMk/>
          <pc:sldMk cId="3180564613" sldId="284"/>
        </pc:sldMkLst>
      </pc:sldChg>
      <pc:sldChg chg="del">
        <pc:chgData name="Emad Elkhashen" userId="f6773d4c-e24e-4e81-9dfb-d11fc303467b" providerId="ADAL" clId="{47209EB6-F550-4C79-83AD-12F8F922F919}" dt="2022-03-13T23:14:32.353" v="3" actId="47"/>
        <pc:sldMkLst>
          <pc:docMk/>
          <pc:sldMk cId="1232010220" sldId="286"/>
        </pc:sldMkLst>
      </pc:sldChg>
      <pc:sldChg chg="del">
        <pc:chgData name="Emad Elkhashen" userId="f6773d4c-e24e-4e81-9dfb-d11fc303467b" providerId="ADAL" clId="{47209EB6-F550-4C79-83AD-12F8F922F919}" dt="2022-03-13T23:14:32.772" v="4" actId="47"/>
        <pc:sldMkLst>
          <pc:docMk/>
          <pc:sldMk cId="3879930335" sldId="287"/>
        </pc:sldMkLst>
      </pc:sldChg>
      <pc:sldChg chg="del">
        <pc:chgData name="Emad Elkhashen" userId="f6773d4c-e24e-4e81-9dfb-d11fc303467b" providerId="ADAL" clId="{47209EB6-F550-4C79-83AD-12F8F922F919}" dt="2022-03-13T23:14:33.088" v="5" actId="47"/>
        <pc:sldMkLst>
          <pc:docMk/>
          <pc:sldMk cId="1796715754" sldId="288"/>
        </pc:sldMkLst>
      </pc:sldChg>
      <pc:sldChg chg="del">
        <pc:chgData name="Emad Elkhashen" userId="f6773d4c-e24e-4e81-9dfb-d11fc303467b" providerId="ADAL" clId="{47209EB6-F550-4C79-83AD-12F8F922F919}" dt="2022-03-13T23:14:33.320" v="6" actId="47"/>
        <pc:sldMkLst>
          <pc:docMk/>
          <pc:sldMk cId="1300498021" sldId="289"/>
        </pc:sldMkLst>
      </pc:sldChg>
      <pc:sldChg chg="del">
        <pc:chgData name="Emad Elkhashen" userId="f6773d4c-e24e-4e81-9dfb-d11fc303467b" providerId="ADAL" clId="{47209EB6-F550-4C79-83AD-12F8F922F919}" dt="2022-03-13T23:14:33.536" v="7" actId="47"/>
        <pc:sldMkLst>
          <pc:docMk/>
          <pc:sldMk cId="1407142887" sldId="290"/>
        </pc:sldMkLst>
      </pc:sldChg>
      <pc:sldChg chg="del">
        <pc:chgData name="Emad Elkhashen" userId="f6773d4c-e24e-4e81-9dfb-d11fc303467b" providerId="ADAL" clId="{47209EB6-F550-4C79-83AD-12F8F922F919}" dt="2022-03-13T23:14:33.747" v="8" actId="47"/>
        <pc:sldMkLst>
          <pc:docMk/>
          <pc:sldMk cId="4260648438" sldId="291"/>
        </pc:sldMkLst>
      </pc:sldChg>
      <pc:sldChg chg="del">
        <pc:chgData name="Emad Elkhashen" userId="f6773d4c-e24e-4e81-9dfb-d11fc303467b" providerId="ADAL" clId="{47209EB6-F550-4C79-83AD-12F8F922F919}" dt="2022-03-13T23:14:33.940" v="9" actId="47"/>
        <pc:sldMkLst>
          <pc:docMk/>
          <pc:sldMk cId="4125389484" sldId="292"/>
        </pc:sldMkLst>
      </pc:sldChg>
      <pc:sldChg chg="del">
        <pc:chgData name="Emad Elkhashen" userId="f6773d4c-e24e-4e81-9dfb-d11fc303467b" providerId="ADAL" clId="{47209EB6-F550-4C79-83AD-12F8F922F919}" dt="2022-03-13T23:14:34.172" v="10" actId="47"/>
        <pc:sldMkLst>
          <pc:docMk/>
          <pc:sldMk cId="1568202155" sldId="293"/>
        </pc:sldMkLst>
      </pc:sldChg>
      <pc:sldChg chg="del">
        <pc:chgData name="Emad Elkhashen" userId="f6773d4c-e24e-4e81-9dfb-d11fc303467b" providerId="ADAL" clId="{47209EB6-F550-4C79-83AD-12F8F922F919}" dt="2022-03-13T23:14:34.772" v="11" actId="47"/>
        <pc:sldMkLst>
          <pc:docMk/>
          <pc:sldMk cId="555869595" sldId="294"/>
        </pc:sldMkLst>
      </pc:sldChg>
      <pc:sldChg chg="del">
        <pc:chgData name="Emad Elkhashen" userId="f6773d4c-e24e-4e81-9dfb-d11fc303467b" providerId="ADAL" clId="{47209EB6-F550-4C79-83AD-12F8F922F919}" dt="2022-03-13T23:14:35.257" v="12" actId="47"/>
        <pc:sldMkLst>
          <pc:docMk/>
          <pc:sldMk cId="3494708570" sldId="295"/>
        </pc:sldMkLst>
      </pc:sldChg>
      <pc:sldChg chg="del">
        <pc:chgData name="Emad Elkhashen" userId="f6773d4c-e24e-4e81-9dfb-d11fc303467b" providerId="ADAL" clId="{47209EB6-F550-4C79-83AD-12F8F922F919}" dt="2022-03-13T23:14:35.473" v="13" actId="47"/>
        <pc:sldMkLst>
          <pc:docMk/>
          <pc:sldMk cId="3493679313" sldId="296"/>
        </pc:sldMkLst>
      </pc:sldChg>
      <pc:sldChg chg="del">
        <pc:chgData name="Emad Elkhashen" userId="f6773d4c-e24e-4e81-9dfb-d11fc303467b" providerId="ADAL" clId="{47209EB6-F550-4C79-83AD-12F8F922F919}" dt="2022-03-13T23:14:35.673" v="14" actId="47"/>
        <pc:sldMkLst>
          <pc:docMk/>
          <pc:sldMk cId="3775181761" sldId="297"/>
        </pc:sldMkLst>
      </pc:sldChg>
      <pc:sldChg chg="del">
        <pc:chgData name="Emad Elkhashen" userId="f6773d4c-e24e-4e81-9dfb-d11fc303467b" providerId="ADAL" clId="{47209EB6-F550-4C79-83AD-12F8F922F919}" dt="2022-03-13T23:14:35.858" v="15" actId="47"/>
        <pc:sldMkLst>
          <pc:docMk/>
          <pc:sldMk cId="1254968280" sldId="298"/>
        </pc:sldMkLst>
      </pc:sldChg>
      <pc:sldChg chg="del">
        <pc:chgData name="Emad Elkhashen" userId="f6773d4c-e24e-4e81-9dfb-d11fc303467b" providerId="ADAL" clId="{47209EB6-F550-4C79-83AD-12F8F922F919}" dt="2022-03-13T23:14:36.089" v="16" actId="47"/>
        <pc:sldMkLst>
          <pc:docMk/>
          <pc:sldMk cId="2430880283" sldId="299"/>
        </pc:sldMkLst>
      </pc:sldChg>
      <pc:sldChg chg="del">
        <pc:chgData name="Emad Elkhashen" userId="f6773d4c-e24e-4e81-9dfb-d11fc303467b" providerId="ADAL" clId="{47209EB6-F550-4C79-83AD-12F8F922F919}" dt="2022-03-13T23:14:36.322" v="17" actId="47"/>
        <pc:sldMkLst>
          <pc:docMk/>
          <pc:sldMk cId="4102911918" sldId="300"/>
        </pc:sldMkLst>
      </pc:sldChg>
      <pc:sldChg chg="del">
        <pc:chgData name="Emad Elkhashen" userId="f6773d4c-e24e-4e81-9dfb-d11fc303467b" providerId="ADAL" clId="{47209EB6-F550-4C79-83AD-12F8F922F919}" dt="2022-03-13T23:14:36.552" v="18" actId="47"/>
        <pc:sldMkLst>
          <pc:docMk/>
          <pc:sldMk cId="1008844191" sldId="301"/>
        </pc:sldMkLst>
      </pc:sldChg>
      <pc:sldChg chg="del">
        <pc:chgData name="Emad Elkhashen" userId="f6773d4c-e24e-4e81-9dfb-d11fc303467b" providerId="ADAL" clId="{47209EB6-F550-4C79-83AD-12F8F922F919}" dt="2022-03-13T23:14:45.135" v="19" actId="47"/>
        <pc:sldMkLst>
          <pc:docMk/>
          <pc:sldMk cId="142072765" sldId="314"/>
        </pc:sldMkLst>
      </pc:sldChg>
      <pc:sldChg chg="modSp add mod">
        <pc:chgData name="Emad Elkhashen" userId="f6773d4c-e24e-4e81-9dfb-d11fc303467b" providerId="ADAL" clId="{47209EB6-F550-4C79-83AD-12F8F922F919}" dt="2022-03-13T23:14:29.051" v="2" actId="20577"/>
        <pc:sldMkLst>
          <pc:docMk/>
          <pc:sldMk cId="4040249169" sldId="315"/>
        </pc:sldMkLst>
        <pc:spChg chg="mod">
          <ac:chgData name="Emad Elkhashen" userId="f6773d4c-e24e-4e81-9dfb-d11fc303467b" providerId="ADAL" clId="{47209EB6-F550-4C79-83AD-12F8F922F919}" dt="2022-03-13T23:14:29.051" v="2" actId="20577"/>
          <ac:spMkLst>
            <pc:docMk/>
            <pc:sldMk cId="4040249169" sldId="315"/>
            <ac:spMk id="2052" creationId="{00000000-0000-0000-0000-000000000000}"/>
          </ac:spMkLst>
        </pc:spChg>
      </pc:sldChg>
    </pc:docChg>
  </pc:docChgLst>
  <pc:docChgLst>
    <pc:chgData name="Ivana Rozic" userId="3146e45c-111e-47f4-abdb-d162ebf290e2" providerId="ADAL" clId="{88578E42-1C81-410D-9DBE-508DEBA73177}"/>
    <pc:docChg chg="undo redo custSel addSld delSld modSld">
      <pc:chgData name="Ivana Rozic" userId="3146e45c-111e-47f4-abdb-d162ebf290e2" providerId="ADAL" clId="{88578E42-1C81-410D-9DBE-508DEBA73177}" dt="2023-03-11T08:29:45.009" v="726" actId="207"/>
      <pc:docMkLst>
        <pc:docMk/>
      </pc:docMkLst>
      <pc:sldChg chg="modSp mod">
        <pc:chgData name="Ivana Rozic" userId="3146e45c-111e-47f4-abdb-d162ebf290e2" providerId="ADAL" clId="{88578E42-1C81-410D-9DBE-508DEBA73177}" dt="2023-03-11T08:29:08.001" v="724" actId="207"/>
        <pc:sldMkLst>
          <pc:docMk/>
          <pc:sldMk cId="2310660391" sldId="302"/>
        </pc:sldMkLst>
        <pc:spChg chg="mod">
          <ac:chgData name="Ivana Rozic" userId="3146e45c-111e-47f4-abdb-d162ebf290e2" providerId="ADAL" clId="{88578E42-1C81-410D-9DBE-508DEBA73177}" dt="2023-03-11T08:29:08.001" v="724" actId="207"/>
          <ac:spMkLst>
            <pc:docMk/>
            <pc:sldMk cId="2310660391" sldId="302"/>
            <ac:spMk id="25602" creationId="{00000000-0000-0000-0000-000000000000}"/>
          </ac:spMkLst>
        </pc:spChg>
        <pc:spChg chg="mod">
          <ac:chgData name="Ivana Rozic" userId="3146e45c-111e-47f4-abdb-d162ebf290e2" providerId="ADAL" clId="{88578E42-1C81-410D-9DBE-508DEBA73177}" dt="2023-03-08T14:19:59.818" v="721"/>
          <ac:spMkLst>
            <pc:docMk/>
            <pc:sldMk cId="2310660391" sldId="302"/>
            <ac:spMk id="25603" creationId="{00000000-0000-0000-0000-000000000000}"/>
          </ac:spMkLst>
        </pc:spChg>
      </pc:sldChg>
      <pc:sldChg chg="addSp delSp modSp add del mod modAnim">
        <pc:chgData name="Ivana Rozic" userId="3146e45c-111e-47f4-abdb-d162ebf290e2" providerId="ADAL" clId="{88578E42-1C81-410D-9DBE-508DEBA73177}" dt="2023-03-08T14:20:09.425" v="722"/>
        <pc:sldMkLst>
          <pc:docMk/>
          <pc:sldMk cId="3061731956" sldId="303"/>
        </pc:sldMkLst>
        <pc:spChg chg="mod">
          <ac:chgData name="Ivana Rozic" userId="3146e45c-111e-47f4-abdb-d162ebf290e2" providerId="ADAL" clId="{88578E42-1C81-410D-9DBE-508DEBA73177}" dt="2023-03-07T22:44:56.642" v="532" actId="1076"/>
          <ac:spMkLst>
            <pc:docMk/>
            <pc:sldMk cId="3061731956" sldId="303"/>
            <ac:spMk id="2" creationId="{00000000-0000-0000-0000-000000000000}"/>
          </ac:spMkLst>
        </pc:spChg>
        <pc:spChg chg="mod">
          <ac:chgData name="Ivana Rozic" userId="3146e45c-111e-47f4-abdb-d162ebf290e2" providerId="ADAL" clId="{88578E42-1C81-410D-9DBE-508DEBA73177}" dt="2023-03-07T22:45:02.354" v="535" actId="1076"/>
          <ac:spMkLst>
            <pc:docMk/>
            <pc:sldMk cId="3061731956" sldId="303"/>
            <ac:spMk id="26626" creationId="{00000000-0000-0000-0000-000000000000}"/>
          </ac:spMkLst>
        </pc:spChg>
        <pc:graphicFrameChg chg="add del mod">
          <ac:chgData name="Ivana Rozic" userId="3146e45c-111e-47f4-abdb-d162ebf290e2" providerId="ADAL" clId="{88578E42-1C81-410D-9DBE-508DEBA73177}" dt="2023-03-07T16:24:07.572" v="183" actId="478"/>
          <ac:graphicFrameMkLst>
            <pc:docMk/>
            <pc:sldMk cId="3061731956" sldId="303"/>
            <ac:graphicFrameMk id="3" creationId="{AEB4D404-4D8F-EBFF-23FE-1C4184D9BA71}"/>
          </ac:graphicFrameMkLst>
        </pc:graphicFrameChg>
        <pc:picChg chg="add mod">
          <ac:chgData name="Ivana Rozic" userId="3146e45c-111e-47f4-abdb-d162ebf290e2" providerId="ADAL" clId="{88578E42-1C81-410D-9DBE-508DEBA73177}" dt="2023-03-07T22:44:59.169" v="534" actId="1076"/>
          <ac:picMkLst>
            <pc:docMk/>
            <pc:sldMk cId="3061731956" sldId="303"/>
            <ac:picMk id="3" creationId="{4915C378-AFC0-4228-649C-48AF026636F3}"/>
          </ac:picMkLst>
        </pc:picChg>
      </pc:sldChg>
      <pc:sldChg chg="addSp delSp modSp mod modAnim">
        <pc:chgData name="Ivana Rozic" userId="3146e45c-111e-47f4-abdb-d162ebf290e2" providerId="ADAL" clId="{88578E42-1C81-410D-9DBE-508DEBA73177}" dt="2023-03-07T23:00:30.702" v="556" actId="1076"/>
        <pc:sldMkLst>
          <pc:docMk/>
          <pc:sldMk cId="1519284673" sldId="304"/>
        </pc:sldMkLst>
        <pc:spChg chg="mod">
          <ac:chgData name="Ivana Rozic" userId="3146e45c-111e-47f4-abdb-d162ebf290e2" providerId="ADAL" clId="{88578E42-1C81-410D-9DBE-508DEBA73177}" dt="2023-03-07T23:00:04.390" v="549" actId="6549"/>
          <ac:spMkLst>
            <pc:docMk/>
            <pc:sldMk cId="1519284673" sldId="304"/>
            <ac:spMk id="18435" creationId="{00000000-0000-0000-0000-000000000000}"/>
          </ac:spMkLst>
        </pc:spChg>
        <pc:spChg chg="mod">
          <ac:chgData name="Ivana Rozic" userId="3146e45c-111e-47f4-abdb-d162ebf290e2" providerId="ADAL" clId="{88578E42-1C81-410D-9DBE-508DEBA73177}" dt="2023-03-07T16:24:23.942" v="184" actId="108"/>
          <ac:spMkLst>
            <pc:docMk/>
            <pc:sldMk cId="1519284673" sldId="304"/>
            <ac:spMk id="27650" creationId="{00000000-0000-0000-0000-000000000000}"/>
          </ac:spMkLst>
        </pc:spChg>
        <pc:graphicFrameChg chg="add del mod">
          <ac:chgData name="Ivana Rozic" userId="3146e45c-111e-47f4-abdb-d162ebf290e2" providerId="ADAL" clId="{88578E42-1C81-410D-9DBE-508DEBA73177}" dt="2023-03-07T23:00:08.637" v="551"/>
          <ac:graphicFrameMkLst>
            <pc:docMk/>
            <pc:sldMk cId="1519284673" sldId="304"/>
            <ac:graphicFrameMk id="2" creationId="{5BD1C832-EE0F-73B8-60F3-A6BC05B60CBF}"/>
          </ac:graphicFrameMkLst>
        </pc:graphicFrameChg>
        <pc:picChg chg="add mod">
          <ac:chgData name="Ivana Rozic" userId="3146e45c-111e-47f4-abdb-d162ebf290e2" providerId="ADAL" clId="{88578E42-1C81-410D-9DBE-508DEBA73177}" dt="2023-03-07T23:00:30.702" v="556" actId="1076"/>
          <ac:picMkLst>
            <pc:docMk/>
            <pc:sldMk cId="1519284673" sldId="304"/>
            <ac:picMk id="3" creationId="{54745A51-3E0C-ED6A-19C7-C1BAAF8D08FA}"/>
          </ac:picMkLst>
        </pc:picChg>
      </pc:sldChg>
      <pc:sldChg chg="addSp modSp mod modAnim">
        <pc:chgData name="Ivana Rozic" userId="3146e45c-111e-47f4-abdb-d162ebf290e2" providerId="ADAL" clId="{88578E42-1C81-410D-9DBE-508DEBA73177}" dt="2023-03-07T23:30:43.984" v="720" actId="1076"/>
        <pc:sldMkLst>
          <pc:docMk/>
          <pc:sldMk cId="2261871344" sldId="305"/>
        </pc:sldMkLst>
        <pc:spChg chg="mod">
          <ac:chgData name="Ivana Rozic" userId="3146e45c-111e-47f4-abdb-d162ebf290e2" providerId="ADAL" clId="{88578E42-1C81-410D-9DBE-508DEBA73177}" dt="2023-03-07T23:30:33.971" v="719" actId="14100"/>
          <ac:spMkLst>
            <pc:docMk/>
            <pc:sldMk cId="2261871344" sldId="305"/>
            <ac:spMk id="20483" creationId="{00000000-0000-0000-0000-000000000000}"/>
          </ac:spMkLst>
        </pc:spChg>
        <pc:spChg chg="mod">
          <ac:chgData name="Ivana Rozic" userId="3146e45c-111e-47f4-abdb-d162ebf290e2" providerId="ADAL" clId="{88578E42-1C81-410D-9DBE-508DEBA73177}" dt="2023-03-07T23:29:17.651" v="714" actId="404"/>
          <ac:spMkLst>
            <pc:docMk/>
            <pc:sldMk cId="2261871344" sldId="305"/>
            <ac:spMk id="28674" creationId="{00000000-0000-0000-0000-000000000000}"/>
          </ac:spMkLst>
        </pc:spChg>
        <pc:picChg chg="add mod">
          <ac:chgData name="Ivana Rozic" userId="3146e45c-111e-47f4-abdb-d162ebf290e2" providerId="ADAL" clId="{88578E42-1C81-410D-9DBE-508DEBA73177}" dt="2023-03-07T23:30:43.984" v="720" actId="1076"/>
          <ac:picMkLst>
            <pc:docMk/>
            <pc:sldMk cId="2261871344" sldId="305"/>
            <ac:picMk id="2" creationId="{87E1BB4C-4D3D-AABE-BC78-85E75A3645AB}"/>
          </ac:picMkLst>
        </pc:picChg>
      </pc:sldChg>
      <pc:sldChg chg="addSp delSp modSp mod modAnim">
        <pc:chgData name="Ivana Rozic" userId="3146e45c-111e-47f4-abdb-d162ebf290e2" providerId="ADAL" clId="{88578E42-1C81-410D-9DBE-508DEBA73177}" dt="2023-03-07T23:29:13.153" v="713" actId="404"/>
        <pc:sldMkLst>
          <pc:docMk/>
          <pc:sldMk cId="4191678002" sldId="306"/>
        </pc:sldMkLst>
        <pc:spChg chg="mod">
          <ac:chgData name="Ivana Rozic" userId="3146e45c-111e-47f4-abdb-d162ebf290e2" providerId="ADAL" clId="{88578E42-1C81-410D-9DBE-508DEBA73177}" dt="2023-03-07T23:29:04.293" v="711" actId="1076"/>
          <ac:spMkLst>
            <pc:docMk/>
            <pc:sldMk cId="4191678002" sldId="306"/>
            <ac:spMk id="21507" creationId="{00000000-0000-0000-0000-000000000000}"/>
          </ac:spMkLst>
        </pc:spChg>
        <pc:spChg chg="mod">
          <ac:chgData name="Ivana Rozic" userId="3146e45c-111e-47f4-abdb-d162ebf290e2" providerId="ADAL" clId="{88578E42-1C81-410D-9DBE-508DEBA73177}" dt="2023-03-07T23:29:13.153" v="713" actId="404"/>
          <ac:spMkLst>
            <pc:docMk/>
            <pc:sldMk cId="4191678002" sldId="306"/>
            <ac:spMk id="29698" creationId="{00000000-0000-0000-0000-000000000000}"/>
          </ac:spMkLst>
        </pc:spChg>
        <pc:graphicFrameChg chg="add del mod">
          <ac:chgData name="Ivana Rozic" userId="3146e45c-111e-47f4-abdb-d162ebf290e2" providerId="ADAL" clId="{88578E42-1C81-410D-9DBE-508DEBA73177}" dt="2023-03-07T23:28:21.378" v="704"/>
          <ac:graphicFrameMkLst>
            <pc:docMk/>
            <pc:sldMk cId="4191678002" sldId="306"/>
            <ac:graphicFrameMk id="2" creationId="{B3128211-6EB5-8065-DB7F-C2334F66CC6C}"/>
          </ac:graphicFrameMkLst>
        </pc:graphicFrameChg>
        <pc:picChg chg="add mod">
          <ac:chgData name="Ivana Rozic" userId="3146e45c-111e-47f4-abdb-d162ebf290e2" providerId="ADAL" clId="{88578E42-1C81-410D-9DBE-508DEBA73177}" dt="2023-03-07T23:29:06.015" v="712" actId="1076"/>
          <ac:picMkLst>
            <pc:docMk/>
            <pc:sldMk cId="4191678002" sldId="306"/>
            <ac:picMk id="3" creationId="{92B6AC92-B740-2186-FB84-1D1C5D8560E9}"/>
          </ac:picMkLst>
        </pc:picChg>
      </pc:sldChg>
      <pc:sldChg chg="modSp mod">
        <pc:chgData name="Ivana Rozic" userId="3146e45c-111e-47f4-abdb-d162ebf290e2" providerId="ADAL" clId="{88578E42-1C81-410D-9DBE-508DEBA73177}" dt="2023-03-11T08:29:30.413" v="725" actId="207"/>
        <pc:sldMkLst>
          <pc:docMk/>
          <pc:sldMk cId="1292729385" sldId="307"/>
        </pc:sldMkLst>
        <pc:spChg chg="mod">
          <ac:chgData name="Ivana Rozic" userId="3146e45c-111e-47f4-abdb-d162ebf290e2" providerId="ADAL" clId="{88578E42-1C81-410D-9DBE-508DEBA73177}" dt="2023-03-11T08:29:30.413" v="725" actId="207"/>
          <ac:spMkLst>
            <pc:docMk/>
            <pc:sldMk cId="1292729385" sldId="307"/>
            <ac:spMk id="30722" creationId="{00000000-0000-0000-0000-000000000000}"/>
          </ac:spMkLst>
        </pc:spChg>
        <pc:spChg chg="mod">
          <ac:chgData name="Ivana Rozic" userId="3146e45c-111e-47f4-abdb-d162ebf290e2" providerId="ADAL" clId="{88578E42-1C81-410D-9DBE-508DEBA73177}" dt="2023-03-07T16:41:08.768" v="398" actId="6549"/>
          <ac:spMkLst>
            <pc:docMk/>
            <pc:sldMk cId="1292729385" sldId="307"/>
            <ac:spMk id="30723" creationId="{00000000-0000-0000-0000-000000000000}"/>
          </ac:spMkLst>
        </pc:spChg>
      </pc:sldChg>
      <pc:sldChg chg="addSp delSp modSp mod modAnim">
        <pc:chgData name="Ivana Rozic" userId="3146e45c-111e-47f4-abdb-d162ebf290e2" providerId="ADAL" clId="{88578E42-1C81-410D-9DBE-508DEBA73177}" dt="2023-03-07T23:21:55.209" v="690"/>
        <pc:sldMkLst>
          <pc:docMk/>
          <pc:sldMk cId="207559206" sldId="308"/>
        </pc:sldMkLst>
        <pc:spChg chg="mod">
          <ac:chgData name="Ivana Rozic" userId="3146e45c-111e-47f4-abdb-d162ebf290e2" providerId="ADAL" clId="{88578E42-1C81-410D-9DBE-508DEBA73177}" dt="2023-03-07T23:11:33.875" v="661" actId="1076"/>
          <ac:spMkLst>
            <pc:docMk/>
            <pc:sldMk cId="207559206" sldId="308"/>
            <ac:spMk id="23555" creationId="{00000000-0000-0000-0000-000000000000}"/>
          </ac:spMkLst>
        </pc:spChg>
        <pc:spChg chg="mod">
          <ac:chgData name="Ivana Rozic" userId="3146e45c-111e-47f4-abdb-d162ebf290e2" providerId="ADAL" clId="{88578E42-1C81-410D-9DBE-508DEBA73177}" dt="2023-03-07T23:11:38.787" v="662" actId="1076"/>
          <ac:spMkLst>
            <pc:docMk/>
            <pc:sldMk cId="207559206" sldId="308"/>
            <ac:spMk id="31746" creationId="{00000000-0000-0000-0000-000000000000}"/>
          </ac:spMkLst>
        </pc:spChg>
        <pc:graphicFrameChg chg="add del mod">
          <ac:chgData name="Ivana Rozic" userId="3146e45c-111e-47f4-abdb-d162ebf290e2" providerId="ADAL" clId="{88578E42-1C81-410D-9DBE-508DEBA73177}" dt="2023-03-07T23:09:02.389" v="559"/>
          <ac:graphicFrameMkLst>
            <pc:docMk/>
            <pc:sldMk cId="207559206" sldId="308"/>
            <ac:graphicFrameMk id="2" creationId="{2F795B31-C53F-C7E1-7BD1-7BC04FC60778}"/>
          </ac:graphicFrameMkLst>
        </pc:graphicFrameChg>
        <pc:picChg chg="add mod">
          <ac:chgData name="Ivana Rozic" userId="3146e45c-111e-47f4-abdb-d162ebf290e2" providerId="ADAL" clId="{88578E42-1C81-410D-9DBE-508DEBA73177}" dt="2023-03-07T23:11:41.936" v="663" actId="1076"/>
          <ac:picMkLst>
            <pc:docMk/>
            <pc:sldMk cId="207559206" sldId="308"/>
            <ac:picMk id="3" creationId="{B1DBD4D0-2DB0-1C92-AB9D-FA6BAAE65E69}"/>
          </ac:picMkLst>
        </pc:picChg>
      </pc:sldChg>
      <pc:sldChg chg="addSp delSp modSp mod">
        <pc:chgData name="Ivana Rozic" userId="3146e45c-111e-47f4-abdb-d162ebf290e2" providerId="ADAL" clId="{88578E42-1C81-410D-9DBE-508DEBA73177}" dt="2023-03-07T23:13:11.144" v="672" actId="1076"/>
        <pc:sldMkLst>
          <pc:docMk/>
          <pc:sldMk cId="2634545975" sldId="309"/>
        </pc:sldMkLst>
        <pc:spChg chg="mod">
          <ac:chgData name="Ivana Rozic" userId="3146e45c-111e-47f4-abdb-d162ebf290e2" providerId="ADAL" clId="{88578E42-1C81-410D-9DBE-508DEBA73177}" dt="2023-03-07T16:43:31.091" v="410" actId="108"/>
          <ac:spMkLst>
            <pc:docMk/>
            <pc:sldMk cId="2634545975" sldId="309"/>
            <ac:spMk id="32770" creationId="{00000000-0000-0000-0000-000000000000}"/>
          </ac:spMkLst>
        </pc:spChg>
        <pc:spChg chg="mod">
          <ac:chgData name="Ivana Rozic" userId="3146e45c-111e-47f4-abdb-d162ebf290e2" providerId="ADAL" clId="{88578E42-1C81-410D-9DBE-508DEBA73177}" dt="2023-03-07T23:12:45.250" v="666" actId="20577"/>
          <ac:spMkLst>
            <pc:docMk/>
            <pc:sldMk cId="2634545975" sldId="309"/>
            <ac:spMk id="32771" creationId="{00000000-0000-0000-0000-000000000000}"/>
          </ac:spMkLst>
        </pc:spChg>
        <pc:graphicFrameChg chg="add del mod">
          <ac:chgData name="Ivana Rozic" userId="3146e45c-111e-47f4-abdb-d162ebf290e2" providerId="ADAL" clId="{88578E42-1C81-410D-9DBE-508DEBA73177}" dt="2023-03-07T23:12:48.400" v="668"/>
          <ac:graphicFrameMkLst>
            <pc:docMk/>
            <pc:sldMk cId="2634545975" sldId="309"/>
            <ac:graphicFrameMk id="2" creationId="{04873BA4-6A90-E8D4-05AF-563A4554C9F4}"/>
          </ac:graphicFrameMkLst>
        </pc:graphicFrameChg>
        <pc:picChg chg="add mod">
          <ac:chgData name="Ivana Rozic" userId="3146e45c-111e-47f4-abdb-d162ebf290e2" providerId="ADAL" clId="{88578E42-1C81-410D-9DBE-508DEBA73177}" dt="2023-03-07T23:13:11.144" v="672" actId="1076"/>
          <ac:picMkLst>
            <pc:docMk/>
            <pc:sldMk cId="2634545975" sldId="309"/>
            <ac:picMk id="3" creationId="{70397D8D-F4AC-C0DB-ED67-FD7187A0458A}"/>
          </ac:picMkLst>
        </pc:picChg>
      </pc:sldChg>
      <pc:sldChg chg="modSp mod">
        <pc:chgData name="Ivana Rozic" userId="3146e45c-111e-47f4-abdb-d162ebf290e2" providerId="ADAL" clId="{88578E42-1C81-410D-9DBE-508DEBA73177}" dt="2023-03-11T08:29:45.009" v="726" actId="207"/>
        <pc:sldMkLst>
          <pc:docMk/>
          <pc:sldMk cId="1291443226" sldId="310"/>
        </pc:sldMkLst>
        <pc:spChg chg="mod">
          <ac:chgData name="Ivana Rozic" userId="3146e45c-111e-47f4-abdb-d162ebf290e2" providerId="ADAL" clId="{88578E42-1C81-410D-9DBE-508DEBA73177}" dt="2023-03-11T08:29:45.009" v="726" actId="207"/>
          <ac:spMkLst>
            <pc:docMk/>
            <pc:sldMk cId="1291443226" sldId="310"/>
            <ac:spMk id="33794" creationId="{00000000-0000-0000-0000-000000000000}"/>
          </ac:spMkLst>
        </pc:spChg>
        <pc:spChg chg="mod">
          <ac:chgData name="Ivana Rozic" userId="3146e45c-111e-47f4-abdb-d162ebf290e2" providerId="ADAL" clId="{88578E42-1C81-410D-9DBE-508DEBA73177}" dt="2023-03-07T16:50:47.002" v="469" actId="948"/>
          <ac:spMkLst>
            <pc:docMk/>
            <pc:sldMk cId="1291443226" sldId="310"/>
            <ac:spMk id="33795" creationId="{00000000-0000-0000-0000-000000000000}"/>
          </ac:spMkLst>
        </pc:spChg>
      </pc:sldChg>
      <pc:sldChg chg="addSp modSp mod modAnim">
        <pc:chgData name="Ivana Rozic" userId="3146e45c-111e-47f4-abdb-d162ebf290e2" providerId="ADAL" clId="{88578E42-1C81-410D-9DBE-508DEBA73177}" dt="2023-03-07T23:18:17.483" v="678" actId="1076"/>
        <pc:sldMkLst>
          <pc:docMk/>
          <pc:sldMk cId="3652362888" sldId="311"/>
        </pc:sldMkLst>
        <pc:spChg chg="mod">
          <ac:chgData name="Ivana Rozic" userId="3146e45c-111e-47f4-abdb-d162ebf290e2" providerId="ADAL" clId="{88578E42-1C81-410D-9DBE-508DEBA73177}" dt="2023-03-07T23:15:32.957" v="674" actId="6549"/>
          <ac:spMkLst>
            <pc:docMk/>
            <pc:sldMk cId="3652362888" sldId="311"/>
            <ac:spMk id="26627" creationId="{00000000-0000-0000-0000-000000000000}"/>
          </ac:spMkLst>
        </pc:spChg>
        <pc:spChg chg="mod">
          <ac:chgData name="Ivana Rozic" userId="3146e45c-111e-47f4-abdb-d162ebf290e2" providerId="ADAL" clId="{88578E42-1C81-410D-9DBE-508DEBA73177}" dt="2023-03-07T16:50:59.176" v="470" actId="108"/>
          <ac:spMkLst>
            <pc:docMk/>
            <pc:sldMk cId="3652362888" sldId="311"/>
            <ac:spMk id="34818" creationId="{00000000-0000-0000-0000-000000000000}"/>
          </ac:spMkLst>
        </pc:spChg>
        <pc:picChg chg="add mod">
          <ac:chgData name="Ivana Rozic" userId="3146e45c-111e-47f4-abdb-d162ebf290e2" providerId="ADAL" clId="{88578E42-1C81-410D-9DBE-508DEBA73177}" dt="2023-03-07T23:18:17.483" v="678" actId="1076"/>
          <ac:picMkLst>
            <pc:docMk/>
            <pc:sldMk cId="3652362888" sldId="311"/>
            <ac:picMk id="2" creationId="{BBD0D2BD-C9E0-C069-508A-35B81B51CB96}"/>
          </ac:picMkLst>
        </pc:picChg>
      </pc:sldChg>
      <pc:sldChg chg="addSp modSp mod modAnim">
        <pc:chgData name="Ivana Rozic" userId="3146e45c-111e-47f4-abdb-d162ebf290e2" providerId="ADAL" clId="{88578E42-1C81-410D-9DBE-508DEBA73177}" dt="2023-03-07T23:21:39.920" v="689"/>
        <pc:sldMkLst>
          <pc:docMk/>
          <pc:sldMk cId="4264995644" sldId="312"/>
        </pc:sldMkLst>
        <pc:spChg chg="mod">
          <ac:chgData name="Ivana Rozic" userId="3146e45c-111e-47f4-abdb-d162ebf290e2" providerId="ADAL" clId="{88578E42-1C81-410D-9DBE-508DEBA73177}" dt="2023-03-07T23:21:11.788" v="683" actId="6549"/>
          <ac:spMkLst>
            <pc:docMk/>
            <pc:sldMk cId="4264995644" sldId="312"/>
            <ac:spMk id="27651" creationId="{00000000-0000-0000-0000-000000000000}"/>
          </ac:spMkLst>
        </pc:spChg>
        <pc:spChg chg="mod">
          <ac:chgData name="Ivana Rozic" userId="3146e45c-111e-47f4-abdb-d162ebf290e2" providerId="ADAL" clId="{88578E42-1C81-410D-9DBE-508DEBA73177}" dt="2023-03-07T16:51:54.994" v="475" actId="108"/>
          <ac:spMkLst>
            <pc:docMk/>
            <pc:sldMk cId="4264995644" sldId="312"/>
            <ac:spMk id="35842" creationId="{00000000-0000-0000-0000-000000000000}"/>
          </ac:spMkLst>
        </pc:spChg>
        <pc:picChg chg="add mod">
          <ac:chgData name="Ivana Rozic" userId="3146e45c-111e-47f4-abdb-d162ebf290e2" providerId="ADAL" clId="{88578E42-1C81-410D-9DBE-508DEBA73177}" dt="2023-03-07T23:21:31.252" v="687" actId="1076"/>
          <ac:picMkLst>
            <pc:docMk/>
            <pc:sldMk cId="4264995644" sldId="312"/>
            <ac:picMk id="2" creationId="{A583EF40-21CC-CECD-7318-6AA61F186B39}"/>
          </ac:picMkLst>
        </pc:picChg>
      </pc:sldChg>
      <pc:sldChg chg="modSp mod">
        <pc:chgData name="Ivana Rozic" userId="3146e45c-111e-47f4-abdb-d162ebf290e2" providerId="ADAL" clId="{88578E42-1C81-410D-9DBE-508DEBA73177}" dt="2023-03-07T16:56:35.631" v="495" actId="20577"/>
        <pc:sldMkLst>
          <pc:docMk/>
          <pc:sldMk cId="2016504641" sldId="313"/>
        </pc:sldMkLst>
        <pc:spChg chg="mod">
          <ac:chgData name="Ivana Rozic" userId="3146e45c-111e-47f4-abdb-d162ebf290e2" providerId="ADAL" clId="{88578E42-1C81-410D-9DBE-508DEBA73177}" dt="2023-03-07T16:56:35.631" v="495" actId="20577"/>
          <ac:spMkLst>
            <pc:docMk/>
            <pc:sldMk cId="2016504641" sldId="313"/>
            <ac:spMk id="28675" creationId="{00000000-0000-0000-0000-000000000000}"/>
          </ac:spMkLst>
        </pc:spChg>
        <pc:spChg chg="mod">
          <ac:chgData name="Ivana Rozic" userId="3146e45c-111e-47f4-abdb-d162ebf290e2" providerId="ADAL" clId="{88578E42-1C81-410D-9DBE-508DEBA73177}" dt="2023-03-07T16:56:26.060" v="493" actId="108"/>
          <ac:spMkLst>
            <pc:docMk/>
            <pc:sldMk cId="2016504641" sldId="313"/>
            <ac:spMk id="36866" creationId="{00000000-0000-0000-0000-000000000000}"/>
          </ac:spMkLst>
        </pc:spChg>
      </pc:sldChg>
      <pc:sldChg chg="del">
        <pc:chgData name="Ivana Rozic" userId="3146e45c-111e-47f4-abdb-d162ebf290e2" providerId="ADAL" clId="{88578E42-1C81-410D-9DBE-508DEBA73177}" dt="2023-03-06T18:57:40.730" v="3" actId="47"/>
        <pc:sldMkLst>
          <pc:docMk/>
          <pc:sldMk cId="4040249169" sldId="315"/>
        </pc:sldMkLst>
      </pc:sldChg>
      <pc:sldChg chg="modSp add mod">
        <pc:chgData name="Ivana Rozic" userId="3146e45c-111e-47f4-abdb-d162ebf290e2" providerId="ADAL" clId="{88578E42-1C81-410D-9DBE-508DEBA73177}" dt="2023-03-06T18:57:32.513" v="2" actId="6549"/>
        <pc:sldMkLst>
          <pc:docMk/>
          <pc:sldMk cId="1954859827" sldId="339"/>
        </pc:sldMkLst>
        <pc:spChg chg="mod">
          <ac:chgData name="Ivana Rozic" userId="3146e45c-111e-47f4-abdb-d162ebf290e2" providerId="ADAL" clId="{88578E42-1C81-410D-9DBE-508DEBA73177}" dt="2023-03-06T18:57:32.513" v="2" actId="6549"/>
          <ac:spMkLst>
            <pc:docMk/>
            <pc:sldMk cId="1954859827" sldId="339"/>
            <ac:spMk id="2051"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7708EB7-2A54-4C95-90F5-05EE3C616A54}" type="slidenum">
              <a:rPr lang="en-GB" altLang="en-US"/>
              <a:pPr/>
              <a:t>1</a:t>
            </a:fld>
            <a:endParaRPr lang="en-GB" altLang="en-US"/>
          </a:p>
        </p:txBody>
      </p:sp>
      <p:sp>
        <p:nvSpPr>
          <p:cNvPr id="60419" name="Rectangle 2"/>
          <p:cNvSpPr>
            <a:spLocks noGrp="1" noRot="1" noChangeAspect="1" noChangeArrowheads="1" noTextEdit="1"/>
          </p:cNvSpPr>
          <p:nvPr>
            <p:ph type="sldImg"/>
          </p:nvPr>
        </p:nvSpPr>
        <p:spPr>
          <a:xfrm>
            <a:off x="82550" y="730250"/>
            <a:ext cx="6503988" cy="3659188"/>
          </a:xfrm>
          <a:ln/>
        </p:spPr>
      </p:sp>
      <p:sp>
        <p:nvSpPr>
          <p:cNvPr id="60420"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5617909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14223659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41983872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42545057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12710268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18241778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2922606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21499B58-9205-4FF2-9B7C-AECC93D72618}" type="datetime1">
              <a:rPr lang="en-GB" altLang="en-US" smtClean="0"/>
              <a:t>10/02/2025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AA72E1F8-BCFB-44C6-B696-7A74408526EC}" type="datetime1">
              <a:rPr lang="en-GB" altLang="en-US" smtClean="0"/>
              <a:t>10/02/2025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6AD873EB-E076-48DF-B502-812D079C0797}" type="datetime1">
              <a:rPr lang="en-GB" altLang="en-US" smtClean="0"/>
              <a:t>10/02/2025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BE35E3E-DC75-4665-AEA7-86DC4BF45934}" type="datetime1">
              <a:rPr lang="en-GB" altLang="en-US" smtClean="0"/>
              <a:t>10/02/2025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F34A0-4761-46B5-B509-A7563F218A83}" type="datetime1">
              <a:rPr lang="en-GB" altLang="en-US" smtClean="0"/>
              <a:t>10/02/2025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EDB6942-DACB-4879-90C5-D0ADF3FD036D}" type="datetime1">
              <a:rPr lang="en-GB" altLang="en-US" smtClean="0"/>
              <a:t>10/02/2025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71118F0-C6F5-456C-8138-3AE0A7B3937D}" type="datetime1">
              <a:rPr lang="en-GB" altLang="en-US" smtClean="0"/>
              <a:t>10/02/2025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CC0A634-D170-423C-9AEA-9F8F779036BA}" type="datetime1">
              <a:rPr lang="en-GB" altLang="en-US" smtClean="0"/>
              <a:t>10/02/2025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63913935-A17A-4230-B338-B38EDD3D1A9B}" type="datetime1">
              <a:rPr lang="en-GB" altLang="en-US" smtClean="0"/>
              <a:t>10/02/2025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5BA4B8F-3D98-4382-B8AB-0DF34334EBF8}" type="datetime1">
              <a:rPr lang="en-GB" altLang="en-US" smtClean="0"/>
              <a:t>10/02/2025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70D71B9-D667-4267-B204-C96A2458EBAA}" type="datetime1">
              <a:rPr lang="en-GB" altLang="en-US" smtClean="0"/>
              <a:t>10/02/2025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DE6D1B9-AA3E-46AF-B30D-93A94EFC84BA}" type="datetime1">
              <a:rPr lang="en-GB" altLang="en-US" smtClean="0"/>
              <a:t>10/02/2025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2"/>
          <p:cNvSpPr>
            <a:spLocks noGrp="1" noChangeArrowheads="1"/>
          </p:cNvSpPr>
          <p:nvPr>
            <p:ph type="ctrTitle"/>
          </p:nvPr>
        </p:nvSpPr>
        <p:spPr>
          <a:xfrm>
            <a:off x="623392" y="1196752"/>
            <a:ext cx="10873208" cy="2816730"/>
          </a:xfrm>
        </p:spPr>
        <p:txBody>
          <a:bodyPr wrap="square" numCol="1" anchorCtr="0" compatLnSpc="1">
            <a:prstTxWarp prst="textNoShape">
              <a:avLst/>
            </a:prstTxWarp>
          </a:bodyPr>
          <a:lstStyle/>
          <a:p>
            <a:pPr eaLnBrk="1" hangingPunct="1">
              <a:buFont typeface="Arial" charset="0"/>
              <a:buNone/>
              <a:defRPr/>
            </a:pPr>
            <a:r>
              <a:rPr lang="en-GB" sz="6000" dirty="0">
                <a:solidFill>
                  <a:schemeClr val="accent2"/>
                </a:solidFill>
                <a:ea typeface="ＭＳ Ｐゴシック" charset="0"/>
              </a:rPr>
              <a:t>LCBB5011</a:t>
            </a:r>
            <a:br>
              <a:rPr lang="en-GB" sz="6000" dirty="0">
                <a:solidFill>
                  <a:schemeClr val="accent2"/>
                </a:solidFill>
                <a:ea typeface="ＭＳ Ｐゴシック" charset="0"/>
              </a:rPr>
            </a:br>
            <a:r>
              <a:rPr lang="en-GB" sz="6000" b="1" dirty="0">
                <a:solidFill>
                  <a:schemeClr val="accent2"/>
                </a:solidFill>
                <a:ea typeface="ＭＳ Ｐゴシック" charset="0"/>
              </a:rPr>
              <a:t>Essentials of Accounting &amp; Finance</a:t>
            </a:r>
            <a:br>
              <a:rPr lang="en-GB" b="1" dirty="0">
                <a:solidFill>
                  <a:schemeClr val="accent2"/>
                </a:solidFill>
                <a:ea typeface="ＭＳ Ｐゴシック" charset="0"/>
              </a:rPr>
            </a:br>
            <a:r>
              <a:rPr lang="en-GB" sz="4000" dirty="0">
                <a:solidFill>
                  <a:schemeClr val="accent2"/>
                </a:solidFill>
                <a:ea typeface="ＭＳ Ｐゴシック" charset="0"/>
              </a:rPr>
              <a:t>Week 8 Session 1</a:t>
            </a:r>
            <a:endParaRPr lang="en-GB" cap="none" dirty="0">
              <a:ea typeface="ＭＳ Ｐゴシック" charset="0"/>
            </a:endParaRPr>
          </a:p>
        </p:txBody>
      </p:sp>
      <p:sp>
        <p:nvSpPr>
          <p:cNvPr id="2" name="Subtitle 1">
            <a:extLst>
              <a:ext uri="{FF2B5EF4-FFF2-40B4-BE49-F238E27FC236}">
                <a16:creationId xmlns:a16="http://schemas.microsoft.com/office/drawing/2014/main" id="{3A5521FE-B377-A2AC-430A-4B0D8CC79EDE}"/>
              </a:ext>
            </a:extLst>
          </p:cNvPr>
          <p:cNvSpPr>
            <a:spLocks noGrp="1"/>
          </p:cNvSpPr>
          <p:nvPr>
            <p:ph type="subTitle" idx="1"/>
          </p:nvPr>
        </p:nvSpPr>
        <p:spPr>
          <a:xfrm>
            <a:off x="2371564" y="4189504"/>
            <a:ext cx="7448871" cy="1008112"/>
          </a:xfrm>
        </p:spPr>
        <p:txBody>
          <a:bodyPr/>
          <a:lstStyle/>
          <a:p>
            <a:pPr eaLnBrk="1" hangingPunct="1">
              <a:defRPr/>
            </a:pPr>
            <a:r>
              <a:rPr lang="en-GB" sz="2400" dirty="0">
                <a:solidFill>
                  <a:schemeClr val="accent2"/>
                </a:solidFill>
                <a:ea typeface="ＭＳ Ｐゴシック" charset="0"/>
              </a:rPr>
              <a:t> </a:t>
            </a:r>
            <a:r>
              <a:rPr lang="en-GB" altLang="en-US" sz="3200" b="1" dirty="0">
                <a:solidFill>
                  <a:schemeClr val="accent2"/>
                </a:solidFill>
                <a:ea typeface="ＭＳ Ｐゴシック" charset="0"/>
              </a:rPr>
              <a:t>Financing a Business</a:t>
            </a:r>
          </a:p>
          <a:p>
            <a:pPr eaLnBrk="1" hangingPunct="1">
              <a:defRPr/>
            </a:pPr>
            <a:endParaRPr lang="en-GB" altLang="en-US" b="1" dirty="0">
              <a:solidFill>
                <a:schemeClr val="accent2"/>
              </a:solidFill>
              <a:ea typeface="ＭＳ Ｐゴシック" charset="0"/>
            </a:endParaRPr>
          </a:p>
        </p:txBody>
      </p:sp>
    </p:spTree>
    <p:extLst>
      <p:ext uri="{BB962C8B-B14F-4D97-AF65-F5344CB8AC3E}">
        <p14:creationId xmlns:p14="http://schemas.microsoft.com/office/powerpoint/2010/main" val="19548598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409490E-891E-385D-37A7-58F4E540809B}"/>
              </a:ext>
            </a:extLst>
          </p:cNvPr>
          <p:cNvSpPr txBox="1"/>
          <p:nvPr/>
        </p:nvSpPr>
        <p:spPr>
          <a:xfrm>
            <a:off x="443372" y="1268321"/>
            <a:ext cx="9685076" cy="461665"/>
          </a:xfrm>
          <a:prstGeom prst="rect">
            <a:avLst/>
          </a:prstGeom>
          <a:noFill/>
        </p:spPr>
        <p:txBody>
          <a:bodyPr wrap="square">
            <a:spAutoFit/>
          </a:bodyPr>
          <a:lstStyle/>
          <a:p>
            <a:r>
              <a:rPr lang="en-GB" sz="2400" dirty="0"/>
              <a:t>Understand the different sources of business finance</a:t>
            </a:r>
          </a:p>
        </p:txBody>
      </p:sp>
      <p:sp>
        <p:nvSpPr>
          <p:cNvPr id="5" name="TextBox 4">
            <a:extLst>
              <a:ext uri="{FF2B5EF4-FFF2-40B4-BE49-F238E27FC236}">
                <a16:creationId xmlns:a16="http://schemas.microsoft.com/office/drawing/2014/main" id="{4ECF534E-C463-A2D3-9043-9B707FFD3620}"/>
              </a:ext>
            </a:extLst>
          </p:cNvPr>
          <p:cNvSpPr txBox="1"/>
          <p:nvPr/>
        </p:nvSpPr>
        <p:spPr>
          <a:xfrm>
            <a:off x="443372" y="1826824"/>
            <a:ext cx="10981220" cy="830997"/>
          </a:xfrm>
          <a:prstGeom prst="rect">
            <a:avLst/>
          </a:prstGeom>
          <a:noFill/>
        </p:spPr>
        <p:txBody>
          <a:bodyPr wrap="square">
            <a:spAutoFit/>
          </a:bodyPr>
          <a:lstStyle/>
          <a:p>
            <a:r>
              <a:rPr lang="en-GB" sz="2400" dirty="0"/>
              <a:t>Analyse the advantages and risks associated with long-term and short-term financing options</a:t>
            </a:r>
          </a:p>
        </p:txBody>
      </p:sp>
      <p:sp>
        <p:nvSpPr>
          <p:cNvPr id="6" name="TextBox 5">
            <a:extLst>
              <a:ext uri="{FF2B5EF4-FFF2-40B4-BE49-F238E27FC236}">
                <a16:creationId xmlns:a16="http://schemas.microsoft.com/office/drawing/2014/main" id="{09FDD9ED-D9D9-759E-2220-182D80C022DB}"/>
              </a:ext>
            </a:extLst>
          </p:cNvPr>
          <p:cNvSpPr txBox="1"/>
          <p:nvPr/>
        </p:nvSpPr>
        <p:spPr>
          <a:xfrm>
            <a:off x="425787" y="2860099"/>
            <a:ext cx="7154523" cy="461665"/>
          </a:xfrm>
          <a:prstGeom prst="rect">
            <a:avLst/>
          </a:prstGeom>
          <a:noFill/>
        </p:spPr>
        <p:txBody>
          <a:bodyPr wrap="none" rtlCol="0">
            <a:spAutoFit/>
          </a:bodyPr>
          <a:lstStyle/>
          <a:p>
            <a:r>
              <a:rPr lang="en-GB" sz="2400" dirty="0"/>
              <a:t>Evaluate the factors influencing financing decisions</a:t>
            </a:r>
          </a:p>
        </p:txBody>
      </p:sp>
      <p:sp>
        <p:nvSpPr>
          <p:cNvPr id="7" name="TextBox 6">
            <a:extLst>
              <a:ext uri="{FF2B5EF4-FFF2-40B4-BE49-F238E27FC236}">
                <a16:creationId xmlns:a16="http://schemas.microsoft.com/office/drawing/2014/main" id="{A0B5F90E-F460-C7D6-A227-69D2D108F354}"/>
              </a:ext>
            </a:extLst>
          </p:cNvPr>
          <p:cNvSpPr txBox="1"/>
          <p:nvPr/>
        </p:nvSpPr>
        <p:spPr>
          <a:xfrm>
            <a:off x="368581" y="3444487"/>
            <a:ext cx="10755195" cy="830997"/>
          </a:xfrm>
          <a:prstGeom prst="rect">
            <a:avLst/>
          </a:prstGeom>
          <a:noFill/>
        </p:spPr>
        <p:txBody>
          <a:bodyPr wrap="square" rtlCol="0">
            <a:spAutoFit/>
          </a:bodyPr>
          <a:lstStyle/>
          <a:p>
            <a:r>
              <a:rPr lang="en-GB" sz="2400" dirty="0"/>
              <a:t>Apply financial decision-making principles to recommend an appropriate financing mix for a business expansion program.</a:t>
            </a:r>
          </a:p>
        </p:txBody>
      </p:sp>
      <p:sp>
        <p:nvSpPr>
          <p:cNvPr id="9" name="TextBox 8">
            <a:extLst>
              <a:ext uri="{FF2B5EF4-FFF2-40B4-BE49-F238E27FC236}">
                <a16:creationId xmlns:a16="http://schemas.microsoft.com/office/drawing/2014/main" id="{B9704618-088F-067B-9A4C-FFB4198E0260}"/>
              </a:ext>
            </a:extLst>
          </p:cNvPr>
          <p:cNvSpPr txBox="1"/>
          <p:nvPr/>
        </p:nvSpPr>
        <p:spPr>
          <a:xfrm>
            <a:off x="371363" y="4415865"/>
            <a:ext cx="10513168" cy="830997"/>
          </a:xfrm>
          <a:prstGeom prst="rect">
            <a:avLst/>
          </a:prstGeom>
          <a:noFill/>
        </p:spPr>
        <p:txBody>
          <a:bodyPr wrap="square">
            <a:spAutoFit/>
          </a:bodyPr>
          <a:lstStyle/>
          <a:p>
            <a:r>
              <a:rPr lang="en-GB" sz="2400" dirty="0"/>
              <a:t>Demonstrate knowledge of capital structure strategies and their implications on business operations and financial sustainability</a:t>
            </a:r>
          </a:p>
        </p:txBody>
      </p:sp>
      <p:sp>
        <p:nvSpPr>
          <p:cNvPr id="10" name="Rectangle 2">
            <a:extLst>
              <a:ext uri="{FF2B5EF4-FFF2-40B4-BE49-F238E27FC236}">
                <a16:creationId xmlns:a16="http://schemas.microsoft.com/office/drawing/2014/main" id="{F5126C84-31A2-45C2-E54D-8E24FFF98727}"/>
              </a:ext>
            </a:extLst>
          </p:cNvPr>
          <p:cNvSpPr txBox="1">
            <a:spLocks noChangeArrowheads="1"/>
          </p:cNvSpPr>
          <p:nvPr/>
        </p:nvSpPr>
        <p:spPr>
          <a:xfrm>
            <a:off x="443372" y="309943"/>
            <a:ext cx="10369151" cy="559711"/>
          </a:xfrm>
          <a:prstGeom prst="rect">
            <a:avLst/>
          </a:prstGeom>
        </p:spPr>
        <p:txBody>
          <a:bodyPr/>
          <a:lstStyle>
            <a:lvl1pPr algn="ctr" rtl="0" eaLnBrk="0" fontAlgn="base" hangingPunct="0">
              <a:spcBef>
                <a:spcPct val="0"/>
              </a:spcBef>
              <a:spcAft>
                <a:spcPct val="0"/>
              </a:spcAft>
              <a:defRPr sz="3600" b="1">
                <a:solidFill>
                  <a:srgbClr val="007FA3"/>
                </a:solidFill>
                <a:latin typeface="+mj-lt"/>
                <a:ea typeface="+mj-ea"/>
                <a:cs typeface="+mj-cs"/>
              </a:defRPr>
            </a:lvl1pPr>
            <a:lvl2pPr algn="ctr" rtl="0" eaLnBrk="0" fontAlgn="base" hangingPunct="0">
              <a:spcBef>
                <a:spcPct val="0"/>
              </a:spcBef>
              <a:spcAft>
                <a:spcPct val="0"/>
              </a:spcAft>
              <a:defRPr sz="3600" b="1">
                <a:solidFill>
                  <a:srgbClr val="007FA3"/>
                </a:solidFill>
                <a:latin typeface="Arial" pitchFamily="34" charset="0"/>
              </a:defRPr>
            </a:lvl2pPr>
            <a:lvl3pPr algn="ctr" rtl="0" eaLnBrk="0" fontAlgn="base" hangingPunct="0">
              <a:spcBef>
                <a:spcPct val="0"/>
              </a:spcBef>
              <a:spcAft>
                <a:spcPct val="0"/>
              </a:spcAft>
              <a:defRPr sz="3600" b="1">
                <a:solidFill>
                  <a:srgbClr val="007FA3"/>
                </a:solidFill>
                <a:latin typeface="Arial" pitchFamily="34" charset="0"/>
              </a:defRPr>
            </a:lvl3pPr>
            <a:lvl4pPr algn="ctr" rtl="0" eaLnBrk="0" fontAlgn="base" hangingPunct="0">
              <a:spcBef>
                <a:spcPct val="0"/>
              </a:spcBef>
              <a:spcAft>
                <a:spcPct val="0"/>
              </a:spcAft>
              <a:defRPr sz="3600" b="1">
                <a:solidFill>
                  <a:srgbClr val="007FA3"/>
                </a:solidFill>
                <a:latin typeface="Arial" pitchFamily="34" charset="0"/>
              </a:defRPr>
            </a:lvl4pPr>
            <a:lvl5pPr algn="ctr" rtl="0" eaLnBrk="0" fontAlgn="base" hangingPunct="0">
              <a:spcBef>
                <a:spcPct val="0"/>
              </a:spcBef>
              <a:spcAft>
                <a:spcPct val="0"/>
              </a:spcAft>
              <a:defRPr sz="3600" b="1">
                <a:solidFill>
                  <a:srgbClr val="007FA3"/>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pPr lvl="0" algn="l"/>
            <a:r>
              <a:rPr lang="en-US" sz="3200" kern="0" dirty="0"/>
              <a:t>Learning Outcomes</a:t>
            </a:r>
          </a:p>
        </p:txBody>
      </p:sp>
    </p:spTree>
    <p:extLst>
      <p:ext uri="{BB962C8B-B14F-4D97-AF65-F5344CB8AC3E}">
        <p14:creationId xmlns:p14="http://schemas.microsoft.com/office/powerpoint/2010/main" val="3459478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P spid="7" grpId="0"/>
      <p:bldP spid="9"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p:cNvSpPr txBox="1">
            <a:spLocks noChangeArrowheads="1"/>
          </p:cNvSpPr>
          <p:nvPr/>
        </p:nvSpPr>
        <p:spPr>
          <a:xfrm>
            <a:off x="191345" y="277001"/>
            <a:ext cx="3384376" cy="559711"/>
          </a:xfrm>
          <a:prstGeom prst="rect">
            <a:avLst/>
          </a:prstGeom>
        </p:spPr>
        <p:txBody>
          <a:bodyPr/>
          <a:lstStyle>
            <a:lvl1pPr algn="ctr" rtl="0" eaLnBrk="0" fontAlgn="base" hangingPunct="0">
              <a:spcBef>
                <a:spcPct val="0"/>
              </a:spcBef>
              <a:spcAft>
                <a:spcPct val="0"/>
              </a:spcAft>
              <a:defRPr sz="3600" b="1">
                <a:solidFill>
                  <a:srgbClr val="007FA3"/>
                </a:solidFill>
                <a:latin typeface="+mj-lt"/>
                <a:ea typeface="+mj-ea"/>
                <a:cs typeface="+mj-cs"/>
              </a:defRPr>
            </a:lvl1pPr>
            <a:lvl2pPr algn="ctr" rtl="0" eaLnBrk="0" fontAlgn="base" hangingPunct="0">
              <a:spcBef>
                <a:spcPct val="0"/>
              </a:spcBef>
              <a:spcAft>
                <a:spcPct val="0"/>
              </a:spcAft>
              <a:defRPr sz="3600" b="1">
                <a:solidFill>
                  <a:srgbClr val="007FA3"/>
                </a:solidFill>
                <a:latin typeface="Arial" pitchFamily="34" charset="0"/>
              </a:defRPr>
            </a:lvl2pPr>
            <a:lvl3pPr algn="ctr" rtl="0" eaLnBrk="0" fontAlgn="base" hangingPunct="0">
              <a:spcBef>
                <a:spcPct val="0"/>
              </a:spcBef>
              <a:spcAft>
                <a:spcPct val="0"/>
              </a:spcAft>
              <a:defRPr sz="3600" b="1">
                <a:solidFill>
                  <a:srgbClr val="007FA3"/>
                </a:solidFill>
                <a:latin typeface="Arial" pitchFamily="34" charset="0"/>
              </a:defRPr>
            </a:lvl3pPr>
            <a:lvl4pPr algn="ctr" rtl="0" eaLnBrk="0" fontAlgn="base" hangingPunct="0">
              <a:spcBef>
                <a:spcPct val="0"/>
              </a:spcBef>
              <a:spcAft>
                <a:spcPct val="0"/>
              </a:spcAft>
              <a:defRPr sz="3600" b="1">
                <a:solidFill>
                  <a:srgbClr val="007FA3"/>
                </a:solidFill>
                <a:latin typeface="Arial" pitchFamily="34" charset="0"/>
              </a:defRPr>
            </a:lvl4pPr>
            <a:lvl5pPr algn="ctr" rtl="0" eaLnBrk="0" fontAlgn="base" hangingPunct="0">
              <a:spcBef>
                <a:spcPct val="0"/>
              </a:spcBef>
              <a:spcAft>
                <a:spcPct val="0"/>
              </a:spcAft>
              <a:defRPr sz="3600" b="1">
                <a:solidFill>
                  <a:srgbClr val="007FA3"/>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pPr lvl="0" algn="l"/>
            <a:r>
              <a:rPr lang="en-US" sz="3200" kern="0" dirty="0"/>
              <a:t>Major external sources of finance</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35760" y="35080"/>
            <a:ext cx="5616624" cy="5666574"/>
          </a:xfrm>
          <a:prstGeom prst="rect">
            <a:avLst/>
          </a:prstGeom>
        </p:spPr>
      </p:pic>
    </p:spTree>
    <p:extLst>
      <p:ext uri="{BB962C8B-B14F-4D97-AF65-F5344CB8AC3E}">
        <p14:creationId xmlns:p14="http://schemas.microsoft.com/office/powerpoint/2010/main" val="22644992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D8768-E938-7C76-D9E7-134ACD25F31B}"/>
              </a:ext>
            </a:extLst>
          </p:cNvPr>
          <p:cNvSpPr>
            <a:spLocks noGrp="1"/>
          </p:cNvSpPr>
          <p:nvPr>
            <p:ph type="title"/>
          </p:nvPr>
        </p:nvSpPr>
        <p:spPr>
          <a:xfrm>
            <a:off x="609600" y="0"/>
            <a:ext cx="10972800" cy="778098"/>
          </a:xfrm>
        </p:spPr>
        <p:txBody>
          <a:bodyPr/>
          <a:lstStyle/>
          <a:p>
            <a:r>
              <a:rPr lang="en-GB" dirty="0"/>
              <a:t>Forms of External Finance</a:t>
            </a:r>
          </a:p>
        </p:txBody>
      </p:sp>
      <p:sp>
        <p:nvSpPr>
          <p:cNvPr id="3" name="TextBox 2">
            <a:extLst>
              <a:ext uri="{FF2B5EF4-FFF2-40B4-BE49-F238E27FC236}">
                <a16:creationId xmlns:a16="http://schemas.microsoft.com/office/drawing/2014/main" id="{19D24FA2-799D-0A49-2F0C-6B044E5332B4}"/>
              </a:ext>
            </a:extLst>
          </p:cNvPr>
          <p:cNvSpPr txBox="1"/>
          <p:nvPr/>
        </p:nvSpPr>
        <p:spPr>
          <a:xfrm>
            <a:off x="191344" y="759082"/>
            <a:ext cx="11161240" cy="4678204"/>
          </a:xfrm>
          <a:prstGeom prst="rect">
            <a:avLst/>
          </a:prstGeom>
          <a:noFill/>
        </p:spPr>
        <p:txBody>
          <a:bodyPr wrap="square" rtlCol="0">
            <a:spAutoFit/>
          </a:bodyPr>
          <a:lstStyle/>
          <a:p>
            <a:r>
              <a:rPr lang="en-GB" sz="2800" b="1" dirty="0"/>
              <a:t>1.Debt Financing</a:t>
            </a:r>
            <a:r>
              <a:rPr lang="en-GB" sz="2800" dirty="0"/>
              <a:t> (Loans &amp; Credit):</a:t>
            </a:r>
          </a:p>
          <a:p>
            <a:endParaRPr lang="en-GB" sz="2800" b="1" dirty="0"/>
          </a:p>
          <a:p>
            <a:r>
              <a:rPr lang="en-GB" sz="2800" b="1" dirty="0"/>
              <a:t>1.Bank Loans</a:t>
            </a:r>
            <a:r>
              <a:rPr lang="en-GB" sz="2800" dirty="0"/>
              <a:t>: Common among SMEs and large enterprises, often used for long-term investments or business expansion.</a:t>
            </a:r>
          </a:p>
          <a:p>
            <a:endParaRPr lang="en-GB" sz="2800" b="1" dirty="0"/>
          </a:p>
          <a:p>
            <a:endParaRPr lang="en-GB" sz="2800" b="1" dirty="0"/>
          </a:p>
          <a:p>
            <a:r>
              <a:rPr lang="en-GB" sz="2800" b="1" dirty="0"/>
              <a:t>2.Overdrafts</a:t>
            </a:r>
            <a:r>
              <a:rPr lang="en-GB" sz="2800" dirty="0"/>
              <a:t>: Flexible short-term credit offered by banks.</a:t>
            </a:r>
          </a:p>
          <a:p>
            <a:endParaRPr lang="en-GB" sz="2800" b="1" dirty="0"/>
          </a:p>
          <a:p>
            <a:r>
              <a:rPr lang="en-GB" sz="2800" b="1" dirty="0"/>
              <a:t>3.Business Credit Cards</a:t>
            </a:r>
            <a:r>
              <a:rPr lang="en-GB" sz="2800" dirty="0"/>
              <a:t>: Useful for managing cash flow, though typically more expensive due to higher interest rates.</a:t>
            </a:r>
          </a:p>
          <a:p>
            <a:endParaRPr lang="en-GB" dirty="0"/>
          </a:p>
        </p:txBody>
      </p:sp>
    </p:spTree>
    <p:extLst>
      <p:ext uri="{BB962C8B-B14F-4D97-AF65-F5344CB8AC3E}">
        <p14:creationId xmlns:p14="http://schemas.microsoft.com/office/powerpoint/2010/main" val="22517483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419331-9887-18C9-EB46-4AECAA410B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8E8C61-BD90-9770-F739-51EEC3B174F5}"/>
              </a:ext>
            </a:extLst>
          </p:cNvPr>
          <p:cNvSpPr>
            <a:spLocks noGrp="1"/>
          </p:cNvSpPr>
          <p:nvPr>
            <p:ph type="title"/>
          </p:nvPr>
        </p:nvSpPr>
        <p:spPr>
          <a:xfrm>
            <a:off x="609600" y="0"/>
            <a:ext cx="10972800" cy="778098"/>
          </a:xfrm>
        </p:spPr>
        <p:txBody>
          <a:bodyPr/>
          <a:lstStyle/>
          <a:p>
            <a:r>
              <a:rPr lang="en-GB" dirty="0"/>
              <a:t>Forms of External Finance</a:t>
            </a:r>
          </a:p>
        </p:txBody>
      </p:sp>
      <p:sp>
        <p:nvSpPr>
          <p:cNvPr id="3" name="TextBox 2">
            <a:extLst>
              <a:ext uri="{FF2B5EF4-FFF2-40B4-BE49-F238E27FC236}">
                <a16:creationId xmlns:a16="http://schemas.microsoft.com/office/drawing/2014/main" id="{8211818B-02AC-C3CE-3F2C-F97828F64D0D}"/>
              </a:ext>
            </a:extLst>
          </p:cNvPr>
          <p:cNvSpPr txBox="1"/>
          <p:nvPr/>
        </p:nvSpPr>
        <p:spPr>
          <a:xfrm>
            <a:off x="191344" y="759082"/>
            <a:ext cx="11161240" cy="3816429"/>
          </a:xfrm>
          <a:prstGeom prst="rect">
            <a:avLst/>
          </a:prstGeom>
          <a:noFill/>
        </p:spPr>
        <p:txBody>
          <a:bodyPr wrap="square" rtlCol="0">
            <a:spAutoFit/>
          </a:bodyPr>
          <a:lstStyle/>
          <a:p>
            <a:r>
              <a:rPr lang="en-GB" sz="2800" b="1" dirty="0"/>
              <a:t>Debt Financing</a:t>
            </a:r>
            <a:r>
              <a:rPr lang="en-GB" sz="2800" dirty="0"/>
              <a:t> (Loans &amp; Credit):</a:t>
            </a:r>
          </a:p>
          <a:p>
            <a:endParaRPr lang="en-GB" sz="2800" dirty="0"/>
          </a:p>
          <a:p>
            <a:r>
              <a:rPr lang="en-GB" sz="2800" b="1" dirty="0"/>
              <a:t>4.Invoice Financing</a:t>
            </a:r>
            <a:r>
              <a:rPr lang="en-GB" sz="2800" dirty="0"/>
              <a:t>: Businesses borrow against unpaid invoices to improve cash flow.</a:t>
            </a:r>
          </a:p>
          <a:p>
            <a:endParaRPr lang="en-GB" sz="2800" b="1" dirty="0"/>
          </a:p>
          <a:p>
            <a:endParaRPr lang="en-GB" sz="2800" b="1" dirty="0"/>
          </a:p>
          <a:p>
            <a:r>
              <a:rPr lang="en-GB" sz="2800" b="1" dirty="0"/>
              <a:t>5.Asset-Based Lending</a:t>
            </a:r>
            <a:r>
              <a:rPr lang="en-GB" sz="2800" dirty="0"/>
              <a:t>: Loans secured by business assets such as machinery, equipment, or inventory.</a:t>
            </a:r>
          </a:p>
          <a:p>
            <a:endParaRPr lang="en-GB" dirty="0"/>
          </a:p>
        </p:txBody>
      </p:sp>
    </p:spTree>
    <p:extLst>
      <p:ext uri="{BB962C8B-B14F-4D97-AF65-F5344CB8AC3E}">
        <p14:creationId xmlns:p14="http://schemas.microsoft.com/office/powerpoint/2010/main" val="11129932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0B2433-19A5-6F26-57F5-182FEE149C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4CCF91-0091-83B9-DCFF-DA1BB473E3BC}"/>
              </a:ext>
            </a:extLst>
          </p:cNvPr>
          <p:cNvSpPr>
            <a:spLocks noGrp="1"/>
          </p:cNvSpPr>
          <p:nvPr>
            <p:ph type="title"/>
          </p:nvPr>
        </p:nvSpPr>
        <p:spPr>
          <a:xfrm>
            <a:off x="609600" y="0"/>
            <a:ext cx="10972800" cy="778098"/>
          </a:xfrm>
        </p:spPr>
        <p:txBody>
          <a:bodyPr/>
          <a:lstStyle/>
          <a:p>
            <a:r>
              <a:rPr lang="en-GB" dirty="0"/>
              <a:t>Forms of External Finance Contd</a:t>
            </a:r>
          </a:p>
        </p:txBody>
      </p:sp>
      <p:sp>
        <p:nvSpPr>
          <p:cNvPr id="3" name="TextBox 2">
            <a:extLst>
              <a:ext uri="{FF2B5EF4-FFF2-40B4-BE49-F238E27FC236}">
                <a16:creationId xmlns:a16="http://schemas.microsoft.com/office/drawing/2014/main" id="{4A31493F-0772-DF41-B195-676B06F4D9EE}"/>
              </a:ext>
            </a:extLst>
          </p:cNvPr>
          <p:cNvSpPr txBox="1"/>
          <p:nvPr/>
        </p:nvSpPr>
        <p:spPr>
          <a:xfrm>
            <a:off x="421160" y="778098"/>
            <a:ext cx="11161240" cy="4247317"/>
          </a:xfrm>
          <a:prstGeom prst="rect">
            <a:avLst/>
          </a:prstGeom>
          <a:noFill/>
        </p:spPr>
        <p:txBody>
          <a:bodyPr wrap="square" rtlCol="0">
            <a:spAutoFit/>
          </a:bodyPr>
          <a:lstStyle/>
          <a:p>
            <a:pPr marL="742950" lvl="1" indent="-285750">
              <a:buFont typeface="+mj-lt"/>
              <a:buAutoNum type="arabicPeriod"/>
            </a:pPr>
            <a:endParaRPr lang="en-GB" sz="2800" dirty="0"/>
          </a:p>
          <a:p>
            <a:r>
              <a:rPr lang="en-GB" sz="2800" b="1" dirty="0"/>
              <a:t>2.Equity Financing</a:t>
            </a:r>
            <a:r>
              <a:rPr lang="en-GB" sz="2800" dirty="0"/>
              <a:t>:</a:t>
            </a:r>
          </a:p>
          <a:p>
            <a:endParaRPr lang="en-GB" sz="2800" dirty="0"/>
          </a:p>
          <a:p>
            <a:pPr marL="742950" lvl="1" indent="-285750">
              <a:buFont typeface="+mj-lt"/>
              <a:buAutoNum type="arabicPeriod"/>
            </a:pPr>
            <a:r>
              <a:rPr lang="en-GB" sz="2800" b="1" dirty="0"/>
              <a:t>Private Equity</a:t>
            </a:r>
            <a:r>
              <a:rPr lang="en-GB" sz="2800" dirty="0"/>
              <a:t>: Funding from private equity firms, often with active involvement in management and strategy.</a:t>
            </a:r>
          </a:p>
          <a:p>
            <a:pPr marL="742950" lvl="1" indent="-285750">
              <a:buFont typeface="+mj-lt"/>
              <a:buAutoNum type="arabicPeriod"/>
            </a:pPr>
            <a:endParaRPr lang="en-GB" sz="2800" dirty="0"/>
          </a:p>
          <a:p>
            <a:pPr marL="742950" lvl="1" indent="-285750">
              <a:buFont typeface="+mj-lt"/>
              <a:buAutoNum type="arabicPeriod"/>
            </a:pPr>
            <a:endParaRPr lang="en-GB" sz="2800" dirty="0"/>
          </a:p>
          <a:p>
            <a:pPr marL="742950" lvl="1" indent="-285750">
              <a:buFont typeface="+mj-lt"/>
              <a:buAutoNum type="arabicPeriod"/>
            </a:pPr>
            <a:r>
              <a:rPr lang="en-GB" sz="2800" b="1" dirty="0"/>
              <a:t>Venture Capital (VC)</a:t>
            </a:r>
            <a:r>
              <a:rPr lang="en-GB" sz="2800" dirty="0"/>
              <a:t>: Common for startups and high-growth companies in technology and innovation sectors.</a:t>
            </a:r>
          </a:p>
          <a:p>
            <a:endParaRPr lang="en-GB" dirty="0"/>
          </a:p>
        </p:txBody>
      </p:sp>
    </p:spTree>
    <p:extLst>
      <p:ext uri="{BB962C8B-B14F-4D97-AF65-F5344CB8AC3E}">
        <p14:creationId xmlns:p14="http://schemas.microsoft.com/office/powerpoint/2010/main" val="11768040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961615-5591-D232-E0A1-5014126A3F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B42571-EDC4-7947-F244-8AD85114C715}"/>
              </a:ext>
            </a:extLst>
          </p:cNvPr>
          <p:cNvSpPr>
            <a:spLocks noGrp="1"/>
          </p:cNvSpPr>
          <p:nvPr>
            <p:ph type="title"/>
          </p:nvPr>
        </p:nvSpPr>
        <p:spPr>
          <a:xfrm>
            <a:off x="609600" y="0"/>
            <a:ext cx="10972800" cy="778098"/>
          </a:xfrm>
        </p:spPr>
        <p:txBody>
          <a:bodyPr/>
          <a:lstStyle/>
          <a:p>
            <a:r>
              <a:rPr lang="en-GB" dirty="0"/>
              <a:t>Forms of External Finance Contd</a:t>
            </a:r>
          </a:p>
        </p:txBody>
      </p:sp>
      <p:sp>
        <p:nvSpPr>
          <p:cNvPr id="3" name="TextBox 2">
            <a:extLst>
              <a:ext uri="{FF2B5EF4-FFF2-40B4-BE49-F238E27FC236}">
                <a16:creationId xmlns:a16="http://schemas.microsoft.com/office/drawing/2014/main" id="{97771103-5695-9108-E455-89BA230D6240}"/>
              </a:ext>
            </a:extLst>
          </p:cNvPr>
          <p:cNvSpPr txBox="1"/>
          <p:nvPr/>
        </p:nvSpPr>
        <p:spPr>
          <a:xfrm>
            <a:off x="263352" y="548680"/>
            <a:ext cx="11161240" cy="4247317"/>
          </a:xfrm>
          <a:prstGeom prst="rect">
            <a:avLst/>
          </a:prstGeom>
          <a:noFill/>
        </p:spPr>
        <p:txBody>
          <a:bodyPr wrap="square" rtlCol="0">
            <a:spAutoFit/>
          </a:bodyPr>
          <a:lstStyle/>
          <a:p>
            <a:endParaRPr lang="en-GB" sz="2800" dirty="0"/>
          </a:p>
          <a:p>
            <a:r>
              <a:rPr lang="en-GB" sz="2800" b="1" dirty="0"/>
              <a:t>2.Equity Financing</a:t>
            </a:r>
            <a:r>
              <a:rPr lang="en-GB" sz="2800" dirty="0"/>
              <a:t>:</a:t>
            </a:r>
          </a:p>
          <a:p>
            <a:pPr>
              <a:buFont typeface="+mj-lt"/>
              <a:buAutoNum type="arabicPeriod"/>
            </a:pPr>
            <a:endParaRPr lang="en-GB" sz="2800" b="1" dirty="0"/>
          </a:p>
          <a:p>
            <a:r>
              <a:rPr lang="en-GB" sz="2800" b="1" dirty="0"/>
              <a:t>3.Angel Investors</a:t>
            </a:r>
            <a:r>
              <a:rPr lang="en-GB" sz="2800" dirty="0"/>
              <a:t>: Wealthy individuals investing in early-stage businesses in exchange for equity.</a:t>
            </a:r>
          </a:p>
          <a:p>
            <a:endParaRPr lang="en-GB" sz="2800" b="1" dirty="0"/>
          </a:p>
          <a:p>
            <a:endParaRPr lang="en-GB" sz="2800" b="1" dirty="0"/>
          </a:p>
          <a:p>
            <a:r>
              <a:rPr lang="en-GB" sz="2800" b="1" dirty="0"/>
              <a:t>4.Equity Crowdfunding</a:t>
            </a:r>
            <a:r>
              <a:rPr lang="en-GB" sz="2800" dirty="0"/>
              <a:t>: Platforms like </a:t>
            </a:r>
            <a:r>
              <a:rPr lang="en-GB" sz="2800" dirty="0" err="1"/>
              <a:t>Crowdcube</a:t>
            </a:r>
            <a:r>
              <a:rPr lang="en-GB" sz="2800" dirty="0"/>
              <a:t> and </a:t>
            </a:r>
            <a:r>
              <a:rPr lang="en-GB" sz="2800" dirty="0" err="1"/>
              <a:t>Seedrs</a:t>
            </a:r>
            <a:r>
              <a:rPr lang="en-GB" sz="2800" dirty="0"/>
              <a:t> allow businesses to raise capital from many small investors.</a:t>
            </a:r>
          </a:p>
          <a:p>
            <a:endParaRPr lang="en-GB" dirty="0"/>
          </a:p>
        </p:txBody>
      </p:sp>
    </p:spTree>
    <p:extLst>
      <p:ext uri="{BB962C8B-B14F-4D97-AF65-F5344CB8AC3E}">
        <p14:creationId xmlns:p14="http://schemas.microsoft.com/office/powerpoint/2010/main" val="6610429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64E55D-4F45-1FFD-1858-2F1969CF1D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DE0412-2828-9B3B-F7E8-C2137D2AA7C2}"/>
              </a:ext>
            </a:extLst>
          </p:cNvPr>
          <p:cNvSpPr>
            <a:spLocks noGrp="1"/>
          </p:cNvSpPr>
          <p:nvPr>
            <p:ph type="title"/>
          </p:nvPr>
        </p:nvSpPr>
        <p:spPr>
          <a:xfrm>
            <a:off x="609600" y="0"/>
            <a:ext cx="10972800" cy="778098"/>
          </a:xfrm>
        </p:spPr>
        <p:txBody>
          <a:bodyPr/>
          <a:lstStyle/>
          <a:p>
            <a:r>
              <a:rPr lang="en-GB" dirty="0"/>
              <a:t>Forms of External Finance Contd</a:t>
            </a:r>
          </a:p>
        </p:txBody>
      </p:sp>
      <p:sp>
        <p:nvSpPr>
          <p:cNvPr id="3" name="TextBox 2">
            <a:extLst>
              <a:ext uri="{FF2B5EF4-FFF2-40B4-BE49-F238E27FC236}">
                <a16:creationId xmlns:a16="http://schemas.microsoft.com/office/drawing/2014/main" id="{C3FED13C-6B11-ACBA-AEB5-234DC10968BC}"/>
              </a:ext>
            </a:extLst>
          </p:cNvPr>
          <p:cNvSpPr txBox="1"/>
          <p:nvPr/>
        </p:nvSpPr>
        <p:spPr>
          <a:xfrm>
            <a:off x="263352" y="1124744"/>
            <a:ext cx="11593288" cy="3970318"/>
          </a:xfrm>
          <a:prstGeom prst="rect">
            <a:avLst/>
          </a:prstGeom>
          <a:noFill/>
        </p:spPr>
        <p:txBody>
          <a:bodyPr wrap="square" rtlCol="0">
            <a:spAutoFit/>
          </a:bodyPr>
          <a:lstStyle/>
          <a:p>
            <a:r>
              <a:rPr lang="en-GB" sz="2800" b="1" dirty="0"/>
              <a:t>3. Grants and Government Schemes</a:t>
            </a:r>
            <a:r>
              <a:rPr lang="en-GB" sz="2800" dirty="0"/>
              <a:t>:</a:t>
            </a:r>
          </a:p>
          <a:p>
            <a:pPr marL="742950" lvl="1" indent="-285750">
              <a:buFont typeface="+mj-lt"/>
              <a:buAutoNum type="arabicPeriod"/>
            </a:pPr>
            <a:r>
              <a:rPr lang="en-GB" sz="2800" b="1" dirty="0"/>
              <a:t>Innovate UK Grants</a:t>
            </a:r>
            <a:r>
              <a:rPr lang="en-GB" sz="2800" dirty="0"/>
              <a:t>: Support for research and development (R&amp;D) projects.</a:t>
            </a:r>
          </a:p>
          <a:p>
            <a:pPr marL="742950" lvl="1" indent="-285750">
              <a:buFont typeface="+mj-lt"/>
              <a:buAutoNum type="arabicPeriod"/>
            </a:pPr>
            <a:endParaRPr lang="en-GB" sz="2800" dirty="0"/>
          </a:p>
          <a:p>
            <a:pPr marL="742950" lvl="1" indent="-285750">
              <a:buFont typeface="+mj-lt"/>
              <a:buAutoNum type="arabicPeriod"/>
            </a:pPr>
            <a:r>
              <a:rPr lang="en-GB" sz="2800" b="1" dirty="0"/>
              <a:t>Start-Up Loans</a:t>
            </a:r>
            <a:r>
              <a:rPr lang="en-GB" sz="2800" dirty="0"/>
              <a:t>: A government-backed scheme offering affordable loans and mentoring to new businesses.</a:t>
            </a:r>
          </a:p>
          <a:p>
            <a:pPr lvl="1"/>
            <a:endParaRPr lang="en-GB" sz="2800" dirty="0"/>
          </a:p>
          <a:p>
            <a:pPr marL="742950" lvl="1" indent="-285750">
              <a:buFont typeface="+mj-lt"/>
              <a:buAutoNum type="arabicPeriod"/>
            </a:pPr>
            <a:r>
              <a:rPr lang="en-GB" sz="2800" b="1" dirty="0"/>
              <a:t>Local Enterprise Partnerships (LEPs)</a:t>
            </a:r>
            <a:r>
              <a:rPr lang="en-GB" sz="2800" dirty="0"/>
              <a:t>: Regional funding initiatives for businesses driving local economic development </a:t>
            </a:r>
          </a:p>
        </p:txBody>
      </p:sp>
    </p:spTree>
    <p:extLst>
      <p:ext uri="{BB962C8B-B14F-4D97-AF65-F5344CB8AC3E}">
        <p14:creationId xmlns:p14="http://schemas.microsoft.com/office/powerpoint/2010/main" val="25000732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1A7729-936E-22F5-C3DF-AA1BAA3DA1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FA9009E-2E2C-417F-80AA-5BF3D8436C6C}"/>
              </a:ext>
            </a:extLst>
          </p:cNvPr>
          <p:cNvSpPr>
            <a:spLocks noGrp="1"/>
          </p:cNvSpPr>
          <p:nvPr>
            <p:ph type="title"/>
          </p:nvPr>
        </p:nvSpPr>
        <p:spPr>
          <a:xfrm>
            <a:off x="609600" y="0"/>
            <a:ext cx="10972800" cy="778098"/>
          </a:xfrm>
        </p:spPr>
        <p:txBody>
          <a:bodyPr/>
          <a:lstStyle/>
          <a:p>
            <a:r>
              <a:rPr lang="en-GB" dirty="0"/>
              <a:t>Forms of External Finance Contd</a:t>
            </a:r>
          </a:p>
        </p:txBody>
      </p:sp>
      <p:sp>
        <p:nvSpPr>
          <p:cNvPr id="3" name="TextBox 2">
            <a:extLst>
              <a:ext uri="{FF2B5EF4-FFF2-40B4-BE49-F238E27FC236}">
                <a16:creationId xmlns:a16="http://schemas.microsoft.com/office/drawing/2014/main" id="{B6FFB5EE-C152-A913-F72D-A12B9DD7A89C}"/>
              </a:ext>
            </a:extLst>
          </p:cNvPr>
          <p:cNvSpPr txBox="1"/>
          <p:nvPr/>
        </p:nvSpPr>
        <p:spPr>
          <a:xfrm>
            <a:off x="263352" y="1124744"/>
            <a:ext cx="11161240" cy="3970318"/>
          </a:xfrm>
          <a:prstGeom prst="rect">
            <a:avLst/>
          </a:prstGeom>
          <a:noFill/>
        </p:spPr>
        <p:txBody>
          <a:bodyPr wrap="square" rtlCol="0">
            <a:spAutoFit/>
          </a:bodyPr>
          <a:lstStyle/>
          <a:p>
            <a:r>
              <a:rPr lang="en-GB" sz="2800" b="1" dirty="0"/>
              <a:t>4.Trade Credit</a:t>
            </a:r>
            <a:r>
              <a:rPr lang="en-GB" sz="2800" dirty="0"/>
              <a:t>:</a:t>
            </a:r>
          </a:p>
          <a:p>
            <a:pPr marL="742950" lvl="1" indent="-285750">
              <a:buFont typeface="+mj-lt"/>
              <a:buAutoNum type="arabicPeriod"/>
            </a:pPr>
            <a:r>
              <a:rPr lang="en-GB" sz="2800" dirty="0"/>
              <a:t>Businesses negotiate delayed payment terms with suppliers, which acts as a short-term financing tool.</a:t>
            </a:r>
          </a:p>
          <a:p>
            <a:r>
              <a:rPr lang="en-GB" sz="2800" b="1" dirty="0"/>
              <a:t>5.Public Markets</a:t>
            </a:r>
            <a:r>
              <a:rPr lang="en-GB" sz="2800" dirty="0"/>
              <a:t>:</a:t>
            </a:r>
          </a:p>
          <a:p>
            <a:pPr marL="742950" lvl="1" indent="-285750">
              <a:buFont typeface="+mj-lt"/>
              <a:buAutoNum type="arabicPeriod"/>
            </a:pPr>
            <a:r>
              <a:rPr lang="en-GB" sz="2800" b="1" dirty="0"/>
              <a:t>Initial Public Offerings (IPOs)</a:t>
            </a:r>
            <a:r>
              <a:rPr lang="en-GB" sz="2800" dirty="0"/>
              <a:t>: Companies raise capital by listing on the London Stock Exchange (LSE) or the Alternative Investment Market (AIM).</a:t>
            </a:r>
          </a:p>
          <a:p>
            <a:pPr marL="742950" lvl="1" indent="-285750">
              <a:buFont typeface="+mj-lt"/>
              <a:buAutoNum type="arabicPeriod"/>
            </a:pPr>
            <a:r>
              <a:rPr lang="en-GB" sz="2800" b="1" dirty="0"/>
              <a:t>Corporate Bonds</a:t>
            </a:r>
            <a:r>
              <a:rPr lang="en-GB" sz="2800" dirty="0"/>
              <a:t>: Companies issue debt securities to institutional and retail investors.</a:t>
            </a:r>
          </a:p>
        </p:txBody>
      </p:sp>
    </p:spTree>
    <p:extLst>
      <p:ext uri="{BB962C8B-B14F-4D97-AF65-F5344CB8AC3E}">
        <p14:creationId xmlns:p14="http://schemas.microsoft.com/office/powerpoint/2010/main" val="12523171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p:cNvSpPr txBox="1">
            <a:spLocks noChangeArrowheads="1"/>
          </p:cNvSpPr>
          <p:nvPr/>
        </p:nvSpPr>
        <p:spPr bwMode="auto">
          <a:xfrm>
            <a:off x="119336" y="2815865"/>
            <a:ext cx="2641950" cy="566738"/>
          </a:xfrm>
          <a:prstGeom prst="rect">
            <a:avLst/>
          </a:prstGeom>
          <a:noFill/>
          <a:ln>
            <a:noFill/>
          </a:ln>
        </p:spPr>
        <p:txBody>
          <a:bodyPr vert="horz" wrap="square" lIns="91440" tIns="45720" rIns="91440" bIns="45720" numCol="1" anchor="b" anchorCtr="0" compatLnSpc="1">
            <a:prstTxWarp prst="textNoShape">
              <a:avLst/>
            </a:prstTxWarp>
            <a:normAutofit fontScale="85000" lnSpcReduction="10000"/>
          </a:bodyPr>
          <a:lstStyle>
            <a:lvl1pPr algn="ctr" rtl="0" eaLnBrk="0" fontAlgn="base" hangingPunct="0">
              <a:spcBef>
                <a:spcPct val="0"/>
              </a:spcBef>
              <a:spcAft>
                <a:spcPct val="0"/>
              </a:spcAft>
              <a:defRPr sz="3600" b="1">
                <a:solidFill>
                  <a:srgbClr val="007FA3"/>
                </a:solidFill>
                <a:latin typeface="+mj-lt"/>
                <a:ea typeface="+mj-ea"/>
                <a:cs typeface="+mj-cs"/>
              </a:defRPr>
            </a:lvl1pPr>
            <a:lvl2pPr algn="ctr" rtl="0" eaLnBrk="0" fontAlgn="base" hangingPunct="0">
              <a:spcBef>
                <a:spcPct val="0"/>
              </a:spcBef>
              <a:spcAft>
                <a:spcPct val="0"/>
              </a:spcAft>
              <a:defRPr sz="3600" b="1">
                <a:solidFill>
                  <a:srgbClr val="007FA3"/>
                </a:solidFill>
                <a:latin typeface="Arial" pitchFamily="34" charset="0"/>
              </a:defRPr>
            </a:lvl2pPr>
            <a:lvl3pPr algn="ctr" rtl="0" eaLnBrk="0" fontAlgn="base" hangingPunct="0">
              <a:spcBef>
                <a:spcPct val="0"/>
              </a:spcBef>
              <a:spcAft>
                <a:spcPct val="0"/>
              </a:spcAft>
              <a:defRPr sz="3600" b="1">
                <a:solidFill>
                  <a:srgbClr val="007FA3"/>
                </a:solidFill>
                <a:latin typeface="Arial" pitchFamily="34" charset="0"/>
              </a:defRPr>
            </a:lvl3pPr>
            <a:lvl4pPr algn="ctr" rtl="0" eaLnBrk="0" fontAlgn="base" hangingPunct="0">
              <a:spcBef>
                <a:spcPct val="0"/>
              </a:spcBef>
              <a:spcAft>
                <a:spcPct val="0"/>
              </a:spcAft>
              <a:defRPr sz="3600" b="1">
                <a:solidFill>
                  <a:srgbClr val="007FA3"/>
                </a:solidFill>
                <a:latin typeface="Arial" pitchFamily="34" charset="0"/>
              </a:defRPr>
            </a:lvl4pPr>
            <a:lvl5pPr algn="ctr" rtl="0" eaLnBrk="0" fontAlgn="base" hangingPunct="0">
              <a:spcBef>
                <a:spcPct val="0"/>
              </a:spcBef>
              <a:spcAft>
                <a:spcPct val="0"/>
              </a:spcAft>
              <a:defRPr sz="3600" b="1">
                <a:solidFill>
                  <a:srgbClr val="007FA3"/>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pPr lvl="0" algn="l">
              <a:spcAft>
                <a:spcPts val="600"/>
              </a:spcAft>
            </a:pPr>
            <a:r>
              <a:rPr lang="en-US" sz="2000" dirty="0">
                <a:solidFill>
                  <a:schemeClr val="tx1"/>
                </a:solidFill>
              </a:rPr>
              <a:t>External financing of small businesses 2023</a:t>
            </a:r>
          </a:p>
        </p:txBody>
      </p:sp>
      <p:pic>
        <p:nvPicPr>
          <p:cNvPr id="5" name="Picture 4" descr="A graph of a number of different colored bars&#10;&#10;Description automatically generated with medium confidence">
            <a:extLst>
              <a:ext uri="{FF2B5EF4-FFF2-40B4-BE49-F238E27FC236}">
                <a16:creationId xmlns:a16="http://schemas.microsoft.com/office/drawing/2014/main" id="{3F30C345-4CA9-F0CD-8BFE-FED9D9CBA4B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59696" y="0"/>
            <a:ext cx="8545826" cy="5725703"/>
          </a:xfrm>
          <a:prstGeom prst="rect">
            <a:avLst/>
          </a:prstGeom>
          <a:noFill/>
        </p:spPr>
      </p:pic>
    </p:spTree>
    <p:extLst>
      <p:ext uri="{BB962C8B-B14F-4D97-AF65-F5344CB8AC3E}">
        <p14:creationId xmlns:p14="http://schemas.microsoft.com/office/powerpoint/2010/main" val="2412862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tack of coins with writing on them&#10;&#10;Description automatically generated">
            <a:extLst>
              <a:ext uri="{FF2B5EF4-FFF2-40B4-BE49-F238E27FC236}">
                <a16:creationId xmlns:a16="http://schemas.microsoft.com/office/drawing/2014/main" id="{4EB4ADF6-A0C0-0C81-FA05-2669F9DEC23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5359" y="1737608"/>
            <a:ext cx="4752528" cy="2604054"/>
          </a:xfrm>
          <a:prstGeom prst="rect">
            <a:avLst/>
          </a:prstGeom>
        </p:spPr>
      </p:pic>
      <p:sp>
        <p:nvSpPr>
          <p:cNvPr id="5" name="TextBox 4">
            <a:extLst>
              <a:ext uri="{FF2B5EF4-FFF2-40B4-BE49-F238E27FC236}">
                <a16:creationId xmlns:a16="http://schemas.microsoft.com/office/drawing/2014/main" id="{95D82ECA-D301-826E-C04F-6736FCBAD6FC}"/>
              </a:ext>
            </a:extLst>
          </p:cNvPr>
          <p:cNvSpPr txBox="1"/>
          <p:nvPr/>
        </p:nvSpPr>
        <p:spPr>
          <a:xfrm>
            <a:off x="5614167" y="1054476"/>
            <a:ext cx="6242474" cy="3970318"/>
          </a:xfrm>
          <a:prstGeom prst="rect">
            <a:avLst/>
          </a:prstGeom>
          <a:noFill/>
        </p:spPr>
        <p:txBody>
          <a:bodyPr wrap="square">
            <a:spAutoFit/>
          </a:bodyPr>
          <a:lstStyle/>
          <a:p>
            <a:r>
              <a:rPr lang="en-GB" sz="2800" dirty="0"/>
              <a:t>The </a:t>
            </a:r>
            <a:r>
              <a:rPr lang="en-GB" sz="2800" b="1" dirty="0"/>
              <a:t>cost of capital</a:t>
            </a:r>
            <a:r>
              <a:rPr lang="en-GB" sz="2800" dirty="0"/>
              <a:t> is the rate of return a business must earn on its investments to meet the expectations of its capital providers (both debt and equity holders). It serves as a benchmark to determine whether an investment or project will generate sufficient returns to cover the cost of financing it.</a:t>
            </a:r>
          </a:p>
        </p:txBody>
      </p:sp>
      <p:sp>
        <p:nvSpPr>
          <p:cNvPr id="6" name="Rectangle 2">
            <a:extLst>
              <a:ext uri="{FF2B5EF4-FFF2-40B4-BE49-F238E27FC236}">
                <a16:creationId xmlns:a16="http://schemas.microsoft.com/office/drawing/2014/main" id="{40FF3043-3DDC-9A96-8010-464AE56C895C}"/>
              </a:ext>
            </a:extLst>
          </p:cNvPr>
          <p:cNvSpPr txBox="1">
            <a:spLocks noChangeArrowheads="1"/>
          </p:cNvSpPr>
          <p:nvPr/>
        </p:nvSpPr>
        <p:spPr>
          <a:xfrm>
            <a:off x="335359" y="181223"/>
            <a:ext cx="11089233" cy="1143000"/>
          </a:xfrm>
          <a:prstGeom prst="rect">
            <a:avLst/>
          </a:prstGeom>
        </p:spPr>
        <p:txBody>
          <a:bodyPr/>
          <a:lstStyle>
            <a:lvl1pPr algn="ctr" rtl="0" eaLnBrk="0" fontAlgn="base" hangingPunct="0">
              <a:spcBef>
                <a:spcPct val="0"/>
              </a:spcBef>
              <a:spcAft>
                <a:spcPct val="0"/>
              </a:spcAft>
              <a:defRPr sz="3600" b="1">
                <a:solidFill>
                  <a:srgbClr val="007FA3"/>
                </a:solidFill>
                <a:latin typeface="+mj-lt"/>
                <a:ea typeface="+mj-ea"/>
                <a:cs typeface="+mj-cs"/>
              </a:defRPr>
            </a:lvl1pPr>
            <a:lvl2pPr algn="ctr" rtl="0" eaLnBrk="0" fontAlgn="base" hangingPunct="0">
              <a:spcBef>
                <a:spcPct val="0"/>
              </a:spcBef>
              <a:spcAft>
                <a:spcPct val="0"/>
              </a:spcAft>
              <a:defRPr sz="3600" b="1">
                <a:solidFill>
                  <a:srgbClr val="007FA3"/>
                </a:solidFill>
                <a:latin typeface="Arial" pitchFamily="34" charset="0"/>
              </a:defRPr>
            </a:lvl2pPr>
            <a:lvl3pPr algn="ctr" rtl="0" eaLnBrk="0" fontAlgn="base" hangingPunct="0">
              <a:spcBef>
                <a:spcPct val="0"/>
              </a:spcBef>
              <a:spcAft>
                <a:spcPct val="0"/>
              </a:spcAft>
              <a:defRPr sz="3600" b="1">
                <a:solidFill>
                  <a:srgbClr val="007FA3"/>
                </a:solidFill>
                <a:latin typeface="Arial" pitchFamily="34" charset="0"/>
              </a:defRPr>
            </a:lvl3pPr>
            <a:lvl4pPr algn="ctr" rtl="0" eaLnBrk="0" fontAlgn="base" hangingPunct="0">
              <a:spcBef>
                <a:spcPct val="0"/>
              </a:spcBef>
              <a:spcAft>
                <a:spcPct val="0"/>
              </a:spcAft>
              <a:defRPr sz="3600" b="1">
                <a:solidFill>
                  <a:srgbClr val="007FA3"/>
                </a:solidFill>
                <a:latin typeface="Arial" pitchFamily="34" charset="0"/>
              </a:defRPr>
            </a:lvl4pPr>
            <a:lvl5pPr algn="ctr" rtl="0" eaLnBrk="0" fontAlgn="base" hangingPunct="0">
              <a:spcBef>
                <a:spcPct val="0"/>
              </a:spcBef>
              <a:spcAft>
                <a:spcPct val="0"/>
              </a:spcAft>
              <a:defRPr sz="3600" b="1">
                <a:solidFill>
                  <a:srgbClr val="007FA3"/>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pPr lvl="0" algn="l"/>
            <a:r>
              <a:rPr lang="en-US" sz="2800" kern="0" dirty="0"/>
              <a:t>The relationship between the cost of capital and business value</a:t>
            </a:r>
          </a:p>
        </p:txBody>
      </p:sp>
    </p:spTree>
    <p:extLst>
      <p:ext uri="{BB962C8B-B14F-4D97-AF65-F5344CB8AC3E}">
        <p14:creationId xmlns:p14="http://schemas.microsoft.com/office/powerpoint/2010/main" val="40303454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p:cNvSpPr txBox="1">
            <a:spLocks noChangeArrowheads="1"/>
          </p:cNvSpPr>
          <p:nvPr/>
        </p:nvSpPr>
        <p:spPr>
          <a:xfrm>
            <a:off x="335359" y="181223"/>
            <a:ext cx="5965367" cy="1143000"/>
          </a:xfrm>
          <a:prstGeom prst="rect">
            <a:avLst/>
          </a:prstGeom>
        </p:spPr>
        <p:txBody>
          <a:bodyPr/>
          <a:lstStyle>
            <a:lvl1pPr algn="ctr" rtl="0" eaLnBrk="0" fontAlgn="base" hangingPunct="0">
              <a:spcBef>
                <a:spcPct val="0"/>
              </a:spcBef>
              <a:spcAft>
                <a:spcPct val="0"/>
              </a:spcAft>
              <a:defRPr sz="3600" b="1">
                <a:solidFill>
                  <a:srgbClr val="007FA3"/>
                </a:solidFill>
                <a:latin typeface="+mj-lt"/>
                <a:ea typeface="+mj-ea"/>
                <a:cs typeface="+mj-cs"/>
              </a:defRPr>
            </a:lvl1pPr>
            <a:lvl2pPr algn="ctr" rtl="0" eaLnBrk="0" fontAlgn="base" hangingPunct="0">
              <a:spcBef>
                <a:spcPct val="0"/>
              </a:spcBef>
              <a:spcAft>
                <a:spcPct val="0"/>
              </a:spcAft>
              <a:defRPr sz="3600" b="1">
                <a:solidFill>
                  <a:srgbClr val="007FA3"/>
                </a:solidFill>
                <a:latin typeface="Arial" pitchFamily="34" charset="0"/>
              </a:defRPr>
            </a:lvl2pPr>
            <a:lvl3pPr algn="ctr" rtl="0" eaLnBrk="0" fontAlgn="base" hangingPunct="0">
              <a:spcBef>
                <a:spcPct val="0"/>
              </a:spcBef>
              <a:spcAft>
                <a:spcPct val="0"/>
              </a:spcAft>
              <a:defRPr sz="3600" b="1">
                <a:solidFill>
                  <a:srgbClr val="007FA3"/>
                </a:solidFill>
                <a:latin typeface="Arial" pitchFamily="34" charset="0"/>
              </a:defRPr>
            </a:lvl3pPr>
            <a:lvl4pPr algn="ctr" rtl="0" eaLnBrk="0" fontAlgn="base" hangingPunct="0">
              <a:spcBef>
                <a:spcPct val="0"/>
              </a:spcBef>
              <a:spcAft>
                <a:spcPct val="0"/>
              </a:spcAft>
              <a:defRPr sz="3600" b="1">
                <a:solidFill>
                  <a:srgbClr val="007FA3"/>
                </a:solidFill>
                <a:latin typeface="Arial" pitchFamily="34" charset="0"/>
              </a:defRPr>
            </a:lvl4pPr>
            <a:lvl5pPr algn="ctr" rtl="0" eaLnBrk="0" fontAlgn="base" hangingPunct="0">
              <a:spcBef>
                <a:spcPct val="0"/>
              </a:spcBef>
              <a:spcAft>
                <a:spcPct val="0"/>
              </a:spcAft>
              <a:defRPr sz="3600" b="1">
                <a:solidFill>
                  <a:srgbClr val="007FA3"/>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pPr lvl="0" algn="l"/>
            <a:r>
              <a:rPr lang="en-US" sz="2800" kern="0" dirty="0"/>
              <a:t>The relationship between the cost of capital and business value</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76120" y="980728"/>
            <a:ext cx="4898591" cy="3756397"/>
          </a:xfrm>
          <a:prstGeom prst="rect">
            <a:avLst/>
          </a:prstGeom>
        </p:spPr>
      </p:pic>
      <p:sp>
        <p:nvSpPr>
          <p:cNvPr id="2" name="TextBox 1">
            <a:extLst>
              <a:ext uri="{FF2B5EF4-FFF2-40B4-BE49-F238E27FC236}">
                <a16:creationId xmlns:a16="http://schemas.microsoft.com/office/drawing/2014/main" id="{C11B48AF-0A71-71B5-9B7A-C2392E7337E3}"/>
              </a:ext>
            </a:extLst>
          </p:cNvPr>
          <p:cNvSpPr txBox="1"/>
          <p:nvPr/>
        </p:nvSpPr>
        <p:spPr>
          <a:xfrm>
            <a:off x="321661" y="1090086"/>
            <a:ext cx="6854459" cy="4801314"/>
          </a:xfrm>
          <a:prstGeom prst="rect">
            <a:avLst/>
          </a:prstGeom>
          <a:noFill/>
        </p:spPr>
        <p:txBody>
          <a:bodyPr wrap="square" rtlCol="0">
            <a:spAutoFit/>
          </a:bodyPr>
          <a:lstStyle/>
          <a:p>
            <a:pPr marL="285750" indent="-285750">
              <a:buFont typeface="Arial" panose="020B0604020202020204" pitchFamily="34" charset="0"/>
              <a:buChar char="•"/>
            </a:pPr>
            <a:r>
              <a:rPr lang="en-GB" dirty="0"/>
              <a:t>The higher the cost of capital, the lower, the value of the business.</a:t>
            </a:r>
          </a:p>
          <a:p>
            <a:endParaRPr lang="en-GB" dirty="0"/>
          </a:p>
          <a:p>
            <a:pPr>
              <a:buFont typeface="Arial" panose="020B0604020202020204" pitchFamily="34" charset="0"/>
              <a:buChar char="•"/>
            </a:pPr>
            <a:r>
              <a:rPr lang="en-GB" b="1" dirty="0"/>
              <a:t>Inverse Relationship</a:t>
            </a:r>
            <a:r>
              <a:rPr lang="en-GB" dirty="0"/>
              <a:t>: The cost of capital and business value have an inverse relationship. When the cost of capital is lower, the present value of future cash flows increases, leading to higher business value. </a:t>
            </a:r>
          </a:p>
          <a:p>
            <a:endParaRPr lang="en-GB" dirty="0"/>
          </a:p>
          <a:p>
            <a:pPr>
              <a:buFont typeface="Arial" panose="020B0604020202020204" pitchFamily="34" charset="0"/>
              <a:buChar char="•"/>
            </a:pPr>
            <a:r>
              <a:rPr lang="en-GB" b="1" dirty="0"/>
              <a:t>Lower WACC</a:t>
            </a:r>
            <a:r>
              <a:rPr lang="en-GB" dirty="0"/>
              <a:t> = Higher Business Value</a:t>
            </a:r>
          </a:p>
          <a:p>
            <a:pPr>
              <a:buFont typeface="Arial" panose="020B0604020202020204" pitchFamily="34" charset="0"/>
              <a:buChar char="•"/>
            </a:pPr>
            <a:r>
              <a:rPr lang="en-GB" b="1" dirty="0"/>
              <a:t>Higher WACC</a:t>
            </a:r>
            <a:r>
              <a:rPr lang="en-GB" dirty="0"/>
              <a:t> = Lower Business Value</a:t>
            </a:r>
          </a:p>
          <a:p>
            <a:pPr>
              <a:buFont typeface="Arial" panose="020B0604020202020204" pitchFamily="34" charset="0"/>
              <a:buChar char="•"/>
            </a:pPr>
            <a:endParaRPr lang="en-GB" dirty="0"/>
          </a:p>
          <a:p>
            <a:pPr>
              <a:buFont typeface="Arial" panose="020B0604020202020204" pitchFamily="34" charset="0"/>
              <a:buChar char="•"/>
            </a:pPr>
            <a:r>
              <a:rPr lang="en-GB" dirty="0"/>
              <a:t>Balancing debt and equity affects the cost of capital: </a:t>
            </a:r>
          </a:p>
          <a:p>
            <a:pPr>
              <a:buFont typeface="Arial" panose="020B0604020202020204" pitchFamily="34" charset="0"/>
              <a:buChar char="•"/>
            </a:pPr>
            <a:r>
              <a:rPr lang="en-GB" b="1" dirty="0"/>
              <a:t>Debt</a:t>
            </a:r>
            <a:r>
              <a:rPr lang="en-GB" dirty="0"/>
              <a:t> is cheaper (due to tax deductibility of interest) but increases financial risk.</a:t>
            </a:r>
          </a:p>
          <a:p>
            <a:pPr>
              <a:buFont typeface="Arial" panose="020B0604020202020204" pitchFamily="34" charset="0"/>
              <a:buChar char="•"/>
            </a:pPr>
            <a:r>
              <a:rPr lang="en-GB" b="1" dirty="0"/>
              <a:t>Equity</a:t>
            </a:r>
            <a:r>
              <a:rPr lang="en-GB" dirty="0"/>
              <a:t> is more expensive but adds financial flexibility.</a:t>
            </a:r>
          </a:p>
          <a:p>
            <a:r>
              <a:rPr lang="en-GB" dirty="0"/>
              <a:t>An optimal mix minimizes WACC and maximizes business value.</a:t>
            </a:r>
          </a:p>
          <a:p>
            <a:r>
              <a:rPr lang="en-GB" dirty="0"/>
              <a:t> </a:t>
            </a:r>
          </a:p>
        </p:txBody>
      </p:sp>
    </p:spTree>
    <p:extLst>
      <p:ext uri="{BB962C8B-B14F-4D97-AF65-F5344CB8AC3E}">
        <p14:creationId xmlns:p14="http://schemas.microsoft.com/office/powerpoint/2010/main" val="28876325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p:cNvSpPr txBox="1">
            <a:spLocks noChangeArrowheads="1"/>
          </p:cNvSpPr>
          <p:nvPr/>
        </p:nvSpPr>
        <p:spPr>
          <a:xfrm>
            <a:off x="119336" y="114300"/>
            <a:ext cx="8320326" cy="722412"/>
          </a:xfrm>
          <a:prstGeom prst="rect">
            <a:avLst/>
          </a:prstGeom>
        </p:spPr>
        <p:txBody>
          <a:bodyPr/>
          <a:lstStyle>
            <a:lvl1pPr algn="ctr" rtl="0" eaLnBrk="0" fontAlgn="base" hangingPunct="0">
              <a:spcBef>
                <a:spcPct val="0"/>
              </a:spcBef>
              <a:spcAft>
                <a:spcPct val="0"/>
              </a:spcAft>
              <a:defRPr sz="3600" b="1">
                <a:solidFill>
                  <a:srgbClr val="007FA3"/>
                </a:solidFill>
                <a:latin typeface="+mj-lt"/>
                <a:ea typeface="+mj-ea"/>
                <a:cs typeface="+mj-cs"/>
              </a:defRPr>
            </a:lvl1pPr>
            <a:lvl2pPr algn="ctr" rtl="0" eaLnBrk="0" fontAlgn="base" hangingPunct="0">
              <a:spcBef>
                <a:spcPct val="0"/>
              </a:spcBef>
              <a:spcAft>
                <a:spcPct val="0"/>
              </a:spcAft>
              <a:defRPr sz="3600" b="1">
                <a:solidFill>
                  <a:srgbClr val="007FA3"/>
                </a:solidFill>
                <a:latin typeface="Arial" pitchFamily="34" charset="0"/>
              </a:defRPr>
            </a:lvl2pPr>
            <a:lvl3pPr algn="ctr" rtl="0" eaLnBrk="0" fontAlgn="base" hangingPunct="0">
              <a:spcBef>
                <a:spcPct val="0"/>
              </a:spcBef>
              <a:spcAft>
                <a:spcPct val="0"/>
              </a:spcAft>
              <a:defRPr sz="3600" b="1">
                <a:solidFill>
                  <a:srgbClr val="007FA3"/>
                </a:solidFill>
                <a:latin typeface="Arial" pitchFamily="34" charset="0"/>
              </a:defRPr>
            </a:lvl3pPr>
            <a:lvl4pPr algn="ctr" rtl="0" eaLnBrk="0" fontAlgn="base" hangingPunct="0">
              <a:spcBef>
                <a:spcPct val="0"/>
              </a:spcBef>
              <a:spcAft>
                <a:spcPct val="0"/>
              </a:spcAft>
              <a:defRPr sz="3600" b="1">
                <a:solidFill>
                  <a:srgbClr val="007FA3"/>
                </a:solidFill>
                <a:latin typeface="Arial" pitchFamily="34" charset="0"/>
              </a:defRPr>
            </a:lvl4pPr>
            <a:lvl5pPr algn="ctr" rtl="0" eaLnBrk="0" fontAlgn="base" hangingPunct="0">
              <a:spcBef>
                <a:spcPct val="0"/>
              </a:spcBef>
              <a:spcAft>
                <a:spcPct val="0"/>
              </a:spcAft>
              <a:defRPr sz="3600" b="1">
                <a:solidFill>
                  <a:srgbClr val="007FA3"/>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pPr lvl="0" algn="l"/>
            <a:r>
              <a:rPr lang="en-US" sz="3200" kern="0" dirty="0"/>
              <a:t>Major internal sources of finance</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8582" y="836712"/>
            <a:ext cx="8114836" cy="4742918"/>
          </a:xfrm>
          <a:prstGeom prst="rect">
            <a:avLst/>
          </a:prstGeom>
        </p:spPr>
      </p:pic>
    </p:spTree>
    <p:extLst>
      <p:ext uri="{BB962C8B-B14F-4D97-AF65-F5344CB8AC3E}">
        <p14:creationId xmlns:p14="http://schemas.microsoft.com/office/powerpoint/2010/main" val="41486202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01E9907-774F-FCB2-517C-4202903D69E6}"/>
              </a:ext>
            </a:extLst>
          </p:cNvPr>
          <p:cNvSpPr txBox="1"/>
          <p:nvPr/>
        </p:nvSpPr>
        <p:spPr>
          <a:xfrm>
            <a:off x="263352" y="874454"/>
            <a:ext cx="11593288" cy="5109091"/>
          </a:xfrm>
          <a:prstGeom prst="rect">
            <a:avLst/>
          </a:prstGeom>
          <a:noFill/>
        </p:spPr>
        <p:txBody>
          <a:bodyPr wrap="square" rtlCol="0">
            <a:spAutoFit/>
          </a:bodyPr>
          <a:lstStyle/>
          <a:p>
            <a:r>
              <a:rPr lang="en-GB" sz="2800" b="1" dirty="0"/>
              <a:t>Working Capital Management</a:t>
            </a:r>
          </a:p>
          <a:p>
            <a:pPr>
              <a:buFont typeface="Arial" panose="020B0604020202020204" pitchFamily="34" charset="0"/>
              <a:buChar char="•"/>
            </a:pPr>
            <a:r>
              <a:rPr lang="en-GB" sz="2800" b="1" dirty="0"/>
              <a:t>Definition</a:t>
            </a:r>
            <a:r>
              <a:rPr lang="en-GB" sz="2800" dirty="0"/>
              <a:t>: Efficient management of current assets (e.g., cash, receivables, inventory) and current liabilities (e.g., payables) to free up internal funds.</a:t>
            </a:r>
          </a:p>
          <a:p>
            <a:pPr>
              <a:buFont typeface="Arial" panose="020B0604020202020204" pitchFamily="34" charset="0"/>
              <a:buChar char="•"/>
            </a:pPr>
            <a:r>
              <a:rPr lang="en-GB" sz="2800" b="1" dirty="0"/>
              <a:t>Strategies</a:t>
            </a:r>
            <a:r>
              <a:rPr lang="en-GB" sz="2800" dirty="0"/>
              <a:t>:</a:t>
            </a:r>
          </a:p>
          <a:p>
            <a:pPr marL="742950" lvl="1" indent="-285750">
              <a:buFont typeface="Arial" panose="020B0604020202020204" pitchFamily="34" charset="0"/>
              <a:buChar char="•"/>
            </a:pPr>
            <a:r>
              <a:rPr lang="en-GB" sz="2800" dirty="0"/>
              <a:t>Reducing excess inventory</a:t>
            </a:r>
          </a:p>
          <a:p>
            <a:pPr marL="742950" lvl="1" indent="-285750">
              <a:buFont typeface="Arial" panose="020B0604020202020204" pitchFamily="34" charset="0"/>
              <a:buChar char="•"/>
            </a:pPr>
            <a:r>
              <a:rPr lang="en-GB" sz="2800" dirty="0"/>
              <a:t>Collecting accounts receivable faster</a:t>
            </a:r>
          </a:p>
          <a:p>
            <a:pPr marL="742950" lvl="1" indent="-285750">
              <a:buFont typeface="Arial" panose="020B0604020202020204" pitchFamily="34" charset="0"/>
              <a:buChar char="•"/>
            </a:pPr>
            <a:r>
              <a:rPr lang="en-GB" sz="2800" dirty="0"/>
              <a:t>Negotiating longer payment terms with suppliers</a:t>
            </a:r>
          </a:p>
          <a:p>
            <a:pPr>
              <a:buFont typeface="Arial" panose="020B0604020202020204" pitchFamily="34" charset="0"/>
              <a:buChar char="•"/>
            </a:pPr>
            <a:r>
              <a:rPr lang="en-GB" sz="2800" b="1" dirty="0"/>
              <a:t>Advantages</a:t>
            </a:r>
            <a:r>
              <a:rPr lang="en-GB" sz="2800" dirty="0"/>
              <a:t>:</a:t>
            </a:r>
          </a:p>
          <a:p>
            <a:pPr marL="742950" lvl="1" indent="-285750">
              <a:buFont typeface="Arial" panose="020B0604020202020204" pitchFamily="34" charset="0"/>
              <a:buChar char="•"/>
            </a:pPr>
            <a:r>
              <a:rPr lang="en-GB" sz="2800" dirty="0"/>
              <a:t>Improves short-term liquidity</a:t>
            </a:r>
          </a:p>
          <a:p>
            <a:pPr marL="742950" lvl="1" indent="-285750">
              <a:buFont typeface="Arial" panose="020B0604020202020204" pitchFamily="34" charset="0"/>
              <a:buChar char="•"/>
            </a:pPr>
            <a:r>
              <a:rPr lang="en-GB" sz="2800" dirty="0"/>
              <a:t>Enhances operational efficiency without additional financing</a:t>
            </a:r>
          </a:p>
          <a:p>
            <a:endParaRPr lang="en-GB" dirty="0"/>
          </a:p>
        </p:txBody>
      </p:sp>
      <p:sp>
        <p:nvSpPr>
          <p:cNvPr id="5" name="Rectangle 2">
            <a:extLst>
              <a:ext uri="{FF2B5EF4-FFF2-40B4-BE49-F238E27FC236}">
                <a16:creationId xmlns:a16="http://schemas.microsoft.com/office/drawing/2014/main" id="{8A89C088-1C5E-61E4-3B85-0C2BA30DBBEF}"/>
              </a:ext>
            </a:extLst>
          </p:cNvPr>
          <p:cNvSpPr txBox="1">
            <a:spLocks noChangeArrowheads="1"/>
          </p:cNvSpPr>
          <p:nvPr/>
        </p:nvSpPr>
        <p:spPr>
          <a:xfrm>
            <a:off x="119336" y="114300"/>
            <a:ext cx="8320326" cy="722412"/>
          </a:xfrm>
          <a:prstGeom prst="rect">
            <a:avLst/>
          </a:prstGeom>
        </p:spPr>
        <p:txBody>
          <a:bodyPr/>
          <a:lstStyle>
            <a:lvl1pPr algn="ctr" rtl="0" eaLnBrk="0" fontAlgn="base" hangingPunct="0">
              <a:spcBef>
                <a:spcPct val="0"/>
              </a:spcBef>
              <a:spcAft>
                <a:spcPct val="0"/>
              </a:spcAft>
              <a:defRPr sz="3600" b="1">
                <a:solidFill>
                  <a:srgbClr val="007FA3"/>
                </a:solidFill>
                <a:latin typeface="+mj-lt"/>
                <a:ea typeface="+mj-ea"/>
                <a:cs typeface="+mj-cs"/>
              </a:defRPr>
            </a:lvl1pPr>
            <a:lvl2pPr algn="ctr" rtl="0" eaLnBrk="0" fontAlgn="base" hangingPunct="0">
              <a:spcBef>
                <a:spcPct val="0"/>
              </a:spcBef>
              <a:spcAft>
                <a:spcPct val="0"/>
              </a:spcAft>
              <a:defRPr sz="3600" b="1">
                <a:solidFill>
                  <a:srgbClr val="007FA3"/>
                </a:solidFill>
                <a:latin typeface="Arial" pitchFamily="34" charset="0"/>
              </a:defRPr>
            </a:lvl2pPr>
            <a:lvl3pPr algn="ctr" rtl="0" eaLnBrk="0" fontAlgn="base" hangingPunct="0">
              <a:spcBef>
                <a:spcPct val="0"/>
              </a:spcBef>
              <a:spcAft>
                <a:spcPct val="0"/>
              </a:spcAft>
              <a:defRPr sz="3600" b="1">
                <a:solidFill>
                  <a:srgbClr val="007FA3"/>
                </a:solidFill>
                <a:latin typeface="Arial" pitchFamily="34" charset="0"/>
              </a:defRPr>
            </a:lvl3pPr>
            <a:lvl4pPr algn="ctr" rtl="0" eaLnBrk="0" fontAlgn="base" hangingPunct="0">
              <a:spcBef>
                <a:spcPct val="0"/>
              </a:spcBef>
              <a:spcAft>
                <a:spcPct val="0"/>
              </a:spcAft>
              <a:defRPr sz="3600" b="1">
                <a:solidFill>
                  <a:srgbClr val="007FA3"/>
                </a:solidFill>
                <a:latin typeface="Arial" pitchFamily="34" charset="0"/>
              </a:defRPr>
            </a:lvl4pPr>
            <a:lvl5pPr algn="ctr" rtl="0" eaLnBrk="0" fontAlgn="base" hangingPunct="0">
              <a:spcBef>
                <a:spcPct val="0"/>
              </a:spcBef>
              <a:spcAft>
                <a:spcPct val="0"/>
              </a:spcAft>
              <a:defRPr sz="3600" b="1">
                <a:solidFill>
                  <a:srgbClr val="007FA3"/>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pPr lvl="0" algn="l"/>
            <a:r>
              <a:rPr lang="en-US" sz="3200" kern="0" dirty="0"/>
              <a:t>Major internal sources of finance</a:t>
            </a:r>
          </a:p>
        </p:txBody>
      </p:sp>
    </p:spTree>
    <p:extLst>
      <p:ext uri="{BB962C8B-B14F-4D97-AF65-F5344CB8AC3E}">
        <p14:creationId xmlns:p14="http://schemas.microsoft.com/office/powerpoint/2010/main" val="16607402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008946F-B05E-6015-14A2-2148B3FD71D4}"/>
              </a:ext>
            </a:extLst>
          </p:cNvPr>
          <p:cNvSpPr txBox="1"/>
          <p:nvPr/>
        </p:nvSpPr>
        <p:spPr>
          <a:xfrm>
            <a:off x="191344" y="836712"/>
            <a:ext cx="11449272" cy="4832092"/>
          </a:xfrm>
          <a:prstGeom prst="rect">
            <a:avLst/>
          </a:prstGeom>
          <a:noFill/>
        </p:spPr>
        <p:txBody>
          <a:bodyPr wrap="square">
            <a:spAutoFit/>
          </a:bodyPr>
          <a:lstStyle/>
          <a:p>
            <a:r>
              <a:rPr lang="en-GB" sz="2800" b="1" dirty="0"/>
              <a:t>Personal Savings (For Small Businesses)</a:t>
            </a:r>
          </a:p>
          <a:p>
            <a:pPr>
              <a:buFont typeface="Arial" panose="020B0604020202020204" pitchFamily="34" charset="0"/>
              <a:buChar char="•"/>
            </a:pPr>
            <a:r>
              <a:rPr lang="en-GB" sz="2800" b="1" dirty="0"/>
              <a:t>Definition</a:t>
            </a:r>
            <a:r>
              <a:rPr lang="en-GB" sz="2800" dirty="0"/>
              <a:t>: Business owners may invest their own savings to support business operations or expansion.</a:t>
            </a:r>
          </a:p>
          <a:p>
            <a:pPr>
              <a:buFont typeface="Arial" panose="020B0604020202020204" pitchFamily="34" charset="0"/>
              <a:buChar char="•"/>
            </a:pPr>
            <a:endParaRPr lang="en-GB" sz="2800" dirty="0"/>
          </a:p>
          <a:p>
            <a:pPr>
              <a:buFont typeface="Arial" panose="020B0604020202020204" pitchFamily="34" charset="0"/>
              <a:buChar char="•"/>
            </a:pPr>
            <a:r>
              <a:rPr lang="en-GB" sz="2800" b="1" dirty="0"/>
              <a:t>Usage</a:t>
            </a:r>
            <a:r>
              <a:rPr lang="en-GB" sz="2800" dirty="0"/>
              <a:t>:</a:t>
            </a:r>
          </a:p>
          <a:p>
            <a:pPr marL="742950" lvl="1" indent="-285750">
              <a:buFont typeface="Arial" panose="020B0604020202020204" pitchFamily="34" charset="0"/>
              <a:buChar char="•"/>
            </a:pPr>
            <a:r>
              <a:rPr lang="en-GB" sz="2800" dirty="0"/>
              <a:t>Start-up capital for new businesses</a:t>
            </a:r>
          </a:p>
          <a:p>
            <a:pPr marL="742950" lvl="1" indent="-285750">
              <a:buFont typeface="Arial" panose="020B0604020202020204" pitchFamily="34" charset="0"/>
              <a:buChar char="•"/>
            </a:pPr>
            <a:r>
              <a:rPr lang="en-GB" sz="2800" dirty="0"/>
              <a:t>Bridge financing during cash flow shortages</a:t>
            </a:r>
          </a:p>
          <a:p>
            <a:pPr marL="742950" lvl="1" indent="-285750">
              <a:buFont typeface="Arial" panose="020B0604020202020204" pitchFamily="34" charset="0"/>
              <a:buChar char="•"/>
            </a:pPr>
            <a:endParaRPr lang="en-GB" sz="2800" dirty="0"/>
          </a:p>
          <a:p>
            <a:pPr>
              <a:buFont typeface="Arial" panose="020B0604020202020204" pitchFamily="34" charset="0"/>
              <a:buChar char="•"/>
            </a:pPr>
            <a:r>
              <a:rPr lang="en-GB" sz="2800" b="1" dirty="0"/>
              <a:t>Advantages</a:t>
            </a:r>
            <a:r>
              <a:rPr lang="en-GB" sz="2800" dirty="0"/>
              <a:t>:</a:t>
            </a:r>
          </a:p>
          <a:p>
            <a:pPr marL="742950" lvl="1" indent="-285750">
              <a:buFont typeface="Arial" panose="020B0604020202020204" pitchFamily="34" charset="0"/>
              <a:buChar char="•"/>
            </a:pPr>
            <a:r>
              <a:rPr lang="en-GB" sz="2800" dirty="0"/>
              <a:t>No repayment obligations</a:t>
            </a:r>
          </a:p>
          <a:p>
            <a:pPr marL="742950" lvl="1" indent="-285750">
              <a:buFont typeface="Arial" panose="020B0604020202020204" pitchFamily="34" charset="0"/>
              <a:buChar char="•"/>
            </a:pPr>
            <a:r>
              <a:rPr lang="en-GB" sz="2800" dirty="0"/>
              <a:t>Complete control over the investment</a:t>
            </a:r>
          </a:p>
        </p:txBody>
      </p:sp>
      <p:sp>
        <p:nvSpPr>
          <p:cNvPr id="4" name="Rectangle 2">
            <a:extLst>
              <a:ext uri="{FF2B5EF4-FFF2-40B4-BE49-F238E27FC236}">
                <a16:creationId xmlns:a16="http://schemas.microsoft.com/office/drawing/2014/main" id="{224E4D0B-BACD-88CE-F108-23418924AC2B}"/>
              </a:ext>
            </a:extLst>
          </p:cNvPr>
          <p:cNvSpPr txBox="1">
            <a:spLocks noChangeArrowheads="1"/>
          </p:cNvSpPr>
          <p:nvPr/>
        </p:nvSpPr>
        <p:spPr>
          <a:xfrm>
            <a:off x="191344" y="332656"/>
            <a:ext cx="8320326" cy="722412"/>
          </a:xfrm>
          <a:prstGeom prst="rect">
            <a:avLst/>
          </a:prstGeom>
        </p:spPr>
        <p:txBody>
          <a:bodyPr/>
          <a:lstStyle>
            <a:lvl1pPr algn="ctr" rtl="0" eaLnBrk="0" fontAlgn="base" hangingPunct="0">
              <a:spcBef>
                <a:spcPct val="0"/>
              </a:spcBef>
              <a:spcAft>
                <a:spcPct val="0"/>
              </a:spcAft>
              <a:defRPr sz="3600" b="1">
                <a:solidFill>
                  <a:srgbClr val="007FA3"/>
                </a:solidFill>
                <a:latin typeface="+mj-lt"/>
                <a:ea typeface="+mj-ea"/>
                <a:cs typeface="+mj-cs"/>
              </a:defRPr>
            </a:lvl1pPr>
            <a:lvl2pPr algn="ctr" rtl="0" eaLnBrk="0" fontAlgn="base" hangingPunct="0">
              <a:spcBef>
                <a:spcPct val="0"/>
              </a:spcBef>
              <a:spcAft>
                <a:spcPct val="0"/>
              </a:spcAft>
              <a:defRPr sz="3600" b="1">
                <a:solidFill>
                  <a:srgbClr val="007FA3"/>
                </a:solidFill>
                <a:latin typeface="Arial" pitchFamily="34" charset="0"/>
              </a:defRPr>
            </a:lvl2pPr>
            <a:lvl3pPr algn="ctr" rtl="0" eaLnBrk="0" fontAlgn="base" hangingPunct="0">
              <a:spcBef>
                <a:spcPct val="0"/>
              </a:spcBef>
              <a:spcAft>
                <a:spcPct val="0"/>
              </a:spcAft>
              <a:defRPr sz="3600" b="1">
                <a:solidFill>
                  <a:srgbClr val="007FA3"/>
                </a:solidFill>
                <a:latin typeface="Arial" pitchFamily="34" charset="0"/>
              </a:defRPr>
            </a:lvl3pPr>
            <a:lvl4pPr algn="ctr" rtl="0" eaLnBrk="0" fontAlgn="base" hangingPunct="0">
              <a:spcBef>
                <a:spcPct val="0"/>
              </a:spcBef>
              <a:spcAft>
                <a:spcPct val="0"/>
              </a:spcAft>
              <a:defRPr sz="3600" b="1">
                <a:solidFill>
                  <a:srgbClr val="007FA3"/>
                </a:solidFill>
                <a:latin typeface="Arial" pitchFamily="34" charset="0"/>
              </a:defRPr>
            </a:lvl4pPr>
            <a:lvl5pPr algn="ctr" rtl="0" eaLnBrk="0" fontAlgn="base" hangingPunct="0">
              <a:spcBef>
                <a:spcPct val="0"/>
              </a:spcBef>
              <a:spcAft>
                <a:spcPct val="0"/>
              </a:spcAft>
              <a:defRPr sz="3600" b="1">
                <a:solidFill>
                  <a:srgbClr val="007FA3"/>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pPr lvl="0" algn="l"/>
            <a:r>
              <a:rPr lang="en-US" sz="3200" kern="0" dirty="0"/>
              <a:t>Major internal sources of finance</a:t>
            </a:r>
          </a:p>
        </p:txBody>
      </p:sp>
    </p:spTree>
    <p:extLst>
      <p:ext uri="{BB962C8B-B14F-4D97-AF65-F5344CB8AC3E}">
        <p14:creationId xmlns:p14="http://schemas.microsoft.com/office/powerpoint/2010/main" val="24910421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p:cNvSpPr txBox="1">
            <a:spLocks noChangeArrowheads="1"/>
          </p:cNvSpPr>
          <p:nvPr/>
        </p:nvSpPr>
        <p:spPr>
          <a:xfrm>
            <a:off x="191344" y="188640"/>
            <a:ext cx="8320326" cy="1143000"/>
          </a:xfrm>
          <a:prstGeom prst="rect">
            <a:avLst/>
          </a:prstGeom>
        </p:spPr>
        <p:txBody>
          <a:bodyPr/>
          <a:lstStyle>
            <a:lvl1pPr algn="ctr" rtl="0" eaLnBrk="0" fontAlgn="base" hangingPunct="0">
              <a:spcBef>
                <a:spcPct val="0"/>
              </a:spcBef>
              <a:spcAft>
                <a:spcPct val="0"/>
              </a:spcAft>
              <a:defRPr sz="3600" b="1">
                <a:solidFill>
                  <a:srgbClr val="007FA3"/>
                </a:solidFill>
                <a:latin typeface="+mj-lt"/>
                <a:ea typeface="+mj-ea"/>
                <a:cs typeface="+mj-cs"/>
              </a:defRPr>
            </a:lvl1pPr>
            <a:lvl2pPr algn="ctr" rtl="0" eaLnBrk="0" fontAlgn="base" hangingPunct="0">
              <a:spcBef>
                <a:spcPct val="0"/>
              </a:spcBef>
              <a:spcAft>
                <a:spcPct val="0"/>
              </a:spcAft>
              <a:defRPr sz="3600" b="1">
                <a:solidFill>
                  <a:srgbClr val="007FA3"/>
                </a:solidFill>
                <a:latin typeface="Arial" pitchFamily="34" charset="0"/>
              </a:defRPr>
            </a:lvl2pPr>
            <a:lvl3pPr algn="ctr" rtl="0" eaLnBrk="0" fontAlgn="base" hangingPunct="0">
              <a:spcBef>
                <a:spcPct val="0"/>
              </a:spcBef>
              <a:spcAft>
                <a:spcPct val="0"/>
              </a:spcAft>
              <a:defRPr sz="3600" b="1">
                <a:solidFill>
                  <a:srgbClr val="007FA3"/>
                </a:solidFill>
                <a:latin typeface="Arial" pitchFamily="34" charset="0"/>
              </a:defRPr>
            </a:lvl3pPr>
            <a:lvl4pPr algn="ctr" rtl="0" eaLnBrk="0" fontAlgn="base" hangingPunct="0">
              <a:spcBef>
                <a:spcPct val="0"/>
              </a:spcBef>
              <a:spcAft>
                <a:spcPct val="0"/>
              </a:spcAft>
              <a:defRPr sz="3600" b="1">
                <a:solidFill>
                  <a:srgbClr val="007FA3"/>
                </a:solidFill>
                <a:latin typeface="Arial" pitchFamily="34" charset="0"/>
              </a:defRPr>
            </a:lvl4pPr>
            <a:lvl5pPr algn="ctr" rtl="0" eaLnBrk="0" fontAlgn="base" hangingPunct="0">
              <a:spcBef>
                <a:spcPct val="0"/>
              </a:spcBef>
              <a:spcAft>
                <a:spcPct val="0"/>
              </a:spcAft>
              <a:defRPr sz="3600" b="1">
                <a:solidFill>
                  <a:srgbClr val="007FA3"/>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pPr lvl="0" algn="l"/>
            <a:r>
              <a:rPr lang="en-US" sz="3200" kern="0" dirty="0"/>
              <a:t>The risk/return characteristics of sources of long-term finance</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83832" y="836712"/>
            <a:ext cx="5361426" cy="4296284"/>
          </a:xfrm>
          <a:prstGeom prst="rect">
            <a:avLst/>
          </a:prstGeom>
        </p:spPr>
      </p:pic>
    </p:spTree>
    <p:extLst>
      <p:ext uri="{BB962C8B-B14F-4D97-AF65-F5344CB8AC3E}">
        <p14:creationId xmlns:p14="http://schemas.microsoft.com/office/powerpoint/2010/main" val="40420824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B7EFB79C-6868-EB35-13BD-83B20F4EE1EF}"/>
              </a:ext>
            </a:extLst>
          </p:cNvPr>
          <p:cNvSpPr txBox="1">
            <a:spLocks noChangeArrowheads="1"/>
          </p:cNvSpPr>
          <p:nvPr/>
        </p:nvSpPr>
        <p:spPr>
          <a:xfrm>
            <a:off x="479376" y="188640"/>
            <a:ext cx="10585176" cy="1143000"/>
          </a:xfrm>
          <a:prstGeom prst="rect">
            <a:avLst/>
          </a:prstGeom>
        </p:spPr>
        <p:txBody>
          <a:bodyPr/>
          <a:lstStyle>
            <a:lvl1pPr algn="ctr" rtl="0" eaLnBrk="0" fontAlgn="base" hangingPunct="0">
              <a:spcBef>
                <a:spcPct val="0"/>
              </a:spcBef>
              <a:spcAft>
                <a:spcPct val="0"/>
              </a:spcAft>
              <a:defRPr sz="3600" b="1">
                <a:solidFill>
                  <a:srgbClr val="007FA3"/>
                </a:solidFill>
                <a:latin typeface="+mj-lt"/>
                <a:ea typeface="+mj-ea"/>
                <a:cs typeface="+mj-cs"/>
              </a:defRPr>
            </a:lvl1pPr>
            <a:lvl2pPr algn="ctr" rtl="0" eaLnBrk="0" fontAlgn="base" hangingPunct="0">
              <a:spcBef>
                <a:spcPct val="0"/>
              </a:spcBef>
              <a:spcAft>
                <a:spcPct val="0"/>
              </a:spcAft>
              <a:defRPr sz="3600" b="1">
                <a:solidFill>
                  <a:srgbClr val="007FA3"/>
                </a:solidFill>
                <a:latin typeface="Arial" pitchFamily="34" charset="0"/>
              </a:defRPr>
            </a:lvl2pPr>
            <a:lvl3pPr algn="ctr" rtl="0" eaLnBrk="0" fontAlgn="base" hangingPunct="0">
              <a:spcBef>
                <a:spcPct val="0"/>
              </a:spcBef>
              <a:spcAft>
                <a:spcPct val="0"/>
              </a:spcAft>
              <a:defRPr sz="3600" b="1">
                <a:solidFill>
                  <a:srgbClr val="007FA3"/>
                </a:solidFill>
                <a:latin typeface="Arial" pitchFamily="34" charset="0"/>
              </a:defRPr>
            </a:lvl3pPr>
            <a:lvl4pPr algn="ctr" rtl="0" eaLnBrk="0" fontAlgn="base" hangingPunct="0">
              <a:spcBef>
                <a:spcPct val="0"/>
              </a:spcBef>
              <a:spcAft>
                <a:spcPct val="0"/>
              </a:spcAft>
              <a:defRPr sz="3600" b="1">
                <a:solidFill>
                  <a:srgbClr val="007FA3"/>
                </a:solidFill>
                <a:latin typeface="Arial" pitchFamily="34" charset="0"/>
              </a:defRPr>
            </a:lvl4pPr>
            <a:lvl5pPr algn="ctr" rtl="0" eaLnBrk="0" fontAlgn="base" hangingPunct="0">
              <a:spcBef>
                <a:spcPct val="0"/>
              </a:spcBef>
              <a:spcAft>
                <a:spcPct val="0"/>
              </a:spcAft>
              <a:defRPr sz="3600" b="1">
                <a:solidFill>
                  <a:srgbClr val="007FA3"/>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pPr lvl="0" algn="l"/>
            <a:r>
              <a:rPr lang="en-US" sz="3200" kern="0" dirty="0"/>
              <a:t>References </a:t>
            </a:r>
          </a:p>
        </p:txBody>
      </p:sp>
      <p:sp>
        <p:nvSpPr>
          <p:cNvPr id="6" name="TextBox 5">
            <a:extLst>
              <a:ext uri="{FF2B5EF4-FFF2-40B4-BE49-F238E27FC236}">
                <a16:creationId xmlns:a16="http://schemas.microsoft.com/office/drawing/2014/main" id="{38820C9E-D878-88D4-9CB2-51A14D4E9C25}"/>
              </a:ext>
            </a:extLst>
          </p:cNvPr>
          <p:cNvSpPr txBox="1"/>
          <p:nvPr/>
        </p:nvSpPr>
        <p:spPr>
          <a:xfrm>
            <a:off x="479376" y="980728"/>
            <a:ext cx="10729192" cy="830997"/>
          </a:xfrm>
          <a:prstGeom prst="rect">
            <a:avLst/>
          </a:prstGeom>
          <a:noFill/>
        </p:spPr>
        <p:txBody>
          <a:bodyPr wrap="square">
            <a:spAutoFit/>
          </a:bodyPr>
          <a:lstStyle/>
          <a:p>
            <a:r>
              <a:rPr lang="en-GB" sz="2400" dirty="0" err="1"/>
              <a:t>Atrill</a:t>
            </a:r>
            <a:r>
              <a:rPr lang="en-GB" sz="2400" dirty="0"/>
              <a:t>, P., McLaney, E., (2022) Accounting and Finance For Non-specialists. Twelfth Edition</a:t>
            </a:r>
          </a:p>
        </p:txBody>
      </p:sp>
    </p:spTree>
    <p:extLst>
      <p:ext uri="{BB962C8B-B14F-4D97-AF65-F5344CB8AC3E}">
        <p14:creationId xmlns:p14="http://schemas.microsoft.com/office/powerpoint/2010/main" val="209488632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4649</TotalTime>
  <Words>765</Words>
  <Application>Microsoft Macintosh PowerPoint</Application>
  <PresentationFormat>Widescreen</PresentationFormat>
  <Paragraphs>102</Paragraphs>
  <Slides>17</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ＭＳ Ｐゴシック</vt:lpstr>
      <vt:lpstr>Arial</vt:lpstr>
      <vt:lpstr>Myriad Pro</vt:lpstr>
      <vt:lpstr>Verdana</vt:lpstr>
      <vt:lpstr>20140311PresentationUWTSDTemplate</vt:lpstr>
      <vt:lpstr>LCBB5011 Essentials of Accounting &amp; Finance Week 8 Session 1</vt:lpstr>
      <vt:lpstr>PowerPoint Presentation</vt:lpstr>
      <vt:lpstr>PowerPoint Presentation</vt:lpstr>
      <vt:lpstr>Forms of External Finance</vt:lpstr>
      <vt:lpstr>Forms of External Finance</vt:lpstr>
      <vt:lpstr>Forms of External Finance Contd</vt:lpstr>
      <vt:lpstr>Forms of External Finance Contd</vt:lpstr>
      <vt:lpstr>Forms of External Finance Contd</vt:lpstr>
      <vt:lpstr>Forms of External Finance Contd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Winifred Soribe</cp:lastModifiedBy>
  <cp:revision>167</cp:revision>
  <cp:lastPrinted>2018-07-09T15:27:01Z</cp:lastPrinted>
  <dcterms:created xsi:type="dcterms:W3CDTF">2002-10-07T19:43:58Z</dcterms:created>
  <dcterms:modified xsi:type="dcterms:W3CDTF">2025-02-11T13:47:16Z</dcterms:modified>
</cp:coreProperties>
</file>