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9" r:id="rId3"/>
    <p:sldId id="260" r:id="rId4"/>
    <p:sldId id="275" r:id="rId5"/>
    <p:sldId id="274" r:id="rId6"/>
    <p:sldId id="277" r:id="rId7"/>
    <p:sldId id="276"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439" autoAdjust="0"/>
  </p:normalViewPr>
  <p:slideViewPr>
    <p:cSldViewPr>
      <p:cViewPr varScale="1">
        <p:scale>
          <a:sx n="87" d="100"/>
          <a:sy n="87" d="100"/>
        </p:scale>
        <p:origin x="230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4A9ADE-D328-4D0D-B5F4-41BB6B59D571}" type="datetimeFigureOut">
              <a:rPr lang="en-GB" smtClean="0"/>
              <a:pPr/>
              <a:t>14/09/2017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E4D557-C257-4CB6-988E-9433AA36384C}" type="slidenum">
              <a:rPr lang="en-GB" smtClean="0"/>
              <a:pPr/>
              <a:t>‹#›</a:t>
            </a:fld>
            <a:endParaRPr lang="en-GB"/>
          </a:p>
        </p:txBody>
      </p:sp>
    </p:spTree>
    <p:extLst>
      <p:ext uri="{BB962C8B-B14F-4D97-AF65-F5344CB8AC3E}">
        <p14:creationId xmlns:p14="http://schemas.microsoft.com/office/powerpoint/2010/main" val="1278578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Assessment </a:t>
            </a:r>
          </a:p>
          <a:p>
            <a:r>
              <a:rPr lang="en-GB" dirty="0" smtClean="0"/>
              <a:t>Feedback and action planning </a:t>
            </a:r>
          </a:p>
          <a:p>
            <a:endParaRPr lang="en-GB" dirty="0" smtClean="0"/>
          </a:p>
          <a:p>
            <a:r>
              <a:rPr lang="en-GB" dirty="0" smtClean="0"/>
              <a:t>Your progress towards the Qualified Teacher Standards (WAG circular 017/2009) will be regularly assessed by your class mentor, senior mentor and a university-based tutor; you will receive targeted feedback and an action plan to guide future development.  </a:t>
            </a:r>
          </a:p>
          <a:p>
            <a:endParaRPr lang="en-GB" dirty="0" smtClean="0"/>
          </a:p>
          <a:p>
            <a:r>
              <a:rPr lang="en-GB" dirty="0" smtClean="0"/>
              <a:t>External Examiners and External Moderators will visit a sample of students during the final few weeks of SBE2 as part of the quality assurance process of the university.  Further details will be sent to the students concerned at the time. </a:t>
            </a:r>
          </a:p>
          <a:p>
            <a:endParaRPr lang="en-GB" dirty="0"/>
          </a:p>
        </p:txBody>
      </p:sp>
      <p:sp>
        <p:nvSpPr>
          <p:cNvPr id="4" name="Slide Number Placeholder 3"/>
          <p:cNvSpPr>
            <a:spLocks noGrp="1"/>
          </p:cNvSpPr>
          <p:nvPr>
            <p:ph type="sldNum" sz="quarter" idx="10"/>
          </p:nvPr>
        </p:nvSpPr>
        <p:spPr/>
        <p:txBody>
          <a:bodyPr/>
          <a:lstStyle/>
          <a:p>
            <a:fld id="{A4E4D557-C257-4CB6-988E-9433AA36384C}" type="slidenum">
              <a:rPr lang="en-GB" smtClean="0"/>
              <a:pPr/>
              <a:t>3</a:t>
            </a:fld>
            <a:endParaRPr lang="en-GB"/>
          </a:p>
        </p:txBody>
      </p:sp>
    </p:spTree>
    <p:extLst>
      <p:ext uri="{BB962C8B-B14F-4D97-AF65-F5344CB8AC3E}">
        <p14:creationId xmlns:p14="http://schemas.microsoft.com/office/powerpoint/2010/main" val="3620323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Download to USB stick MAKE BACK UP COPIES</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A4E4D557-C257-4CB6-988E-9433AA36384C}" type="slidenum">
              <a:rPr lang="en-GB" smtClean="0"/>
              <a:pPr/>
              <a:t>8</a:t>
            </a:fld>
            <a:endParaRPr lang="en-GB"/>
          </a:p>
        </p:txBody>
      </p:sp>
    </p:spTree>
    <p:extLst>
      <p:ext uri="{BB962C8B-B14F-4D97-AF65-F5344CB8AC3E}">
        <p14:creationId xmlns:p14="http://schemas.microsoft.com/office/powerpoint/2010/main" val="101718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E4D557-C257-4CB6-988E-9433AA36384C}" type="slidenum">
              <a:rPr lang="en-GB" smtClean="0"/>
              <a:pPr/>
              <a:t>9</a:t>
            </a:fld>
            <a:endParaRPr lang="en-GB"/>
          </a:p>
        </p:txBody>
      </p:sp>
    </p:spTree>
    <p:extLst>
      <p:ext uri="{BB962C8B-B14F-4D97-AF65-F5344CB8AC3E}">
        <p14:creationId xmlns:p14="http://schemas.microsoft.com/office/powerpoint/2010/main" val="1545504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7BE7BFBD-B185-40A5-AA38-96C24A6F0BA1}"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7BFBD-B185-40A5-AA38-96C24A6F0BA1}"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7BE7BFBD-B185-40A5-AA38-96C24A6F0BA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7BFBD-B185-40A5-AA38-96C24A6F0BA1}"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E7BFBD-B185-40A5-AA38-96C24A6F0BA1}"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E7BFBD-B185-40A5-AA38-96C24A6F0BA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E7BFBD-B185-40A5-AA38-96C24A6F0BA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E7BFBD-B185-40A5-AA38-96C24A6F0BA1}"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7BE7BFBD-B185-40A5-AA38-96C24A6F0BA1}"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7BFBD-B185-40A5-AA38-96C24A6F0BA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D73704B-6FF2-476D-BE9A-F09D80994048}" type="datetimeFigureOut">
              <a:rPr lang="en-GB" smtClean="0"/>
              <a:pPr/>
              <a:t>14/09/2017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E7BFBD-B185-40A5-AA38-96C24A6F0BA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DD73704B-6FF2-476D-BE9A-F09D80994048}" type="datetimeFigureOut">
              <a:rPr lang="en-GB" smtClean="0"/>
              <a:pPr/>
              <a:t>14/09/2017</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7BE7BFBD-B185-40A5-AA38-96C24A6F0BA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3429000"/>
            <a:ext cx="7854696" cy="2743200"/>
          </a:xfrm>
        </p:spPr>
        <p:txBody>
          <a:bodyPr/>
          <a:lstStyle/>
          <a:p>
            <a:r>
              <a:rPr lang="en-GB" dirty="0" err="1" smtClean="0"/>
              <a:t>Gwerthoedd</a:t>
            </a:r>
            <a:r>
              <a:rPr lang="en-GB" dirty="0" smtClean="0"/>
              <a:t> ac </a:t>
            </a:r>
            <a:r>
              <a:rPr lang="en-GB" dirty="0" err="1" smtClean="0"/>
              <a:t>Arferion</a:t>
            </a:r>
            <a:r>
              <a:rPr lang="en-GB" dirty="0" smtClean="0"/>
              <a:t> </a:t>
            </a:r>
            <a:r>
              <a:rPr lang="en-GB" dirty="0" err="1" smtClean="0"/>
              <a:t>Proffesiynol</a:t>
            </a:r>
            <a:r>
              <a:rPr lang="en-GB" dirty="0" smtClean="0"/>
              <a:t>: Y </a:t>
            </a:r>
            <a:r>
              <a:rPr lang="en-GB" dirty="0" err="1" smtClean="0"/>
              <a:t>Safonau</a:t>
            </a:r>
            <a:r>
              <a:rPr lang="en-GB" dirty="0" smtClean="0"/>
              <a:t> SAC </a:t>
            </a:r>
            <a:r>
              <a:rPr lang="en-GB" dirty="0" err="1" smtClean="0"/>
              <a:t>a’r</a:t>
            </a:r>
            <a:r>
              <a:rPr lang="en-GB" dirty="0" smtClean="0"/>
              <a:t> PDP</a:t>
            </a:r>
          </a:p>
          <a:p>
            <a:r>
              <a:rPr lang="en-GB" dirty="0" smtClean="0"/>
              <a:t>Professional Values and Practice: The QTS Standards and the PDP </a:t>
            </a:r>
            <a:endParaRPr lang="en-GB" dirty="0"/>
          </a:p>
        </p:txBody>
      </p:sp>
      <p:sp>
        <p:nvSpPr>
          <p:cNvPr id="2" name="Title 1"/>
          <p:cNvSpPr>
            <a:spLocks noGrp="1"/>
          </p:cNvSpPr>
          <p:nvPr>
            <p:ph type="ctrTitle"/>
          </p:nvPr>
        </p:nvSpPr>
        <p:spPr>
          <a:xfrm>
            <a:off x="609600" y="1556792"/>
            <a:ext cx="7851648" cy="3816424"/>
          </a:xfrm>
        </p:spPr>
        <p:txBody>
          <a:bodyPr>
            <a:normAutofit/>
          </a:bodyPr>
          <a:lstStyle/>
          <a:p>
            <a:r>
              <a:rPr lang="en-GB" dirty="0" smtClean="0"/>
              <a:t>TAR </a:t>
            </a:r>
            <a:r>
              <a:rPr lang="en-GB" dirty="0" err="1" smtClean="0"/>
              <a:t>Cynradd</a:t>
            </a:r>
            <a:r>
              <a:rPr lang="en-GB" dirty="0" smtClean="0"/>
              <a:t>/</a:t>
            </a:r>
            <a:r>
              <a:rPr lang="en-GB" i="1" dirty="0" smtClean="0"/>
              <a:t>Primary PGCE </a:t>
            </a:r>
            <a:r>
              <a:rPr lang="en-GB" dirty="0" smtClean="0"/>
              <a:t/>
            </a:r>
            <a:br>
              <a:rPr lang="en-GB" dirty="0" smtClean="0"/>
            </a:br>
            <a:r>
              <a:rPr lang="en-GB" u="sng" dirty="0" smtClean="0"/>
              <a:t/>
            </a:r>
            <a:br>
              <a:rPr lang="en-GB" u="sng" dirty="0" smtClean="0"/>
            </a:br>
            <a:endParaRPr lang="en-GB" dirty="0"/>
          </a:p>
        </p:txBody>
      </p:sp>
    </p:spTree>
    <p:extLst>
      <p:ext uri="{BB962C8B-B14F-4D97-AF65-F5344CB8AC3E}">
        <p14:creationId xmlns:p14="http://schemas.microsoft.com/office/powerpoint/2010/main" val="4618710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Gorolwg</a:t>
            </a:r>
            <a:r>
              <a:rPr lang="en-GB" dirty="0" smtClean="0"/>
              <a:t>/Overview </a:t>
            </a:r>
            <a:endParaRPr lang="en-GB" dirty="0"/>
          </a:p>
        </p:txBody>
      </p:sp>
      <p:sp>
        <p:nvSpPr>
          <p:cNvPr id="3" name="Content Placeholder 2"/>
          <p:cNvSpPr>
            <a:spLocks noGrp="1"/>
          </p:cNvSpPr>
          <p:nvPr>
            <p:ph sz="quarter" idx="1"/>
          </p:nvPr>
        </p:nvSpPr>
        <p:spPr/>
        <p:txBody>
          <a:bodyPr/>
          <a:lstStyle/>
          <a:p>
            <a:endParaRPr lang="en-US" dirty="0" smtClean="0"/>
          </a:p>
          <a:p>
            <a:r>
              <a:rPr lang="en-US" dirty="0" err="1" smtClean="0"/>
              <a:t>Safonau</a:t>
            </a:r>
            <a:r>
              <a:rPr lang="en-US" dirty="0" smtClean="0"/>
              <a:t> </a:t>
            </a:r>
            <a:r>
              <a:rPr lang="en-US" dirty="0" err="1" smtClean="0"/>
              <a:t>Statws</a:t>
            </a:r>
            <a:r>
              <a:rPr lang="en-US" dirty="0" smtClean="0"/>
              <a:t> </a:t>
            </a:r>
            <a:r>
              <a:rPr lang="en-US" dirty="0" err="1" smtClean="0"/>
              <a:t>Athro</a:t>
            </a:r>
            <a:r>
              <a:rPr lang="en-US" dirty="0" smtClean="0"/>
              <a:t> </a:t>
            </a:r>
            <a:r>
              <a:rPr lang="en-US" dirty="0" err="1" smtClean="0"/>
              <a:t>Cymwysedig</a:t>
            </a:r>
            <a:r>
              <a:rPr lang="en-US" dirty="0" smtClean="0"/>
              <a:t>/</a:t>
            </a:r>
            <a:r>
              <a:rPr lang="en-GB" i="1" dirty="0" smtClean="0"/>
              <a:t>Qualified Teacher Status Standards</a:t>
            </a:r>
            <a:r>
              <a:rPr lang="en-GB" dirty="0" smtClean="0"/>
              <a:t> (</a:t>
            </a:r>
            <a:r>
              <a:rPr lang="en-GB" dirty="0" err="1" smtClean="0"/>
              <a:t>LlG</a:t>
            </a:r>
            <a:r>
              <a:rPr lang="en-GB" dirty="0" smtClean="0"/>
              <a:t>/WG Circular 25/2009)</a:t>
            </a:r>
          </a:p>
          <a:p>
            <a:pPr>
              <a:buNone/>
            </a:pPr>
            <a:endParaRPr lang="en-GB" dirty="0" smtClean="0"/>
          </a:p>
          <a:p>
            <a:r>
              <a:rPr lang="en-GB" dirty="0" err="1" smtClean="0"/>
              <a:t>Proffil</a:t>
            </a:r>
            <a:r>
              <a:rPr lang="en-GB" dirty="0" smtClean="0"/>
              <a:t> </a:t>
            </a:r>
            <a:r>
              <a:rPr lang="en-GB" dirty="0" err="1" smtClean="0"/>
              <a:t>Datblygiad</a:t>
            </a:r>
            <a:r>
              <a:rPr lang="en-GB" dirty="0" smtClean="0"/>
              <a:t> </a:t>
            </a:r>
            <a:r>
              <a:rPr lang="en-GB" dirty="0" err="1" smtClean="0"/>
              <a:t>Proffesiynol</a:t>
            </a:r>
            <a:r>
              <a:rPr lang="en-GB" dirty="0" smtClean="0"/>
              <a:t>/</a:t>
            </a:r>
            <a:r>
              <a:rPr lang="en-GB" i="1" dirty="0" smtClean="0"/>
              <a:t>Professional Development Profile </a:t>
            </a:r>
            <a:r>
              <a:rPr lang="en-GB" dirty="0" smtClean="0"/>
              <a:t>(PDP)</a:t>
            </a:r>
          </a:p>
          <a:p>
            <a:pPr>
              <a:buNone/>
            </a:pPr>
            <a:endParaRPr lang="en-GB" dirty="0" smtClean="0"/>
          </a:p>
          <a:p>
            <a:r>
              <a:rPr lang="en-GB" dirty="0" err="1" smtClean="0"/>
              <a:t>Diogelu</a:t>
            </a:r>
            <a:r>
              <a:rPr lang="en-GB" dirty="0" smtClean="0"/>
              <a:t> Plant/</a:t>
            </a:r>
            <a:r>
              <a:rPr lang="en-GB" i="1" dirty="0" smtClean="0"/>
              <a:t>Safeguarding: Child Protection </a:t>
            </a:r>
          </a:p>
          <a:p>
            <a:pPr>
              <a:buNone/>
            </a:pPr>
            <a:endParaRPr lang="en-GB" dirty="0" smtClean="0"/>
          </a:p>
          <a:p>
            <a:pPr>
              <a:buNone/>
            </a:pPr>
            <a:endParaRPr lang="en-GB" dirty="0" smtClean="0"/>
          </a:p>
          <a:p>
            <a:pPr>
              <a:buNone/>
            </a:pPr>
            <a:endParaRPr lang="en-GB" dirty="0" smtClean="0"/>
          </a:p>
          <a:p>
            <a:endParaRPr lang="en-GB" dirty="0"/>
          </a:p>
        </p:txBody>
      </p:sp>
    </p:spTree>
    <p:extLst>
      <p:ext uri="{BB962C8B-B14F-4D97-AF65-F5344CB8AC3E}">
        <p14:creationId xmlns:p14="http://schemas.microsoft.com/office/powerpoint/2010/main" val="10207751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274320" lvl="0" indent="-274320">
              <a:spcBef>
                <a:spcPct val="20000"/>
              </a:spcBef>
            </a:pPr>
            <a:r>
              <a:rPr lang="en-US" sz="2600" dirty="0" smtClean="0">
                <a:solidFill>
                  <a:prstClr val="black"/>
                </a:solidFill>
                <a:latin typeface="Constantia"/>
                <a:ea typeface="+mn-ea"/>
                <a:cs typeface="+mn-cs"/>
              </a:rPr>
              <a:t>	</a:t>
            </a:r>
            <a:r>
              <a:rPr lang="en-US" sz="3100" dirty="0"/>
              <a:t>Safonau </a:t>
            </a:r>
            <a:r>
              <a:rPr lang="en-US" sz="3100" dirty="0" err="1"/>
              <a:t>Statws</a:t>
            </a:r>
            <a:r>
              <a:rPr lang="en-US" sz="3100" dirty="0"/>
              <a:t> </a:t>
            </a:r>
            <a:r>
              <a:rPr lang="en-US" sz="3100" dirty="0" err="1"/>
              <a:t>Athro</a:t>
            </a:r>
            <a:r>
              <a:rPr lang="en-US" sz="3100" dirty="0"/>
              <a:t> </a:t>
            </a:r>
            <a:r>
              <a:rPr lang="en-US" sz="3100" dirty="0" err="1"/>
              <a:t>Cymwysedig</a:t>
            </a:r>
            <a:r>
              <a:rPr lang="en-US" sz="3100" dirty="0"/>
              <a:t/>
            </a:r>
            <a:br>
              <a:rPr lang="en-US" sz="3100" dirty="0"/>
            </a:br>
            <a:r>
              <a:rPr lang="en-GB" sz="3100" dirty="0"/>
              <a:t>Qualified Teacher Status Standards </a:t>
            </a:r>
            <a:br>
              <a:rPr lang="en-GB" sz="3100" dirty="0"/>
            </a:br>
            <a:r>
              <a:rPr lang="en-GB" sz="3100" dirty="0"/>
              <a:t>(</a:t>
            </a:r>
            <a:r>
              <a:rPr lang="en-GB" sz="3100" dirty="0" err="1"/>
              <a:t>LlG</a:t>
            </a:r>
            <a:r>
              <a:rPr lang="en-GB" sz="3100" dirty="0"/>
              <a:t>/WG Circular 25/2009)</a:t>
            </a:r>
          </a:p>
        </p:txBody>
      </p:sp>
      <p:sp>
        <p:nvSpPr>
          <p:cNvPr id="3" name="Content Placeholder 2"/>
          <p:cNvSpPr>
            <a:spLocks noGrp="1"/>
          </p:cNvSpPr>
          <p:nvPr>
            <p:ph sz="quarter" idx="1"/>
          </p:nvPr>
        </p:nvSpPr>
        <p:spPr/>
        <p:txBody>
          <a:bodyPr>
            <a:normAutofit/>
          </a:bodyPr>
          <a:lstStyle/>
          <a:p>
            <a:endParaRPr lang="en-US" dirty="0" smtClean="0"/>
          </a:p>
          <a:p>
            <a:r>
              <a:rPr lang="en-US" dirty="0" err="1" smtClean="0"/>
              <a:t>Dod</a:t>
            </a:r>
            <a:r>
              <a:rPr lang="en-US" dirty="0" smtClean="0"/>
              <a:t> </a:t>
            </a:r>
            <a:r>
              <a:rPr lang="en-US" dirty="0" err="1" smtClean="0"/>
              <a:t>yn</a:t>
            </a:r>
            <a:r>
              <a:rPr lang="en-US" dirty="0" smtClean="0"/>
              <a:t> </a:t>
            </a:r>
            <a:r>
              <a:rPr lang="en-US" dirty="0" err="1" smtClean="0"/>
              <a:t>Athro</a:t>
            </a:r>
            <a:r>
              <a:rPr lang="en-US" dirty="0" smtClean="0"/>
              <a:t> </a:t>
            </a:r>
            <a:r>
              <a:rPr lang="en-US" dirty="0" err="1" smtClean="0"/>
              <a:t>Cymwysedig</a:t>
            </a:r>
            <a:r>
              <a:rPr lang="en-US" dirty="0" smtClean="0"/>
              <a:t>: </a:t>
            </a:r>
            <a:r>
              <a:rPr lang="en-US" dirty="0" err="1" smtClean="0"/>
              <a:t>Llawlyfr</a:t>
            </a:r>
            <a:r>
              <a:rPr lang="en-US" dirty="0" smtClean="0"/>
              <a:t> </a:t>
            </a:r>
            <a:r>
              <a:rPr lang="en-US" dirty="0" err="1" smtClean="0"/>
              <a:t>Canllawiau</a:t>
            </a:r>
            <a:r>
              <a:rPr lang="en-US" dirty="0" smtClean="0"/>
              <a:t> – </a:t>
            </a:r>
            <a:r>
              <a:rPr lang="en-US" dirty="0" err="1" smtClean="0"/>
              <a:t>Cylchlythyr</a:t>
            </a:r>
            <a:r>
              <a:rPr lang="en-US" dirty="0" smtClean="0"/>
              <a:t> </a:t>
            </a:r>
            <a:r>
              <a:rPr lang="en-US" dirty="0" err="1" smtClean="0"/>
              <a:t>Rhif</a:t>
            </a:r>
            <a:r>
              <a:rPr lang="en-US" dirty="0" smtClean="0"/>
              <a:t>: 017/2009</a:t>
            </a:r>
          </a:p>
          <a:p>
            <a:r>
              <a:rPr lang="en-US" i="1" dirty="0" smtClean="0"/>
              <a:t>Becoming a Qualified Teacher: Handbook of Guidance - Circular No: 017/2009 </a:t>
            </a:r>
            <a:r>
              <a:rPr lang="en-US" dirty="0" smtClean="0"/>
              <a:t>( </a:t>
            </a:r>
            <a:r>
              <a:rPr lang="en-US" dirty="0" err="1" smtClean="0"/>
              <a:t>Llywodraeth</a:t>
            </a:r>
            <a:r>
              <a:rPr lang="en-US" dirty="0" smtClean="0"/>
              <a:t> </a:t>
            </a:r>
            <a:r>
              <a:rPr lang="en-US" dirty="0" err="1" smtClean="0"/>
              <a:t>Cymru</a:t>
            </a:r>
            <a:r>
              <a:rPr lang="en-US" i="1" dirty="0" smtClean="0"/>
              <a:t>/Welsh Government)</a:t>
            </a:r>
          </a:p>
          <a:p>
            <a:pPr marL="0" indent="0">
              <a:buNone/>
            </a:pPr>
            <a:endParaRPr lang="en-US" i="1" dirty="0" smtClean="0"/>
          </a:p>
          <a:p>
            <a:r>
              <a:rPr lang="en-GB" dirty="0" smtClean="0"/>
              <a:t>CAADOC </a:t>
            </a:r>
            <a:r>
              <a:rPr lang="en-GB" dirty="0" err="1" smtClean="0"/>
              <a:t>Enghreifftiau</a:t>
            </a:r>
            <a:r>
              <a:rPr lang="en-GB" dirty="0" smtClean="0"/>
              <a:t> </a:t>
            </a:r>
            <a:r>
              <a:rPr lang="en-GB" dirty="0" err="1" smtClean="0"/>
              <a:t>Dyfarniadau</a:t>
            </a:r>
            <a:endParaRPr lang="en-GB" dirty="0"/>
          </a:p>
          <a:p>
            <a:r>
              <a:rPr lang="en-GB" dirty="0" smtClean="0"/>
              <a:t>SWWCTE </a:t>
            </a:r>
            <a:r>
              <a:rPr lang="en-GB" i="1" dirty="0" smtClean="0"/>
              <a:t>Exemplification of Judgements</a:t>
            </a:r>
            <a:endParaRPr lang="en-GB" i="1" dirty="0"/>
          </a:p>
        </p:txBody>
      </p:sp>
    </p:spTree>
    <p:extLst>
      <p:ext uri="{BB962C8B-B14F-4D97-AF65-F5344CB8AC3E}">
        <p14:creationId xmlns:p14="http://schemas.microsoft.com/office/powerpoint/2010/main" val="1982668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720080"/>
          </a:xfrm>
        </p:spPr>
        <p:txBody>
          <a:bodyPr>
            <a:normAutofit fontScale="90000"/>
          </a:bodyPr>
          <a:lstStyle/>
          <a:p>
            <a:r>
              <a:rPr lang="en-GB" sz="4000" b="1" dirty="0" smtClean="0"/>
              <a:t/>
            </a:r>
            <a:br>
              <a:rPr lang="en-GB" sz="4000" b="1" dirty="0" smtClean="0"/>
            </a:br>
            <a:r>
              <a:rPr lang="en-GB" sz="4000" b="1" dirty="0"/>
              <a:t/>
            </a:r>
            <a:br>
              <a:rPr lang="en-GB" sz="4000" b="1" dirty="0"/>
            </a:br>
            <a:r>
              <a:rPr lang="en-GB" b="1" dirty="0"/>
              <a:t/>
            </a:r>
            <a:br>
              <a:rPr lang="en-GB" b="1" dirty="0"/>
            </a:br>
            <a:r>
              <a:rPr lang="en-GB" dirty="0"/>
              <a:t>Cod </a:t>
            </a:r>
            <a:r>
              <a:rPr lang="en-GB" dirty="0" err="1"/>
              <a:t>Ymddygiad</a:t>
            </a:r>
            <a:r>
              <a:rPr lang="en-GB" dirty="0"/>
              <a:t>/Code of Conduct </a:t>
            </a:r>
          </a:p>
        </p:txBody>
      </p:sp>
      <p:sp>
        <p:nvSpPr>
          <p:cNvPr id="3" name="Content Placeholder 2"/>
          <p:cNvSpPr>
            <a:spLocks noGrp="1"/>
          </p:cNvSpPr>
          <p:nvPr>
            <p:ph sz="quarter" idx="1"/>
          </p:nvPr>
        </p:nvSpPr>
        <p:spPr/>
        <p:txBody>
          <a:bodyPr>
            <a:normAutofit/>
          </a:bodyPr>
          <a:lstStyle/>
          <a:p>
            <a:r>
              <a:rPr lang="en-GB" dirty="0" err="1"/>
              <a:t>Cyngor</a:t>
            </a:r>
            <a:r>
              <a:rPr lang="en-GB" dirty="0"/>
              <a:t> y </a:t>
            </a:r>
            <a:r>
              <a:rPr lang="en-GB" dirty="0" err="1"/>
              <a:t>Gweithlu</a:t>
            </a:r>
            <a:r>
              <a:rPr lang="en-GB" dirty="0"/>
              <a:t> </a:t>
            </a:r>
            <a:r>
              <a:rPr lang="en-GB" dirty="0" err="1"/>
              <a:t>Addysg</a:t>
            </a:r>
            <a:r>
              <a:rPr lang="en-GB" dirty="0" smtClean="0"/>
              <a:t>/ </a:t>
            </a:r>
            <a:r>
              <a:rPr lang="en-GB" i="1" dirty="0" smtClean="0"/>
              <a:t>Education </a:t>
            </a:r>
            <a:r>
              <a:rPr lang="en-GB" i="1" dirty="0"/>
              <a:t>Workforce Council</a:t>
            </a:r>
          </a:p>
          <a:p>
            <a:r>
              <a:rPr lang="en-GB" dirty="0" err="1" smtClean="0"/>
              <a:t>Cadarnhau</a:t>
            </a:r>
            <a:r>
              <a:rPr lang="en-GB" dirty="0" smtClean="0"/>
              <a:t> SAC / </a:t>
            </a:r>
            <a:r>
              <a:rPr lang="en-GB" i="1" dirty="0" smtClean="0"/>
              <a:t>Confirm </a:t>
            </a:r>
            <a:r>
              <a:rPr lang="en-GB" i="1" dirty="0"/>
              <a:t>QTS </a:t>
            </a:r>
          </a:p>
          <a:p>
            <a:r>
              <a:rPr lang="en-GB" dirty="0" smtClean="0"/>
              <a:t>Cod </a:t>
            </a:r>
            <a:r>
              <a:rPr lang="en-GB" dirty="0" err="1" smtClean="0"/>
              <a:t>Ymddygiad</a:t>
            </a:r>
            <a:r>
              <a:rPr lang="en-GB" dirty="0" smtClean="0"/>
              <a:t> ac </a:t>
            </a:r>
            <a:r>
              <a:rPr lang="en-GB" dirty="0" err="1" smtClean="0"/>
              <a:t>Ymarfer</a:t>
            </a:r>
            <a:r>
              <a:rPr lang="en-GB" dirty="0" smtClean="0"/>
              <a:t> </a:t>
            </a:r>
            <a:r>
              <a:rPr lang="en-GB" dirty="0" err="1" smtClean="0"/>
              <a:t>Proffesiynol</a:t>
            </a:r>
            <a:r>
              <a:rPr lang="en-GB" dirty="0" smtClean="0"/>
              <a:t> </a:t>
            </a:r>
            <a:r>
              <a:rPr lang="en-GB" dirty="0" err="1" smtClean="0"/>
              <a:t>ar</a:t>
            </a:r>
            <a:r>
              <a:rPr lang="en-GB" dirty="0" smtClean="0"/>
              <a:t> </a:t>
            </a:r>
            <a:r>
              <a:rPr lang="en-GB" dirty="0" err="1" smtClean="0"/>
              <a:t>gyfer</a:t>
            </a:r>
            <a:r>
              <a:rPr lang="en-GB" dirty="0" smtClean="0"/>
              <a:t> y </a:t>
            </a:r>
            <a:r>
              <a:rPr lang="en-GB" dirty="0" err="1"/>
              <a:t>R</a:t>
            </a:r>
            <a:r>
              <a:rPr lang="en-GB" dirty="0" err="1" smtClean="0"/>
              <a:t>heini</a:t>
            </a:r>
            <a:r>
              <a:rPr lang="en-GB" dirty="0" smtClean="0"/>
              <a:t> </a:t>
            </a:r>
            <a:r>
              <a:rPr lang="en-GB" dirty="0" err="1" smtClean="0"/>
              <a:t>sydd</a:t>
            </a:r>
            <a:r>
              <a:rPr lang="en-GB" dirty="0" smtClean="0"/>
              <a:t> </a:t>
            </a:r>
            <a:r>
              <a:rPr lang="en-GB" dirty="0" err="1" smtClean="0"/>
              <a:t>wedi</a:t>
            </a:r>
            <a:r>
              <a:rPr lang="en-GB" dirty="0" smtClean="0"/>
              <a:t> </a:t>
            </a:r>
            <a:r>
              <a:rPr lang="en-GB" dirty="0" err="1" smtClean="0"/>
              <a:t>Cofrestru</a:t>
            </a:r>
            <a:r>
              <a:rPr lang="en-GB" dirty="0"/>
              <a:t> </a:t>
            </a:r>
          </a:p>
          <a:p>
            <a:r>
              <a:rPr lang="en-GB" i="1" dirty="0" smtClean="0"/>
              <a:t>Code </a:t>
            </a:r>
            <a:r>
              <a:rPr lang="en-GB" i="1" dirty="0"/>
              <a:t>of Professional Conduct and Practice for Registered </a:t>
            </a:r>
            <a:r>
              <a:rPr lang="en-GB" i="1" dirty="0" smtClean="0"/>
              <a:t>Teachers</a:t>
            </a:r>
            <a:endParaRPr lang="en-GB" i="1" dirty="0"/>
          </a:p>
          <a:p>
            <a:endParaRPr lang="en-GB" dirty="0" smtClean="0"/>
          </a:p>
          <a:p>
            <a:r>
              <a:rPr lang="en-GB" dirty="0" smtClean="0"/>
              <a:t>http</a:t>
            </a:r>
            <a:r>
              <a:rPr lang="en-GB" dirty="0"/>
              <a:t>://www.ewc.wales/site/index.php/en/publications</a:t>
            </a:r>
          </a:p>
        </p:txBody>
      </p:sp>
    </p:spTree>
    <p:extLst>
      <p:ext uri="{BB962C8B-B14F-4D97-AF65-F5344CB8AC3E}">
        <p14:creationId xmlns:p14="http://schemas.microsoft.com/office/powerpoint/2010/main" val="8361300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fontScale="90000"/>
          </a:bodyPr>
          <a:lstStyle/>
          <a:p>
            <a:r>
              <a:rPr lang="en-GB" dirty="0" smtClean="0"/>
              <a:t> </a:t>
            </a:r>
            <a:br>
              <a:rPr lang="en-GB" dirty="0" smtClean="0"/>
            </a:br>
            <a:r>
              <a:rPr lang="en-GB" dirty="0" smtClean="0"/>
              <a:t>Cod </a:t>
            </a:r>
            <a:r>
              <a:rPr lang="en-GB" dirty="0" err="1" smtClean="0"/>
              <a:t>Ymddygiad</a:t>
            </a:r>
            <a:r>
              <a:rPr lang="en-GB" dirty="0" smtClean="0"/>
              <a:t>/Code of Conduct </a:t>
            </a:r>
            <a:endParaRPr lang="en-GB" dirty="0"/>
          </a:p>
        </p:txBody>
      </p:sp>
      <p:sp>
        <p:nvSpPr>
          <p:cNvPr id="3" name="Content Placeholder 2"/>
          <p:cNvSpPr>
            <a:spLocks noGrp="1"/>
          </p:cNvSpPr>
          <p:nvPr>
            <p:ph sz="quarter" idx="1"/>
          </p:nvPr>
        </p:nvSpPr>
        <p:spPr>
          <a:xfrm>
            <a:off x="457200" y="1484784"/>
            <a:ext cx="8363272" cy="5112568"/>
          </a:xfrm>
        </p:spPr>
        <p:txBody>
          <a:bodyPr>
            <a:normAutofit/>
          </a:bodyPr>
          <a:lstStyle/>
          <a:p>
            <a:pPr marL="0" indent="0">
              <a:buNone/>
            </a:pPr>
            <a:endParaRPr lang="en-GB" b="1" dirty="0" smtClean="0"/>
          </a:p>
          <a:p>
            <a:pPr marL="0" indent="0">
              <a:buNone/>
            </a:pPr>
            <a:r>
              <a:rPr lang="en-GB" b="1" dirty="0" smtClean="0"/>
              <a:t>EGWYDDORION ALLWEDDOL/</a:t>
            </a:r>
            <a:r>
              <a:rPr lang="en-GB" b="1" i="1" dirty="0" smtClean="0"/>
              <a:t>KEY </a:t>
            </a:r>
            <a:r>
              <a:rPr lang="en-GB" b="1" i="1" dirty="0"/>
              <a:t>PRINCIPLES </a:t>
            </a:r>
            <a:r>
              <a:rPr lang="en-GB" b="1" dirty="0"/>
              <a:t>– </a:t>
            </a:r>
            <a:endParaRPr lang="en-GB" b="1" dirty="0" smtClean="0"/>
          </a:p>
          <a:p>
            <a:pPr marL="0" indent="0">
              <a:buNone/>
            </a:pPr>
            <a:endParaRPr lang="en-GB" b="1" dirty="0" smtClean="0"/>
          </a:p>
          <a:p>
            <a:pPr marL="0" indent="0">
              <a:buNone/>
            </a:pPr>
            <a:r>
              <a:rPr lang="en-GB" b="1" dirty="0" err="1" smtClean="0"/>
              <a:t>Proffesiynoldeb</a:t>
            </a:r>
            <a:r>
              <a:rPr lang="en-GB" dirty="0" smtClean="0"/>
              <a:t> a </a:t>
            </a:r>
            <a:r>
              <a:rPr lang="en-GB" b="1" dirty="0" err="1" smtClean="0"/>
              <a:t>chynnal</a:t>
            </a:r>
            <a:r>
              <a:rPr lang="en-GB" b="1" dirty="0" smtClean="0"/>
              <a:t> </a:t>
            </a:r>
            <a:r>
              <a:rPr lang="en-GB" b="1" dirty="0" err="1" smtClean="0"/>
              <a:t>ymddiriedaeth</a:t>
            </a:r>
            <a:r>
              <a:rPr lang="en-GB" b="1" dirty="0" smtClean="0"/>
              <a:t> </a:t>
            </a:r>
            <a:r>
              <a:rPr lang="en-GB" dirty="0" err="1" smtClean="0"/>
              <a:t>yn</a:t>
            </a:r>
            <a:r>
              <a:rPr lang="en-GB" dirty="0" smtClean="0"/>
              <a:t> y </a:t>
            </a:r>
            <a:r>
              <a:rPr lang="en-GB" dirty="0" err="1" smtClean="0"/>
              <a:t>gweithlu</a:t>
            </a:r>
            <a:r>
              <a:rPr lang="en-GB" dirty="0" smtClean="0"/>
              <a:t> </a:t>
            </a:r>
            <a:r>
              <a:rPr lang="en-GB" dirty="0" err="1" smtClean="0"/>
              <a:t>addysg</a:t>
            </a:r>
            <a:endParaRPr lang="en-GB" dirty="0"/>
          </a:p>
          <a:p>
            <a:pPr marL="0" indent="0">
              <a:buNone/>
            </a:pPr>
            <a:endParaRPr lang="en-GB" b="1" dirty="0" smtClean="0"/>
          </a:p>
          <a:p>
            <a:pPr marL="0" indent="0">
              <a:buNone/>
            </a:pPr>
            <a:r>
              <a:rPr lang="en-GB" b="1" dirty="0"/>
              <a:t>professionalism</a:t>
            </a:r>
            <a:r>
              <a:rPr lang="en-GB" dirty="0"/>
              <a:t> and </a:t>
            </a:r>
            <a:r>
              <a:rPr lang="en-GB" b="1" dirty="0"/>
              <a:t>maintaining trust </a:t>
            </a:r>
            <a:r>
              <a:rPr lang="en-GB" dirty="0"/>
              <a:t>in the profession</a:t>
            </a:r>
          </a:p>
        </p:txBody>
      </p:sp>
    </p:spTree>
    <p:extLst>
      <p:ext uri="{BB962C8B-B14F-4D97-AF65-F5344CB8AC3E}">
        <p14:creationId xmlns:p14="http://schemas.microsoft.com/office/powerpoint/2010/main" val="41894388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p:txBody>
          <a:bodyPr/>
          <a:lstStyle/>
          <a:p>
            <a:r>
              <a:rPr lang="en-GB" dirty="0" err="1" smtClean="0"/>
              <a:t>Athrawon</a:t>
            </a:r>
            <a:r>
              <a:rPr lang="en-GB" dirty="0" smtClean="0"/>
              <a:t> * Teachers</a:t>
            </a:r>
            <a:endParaRPr lang="en-GB" dirty="0"/>
          </a:p>
        </p:txBody>
      </p:sp>
      <p:sp>
        <p:nvSpPr>
          <p:cNvPr id="16" name="Content Placeholder 15"/>
          <p:cNvSpPr>
            <a:spLocks noGrp="1"/>
          </p:cNvSpPr>
          <p:nvPr>
            <p:ph sz="quarter" idx="1"/>
          </p:nvPr>
        </p:nvSpPr>
        <p:spPr/>
        <p:txBody>
          <a:bodyPr>
            <a:normAutofit/>
          </a:bodyPr>
          <a:lstStyle/>
          <a:p>
            <a:pPr marL="0" indent="0">
              <a:buNone/>
            </a:pPr>
            <a:r>
              <a:rPr lang="en-GB" dirty="0" err="1" smtClean="0"/>
              <a:t>Ymddiriedaeth</a:t>
            </a:r>
            <a:r>
              <a:rPr lang="en-GB" dirty="0" smtClean="0"/>
              <a:t> * Trust</a:t>
            </a:r>
          </a:p>
          <a:p>
            <a:pPr marL="0" indent="0">
              <a:buNone/>
            </a:pPr>
            <a:r>
              <a:rPr lang="en-GB" dirty="0" smtClean="0"/>
              <a:t>Parch * Respect</a:t>
            </a:r>
          </a:p>
          <a:p>
            <a:pPr marL="0" indent="0">
              <a:buNone/>
            </a:pPr>
            <a:r>
              <a:rPr lang="en-GB" dirty="0" err="1" smtClean="0"/>
              <a:t>Diogelwch</a:t>
            </a:r>
            <a:r>
              <a:rPr lang="en-GB" dirty="0" smtClean="0"/>
              <a:t> * Safety</a:t>
            </a:r>
          </a:p>
          <a:p>
            <a:pPr marL="0" indent="0">
              <a:buNone/>
            </a:pPr>
            <a:r>
              <a:rPr lang="en-GB" dirty="0" err="1" smtClean="0"/>
              <a:t>Llesiant</a:t>
            </a:r>
            <a:r>
              <a:rPr lang="en-GB" dirty="0" smtClean="0"/>
              <a:t> </a:t>
            </a:r>
            <a:r>
              <a:rPr lang="en-GB" dirty="0" err="1" smtClean="0"/>
              <a:t>Dysgwyr</a:t>
            </a:r>
            <a:r>
              <a:rPr lang="en-GB" dirty="0"/>
              <a:t> </a:t>
            </a:r>
            <a:r>
              <a:rPr lang="en-GB" dirty="0" smtClean="0"/>
              <a:t>* Pupil Wellbeing</a:t>
            </a:r>
          </a:p>
          <a:p>
            <a:pPr marL="0" indent="0">
              <a:buNone/>
            </a:pPr>
            <a:r>
              <a:rPr lang="en-GB" dirty="0" err="1" smtClean="0"/>
              <a:t>Cydweithio</a:t>
            </a:r>
            <a:r>
              <a:rPr lang="en-GB" dirty="0" smtClean="0"/>
              <a:t> * Collaboration</a:t>
            </a:r>
          </a:p>
          <a:p>
            <a:pPr marL="0" indent="0">
              <a:buNone/>
            </a:pPr>
            <a:r>
              <a:rPr lang="en-GB" dirty="0" err="1" smtClean="0"/>
              <a:t>Gonestrwydd</a:t>
            </a:r>
            <a:r>
              <a:rPr lang="en-GB" dirty="0" smtClean="0"/>
              <a:t> * Honesty</a:t>
            </a:r>
          </a:p>
          <a:p>
            <a:pPr marL="0" indent="0">
              <a:buNone/>
            </a:pPr>
            <a:r>
              <a:rPr lang="en-GB" dirty="0" err="1" smtClean="0"/>
              <a:t>Unplygrwydd</a:t>
            </a:r>
            <a:r>
              <a:rPr lang="en-GB" dirty="0" smtClean="0"/>
              <a:t> * Integrity</a:t>
            </a:r>
          </a:p>
          <a:p>
            <a:pPr marL="0" indent="0">
              <a:buNone/>
            </a:pPr>
            <a:r>
              <a:rPr lang="en-GB" dirty="0" err="1" smtClean="0"/>
              <a:t>Cyfrinachedd</a:t>
            </a:r>
            <a:r>
              <a:rPr lang="en-GB" dirty="0" smtClean="0"/>
              <a:t> * Confidentiality</a:t>
            </a:r>
          </a:p>
          <a:p>
            <a:pPr marL="0" indent="0">
              <a:buNone/>
            </a:pPr>
            <a:r>
              <a:rPr lang="en-GB" dirty="0" err="1" smtClean="0"/>
              <a:t>Proffesiynol</a:t>
            </a:r>
            <a:r>
              <a:rPr lang="en-GB" dirty="0" smtClean="0"/>
              <a:t> * Professional </a:t>
            </a:r>
          </a:p>
          <a:p>
            <a:pPr marL="0" indent="0">
              <a:buNone/>
            </a:pPr>
            <a:endParaRPr lang="en-GB" dirty="0"/>
          </a:p>
        </p:txBody>
      </p:sp>
      <p:pic>
        <p:nvPicPr>
          <p:cNvPr id="12" name="Picture 11"/>
          <p:cNvPicPr>
            <a:picLocks noChangeAspect="1"/>
          </p:cNvPicPr>
          <p:nvPr/>
        </p:nvPicPr>
        <p:blipFill>
          <a:blip r:embed="rId2"/>
          <a:stretch>
            <a:fillRect/>
          </a:stretch>
        </p:blipFill>
        <p:spPr>
          <a:xfrm>
            <a:off x="5508104" y="1628800"/>
            <a:ext cx="1584176" cy="3646574"/>
          </a:xfrm>
          <a:prstGeom prst="rect">
            <a:avLst/>
          </a:prstGeom>
        </p:spPr>
      </p:pic>
    </p:spTree>
    <p:extLst>
      <p:ext uri="{BB962C8B-B14F-4D97-AF65-F5344CB8AC3E}">
        <p14:creationId xmlns:p14="http://schemas.microsoft.com/office/powerpoint/2010/main" val="12743836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 </a:t>
            </a:r>
            <a:r>
              <a:rPr lang="en-GB" dirty="0" err="1"/>
              <a:t>Ymddygiad</a:t>
            </a:r>
            <a:r>
              <a:rPr lang="en-GB" dirty="0"/>
              <a:t>/Code of Conduct</a:t>
            </a:r>
          </a:p>
        </p:txBody>
      </p:sp>
      <p:sp>
        <p:nvSpPr>
          <p:cNvPr id="3" name="Content Placeholder 2"/>
          <p:cNvSpPr>
            <a:spLocks noGrp="1"/>
          </p:cNvSpPr>
          <p:nvPr>
            <p:ph sz="quarter" idx="1"/>
          </p:nvPr>
        </p:nvSpPr>
        <p:spPr/>
        <p:txBody>
          <a:bodyPr>
            <a:normAutofit fontScale="92500" lnSpcReduction="20000"/>
          </a:bodyPr>
          <a:lstStyle/>
          <a:p>
            <a:pPr marL="0" indent="0">
              <a:buNone/>
            </a:pPr>
            <a:r>
              <a:rPr lang="en-GB" i="1" dirty="0"/>
              <a:t>Registered teachers:</a:t>
            </a:r>
          </a:p>
          <a:p>
            <a:r>
              <a:rPr lang="en-GB" dirty="0"/>
              <a:t>base their relationship with pupils on </a:t>
            </a:r>
            <a:r>
              <a:rPr lang="en-GB" b="1" dirty="0"/>
              <a:t>trust</a:t>
            </a:r>
            <a:r>
              <a:rPr lang="en-GB" dirty="0"/>
              <a:t> and </a:t>
            </a:r>
            <a:r>
              <a:rPr lang="en-GB" b="1" dirty="0"/>
              <a:t>respect</a:t>
            </a:r>
            <a:r>
              <a:rPr lang="en-GB" dirty="0"/>
              <a:t>;</a:t>
            </a:r>
          </a:p>
          <a:p>
            <a:r>
              <a:rPr lang="en-GB" dirty="0"/>
              <a:t>have regard to the </a:t>
            </a:r>
            <a:r>
              <a:rPr lang="en-GB" b="1" dirty="0"/>
              <a:t>safety</a:t>
            </a:r>
            <a:r>
              <a:rPr lang="en-GB" dirty="0"/>
              <a:t> and </a:t>
            </a:r>
            <a:r>
              <a:rPr lang="en-GB" b="1" dirty="0"/>
              <a:t>wellbeing</a:t>
            </a:r>
            <a:r>
              <a:rPr lang="en-GB" dirty="0"/>
              <a:t> of pupils in their care;</a:t>
            </a:r>
          </a:p>
          <a:p>
            <a:r>
              <a:rPr lang="en-GB" dirty="0"/>
              <a:t>work in a collaborative manner with teachers and other professionals, and develop and maintain </a:t>
            </a:r>
            <a:r>
              <a:rPr lang="en-GB" b="1" dirty="0"/>
              <a:t>good relationships with parents, guardians and carers</a:t>
            </a:r>
            <a:r>
              <a:rPr lang="en-GB" dirty="0"/>
              <a:t>;</a:t>
            </a:r>
          </a:p>
          <a:p>
            <a:r>
              <a:rPr lang="en-GB" dirty="0"/>
              <a:t>act with </a:t>
            </a:r>
            <a:r>
              <a:rPr lang="en-GB" b="1" dirty="0"/>
              <a:t>honesty</a:t>
            </a:r>
            <a:r>
              <a:rPr lang="en-GB" dirty="0"/>
              <a:t> and </a:t>
            </a:r>
            <a:r>
              <a:rPr lang="en-GB" b="1" dirty="0"/>
              <a:t>integrity</a:t>
            </a:r>
            <a:r>
              <a:rPr lang="en-GB" dirty="0"/>
              <a:t>;</a:t>
            </a:r>
          </a:p>
          <a:p>
            <a:r>
              <a:rPr lang="en-GB" dirty="0"/>
              <a:t>are sensitive to the need, where appropriate, for </a:t>
            </a:r>
            <a:r>
              <a:rPr lang="en-GB" b="1" dirty="0"/>
              <a:t>confidentiality</a:t>
            </a:r>
            <a:r>
              <a:rPr lang="en-GB" dirty="0"/>
              <a:t>;</a:t>
            </a:r>
          </a:p>
          <a:p>
            <a:r>
              <a:rPr lang="en-GB" dirty="0"/>
              <a:t>take responsibility for </a:t>
            </a:r>
            <a:r>
              <a:rPr lang="en-GB" b="1" dirty="0"/>
              <a:t>maintaining</a:t>
            </a:r>
            <a:r>
              <a:rPr lang="en-GB" dirty="0"/>
              <a:t> the quality of their </a:t>
            </a:r>
            <a:r>
              <a:rPr lang="en-GB" b="1" dirty="0"/>
              <a:t>professional practice</a:t>
            </a:r>
            <a:r>
              <a:rPr lang="en-GB" dirty="0"/>
              <a:t>;</a:t>
            </a:r>
          </a:p>
          <a:p>
            <a:r>
              <a:rPr lang="en-GB" dirty="0"/>
              <a:t>uphold </a:t>
            </a:r>
            <a:r>
              <a:rPr lang="en-GB" b="1" dirty="0"/>
              <a:t>public trust and confidence </a:t>
            </a:r>
            <a:r>
              <a:rPr lang="en-GB" dirty="0"/>
              <a:t>in the teaching profession.</a:t>
            </a:r>
          </a:p>
          <a:p>
            <a:pPr marL="0" indent="0">
              <a:buNone/>
            </a:pPr>
            <a:endParaRPr lang="en-GB" dirty="0"/>
          </a:p>
        </p:txBody>
      </p:sp>
    </p:spTree>
    <p:extLst>
      <p:ext uri="{BB962C8B-B14F-4D97-AF65-F5344CB8AC3E}">
        <p14:creationId xmlns:p14="http://schemas.microsoft.com/office/powerpoint/2010/main" val="23069312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smtClean="0"/>
              <a:t>Proffil</a:t>
            </a:r>
            <a:r>
              <a:rPr lang="en-GB" sz="3600" dirty="0" smtClean="0"/>
              <a:t> </a:t>
            </a:r>
            <a:r>
              <a:rPr lang="en-GB" sz="3600" dirty="0" err="1" smtClean="0"/>
              <a:t>Datblygiad</a:t>
            </a:r>
            <a:r>
              <a:rPr lang="en-GB" sz="3600" dirty="0" smtClean="0"/>
              <a:t> </a:t>
            </a:r>
            <a:r>
              <a:rPr lang="en-GB" sz="3600" dirty="0" err="1" smtClean="0"/>
              <a:t>Proffesiynol</a:t>
            </a:r>
            <a:r>
              <a:rPr lang="en-GB" sz="3600" dirty="0"/>
              <a:t/>
            </a:r>
            <a:br>
              <a:rPr lang="en-GB" sz="3600" dirty="0"/>
            </a:br>
            <a:r>
              <a:rPr lang="en-GB" sz="3600" i="1" dirty="0" smtClean="0"/>
              <a:t>Professional Development Profile </a:t>
            </a:r>
            <a:r>
              <a:rPr lang="en-GB" sz="3600" dirty="0" smtClean="0"/>
              <a:t>(PDP)</a:t>
            </a:r>
            <a:endParaRPr lang="en-GB" sz="3600" dirty="0"/>
          </a:p>
        </p:txBody>
      </p:sp>
      <p:sp>
        <p:nvSpPr>
          <p:cNvPr id="3" name="Content Placeholder 2"/>
          <p:cNvSpPr>
            <a:spLocks noGrp="1"/>
          </p:cNvSpPr>
          <p:nvPr>
            <p:ph sz="quarter" idx="1"/>
          </p:nvPr>
        </p:nvSpPr>
        <p:spPr/>
        <p:txBody>
          <a:bodyPr>
            <a:normAutofit/>
          </a:bodyPr>
          <a:lstStyle/>
          <a:p>
            <a:endParaRPr lang="en-GB" dirty="0" smtClean="0"/>
          </a:p>
          <a:p>
            <a:r>
              <a:rPr lang="en-GB" sz="2800" b="1" dirty="0" smtClean="0"/>
              <a:t>PDP</a:t>
            </a:r>
            <a:r>
              <a:rPr lang="en-GB" sz="2800" dirty="0" smtClean="0"/>
              <a:t>:</a:t>
            </a:r>
          </a:p>
          <a:p>
            <a:pPr lvl="1"/>
            <a:r>
              <a:rPr lang="en-GB" sz="2800" dirty="0" err="1" smtClean="0"/>
              <a:t>Tystiolaeth</a:t>
            </a:r>
            <a:r>
              <a:rPr lang="en-GB" sz="2800" dirty="0" smtClean="0"/>
              <a:t>/</a:t>
            </a:r>
            <a:r>
              <a:rPr lang="en-GB" sz="2800" i="1" dirty="0" smtClean="0"/>
              <a:t>Evidence</a:t>
            </a:r>
            <a:r>
              <a:rPr lang="en-GB" sz="2800" dirty="0" smtClean="0"/>
              <a:t> </a:t>
            </a:r>
          </a:p>
          <a:p>
            <a:pPr lvl="1"/>
            <a:r>
              <a:rPr lang="cy-GB" sz="2800" dirty="0" smtClean="0"/>
              <a:t>Sylwadau </a:t>
            </a:r>
            <a:r>
              <a:rPr lang="cy-GB" sz="2800" dirty="0"/>
              <a:t>myfyriol </a:t>
            </a:r>
            <a:r>
              <a:rPr lang="cy-GB" sz="2800" dirty="0" smtClean="0"/>
              <a:t>/</a:t>
            </a:r>
            <a:r>
              <a:rPr lang="en-GB" sz="2800" i="1" dirty="0" smtClean="0"/>
              <a:t>Reflective comments</a:t>
            </a:r>
          </a:p>
          <a:p>
            <a:pPr lvl="1"/>
            <a:r>
              <a:rPr lang="cy-GB" sz="2800" dirty="0" smtClean="0"/>
              <a:t>Mynegai/</a:t>
            </a:r>
            <a:r>
              <a:rPr lang="cy-GB" sz="2800" i="1" dirty="0" smtClean="0"/>
              <a:t>I</a:t>
            </a:r>
            <a:r>
              <a:rPr lang="en-GB" sz="2800" i="1" dirty="0" err="1" smtClean="0"/>
              <a:t>ndex</a:t>
            </a:r>
            <a:endParaRPr lang="en-GB" sz="2800" i="1" dirty="0" smtClean="0"/>
          </a:p>
          <a:p>
            <a:pPr marL="320040" lvl="1" indent="0">
              <a:buNone/>
            </a:pPr>
            <a:endParaRPr lang="en-GB" sz="2800" i="1" dirty="0"/>
          </a:p>
          <a:p>
            <a:pPr lvl="1"/>
            <a:r>
              <a:rPr lang="en-GB" sz="2800" dirty="0" err="1" smtClean="0"/>
              <a:t>Pasbort</a:t>
            </a:r>
            <a:r>
              <a:rPr lang="en-GB" sz="2800" dirty="0" smtClean="0"/>
              <a:t> </a:t>
            </a:r>
            <a:r>
              <a:rPr lang="en-GB" sz="2800" dirty="0" err="1" smtClean="0"/>
              <a:t>Addysgu</a:t>
            </a:r>
            <a:r>
              <a:rPr lang="en-GB" sz="2800" dirty="0" smtClean="0"/>
              <a:t> </a:t>
            </a:r>
            <a:r>
              <a:rPr lang="en-GB" sz="2800" dirty="0" err="1" smtClean="0"/>
              <a:t>Professiynol</a:t>
            </a:r>
            <a:r>
              <a:rPr lang="en-GB" sz="2800" dirty="0" smtClean="0"/>
              <a:t>  [PAP] (</a:t>
            </a:r>
            <a:r>
              <a:rPr lang="en-GB" sz="2800" dirty="0" err="1" smtClean="0"/>
              <a:t>Wefan</a:t>
            </a:r>
            <a:r>
              <a:rPr lang="en-GB" sz="2800" dirty="0" smtClean="0"/>
              <a:t> CGA)/ </a:t>
            </a:r>
            <a:r>
              <a:rPr lang="en-GB" sz="2800" i="1" dirty="0" smtClean="0"/>
              <a:t>Professional Learning Passport [PLP] (EWC website)</a:t>
            </a:r>
          </a:p>
        </p:txBody>
      </p:sp>
    </p:spTree>
    <p:extLst>
      <p:ext uri="{BB962C8B-B14F-4D97-AF65-F5344CB8AC3E}">
        <p14:creationId xmlns:p14="http://schemas.microsoft.com/office/powerpoint/2010/main" val="14699203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Safeguarding: child protection </a:t>
            </a:r>
            <a:endParaRPr lang="en-GB" dirty="0"/>
          </a:p>
        </p:txBody>
      </p:sp>
      <p:sp>
        <p:nvSpPr>
          <p:cNvPr id="3" name="Content Placeholder 2"/>
          <p:cNvSpPr>
            <a:spLocks noGrp="1"/>
          </p:cNvSpPr>
          <p:nvPr>
            <p:ph sz="quarter" idx="1"/>
          </p:nvPr>
        </p:nvSpPr>
        <p:spPr>
          <a:xfrm>
            <a:off x="457200" y="1844824"/>
            <a:ext cx="8229600" cy="4752528"/>
          </a:xfrm>
        </p:spPr>
        <p:txBody>
          <a:bodyPr>
            <a:normAutofit/>
          </a:bodyPr>
          <a:lstStyle/>
          <a:p>
            <a:r>
              <a:rPr lang="en-GB" dirty="0" err="1" smtClean="0"/>
              <a:t>Diogelu</a:t>
            </a:r>
            <a:r>
              <a:rPr lang="en-GB" dirty="0" smtClean="0"/>
              <a:t>/</a:t>
            </a:r>
            <a:r>
              <a:rPr lang="en-GB" i="1" dirty="0" smtClean="0"/>
              <a:t>Safeguarding</a:t>
            </a:r>
            <a:r>
              <a:rPr lang="en-GB" dirty="0" smtClean="0"/>
              <a:t>: </a:t>
            </a:r>
            <a:r>
              <a:rPr lang="en-GB" dirty="0" err="1" smtClean="0"/>
              <a:t>cerdyn</a:t>
            </a:r>
            <a:r>
              <a:rPr lang="en-GB" dirty="0" smtClean="0"/>
              <a:t> </a:t>
            </a:r>
            <a:r>
              <a:rPr lang="en-GB" dirty="0" err="1" smtClean="0"/>
              <a:t>diogelu</a:t>
            </a:r>
            <a:r>
              <a:rPr lang="en-GB" dirty="0" smtClean="0"/>
              <a:t>/ </a:t>
            </a:r>
            <a:r>
              <a:rPr lang="en-GB" i="1" dirty="0" smtClean="0"/>
              <a:t>safeguarding card</a:t>
            </a:r>
          </a:p>
          <a:p>
            <a:r>
              <a:rPr lang="en-GB" dirty="0" err="1" smtClean="0"/>
              <a:t>Polisi</a:t>
            </a:r>
            <a:r>
              <a:rPr lang="en-GB" dirty="0" smtClean="0"/>
              <a:t> </a:t>
            </a:r>
            <a:r>
              <a:rPr lang="en-GB" dirty="0" err="1" smtClean="0"/>
              <a:t>Diogelu</a:t>
            </a:r>
            <a:r>
              <a:rPr lang="en-GB" dirty="0" smtClean="0"/>
              <a:t>/</a:t>
            </a:r>
            <a:r>
              <a:rPr lang="en-GB" i="1" dirty="0" smtClean="0"/>
              <a:t>Safeguarding policy</a:t>
            </a:r>
          </a:p>
          <a:p>
            <a:r>
              <a:rPr lang="cy-GB" dirty="0" smtClean="0"/>
              <a:t>Gweithdrefnau </a:t>
            </a:r>
            <a:r>
              <a:rPr lang="cy-GB" dirty="0"/>
              <a:t>i'w </a:t>
            </a:r>
            <a:r>
              <a:rPr lang="cy-GB" dirty="0" smtClean="0"/>
              <a:t>dilyn/</a:t>
            </a:r>
            <a:r>
              <a:rPr lang="en-GB" i="1" dirty="0" smtClean="0"/>
              <a:t>Procedures to follow</a:t>
            </a:r>
          </a:p>
          <a:p>
            <a:r>
              <a:rPr lang="en-GB" dirty="0" smtClean="0"/>
              <a:t>Staff </a:t>
            </a:r>
            <a:r>
              <a:rPr lang="en-GB" dirty="0" err="1" smtClean="0"/>
              <a:t>cysylltiol</a:t>
            </a:r>
            <a:r>
              <a:rPr lang="en-GB" dirty="0" smtClean="0"/>
              <a:t>/</a:t>
            </a:r>
            <a:r>
              <a:rPr lang="en-GB" i="1" dirty="0" smtClean="0"/>
              <a:t>Link staff</a:t>
            </a:r>
            <a:r>
              <a:rPr lang="en-GB" dirty="0" smtClean="0"/>
              <a:t>:</a:t>
            </a:r>
          </a:p>
          <a:p>
            <a:pPr lvl="1"/>
            <a:r>
              <a:rPr lang="en-GB" dirty="0" smtClean="0"/>
              <a:t>Catharine Bleasdale </a:t>
            </a:r>
          </a:p>
          <a:p>
            <a:pPr lvl="1"/>
            <a:r>
              <a:rPr lang="en-GB" dirty="0" smtClean="0"/>
              <a:t>Dai Rogers (</a:t>
            </a:r>
            <a:r>
              <a:rPr lang="en-GB" dirty="0" err="1"/>
              <a:t>Cyfarwyddwr</a:t>
            </a:r>
            <a:r>
              <a:rPr lang="en-GB" dirty="0"/>
              <a:t> </a:t>
            </a:r>
            <a:r>
              <a:rPr lang="en-GB" dirty="0" err="1"/>
              <a:t>Gwasanaethau</a:t>
            </a:r>
            <a:r>
              <a:rPr lang="en-GB" dirty="0"/>
              <a:t> </a:t>
            </a:r>
            <a:r>
              <a:rPr lang="en-GB" dirty="0" err="1"/>
              <a:t>Myfyrwyr</a:t>
            </a:r>
            <a:r>
              <a:rPr lang="en-GB" dirty="0"/>
              <a:t> / Director of Student </a:t>
            </a:r>
            <a:r>
              <a:rPr lang="en-GB" dirty="0" smtClean="0"/>
              <a:t>Services)</a:t>
            </a:r>
          </a:p>
          <a:p>
            <a:endParaRPr lang="en-GB" dirty="0"/>
          </a:p>
        </p:txBody>
      </p:sp>
    </p:spTree>
    <p:extLst>
      <p:ext uri="{BB962C8B-B14F-4D97-AF65-F5344CB8AC3E}">
        <p14:creationId xmlns:p14="http://schemas.microsoft.com/office/powerpoint/2010/main" val="260810635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616</TotalTime>
  <Words>441</Words>
  <Application>Microsoft Office PowerPoint</Application>
  <PresentationFormat>On-screen Show (4:3)</PresentationFormat>
  <Paragraphs>77</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Constantia</vt:lpstr>
      <vt:lpstr>Franklin Gothic Book</vt:lpstr>
      <vt:lpstr>Perpetua</vt:lpstr>
      <vt:lpstr>Wingdings 2</vt:lpstr>
      <vt:lpstr>Equity</vt:lpstr>
      <vt:lpstr>TAR Cynradd/Primary PGCE   </vt:lpstr>
      <vt:lpstr>Gorolwg/Overview </vt:lpstr>
      <vt:lpstr> Safonau Statws Athro Cymwysedig Qualified Teacher Status Standards  (LlG/WG Circular 25/2009)</vt:lpstr>
      <vt:lpstr>   Cod Ymddygiad/Code of Conduct </vt:lpstr>
      <vt:lpstr>  Cod Ymddygiad/Code of Conduct </vt:lpstr>
      <vt:lpstr>Athrawon * Teachers</vt:lpstr>
      <vt:lpstr>Cod Ymddygiad/Code of Conduct</vt:lpstr>
      <vt:lpstr>Proffil Datblygiad Proffesiynol Professional Development Profile (PDP)</vt:lpstr>
      <vt:lpstr>Safeguarding: child protection </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values and practice</dc:title>
  <dc:creator>Waters, Jane</dc:creator>
  <cp:lastModifiedBy>Catharine Bleasdale</cp:lastModifiedBy>
  <cp:revision>24</cp:revision>
  <dcterms:created xsi:type="dcterms:W3CDTF">2014-08-23T09:01:37Z</dcterms:created>
  <dcterms:modified xsi:type="dcterms:W3CDTF">2017-09-14T15:01:58Z</dcterms:modified>
</cp:coreProperties>
</file>