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86" r:id="rId2"/>
    <p:sldId id="284" r:id="rId3"/>
    <p:sldId id="271" r:id="rId4"/>
    <p:sldId id="278" r:id="rId5"/>
    <p:sldId id="260" r:id="rId6"/>
    <p:sldId id="267" r:id="rId7"/>
    <p:sldId id="272" r:id="rId8"/>
    <p:sldId id="273" r:id="rId9"/>
    <p:sldId id="285" r:id="rId10"/>
    <p:sldId id="276" r:id="rId11"/>
    <p:sldId id="283" r:id="rId12"/>
    <p:sldId id="25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arwa Bashir" initials="FB" lastIdx="2" clrIdx="0">
    <p:extLst>
      <p:ext uri="{19B8F6BF-5375-455C-9EA6-DF929625EA0E}">
        <p15:presenceInfo xmlns:p15="http://schemas.microsoft.com/office/powerpoint/2012/main" userId="079357f5d30f351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706" autoAdjust="0"/>
    <p:restoredTop sz="94660"/>
  </p:normalViewPr>
  <p:slideViewPr>
    <p:cSldViewPr snapToGrid="0">
      <p:cViewPr varScale="1">
        <p:scale>
          <a:sx n="67" d="100"/>
          <a:sy n="67" d="100"/>
        </p:scale>
        <p:origin x="65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3-04-25T13:39:15.152" idx="2">
    <p:pos x="10" y="10"/>
    <p:text/>
    <p:extLst>
      <p:ext uri="{C676402C-5697-4E1C-873F-D02D1690AC5C}">
        <p15:threadingInfo xmlns:p15="http://schemas.microsoft.com/office/powerpoint/2012/main" timeZoneBias="-30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184DA70-C731-4C70-880D-CCD4705E623C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85778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32326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9008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115582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219372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5204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6118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355622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72633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52047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584361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233251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65454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68087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778874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2D6E202-B606-4609-B914-27C9371A1F6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126455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2D6E202-B606-4609-B914-27C9371A1F6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874354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2D6E202-B606-4609-B914-27C9371A1F6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1532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comments" Target="../comments/commen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>
            <a:extLst>
              <a:ext uri="{FF2B5EF4-FFF2-40B4-BE49-F238E27FC236}">
                <a16:creationId xmlns:a16="http://schemas.microsoft.com/office/drawing/2014/main" id="{E073945B-8B24-B1A3-84E6-236F2A14FD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625" y="325141"/>
            <a:ext cx="5773011" cy="554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339618" tIns="1587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                                                                                   APPENDICES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2" name="image2.png">
            <a:extLst>
              <a:ext uri="{FF2B5EF4-FFF2-40B4-BE49-F238E27FC236}">
                <a16:creationId xmlns:a16="http://schemas.microsoft.com/office/drawing/2014/main" id="{3B58B7AF-CAF4-4291-2606-FD1DA86DE1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1338" y="138115"/>
            <a:ext cx="2162175" cy="75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6">
            <a:extLst>
              <a:ext uri="{FF2B5EF4-FFF2-40B4-BE49-F238E27FC236}">
                <a16:creationId xmlns:a16="http://schemas.microsoft.com/office/drawing/2014/main" id="{50E0F6F0-7B0D-D533-D6F2-1E4CD76630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3925" y="1332333"/>
            <a:ext cx="2812330" cy="1754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41091" tIns="92046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dirty="0">
                <a:latin typeface="Arial" panose="020B0604020202020204" pitchFamily="34" charset="0"/>
                <a:ea typeface="Palatino Linotype" panose="02040502050505030304" pitchFamily="18" charset="0"/>
                <a:cs typeface="Palatino Linotype" panose="02040502050505030304" pitchFamily="18" charset="0"/>
              </a:rPr>
              <a:t>Entrepreneurship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Palatino Linotype" panose="02040502050505030304" pitchFamily="18" charset="0"/>
              <a:cs typeface="Palatino Linotype" panose="020405020505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Palatino Linotype" panose="02040502050505030304" pitchFamily="18" charset="0"/>
                <a:ea typeface="Arial MT"/>
                <a:cs typeface="Arial MT"/>
              </a:rPr>
              <a:t>LCMB7004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Palatino Linotype" panose="02040502050505030304" pitchFamily="18" charset="0"/>
              <a:cs typeface="Palatino Linotype" panose="020405020505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Palatino Linotype" panose="02040502050505030304" pitchFamily="18" charset="0"/>
              <a:cs typeface="Palatino Linotype" panose="020405020505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Palatino Linotype" panose="02040502050505030304" pitchFamily="18" charset="0"/>
              <a:cs typeface="Palatino Linotype" panose="020405020505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Palatino Linotype" panose="02040502050505030304" pitchFamily="18" charset="0"/>
              <a:cs typeface="Palatino Linotype" panose="020405020505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B4FB654-D5F8-37B2-CE23-2EF7188C0D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4726236"/>
              </p:ext>
            </p:extLst>
          </p:nvPr>
        </p:nvGraphicFramePr>
        <p:xfrm>
          <a:off x="1856906" y="2447925"/>
          <a:ext cx="8934451" cy="3963022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755467">
                  <a:extLst>
                    <a:ext uri="{9D8B030D-6E8A-4147-A177-3AD203B41FA5}">
                      <a16:colId xmlns:a16="http://schemas.microsoft.com/office/drawing/2014/main" val="1140403519"/>
                    </a:ext>
                  </a:extLst>
                </a:gridCol>
                <a:gridCol w="3090484">
                  <a:extLst>
                    <a:ext uri="{9D8B030D-6E8A-4147-A177-3AD203B41FA5}">
                      <a16:colId xmlns:a16="http://schemas.microsoft.com/office/drawing/2014/main" val="670832789"/>
                    </a:ext>
                  </a:extLst>
                </a:gridCol>
                <a:gridCol w="3088500">
                  <a:extLst>
                    <a:ext uri="{9D8B030D-6E8A-4147-A177-3AD203B41FA5}">
                      <a16:colId xmlns:a16="http://schemas.microsoft.com/office/drawing/2014/main" val="1961426899"/>
                    </a:ext>
                  </a:extLst>
                </a:gridCol>
              </a:tblGrid>
              <a:tr h="360106">
                <a:tc>
                  <a:txBody>
                    <a:bodyPr/>
                    <a:lstStyle/>
                    <a:p>
                      <a:pPr marL="41275">
                        <a:spcBef>
                          <a:spcPts val="145"/>
                        </a:spcBef>
                      </a:pPr>
                      <a:r>
                        <a:rPr lang="en-US" sz="1400" dirty="0">
                          <a:effectLst/>
                        </a:rPr>
                        <a:t>NAME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1275">
                        <a:spcBef>
                          <a:spcPts val="145"/>
                        </a:spcBef>
                      </a:pPr>
                      <a:r>
                        <a:rPr lang="en-US" sz="1400" dirty="0">
                          <a:effectLst/>
                        </a:rPr>
                        <a:t>ID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1275">
                        <a:spcBef>
                          <a:spcPts val="145"/>
                        </a:spcBef>
                      </a:pPr>
                      <a:r>
                        <a:rPr lang="en-US" sz="1400">
                          <a:effectLst/>
                        </a:rPr>
                        <a:t>TOPIC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664582223"/>
                  </a:ext>
                </a:extLst>
              </a:tr>
              <a:tr h="637650">
                <a:tc>
                  <a:txBody>
                    <a:bodyPr/>
                    <a:lstStyle/>
                    <a:p>
                      <a:pPr marL="41275">
                        <a:spcBef>
                          <a:spcPts val="95"/>
                        </a:spcBef>
                      </a:pPr>
                      <a:r>
                        <a:rPr lang="en-US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Chaman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1275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9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effectLst/>
                        </a:rPr>
                        <a:t>2214619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41275">
                        <a:spcBef>
                          <a:spcPts val="95"/>
                        </a:spcBef>
                      </a:pP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1275">
                        <a:spcBef>
                          <a:spcPts val="95"/>
                        </a:spcBef>
                      </a:pPr>
                      <a:r>
                        <a:rPr lang="en-US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Introduction</a:t>
                      </a:r>
                    </a:p>
                    <a:p>
                      <a:pPr marL="41275">
                        <a:spcBef>
                          <a:spcPts val="95"/>
                        </a:spcBef>
                      </a:pPr>
                      <a:r>
                        <a:rPr lang="en-US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Background of the Company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417110443"/>
                  </a:ext>
                </a:extLst>
              </a:tr>
              <a:tr h="932762">
                <a:tc>
                  <a:txBody>
                    <a:bodyPr/>
                    <a:lstStyle/>
                    <a:p>
                      <a:pPr marL="41275">
                        <a:spcBef>
                          <a:spcPts val="145"/>
                        </a:spcBef>
                      </a:pPr>
                      <a:r>
                        <a:rPr lang="en-US" sz="14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Lovepreet</a:t>
                      </a:r>
                      <a:r>
                        <a:rPr lang="en-US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Singh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1275">
                        <a:spcBef>
                          <a:spcPts val="145"/>
                        </a:spcBef>
                      </a:pPr>
                      <a:r>
                        <a:rPr lang="en-US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2216647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1275">
                        <a:lnSpc>
                          <a:spcPct val="106000"/>
                        </a:lnSpc>
                        <a:spcBef>
                          <a:spcPts val="145"/>
                        </a:spcBef>
                      </a:pPr>
                      <a:r>
                        <a:rPr lang="en-US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Challenges  Faced by Cazoo Group in Fundraising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144250945"/>
                  </a:ext>
                </a:extLst>
              </a:tr>
              <a:tr h="932762">
                <a:tc>
                  <a:txBody>
                    <a:bodyPr/>
                    <a:lstStyle/>
                    <a:p>
                      <a:pPr marL="41275"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r>
                        <a:rPr lang="en-US" sz="7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</a:endParaRPr>
                    </a:p>
                    <a:p>
                      <a:pPr marL="41275">
                        <a:spcBef>
                          <a:spcPts val="145"/>
                        </a:spcBef>
                      </a:pPr>
                      <a:r>
                        <a:rPr lang="en-US" sz="14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Simranjeet</a:t>
                      </a:r>
                      <a:r>
                        <a:rPr lang="en-US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Kour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1275"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</a:endParaRPr>
                    </a:p>
                    <a:p>
                      <a:pPr marL="41275">
                        <a:spcBef>
                          <a:spcPts val="145"/>
                        </a:spcBef>
                      </a:pPr>
                      <a:r>
                        <a:rPr lang="en-US" sz="1400" dirty="0">
                          <a:effectLst/>
                        </a:rPr>
                        <a:t>2215780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1275">
                        <a:spcBef>
                          <a:spcPts val="145"/>
                        </a:spcBef>
                      </a:pPr>
                      <a:r>
                        <a:rPr lang="en-US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Opportunity for Cazoo Group in Fundraising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793295640"/>
                  </a:ext>
                </a:extLst>
              </a:tr>
              <a:tr h="862315">
                <a:tc>
                  <a:txBody>
                    <a:bodyPr/>
                    <a:lstStyle/>
                    <a:p>
                      <a:pPr marL="41275">
                        <a:spcBef>
                          <a:spcPts val="145"/>
                        </a:spcBef>
                      </a:pPr>
                      <a:r>
                        <a:rPr lang="en-US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Vimal Kumar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1275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2214033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41275">
                        <a:spcBef>
                          <a:spcPts val="145"/>
                        </a:spcBef>
                      </a:pP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1275">
                        <a:lnSpc>
                          <a:spcPct val="106000"/>
                        </a:lnSpc>
                        <a:spcBef>
                          <a:spcPts val="145"/>
                        </a:spcBef>
                      </a:pPr>
                      <a:r>
                        <a:rPr lang="en-US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Business Model Canvas</a:t>
                      </a:r>
                    </a:p>
                    <a:p>
                      <a:pPr marL="41275">
                        <a:lnSpc>
                          <a:spcPct val="106000"/>
                        </a:lnSpc>
                        <a:spcBef>
                          <a:spcPts val="145"/>
                        </a:spcBef>
                      </a:pPr>
                      <a:r>
                        <a:rPr lang="en-US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Conclusion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939018667"/>
                  </a:ext>
                </a:extLst>
              </a:tr>
              <a:tr h="227280">
                <a:tc>
                  <a:txBody>
                    <a:bodyPr/>
                    <a:lstStyle/>
                    <a:p>
                      <a:pPr marL="41275">
                        <a:spcBef>
                          <a:spcPts val="145"/>
                        </a:spcBef>
                      </a:pP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1275">
                        <a:spcBef>
                          <a:spcPts val="145"/>
                        </a:spcBef>
                      </a:pP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1275" marR="128905">
                        <a:lnSpc>
                          <a:spcPts val="80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marL="41275" marR="128905">
                        <a:lnSpc>
                          <a:spcPts val="800"/>
                        </a:lnSpc>
                        <a:spcBef>
                          <a:spcPts val="145"/>
                        </a:spcBef>
                        <a:spcAft>
                          <a:spcPts val="0"/>
                        </a:spcAft>
                      </a:pP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5230847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12078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5DA7BE-B28A-063D-196B-A8EC634C33D4}"/>
              </a:ext>
            </a:extLst>
          </p:cNvPr>
          <p:cNvSpPr txBox="1"/>
          <p:nvPr/>
        </p:nvSpPr>
        <p:spPr>
          <a:xfrm>
            <a:off x="1238251" y="1409701"/>
            <a:ext cx="9263062" cy="4437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endParaRPr lang="en-US" b="1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Introduction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Background of Company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Challenges Faced by Cazoo Group in Fundraising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Opportunities for </a:t>
            </a:r>
            <a:r>
              <a:rPr lang="en-GB" dirty="0" err="1"/>
              <a:t>Cazoo</a:t>
            </a:r>
            <a:r>
              <a:rPr lang="en-GB" dirty="0"/>
              <a:t> Group in </a:t>
            </a:r>
            <a:r>
              <a:rPr lang="en-US" dirty="0"/>
              <a:t>Fundraising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Business Model Canvas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Conclusion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References 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E6D60A-DA43-03FC-68E9-0D92DBEC00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8250" y="1149335"/>
            <a:ext cx="5806007" cy="946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8615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94975DF-A00C-6D7B-A6C0-379800CA3B7D}"/>
              </a:ext>
            </a:extLst>
          </p:cNvPr>
          <p:cNvSpPr txBox="1"/>
          <p:nvPr/>
        </p:nvSpPr>
        <p:spPr>
          <a:xfrm>
            <a:off x="674778" y="1711914"/>
            <a:ext cx="77246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Fundraising for start-ups </a:t>
            </a: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Importance of Fundraising</a:t>
            </a: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Challenges and opportunities of fundraising for start-ups, focusing on Cazoo Groups.</a:t>
            </a:r>
          </a:p>
          <a:p>
            <a:pPr algn="just"/>
            <a:endParaRPr lang="en-US" dirty="0"/>
          </a:p>
        </p:txBody>
      </p:sp>
      <p:pic>
        <p:nvPicPr>
          <p:cNvPr id="1026" name="Picture 2" descr="How to Host a Fundraiser Night at Your Restaurant or Bar">
            <a:extLst>
              <a:ext uri="{FF2B5EF4-FFF2-40B4-BE49-F238E27FC236}">
                <a16:creationId xmlns:a16="http://schemas.microsoft.com/office/drawing/2014/main" id="{8B18529D-C294-3D3C-2A24-4BF70B89E1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3920" y="1711914"/>
            <a:ext cx="3434171" cy="3434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DD33922-446F-7BEB-BF38-AB9F5A59595B}"/>
              </a:ext>
            </a:extLst>
          </p:cNvPr>
          <p:cNvCxnSpPr>
            <a:cxnSpLocks/>
          </p:cNvCxnSpPr>
          <p:nvPr/>
        </p:nvCxnSpPr>
        <p:spPr>
          <a:xfrm flipV="1">
            <a:off x="775607" y="1142298"/>
            <a:ext cx="9700804" cy="432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B441D4E-845A-3A57-7563-5E25B311C949}"/>
              </a:ext>
            </a:extLst>
          </p:cNvPr>
          <p:cNvSpPr txBox="1"/>
          <p:nvPr/>
        </p:nvSpPr>
        <p:spPr>
          <a:xfrm>
            <a:off x="674778" y="581058"/>
            <a:ext cx="609382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6EFB6D-DFC2-E9E3-7325-74B539628FDE}"/>
              </a:ext>
            </a:extLst>
          </p:cNvPr>
          <p:cNvSpPr txBox="1"/>
          <p:nvPr/>
        </p:nvSpPr>
        <p:spPr>
          <a:xfrm>
            <a:off x="8503920" y="5211862"/>
            <a:ext cx="3434171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/>
              <a:t>(Fundraising, 2020)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CDAB8E-3059-2782-4484-FD11C8ACB808}"/>
              </a:ext>
            </a:extLst>
          </p:cNvPr>
          <p:cNvSpPr txBox="1"/>
          <p:nvPr/>
        </p:nvSpPr>
        <p:spPr>
          <a:xfrm>
            <a:off x="10634662" y="6353175"/>
            <a:ext cx="31146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By Chaman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2455741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9375DD-7A02-E720-7C36-66C31DC07E63}"/>
              </a:ext>
            </a:extLst>
          </p:cNvPr>
          <p:cNvSpPr txBox="1"/>
          <p:nvPr/>
        </p:nvSpPr>
        <p:spPr>
          <a:xfrm>
            <a:off x="683079" y="2173279"/>
            <a:ext cx="7506244" cy="2949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Established in 2018 (Chesterman, 2018).</a:t>
            </a: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Alex Chesterman, Cazoo's founder</a:t>
            </a: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Cazoo offers a hassle-free online car-buying experience (Birla et al., 2021).</a:t>
            </a: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FE7CFF8-5345-0F92-95D7-22F6BEBA06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606702" y="1536349"/>
            <a:ext cx="3079568" cy="1732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C12D6630-7DDA-B72A-9A8C-C86B80E44C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344996" y="3857659"/>
            <a:ext cx="3602979" cy="222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82554E9-104C-98AC-E4A7-4D22E1D385A7}"/>
              </a:ext>
            </a:extLst>
          </p:cNvPr>
          <p:cNvCxnSpPr>
            <a:cxnSpLocks/>
          </p:cNvCxnSpPr>
          <p:nvPr/>
        </p:nvCxnSpPr>
        <p:spPr>
          <a:xfrm flipV="1">
            <a:off x="775607" y="1142298"/>
            <a:ext cx="9700804" cy="432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5F73E42A-0FE7-63EB-13BA-BE82B5FDB682}"/>
              </a:ext>
            </a:extLst>
          </p:cNvPr>
          <p:cNvSpPr txBox="1"/>
          <p:nvPr/>
        </p:nvSpPr>
        <p:spPr>
          <a:xfrm>
            <a:off x="775607" y="402544"/>
            <a:ext cx="6100354" cy="739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Background of Company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632448-1E9F-2651-E81C-A2A16C97CCDB}"/>
              </a:ext>
            </a:extLst>
          </p:cNvPr>
          <p:cNvSpPr txBox="1"/>
          <p:nvPr/>
        </p:nvSpPr>
        <p:spPr>
          <a:xfrm>
            <a:off x="8525242" y="3497752"/>
            <a:ext cx="3434171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/>
              <a:t>(Cazoo, 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D1208A-A7F9-0EC5-8DE1-2B202A62D7E8}"/>
              </a:ext>
            </a:extLst>
          </p:cNvPr>
          <p:cNvSpPr txBox="1"/>
          <p:nvPr/>
        </p:nvSpPr>
        <p:spPr>
          <a:xfrm>
            <a:off x="8294370" y="6110544"/>
            <a:ext cx="3434171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/>
              <a:t>                 (Cazoo,2022)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47CA58-DE56-B804-2C34-5BF782BFED9F}"/>
              </a:ext>
            </a:extLst>
          </p:cNvPr>
          <p:cNvSpPr txBox="1"/>
          <p:nvPr/>
        </p:nvSpPr>
        <p:spPr>
          <a:xfrm>
            <a:off x="10610850" y="6448328"/>
            <a:ext cx="24003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By Chaman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5724990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prestig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5EA0F9-A876-BB78-F9FF-316B469139A0}"/>
              </a:ext>
            </a:extLst>
          </p:cNvPr>
          <p:cNvSpPr txBox="1"/>
          <p:nvPr/>
        </p:nvSpPr>
        <p:spPr>
          <a:xfrm>
            <a:off x="638175" y="542889"/>
            <a:ext cx="97008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Challenges faced by Cazoo Group ‎in fundraising</a:t>
            </a:r>
            <a:endParaRPr lang="en-US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81A0ED-DC65-5707-CC2E-B75048F6CCF5}"/>
              </a:ext>
            </a:extLst>
          </p:cNvPr>
          <p:cNvSpPr txBox="1"/>
          <p:nvPr/>
        </p:nvSpPr>
        <p:spPr>
          <a:xfrm>
            <a:off x="775607" y="2276547"/>
            <a:ext cx="7112001" cy="36420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AutoNum type="alphaUcPeriod"/>
            </a:pP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onstantia" panose="02030602050306030303" pitchFamily="18" charset="0"/>
              </a:rPr>
              <a:t>Lack of access to funding:</a:t>
            </a:r>
            <a:endParaRPr lang="en-US" sz="18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Constantia" panose="02030602050306030303" pitchFamily="18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Investor Hesitancy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Unproven Ventures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Capital Requirement Obstacle</a:t>
            </a:r>
          </a:p>
          <a:p>
            <a:pPr algn="just">
              <a:lnSpc>
                <a:spcPct val="150000"/>
              </a:lnSpc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ea typeface="Constantia" panose="02030602050306030303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 B. 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onstantia" panose="02030602050306030303" pitchFamily="18" charset="0"/>
              </a:rPr>
              <a:t>Market competition</a:t>
            </a:r>
            <a:endParaRPr lang="en-US" sz="18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Constantia" panose="02030602050306030303" pitchFamily="18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Tough market competition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Web-based competitors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Attracting customers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CF9CEB6-62D8-A189-D9B7-C39436C9F81C}"/>
              </a:ext>
            </a:extLst>
          </p:cNvPr>
          <p:cNvCxnSpPr>
            <a:cxnSpLocks/>
          </p:cNvCxnSpPr>
          <p:nvPr/>
        </p:nvCxnSpPr>
        <p:spPr>
          <a:xfrm flipV="1">
            <a:off x="775607" y="1142298"/>
            <a:ext cx="9700804" cy="432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Attract Investors To Your Business | Startup Fundraising">
            <a:extLst>
              <a:ext uri="{FF2B5EF4-FFF2-40B4-BE49-F238E27FC236}">
                <a16:creationId xmlns:a16="http://schemas.microsoft.com/office/drawing/2014/main" id="{01123069-8687-82FA-A1F9-F75D335BB2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4000" y="3946770"/>
            <a:ext cx="4000386" cy="225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0BC1E0C6-3FA1-3FB8-D901-5B3833C007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194927" y="1261729"/>
            <a:ext cx="3358532" cy="225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5F380C-CB67-F3AB-1771-B388FFB70768}"/>
              </a:ext>
            </a:extLst>
          </p:cNvPr>
          <p:cNvSpPr txBox="1"/>
          <p:nvPr/>
        </p:nvSpPr>
        <p:spPr>
          <a:xfrm>
            <a:off x="8157107" y="3544692"/>
            <a:ext cx="3434171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/>
              <a:t>Lack of Finding (2021)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83732D-4200-3970-BCB5-06DB32FB6055}"/>
              </a:ext>
            </a:extLst>
          </p:cNvPr>
          <p:cNvSpPr txBox="1"/>
          <p:nvPr/>
        </p:nvSpPr>
        <p:spPr>
          <a:xfrm>
            <a:off x="8119333" y="6196987"/>
            <a:ext cx="3434171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/>
              <a:t>(Attractive Investor’s, 2023)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4E7614-074C-63F3-F731-CE9CD39BFDAE}"/>
              </a:ext>
            </a:extLst>
          </p:cNvPr>
          <p:cNvSpPr txBox="1"/>
          <p:nvPr/>
        </p:nvSpPr>
        <p:spPr>
          <a:xfrm>
            <a:off x="10338979" y="6525673"/>
            <a:ext cx="29711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By </a:t>
            </a:r>
            <a:r>
              <a:rPr lang="en-US" sz="1200" b="1" dirty="0" err="1"/>
              <a:t>Lovepreet</a:t>
            </a:r>
            <a:r>
              <a:rPr lang="en-US" sz="1200" b="1" dirty="0"/>
              <a:t> Singh</a:t>
            </a: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1336466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drap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806879-7B20-13AE-632A-0DF814636040}"/>
              </a:ext>
            </a:extLst>
          </p:cNvPr>
          <p:cNvSpPr txBox="1"/>
          <p:nvPr/>
        </p:nvSpPr>
        <p:spPr>
          <a:xfrm>
            <a:off x="775607" y="1929290"/>
            <a:ext cx="665715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C. 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onstantia" panose="02030602050306030303" pitchFamily="18" charset="0"/>
              </a:rPr>
              <a:t>Regulatory hurdles</a:t>
            </a:r>
          </a:p>
          <a:p>
            <a:pPr algn="just"/>
            <a:endParaRPr lang="en-GB" sz="1800" b="1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onstantia" panose="02030602050306030303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Failure to comply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Added complexity and costs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Cazoo's obligations</a:t>
            </a:r>
          </a:p>
          <a:p>
            <a:pPr algn="just"/>
            <a:endParaRPr lang="en-US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Constantia" panose="02030602050306030303" pitchFamily="18" charset="0"/>
              <a:cs typeface="Arial" panose="020B0604020202020204" pitchFamily="34" charset="0"/>
            </a:endParaRPr>
          </a:p>
          <a:p>
            <a:pPr algn="just"/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onstantia" panose="02030602050306030303" pitchFamily="18" charset="0"/>
              </a:rPr>
              <a:t>D. Scaling the business model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onstantia" panose="02030602050306030303" pitchFamily="18" charset="0"/>
              </a:rPr>
              <a:t>Customer service issues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onstantia" panose="02030602050306030303" pitchFamily="18" charset="0"/>
              </a:rPr>
              <a:t>Adapting to new markets</a:t>
            </a:r>
          </a:p>
          <a:p>
            <a:pPr algn="just"/>
            <a:endParaRPr lang="en-GB" dirty="0">
              <a:solidFill>
                <a:srgbClr val="000000"/>
              </a:solidFill>
              <a:latin typeface="Times New Roman" panose="02020603050405020304" pitchFamily="18" charset="0"/>
              <a:ea typeface="Constantia" panose="02030602050306030303" pitchFamily="18" charset="0"/>
            </a:endParaRPr>
          </a:p>
          <a:p>
            <a:pPr algn="just"/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onstantia" panose="02030602050306030303" pitchFamily="18" charset="0"/>
              </a:rPr>
              <a:t>E. Maintaining profitability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onstantia" panose="02030602050306030303" pitchFamily="18" charset="0"/>
              </a:rPr>
              <a:t>Low-profit margins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ea typeface="Constantia" panose="02030602050306030303" pitchFamily="18" charset="0"/>
              </a:rPr>
              <a:t>Low customer service</a:t>
            </a:r>
            <a:endParaRPr lang="en-GB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onstantia" panose="02030602050306030303" pitchFamily="18" charset="0"/>
            </a:endParaRPr>
          </a:p>
          <a:p>
            <a:pPr algn="just"/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Constantia" panose="02030602050306030303" pitchFamily="18" charset="0"/>
              <a:cs typeface="Arial" panose="020B0604020202020204" pitchFamily="34" charset="0"/>
            </a:endParaRPr>
          </a:p>
          <a:p>
            <a:pPr algn="just"/>
            <a:endParaRPr lang="en-US" sz="18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Constantia" panose="02030602050306030303" pitchFamily="18" charset="0"/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77A4545-22A8-C500-0ECE-5B8A9E968DDE}"/>
              </a:ext>
            </a:extLst>
          </p:cNvPr>
          <p:cNvCxnSpPr>
            <a:cxnSpLocks/>
          </p:cNvCxnSpPr>
          <p:nvPr/>
        </p:nvCxnSpPr>
        <p:spPr>
          <a:xfrm flipV="1">
            <a:off x="775607" y="1142298"/>
            <a:ext cx="9700804" cy="432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703BB65F-D49B-0E40-6504-1248B2878B35}"/>
              </a:ext>
            </a:extLst>
          </p:cNvPr>
          <p:cNvSpPr txBox="1"/>
          <p:nvPr/>
        </p:nvSpPr>
        <p:spPr>
          <a:xfrm>
            <a:off x="638175" y="589339"/>
            <a:ext cx="97008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Challenges faced by Cazoo Group ‎in fundraising</a:t>
            </a:r>
            <a:endParaRPr lang="en-US" sz="2800" dirty="0"/>
          </a:p>
        </p:txBody>
      </p:sp>
      <p:pic>
        <p:nvPicPr>
          <p:cNvPr id="7" name="Picture 2" descr="10 Surprising Things That Explain a Decline in Sales and How to Resolve It">
            <a:extLst>
              <a:ext uri="{FF2B5EF4-FFF2-40B4-BE49-F238E27FC236}">
                <a16:creationId xmlns:a16="http://schemas.microsoft.com/office/drawing/2014/main" id="{2FE27BA5-F4A5-168C-6803-E6D34CB3A2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89" b="8300"/>
          <a:stretch/>
        </p:blipFill>
        <p:spPr bwMode="auto">
          <a:xfrm>
            <a:off x="8429625" y="1360999"/>
            <a:ext cx="3054849" cy="192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2DEE506-3F7D-3A88-FC67-03A9ABF09A7E}"/>
              </a:ext>
            </a:extLst>
          </p:cNvPr>
          <p:cNvSpPr txBox="1"/>
          <p:nvPr/>
        </p:nvSpPr>
        <p:spPr>
          <a:xfrm>
            <a:off x="8310698" y="3447158"/>
            <a:ext cx="3434171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/>
              <a:t>https://www.smallbusinessrainmaker.com/small-business-marketing-blog/10-surprising-things-that-explain-a-decline-in-sales-and-how-to-resolve-it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4A25A77-1710-2518-E1CB-62077140EE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1408" y="4163127"/>
            <a:ext cx="2952750" cy="15525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0AE2586-0F76-5CDD-28EC-0C79EE59D152}"/>
              </a:ext>
            </a:extLst>
          </p:cNvPr>
          <p:cNvSpPr txBox="1"/>
          <p:nvPr/>
        </p:nvSpPr>
        <p:spPr>
          <a:xfrm>
            <a:off x="8740820" y="5730407"/>
            <a:ext cx="31963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Scaling the Business Model 2023</a:t>
            </a:r>
            <a:endParaRPr lang="en-GB" sz="11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702A0A-06BB-1BE6-6CC9-BD0BF1CA84B3}"/>
              </a:ext>
            </a:extLst>
          </p:cNvPr>
          <p:cNvSpPr txBox="1"/>
          <p:nvPr/>
        </p:nvSpPr>
        <p:spPr>
          <a:xfrm>
            <a:off x="10122399" y="6453605"/>
            <a:ext cx="27241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By </a:t>
            </a:r>
            <a:r>
              <a:rPr lang="en-US" sz="1400" b="1" dirty="0" err="1"/>
              <a:t>Lovepreet</a:t>
            </a:r>
            <a:r>
              <a:rPr lang="en-US" sz="1400" b="1" dirty="0"/>
              <a:t> Singh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6601441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8D97BA-597A-0E64-E758-8FCE231B7DE8}"/>
              </a:ext>
            </a:extLst>
          </p:cNvPr>
          <p:cNvSpPr txBox="1"/>
          <p:nvPr/>
        </p:nvSpPr>
        <p:spPr>
          <a:xfrm>
            <a:off x="638175" y="2038184"/>
            <a:ext cx="7370553" cy="36420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A. 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onstantia" panose="02030602050306030303" pitchFamily="18" charset="0"/>
              </a:rPr>
              <a:t>Access to Funding</a:t>
            </a: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 </a:t>
            </a:r>
            <a:endParaRPr lang="en-US" sz="1800" dirty="0">
              <a:solidFill>
                <a:srgbClr val="595959"/>
              </a:solidFill>
              <a:effectLst/>
              <a:latin typeface="Arial" panose="020B0604020202020204" pitchFamily="34" charset="0"/>
              <a:ea typeface="Constantia" panose="02030602050306030303" pitchFamily="18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Strategic partnerships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Crowdfunding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Government grants and loans</a:t>
            </a:r>
          </a:p>
          <a:p>
            <a:pPr algn="just">
              <a:lnSpc>
                <a:spcPct val="150000"/>
              </a:lnSpc>
            </a:pPr>
            <a:endParaRPr lang="en-US" sz="18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Constantia" panose="02030602050306030303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B. 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onstantia" panose="02030602050306030303" pitchFamily="18" charset="0"/>
              </a:rPr>
              <a:t>Mentorship and Networking </a:t>
            </a:r>
            <a:endParaRPr lang="en-US" sz="1800" dirty="0">
              <a:solidFill>
                <a:srgbClr val="595959"/>
              </a:solidFill>
              <a:effectLst/>
              <a:latin typeface="Arial" panose="020B0604020202020204" pitchFamily="34" charset="0"/>
              <a:ea typeface="Constantia" panose="02030602050306030303" pitchFamily="18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Access to experienced mentors and advisors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Making important connections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Funding from experienced investors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1B4B7E3-6CEE-D2ED-F1F9-211830470D3C}"/>
              </a:ext>
            </a:extLst>
          </p:cNvPr>
          <p:cNvCxnSpPr>
            <a:cxnSpLocks/>
          </p:cNvCxnSpPr>
          <p:nvPr/>
        </p:nvCxnSpPr>
        <p:spPr>
          <a:xfrm flipV="1">
            <a:off x="775607" y="1142298"/>
            <a:ext cx="9700804" cy="432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00F8C084-3432-1D84-204A-023CD749CBD0}"/>
              </a:ext>
            </a:extLst>
          </p:cNvPr>
          <p:cNvSpPr txBox="1"/>
          <p:nvPr/>
        </p:nvSpPr>
        <p:spPr>
          <a:xfrm>
            <a:off x="638175" y="542889"/>
            <a:ext cx="97008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0" dirty="0">
                <a:effectLst/>
                <a:latin typeface="Söhne"/>
              </a:rPr>
              <a:t>Opportunities for </a:t>
            </a:r>
            <a:r>
              <a:rPr lang="en-US" sz="2800" b="1" dirty="0">
                <a:latin typeface="Söhne"/>
              </a:rPr>
              <a:t>Cazoo</a:t>
            </a:r>
            <a:r>
              <a:rPr lang="en-US" sz="2800" b="1" i="0" dirty="0">
                <a:effectLst/>
                <a:latin typeface="Söhne"/>
              </a:rPr>
              <a:t> Group in fundraising</a:t>
            </a:r>
            <a:endParaRPr lang="en-US" sz="2800" dirty="0"/>
          </a:p>
        </p:txBody>
      </p:sp>
      <p:pic>
        <p:nvPicPr>
          <p:cNvPr id="5122" name="Picture 2" descr="Sources of Funding - Overview, Types, and Examples">
            <a:extLst>
              <a:ext uri="{FF2B5EF4-FFF2-40B4-BE49-F238E27FC236}">
                <a16:creationId xmlns:a16="http://schemas.microsoft.com/office/drawing/2014/main" id="{8709D9C2-E272-A9C0-8B23-DA7B7E4F6F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6275" y="1234450"/>
            <a:ext cx="4185724" cy="169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ow To Expand Your Business Into New Markets">
            <a:extLst>
              <a:ext uri="{FF2B5EF4-FFF2-40B4-BE49-F238E27FC236}">
                <a16:creationId xmlns:a16="http://schemas.microsoft.com/office/drawing/2014/main" id="{0A12DFFA-4974-A74C-CEB5-081E2950E4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6158" y="3651446"/>
            <a:ext cx="3905956" cy="219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0A85FA-A08B-08EF-2AAC-BE04B2086850}"/>
              </a:ext>
            </a:extLst>
          </p:cNvPr>
          <p:cNvSpPr txBox="1"/>
          <p:nvPr/>
        </p:nvSpPr>
        <p:spPr>
          <a:xfrm>
            <a:off x="8382051" y="3007444"/>
            <a:ext cx="34341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/>
              <a:t>https://corporatefinanceinstitute.com/resources/accounting/sources-of-funding/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36BA4B-5F31-EDAB-31C8-E18F57D3F991}"/>
              </a:ext>
            </a:extLst>
          </p:cNvPr>
          <p:cNvSpPr txBox="1"/>
          <p:nvPr/>
        </p:nvSpPr>
        <p:spPr>
          <a:xfrm>
            <a:off x="8513440" y="5985093"/>
            <a:ext cx="3434171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/>
              <a:t>New Markets, 2021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5685CB-E8FC-E938-1C31-C8ADCF850BBB}"/>
              </a:ext>
            </a:extLst>
          </p:cNvPr>
          <p:cNvSpPr txBox="1"/>
          <p:nvPr/>
        </p:nvSpPr>
        <p:spPr>
          <a:xfrm>
            <a:off x="10099136" y="6419378"/>
            <a:ext cx="24702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By </a:t>
            </a:r>
            <a:r>
              <a:rPr lang="en-US" sz="1400" b="1" dirty="0" err="1"/>
              <a:t>Simranjeet</a:t>
            </a:r>
            <a:r>
              <a:rPr lang="en-US" sz="1400" b="1" dirty="0"/>
              <a:t> Kour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6871120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8FF745-6AC0-43A2-3918-F83B9935FDFB}"/>
              </a:ext>
            </a:extLst>
          </p:cNvPr>
          <p:cNvSpPr txBox="1"/>
          <p:nvPr/>
        </p:nvSpPr>
        <p:spPr>
          <a:xfrm>
            <a:off x="908659" y="1640332"/>
            <a:ext cx="9067800" cy="2949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C. 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onstantia" panose="02030602050306030303" pitchFamily="18" charset="0"/>
              </a:rPr>
              <a:t>Attracting Top Talent</a:t>
            </a:r>
            <a:endParaRPr lang="en-US" sz="1800" dirty="0">
              <a:solidFill>
                <a:srgbClr val="595959"/>
              </a:solidFill>
              <a:effectLst/>
              <a:latin typeface="Arial" panose="020B0604020202020204" pitchFamily="34" charset="0"/>
              <a:ea typeface="Constantia" panose="02030602050306030303" pitchFamily="18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Talent attraction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 Cazoo was able to attract top talent, such as former </a:t>
            </a:r>
            <a:r>
              <a:rPr lang="en-US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AutoTrader</a:t>
            </a:r>
            <a:r>
              <a:rPr lang="en-US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CEO Trevor Mather (Mather, 2018).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Improving services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DDE5AD6-5DC6-09C7-FD31-8173D85370E5}"/>
              </a:ext>
            </a:extLst>
          </p:cNvPr>
          <p:cNvCxnSpPr>
            <a:cxnSpLocks/>
          </p:cNvCxnSpPr>
          <p:nvPr/>
        </p:nvCxnSpPr>
        <p:spPr>
          <a:xfrm flipV="1">
            <a:off x="775607" y="1142298"/>
            <a:ext cx="9700804" cy="432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48A3A4B0-CBB8-14D0-F005-3EC80B740AF3}"/>
              </a:ext>
            </a:extLst>
          </p:cNvPr>
          <p:cNvSpPr txBox="1"/>
          <p:nvPr/>
        </p:nvSpPr>
        <p:spPr>
          <a:xfrm>
            <a:off x="638175" y="542889"/>
            <a:ext cx="97008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0" dirty="0">
                <a:effectLst/>
                <a:latin typeface="Söhne"/>
              </a:rPr>
              <a:t>Opportunities for </a:t>
            </a:r>
            <a:r>
              <a:rPr lang="en-US" sz="2800" b="1" dirty="0">
                <a:latin typeface="Söhne"/>
              </a:rPr>
              <a:t>Cazoo</a:t>
            </a:r>
            <a:r>
              <a:rPr lang="en-US" sz="2800" b="1" i="0" dirty="0">
                <a:effectLst/>
                <a:latin typeface="Söhne"/>
              </a:rPr>
              <a:t> Group in fundraising</a:t>
            </a:r>
            <a:endParaRPr lang="en-US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4EE0D9-0660-72B9-CA2D-A2233A0088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19533" y="1513599"/>
            <a:ext cx="2651214" cy="18954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BE29BC-032E-E84D-408D-3E44B7F54FEF}"/>
              </a:ext>
            </a:extLst>
          </p:cNvPr>
          <p:cNvSpPr txBox="1"/>
          <p:nvPr/>
        </p:nvSpPr>
        <p:spPr>
          <a:xfrm>
            <a:off x="9540786" y="3520824"/>
            <a:ext cx="265121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/>
              <a:t>Attracting top talent, 2022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31571A-D41F-FEBB-6424-A2EC1273B90C}"/>
              </a:ext>
            </a:extLst>
          </p:cNvPr>
          <p:cNvSpPr txBox="1"/>
          <p:nvPr/>
        </p:nvSpPr>
        <p:spPr>
          <a:xfrm>
            <a:off x="929912" y="4036874"/>
            <a:ext cx="11262088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D. 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onstantia" panose="02030602050306030303" pitchFamily="18" charset="0"/>
              </a:rPr>
              <a:t>Entering New Markets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Fundraising enables expansion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Expand operations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onstantia" panose="02030602050306030303" pitchFamily="18" charset="0"/>
                <a:cs typeface="Arial" panose="020B0604020202020204" pitchFamily="34" charset="0"/>
              </a:rPr>
              <a:t>Increase revenue streams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9CD8729-3B93-B045-E649-7A1DC93D73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9225" y="4291082"/>
            <a:ext cx="3028950" cy="15144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8159C95-9E06-10BA-53C8-D475433ACAD5}"/>
              </a:ext>
            </a:extLst>
          </p:cNvPr>
          <p:cNvSpPr txBox="1"/>
          <p:nvPr/>
        </p:nvSpPr>
        <p:spPr>
          <a:xfrm>
            <a:off x="9519533" y="5981700"/>
            <a:ext cx="214312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Entering New Markets 2022</a:t>
            </a:r>
            <a:endParaRPr lang="en-GB" sz="11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2D7CA0-E797-1682-9C6B-182C4C7FD656}"/>
              </a:ext>
            </a:extLst>
          </p:cNvPr>
          <p:cNvSpPr txBox="1"/>
          <p:nvPr/>
        </p:nvSpPr>
        <p:spPr>
          <a:xfrm>
            <a:off x="10267950" y="6419453"/>
            <a:ext cx="2209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By </a:t>
            </a:r>
            <a:r>
              <a:rPr lang="en-US" sz="1400" b="1" dirty="0" err="1"/>
              <a:t>Simranjeet</a:t>
            </a:r>
            <a:r>
              <a:rPr lang="en-US" sz="1400" b="1" dirty="0"/>
              <a:t> Kour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1109761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fallOve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C967B3-1070-4A35-4834-08D90BBF1C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77E792-C803-D1F5-E727-E75685D3E796}"/>
              </a:ext>
            </a:extLst>
          </p:cNvPr>
          <p:cNvSpPr txBox="1"/>
          <p:nvPr/>
        </p:nvSpPr>
        <p:spPr>
          <a:xfrm>
            <a:off x="10410825" y="6445909"/>
            <a:ext cx="18954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By Vimal Kumar</a:t>
            </a:r>
            <a:endParaRPr lang="en-GB" sz="14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3683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7B6EA4-9654-9AB9-B09D-6573B4C142EC}"/>
              </a:ext>
            </a:extLst>
          </p:cNvPr>
          <p:cNvSpPr txBox="1"/>
          <p:nvPr/>
        </p:nvSpPr>
        <p:spPr>
          <a:xfrm>
            <a:off x="638175" y="1954237"/>
            <a:ext cx="7199539" cy="2949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Fundraising for start-ups </a:t>
            </a: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Challenges and opportunities of fundraising by focusing on the Cazoo organization.</a:t>
            </a: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Elaborating with examples of Cazoo</a:t>
            </a: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927FD2C-3AA5-B46E-B704-D2DFC7B95A21}"/>
              </a:ext>
            </a:extLst>
          </p:cNvPr>
          <p:cNvCxnSpPr>
            <a:cxnSpLocks/>
          </p:cNvCxnSpPr>
          <p:nvPr/>
        </p:nvCxnSpPr>
        <p:spPr>
          <a:xfrm flipV="1">
            <a:off x="775607" y="1142298"/>
            <a:ext cx="9700804" cy="432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38C24C7-6045-F4AC-CAAD-517C07DFAC68}"/>
              </a:ext>
            </a:extLst>
          </p:cNvPr>
          <p:cNvSpPr txBox="1"/>
          <p:nvPr/>
        </p:nvSpPr>
        <p:spPr>
          <a:xfrm>
            <a:off x="638175" y="542889"/>
            <a:ext cx="97008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C866F7-6D0F-072A-E05D-362DCA908DB7}"/>
              </a:ext>
            </a:extLst>
          </p:cNvPr>
          <p:cNvSpPr txBox="1"/>
          <p:nvPr/>
        </p:nvSpPr>
        <p:spPr>
          <a:xfrm>
            <a:off x="10476411" y="6276975"/>
            <a:ext cx="1866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By Vimal Kumar</a:t>
            </a:r>
            <a:endParaRPr lang="en-GB" sz="1400" b="1" dirty="0"/>
          </a:p>
        </p:txBody>
      </p:sp>
      <p:pic>
        <p:nvPicPr>
          <p:cNvPr id="6" name="Picture 2" descr="startup problems">
            <a:extLst>
              <a:ext uri="{FF2B5EF4-FFF2-40B4-BE49-F238E27FC236}">
                <a16:creationId xmlns:a16="http://schemas.microsoft.com/office/drawing/2014/main" id="{41B47138-33EB-83A3-589F-8B3DAF44DA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1378" y="2593673"/>
            <a:ext cx="3330622" cy="124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1B82F32-4BA6-F2C8-AD97-D847755E373C}"/>
              </a:ext>
            </a:extLst>
          </p:cNvPr>
          <p:cNvSpPr txBox="1"/>
          <p:nvPr/>
        </p:nvSpPr>
        <p:spPr>
          <a:xfrm>
            <a:off x="10153650" y="3841185"/>
            <a:ext cx="18669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Start-up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5019311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prestig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B7B98C9-3733-1303-B520-B0EBD9B913F7}"/>
              </a:ext>
            </a:extLst>
          </p:cNvPr>
          <p:cNvCxnSpPr>
            <a:cxnSpLocks/>
          </p:cNvCxnSpPr>
          <p:nvPr/>
        </p:nvCxnSpPr>
        <p:spPr>
          <a:xfrm flipV="1">
            <a:off x="775607" y="1142298"/>
            <a:ext cx="9700804" cy="432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CCDB016-F8FD-0C31-4DE0-09F5B1ED9B78}"/>
              </a:ext>
            </a:extLst>
          </p:cNvPr>
          <p:cNvSpPr txBox="1"/>
          <p:nvPr/>
        </p:nvSpPr>
        <p:spPr>
          <a:xfrm>
            <a:off x="638175" y="542889"/>
            <a:ext cx="97008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E01C85-F655-1959-C1D7-4F1F384BD927}"/>
              </a:ext>
            </a:extLst>
          </p:cNvPr>
          <p:cNvSpPr txBox="1"/>
          <p:nvPr/>
        </p:nvSpPr>
        <p:spPr>
          <a:xfrm>
            <a:off x="775607" y="1552362"/>
            <a:ext cx="9700804" cy="54691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Popp, B., Meier, M., &amp; Merz, M. (2020). How the COVID-19 pandemic is changing the crowdfunding game. Journal of Business Research, 118, 421-430.</a:t>
            </a: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Saxena, R., Hossain, M., &amp; Singh, A. (2021). Determinants of fundraising success for start-ups: A systematic review and research agenda. Journal of Business Research, 133, 191-204.</a:t>
            </a: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Smith, J. (2019). Challenges in raising funds for start-ups. International Journal of Entrepreneurial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Behavior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&amp; Research, 25(1), 33-48.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Chesterman, A. (2018).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Cazoo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launches to transform the way we buy used cars.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Cazoo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Birla, A., Sharma, R., &amp; Jindal, M. (2021). Online used car retailing in India: A consumer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behavior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preferences study. Journal of Retailing and Consumer Services, 58, 102309.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Roberts, P. (2021).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Cazoo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Carzam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Two used-car marketplaces with different strategies. Autocar.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Mather, T. (2018). From Auto Trader to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Cazoo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How Trevor Mather drives the future of used car buying. Evening Standard.</a:t>
            </a: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18899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1435+ Editable Thank You Images for PowerPoint | SlideUpLift">
            <a:extLst>
              <a:ext uri="{FF2B5EF4-FFF2-40B4-BE49-F238E27FC236}">
                <a16:creationId xmlns:a16="http://schemas.microsoft.com/office/drawing/2014/main" id="{587C553D-529C-C7D6-5958-77B6CE020E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06"/>
          <a:stretch/>
        </p:blipFill>
        <p:spPr bwMode="auto">
          <a:xfrm>
            <a:off x="2926080" y="1218111"/>
            <a:ext cx="6339840" cy="442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146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p14:dur="250">
        <p15:prstTrans prst="curtains"/>
      </p:transition>
    </mc:Choice>
    <mc:Fallback xmlns="">
      <p:transition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705</TotalTime>
  <Words>600</Words>
  <Application>Microsoft Office PowerPoint</Application>
  <PresentationFormat>Widescreen</PresentationFormat>
  <Paragraphs>125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Calibri</vt:lpstr>
      <vt:lpstr>Century Gothic</vt:lpstr>
      <vt:lpstr>Palatino Linotype</vt:lpstr>
      <vt:lpstr>Söhne</vt:lpstr>
      <vt:lpstr>Times New Roman</vt:lpstr>
      <vt:lpstr>Wingdings 3</vt:lpstr>
      <vt:lpstr>Ion Boardroom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Farwa Bashir</dc:creator>
  <cp:lastModifiedBy>Farwa Bashir</cp:lastModifiedBy>
  <cp:revision>363</cp:revision>
  <dcterms:created xsi:type="dcterms:W3CDTF">2023-04-04T19:05:06Z</dcterms:created>
  <dcterms:modified xsi:type="dcterms:W3CDTF">2023-04-26T06:46:41Z</dcterms:modified>
</cp:coreProperties>
</file>