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70" r:id="rId1"/>
  </p:sldMasterIdLst>
  <p:notesMasterIdLst>
    <p:notesMasterId r:id="rId15"/>
  </p:notesMasterIdLst>
  <p:sldIdLst>
    <p:sldId id="256" r:id="rId2"/>
    <p:sldId id="260" r:id="rId3"/>
    <p:sldId id="261" r:id="rId4"/>
    <p:sldId id="270" r:id="rId5"/>
    <p:sldId id="263" r:id="rId6"/>
    <p:sldId id="271" r:id="rId7"/>
    <p:sldId id="272" r:id="rId8"/>
    <p:sldId id="273" r:id="rId9"/>
    <p:sldId id="274" r:id="rId10"/>
    <p:sldId id="275" r:id="rId11"/>
    <p:sldId id="266" r:id="rId12"/>
    <p:sldId id="267" r:id="rId13"/>
    <p:sldId id="268" r:id="rId14"/>
  </p:sldIdLst>
  <p:sldSz cx="9144000" cy="5143500" type="screen16x9"/>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E38D1C5-217E-85B7-84E3-7FE0C5A42B6D}" v="95" dt="2024-11-06T17:42:31.569"/>
  </p1510:revLst>
</p1510:revInfo>
</file>

<file path=ppt/tableStyles.xml><?xml version="1.0" encoding="utf-8"?>
<a:tblStyleLst xmlns:a="http://schemas.openxmlformats.org/drawingml/2006/main" def="{B90A2C2E-D1A8-466A-93E0-12CE65048074}">
  <a:tblStyle styleId="{B90A2C2E-D1A8-466A-93E0-12CE65048074}" styleName="Table_0">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 styleId="{31CFA326-87AF-4A37-BDC6-CB9162FDD49D}" styleName="Table_1">
    <a:wholeTbl>
      <a:tcTxStyle>
        <a:font>
          <a:latin typeface="Arial"/>
          <a:ea typeface="Arial"/>
          <a:cs typeface="Arial"/>
        </a:font>
        <a:srgbClr val="000000"/>
      </a:tcTxStyle>
      <a:tcStyle>
        <a:tcBdr>
          <a:left>
            <a:ln w="9525" cap="flat" cmpd="sng">
              <a:solidFill>
                <a:srgbClr val="000000"/>
              </a:solidFill>
              <a:prstDash val="solid"/>
              <a:round/>
              <a:headEnd type="none" w="sm" len="sm"/>
              <a:tailEnd type="none" w="sm" len="sm"/>
            </a:ln>
          </a:left>
          <a:right>
            <a:ln w="9525" cap="flat" cmpd="sng">
              <a:solidFill>
                <a:srgbClr val="000000"/>
              </a:solidFill>
              <a:prstDash val="solid"/>
              <a:round/>
              <a:headEnd type="none" w="sm" len="sm"/>
              <a:tailEnd type="none" w="sm" len="sm"/>
            </a:ln>
          </a:right>
          <a:top>
            <a:ln w="9525" cap="flat" cmpd="sng">
              <a:solidFill>
                <a:srgbClr val="000000"/>
              </a:solidFill>
              <a:prstDash val="solid"/>
              <a:round/>
              <a:headEnd type="none" w="sm" len="sm"/>
              <a:tailEnd type="none" w="sm" len="sm"/>
            </a:ln>
          </a:top>
          <a:bottom>
            <a:ln w="9525" cap="flat" cmpd="sng">
              <a:solidFill>
                <a:srgbClr val="000000"/>
              </a:solidFill>
              <a:prstDash val="solid"/>
              <a:round/>
              <a:headEnd type="none" w="sm" len="sm"/>
              <a:tailEnd type="none" w="sm" len="sm"/>
            </a:ln>
          </a:bottom>
          <a:insideH>
            <a:ln w="9525" cap="flat" cmpd="sng">
              <a:solidFill>
                <a:srgbClr val="000000"/>
              </a:solidFill>
              <a:prstDash val="solid"/>
              <a:round/>
              <a:headEnd type="none" w="sm" len="sm"/>
              <a:tailEnd type="none" w="sm" len="sm"/>
            </a:ln>
          </a:insideH>
          <a:insideV>
            <a:ln w="9525" cap="flat" cmpd="sng">
              <a:solidFill>
                <a:srgbClr val="000000"/>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45" d="100"/>
          <a:sy n="145" d="100"/>
        </p:scale>
        <p:origin x="624" y="126"/>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20"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extLst>
      <p:ext uri="{BB962C8B-B14F-4D97-AF65-F5344CB8AC3E}">
        <p14:creationId xmlns:p14="http://schemas.microsoft.com/office/powerpoint/2010/main" val="4128065845"/>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3"/>
        <p:cNvGrpSpPr/>
        <p:nvPr/>
      </p:nvGrpSpPr>
      <p:grpSpPr>
        <a:xfrm>
          <a:off x="0" y="0"/>
          <a:ext cx="0" cy="0"/>
          <a:chOff x="0" y="0"/>
          <a:chExt cx="0" cy="0"/>
        </a:xfrm>
      </p:grpSpPr>
      <p:sp>
        <p:nvSpPr>
          <p:cNvPr id="134" name="Google Shape;134;g4dfce81f19_0_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5" name="Google Shape;135;g4dfce81f19_0_4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33294050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8"/>
        <p:cNvGrpSpPr/>
        <p:nvPr/>
      </p:nvGrpSpPr>
      <p:grpSpPr>
        <a:xfrm>
          <a:off x="0" y="0"/>
          <a:ext cx="0" cy="0"/>
          <a:chOff x="0" y="0"/>
          <a:chExt cx="0" cy="0"/>
        </a:xfrm>
      </p:grpSpPr>
      <p:sp>
        <p:nvSpPr>
          <p:cNvPr id="179" name="Google Shape;179;g54dda1946d_6_30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0" name="Google Shape;180;g54dda1946d_6_30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r>
              <a:rPr lang="en-GB" sz="1100" b="0" i="0" u="none" strike="noStrike" cap="none" dirty="0">
                <a:solidFill>
                  <a:srgbClr val="000000"/>
                </a:solidFill>
                <a:effectLst/>
                <a:latin typeface="Arial"/>
                <a:ea typeface="Arial"/>
                <a:cs typeface="Arial"/>
                <a:sym typeface="Arial"/>
              </a:rPr>
              <a:t>The hospitality industry is in the middle of a large shift towards digitization that alters the way companies, customers, and employees engage. This shift makes use of technologies to promote operation effectiveness and consumer relations hence presenting many opportunities to the business person and the customer. In this respect, despite some damage to the environment, the use of digital tools, including combined Property Management Systems (PMS), as well as data analysis tools, is critical for sustaining competition. </a:t>
            </a:r>
            <a:endParaRPr lang="en-IN" sz="1100" b="0" i="0" u="none" strike="noStrike" cap="none" dirty="0">
              <a:solidFill>
                <a:srgbClr val="000000"/>
              </a:solidFill>
              <a:effectLst/>
              <a:latin typeface="Arial"/>
              <a:ea typeface="Arial"/>
              <a:cs typeface="Arial"/>
              <a:sym typeface="Arial"/>
            </a:endParaRPr>
          </a:p>
        </p:txBody>
      </p:sp>
    </p:spTree>
    <p:extLst>
      <p:ext uri="{BB962C8B-B14F-4D97-AF65-F5344CB8AC3E}">
        <p14:creationId xmlns:p14="http://schemas.microsoft.com/office/powerpoint/2010/main" val="300108428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8"/>
        <p:cNvGrpSpPr/>
        <p:nvPr/>
      </p:nvGrpSpPr>
      <p:grpSpPr>
        <a:xfrm>
          <a:off x="0" y="0"/>
          <a:ext cx="0" cy="0"/>
          <a:chOff x="0" y="0"/>
          <a:chExt cx="0" cy="0"/>
        </a:xfrm>
      </p:grpSpPr>
      <p:sp>
        <p:nvSpPr>
          <p:cNvPr id="179" name="Google Shape;179;g54dda1946d_6_30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0" name="Google Shape;180;g54dda1946d_6_30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r>
              <a:rPr lang="en-GB" sz="1100" b="1" i="1" u="none" strike="noStrike" cap="none" dirty="0">
                <a:solidFill>
                  <a:srgbClr val="000000"/>
                </a:solidFill>
                <a:effectLst/>
                <a:latin typeface="Arial"/>
                <a:ea typeface="Arial"/>
                <a:cs typeface="Arial"/>
                <a:sym typeface="Arial"/>
              </a:rPr>
              <a:t>Innovation theory </a:t>
            </a:r>
            <a:r>
              <a:rPr lang="en-GB" sz="1100" b="0" i="0" u="none" strike="noStrike" cap="none" dirty="0">
                <a:solidFill>
                  <a:srgbClr val="000000"/>
                </a:solidFill>
                <a:effectLst/>
                <a:latin typeface="Arial"/>
                <a:ea typeface="Arial"/>
                <a:cs typeface="Arial"/>
                <a:sym typeface="Arial"/>
              </a:rPr>
              <a:t>in the hospitality industry modifies the procedure of the tourism companies to connect with the guests and employees. It has also transformed the operational procedures utilizing advanced technologies and systems (</a:t>
            </a:r>
            <a:r>
              <a:rPr lang="en-GB" sz="1100" b="0" i="0" u="none" strike="noStrike" cap="none" dirty="0" err="1">
                <a:solidFill>
                  <a:srgbClr val="000000"/>
                </a:solidFill>
                <a:effectLst/>
                <a:latin typeface="Arial"/>
                <a:ea typeface="Arial"/>
                <a:cs typeface="Arial"/>
                <a:sym typeface="Arial"/>
              </a:rPr>
              <a:t>Vaska</a:t>
            </a:r>
            <a:r>
              <a:rPr lang="en-GB" sz="1100" b="0" i="0" u="none" strike="noStrike" cap="none" dirty="0">
                <a:solidFill>
                  <a:srgbClr val="000000"/>
                </a:solidFill>
                <a:effectLst/>
                <a:latin typeface="Arial"/>
                <a:ea typeface="Arial"/>
                <a:cs typeface="Arial"/>
                <a:sym typeface="Arial"/>
              </a:rPr>
              <a:t> </a:t>
            </a:r>
            <a:r>
              <a:rPr lang="en-GB" sz="1100" b="0" i="1" u="none" strike="noStrike" cap="none" dirty="0">
                <a:solidFill>
                  <a:srgbClr val="000000"/>
                </a:solidFill>
                <a:effectLst/>
                <a:latin typeface="Arial"/>
                <a:ea typeface="Arial"/>
                <a:cs typeface="Arial"/>
                <a:sym typeface="Arial"/>
              </a:rPr>
              <a:t>et al.,</a:t>
            </a:r>
            <a:r>
              <a:rPr lang="en-GB" sz="1100" b="0" i="0" u="none" strike="noStrike" cap="none" dirty="0">
                <a:solidFill>
                  <a:srgbClr val="000000"/>
                </a:solidFill>
                <a:effectLst/>
                <a:latin typeface="Arial"/>
                <a:ea typeface="Arial"/>
                <a:cs typeface="Arial"/>
                <a:sym typeface="Arial"/>
              </a:rPr>
              <a:t> 2021, p.5). On the contrary, this change has significant advantages for entrepreneurs, consumers, and society even though there is a rise in concerns about the environment. According to Llopis-Albert </a:t>
            </a:r>
            <a:r>
              <a:rPr lang="en-GB" sz="1100" b="0" i="1" u="none" strike="noStrike" cap="none" dirty="0">
                <a:solidFill>
                  <a:srgbClr val="000000"/>
                </a:solidFill>
                <a:effectLst/>
                <a:latin typeface="Arial"/>
                <a:ea typeface="Arial"/>
                <a:cs typeface="Arial"/>
                <a:sym typeface="Arial"/>
              </a:rPr>
              <a:t>et al.,</a:t>
            </a:r>
            <a:r>
              <a:rPr lang="en-GB" sz="1100" b="0" i="0" u="none" strike="noStrike" cap="none" dirty="0">
                <a:solidFill>
                  <a:srgbClr val="000000"/>
                </a:solidFill>
                <a:effectLst/>
                <a:latin typeface="Arial"/>
                <a:ea typeface="Arial"/>
                <a:cs typeface="Arial"/>
                <a:sym typeface="Arial"/>
              </a:rPr>
              <a:t> (2021, p.1), tourism companies must adopt new business models such as incorporating digital technologies for operational purposes and keeping car-sharing websites. For instance, Intrepid Travel which registered a high sales in 2023, plans to incorporate the digital transformation to enable it meet demand for travel services with an aggressive expansion plan that the firm intends to embark on (Intrepid Travel, 2024, p.1). However, these innovations have helped in making travel experiences easier to share with other people. In the hotel industry, these digital modifications have given advantages to tourism companies such as increased accessibility.</a:t>
            </a:r>
            <a:endParaRPr lang="en-IN" sz="1100" b="0" i="0" u="none" strike="noStrike" cap="none" dirty="0">
              <a:solidFill>
                <a:srgbClr val="000000"/>
              </a:solidFill>
              <a:effectLst/>
              <a:latin typeface="Arial"/>
              <a:ea typeface="Arial"/>
              <a:cs typeface="Arial"/>
              <a:sym typeface="Arial"/>
            </a:endParaRPr>
          </a:p>
        </p:txBody>
      </p:sp>
    </p:spTree>
    <p:extLst>
      <p:ext uri="{BB962C8B-B14F-4D97-AF65-F5344CB8AC3E}">
        <p14:creationId xmlns:p14="http://schemas.microsoft.com/office/powerpoint/2010/main" val="278334229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457200" marR="0" indent="-298450" algn="l" defTabSz="914400" rtl="0" eaLnBrk="1" fontAlgn="auto" latinLnBrk="0" hangingPunct="1">
              <a:lnSpc>
                <a:spcPct val="100000"/>
              </a:lnSpc>
              <a:spcBef>
                <a:spcPts val="0"/>
              </a:spcBef>
              <a:spcAft>
                <a:spcPts val="0"/>
              </a:spcAft>
              <a:buClr>
                <a:srgbClr val="000000"/>
              </a:buClr>
              <a:buSzPts val="1100"/>
              <a:buFont typeface="Arial"/>
              <a:buChar char="●"/>
              <a:tabLst/>
              <a:defRPr/>
            </a:pPr>
            <a:r>
              <a:rPr lang="en-GB" sz="1100" b="1" i="1" u="none" strike="noStrike" cap="none" dirty="0">
                <a:solidFill>
                  <a:srgbClr val="000000"/>
                </a:solidFill>
                <a:effectLst/>
                <a:latin typeface="Arial"/>
                <a:ea typeface="Arial"/>
                <a:cs typeface="Arial"/>
                <a:sym typeface="Arial"/>
              </a:rPr>
              <a:t>The Technology Acceptance Model (TAM)</a:t>
            </a:r>
            <a:r>
              <a:rPr lang="en-GB" sz="1100" b="0" i="0" u="none" strike="noStrike" cap="none" dirty="0">
                <a:solidFill>
                  <a:srgbClr val="000000"/>
                </a:solidFill>
                <a:effectLst/>
                <a:latin typeface="Arial"/>
                <a:ea typeface="Arial"/>
                <a:cs typeface="Arial"/>
                <a:sym typeface="Arial"/>
              </a:rPr>
              <a:t> is predict the willingness of person or group to adopt a new technology. The theory is based on the idea that a person's beliefs, attitudes, and intentions can explain the ways of using or adopt a technology (Na </a:t>
            </a:r>
            <a:r>
              <a:rPr lang="en-GB" sz="1100" b="0" i="1" u="none" strike="noStrike" cap="none" dirty="0">
                <a:solidFill>
                  <a:srgbClr val="000000"/>
                </a:solidFill>
                <a:effectLst/>
                <a:latin typeface="Arial"/>
                <a:ea typeface="Arial"/>
                <a:cs typeface="Arial"/>
                <a:sym typeface="Arial"/>
              </a:rPr>
              <a:t>et al.,</a:t>
            </a:r>
            <a:r>
              <a:rPr lang="en-GB" sz="1100" b="0" i="0" u="none" strike="noStrike" cap="none" dirty="0">
                <a:solidFill>
                  <a:srgbClr val="000000"/>
                </a:solidFill>
                <a:effectLst/>
                <a:latin typeface="Arial"/>
                <a:ea typeface="Arial"/>
                <a:cs typeface="Arial"/>
                <a:sym typeface="Arial"/>
              </a:rPr>
              <a:t> 2022, p. 3). There has been a rise in several challenges such as a shortage of funds, and a lack of professional digital employees in the process of digital transformation in the hospitality and tourism sector. Other than this, there has been the rise of several competitors in the tourism industry which are also causing challenges in this industry (Sarfraz </a:t>
            </a:r>
            <a:r>
              <a:rPr lang="en-GB" sz="1100" b="0" i="1" u="none" strike="noStrike" cap="none" dirty="0">
                <a:solidFill>
                  <a:srgbClr val="000000"/>
                </a:solidFill>
                <a:effectLst/>
                <a:latin typeface="Arial"/>
                <a:ea typeface="Arial"/>
                <a:cs typeface="Arial"/>
                <a:sym typeface="Arial"/>
              </a:rPr>
              <a:t>et al.,</a:t>
            </a:r>
            <a:r>
              <a:rPr lang="en-GB" sz="1100" b="0" i="0" u="none" strike="noStrike" cap="none" dirty="0">
                <a:solidFill>
                  <a:srgbClr val="000000"/>
                </a:solidFill>
                <a:effectLst/>
                <a:latin typeface="Arial"/>
                <a:ea typeface="Arial"/>
                <a:cs typeface="Arial"/>
                <a:sym typeface="Arial"/>
              </a:rPr>
              <a:t> 2023, p.3). In contrast, this has increased the pressure on companies to adopt innovations regularly. The digital transformation also raises challenges such as Data Piracy and misuse of consumer data which increases the demand for incorporating stringer data security. In staying competitive within the market the firms of the tourism industry are mandated to incorporate training that incorporates financial burden. Also, according to Tien </a:t>
            </a:r>
            <a:r>
              <a:rPr lang="en-GB" sz="1100" b="0" i="1" u="none" strike="noStrike" cap="none" dirty="0">
                <a:solidFill>
                  <a:srgbClr val="000000"/>
                </a:solidFill>
                <a:effectLst/>
                <a:latin typeface="Arial"/>
                <a:ea typeface="Arial"/>
                <a:cs typeface="Arial"/>
                <a:sym typeface="Arial"/>
              </a:rPr>
              <a:t>et al.,</a:t>
            </a:r>
            <a:r>
              <a:rPr lang="en-GB" sz="1100" b="0" i="0" u="none" strike="noStrike" cap="none" dirty="0">
                <a:solidFill>
                  <a:srgbClr val="000000"/>
                </a:solidFill>
                <a:effectLst/>
                <a:latin typeface="Arial"/>
                <a:ea typeface="Arial"/>
                <a:cs typeface="Arial"/>
                <a:sym typeface="Arial"/>
              </a:rPr>
              <a:t> (2023, p.2), the local population or community near tourism areas should have advantages from the growth of tourism. The increase in the usage of technologies has raised the competition within the market as the competitors are continuously evolving and it creates pressure for innovation every time. However, social media platforms have also made experiences of travel more reachable and easy to share detail about local activities and give travellers the possibility to share and evaluate their own experience (Terziev, 2023, p.70).</a:t>
            </a:r>
            <a:endParaRPr lang="en-IN" sz="1100" b="0" i="0" u="none" strike="noStrike" cap="none" dirty="0">
              <a:solidFill>
                <a:srgbClr val="000000"/>
              </a:solidFill>
              <a:effectLst/>
              <a:latin typeface="Arial"/>
              <a:ea typeface="Arial"/>
              <a:cs typeface="Arial"/>
              <a:sym typeface="Arial"/>
            </a:endParaRPr>
          </a:p>
          <a:p>
            <a:endParaRPr lang="en-IN" dirty="0"/>
          </a:p>
        </p:txBody>
      </p:sp>
    </p:spTree>
    <p:extLst>
      <p:ext uri="{BB962C8B-B14F-4D97-AF65-F5344CB8AC3E}">
        <p14:creationId xmlns:p14="http://schemas.microsoft.com/office/powerpoint/2010/main" val="295548969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8"/>
        <p:cNvGrpSpPr/>
        <p:nvPr/>
      </p:nvGrpSpPr>
      <p:grpSpPr>
        <a:xfrm>
          <a:off x="0" y="0"/>
          <a:ext cx="0" cy="0"/>
          <a:chOff x="0" y="0"/>
          <a:chExt cx="0" cy="0"/>
        </a:xfrm>
      </p:grpSpPr>
      <p:sp>
        <p:nvSpPr>
          <p:cNvPr id="179" name="Google Shape;179;g54dda1946d_6_30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0" name="Google Shape;180;g54dda1946d_6_30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r>
              <a:rPr lang="en-US" sz="1100" b="0" i="0" u="none" strike="noStrike" cap="none" dirty="0">
                <a:solidFill>
                  <a:srgbClr val="000000"/>
                </a:solidFill>
                <a:effectLst/>
                <a:latin typeface="Arial"/>
                <a:ea typeface="Arial"/>
                <a:cs typeface="Arial"/>
                <a:sym typeface="Arial"/>
              </a:rPr>
              <a:t>This evaluates the Political, Economic, Social Technology, Environment and Legal factors of the external environment (Lib Guides, 2024, p.1). </a:t>
            </a:r>
            <a:r>
              <a:rPr lang="en-GB" sz="1100" b="0" i="0" u="none" strike="noStrike" cap="none" dirty="0">
                <a:solidFill>
                  <a:srgbClr val="000000"/>
                </a:solidFill>
                <a:effectLst/>
                <a:latin typeface="Arial"/>
                <a:ea typeface="Arial"/>
                <a:cs typeface="Arial"/>
                <a:sym typeface="Arial"/>
              </a:rPr>
              <a:t>The government of the UK regulates the hospitality sector heavily and places a strong emphasis on campaigns like the </a:t>
            </a:r>
            <a:r>
              <a:rPr lang="en-GB" sz="1100" b="1" i="1" u="none" strike="noStrike" cap="none" dirty="0">
                <a:solidFill>
                  <a:srgbClr val="000000"/>
                </a:solidFill>
                <a:effectLst/>
                <a:latin typeface="Arial"/>
                <a:ea typeface="Arial"/>
                <a:cs typeface="Arial"/>
                <a:sym typeface="Arial"/>
              </a:rPr>
              <a:t>“Visit Britain” </a:t>
            </a:r>
            <a:r>
              <a:rPr lang="en-GB" sz="1100" b="0" i="0" u="none" strike="noStrike" cap="none" dirty="0">
                <a:solidFill>
                  <a:srgbClr val="000000"/>
                </a:solidFill>
                <a:effectLst/>
                <a:latin typeface="Arial"/>
                <a:ea typeface="Arial"/>
                <a:cs typeface="Arial"/>
                <a:sym typeface="Arial"/>
              </a:rPr>
              <a:t>campaign. On the other hand, the government of the UK also provides funds for hotels to implement digitalized services like as innovations such as contactless check-ins and amounts. There was a shortage of labour in the tourism sector of the UK due to political instability such as the impact of Brexit. In addition, there was a decrease of 460,000 EU workers and the number of non-EU workers rose by 130,000 (Springford and </a:t>
            </a:r>
            <a:r>
              <a:rPr lang="en-GB" sz="1100" b="0" i="0" u="none" strike="noStrike" cap="none" dirty="0" err="1">
                <a:solidFill>
                  <a:srgbClr val="000000"/>
                </a:solidFill>
                <a:effectLst/>
                <a:latin typeface="Arial"/>
                <a:ea typeface="Arial"/>
                <a:cs typeface="Arial"/>
                <a:sym typeface="Arial"/>
              </a:rPr>
              <a:t>Portes</a:t>
            </a:r>
            <a:r>
              <a:rPr lang="en-GB" sz="1100" b="0" i="0" u="none" strike="noStrike" cap="none" dirty="0">
                <a:solidFill>
                  <a:srgbClr val="000000"/>
                </a:solidFill>
                <a:effectLst/>
                <a:latin typeface="Arial"/>
                <a:ea typeface="Arial"/>
                <a:cs typeface="Arial"/>
                <a:sym typeface="Arial"/>
              </a:rPr>
              <a:t>, 2023, P.1). </a:t>
            </a:r>
            <a:endParaRPr lang="en-IN" sz="1100" b="0" i="0" u="none" strike="noStrike" cap="none" dirty="0">
              <a:solidFill>
                <a:srgbClr val="000000"/>
              </a:solidFill>
              <a:effectLst/>
              <a:latin typeface="Arial"/>
              <a:ea typeface="Arial"/>
              <a:cs typeface="Arial"/>
              <a:sym typeface="Arial"/>
            </a:endParaRPr>
          </a:p>
        </p:txBody>
      </p:sp>
    </p:spTree>
    <p:extLst>
      <p:ext uri="{BB962C8B-B14F-4D97-AF65-F5344CB8AC3E}">
        <p14:creationId xmlns:p14="http://schemas.microsoft.com/office/powerpoint/2010/main" val="153899312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100" b="0" i="0" u="none" strike="noStrike" cap="none" dirty="0">
                <a:solidFill>
                  <a:srgbClr val="000000"/>
                </a:solidFill>
                <a:effectLst/>
                <a:latin typeface="Arial"/>
                <a:ea typeface="Arial"/>
                <a:cs typeface="Arial"/>
                <a:sym typeface="Arial"/>
              </a:rPr>
              <a:t>The hospital industry’s advancement relies on </a:t>
            </a:r>
            <a:r>
              <a:rPr lang="en-GB" sz="1100" b="1" i="1" u="none" strike="noStrike" cap="none" dirty="0">
                <a:solidFill>
                  <a:srgbClr val="000000"/>
                </a:solidFill>
                <a:effectLst/>
                <a:latin typeface="Arial"/>
                <a:ea typeface="Arial"/>
                <a:cs typeface="Arial"/>
                <a:sym typeface="Arial"/>
              </a:rPr>
              <a:t>GDP,</a:t>
            </a:r>
            <a:r>
              <a:rPr lang="en-GB" sz="1100" b="0" i="0" u="none" strike="noStrike" cap="none" dirty="0">
                <a:solidFill>
                  <a:srgbClr val="000000"/>
                </a:solidFill>
                <a:effectLst/>
                <a:latin typeface="Arial"/>
                <a:ea typeface="Arial"/>
                <a:cs typeface="Arial"/>
                <a:sym typeface="Arial"/>
              </a:rPr>
              <a:t> with a modest enhancement noted in 2023 (Clark, 2024b, p.1). The inflation has also impacted the operating cost of the hospital business but there was also a growth of GDP by 2.2% in August 2024 (Clark, 2024b, p.1). However, global consumers are also demanding personalised and eco-friendly travel experiences. On the contrary, consumers are influenced by social media to incorporate sustainable tourism and share their experiences on social media. In terms of technology, there has been a rise in technologies such as mobile check-ins and AI chatbots to improve services in the hospitality sector. On the other hand, the incorporation of the technology also emphasises the usefulness of strong cyber-security to prevent the misuse of Consumer Data. </a:t>
            </a:r>
            <a:r>
              <a:rPr lang="en-US" sz="1100" b="0" i="0" u="none" strike="noStrike" cap="none" dirty="0">
                <a:solidFill>
                  <a:srgbClr val="000000"/>
                </a:solidFill>
                <a:effectLst/>
                <a:latin typeface="Arial"/>
                <a:ea typeface="Arial"/>
                <a:cs typeface="Arial"/>
                <a:sym typeface="Arial"/>
              </a:rPr>
              <a:t>For instance, InterContinental Hotels experienced cyber-attack some years back (Mascellino, 2022, p.1). </a:t>
            </a:r>
            <a:r>
              <a:rPr lang="en-GB" sz="1100" b="0" i="0" u="none" strike="noStrike" cap="none" dirty="0">
                <a:solidFill>
                  <a:srgbClr val="000000"/>
                </a:solidFill>
                <a:effectLst/>
                <a:latin typeface="Arial"/>
                <a:ea typeface="Arial"/>
                <a:cs typeface="Arial"/>
                <a:sym typeface="Arial"/>
              </a:rPr>
              <a:t>In the Legal section, the hotels and other businesses in the tourism sector are mandated to incorporate sustainability measures and data protection to fulfil the requirements of the customers and operate in eco eco-friendly manner.</a:t>
            </a:r>
            <a:endParaRPr lang="en-IN" dirty="0"/>
          </a:p>
        </p:txBody>
      </p:sp>
    </p:spTree>
    <p:extLst>
      <p:ext uri="{BB962C8B-B14F-4D97-AF65-F5344CB8AC3E}">
        <p14:creationId xmlns:p14="http://schemas.microsoft.com/office/powerpoint/2010/main" val="382163418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100" b="0" i="0" u="none" strike="noStrike" cap="none" dirty="0">
                <a:solidFill>
                  <a:srgbClr val="000000"/>
                </a:solidFill>
                <a:effectLst/>
                <a:latin typeface="Arial"/>
                <a:ea typeface="Arial"/>
                <a:cs typeface="Arial"/>
                <a:sym typeface="Arial"/>
              </a:rPr>
              <a:t>Hospitality has been a necessary part of human civilisation and it has been evolving from ancient practices. In contrast, these practices consisted of sharing meals with strangers to the intricate dynamics of today's hospitality sector (Marques and Marques, 2023, p. 1). A workstation takes into consideration working from a remote location, although the case comes with finding a new place during a vacation (Basu, 2023, p.1). The protected areas provide a value-added product characterised by natural and sociocultural attributes as the basis for tourism (Stojanović </a:t>
            </a:r>
            <a:r>
              <a:rPr lang="en-GB" sz="1100" b="0" i="1" u="none" strike="noStrike" cap="none" dirty="0">
                <a:solidFill>
                  <a:srgbClr val="000000"/>
                </a:solidFill>
                <a:effectLst/>
                <a:latin typeface="Arial"/>
                <a:ea typeface="Arial"/>
                <a:cs typeface="Arial"/>
                <a:sym typeface="Arial"/>
              </a:rPr>
              <a:t>et al., </a:t>
            </a:r>
            <a:r>
              <a:rPr lang="en-GB" sz="1100" b="0" i="0" u="none" strike="noStrike" cap="none" dirty="0">
                <a:solidFill>
                  <a:srgbClr val="000000"/>
                </a:solidFill>
                <a:effectLst/>
                <a:latin typeface="Arial"/>
                <a:ea typeface="Arial"/>
                <a:cs typeface="Arial"/>
                <a:sym typeface="Arial"/>
              </a:rPr>
              <a:t>2024, p.3). Big-scale AI application ratios of the transportation companies were 20% in 2016, and they were expected to grow 8% annually and one or multiple of these technologies had been employed (Huang </a:t>
            </a:r>
            <a:r>
              <a:rPr lang="en-GB" sz="1100" b="0" i="1" u="none" strike="noStrike" cap="none" dirty="0">
                <a:solidFill>
                  <a:srgbClr val="000000"/>
                </a:solidFill>
                <a:effectLst/>
                <a:latin typeface="Arial"/>
                <a:ea typeface="Arial"/>
                <a:cs typeface="Arial"/>
                <a:sym typeface="Arial"/>
              </a:rPr>
              <a:t>et al., </a:t>
            </a:r>
            <a:r>
              <a:rPr lang="en-GB" sz="1100" b="0" i="0" u="none" strike="noStrike" cap="none" dirty="0">
                <a:solidFill>
                  <a:srgbClr val="000000"/>
                </a:solidFill>
                <a:effectLst/>
                <a:latin typeface="Arial"/>
                <a:ea typeface="Arial"/>
                <a:cs typeface="Arial"/>
                <a:sym typeface="Arial"/>
              </a:rPr>
              <a:t>2021, p.1082).</a:t>
            </a:r>
            <a:endParaRPr lang="en-IN" dirty="0"/>
          </a:p>
        </p:txBody>
      </p:sp>
    </p:spTree>
    <p:extLst>
      <p:ext uri="{BB962C8B-B14F-4D97-AF65-F5344CB8AC3E}">
        <p14:creationId xmlns:p14="http://schemas.microsoft.com/office/powerpoint/2010/main" val="128640175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GB" sz="1100" b="0" i="0" u="none" strike="noStrike" cap="none" dirty="0">
                <a:solidFill>
                  <a:srgbClr val="000000"/>
                </a:solidFill>
                <a:effectLst/>
                <a:latin typeface="Arial"/>
                <a:ea typeface="Arial"/>
                <a:cs typeface="Arial"/>
                <a:sym typeface="Arial"/>
              </a:rPr>
              <a:t>Technological innovation is undergoing by the introduction of robotics and chatbots in interacting with consumers. The usage of AI chatbots has been useful in the hotel industry as they can handle complex queries and easily make bookings. These advancements facilitate the monitoring of remote employees and evaluate their performance evaluation and career growth as technology progresses. For example, in late 2024, Hilton announced a new world campaign targeting more efficiency in peoples’ business travels under the technological aspect (Hotel Technology News, 2024, p.1). Moreover, increasing the use of contactless technology is essential for good communication between employees and guests (Sharma and </a:t>
            </a:r>
            <a:r>
              <a:rPr lang="en-GB" sz="1100" b="0" i="0" u="none" strike="noStrike" cap="none" dirty="0" err="1">
                <a:solidFill>
                  <a:srgbClr val="000000"/>
                </a:solidFill>
                <a:effectLst/>
                <a:latin typeface="Arial"/>
                <a:ea typeface="Arial"/>
                <a:cs typeface="Arial"/>
                <a:sym typeface="Arial"/>
              </a:rPr>
              <a:t>Bhartiya</a:t>
            </a:r>
            <a:r>
              <a:rPr lang="en-GB" sz="1100" b="0" i="0" u="none" strike="noStrike" cap="none" dirty="0">
                <a:solidFill>
                  <a:srgbClr val="000000"/>
                </a:solidFill>
                <a:effectLst/>
                <a:latin typeface="Arial"/>
                <a:ea typeface="Arial"/>
                <a:cs typeface="Arial"/>
                <a:sym typeface="Arial"/>
              </a:rPr>
              <a:t>, 2023, p.5). The hotel industry is anticipated to incorporate technologies to make marketing strategies and adapt the recruitment process. The usage of</a:t>
            </a:r>
            <a:r>
              <a:rPr lang="en-GB" sz="1100" b="1" i="1" u="none" strike="noStrike" cap="none" dirty="0">
                <a:solidFill>
                  <a:srgbClr val="000000"/>
                </a:solidFill>
                <a:effectLst/>
                <a:latin typeface="Arial"/>
                <a:ea typeface="Arial"/>
                <a:cs typeface="Arial"/>
                <a:sym typeface="Arial"/>
              </a:rPr>
              <a:t> Artificial Intelligence</a:t>
            </a:r>
            <a:r>
              <a:rPr lang="en-GB" sz="1100" b="0" i="0" u="none" strike="noStrike" cap="none" dirty="0">
                <a:solidFill>
                  <a:srgbClr val="000000"/>
                </a:solidFill>
                <a:effectLst/>
                <a:latin typeface="Arial"/>
                <a:ea typeface="Arial"/>
                <a:cs typeface="Arial"/>
                <a:sym typeface="Arial"/>
              </a:rPr>
              <a:t> helps to provide personalized recommendations and enhance the user experience (Haven, 2024, p.1). Furthermore, the hospital sector can improve its services by incorporating these innovations. </a:t>
            </a:r>
            <a:endParaRPr lang="en-IN" dirty="0"/>
          </a:p>
        </p:txBody>
      </p:sp>
    </p:spTree>
    <p:extLst>
      <p:ext uri="{BB962C8B-B14F-4D97-AF65-F5344CB8AC3E}">
        <p14:creationId xmlns:p14="http://schemas.microsoft.com/office/powerpoint/2010/main" val="192032122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457200" marR="0" indent="-298450" algn="l" defTabSz="914400" rtl="0" eaLnBrk="1" fontAlgn="auto" latinLnBrk="0" hangingPunct="1">
              <a:lnSpc>
                <a:spcPct val="100000"/>
              </a:lnSpc>
              <a:spcBef>
                <a:spcPts val="0"/>
              </a:spcBef>
              <a:spcAft>
                <a:spcPts val="0"/>
              </a:spcAft>
              <a:buClr>
                <a:srgbClr val="000000"/>
              </a:buClr>
              <a:buSzPts val="1100"/>
              <a:buFont typeface="Arial"/>
              <a:buChar char="●"/>
              <a:tabLst/>
              <a:defRPr/>
            </a:pPr>
            <a:r>
              <a:rPr lang="en-GB" sz="1100" b="0" i="0" u="none" strike="noStrike" cap="none" dirty="0">
                <a:solidFill>
                  <a:srgbClr val="000000"/>
                </a:solidFill>
                <a:effectLst/>
                <a:latin typeface="Arial"/>
                <a:ea typeface="Arial"/>
                <a:cs typeface="Arial"/>
                <a:sym typeface="Arial"/>
              </a:rPr>
              <a:t>The hotel industry has experienced major shifts due to digitalization, leading to new prospects and hurdles. The advantages of digitalization comprise enhanced customer satisfaction, heightened operational productivity, reduced expenses, data-informed decision-making, and enhanced marketing tactics (Kumar </a:t>
            </a:r>
            <a:r>
              <a:rPr lang="en-GB" sz="1100" b="0" i="1" u="none" strike="noStrike" cap="none" dirty="0">
                <a:solidFill>
                  <a:srgbClr val="000000"/>
                </a:solidFill>
                <a:effectLst/>
                <a:latin typeface="Arial"/>
                <a:ea typeface="Arial"/>
                <a:cs typeface="Arial"/>
                <a:sym typeface="Arial"/>
              </a:rPr>
              <a:t>et al., </a:t>
            </a:r>
            <a:r>
              <a:rPr lang="en-GB" sz="1100" b="0" i="0" u="none" strike="noStrike" cap="none" dirty="0">
                <a:solidFill>
                  <a:srgbClr val="000000"/>
                </a:solidFill>
                <a:effectLst/>
                <a:latin typeface="Arial"/>
                <a:ea typeface="Arial"/>
                <a:cs typeface="Arial"/>
                <a:sym typeface="Arial"/>
              </a:rPr>
              <a:t>2021, p.26). Automation decreases labour expenses, energy-efficient systems decrease utility costs, and digitalisation helps sustainability initiatives by overseeing and enhancing energy consumption through smart sensors and automation. Utilising data to make decisions enables hotels to make informed choices using guest preferences and behaviours, ultimately boosting guest satisfaction and revenue. </a:t>
            </a:r>
            <a:endParaRPr lang="en-IN" sz="1100" b="0" i="0" u="none" strike="noStrike" cap="none" dirty="0">
              <a:solidFill>
                <a:srgbClr val="000000"/>
              </a:solidFill>
              <a:effectLst/>
              <a:latin typeface="Arial"/>
              <a:ea typeface="Arial"/>
              <a:cs typeface="Arial"/>
              <a:sym typeface="Arial"/>
            </a:endParaRPr>
          </a:p>
          <a:p>
            <a:endParaRPr lang="en-IN" dirty="0"/>
          </a:p>
        </p:txBody>
      </p:sp>
    </p:spTree>
    <p:extLst>
      <p:ext uri="{BB962C8B-B14F-4D97-AF65-F5344CB8AC3E}">
        <p14:creationId xmlns:p14="http://schemas.microsoft.com/office/powerpoint/2010/main" val="388951284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457200" marR="0" indent="-298450" algn="l" defTabSz="914400" rtl="0" eaLnBrk="1" fontAlgn="auto" latinLnBrk="0" hangingPunct="1">
              <a:lnSpc>
                <a:spcPct val="100000"/>
              </a:lnSpc>
              <a:spcBef>
                <a:spcPts val="0"/>
              </a:spcBef>
              <a:spcAft>
                <a:spcPts val="0"/>
              </a:spcAft>
              <a:buClr>
                <a:srgbClr val="000000"/>
              </a:buClr>
              <a:buSzPts val="1100"/>
              <a:buFont typeface="Arial"/>
              <a:buChar char="●"/>
              <a:tabLst/>
              <a:defRPr/>
            </a:pPr>
            <a:r>
              <a:rPr lang="en-GB" sz="1100" b="0" i="0" u="none" strike="noStrike" cap="none" dirty="0">
                <a:solidFill>
                  <a:srgbClr val="000000"/>
                </a:solidFill>
                <a:effectLst/>
                <a:latin typeface="Arial"/>
                <a:ea typeface="Arial"/>
                <a:cs typeface="Arial"/>
                <a:sym typeface="Arial"/>
              </a:rPr>
              <a:t>Businesses are required to abide by laws like GDPR in order to protect customers’ data and it is important for building trust (GDPR, 2024, p.1).  Drawbacks of digitalization encompass costly start-up costs, worries about security and privacy, decreased personal interaction, reliance on technology, unemployment due to automation, and disparities in access to digital tools. Warwickshire County Council has vowed to act quickly to reduce our carbon emissions to net zero across the council by 2030, and to help Warwickshire become net zero as a county by 2050 at the latest (Democracy, 2023, p.3). Hotels need to carefully consider these advantages and disadvantages to effectively incorporate digital technologies and stay competitive in a rapidly changing industry (Rodrigues and Proença, 2022, p.3). </a:t>
            </a:r>
            <a:r>
              <a:rPr lang="en-US" sz="1100" b="0" i="0" u="none" strike="noStrike" cap="none" dirty="0">
                <a:solidFill>
                  <a:srgbClr val="000000"/>
                </a:solidFill>
                <a:effectLst/>
                <a:latin typeface="Arial"/>
                <a:ea typeface="Arial"/>
                <a:cs typeface="Arial"/>
                <a:sym typeface="Arial"/>
              </a:rPr>
              <a:t>However the Working Time Regulations 1998 also caution that in the UK for instance workers have to work 48 hours a week (CIPD, 2024, p.1).</a:t>
            </a:r>
            <a:endParaRPr lang="en-IN" sz="1100" b="0" i="0" u="none" strike="noStrike" cap="none" dirty="0">
              <a:solidFill>
                <a:srgbClr val="000000"/>
              </a:solidFill>
              <a:effectLst/>
              <a:latin typeface="Arial"/>
              <a:ea typeface="Arial"/>
              <a:cs typeface="Arial"/>
              <a:sym typeface="Arial"/>
            </a:endParaRPr>
          </a:p>
          <a:p>
            <a:endParaRPr lang="en-IN" dirty="0"/>
          </a:p>
        </p:txBody>
      </p:sp>
    </p:spTree>
    <p:extLst>
      <p:ext uri="{BB962C8B-B14F-4D97-AF65-F5344CB8AC3E}">
        <p14:creationId xmlns:p14="http://schemas.microsoft.com/office/powerpoint/2010/main" val="231066897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8"/>
        <p:cNvGrpSpPr/>
        <p:nvPr/>
      </p:nvGrpSpPr>
      <p:grpSpPr>
        <a:xfrm>
          <a:off x="0" y="0"/>
          <a:ext cx="0" cy="0"/>
          <a:chOff x="0" y="0"/>
          <a:chExt cx="0" cy="0"/>
        </a:xfrm>
      </p:grpSpPr>
      <p:sp>
        <p:nvSpPr>
          <p:cNvPr id="179" name="Google Shape;179;g54dda1946d_6_30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0" name="Google Shape;180;g54dda1946d_6_30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r>
              <a:rPr lang="en-GB" sz="1100" b="0" i="0" u="none" strike="noStrike" cap="none" dirty="0">
                <a:solidFill>
                  <a:srgbClr val="000000"/>
                </a:solidFill>
                <a:effectLst/>
                <a:latin typeface="Arial"/>
                <a:ea typeface="Arial"/>
                <a:cs typeface="Arial"/>
                <a:sym typeface="Arial"/>
              </a:rPr>
              <a:t>In the contemporary world IT-enabling facilities like high-speed broadband connections and PMS integrated with other facility management systems are required for the hospitality business. The usage of </a:t>
            </a:r>
            <a:r>
              <a:rPr lang="en-GB" sz="1100" b="1" i="1" u="none" strike="noStrike" cap="none" dirty="0">
                <a:solidFill>
                  <a:srgbClr val="000000"/>
                </a:solidFill>
                <a:effectLst/>
                <a:latin typeface="Arial"/>
                <a:ea typeface="Arial"/>
                <a:cs typeface="Arial"/>
                <a:sym typeface="Arial"/>
              </a:rPr>
              <a:t>property management system (PMS)</a:t>
            </a:r>
            <a:r>
              <a:rPr lang="en-GB" sz="1100" b="0" i="0" u="none" strike="noStrike" cap="none" dirty="0">
                <a:solidFill>
                  <a:srgbClr val="000000"/>
                </a:solidFill>
                <a:effectLst/>
                <a:latin typeface="Arial"/>
                <a:ea typeface="Arial"/>
                <a:cs typeface="Arial"/>
                <a:sym typeface="Arial"/>
              </a:rPr>
              <a:t> software has been done in the hotels in 1980 (Wynn and Lam, 2023, p.2). In contrast, these software had features of front-office applications and also back-end financial transaction processing and reporting functions (Wynn and Lam, 2023, p.2). The usage of </a:t>
            </a:r>
            <a:r>
              <a:rPr lang="en-GB" sz="1100" b="1" i="1" u="none" strike="noStrike" cap="none" dirty="0">
                <a:solidFill>
                  <a:srgbClr val="000000"/>
                </a:solidFill>
                <a:effectLst/>
                <a:latin typeface="Arial"/>
                <a:ea typeface="Arial"/>
                <a:cs typeface="Arial"/>
                <a:sym typeface="Arial"/>
              </a:rPr>
              <a:t>Customer Relationship Management (CRM) </a:t>
            </a:r>
            <a:r>
              <a:rPr lang="en-GB" sz="1100" b="0" i="0" u="none" strike="noStrike" cap="none" dirty="0">
                <a:solidFill>
                  <a:srgbClr val="000000"/>
                </a:solidFill>
                <a:effectLst/>
                <a:latin typeface="Arial"/>
                <a:ea typeface="Arial"/>
                <a:cs typeface="Arial"/>
                <a:sym typeface="Arial"/>
              </a:rPr>
              <a:t>systems with digital strategies meant to improve the overall customer experience (Clark, 2023, p.18). The integration of new technologies is important for enhancing the quality of the services for the consumers. However, it is also important that the staff members of the hotel are also aware of the usage of the technologies to adopt digitalisation. </a:t>
            </a:r>
            <a:r>
              <a:rPr lang="en-US" sz="1100" b="0" i="0" u="none" strike="noStrike" cap="none" dirty="0">
                <a:solidFill>
                  <a:srgbClr val="000000"/>
                </a:solidFill>
                <a:effectLst/>
                <a:latin typeface="Arial"/>
                <a:ea typeface="Arial"/>
                <a:cs typeface="Arial"/>
                <a:sym typeface="Arial"/>
              </a:rPr>
              <a:t>In the following, digital technologies can be assumed to be capable of using resources with a focus on sustainable development (Schönherr</a:t>
            </a:r>
            <a:r>
              <a:rPr lang="en-US" sz="1100" b="0" i="1" u="none" strike="noStrike" cap="none" dirty="0">
                <a:solidFill>
                  <a:srgbClr val="000000"/>
                </a:solidFill>
                <a:effectLst/>
                <a:latin typeface="Arial"/>
                <a:ea typeface="Arial"/>
                <a:cs typeface="Arial"/>
                <a:sym typeface="Arial"/>
              </a:rPr>
              <a:t> et al.,</a:t>
            </a:r>
            <a:r>
              <a:rPr lang="en-US" sz="1100" b="0" i="0" u="none" strike="noStrike" cap="none" dirty="0">
                <a:solidFill>
                  <a:srgbClr val="000000"/>
                </a:solidFill>
                <a:effectLst/>
                <a:latin typeface="Arial"/>
                <a:ea typeface="Arial"/>
                <a:cs typeface="Arial"/>
                <a:sym typeface="Arial"/>
              </a:rPr>
              <a:t> 2023, p.83). </a:t>
            </a:r>
            <a:r>
              <a:rPr lang="en-GB" sz="1100" b="0" i="0" u="none" strike="noStrike" cap="none" dirty="0">
                <a:solidFill>
                  <a:srgbClr val="000000"/>
                </a:solidFill>
                <a:effectLst/>
                <a:latin typeface="Arial"/>
                <a:ea typeface="Arial"/>
                <a:cs typeface="Arial"/>
                <a:sym typeface="Arial"/>
              </a:rPr>
              <a:t>There is also a requirement of the Reliable Data Protection Initiatives for protecting the data of the consumers. Businesses are required to abide by laws like GDPR in order to protect customers’ data and it is important for building trust (GDPR, 2024, p.1).  The usage of the block chain offers some important advantages such as safe digital transactions and better security of data (Narayan </a:t>
            </a:r>
            <a:r>
              <a:rPr lang="en-GB" sz="1100" b="0" i="1" u="none" strike="noStrike" cap="none" dirty="0">
                <a:solidFill>
                  <a:srgbClr val="000000"/>
                </a:solidFill>
                <a:effectLst/>
                <a:latin typeface="Arial"/>
                <a:ea typeface="Arial"/>
                <a:cs typeface="Arial"/>
                <a:sym typeface="Arial"/>
              </a:rPr>
              <a:t>et al.,</a:t>
            </a:r>
            <a:r>
              <a:rPr lang="en-GB" sz="1100" b="0" i="0" u="none" strike="noStrike" cap="none" dirty="0">
                <a:solidFill>
                  <a:srgbClr val="000000"/>
                </a:solidFill>
                <a:effectLst/>
                <a:latin typeface="Arial"/>
                <a:ea typeface="Arial"/>
                <a:cs typeface="Arial"/>
                <a:sym typeface="Arial"/>
              </a:rPr>
              <a:t> 2022, p.14). </a:t>
            </a:r>
            <a:endParaRPr lang="en-IN" sz="1100" b="0" i="0" u="none" strike="noStrike" cap="none" dirty="0">
              <a:solidFill>
                <a:srgbClr val="000000"/>
              </a:solidFill>
              <a:effectLst/>
              <a:latin typeface="Arial"/>
              <a:ea typeface="Arial"/>
              <a:cs typeface="Arial"/>
              <a:sym typeface="Arial"/>
            </a:endParaRPr>
          </a:p>
        </p:txBody>
      </p:sp>
    </p:spTree>
    <p:extLst>
      <p:ext uri="{BB962C8B-B14F-4D97-AF65-F5344CB8AC3E}">
        <p14:creationId xmlns:p14="http://schemas.microsoft.com/office/powerpoint/2010/main" val="12746589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8"/>
        <p:cNvGrpSpPr/>
        <p:nvPr/>
      </p:nvGrpSpPr>
      <p:grpSpPr>
        <a:xfrm>
          <a:off x="0" y="0"/>
          <a:ext cx="0" cy="0"/>
          <a:chOff x="0" y="0"/>
          <a:chExt cx="0" cy="0"/>
        </a:xfrm>
      </p:grpSpPr>
      <p:sp>
        <p:nvSpPr>
          <p:cNvPr id="179" name="Google Shape;179;g54dda1946d_6_30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0" name="Google Shape;180;g54dda1946d_6_30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r>
              <a:rPr lang="en-GB" sz="1100" b="0" i="0" u="none" strike="noStrike" cap="none" dirty="0">
                <a:solidFill>
                  <a:srgbClr val="000000"/>
                </a:solidFill>
                <a:effectLst/>
                <a:latin typeface="Arial"/>
                <a:ea typeface="Arial"/>
                <a:cs typeface="Arial"/>
                <a:sym typeface="Arial"/>
              </a:rPr>
              <a:t>On a concluding note, the digital transformation of the industry has its advantages and drawbacks. As the current technologies improve customer experience as well as operations, the implementation of these advanced technologies brings about consideration of data security and staff training. </a:t>
            </a:r>
            <a:r>
              <a:rPr lang="en-GB" sz="1100" b="0" i="0" u="none" strike="noStrike" cap="none">
                <a:solidFill>
                  <a:srgbClr val="000000"/>
                </a:solidFill>
                <a:effectLst/>
                <a:latin typeface="Arial"/>
                <a:ea typeface="Arial"/>
                <a:cs typeface="Arial"/>
                <a:sym typeface="Arial"/>
              </a:rPr>
              <a:t>The ultimate effective application of these innovations requires knowledge of the benefits they bring and the risks they may have.</a:t>
            </a:r>
            <a:endParaRPr lang="en-IN" sz="1100" b="0" i="0" u="none" strike="noStrike" cap="none" dirty="0">
              <a:solidFill>
                <a:srgbClr val="000000"/>
              </a:solidFill>
              <a:effectLst/>
              <a:latin typeface="Arial"/>
              <a:ea typeface="Arial"/>
              <a:cs typeface="Arial"/>
              <a:sym typeface="Arial"/>
            </a:endParaRPr>
          </a:p>
        </p:txBody>
      </p:sp>
    </p:spTree>
    <p:extLst>
      <p:ext uri="{BB962C8B-B14F-4D97-AF65-F5344CB8AC3E}">
        <p14:creationId xmlns:p14="http://schemas.microsoft.com/office/powerpoint/2010/main" val="220305407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8"/>
        <p:cNvGrpSpPr/>
        <p:nvPr/>
      </p:nvGrpSpPr>
      <p:grpSpPr>
        <a:xfrm>
          <a:off x="0" y="0"/>
          <a:ext cx="0" cy="0"/>
          <a:chOff x="0" y="0"/>
          <a:chExt cx="0" cy="0"/>
        </a:xfrm>
      </p:grpSpPr>
      <p:sp>
        <p:nvSpPr>
          <p:cNvPr id="9" name="Google Shape;9;p2"/>
          <p:cNvSpPr/>
          <p:nvPr/>
        </p:nvSpPr>
        <p:spPr>
          <a:xfrm>
            <a:off x="271750" y="212400"/>
            <a:ext cx="8600700" cy="4718700"/>
          </a:xfrm>
          <a:prstGeom prst="roundRect">
            <a:avLst>
              <a:gd name="adj" fmla="val 3770"/>
            </a:avLst>
          </a:prstGeom>
          <a:no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 name="Google Shape;10;p2"/>
          <p:cNvSpPr txBox="1">
            <a:spLocks noGrp="1"/>
          </p:cNvSpPr>
          <p:nvPr>
            <p:ph type="ctrTitle"/>
          </p:nvPr>
        </p:nvSpPr>
        <p:spPr>
          <a:xfrm>
            <a:off x="1280100" y="2289700"/>
            <a:ext cx="6583800" cy="1645800"/>
          </a:xfrm>
          <a:prstGeom prst="rect">
            <a:avLst/>
          </a:prstGeom>
        </p:spPr>
        <p:txBody>
          <a:bodyPr spcFirstLastPara="1" wrap="square" lIns="91425" tIns="91425" rIns="91425" bIns="91425" anchor="b" anchorCtr="0">
            <a:noAutofit/>
          </a:bodyPr>
          <a:lstStyle>
            <a:lvl1pPr lvl="0" algn="ctr">
              <a:spcBef>
                <a:spcPts val="0"/>
              </a:spcBef>
              <a:spcAft>
                <a:spcPts val="0"/>
              </a:spcAft>
              <a:buClr>
                <a:srgbClr val="191919"/>
              </a:buClr>
              <a:buSzPts val="5200"/>
              <a:buNone/>
              <a:defRPr sz="5000">
                <a:latin typeface="Blinker"/>
                <a:ea typeface="Blinker"/>
                <a:cs typeface="Blinker"/>
                <a:sym typeface="Blinker"/>
              </a:defRPr>
            </a:lvl1pPr>
            <a:lvl2pPr lvl="1" algn="ctr">
              <a:spcBef>
                <a:spcPts val="0"/>
              </a:spcBef>
              <a:spcAft>
                <a:spcPts val="0"/>
              </a:spcAft>
              <a:buClr>
                <a:srgbClr val="191919"/>
              </a:buClr>
              <a:buSzPts val="5200"/>
              <a:buNone/>
              <a:defRPr sz="5200">
                <a:solidFill>
                  <a:srgbClr val="191919"/>
                </a:solidFill>
              </a:defRPr>
            </a:lvl2pPr>
            <a:lvl3pPr lvl="2" algn="ctr">
              <a:spcBef>
                <a:spcPts val="0"/>
              </a:spcBef>
              <a:spcAft>
                <a:spcPts val="0"/>
              </a:spcAft>
              <a:buClr>
                <a:srgbClr val="191919"/>
              </a:buClr>
              <a:buSzPts val="5200"/>
              <a:buNone/>
              <a:defRPr sz="5200">
                <a:solidFill>
                  <a:srgbClr val="191919"/>
                </a:solidFill>
              </a:defRPr>
            </a:lvl3pPr>
            <a:lvl4pPr lvl="3" algn="ctr">
              <a:spcBef>
                <a:spcPts val="0"/>
              </a:spcBef>
              <a:spcAft>
                <a:spcPts val="0"/>
              </a:spcAft>
              <a:buClr>
                <a:srgbClr val="191919"/>
              </a:buClr>
              <a:buSzPts val="5200"/>
              <a:buNone/>
              <a:defRPr sz="5200">
                <a:solidFill>
                  <a:srgbClr val="191919"/>
                </a:solidFill>
              </a:defRPr>
            </a:lvl4pPr>
            <a:lvl5pPr lvl="4" algn="ctr">
              <a:spcBef>
                <a:spcPts val="0"/>
              </a:spcBef>
              <a:spcAft>
                <a:spcPts val="0"/>
              </a:spcAft>
              <a:buClr>
                <a:srgbClr val="191919"/>
              </a:buClr>
              <a:buSzPts val="5200"/>
              <a:buNone/>
              <a:defRPr sz="5200">
                <a:solidFill>
                  <a:srgbClr val="191919"/>
                </a:solidFill>
              </a:defRPr>
            </a:lvl5pPr>
            <a:lvl6pPr lvl="5" algn="ctr">
              <a:spcBef>
                <a:spcPts val="0"/>
              </a:spcBef>
              <a:spcAft>
                <a:spcPts val="0"/>
              </a:spcAft>
              <a:buClr>
                <a:srgbClr val="191919"/>
              </a:buClr>
              <a:buSzPts val="5200"/>
              <a:buNone/>
              <a:defRPr sz="5200">
                <a:solidFill>
                  <a:srgbClr val="191919"/>
                </a:solidFill>
              </a:defRPr>
            </a:lvl6pPr>
            <a:lvl7pPr lvl="6" algn="ctr">
              <a:spcBef>
                <a:spcPts val="0"/>
              </a:spcBef>
              <a:spcAft>
                <a:spcPts val="0"/>
              </a:spcAft>
              <a:buClr>
                <a:srgbClr val="191919"/>
              </a:buClr>
              <a:buSzPts val="5200"/>
              <a:buNone/>
              <a:defRPr sz="5200">
                <a:solidFill>
                  <a:srgbClr val="191919"/>
                </a:solidFill>
              </a:defRPr>
            </a:lvl7pPr>
            <a:lvl8pPr lvl="7" algn="ctr">
              <a:spcBef>
                <a:spcPts val="0"/>
              </a:spcBef>
              <a:spcAft>
                <a:spcPts val="0"/>
              </a:spcAft>
              <a:buClr>
                <a:srgbClr val="191919"/>
              </a:buClr>
              <a:buSzPts val="5200"/>
              <a:buNone/>
              <a:defRPr sz="5200">
                <a:solidFill>
                  <a:srgbClr val="191919"/>
                </a:solidFill>
              </a:defRPr>
            </a:lvl8pPr>
            <a:lvl9pPr lvl="8" algn="ctr">
              <a:spcBef>
                <a:spcPts val="0"/>
              </a:spcBef>
              <a:spcAft>
                <a:spcPts val="0"/>
              </a:spcAft>
              <a:buClr>
                <a:srgbClr val="191919"/>
              </a:buClr>
              <a:buSzPts val="5200"/>
              <a:buNone/>
              <a:defRPr sz="5200">
                <a:solidFill>
                  <a:srgbClr val="191919"/>
                </a:solidFill>
              </a:defRPr>
            </a:lvl9pPr>
          </a:lstStyle>
          <a:p>
            <a:endParaRPr/>
          </a:p>
        </p:txBody>
      </p:sp>
      <p:sp>
        <p:nvSpPr>
          <p:cNvPr id="11" name="Google Shape;11;p2"/>
          <p:cNvSpPr txBox="1">
            <a:spLocks noGrp="1"/>
          </p:cNvSpPr>
          <p:nvPr>
            <p:ph type="subTitle" idx="1"/>
          </p:nvPr>
        </p:nvSpPr>
        <p:spPr>
          <a:xfrm>
            <a:off x="2307675" y="3935500"/>
            <a:ext cx="4528800" cy="4758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1200"/>
              <a:buNone/>
              <a:defRPr sz="1600">
                <a:solidFill>
                  <a:schemeClr val="dk1"/>
                </a:solidFill>
                <a:latin typeface="Blinker"/>
                <a:ea typeface="Blinker"/>
                <a:cs typeface="Blinker"/>
                <a:sym typeface="Blinker"/>
              </a:defRPr>
            </a:lvl1pPr>
            <a:lvl2pPr lvl="1" algn="ctr">
              <a:lnSpc>
                <a:spcPct val="100000"/>
              </a:lnSpc>
              <a:spcBef>
                <a:spcPts val="0"/>
              </a:spcBef>
              <a:spcAft>
                <a:spcPts val="0"/>
              </a:spcAft>
              <a:buSzPts val="1800"/>
              <a:buNone/>
              <a:defRPr sz="1800"/>
            </a:lvl2pPr>
            <a:lvl3pPr lvl="2" algn="ctr">
              <a:lnSpc>
                <a:spcPct val="100000"/>
              </a:lnSpc>
              <a:spcBef>
                <a:spcPts val="0"/>
              </a:spcBef>
              <a:spcAft>
                <a:spcPts val="0"/>
              </a:spcAft>
              <a:buSzPts val="1800"/>
              <a:buNone/>
              <a:defRPr sz="1800"/>
            </a:lvl3pPr>
            <a:lvl4pPr lvl="3" algn="ctr">
              <a:lnSpc>
                <a:spcPct val="100000"/>
              </a:lnSpc>
              <a:spcBef>
                <a:spcPts val="0"/>
              </a:spcBef>
              <a:spcAft>
                <a:spcPts val="0"/>
              </a:spcAft>
              <a:buSzPts val="1800"/>
              <a:buNone/>
              <a:defRPr sz="1800"/>
            </a:lvl4pPr>
            <a:lvl5pPr lvl="4" algn="ctr">
              <a:lnSpc>
                <a:spcPct val="100000"/>
              </a:lnSpc>
              <a:spcBef>
                <a:spcPts val="0"/>
              </a:spcBef>
              <a:spcAft>
                <a:spcPts val="0"/>
              </a:spcAft>
              <a:buSzPts val="1800"/>
              <a:buNone/>
              <a:defRPr sz="1800"/>
            </a:lvl5pPr>
            <a:lvl6pPr lvl="5" algn="ctr">
              <a:lnSpc>
                <a:spcPct val="100000"/>
              </a:lnSpc>
              <a:spcBef>
                <a:spcPts val="0"/>
              </a:spcBef>
              <a:spcAft>
                <a:spcPts val="0"/>
              </a:spcAft>
              <a:buSzPts val="1800"/>
              <a:buNone/>
              <a:defRPr sz="1800"/>
            </a:lvl6pPr>
            <a:lvl7pPr lvl="6" algn="ctr">
              <a:lnSpc>
                <a:spcPct val="100000"/>
              </a:lnSpc>
              <a:spcBef>
                <a:spcPts val="0"/>
              </a:spcBef>
              <a:spcAft>
                <a:spcPts val="0"/>
              </a:spcAft>
              <a:buSzPts val="1800"/>
              <a:buNone/>
              <a:defRPr sz="1800"/>
            </a:lvl7pPr>
            <a:lvl8pPr lvl="7" algn="ctr">
              <a:lnSpc>
                <a:spcPct val="100000"/>
              </a:lnSpc>
              <a:spcBef>
                <a:spcPts val="0"/>
              </a:spcBef>
              <a:spcAft>
                <a:spcPts val="0"/>
              </a:spcAft>
              <a:buSzPts val="1800"/>
              <a:buNone/>
              <a:defRPr sz="1800"/>
            </a:lvl8pPr>
            <a:lvl9pPr lvl="8" algn="ctr">
              <a:lnSpc>
                <a:spcPct val="100000"/>
              </a:lnSpc>
              <a:spcBef>
                <a:spcPts val="0"/>
              </a:spcBef>
              <a:spcAft>
                <a:spcPts val="0"/>
              </a:spcAft>
              <a:buSzPts val="1800"/>
              <a:buNone/>
              <a:defRPr sz="1800"/>
            </a:lvl9pPr>
          </a:lstStyle>
          <a:p>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2"/>
        <p:cNvGrpSpPr/>
        <p:nvPr/>
      </p:nvGrpSpPr>
      <p:grpSpPr>
        <a:xfrm>
          <a:off x="0" y="0"/>
          <a:ext cx="0" cy="0"/>
          <a:chOff x="0" y="0"/>
          <a:chExt cx="0" cy="0"/>
        </a:xfrm>
      </p:grpSpPr>
      <p:sp>
        <p:nvSpPr>
          <p:cNvPr id="13" name="Google Shape;13;p3"/>
          <p:cNvSpPr/>
          <p:nvPr/>
        </p:nvSpPr>
        <p:spPr>
          <a:xfrm>
            <a:off x="271750" y="212400"/>
            <a:ext cx="8600700" cy="4718700"/>
          </a:xfrm>
          <a:prstGeom prst="roundRect">
            <a:avLst>
              <a:gd name="adj" fmla="val 3770"/>
            </a:avLst>
          </a:prstGeom>
          <a:no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 name="Google Shape;14;p3"/>
          <p:cNvSpPr txBox="1">
            <a:spLocks noGrp="1"/>
          </p:cNvSpPr>
          <p:nvPr>
            <p:ph type="title"/>
          </p:nvPr>
        </p:nvSpPr>
        <p:spPr>
          <a:xfrm>
            <a:off x="4681675" y="1973300"/>
            <a:ext cx="3749100" cy="1626600"/>
          </a:xfrm>
          <a:prstGeom prst="rect">
            <a:avLst/>
          </a:prstGeom>
        </p:spPr>
        <p:txBody>
          <a:bodyPr spcFirstLastPara="1" wrap="square" lIns="91425" tIns="91425" rIns="91425" bIns="91425" anchor="t" anchorCtr="0">
            <a:noAutofit/>
          </a:bodyPr>
          <a:lstStyle>
            <a:lvl1pPr lvl="0" algn="r">
              <a:spcBef>
                <a:spcPts val="0"/>
              </a:spcBef>
              <a:spcAft>
                <a:spcPts val="0"/>
              </a:spcAft>
              <a:buSzPts val="3600"/>
              <a:buNone/>
              <a:defRPr sz="48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a:endParaRPr/>
          </a:p>
        </p:txBody>
      </p:sp>
      <p:sp>
        <p:nvSpPr>
          <p:cNvPr id="15" name="Google Shape;15;p3"/>
          <p:cNvSpPr txBox="1">
            <a:spLocks noGrp="1"/>
          </p:cNvSpPr>
          <p:nvPr>
            <p:ph type="title" idx="2" hasCustomPrompt="1"/>
          </p:nvPr>
        </p:nvSpPr>
        <p:spPr>
          <a:xfrm>
            <a:off x="6956275" y="539500"/>
            <a:ext cx="1474500" cy="1280100"/>
          </a:xfrm>
          <a:prstGeom prst="rect">
            <a:avLst/>
          </a:prstGeom>
          <a:noFill/>
        </p:spPr>
        <p:txBody>
          <a:bodyPr spcFirstLastPara="1" wrap="square" lIns="91425" tIns="91425" rIns="91425" bIns="91425" anchor="ctr" anchorCtr="0">
            <a:noAutofit/>
          </a:bodyPr>
          <a:lstStyle>
            <a:lvl1pPr lvl="0" algn="r" rtl="0">
              <a:spcBef>
                <a:spcPts val="0"/>
              </a:spcBef>
              <a:spcAft>
                <a:spcPts val="0"/>
              </a:spcAft>
              <a:buClr>
                <a:schemeClr val="lt1"/>
              </a:buClr>
              <a:buSzPts val="6000"/>
              <a:buNone/>
              <a:defRPr sz="10000">
                <a:solidFill>
                  <a:schemeClr val="accent2"/>
                </a:solidFill>
              </a:defRPr>
            </a:lvl1pPr>
            <a:lvl2pPr lvl="1" algn="ctr" rtl="0">
              <a:spcBef>
                <a:spcPts val="0"/>
              </a:spcBef>
              <a:spcAft>
                <a:spcPts val="0"/>
              </a:spcAft>
              <a:buClr>
                <a:schemeClr val="lt1"/>
              </a:buClr>
              <a:buSzPts val="6000"/>
              <a:buNone/>
              <a:defRPr sz="6000">
                <a:solidFill>
                  <a:schemeClr val="lt1"/>
                </a:solidFill>
              </a:defRPr>
            </a:lvl2pPr>
            <a:lvl3pPr lvl="2" algn="ctr" rtl="0">
              <a:spcBef>
                <a:spcPts val="0"/>
              </a:spcBef>
              <a:spcAft>
                <a:spcPts val="0"/>
              </a:spcAft>
              <a:buClr>
                <a:schemeClr val="lt1"/>
              </a:buClr>
              <a:buSzPts val="6000"/>
              <a:buNone/>
              <a:defRPr sz="6000">
                <a:solidFill>
                  <a:schemeClr val="lt1"/>
                </a:solidFill>
              </a:defRPr>
            </a:lvl3pPr>
            <a:lvl4pPr lvl="3" algn="ctr" rtl="0">
              <a:spcBef>
                <a:spcPts val="0"/>
              </a:spcBef>
              <a:spcAft>
                <a:spcPts val="0"/>
              </a:spcAft>
              <a:buClr>
                <a:schemeClr val="lt1"/>
              </a:buClr>
              <a:buSzPts val="6000"/>
              <a:buNone/>
              <a:defRPr sz="6000">
                <a:solidFill>
                  <a:schemeClr val="lt1"/>
                </a:solidFill>
              </a:defRPr>
            </a:lvl4pPr>
            <a:lvl5pPr lvl="4" algn="ctr" rtl="0">
              <a:spcBef>
                <a:spcPts val="0"/>
              </a:spcBef>
              <a:spcAft>
                <a:spcPts val="0"/>
              </a:spcAft>
              <a:buClr>
                <a:schemeClr val="lt1"/>
              </a:buClr>
              <a:buSzPts val="6000"/>
              <a:buNone/>
              <a:defRPr sz="6000">
                <a:solidFill>
                  <a:schemeClr val="lt1"/>
                </a:solidFill>
              </a:defRPr>
            </a:lvl5pPr>
            <a:lvl6pPr lvl="5" algn="ctr" rtl="0">
              <a:spcBef>
                <a:spcPts val="0"/>
              </a:spcBef>
              <a:spcAft>
                <a:spcPts val="0"/>
              </a:spcAft>
              <a:buClr>
                <a:schemeClr val="lt1"/>
              </a:buClr>
              <a:buSzPts val="6000"/>
              <a:buNone/>
              <a:defRPr sz="6000">
                <a:solidFill>
                  <a:schemeClr val="lt1"/>
                </a:solidFill>
              </a:defRPr>
            </a:lvl6pPr>
            <a:lvl7pPr lvl="6" algn="ctr" rtl="0">
              <a:spcBef>
                <a:spcPts val="0"/>
              </a:spcBef>
              <a:spcAft>
                <a:spcPts val="0"/>
              </a:spcAft>
              <a:buClr>
                <a:schemeClr val="lt1"/>
              </a:buClr>
              <a:buSzPts val="6000"/>
              <a:buNone/>
              <a:defRPr sz="6000">
                <a:solidFill>
                  <a:schemeClr val="lt1"/>
                </a:solidFill>
              </a:defRPr>
            </a:lvl7pPr>
            <a:lvl8pPr lvl="7" algn="ctr" rtl="0">
              <a:spcBef>
                <a:spcPts val="0"/>
              </a:spcBef>
              <a:spcAft>
                <a:spcPts val="0"/>
              </a:spcAft>
              <a:buClr>
                <a:schemeClr val="lt1"/>
              </a:buClr>
              <a:buSzPts val="6000"/>
              <a:buNone/>
              <a:defRPr sz="6000">
                <a:solidFill>
                  <a:schemeClr val="lt1"/>
                </a:solidFill>
              </a:defRPr>
            </a:lvl8pPr>
            <a:lvl9pPr lvl="8" algn="ctr" rtl="0">
              <a:spcBef>
                <a:spcPts val="0"/>
              </a:spcBef>
              <a:spcAft>
                <a:spcPts val="0"/>
              </a:spcAft>
              <a:buClr>
                <a:schemeClr val="lt1"/>
              </a:buClr>
              <a:buSzPts val="6000"/>
              <a:buNone/>
              <a:defRPr sz="6000">
                <a:solidFill>
                  <a:schemeClr val="lt1"/>
                </a:solidFill>
              </a:defRPr>
            </a:lvl9pPr>
          </a:lstStyle>
          <a:p>
            <a:r>
              <a:t>xx%</a:t>
            </a:r>
          </a:p>
        </p:txBody>
      </p:sp>
      <p:sp>
        <p:nvSpPr>
          <p:cNvPr id="16" name="Google Shape;16;p3"/>
          <p:cNvSpPr>
            <a:spLocks noGrp="1"/>
          </p:cNvSpPr>
          <p:nvPr>
            <p:ph type="pic" idx="3"/>
          </p:nvPr>
        </p:nvSpPr>
        <p:spPr>
          <a:xfrm>
            <a:off x="483675" y="539500"/>
            <a:ext cx="3657600" cy="4064400"/>
          </a:xfrm>
          <a:prstGeom prst="roundRect">
            <a:avLst>
              <a:gd name="adj" fmla="val 5553"/>
            </a:avLst>
          </a:prstGeom>
          <a:noFill/>
          <a:ln w="9525" cap="flat" cmpd="sng">
            <a:solidFill>
              <a:schemeClr val="dk1"/>
            </a:solidFill>
            <a:prstDash val="solid"/>
            <a:round/>
            <a:headEnd type="none" w="sm" len="sm"/>
            <a:tailEnd type="none" w="sm" len="sm"/>
          </a:ln>
        </p:spPr>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6"/>
        <p:cNvGrpSpPr/>
        <p:nvPr/>
      </p:nvGrpSpPr>
      <p:grpSpPr>
        <a:xfrm>
          <a:off x="0" y="0"/>
          <a:ext cx="0" cy="0"/>
          <a:chOff x="0" y="0"/>
          <a:chExt cx="0" cy="0"/>
        </a:xfrm>
      </p:grpSpPr>
      <p:sp>
        <p:nvSpPr>
          <p:cNvPr id="37" name="Google Shape;37;p8"/>
          <p:cNvSpPr txBox="1">
            <a:spLocks noGrp="1"/>
          </p:cNvSpPr>
          <p:nvPr>
            <p:ph type="title"/>
          </p:nvPr>
        </p:nvSpPr>
        <p:spPr>
          <a:xfrm>
            <a:off x="2317950" y="1307100"/>
            <a:ext cx="4508100" cy="2529300"/>
          </a:xfrm>
          <a:prstGeom prst="rect">
            <a:avLst/>
          </a:prstGeom>
        </p:spPr>
        <p:txBody>
          <a:bodyPr spcFirstLastPara="1" wrap="square" lIns="91425" tIns="91425" rIns="91425" bIns="91425" anchor="ctr" anchorCtr="0">
            <a:noAutofit/>
          </a:bodyPr>
          <a:lstStyle>
            <a:lvl1pPr lvl="0" algn="ctr">
              <a:lnSpc>
                <a:spcPct val="80000"/>
              </a:lnSpc>
              <a:spcBef>
                <a:spcPts val="0"/>
              </a:spcBef>
              <a:spcAft>
                <a:spcPts val="0"/>
              </a:spcAft>
              <a:buSzPts val="4800"/>
              <a:buNone/>
              <a:defRPr sz="100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
        <p:nvSpPr>
          <p:cNvPr id="38" name="Google Shape;38;p8"/>
          <p:cNvSpPr/>
          <p:nvPr/>
        </p:nvSpPr>
        <p:spPr>
          <a:xfrm>
            <a:off x="271750" y="212400"/>
            <a:ext cx="8600700" cy="4718700"/>
          </a:xfrm>
          <a:prstGeom prst="roundRect">
            <a:avLst>
              <a:gd name="adj" fmla="val 3770"/>
            </a:avLst>
          </a:prstGeom>
          <a:no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9"/>
        <p:cNvGrpSpPr/>
        <p:nvPr/>
      </p:nvGrpSpPr>
      <p:grpSpPr>
        <a:xfrm>
          <a:off x="0" y="0"/>
          <a:ext cx="0" cy="0"/>
          <a:chOff x="0" y="0"/>
          <a:chExt cx="0" cy="0"/>
        </a:xfrm>
      </p:grpSpPr>
      <p:sp>
        <p:nvSpPr>
          <p:cNvPr id="40" name="Google Shape;40;p9"/>
          <p:cNvSpPr txBox="1">
            <a:spLocks noGrp="1"/>
          </p:cNvSpPr>
          <p:nvPr>
            <p:ph type="title"/>
          </p:nvPr>
        </p:nvSpPr>
        <p:spPr>
          <a:xfrm>
            <a:off x="2135550" y="1189100"/>
            <a:ext cx="4872900" cy="19644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3000"/>
              <a:buNone/>
              <a:defRPr sz="15000"/>
            </a:lvl1pPr>
            <a:lvl2pPr lvl="1" algn="ctr" rtl="0">
              <a:spcBef>
                <a:spcPts val="0"/>
              </a:spcBef>
              <a:spcAft>
                <a:spcPts val="0"/>
              </a:spcAft>
              <a:buSzPts val="3000"/>
              <a:buNone/>
              <a:defRPr/>
            </a:lvl2pPr>
            <a:lvl3pPr lvl="2" algn="ctr" rtl="0">
              <a:spcBef>
                <a:spcPts val="0"/>
              </a:spcBef>
              <a:spcAft>
                <a:spcPts val="0"/>
              </a:spcAft>
              <a:buSzPts val="3000"/>
              <a:buNone/>
              <a:defRPr/>
            </a:lvl3pPr>
            <a:lvl4pPr lvl="3" algn="ctr" rtl="0">
              <a:spcBef>
                <a:spcPts val="0"/>
              </a:spcBef>
              <a:spcAft>
                <a:spcPts val="0"/>
              </a:spcAft>
              <a:buSzPts val="3000"/>
              <a:buNone/>
              <a:defRPr/>
            </a:lvl4pPr>
            <a:lvl5pPr lvl="4" algn="ctr" rtl="0">
              <a:spcBef>
                <a:spcPts val="0"/>
              </a:spcBef>
              <a:spcAft>
                <a:spcPts val="0"/>
              </a:spcAft>
              <a:buSzPts val="3000"/>
              <a:buNone/>
              <a:defRPr/>
            </a:lvl5pPr>
            <a:lvl6pPr lvl="5" algn="ctr" rtl="0">
              <a:spcBef>
                <a:spcPts val="0"/>
              </a:spcBef>
              <a:spcAft>
                <a:spcPts val="0"/>
              </a:spcAft>
              <a:buSzPts val="3000"/>
              <a:buNone/>
              <a:defRPr/>
            </a:lvl6pPr>
            <a:lvl7pPr lvl="6" algn="ctr" rtl="0">
              <a:spcBef>
                <a:spcPts val="0"/>
              </a:spcBef>
              <a:spcAft>
                <a:spcPts val="0"/>
              </a:spcAft>
              <a:buSzPts val="3000"/>
              <a:buNone/>
              <a:defRPr/>
            </a:lvl7pPr>
            <a:lvl8pPr lvl="7" algn="ctr" rtl="0">
              <a:spcBef>
                <a:spcPts val="0"/>
              </a:spcBef>
              <a:spcAft>
                <a:spcPts val="0"/>
              </a:spcAft>
              <a:buSzPts val="3000"/>
              <a:buNone/>
              <a:defRPr/>
            </a:lvl8pPr>
            <a:lvl9pPr lvl="8" algn="ctr" rtl="0">
              <a:spcBef>
                <a:spcPts val="0"/>
              </a:spcBef>
              <a:spcAft>
                <a:spcPts val="0"/>
              </a:spcAft>
              <a:buSzPts val="3000"/>
              <a:buNone/>
              <a:defRPr/>
            </a:lvl9pPr>
          </a:lstStyle>
          <a:p>
            <a:endParaRPr/>
          </a:p>
        </p:txBody>
      </p:sp>
      <p:sp>
        <p:nvSpPr>
          <p:cNvPr id="41" name="Google Shape;41;p9"/>
          <p:cNvSpPr txBox="1">
            <a:spLocks noGrp="1"/>
          </p:cNvSpPr>
          <p:nvPr>
            <p:ph type="subTitle" idx="1"/>
          </p:nvPr>
        </p:nvSpPr>
        <p:spPr>
          <a:xfrm>
            <a:off x="2135550" y="3153500"/>
            <a:ext cx="4872900" cy="6711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200"/>
              <a:buNone/>
              <a:defRPr sz="1600"/>
            </a:lvl1pPr>
            <a:lvl2pPr lvl="1" algn="ctr" rtl="0">
              <a:lnSpc>
                <a:spcPct val="100000"/>
              </a:lnSpc>
              <a:spcBef>
                <a:spcPts val="0"/>
              </a:spcBef>
              <a:spcAft>
                <a:spcPts val="0"/>
              </a:spcAft>
              <a:buSzPts val="1200"/>
              <a:buNone/>
              <a:defRPr/>
            </a:lvl2pPr>
            <a:lvl3pPr lvl="2" algn="ctr" rtl="0">
              <a:lnSpc>
                <a:spcPct val="100000"/>
              </a:lnSpc>
              <a:spcBef>
                <a:spcPts val="0"/>
              </a:spcBef>
              <a:spcAft>
                <a:spcPts val="0"/>
              </a:spcAft>
              <a:buSzPts val="1200"/>
              <a:buNone/>
              <a:defRPr/>
            </a:lvl3pPr>
            <a:lvl4pPr lvl="3" algn="ctr" rtl="0">
              <a:lnSpc>
                <a:spcPct val="100000"/>
              </a:lnSpc>
              <a:spcBef>
                <a:spcPts val="0"/>
              </a:spcBef>
              <a:spcAft>
                <a:spcPts val="0"/>
              </a:spcAft>
              <a:buSzPts val="1200"/>
              <a:buNone/>
              <a:defRPr/>
            </a:lvl4pPr>
            <a:lvl5pPr lvl="4" algn="ctr" rtl="0">
              <a:lnSpc>
                <a:spcPct val="100000"/>
              </a:lnSpc>
              <a:spcBef>
                <a:spcPts val="0"/>
              </a:spcBef>
              <a:spcAft>
                <a:spcPts val="0"/>
              </a:spcAft>
              <a:buSzPts val="1200"/>
              <a:buNone/>
              <a:defRPr/>
            </a:lvl5pPr>
            <a:lvl6pPr lvl="5" algn="ctr" rtl="0">
              <a:lnSpc>
                <a:spcPct val="100000"/>
              </a:lnSpc>
              <a:spcBef>
                <a:spcPts val="0"/>
              </a:spcBef>
              <a:spcAft>
                <a:spcPts val="0"/>
              </a:spcAft>
              <a:buSzPts val="1200"/>
              <a:buNone/>
              <a:defRPr/>
            </a:lvl6pPr>
            <a:lvl7pPr lvl="6" algn="ctr" rtl="0">
              <a:lnSpc>
                <a:spcPct val="100000"/>
              </a:lnSpc>
              <a:spcBef>
                <a:spcPts val="0"/>
              </a:spcBef>
              <a:spcAft>
                <a:spcPts val="0"/>
              </a:spcAft>
              <a:buSzPts val="1200"/>
              <a:buNone/>
              <a:defRPr/>
            </a:lvl7pPr>
            <a:lvl8pPr lvl="7" algn="ctr" rtl="0">
              <a:lnSpc>
                <a:spcPct val="100000"/>
              </a:lnSpc>
              <a:spcBef>
                <a:spcPts val="0"/>
              </a:spcBef>
              <a:spcAft>
                <a:spcPts val="0"/>
              </a:spcAft>
              <a:buSzPts val="1200"/>
              <a:buNone/>
              <a:defRPr/>
            </a:lvl8pPr>
            <a:lvl9pPr lvl="8" algn="ctr" rtl="0">
              <a:lnSpc>
                <a:spcPct val="100000"/>
              </a:lnSpc>
              <a:spcBef>
                <a:spcPts val="0"/>
              </a:spcBef>
              <a:spcAft>
                <a:spcPts val="0"/>
              </a:spcAft>
              <a:buSzPts val="1200"/>
              <a:buNone/>
              <a:defRPr/>
            </a:lvl9pPr>
          </a:lstStyle>
          <a:p>
            <a:endParaRPr/>
          </a:p>
        </p:txBody>
      </p:sp>
      <p:sp>
        <p:nvSpPr>
          <p:cNvPr id="42" name="Google Shape;42;p9"/>
          <p:cNvSpPr/>
          <p:nvPr/>
        </p:nvSpPr>
        <p:spPr>
          <a:xfrm>
            <a:off x="271750" y="212400"/>
            <a:ext cx="8600700" cy="4718700"/>
          </a:xfrm>
          <a:prstGeom prst="roundRect">
            <a:avLst>
              <a:gd name="adj" fmla="val 3770"/>
            </a:avLst>
          </a:prstGeom>
          <a:no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3"/>
        <p:cNvGrpSpPr/>
        <p:nvPr/>
      </p:nvGrpSpPr>
      <p:grpSpPr>
        <a:xfrm>
          <a:off x="0" y="0"/>
          <a:ext cx="0" cy="0"/>
          <a:chOff x="0" y="0"/>
          <a:chExt cx="0" cy="0"/>
        </a:xfrm>
      </p:grpSpPr>
      <p:sp>
        <p:nvSpPr>
          <p:cNvPr id="44" name="Google Shape;44;p10"/>
          <p:cNvSpPr>
            <a:spLocks noGrp="1"/>
          </p:cNvSpPr>
          <p:nvPr>
            <p:ph type="pic" idx="2"/>
          </p:nvPr>
        </p:nvSpPr>
        <p:spPr>
          <a:xfrm>
            <a:off x="271750" y="212400"/>
            <a:ext cx="8577900" cy="4718700"/>
          </a:xfrm>
          <a:prstGeom prst="roundRect">
            <a:avLst>
              <a:gd name="adj" fmla="val 4096"/>
            </a:avLst>
          </a:prstGeom>
          <a:noFill/>
          <a:ln w="9525" cap="flat" cmpd="sng">
            <a:solidFill>
              <a:schemeClr val="dk1"/>
            </a:solidFill>
            <a:prstDash val="solid"/>
            <a:round/>
            <a:headEnd type="none" w="sm" len="sm"/>
            <a:tailEnd type="none" w="sm" len="sm"/>
          </a:ln>
        </p:spPr>
      </p:sp>
      <p:sp>
        <p:nvSpPr>
          <p:cNvPr id="45" name="Google Shape;45;p10"/>
          <p:cNvSpPr txBox="1">
            <a:spLocks noGrp="1"/>
          </p:cNvSpPr>
          <p:nvPr>
            <p:ph type="title"/>
          </p:nvPr>
        </p:nvSpPr>
        <p:spPr>
          <a:xfrm>
            <a:off x="720000" y="4014450"/>
            <a:ext cx="7704000" cy="572700"/>
          </a:xfrm>
          <a:prstGeom prst="rect">
            <a:avLst/>
          </a:prstGeom>
          <a:solidFill>
            <a:schemeClr val="accent2"/>
          </a:solidFill>
        </p:spPr>
        <p:txBody>
          <a:bodyPr spcFirstLastPara="1" wrap="square" lIns="91425" tIns="91425" rIns="91425" bIns="91425" anchor="t" anchorCtr="0">
            <a:noAutofit/>
          </a:bodyPr>
          <a:lstStyle>
            <a:lvl1pPr lvl="0" algn="ctr" rtl="0">
              <a:spcBef>
                <a:spcPts val="0"/>
              </a:spcBef>
              <a:spcAft>
                <a:spcPts val="0"/>
              </a:spcAft>
              <a:buSzPts val="3000"/>
              <a:buNone/>
              <a:defRPr>
                <a:solidFill>
                  <a:schemeClr val="lt1"/>
                </a:solidFill>
              </a:defRPr>
            </a:lvl1pPr>
            <a:lvl2pPr lvl="1" algn="ctr" rtl="0">
              <a:spcBef>
                <a:spcPts val="0"/>
              </a:spcBef>
              <a:spcAft>
                <a:spcPts val="0"/>
              </a:spcAft>
              <a:buSzPts val="3000"/>
              <a:buNone/>
              <a:defRPr/>
            </a:lvl2pPr>
            <a:lvl3pPr lvl="2" algn="ctr" rtl="0">
              <a:spcBef>
                <a:spcPts val="0"/>
              </a:spcBef>
              <a:spcAft>
                <a:spcPts val="0"/>
              </a:spcAft>
              <a:buSzPts val="3000"/>
              <a:buNone/>
              <a:defRPr/>
            </a:lvl3pPr>
            <a:lvl4pPr lvl="3" algn="ctr" rtl="0">
              <a:spcBef>
                <a:spcPts val="0"/>
              </a:spcBef>
              <a:spcAft>
                <a:spcPts val="0"/>
              </a:spcAft>
              <a:buSzPts val="3000"/>
              <a:buNone/>
              <a:defRPr/>
            </a:lvl4pPr>
            <a:lvl5pPr lvl="4" algn="ctr" rtl="0">
              <a:spcBef>
                <a:spcPts val="0"/>
              </a:spcBef>
              <a:spcAft>
                <a:spcPts val="0"/>
              </a:spcAft>
              <a:buSzPts val="3000"/>
              <a:buNone/>
              <a:defRPr/>
            </a:lvl5pPr>
            <a:lvl6pPr lvl="5" algn="ctr" rtl="0">
              <a:spcBef>
                <a:spcPts val="0"/>
              </a:spcBef>
              <a:spcAft>
                <a:spcPts val="0"/>
              </a:spcAft>
              <a:buSzPts val="3000"/>
              <a:buNone/>
              <a:defRPr/>
            </a:lvl6pPr>
            <a:lvl7pPr lvl="6" algn="ctr" rtl="0">
              <a:spcBef>
                <a:spcPts val="0"/>
              </a:spcBef>
              <a:spcAft>
                <a:spcPts val="0"/>
              </a:spcAft>
              <a:buSzPts val="3000"/>
              <a:buNone/>
              <a:defRPr/>
            </a:lvl7pPr>
            <a:lvl8pPr lvl="7" algn="ctr" rtl="0">
              <a:spcBef>
                <a:spcPts val="0"/>
              </a:spcBef>
              <a:spcAft>
                <a:spcPts val="0"/>
              </a:spcAft>
              <a:buSzPts val="3000"/>
              <a:buNone/>
              <a:defRPr/>
            </a:lvl8pPr>
            <a:lvl9pPr lvl="8" algn="ctr" rtl="0">
              <a:spcBef>
                <a:spcPts val="0"/>
              </a:spcBef>
              <a:spcAft>
                <a:spcPts val="0"/>
              </a:spcAft>
              <a:buSzPts val="3000"/>
              <a:buNone/>
              <a:defRPr/>
            </a:lvl9pPr>
          </a:lstStyle>
          <a:p>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0"/>
        <p:cNvGrpSpPr/>
        <p:nvPr/>
      </p:nvGrpSpPr>
      <p:grpSpPr>
        <a:xfrm>
          <a:off x="0" y="0"/>
          <a:ext cx="0" cy="0"/>
          <a:chOff x="0" y="0"/>
          <a:chExt cx="0" cy="0"/>
        </a:xfrm>
      </p:grpSpPr>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able of contents">
  <p:cSld name="BLANK_1_1_1_1_1_1">
    <p:spTree>
      <p:nvGrpSpPr>
        <p:cNvPr id="1" name="Shape 51"/>
        <p:cNvGrpSpPr/>
        <p:nvPr/>
      </p:nvGrpSpPr>
      <p:grpSpPr>
        <a:xfrm>
          <a:off x="0" y="0"/>
          <a:ext cx="0" cy="0"/>
          <a:chOff x="0" y="0"/>
          <a:chExt cx="0" cy="0"/>
        </a:xfrm>
      </p:grpSpPr>
      <p:sp>
        <p:nvSpPr>
          <p:cNvPr id="52" name="Google Shape;52;p13"/>
          <p:cNvSpPr/>
          <p:nvPr/>
        </p:nvSpPr>
        <p:spPr>
          <a:xfrm>
            <a:off x="271750" y="212400"/>
            <a:ext cx="8600700" cy="4718700"/>
          </a:xfrm>
          <a:prstGeom prst="roundRect">
            <a:avLst>
              <a:gd name="adj" fmla="val 3770"/>
            </a:avLst>
          </a:prstGeom>
          <a:no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 name="Google Shape;53;p13"/>
          <p:cNvSpPr txBox="1">
            <a:spLocks noGrp="1"/>
          </p:cNvSpPr>
          <p:nvPr>
            <p:ph type="title"/>
          </p:nvPr>
        </p:nvSpPr>
        <p:spPr>
          <a:xfrm>
            <a:off x="720000" y="445025"/>
            <a:ext cx="7704000" cy="572700"/>
          </a:xfrm>
          <a:prstGeom prst="rect">
            <a:avLst/>
          </a:prstGeom>
        </p:spPr>
        <p:txBody>
          <a:bodyPr spcFirstLastPara="1" wrap="square" lIns="91425" tIns="91425" rIns="91425" bIns="91425" anchor="t" anchorCtr="0">
            <a:noAutofit/>
          </a:bodyPr>
          <a:lstStyle>
            <a:lvl1pPr lvl="0"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a:endParaRPr/>
          </a:p>
        </p:txBody>
      </p:sp>
      <p:sp>
        <p:nvSpPr>
          <p:cNvPr id="54" name="Google Shape;54;p13"/>
          <p:cNvSpPr txBox="1">
            <a:spLocks noGrp="1"/>
          </p:cNvSpPr>
          <p:nvPr>
            <p:ph type="title" idx="2" hasCustomPrompt="1"/>
          </p:nvPr>
        </p:nvSpPr>
        <p:spPr>
          <a:xfrm>
            <a:off x="1148900" y="1341783"/>
            <a:ext cx="734700" cy="457200"/>
          </a:xfrm>
          <a:prstGeom prst="rect">
            <a:avLst/>
          </a:prstGeom>
          <a:noFill/>
        </p:spPr>
        <p:txBody>
          <a:bodyPr spcFirstLastPara="1" wrap="square" lIns="91425" tIns="91425" rIns="91425" bIns="91425" anchor="ctr" anchorCtr="0">
            <a:noAutofit/>
          </a:bodyPr>
          <a:lstStyle>
            <a:lvl1pPr lvl="0" rtl="0">
              <a:spcBef>
                <a:spcPts val="0"/>
              </a:spcBef>
              <a:spcAft>
                <a:spcPts val="0"/>
              </a:spcAft>
              <a:buSzPts val="3000"/>
              <a:buNone/>
              <a:defRPr sz="3000">
                <a:solidFill>
                  <a:schemeClr val="accent2"/>
                </a:solidFill>
              </a:defRPr>
            </a:lvl1pPr>
            <a:lvl2pPr lvl="1" rtl="0">
              <a:spcBef>
                <a:spcPts val="0"/>
              </a:spcBef>
              <a:spcAft>
                <a:spcPts val="0"/>
              </a:spcAft>
              <a:buSzPts val="3000"/>
              <a:buNone/>
              <a:defRPr sz="3000"/>
            </a:lvl2pPr>
            <a:lvl3pPr lvl="2" rtl="0">
              <a:spcBef>
                <a:spcPts val="0"/>
              </a:spcBef>
              <a:spcAft>
                <a:spcPts val="0"/>
              </a:spcAft>
              <a:buSzPts val="3000"/>
              <a:buNone/>
              <a:defRPr sz="3000"/>
            </a:lvl3pPr>
            <a:lvl4pPr lvl="3" rtl="0">
              <a:spcBef>
                <a:spcPts val="0"/>
              </a:spcBef>
              <a:spcAft>
                <a:spcPts val="0"/>
              </a:spcAft>
              <a:buSzPts val="3000"/>
              <a:buNone/>
              <a:defRPr sz="3000"/>
            </a:lvl4pPr>
            <a:lvl5pPr lvl="4" rtl="0">
              <a:spcBef>
                <a:spcPts val="0"/>
              </a:spcBef>
              <a:spcAft>
                <a:spcPts val="0"/>
              </a:spcAft>
              <a:buSzPts val="3000"/>
              <a:buNone/>
              <a:defRPr sz="3000"/>
            </a:lvl5pPr>
            <a:lvl6pPr lvl="5" rtl="0">
              <a:spcBef>
                <a:spcPts val="0"/>
              </a:spcBef>
              <a:spcAft>
                <a:spcPts val="0"/>
              </a:spcAft>
              <a:buSzPts val="3000"/>
              <a:buNone/>
              <a:defRPr sz="3000"/>
            </a:lvl6pPr>
            <a:lvl7pPr lvl="6" rtl="0">
              <a:spcBef>
                <a:spcPts val="0"/>
              </a:spcBef>
              <a:spcAft>
                <a:spcPts val="0"/>
              </a:spcAft>
              <a:buSzPts val="3000"/>
              <a:buNone/>
              <a:defRPr sz="3000"/>
            </a:lvl7pPr>
            <a:lvl8pPr lvl="7" rtl="0">
              <a:spcBef>
                <a:spcPts val="0"/>
              </a:spcBef>
              <a:spcAft>
                <a:spcPts val="0"/>
              </a:spcAft>
              <a:buSzPts val="3000"/>
              <a:buNone/>
              <a:defRPr sz="3000"/>
            </a:lvl8pPr>
            <a:lvl9pPr lvl="8" rtl="0">
              <a:spcBef>
                <a:spcPts val="0"/>
              </a:spcBef>
              <a:spcAft>
                <a:spcPts val="0"/>
              </a:spcAft>
              <a:buSzPts val="3000"/>
              <a:buNone/>
              <a:defRPr sz="3000"/>
            </a:lvl9pPr>
          </a:lstStyle>
          <a:p>
            <a:r>
              <a:t>xx%</a:t>
            </a:r>
          </a:p>
        </p:txBody>
      </p:sp>
      <p:sp>
        <p:nvSpPr>
          <p:cNvPr id="55" name="Google Shape;55;p13"/>
          <p:cNvSpPr txBox="1">
            <a:spLocks noGrp="1"/>
          </p:cNvSpPr>
          <p:nvPr>
            <p:ph type="title" idx="3" hasCustomPrompt="1"/>
          </p:nvPr>
        </p:nvSpPr>
        <p:spPr>
          <a:xfrm>
            <a:off x="1148900" y="3003791"/>
            <a:ext cx="734700" cy="457200"/>
          </a:xfrm>
          <a:prstGeom prst="rect">
            <a:avLst/>
          </a:prstGeom>
          <a:noFill/>
        </p:spPr>
        <p:txBody>
          <a:bodyPr spcFirstLastPara="1" wrap="square" lIns="91425" tIns="91425" rIns="91425" bIns="91425" anchor="ctr" anchorCtr="0">
            <a:noAutofit/>
          </a:bodyPr>
          <a:lstStyle>
            <a:lvl1pPr lvl="0" rtl="0">
              <a:spcBef>
                <a:spcPts val="0"/>
              </a:spcBef>
              <a:spcAft>
                <a:spcPts val="0"/>
              </a:spcAft>
              <a:buSzPts val="3000"/>
              <a:buNone/>
              <a:defRPr sz="3000">
                <a:solidFill>
                  <a:schemeClr val="accent2"/>
                </a:solidFill>
              </a:defRPr>
            </a:lvl1pPr>
            <a:lvl2pPr lvl="1" rtl="0">
              <a:spcBef>
                <a:spcPts val="0"/>
              </a:spcBef>
              <a:spcAft>
                <a:spcPts val="0"/>
              </a:spcAft>
              <a:buSzPts val="3000"/>
              <a:buNone/>
              <a:defRPr sz="3000"/>
            </a:lvl2pPr>
            <a:lvl3pPr lvl="2" rtl="0">
              <a:spcBef>
                <a:spcPts val="0"/>
              </a:spcBef>
              <a:spcAft>
                <a:spcPts val="0"/>
              </a:spcAft>
              <a:buSzPts val="3000"/>
              <a:buNone/>
              <a:defRPr sz="3000"/>
            </a:lvl3pPr>
            <a:lvl4pPr lvl="3" rtl="0">
              <a:spcBef>
                <a:spcPts val="0"/>
              </a:spcBef>
              <a:spcAft>
                <a:spcPts val="0"/>
              </a:spcAft>
              <a:buSzPts val="3000"/>
              <a:buNone/>
              <a:defRPr sz="3000"/>
            </a:lvl4pPr>
            <a:lvl5pPr lvl="4" rtl="0">
              <a:spcBef>
                <a:spcPts val="0"/>
              </a:spcBef>
              <a:spcAft>
                <a:spcPts val="0"/>
              </a:spcAft>
              <a:buSzPts val="3000"/>
              <a:buNone/>
              <a:defRPr sz="3000"/>
            </a:lvl5pPr>
            <a:lvl6pPr lvl="5" rtl="0">
              <a:spcBef>
                <a:spcPts val="0"/>
              </a:spcBef>
              <a:spcAft>
                <a:spcPts val="0"/>
              </a:spcAft>
              <a:buSzPts val="3000"/>
              <a:buNone/>
              <a:defRPr sz="3000"/>
            </a:lvl6pPr>
            <a:lvl7pPr lvl="6" rtl="0">
              <a:spcBef>
                <a:spcPts val="0"/>
              </a:spcBef>
              <a:spcAft>
                <a:spcPts val="0"/>
              </a:spcAft>
              <a:buSzPts val="3000"/>
              <a:buNone/>
              <a:defRPr sz="3000"/>
            </a:lvl7pPr>
            <a:lvl8pPr lvl="7" rtl="0">
              <a:spcBef>
                <a:spcPts val="0"/>
              </a:spcBef>
              <a:spcAft>
                <a:spcPts val="0"/>
              </a:spcAft>
              <a:buSzPts val="3000"/>
              <a:buNone/>
              <a:defRPr sz="3000"/>
            </a:lvl8pPr>
            <a:lvl9pPr lvl="8" rtl="0">
              <a:spcBef>
                <a:spcPts val="0"/>
              </a:spcBef>
              <a:spcAft>
                <a:spcPts val="0"/>
              </a:spcAft>
              <a:buSzPts val="3000"/>
              <a:buNone/>
              <a:defRPr sz="3000"/>
            </a:lvl9pPr>
          </a:lstStyle>
          <a:p>
            <a:r>
              <a:t>xx%</a:t>
            </a:r>
          </a:p>
        </p:txBody>
      </p:sp>
      <p:sp>
        <p:nvSpPr>
          <p:cNvPr id="56" name="Google Shape;56;p13"/>
          <p:cNvSpPr txBox="1">
            <a:spLocks noGrp="1"/>
          </p:cNvSpPr>
          <p:nvPr>
            <p:ph type="title" idx="4" hasCustomPrompt="1"/>
          </p:nvPr>
        </p:nvSpPr>
        <p:spPr>
          <a:xfrm>
            <a:off x="1142125" y="1875183"/>
            <a:ext cx="734700" cy="457200"/>
          </a:xfrm>
          <a:prstGeom prst="rect">
            <a:avLst/>
          </a:prstGeom>
          <a:noFill/>
        </p:spPr>
        <p:txBody>
          <a:bodyPr spcFirstLastPara="1" wrap="square" lIns="91425" tIns="91425" rIns="91425" bIns="91425" anchor="ctr" anchorCtr="0">
            <a:noAutofit/>
          </a:bodyPr>
          <a:lstStyle>
            <a:lvl1pPr lvl="0" rtl="0">
              <a:spcBef>
                <a:spcPts val="0"/>
              </a:spcBef>
              <a:spcAft>
                <a:spcPts val="0"/>
              </a:spcAft>
              <a:buSzPts val="3000"/>
              <a:buNone/>
              <a:defRPr sz="3000">
                <a:solidFill>
                  <a:schemeClr val="accent2"/>
                </a:solidFill>
              </a:defRPr>
            </a:lvl1pPr>
            <a:lvl2pPr lvl="1" rtl="0">
              <a:spcBef>
                <a:spcPts val="0"/>
              </a:spcBef>
              <a:spcAft>
                <a:spcPts val="0"/>
              </a:spcAft>
              <a:buSzPts val="3000"/>
              <a:buNone/>
              <a:defRPr sz="3000"/>
            </a:lvl2pPr>
            <a:lvl3pPr lvl="2" rtl="0">
              <a:spcBef>
                <a:spcPts val="0"/>
              </a:spcBef>
              <a:spcAft>
                <a:spcPts val="0"/>
              </a:spcAft>
              <a:buSzPts val="3000"/>
              <a:buNone/>
              <a:defRPr sz="3000"/>
            </a:lvl3pPr>
            <a:lvl4pPr lvl="3" rtl="0">
              <a:spcBef>
                <a:spcPts val="0"/>
              </a:spcBef>
              <a:spcAft>
                <a:spcPts val="0"/>
              </a:spcAft>
              <a:buSzPts val="3000"/>
              <a:buNone/>
              <a:defRPr sz="3000"/>
            </a:lvl4pPr>
            <a:lvl5pPr lvl="4" rtl="0">
              <a:spcBef>
                <a:spcPts val="0"/>
              </a:spcBef>
              <a:spcAft>
                <a:spcPts val="0"/>
              </a:spcAft>
              <a:buSzPts val="3000"/>
              <a:buNone/>
              <a:defRPr sz="3000"/>
            </a:lvl5pPr>
            <a:lvl6pPr lvl="5" rtl="0">
              <a:spcBef>
                <a:spcPts val="0"/>
              </a:spcBef>
              <a:spcAft>
                <a:spcPts val="0"/>
              </a:spcAft>
              <a:buSzPts val="3000"/>
              <a:buNone/>
              <a:defRPr sz="3000"/>
            </a:lvl6pPr>
            <a:lvl7pPr lvl="6" rtl="0">
              <a:spcBef>
                <a:spcPts val="0"/>
              </a:spcBef>
              <a:spcAft>
                <a:spcPts val="0"/>
              </a:spcAft>
              <a:buSzPts val="3000"/>
              <a:buNone/>
              <a:defRPr sz="3000"/>
            </a:lvl7pPr>
            <a:lvl8pPr lvl="7" rtl="0">
              <a:spcBef>
                <a:spcPts val="0"/>
              </a:spcBef>
              <a:spcAft>
                <a:spcPts val="0"/>
              </a:spcAft>
              <a:buSzPts val="3000"/>
              <a:buNone/>
              <a:defRPr sz="3000"/>
            </a:lvl8pPr>
            <a:lvl9pPr lvl="8" rtl="0">
              <a:spcBef>
                <a:spcPts val="0"/>
              </a:spcBef>
              <a:spcAft>
                <a:spcPts val="0"/>
              </a:spcAft>
              <a:buSzPts val="3000"/>
              <a:buNone/>
              <a:defRPr sz="3000"/>
            </a:lvl9pPr>
          </a:lstStyle>
          <a:p>
            <a:r>
              <a:t>xx%</a:t>
            </a:r>
          </a:p>
        </p:txBody>
      </p:sp>
      <p:sp>
        <p:nvSpPr>
          <p:cNvPr id="57" name="Google Shape;57;p13"/>
          <p:cNvSpPr txBox="1">
            <a:spLocks noGrp="1"/>
          </p:cNvSpPr>
          <p:nvPr>
            <p:ph type="title" idx="5" hasCustomPrompt="1"/>
          </p:nvPr>
        </p:nvSpPr>
        <p:spPr>
          <a:xfrm>
            <a:off x="1142125" y="3537191"/>
            <a:ext cx="734700" cy="457200"/>
          </a:xfrm>
          <a:prstGeom prst="rect">
            <a:avLst/>
          </a:prstGeom>
          <a:noFill/>
        </p:spPr>
        <p:txBody>
          <a:bodyPr spcFirstLastPara="1" wrap="square" lIns="91425" tIns="91425" rIns="91425" bIns="91425" anchor="ctr" anchorCtr="0">
            <a:noAutofit/>
          </a:bodyPr>
          <a:lstStyle>
            <a:lvl1pPr lvl="0" rtl="0">
              <a:spcBef>
                <a:spcPts val="0"/>
              </a:spcBef>
              <a:spcAft>
                <a:spcPts val="0"/>
              </a:spcAft>
              <a:buSzPts val="3000"/>
              <a:buNone/>
              <a:defRPr sz="3000">
                <a:solidFill>
                  <a:schemeClr val="accent2"/>
                </a:solidFill>
              </a:defRPr>
            </a:lvl1pPr>
            <a:lvl2pPr lvl="1" rtl="0">
              <a:spcBef>
                <a:spcPts val="0"/>
              </a:spcBef>
              <a:spcAft>
                <a:spcPts val="0"/>
              </a:spcAft>
              <a:buSzPts val="3000"/>
              <a:buNone/>
              <a:defRPr sz="3000"/>
            </a:lvl2pPr>
            <a:lvl3pPr lvl="2" rtl="0">
              <a:spcBef>
                <a:spcPts val="0"/>
              </a:spcBef>
              <a:spcAft>
                <a:spcPts val="0"/>
              </a:spcAft>
              <a:buSzPts val="3000"/>
              <a:buNone/>
              <a:defRPr sz="3000"/>
            </a:lvl3pPr>
            <a:lvl4pPr lvl="3" rtl="0">
              <a:spcBef>
                <a:spcPts val="0"/>
              </a:spcBef>
              <a:spcAft>
                <a:spcPts val="0"/>
              </a:spcAft>
              <a:buSzPts val="3000"/>
              <a:buNone/>
              <a:defRPr sz="3000"/>
            </a:lvl4pPr>
            <a:lvl5pPr lvl="4" rtl="0">
              <a:spcBef>
                <a:spcPts val="0"/>
              </a:spcBef>
              <a:spcAft>
                <a:spcPts val="0"/>
              </a:spcAft>
              <a:buSzPts val="3000"/>
              <a:buNone/>
              <a:defRPr sz="3000"/>
            </a:lvl5pPr>
            <a:lvl6pPr lvl="5" rtl="0">
              <a:spcBef>
                <a:spcPts val="0"/>
              </a:spcBef>
              <a:spcAft>
                <a:spcPts val="0"/>
              </a:spcAft>
              <a:buSzPts val="3000"/>
              <a:buNone/>
              <a:defRPr sz="3000"/>
            </a:lvl6pPr>
            <a:lvl7pPr lvl="6" rtl="0">
              <a:spcBef>
                <a:spcPts val="0"/>
              </a:spcBef>
              <a:spcAft>
                <a:spcPts val="0"/>
              </a:spcAft>
              <a:buSzPts val="3000"/>
              <a:buNone/>
              <a:defRPr sz="3000"/>
            </a:lvl7pPr>
            <a:lvl8pPr lvl="7" rtl="0">
              <a:spcBef>
                <a:spcPts val="0"/>
              </a:spcBef>
              <a:spcAft>
                <a:spcPts val="0"/>
              </a:spcAft>
              <a:buSzPts val="3000"/>
              <a:buNone/>
              <a:defRPr sz="3000"/>
            </a:lvl8pPr>
            <a:lvl9pPr lvl="8" rtl="0">
              <a:spcBef>
                <a:spcPts val="0"/>
              </a:spcBef>
              <a:spcAft>
                <a:spcPts val="0"/>
              </a:spcAft>
              <a:buSzPts val="3000"/>
              <a:buNone/>
              <a:defRPr sz="3000"/>
            </a:lvl9pPr>
          </a:lstStyle>
          <a:p>
            <a:r>
              <a:t>xx%</a:t>
            </a:r>
          </a:p>
        </p:txBody>
      </p:sp>
      <p:sp>
        <p:nvSpPr>
          <p:cNvPr id="58" name="Google Shape;58;p13"/>
          <p:cNvSpPr txBox="1">
            <a:spLocks noGrp="1"/>
          </p:cNvSpPr>
          <p:nvPr>
            <p:ph type="title" idx="6" hasCustomPrompt="1"/>
          </p:nvPr>
        </p:nvSpPr>
        <p:spPr>
          <a:xfrm>
            <a:off x="1142125" y="2408583"/>
            <a:ext cx="734700" cy="457200"/>
          </a:xfrm>
          <a:prstGeom prst="rect">
            <a:avLst/>
          </a:prstGeom>
          <a:noFill/>
        </p:spPr>
        <p:txBody>
          <a:bodyPr spcFirstLastPara="1" wrap="square" lIns="91425" tIns="91425" rIns="91425" bIns="91425" anchor="ctr" anchorCtr="0">
            <a:noAutofit/>
          </a:bodyPr>
          <a:lstStyle>
            <a:lvl1pPr lvl="0" rtl="0">
              <a:spcBef>
                <a:spcPts val="0"/>
              </a:spcBef>
              <a:spcAft>
                <a:spcPts val="0"/>
              </a:spcAft>
              <a:buSzPts val="3000"/>
              <a:buNone/>
              <a:defRPr sz="3000">
                <a:solidFill>
                  <a:schemeClr val="accent2"/>
                </a:solidFill>
              </a:defRPr>
            </a:lvl1pPr>
            <a:lvl2pPr lvl="1" rtl="0">
              <a:spcBef>
                <a:spcPts val="0"/>
              </a:spcBef>
              <a:spcAft>
                <a:spcPts val="0"/>
              </a:spcAft>
              <a:buSzPts val="3000"/>
              <a:buNone/>
              <a:defRPr sz="3000"/>
            </a:lvl2pPr>
            <a:lvl3pPr lvl="2" rtl="0">
              <a:spcBef>
                <a:spcPts val="0"/>
              </a:spcBef>
              <a:spcAft>
                <a:spcPts val="0"/>
              </a:spcAft>
              <a:buSzPts val="3000"/>
              <a:buNone/>
              <a:defRPr sz="3000"/>
            </a:lvl3pPr>
            <a:lvl4pPr lvl="3" rtl="0">
              <a:spcBef>
                <a:spcPts val="0"/>
              </a:spcBef>
              <a:spcAft>
                <a:spcPts val="0"/>
              </a:spcAft>
              <a:buSzPts val="3000"/>
              <a:buNone/>
              <a:defRPr sz="3000"/>
            </a:lvl4pPr>
            <a:lvl5pPr lvl="4" rtl="0">
              <a:spcBef>
                <a:spcPts val="0"/>
              </a:spcBef>
              <a:spcAft>
                <a:spcPts val="0"/>
              </a:spcAft>
              <a:buSzPts val="3000"/>
              <a:buNone/>
              <a:defRPr sz="3000"/>
            </a:lvl5pPr>
            <a:lvl6pPr lvl="5" rtl="0">
              <a:spcBef>
                <a:spcPts val="0"/>
              </a:spcBef>
              <a:spcAft>
                <a:spcPts val="0"/>
              </a:spcAft>
              <a:buSzPts val="3000"/>
              <a:buNone/>
              <a:defRPr sz="3000"/>
            </a:lvl6pPr>
            <a:lvl7pPr lvl="6" rtl="0">
              <a:spcBef>
                <a:spcPts val="0"/>
              </a:spcBef>
              <a:spcAft>
                <a:spcPts val="0"/>
              </a:spcAft>
              <a:buSzPts val="3000"/>
              <a:buNone/>
              <a:defRPr sz="3000"/>
            </a:lvl7pPr>
            <a:lvl8pPr lvl="7" rtl="0">
              <a:spcBef>
                <a:spcPts val="0"/>
              </a:spcBef>
              <a:spcAft>
                <a:spcPts val="0"/>
              </a:spcAft>
              <a:buSzPts val="3000"/>
              <a:buNone/>
              <a:defRPr sz="3000"/>
            </a:lvl8pPr>
            <a:lvl9pPr lvl="8" rtl="0">
              <a:spcBef>
                <a:spcPts val="0"/>
              </a:spcBef>
              <a:spcAft>
                <a:spcPts val="0"/>
              </a:spcAft>
              <a:buSzPts val="3000"/>
              <a:buNone/>
              <a:defRPr sz="3000"/>
            </a:lvl9pPr>
          </a:lstStyle>
          <a:p>
            <a:r>
              <a:t>xx%</a:t>
            </a:r>
          </a:p>
        </p:txBody>
      </p:sp>
      <p:sp>
        <p:nvSpPr>
          <p:cNvPr id="59" name="Google Shape;59;p13"/>
          <p:cNvSpPr txBox="1">
            <a:spLocks noGrp="1"/>
          </p:cNvSpPr>
          <p:nvPr>
            <p:ph type="title" idx="7" hasCustomPrompt="1"/>
          </p:nvPr>
        </p:nvSpPr>
        <p:spPr>
          <a:xfrm>
            <a:off x="1142125" y="4070591"/>
            <a:ext cx="734700" cy="457200"/>
          </a:xfrm>
          <a:prstGeom prst="rect">
            <a:avLst/>
          </a:prstGeom>
          <a:noFill/>
        </p:spPr>
        <p:txBody>
          <a:bodyPr spcFirstLastPara="1" wrap="square" lIns="91425" tIns="91425" rIns="91425" bIns="91425" anchor="ctr" anchorCtr="0">
            <a:noAutofit/>
          </a:bodyPr>
          <a:lstStyle>
            <a:lvl1pPr lvl="0" rtl="0">
              <a:spcBef>
                <a:spcPts val="0"/>
              </a:spcBef>
              <a:spcAft>
                <a:spcPts val="0"/>
              </a:spcAft>
              <a:buSzPts val="3000"/>
              <a:buNone/>
              <a:defRPr sz="3000">
                <a:solidFill>
                  <a:schemeClr val="accent2"/>
                </a:solidFill>
              </a:defRPr>
            </a:lvl1pPr>
            <a:lvl2pPr lvl="1" rtl="0">
              <a:spcBef>
                <a:spcPts val="0"/>
              </a:spcBef>
              <a:spcAft>
                <a:spcPts val="0"/>
              </a:spcAft>
              <a:buSzPts val="3000"/>
              <a:buNone/>
              <a:defRPr sz="3000"/>
            </a:lvl2pPr>
            <a:lvl3pPr lvl="2" rtl="0">
              <a:spcBef>
                <a:spcPts val="0"/>
              </a:spcBef>
              <a:spcAft>
                <a:spcPts val="0"/>
              </a:spcAft>
              <a:buSzPts val="3000"/>
              <a:buNone/>
              <a:defRPr sz="3000"/>
            </a:lvl3pPr>
            <a:lvl4pPr lvl="3" rtl="0">
              <a:spcBef>
                <a:spcPts val="0"/>
              </a:spcBef>
              <a:spcAft>
                <a:spcPts val="0"/>
              </a:spcAft>
              <a:buSzPts val="3000"/>
              <a:buNone/>
              <a:defRPr sz="3000"/>
            </a:lvl4pPr>
            <a:lvl5pPr lvl="4" rtl="0">
              <a:spcBef>
                <a:spcPts val="0"/>
              </a:spcBef>
              <a:spcAft>
                <a:spcPts val="0"/>
              </a:spcAft>
              <a:buSzPts val="3000"/>
              <a:buNone/>
              <a:defRPr sz="3000"/>
            </a:lvl5pPr>
            <a:lvl6pPr lvl="5" rtl="0">
              <a:spcBef>
                <a:spcPts val="0"/>
              </a:spcBef>
              <a:spcAft>
                <a:spcPts val="0"/>
              </a:spcAft>
              <a:buSzPts val="3000"/>
              <a:buNone/>
              <a:defRPr sz="3000"/>
            </a:lvl6pPr>
            <a:lvl7pPr lvl="6" rtl="0">
              <a:spcBef>
                <a:spcPts val="0"/>
              </a:spcBef>
              <a:spcAft>
                <a:spcPts val="0"/>
              </a:spcAft>
              <a:buSzPts val="3000"/>
              <a:buNone/>
              <a:defRPr sz="3000"/>
            </a:lvl7pPr>
            <a:lvl8pPr lvl="7" rtl="0">
              <a:spcBef>
                <a:spcPts val="0"/>
              </a:spcBef>
              <a:spcAft>
                <a:spcPts val="0"/>
              </a:spcAft>
              <a:buSzPts val="3000"/>
              <a:buNone/>
              <a:defRPr sz="3000"/>
            </a:lvl8pPr>
            <a:lvl9pPr lvl="8" rtl="0">
              <a:spcBef>
                <a:spcPts val="0"/>
              </a:spcBef>
              <a:spcAft>
                <a:spcPts val="0"/>
              </a:spcAft>
              <a:buSzPts val="3000"/>
              <a:buNone/>
              <a:defRPr sz="3000"/>
            </a:lvl9pPr>
          </a:lstStyle>
          <a:p>
            <a:r>
              <a:t>xx%</a:t>
            </a:r>
          </a:p>
        </p:txBody>
      </p:sp>
      <p:sp>
        <p:nvSpPr>
          <p:cNvPr id="60" name="Google Shape;60;p13"/>
          <p:cNvSpPr txBox="1">
            <a:spLocks noGrp="1"/>
          </p:cNvSpPr>
          <p:nvPr>
            <p:ph type="subTitle" idx="1"/>
          </p:nvPr>
        </p:nvSpPr>
        <p:spPr>
          <a:xfrm>
            <a:off x="1883600" y="1341775"/>
            <a:ext cx="2532000" cy="457200"/>
          </a:xfrm>
          <a:prstGeom prst="rect">
            <a:avLst/>
          </a:prstGeom>
        </p:spPr>
        <p:txBody>
          <a:bodyPr spcFirstLastPara="1" wrap="square" lIns="91425" tIns="91425" rIns="91425" bIns="91425" anchor="ctr" anchorCtr="0">
            <a:noAutofit/>
          </a:bodyPr>
          <a:lstStyle>
            <a:lvl1pPr lvl="0" rtl="0">
              <a:lnSpc>
                <a:spcPct val="100000"/>
              </a:lnSpc>
              <a:spcBef>
                <a:spcPts val="0"/>
              </a:spcBef>
              <a:spcAft>
                <a:spcPts val="0"/>
              </a:spcAft>
              <a:buSzPts val="2400"/>
              <a:buFont typeface="Raleway"/>
              <a:buNone/>
              <a:defRPr sz="1800" b="1">
                <a:solidFill>
                  <a:schemeClr val="dk1"/>
                </a:solidFill>
              </a:defRPr>
            </a:lvl1pPr>
            <a:lvl2pPr lvl="1" rtl="0">
              <a:lnSpc>
                <a:spcPct val="100000"/>
              </a:lnSpc>
              <a:spcBef>
                <a:spcPts val="0"/>
              </a:spcBef>
              <a:spcAft>
                <a:spcPts val="0"/>
              </a:spcAft>
              <a:buSzPts val="2400"/>
              <a:buFont typeface="Raleway"/>
              <a:buNone/>
              <a:defRPr sz="2400" b="1">
                <a:latin typeface="Raleway"/>
                <a:ea typeface="Raleway"/>
                <a:cs typeface="Raleway"/>
                <a:sym typeface="Raleway"/>
              </a:defRPr>
            </a:lvl2pPr>
            <a:lvl3pPr lvl="2" rtl="0">
              <a:lnSpc>
                <a:spcPct val="100000"/>
              </a:lnSpc>
              <a:spcBef>
                <a:spcPts val="0"/>
              </a:spcBef>
              <a:spcAft>
                <a:spcPts val="0"/>
              </a:spcAft>
              <a:buSzPts val="2400"/>
              <a:buFont typeface="Raleway"/>
              <a:buNone/>
              <a:defRPr sz="2400" b="1">
                <a:latin typeface="Raleway"/>
                <a:ea typeface="Raleway"/>
                <a:cs typeface="Raleway"/>
                <a:sym typeface="Raleway"/>
              </a:defRPr>
            </a:lvl3pPr>
            <a:lvl4pPr lvl="3" rtl="0">
              <a:lnSpc>
                <a:spcPct val="100000"/>
              </a:lnSpc>
              <a:spcBef>
                <a:spcPts val="0"/>
              </a:spcBef>
              <a:spcAft>
                <a:spcPts val="0"/>
              </a:spcAft>
              <a:buSzPts val="2400"/>
              <a:buFont typeface="Raleway"/>
              <a:buNone/>
              <a:defRPr sz="2400" b="1">
                <a:latin typeface="Raleway"/>
                <a:ea typeface="Raleway"/>
                <a:cs typeface="Raleway"/>
                <a:sym typeface="Raleway"/>
              </a:defRPr>
            </a:lvl4pPr>
            <a:lvl5pPr lvl="4" rtl="0">
              <a:lnSpc>
                <a:spcPct val="100000"/>
              </a:lnSpc>
              <a:spcBef>
                <a:spcPts val="0"/>
              </a:spcBef>
              <a:spcAft>
                <a:spcPts val="0"/>
              </a:spcAft>
              <a:buSzPts val="2400"/>
              <a:buFont typeface="Raleway"/>
              <a:buNone/>
              <a:defRPr sz="2400" b="1">
                <a:latin typeface="Raleway"/>
                <a:ea typeface="Raleway"/>
                <a:cs typeface="Raleway"/>
                <a:sym typeface="Raleway"/>
              </a:defRPr>
            </a:lvl5pPr>
            <a:lvl6pPr lvl="5" rtl="0">
              <a:lnSpc>
                <a:spcPct val="100000"/>
              </a:lnSpc>
              <a:spcBef>
                <a:spcPts val="0"/>
              </a:spcBef>
              <a:spcAft>
                <a:spcPts val="0"/>
              </a:spcAft>
              <a:buSzPts val="2400"/>
              <a:buFont typeface="Raleway"/>
              <a:buNone/>
              <a:defRPr sz="2400" b="1">
                <a:latin typeface="Raleway"/>
                <a:ea typeface="Raleway"/>
                <a:cs typeface="Raleway"/>
                <a:sym typeface="Raleway"/>
              </a:defRPr>
            </a:lvl6pPr>
            <a:lvl7pPr lvl="6" rtl="0">
              <a:lnSpc>
                <a:spcPct val="100000"/>
              </a:lnSpc>
              <a:spcBef>
                <a:spcPts val="0"/>
              </a:spcBef>
              <a:spcAft>
                <a:spcPts val="0"/>
              </a:spcAft>
              <a:buSzPts val="2400"/>
              <a:buFont typeface="Raleway"/>
              <a:buNone/>
              <a:defRPr sz="2400" b="1">
                <a:latin typeface="Raleway"/>
                <a:ea typeface="Raleway"/>
                <a:cs typeface="Raleway"/>
                <a:sym typeface="Raleway"/>
              </a:defRPr>
            </a:lvl7pPr>
            <a:lvl8pPr lvl="7" rtl="0">
              <a:lnSpc>
                <a:spcPct val="100000"/>
              </a:lnSpc>
              <a:spcBef>
                <a:spcPts val="0"/>
              </a:spcBef>
              <a:spcAft>
                <a:spcPts val="0"/>
              </a:spcAft>
              <a:buSzPts val="2400"/>
              <a:buFont typeface="Raleway"/>
              <a:buNone/>
              <a:defRPr sz="2400" b="1">
                <a:latin typeface="Raleway"/>
                <a:ea typeface="Raleway"/>
                <a:cs typeface="Raleway"/>
                <a:sym typeface="Raleway"/>
              </a:defRPr>
            </a:lvl8pPr>
            <a:lvl9pPr lvl="8" rtl="0">
              <a:lnSpc>
                <a:spcPct val="100000"/>
              </a:lnSpc>
              <a:spcBef>
                <a:spcPts val="0"/>
              </a:spcBef>
              <a:spcAft>
                <a:spcPts val="0"/>
              </a:spcAft>
              <a:buSzPts val="2400"/>
              <a:buFont typeface="Raleway"/>
              <a:buNone/>
              <a:defRPr sz="2400" b="1">
                <a:latin typeface="Raleway"/>
                <a:ea typeface="Raleway"/>
                <a:cs typeface="Raleway"/>
                <a:sym typeface="Raleway"/>
              </a:defRPr>
            </a:lvl9pPr>
          </a:lstStyle>
          <a:p>
            <a:endParaRPr/>
          </a:p>
        </p:txBody>
      </p:sp>
      <p:sp>
        <p:nvSpPr>
          <p:cNvPr id="61" name="Google Shape;61;p13"/>
          <p:cNvSpPr txBox="1">
            <a:spLocks noGrp="1"/>
          </p:cNvSpPr>
          <p:nvPr>
            <p:ph type="subTitle" idx="8"/>
          </p:nvPr>
        </p:nvSpPr>
        <p:spPr>
          <a:xfrm>
            <a:off x="1876825" y="1875175"/>
            <a:ext cx="2532000" cy="457200"/>
          </a:xfrm>
          <a:prstGeom prst="rect">
            <a:avLst/>
          </a:prstGeom>
        </p:spPr>
        <p:txBody>
          <a:bodyPr spcFirstLastPara="1" wrap="square" lIns="91425" tIns="91425" rIns="91425" bIns="91425" anchor="ctr" anchorCtr="0">
            <a:noAutofit/>
          </a:bodyPr>
          <a:lstStyle>
            <a:lvl1pPr lvl="0" rtl="0">
              <a:lnSpc>
                <a:spcPct val="100000"/>
              </a:lnSpc>
              <a:spcBef>
                <a:spcPts val="0"/>
              </a:spcBef>
              <a:spcAft>
                <a:spcPts val="0"/>
              </a:spcAft>
              <a:buSzPts val="2400"/>
              <a:buFont typeface="Raleway"/>
              <a:buNone/>
              <a:defRPr sz="1800" b="1">
                <a:solidFill>
                  <a:schemeClr val="dk1"/>
                </a:solidFill>
              </a:defRPr>
            </a:lvl1pPr>
            <a:lvl2pPr lvl="1" rtl="0">
              <a:lnSpc>
                <a:spcPct val="100000"/>
              </a:lnSpc>
              <a:spcBef>
                <a:spcPts val="0"/>
              </a:spcBef>
              <a:spcAft>
                <a:spcPts val="0"/>
              </a:spcAft>
              <a:buSzPts val="2400"/>
              <a:buFont typeface="Raleway"/>
              <a:buNone/>
              <a:defRPr sz="2400" b="1">
                <a:latin typeface="Raleway"/>
                <a:ea typeface="Raleway"/>
                <a:cs typeface="Raleway"/>
                <a:sym typeface="Raleway"/>
              </a:defRPr>
            </a:lvl2pPr>
            <a:lvl3pPr lvl="2" rtl="0">
              <a:lnSpc>
                <a:spcPct val="100000"/>
              </a:lnSpc>
              <a:spcBef>
                <a:spcPts val="0"/>
              </a:spcBef>
              <a:spcAft>
                <a:spcPts val="0"/>
              </a:spcAft>
              <a:buSzPts val="2400"/>
              <a:buFont typeface="Raleway"/>
              <a:buNone/>
              <a:defRPr sz="2400" b="1">
                <a:latin typeface="Raleway"/>
                <a:ea typeface="Raleway"/>
                <a:cs typeface="Raleway"/>
                <a:sym typeface="Raleway"/>
              </a:defRPr>
            </a:lvl3pPr>
            <a:lvl4pPr lvl="3" rtl="0">
              <a:lnSpc>
                <a:spcPct val="100000"/>
              </a:lnSpc>
              <a:spcBef>
                <a:spcPts val="0"/>
              </a:spcBef>
              <a:spcAft>
                <a:spcPts val="0"/>
              </a:spcAft>
              <a:buSzPts val="2400"/>
              <a:buFont typeface="Raleway"/>
              <a:buNone/>
              <a:defRPr sz="2400" b="1">
                <a:latin typeface="Raleway"/>
                <a:ea typeface="Raleway"/>
                <a:cs typeface="Raleway"/>
                <a:sym typeface="Raleway"/>
              </a:defRPr>
            </a:lvl4pPr>
            <a:lvl5pPr lvl="4" rtl="0">
              <a:lnSpc>
                <a:spcPct val="100000"/>
              </a:lnSpc>
              <a:spcBef>
                <a:spcPts val="0"/>
              </a:spcBef>
              <a:spcAft>
                <a:spcPts val="0"/>
              </a:spcAft>
              <a:buSzPts val="2400"/>
              <a:buFont typeface="Raleway"/>
              <a:buNone/>
              <a:defRPr sz="2400" b="1">
                <a:latin typeface="Raleway"/>
                <a:ea typeface="Raleway"/>
                <a:cs typeface="Raleway"/>
                <a:sym typeface="Raleway"/>
              </a:defRPr>
            </a:lvl5pPr>
            <a:lvl6pPr lvl="5" rtl="0">
              <a:lnSpc>
                <a:spcPct val="100000"/>
              </a:lnSpc>
              <a:spcBef>
                <a:spcPts val="0"/>
              </a:spcBef>
              <a:spcAft>
                <a:spcPts val="0"/>
              </a:spcAft>
              <a:buSzPts val="2400"/>
              <a:buFont typeface="Raleway"/>
              <a:buNone/>
              <a:defRPr sz="2400" b="1">
                <a:latin typeface="Raleway"/>
                <a:ea typeface="Raleway"/>
                <a:cs typeface="Raleway"/>
                <a:sym typeface="Raleway"/>
              </a:defRPr>
            </a:lvl6pPr>
            <a:lvl7pPr lvl="6" rtl="0">
              <a:lnSpc>
                <a:spcPct val="100000"/>
              </a:lnSpc>
              <a:spcBef>
                <a:spcPts val="0"/>
              </a:spcBef>
              <a:spcAft>
                <a:spcPts val="0"/>
              </a:spcAft>
              <a:buSzPts val="2400"/>
              <a:buFont typeface="Raleway"/>
              <a:buNone/>
              <a:defRPr sz="2400" b="1">
                <a:latin typeface="Raleway"/>
                <a:ea typeface="Raleway"/>
                <a:cs typeface="Raleway"/>
                <a:sym typeface="Raleway"/>
              </a:defRPr>
            </a:lvl7pPr>
            <a:lvl8pPr lvl="7" rtl="0">
              <a:lnSpc>
                <a:spcPct val="100000"/>
              </a:lnSpc>
              <a:spcBef>
                <a:spcPts val="0"/>
              </a:spcBef>
              <a:spcAft>
                <a:spcPts val="0"/>
              </a:spcAft>
              <a:buSzPts val="2400"/>
              <a:buFont typeface="Raleway"/>
              <a:buNone/>
              <a:defRPr sz="2400" b="1">
                <a:latin typeface="Raleway"/>
                <a:ea typeface="Raleway"/>
                <a:cs typeface="Raleway"/>
                <a:sym typeface="Raleway"/>
              </a:defRPr>
            </a:lvl8pPr>
            <a:lvl9pPr lvl="8" rtl="0">
              <a:lnSpc>
                <a:spcPct val="100000"/>
              </a:lnSpc>
              <a:spcBef>
                <a:spcPts val="0"/>
              </a:spcBef>
              <a:spcAft>
                <a:spcPts val="0"/>
              </a:spcAft>
              <a:buSzPts val="2400"/>
              <a:buFont typeface="Raleway"/>
              <a:buNone/>
              <a:defRPr sz="2400" b="1">
                <a:latin typeface="Raleway"/>
                <a:ea typeface="Raleway"/>
                <a:cs typeface="Raleway"/>
                <a:sym typeface="Raleway"/>
              </a:defRPr>
            </a:lvl9pPr>
          </a:lstStyle>
          <a:p>
            <a:endParaRPr/>
          </a:p>
        </p:txBody>
      </p:sp>
      <p:sp>
        <p:nvSpPr>
          <p:cNvPr id="62" name="Google Shape;62;p13"/>
          <p:cNvSpPr txBox="1">
            <a:spLocks noGrp="1"/>
          </p:cNvSpPr>
          <p:nvPr>
            <p:ph type="subTitle" idx="9"/>
          </p:nvPr>
        </p:nvSpPr>
        <p:spPr>
          <a:xfrm>
            <a:off x="1876825" y="2408575"/>
            <a:ext cx="2532000" cy="457200"/>
          </a:xfrm>
          <a:prstGeom prst="rect">
            <a:avLst/>
          </a:prstGeom>
        </p:spPr>
        <p:txBody>
          <a:bodyPr spcFirstLastPara="1" wrap="square" lIns="91425" tIns="91425" rIns="91425" bIns="91425" anchor="ctr" anchorCtr="0">
            <a:noAutofit/>
          </a:bodyPr>
          <a:lstStyle>
            <a:lvl1pPr lvl="0" rtl="0">
              <a:lnSpc>
                <a:spcPct val="100000"/>
              </a:lnSpc>
              <a:spcBef>
                <a:spcPts val="0"/>
              </a:spcBef>
              <a:spcAft>
                <a:spcPts val="0"/>
              </a:spcAft>
              <a:buSzPts val="2400"/>
              <a:buFont typeface="Raleway"/>
              <a:buNone/>
              <a:defRPr sz="1800" b="1">
                <a:solidFill>
                  <a:schemeClr val="dk1"/>
                </a:solidFill>
              </a:defRPr>
            </a:lvl1pPr>
            <a:lvl2pPr lvl="1" rtl="0">
              <a:lnSpc>
                <a:spcPct val="100000"/>
              </a:lnSpc>
              <a:spcBef>
                <a:spcPts val="0"/>
              </a:spcBef>
              <a:spcAft>
                <a:spcPts val="0"/>
              </a:spcAft>
              <a:buSzPts val="2400"/>
              <a:buFont typeface="Raleway"/>
              <a:buNone/>
              <a:defRPr sz="2400" b="1">
                <a:latin typeface="Raleway"/>
                <a:ea typeface="Raleway"/>
                <a:cs typeface="Raleway"/>
                <a:sym typeface="Raleway"/>
              </a:defRPr>
            </a:lvl2pPr>
            <a:lvl3pPr lvl="2" rtl="0">
              <a:lnSpc>
                <a:spcPct val="100000"/>
              </a:lnSpc>
              <a:spcBef>
                <a:spcPts val="0"/>
              </a:spcBef>
              <a:spcAft>
                <a:spcPts val="0"/>
              </a:spcAft>
              <a:buSzPts val="2400"/>
              <a:buFont typeface="Raleway"/>
              <a:buNone/>
              <a:defRPr sz="2400" b="1">
                <a:latin typeface="Raleway"/>
                <a:ea typeface="Raleway"/>
                <a:cs typeface="Raleway"/>
                <a:sym typeface="Raleway"/>
              </a:defRPr>
            </a:lvl3pPr>
            <a:lvl4pPr lvl="3" rtl="0">
              <a:lnSpc>
                <a:spcPct val="100000"/>
              </a:lnSpc>
              <a:spcBef>
                <a:spcPts val="0"/>
              </a:spcBef>
              <a:spcAft>
                <a:spcPts val="0"/>
              </a:spcAft>
              <a:buSzPts val="2400"/>
              <a:buFont typeface="Raleway"/>
              <a:buNone/>
              <a:defRPr sz="2400" b="1">
                <a:latin typeface="Raleway"/>
                <a:ea typeface="Raleway"/>
                <a:cs typeface="Raleway"/>
                <a:sym typeface="Raleway"/>
              </a:defRPr>
            </a:lvl4pPr>
            <a:lvl5pPr lvl="4" rtl="0">
              <a:lnSpc>
                <a:spcPct val="100000"/>
              </a:lnSpc>
              <a:spcBef>
                <a:spcPts val="0"/>
              </a:spcBef>
              <a:spcAft>
                <a:spcPts val="0"/>
              </a:spcAft>
              <a:buSzPts val="2400"/>
              <a:buFont typeface="Raleway"/>
              <a:buNone/>
              <a:defRPr sz="2400" b="1">
                <a:latin typeface="Raleway"/>
                <a:ea typeface="Raleway"/>
                <a:cs typeface="Raleway"/>
                <a:sym typeface="Raleway"/>
              </a:defRPr>
            </a:lvl5pPr>
            <a:lvl6pPr lvl="5" rtl="0">
              <a:lnSpc>
                <a:spcPct val="100000"/>
              </a:lnSpc>
              <a:spcBef>
                <a:spcPts val="0"/>
              </a:spcBef>
              <a:spcAft>
                <a:spcPts val="0"/>
              </a:spcAft>
              <a:buSzPts val="2400"/>
              <a:buFont typeface="Raleway"/>
              <a:buNone/>
              <a:defRPr sz="2400" b="1">
                <a:latin typeface="Raleway"/>
                <a:ea typeface="Raleway"/>
                <a:cs typeface="Raleway"/>
                <a:sym typeface="Raleway"/>
              </a:defRPr>
            </a:lvl6pPr>
            <a:lvl7pPr lvl="6" rtl="0">
              <a:lnSpc>
                <a:spcPct val="100000"/>
              </a:lnSpc>
              <a:spcBef>
                <a:spcPts val="0"/>
              </a:spcBef>
              <a:spcAft>
                <a:spcPts val="0"/>
              </a:spcAft>
              <a:buSzPts val="2400"/>
              <a:buFont typeface="Raleway"/>
              <a:buNone/>
              <a:defRPr sz="2400" b="1">
                <a:latin typeface="Raleway"/>
                <a:ea typeface="Raleway"/>
                <a:cs typeface="Raleway"/>
                <a:sym typeface="Raleway"/>
              </a:defRPr>
            </a:lvl7pPr>
            <a:lvl8pPr lvl="7" rtl="0">
              <a:lnSpc>
                <a:spcPct val="100000"/>
              </a:lnSpc>
              <a:spcBef>
                <a:spcPts val="0"/>
              </a:spcBef>
              <a:spcAft>
                <a:spcPts val="0"/>
              </a:spcAft>
              <a:buSzPts val="2400"/>
              <a:buFont typeface="Raleway"/>
              <a:buNone/>
              <a:defRPr sz="2400" b="1">
                <a:latin typeface="Raleway"/>
                <a:ea typeface="Raleway"/>
                <a:cs typeface="Raleway"/>
                <a:sym typeface="Raleway"/>
              </a:defRPr>
            </a:lvl8pPr>
            <a:lvl9pPr lvl="8" rtl="0">
              <a:lnSpc>
                <a:spcPct val="100000"/>
              </a:lnSpc>
              <a:spcBef>
                <a:spcPts val="0"/>
              </a:spcBef>
              <a:spcAft>
                <a:spcPts val="0"/>
              </a:spcAft>
              <a:buSzPts val="2400"/>
              <a:buFont typeface="Raleway"/>
              <a:buNone/>
              <a:defRPr sz="2400" b="1">
                <a:latin typeface="Raleway"/>
                <a:ea typeface="Raleway"/>
                <a:cs typeface="Raleway"/>
                <a:sym typeface="Raleway"/>
              </a:defRPr>
            </a:lvl9pPr>
          </a:lstStyle>
          <a:p>
            <a:endParaRPr/>
          </a:p>
        </p:txBody>
      </p:sp>
      <p:sp>
        <p:nvSpPr>
          <p:cNvPr id="63" name="Google Shape;63;p13"/>
          <p:cNvSpPr txBox="1">
            <a:spLocks noGrp="1"/>
          </p:cNvSpPr>
          <p:nvPr>
            <p:ph type="subTitle" idx="13"/>
          </p:nvPr>
        </p:nvSpPr>
        <p:spPr>
          <a:xfrm>
            <a:off x="1883600" y="3003800"/>
            <a:ext cx="2532000" cy="457200"/>
          </a:xfrm>
          <a:prstGeom prst="rect">
            <a:avLst/>
          </a:prstGeom>
        </p:spPr>
        <p:txBody>
          <a:bodyPr spcFirstLastPara="1" wrap="square" lIns="91425" tIns="91425" rIns="91425" bIns="91425" anchor="ctr" anchorCtr="0">
            <a:noAutofit/>
          </a:bodyPr>
          <a:lstStyle>
            <a:lvl1pPr lvl="0" rtl="0">
              <a:lnSpc>
                <a:spcPct val="100000"/>
              </a:lnSpc>
              <a:spcBef>
                <a:spcPts val="0"/>
              </a:spcBef>
              <a:spcAft>
                <a:spcPts val="0"/>
              </a:spcAft>
              <a:buSzPts val="2400"/>
              <a:buFont typeface="Raleway"/>
              <a:buNone/>
              <a:defRPr sz="1800" b="1">
                <a:solidFill>
                  <a:schemeClr val="dk1"/>
                </a:solidFill>
              </a:defRPr>
            </a:lvl1pPr>
            <a:lvl2pPr lvl="1" rtl="0">
              <a:lnSpc>
                <a:spcPct val="100000"/>
              </a:lnSpc>
              <a:spcBef>
                <a:spcPts val="0"/>
              </a:spcBef>
              <a:spcAft>
                <a:spcPts val="0"/>
              </a:spcAft>
              <a:buSzPts val="2400"/>
              <a:buFont typeface="Raleway"/>
              <a:buNone/>
              <a:defRPr sz="2400" b="1">
                <a:latin typeface="Raleway"/>
                <a:ea typeface="Raleway"/>
                <a:cs typeface="Raleway"/>
                <a:sym typeface="Raleway"/>
              </a:defRPr>
            </a:lvl2pPr>
            <a:lvl3pPr lvl="2" rtl="0">
              <a:lnSpc>
                <a:spcPct val="100000"/>
              </a:lnSpc>
              <a:spcBef>
                <a:spcPts val="0"/>
              </a:spcBef>
              <a:spcAft>
                <a:spcPts val="0"/>
              </a:spcAft>
              <a:buSzPts val="2400"/>
              <a:buFont typeface="Raleway"/>
              <a:buNone/>
              <a:defRPr sz="2400" b="1">
                <a:latin typeface="Raleway"/>
                <a:ea typeface="Raleway"/>
                <a:cs typeface="Raleway"/>
                <a:sym typeface="Raleway"/>
              </a:defRPr>
            </a:lvl3pPr>
            <a:lvl4pPr lvl="3" rtl="0">
              <a:lnSpc>
                <a:spcPct val="100000"/>
              </a:lnSpc>
              <a:spcBef>
                <a:spcPts val="0"/>
              </a:spcBef>
              <a:spcAft>
                <a:spcPts val="0"/>
              </a:spcAft>
              <a:buSzPts val="2400"/>
              <a:buFont typeface="Raleway"/>
              <a:buNone/>
              <a:defRPr sz="2400" b="1">
                <a:latin typeface="Raleway"/>
                <a:ea typeface="Raleway"/>
                <a:cs typeface="Raleway"/>
                <a:sym typeface="Raleway"/>
              </a:defRPr>
            </a:lvl4pPr>
            <a:lvl5pPr lvl="4" rtl="0">
              <a:lnSpc>
                <a:spcPct val="100000"/>
              </a:lnSpc>
              <a:spcBef>
                <a:spcPts val="0"/>
              </a:spcBef>
              <a:spcAft>
                <a:spcPts val="0"/>
              </a:spcAft>
              <a:buSzPts val="2400"/>
              <a:buFont typeface="Raleway"/>
              <a:buNone/>
              <a:defRPr sz="2400" b="1">
                <a:latin typeface="Raleway"/>
                <a:ea typeface="Raleway"/>
                <a:cs typeface="Raleway"/>
                <a:sym typeface="Raleway"/>
              </a:defRPr>
            </a:lvl5pPr>
            <a:lvl6pPr lvl="5" rtl="0">
              <a:lnSpc>
                <a:spcPct val="100000"/>
              </a:lnSpc>
              <a:spcBef>
                <a:spcPts val="0"/>
              </a:spcBef>
              <a:spcAft>
                <a:spcPts val="0"/>
              </a:spcAft>
              <a:buSzPts val="2400"/>
              <a:buFont typeface="Raleway"/>
              <a:buNone/>
              <a:defRPr sz="2400" b="1">
                <a:latin typeface="Raleway"/>
                <a:ea typeface="Raleway"/>
                <a:cs typeface="Raleway"/>
                <a:sym typeface="Raleway"/>
              </a:defRPr>
            </a:lvl6pPr>
            <a:lvl7pPr lvl="6" rtl="0">
              <a:lnSpc>
                <a:spcPct val="100000"/>
              </a:lnSpc>
              <a:spcBef>
                <a:spcPts val="0"/>
              </a:spcBef>
              <a:spcAft>
                <a:spcPts val="0"/>
              </a:spcAft>
              <a:buSzPts val="2400"/>
              <a:buFont typeface="Raleway"/>
              <a:buNone/>
              <a:defRPr sz="2400" b="1">
                <a:latin typeface="Raleway"/>
                <a:ea typeface="Raleway"/>
                <a:cs typeface="Raleway"/>
                <a:sym typeface="Raleway"/>
              </a:defRPr>
            </a:lvl7pPr>
            <a:lvl8pPr lvl="7" rtl="0">
              <a:lnSpc>
                <a:spcPct val="100000"/>
              </a:lnSpc>
              <a:spcBef>
                <a:spcPts val="0"/>
              </a:spcBef>
              <a:spcAft>
                <a:spcPts val="0"/>
              </a:spcAft>
              <a:buSzPts val="2400"/>
              <a:buFont typeface="Raleway"/>
              <a:buNone/>
              <a:defRPr sz="2400" b="1">
                <a:latin typeface="Raleway"/>
                <a:ea typeface="Raleway"/>
                <a:cs typeface="Raleway"/>
                <a:sym typeface="Raleway"/>
              </a:defRPr>
            </a:lvl8pPr>
            <a:lvl9pPr lvl="8" rtl="0">
              <a:lnSpc>
                <a:spcPct val="100000"/>
              </a:lnSpc>
              <a:spcBef>
                <a:spcPts val="0"/>
              </a:spcBef>
              <a:spcAft>
                <a:spcPts val="0"/>
              </a:spcAft>
              <a:buSzPts val="2400"/>
              <a:buFont typeface="Raleway"/>
              <a:buNone/>
              <a:defRPr sz="2400" b="1">
                <a:latin typeface="Raleway"/>
                <a:ea typeface="Raleway"/>
                <a:cs typeface="Raleway"/>
                <a:sym typeface="Raleway"/>
              </a:defRPr>
            </a:lvl9pPr>
          </a:lstStyle>
          <a:p>
            <a:endParaRPr/>
          </a:p>
        </p:txBody>
      </p:sp>
      <p:sp>
        <p:nvSpPr>
          <p:cNvPr id="64" name="Google Shape;64;p13"/>
          <p:cNvSpPr txBox="1">
            <a:spLocks noGrp="1"/>
          </p:cNvSpPr>
          <p:nvPr>
            <p:ph type="subTitle" idx="14"/>
          </p:nvPr>
        </p:nvSpPr>
        <p:spPr>
          <a:xfrm>
            <a:off x="1876825" y="3537200"/>
            <a:ext cx="2532000" cy="457200"/>
          </a:xfrm>
          <a:prstGeom prst="rect">
            <a:avLst/>
          </a:prstGeom>
        </p:spPr>
        <p:txBody>
          <a:bodyPr spcFirstLastPara="1" wrap="square" lIns="91425" tIns="91425" rIns="91425" bIns="91425" anchor="ctr" anchorCtr="0">
            <a:noAutofit/>
          </a:bodyPr>
          <a:lstStyle>
            <a:lvl1pPr lvl="0" rtl="0">
              <a:lnSpc>
                <a:spcPct val="100000"/>
              </a:lnSpc>
              <a:spcBef>
                <a:spcPts val="0"/>
              </a:spcBef>
              <a:spcAft>
                <a:spcPts val="0"/>
              </a:spcAft>
              <a:buSzPts val="2400"/>
              <a:buFont typeface="Raleway"/>
              <a:buNone/>
              <a:defRPr sz="1800" b="1">
                <a:solidFill>
                  <a:schemeClr val="dk1"/>
                </a:solidFill>
              </a:defRPr>
            </a:lvl1pPr>
            <a:lvl2pPr lvl="1" rtl="0">
              <a:lnSpc>
                <a:spcPct val="100000"/>
              </a:lnSpc>
              <a:spcBef>
                <a:spcPts val="0"/>
              </a:spcBef>
              <a:spcAft>
                <a:spcPts val="0"/>
              </a:spcAft>
              <a:buSzPts val="2400"/>
              <a:buFont typeface="Raleway"/>
              <a:buNone/>
              <a:defRPr sz="2400" b="1">
                <a:latin typeface="Raleway"/>
                <a:ea typeface="Raleway"/>
                <a:cs typeface="Raleway"/>
                <a:sym typeface="Raleway"/>
              </a:defRPr>
            </a:lvl2pPr>
            <a:lvl3pPr lvl="2" rtl="0">
              <a:lnSpc>
                <a:spcPct val="100000"/>
              </a:lnSpc>
              <a:spcBef>
                <a:spcPts val="0"/>
              </a:spcBef>
              <a:spcAft>
                <a:spcPts val="0"/>
              </a:spcAft>
              <a:buSzPts val="2400"/>
              <a:buFont typeface="Raleway"/>
              <a:buNone/>
              <a:defRPr sz="2400" b="1">
                <a:latin typeface="Raleway"/>
                <a:ea typeface="Raleway"/>
                <a:cs typeface="Raleway"/>
                <a:sym typeface="Raleway"/>
              </a:defRPr>
            </a:lvl3pPr>
            <a:lvl4pPr lvl="3" rtl="0">
              <a:lnSpc>
                <a:spcPct val="100000"/>
              </a:lnSpc>
              <a:spcBef>
                <a:spcPts val="0"/>
              </a:spcBef>
              <a:spcAft>
                <a:spcPts val="0"/>
              </a:spcAft>
              <a:buSzPts val="2400"/>
              <a:buFont typeface="Raleway"/>
              <a:buNone/>
              <a:defRPr sz="2400" b="1">
                <a:latin typeface="Raleway"/>
                <a:ea typeface="Raleway"/>
                <a:cs typeface="Raleway"/>
                <a:sym typeface="Raleway"/>
              </a:defRPr>
            </a:lvl4pPr>
            <a:lvl5pPr lvl="4" rtl="0">
              <a:lnSpc>
                <a:spcPct val="100000"/>
              </a:lnSpc>
              <a:spcBef>
                <a:spcPts val="0"/>
              </a:spcBef>
              <a:spcAft>
                <a:spcPts val="0"/>
              </a:spcAft>
              <a:buSzPts val="2400"/>
              <a:buFont typeface="Raleway"/>
              <a:buNone/>
              <a:defRPr sz="2400" b="1">
                <a:latin typeface="Raleway"/>
                <a:ea typeface="Raleway"/>
                <a:cs typeface="Raleway"/>
                <a:sym typeface="Raleway"/>
              </a:defRPr>
            </a:lvl5pPr>
            <a:lvl6pPr lvl="5" rtl="0">
              <a:lnSpc>
                <a:spcPct val="100000"/>
              </a:lnSpc>
              <a:spcBef>
                <a:spcPts val="0"/>
              </a:spcBef>
              <a:spcAft>
                <a:spcPts val="0"/>
              </a:spcAft>
              <a:buSzPts val="2400"/>
              <a:buFont typeface="Raleway"/>
              <a:buNone/>
              <a:defRPr sz="2400" b="1">
                <a:latin typeface="Raleway"/>
                <a:ea typeface="Raleway"/>
                <a:cs typeface="Raleway"/>
                <a:sym typeface="Raleway"/>
              </a:defRPr>
            </a:lvl6pPr>
            <a:lvl7pPr lvl="6" rtl="0">
              <a:lnSpc>
                <a:spcPct val="100000"/>
              </a:lnSpc>
              <a:spcBef>
                <a:spcPts val="0"/>
              </a:spcBef>
              <a:spcAft>
                <a:spcPts val="0"/>
              </a:spcAft>
              <a:buSzPts val="2400"/>
              <a:buFont typeface="Raleway"/>
              <a:buNone/>
              <a:defRPr sz="2400" b="1">
                <a:latin typeface="Raleway"/>
                <a:ea typeface="Raleway"/>
                <a:cs typeface="Raleway"/>
                <a:sym typeface="Raleway"/>
              </a:defRPr>
            </a:lvl7pPr>
            <a:lvl8pPr lvl="7" rtl="0">
              <a:lnSpc>
                <a:spcPct val="100000"/>
              </a:lnSpc>
              <a:spcBef>
                <a:spcPts val="0"/>
              </a:spcBef>
              <a:spcAft>
                <a:spcPts val="0"/>
              </a:spcAft>
              <a:buSzPts val="2400"/>
              <a:buFont typeface="Raleway"/>
              <a:buNone/>
              <a:defRPr sz="2400" b="1">
                <a:latin typeface="Raleway"/>
                <a:ea typeface="Raleway"/>
                <a:cs typeface="Raleway"/>
                <a:sym typeface="Raleway"/>
              </a:defRPr>
            </a:lvl8pPr>
            <a:lvl9pPr lvl="8" rtl="0">
              <a:lnSpc>
                <a:spcPct val="100000"/>
              </a:lnSpc>
              <a:spcBef>
                <a:spcPts val="0"/>
              </a:spcBef>
              <a:spcAft>
                <a:spcPts val="0"/>
              </a:spcAft>
              <a:buSzPts val="2400"/>
              <a:buFont typeface="Raleway"/>
              <a:buNone/>
              <a:defRPr sz="2400" b="1">
                <a:latin typeface="Raleway"/>
                <a:ea typeface="Raleway"/>
                <a:cs typeface="Raleway"/>
                <a:sym typeface="Raleway"/>
              </a:defRPr>
            </a:lvl9pPr>
          </a:lstStyle>
          <a:p>
            <a:endParaRPr/>
          </a:p>
        </p:txBody>
      </p:sp>
      <p:sp>
        <p:nvSpPr>
          <p:cNvPr id="65" name="Google Shape;65;p13"/>
          <p:cNvSpPr txBox="1">
            <a:spLocks noGrp="1"/>
          </p:cNvSpPr>
          <p:nvPr>
            <p:ph type="subTitle" idx="15"/>
          </p:nvPr>
        </p:nvSpPr>
        <p:spPr>
          <a:xfrm>
            <a:off x="1876825" y="4070600"/>
            <a:ext cx="2532000" cy="457200"/>
          </a:xfrm>
          <a:prstGeom prst="rect">
            <a:avLst/>
          </a:prstGeom>
        </p:spPr>
        <p:txBody>
          <a:bodyPr spcFirstLastPara="1" wrap="square" lIns="91425" tIns="91425" rIns="91425" bIns="91425" anchor="ctr" anchorCtr="0">
            <a:noAutofit/>
          </a:bodyPr>
          <a:lstStyle>
            <a:lvl1pPr lvl="0" rtl="0">
              <a:lnSpc>
                <a:spcPct val="100000"/>
              </a:lnSpc>
              <a:spcBef>
                <a:spcPts val="0"/>
              </a:spcBef>
              <a:spcAft>
                <a:spcPts val="0"/>
              </a:spcAft>
              <a:buSzPts val="2400"/>
              <a:buFont typeface="Raleway"/>
              <a:buNone/>
              <a:defRPr sz="1800" b="1">
                <a:solidFill>
                  <a:schemeClr val="dk1"/>
                </a:solidFill>
              </a:defRPr>
            </a:lvl1pPr>
            <a:lvl2pPr lvl="1" rtl="0">
              <a:lnSpc>
                <a:spcPct val="100000"/>
              </a:lnSpc>
              <a:spcBef>
                <a:spcPts val="0"/>
              </a:spcBef>
              <a:spcAft>
                <a:spcPts val="0"/>
              </a:spcAft>
              <a:buSzPts val="2400"/>
              <a:buFont typeface="Raleway"/>
              <a:buNone/>
              <a:defRPr sz="2400" b="1">
                <a:latin typeface="Raleway"/>
                <a:ea typeface="Raleway"/>
                <a:cs typeface="Raleway"/>
                <a:sym typeface="Raleway"/>
              </a:defRPr>
            </a:lvl2pPr>
            <a:lvl3pPr lvl="2" rtl="0">
              <a:lnSpc>
                <a:spcPct val="100000"/>
              </a:lnSpc>
              <a:spcBef>
                <a:spcPts val="0"/>
              </a:spcBef>
              <a:spcAft>
                <a:spcPts val="0"/>
              </a:spcAft>
              <a:buSzPts val="2400"/>
              <a:buFont typeface="Raleway"/>
              <a:buNone/>
              <a:defRPr sz="2400" b="1">
                <a:latin typeface="Raleway"/>
                <a:ea typeface="Raleway"/>
                <a:cs typeface="Raleway"/>
                <a:sym typeface="Raleway"/>
              </a:defRPr>
            </a:lvl3pPr>
            <a:lvl4pPr lvl="3" rtl="0">
              <a:lnSpc>
                <a:spcPct val="100000"/>
              </a:lnSpc>
              <a:spcBef>
                <a:spcPts val="0"/>
              </a:spcBef>
              <a:spcAft>
                <a:spcPts val="0"/>
              </a:spcAft>
              <a:buSzPts val="2400"/>
              <a:buFont typeface="Raleway"/>
              <a:buNone/>
              <a:defRPr sz="2400" b="1">
                <a:latin typeface="Raleway"/>
                <a:ea typeface="Raleway"/>
                <a:cs typeface="Raleway"/>
                <a:sym typeface="Raleway"/>
              </a:defRPr>
            </a:lvl4pPr>
            <a:lvl5pPr lvl="4" rtl="0">
              <a:lnSpc>
                <a:spcPct val="100000"/>
              </a:lnSpc>
              <a:spcBef>
                <a:spcPts val="0"/>
              </a:spcBef>
              <a:spcAft>
                <a:spcPts val="0"/>
              </a:spcAft>
              <a:buSzPts val="2400"/>
              <a:buFont typeface="Raleway"/>
              <a:buNone/>
              <a:defRPr sz="2400" b="1">
                <a:latin typeface="Raleway"/>
                <a:ea typeface="Raleway"/>
                <a:cs typeface="Raleway"/>
                <a:sym typeface="Raleway"/>
              </a:defRPr>
            </a:lvl5pPr>
            <a:lvl6pPr lvl="5" rtl="0">
              <a:lnSpc>
                <a:spcPct val="100000"/>
              </a:lnSpc>
              <a:spcBef>
                <a:spcPts val="0"/>
              </a:spcBef>
              <a:spcAft>
                <a:spcPts val="0"/>
              </a:spcAft>
              <a:buSzPts val="2400"/>
              <a:buFont typeface="Raleway"/>
              <a:buNone/>
              <a:defRPr sz="2400" b="1">
                <a:latin typeface="Raleway"/>
                <a:ea typeface="Raleway"/>
                <a:cs typeface="Raleway"/>
                <a:sym typeface="Raleway"/>
              </a:defRPr>
            </a:lvl6pPr>
            <a:lvl7pPr lvl="6" rtl="0">
              <a:lnSpc>
                <a:spcPct val="100000"/>
              </a:lnSpc>
              <a:spcBef>
                <a:spcPts val="0"/>
              </a:spcBef>
              <a:spcAft>
                <a:spcPts val="0"/>
              </a:spcAft>
              <a:buSzPts val="2400"/>
              <a:buFont typeface="Raleway"/>
              <a:buNone/>
              <a:defRPr sz="2400" b="1">
                <a:latin typeface="Raleway"/>
                <a:ea typeface="Raleway"/>
                <a:cs typeface="Raleway"/>
                <a:sym typeface="Raleway"/>
              </a:defRPr>
            </a:lvl7pPr>
            <a:lvl8pPr lvl="7" rtl="0">
              <a:lnSpc>
                <a:spcPct val="100000"/>
              </a:lnSpc>
              <a:spcBef>
                <a:spcPts val="0"/>
              </a:spcBef>
              <a:spcAft>
                <a:spcPts val="0"/>
              </a:spcAft>
              <a:buSzPts val="2400"/>
              <a:buFont typeface="Raleway"/>
              <a:buNone/>
              <a:defRPr sz="2400" b="1">
                <a:latin typeface="Raleway"/>
                <a:ea typeface="Raleway"/>
                <a:cs typeface="Raleway"/>
                <a:sym typeface="Raleway"/>
              </a:defRPr>
            </a:lvl8pPr>
            <a:lvl9pPr lvl="8" rtl="0">
              <a:lnSpc>
                <a:spcPct val="100000"/>
              </a:lnSpc>
              <a:spcBef>
                <a:spcPts val="0"/>
              </a:spcBef>
              <a:spcAft>
                <a:spcPts val="0"/>
              </a:spcAft>
              <a:buSzPts val="2400"/>
              <a:buFont typeface="Raleway"/>
              <a:buNone/>
              <a:defRPr sz="2400" b="1">
                <a:latin typeface="Raleway"/>
                <a:ea typeface="Raleway"/>
                <a:cs typeface="Raleway"/>
                <a:sym typeface="Raleway"/>
              </a:defRPr>
            </a:lvl9pPr>
          </a:lstStyle>
          <a:p>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Background">
  <p:cSld name="CUSTOM_9">
    <p:spTree>
      <p:nvGrpSpPr>
        <p:cNvPr id="1" name="Shape 125"/>
        <p:cNvGrpSpPr/>
        <p:nvPr/>
      </p:nvGrpSpPr>
      <p:grpSpPr>
        <a:xfrm>
          <a:off x="0" y="0"/>
          <a:ext cx="0" cy="0"/>
          <a:chOff x="0" y="0"/>
          <a:chExt cx="0" cy="0"/>
        </a:xfrm>
      </p:grpSpPr>
      <p:sp>
        <p:nvSpPr>
          <p:cNvPr id="126" name="Google Shape;126;p21"/>
          <p:cNvSpPr/>
          <p:nvPr/>
        </p:nvSpPr>
        <p:spPr>
          <a:xfrm>
            <a:off x="271750" y="212400"/>
            <a:ext cx="8600700" cy="4718700"/>
          </a:xfrm>
          <a:prstGeom prst="roundRect">
            <a:avLst>
              <a:gd name="adj" fmla="val 3770"/>
            </a:avLst>
          </a:prstGeom>
          <a:no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713225" y="445025"/>
            <a:ext cx="7717500" cy="572700"/>
          </a:xfrm>
          <a:prstGeom prst="rect">
            <a:avLst/>
          </a:prstGeom>
          <a:noFill/>
          <a:ln>
            <a:noFill/>
          </a:ln>
        </p:spPr>
        <p:txBody>
          <a:bodyPr spcFirstLastPara="1" wrap="square" lIns="91425" tIns="91425" rIns="91425" bIns="91425" anchor="t" anchorCtr="0">
            <a:noAutofit/>
          </a:bodyPr>
          <a:lstStyle>
            <a:lvl1pPr lvl="0" rtl="0">
              <a:spcBef>
                <a:spcPts val="0"/>
              </a:spcBef>
              <a:spcAft>
                <a:spcPts val="0"/>
              </a:spcAft>
              <a:buClr>
                <a:schemeClr val="dk1"/>
              </a:buClr>
              <a:buSzPts val="3000"/>
              <a:buFont typeface="Blinker"/>
              <a:buNone/>
              <a:defRPr sz="3000" b="1">
                <a:solidFill>
                  <a:schemeClr val="dk1"/>
                </a:solidFill>
                <a:latin typeface="Blinker"/>
                <a:ea typeface="Blinker"/>
                <a:cs typeface="Blinker"/>
                <a:sym typeface="Blinker"/>
              </a:defRPr>
            </a:lvl1pPr>
            <a:lvl2pPr lvl="1" rtl="0">
              <a:spcBef>
                <a:spcPts val="0"/>
              </a:spcBef>
              <a:spcAft>
                <a:spcPts val="0"/>
              </a:spcAft>
              <a:buClr>
                <a:schemeClr val="dk1"/>
              </a:buClr>
              <a:buSzPts val="3000"/>
              <a:buFont typeface="Blinker"/>
              <a:buNone/>
              <a:defRPr sz="3000" b="1">
                <a:solidFill>
                  <a:schemeClr val="dk1"/>
                </a:solidFill>
                <a:latin typeface="Blinker"/>
                <a:ea typeface="Blinker"/>
                <a:cs typeface="Blinker"/>
                <a:sym typeface="Blinker"/>
              </a:defRPr>
            </a:lvl2pPr>
            <a:lvl3pPr lvl="2" rtl="0">
              <a:spcBef>
                <a:spcPts val="0"/>
              </a:spcBef>
              <a:spcAft>
                <a:spcPts val="0"/>
              </a:spcAft>
              <a:buClr>
                <a:schemeClr val="dk1"/>
              </a:buClr>
              <a:buSzPts val="3000"/>
              <a:buFont typeface="Blinker"/>
              <a:buNone/>
              <a:defRPr sz="3000" b="1">
                <a:solidFill>
                  <a:schemeClr val="dk1"/>
                </a:solidFill>
                <a:latin typeface="Blinker"/>
                <a:ea typeface="Blinker"/>
                <a:cs typeface="Blinker"/>
                <a:sym typeface="Blinker"/>
              </a:defRPr>
            </a:lvl3pPr>
            <a:lvl4pPr lvl="3" rtl="0">
              <a:spcBef>
                <a:spcPts val="0"/>
              </a:spcBef>
              <a:spcAft>
                <a:spcPts val="0"/>
              </a:spcAft>
              <a:buClr>
                <a:schemeClr val="dk1"/>
              </a:buClr>
              <a:buSzPts val="3000"/>
              <a:buFont typeface="Blinker"/>
              <a:buNone/>
              <a:defRPr sz="3000" b="1">
                <a:solidFill>
                  <a:schemeClr val="dk1"/>
                </a:solidFill>
                <a:latin typeface="Blinker"/>
                <a:ea typeface="Blinker"/>
                <a:cs typeface="Blinker"/>
                <a:sym typeface="Blinker"/>
              </a:defRPr>
            </a:lvl4pPr>
            <a:lvl5pPr lvl="4" rtl="0">
              <a:spcBef>
                <a:spcPts val="0"/>
              </a:spcBef>
              <a:spcAft>
                <a:spcPts val="0"/>
              </a:spcAft>
              <a:buClr>
                <a:schemeClr val="dk1"/>
              </a:buClr>
              <a:buSzPts val="3000"/>
              <a:buFont typeface="Blinker"/>
              <a:buNone/>
              <a:defRPr sz="3000" b="1">
                <a:solidFill>
                  <a:schemeClr val="dk1"/>
                </a:solidFill>
                <a:latin typeface="Blinker"/>
                <a:ea typeface="Blinker"/>
                <a:cs typeface="Blinker"/>
                <a:sym typeface="Blinker"/>
              </a:defRPr>
            </a:lvl5pPr>
            <a:lvl6pPr lvl="5" rtl="0">
              <a:spcBef>
                <a:spcPts val="0"/>
              </a:spcBef>
              <a:spcAft>
                <a:spcPts val="0"/>
              </a:spcAft>
              <a:buClr>
                <a:schemeClr val="dk1"/>
              </a:buClr>
              <a:buSzPts val="3000"/>
              <a:buFont typeface="Blinker"/>
              <a:buNone/>
              <a:defRPr sz="3000" b="1">
                <a:solidFill>
                  <a:schemeClr val="dk1"/>
                </a:solidFill>
                <a:latin typeface="Blinker"/>
                <a:ea typeface="Blinker"/>
                <a:cs typeface="Blinker"/>
                <a:sym typeface="Blinker"/>
              </a:defRPr>
            </a:lvl6pPr>
            <a:lvl7pPr lvl="6" rtl="0">
              <a:spcBef>
                <a:spcPts val="0"/>
              </a:spcBef>
              <a:spcAft>
                <a:spcPts val="0"/>
              </a:spcAft>
              <a:buClr>
                <a:schemeClr val="dk1"/>
              </a:buClr>
              <a:buSzPts val="3000"/>
              <a:buFont typeface="Blinker"/>
              <a:buNone/>
              <a:defRPr sz="3000" b="1">
                <a:solidFill>
                  <a:schemeClr val="dk1"/>
                </a:solidFill>
                <a:latin typeface="Blinker"/>
                <a:ea typeface="Blinker"/>
                <a:cs typeface="Blinker"/>
                <a:sym typeface="Blinker"/>
              </a:defRPr>
            </a:lvl7pPr>
            <a:lvl8pPr lvl="7" rtl="0">
              <a:spcBef>
                <a:spcPts val="0"/>
              </a:spcBef>
              <a:spcAft>
                <a:spcPts val="0"/>
              </a:spcAft>
              <a:buClr>
                <a:schemeClr val="dk1"/>
              </a:buClr>
              <a:buSzPts val="3000"/>
              <a:buFont typeface="Blinker"/>
              <a:buNone/>
              <a:defRPr sz="3000" b="1">
                <a:solidFill>
                  <a:schemeClr val="dk1"/>
                </a:solidFill>
                <a:latin typeface="Blinker"/>
                <a:ea typeface="Blinker"/>
                <a:cs typeface="Blinker"/>
                <a:sym typeface="Blinker"/>
              </a:defRPr>
            </a:lvl8pPr>
            <a:lvl9pPr lvl="8" rtl="0">
              <a:spcBef>
                <a:spcPts val="0"/>
              </a:spcBef>
              <a:spcAft>
                <a:spcPts val="0"/>
              </a:spcAft>
              <a:buClr>
                <a:schemeClr val="dk1"/>
              </a:buClr>
              <a:buSzPts val="3000"/>
              <a:buFont typeface="Blinker"/>
              <a:buNone/>
              <a:defRPr sz="3000" b="1">
                <a:solidFill>
                  <a:schemeClr val="dk1"/>
                </a:solidFill>
                <a:latin typeface="Blinker"/>
                <a:ea typeface="Blinker"/>
                <a:cs typeface="Blinker"/>
                <a:sym typeface="Blinker"/>
              </a:defRPr>
            </a:lvl9pPr>
          </a:lstStyle>
          <a:p>
            <a:endParaRPr/>
          </a:p>
        </p:txBody>
      </p:sp>
      <p:sp>
        <p:nvSpPr>
          <p:cNvPr id="7" name="Google Shape;7;p1"/>
          <p:cNvSpPr txBox="1">
            <a:spLocks noGrp="1"/>
          </p:cNvSpPr>
          <p:nvPr>
            <p:ph type="body" idx="1"/>
          </p:nvPr>
        </p:nvSpPr>
        <p:spPr>
          <a:xfrm>
            <a:off x="713225" y="1187600"/>
            <a:ext cx="7717500" cy="3416400"/>
          </a:xfrm>
          <a:prstGeom prst="rect">
            <a:avLst/>
          </a:prstGeom>
          <a:noFill/>
          <a:ln>
            <a:noFill/>
          </a:ln>
        </p:spPr>
        <p:txBody>
          <a:bodyPr spcFirstLastPara="1" wrap="square" lIns="91425" tIns="91425" rIns="91425" bIns="91425" anchor="t" anchorCtr="0">
            <a:noAutofit/>
          </a:bodyPr>
          <a:lstStyle>
            <a:lvl1pPr marL="457200" lvl="0" indent="-304800">
              <a:lnSpc>
                <a:spcPct val="100000"/>
              </a:lnSpc>
              <a:spcBef>
                <a:spcPts val="0"/>
              </a:spcBef>
              <a:spcAft>
                <a:spcPts val="0"/>
              </a:spcAft>
              <a:buClr>
                <a:schemeClr val="dk1"/>
              </a:buClr>
              <a:buSzPts val="1200"/>
              <a:buFont typeface="Blinker"/>
              <a:buChar char="●"/>
              <a:defRPr sz="1200">
                <a:solidFill>
                  <a:schemeClr val="dk1"/>
                </a:solidFill>
                <a:latin typeface="Blinker"/>
                <a:ea typeface="Blinker"/>
                <a:cs typeface="Blinker"/>
                <a:sym typeface="Blinker"/>
              </a:defRPr>
            </a:lvl1pPr>
            <a:lvl2pPr marL="914400" lvl="1" indent="-304800">
              <a:lnSpc>
                <a:spcPct val="100000"/>
              </a:lnSpc>
              <a:spcBef>
                <a:spcPts val="0"/>
              </a:spcBef>
              <a:spcAft>
                <a:spcPts val="0"/>
              </a:spcAft>
              <a:buClr>
                <a:schemeClr val="dk1"/>
              </a:buClr>
              <a:buSzPts val="1200"/>
              <a:buFont typeface="Blinker"/>
              <a:buChar char="○"/>
              <a:defRPr sz="1200">
                <a:solidFill>
                  <a:schemeClr val="dk1"/>
                </a:solidFill>
                <a:latin typeface="Blinker"/>
                <a:ea typeface="Blinker"/>
                <a:cs typeface="Blinker"/>
                <a:sym typeface="Blinker"/>
              </a:defRPr>
            </a:lvl2pPr>
            <a:lvl3pPr marL="1371600" lvl="2" indent="-304800">
              <a:lnSpc>
                <a:spcPct val="100000"/>
              </a:lnSpc>
              <a:spcBef>
                <a:spcPts val="0"/>
              </a:spcBef>
              <a:spcAft>
                <a:spcPts val="0"/>
              </a:spcAft>
              <a:buClr>
                <a:schemeClr val="dk1"/>
              </a:buClr>
              <a:buSzPts val="1200"/>
              <a:buFont typeface="Blinker"/>
              <a:buChar char="■"/>
              <a:defRPr sz="1200">
                <a:solidFill>
                  <a:schemeClr val="dk1"/>
                </a:solidFill>
                <a:latin typeface="Blinker"/>
                <a:ea typeface="Blinker"/>
                <a:cs typeface="Blinker"/>
                <a:sym typeface="Blinker"/>
              </a:defRPr>
            </a:lvl3pPr>
            <a:lvl4pPr marL="1828800" lvl="3" indent="-304800">
              <a:lnSpc>
                <a:spcPct val="100000"/>
              </a:lnSpc>
              <a:spcBef>
                <a:spcPts val="0"/>
              </a:spcBef>
              <a:spcAft>
                <a:spcPts val="0"/>
              </a:spcAft>
              <a:buClr>
                <a:schemeClr val="dk1"/>
              </a:buClr>
              <a:buSzPts val="1200"/>
              <a:buFont typeface="Blinker"/>
              <a:buChar char="●"/>
              <a:defRPr sz="1200">
                <a:solidFill>
                  <a:schemeClr val="dk1"/>
                </a:solidFill>
                <a:latin typeface="Blinker"/>
                <a:ea typeface="Blinker"/>
                <a:cs typeface="Blinker"/>
                <a:sym typeface="Blinker"/>
              </a:defRPr>
            </a:lvl4pPr>
            <a:lvl5pPr marL="2286000" lvl="4" indent="-304800">
              <a:lnSpc>
                <a:spcPct val="100000"/>
              </a:lnSpc>
              <a:spcBef>
                <a:spcPts val="0"/>
              </a:spcBef>
              <a:spcAft>
                <a:spcPts val="0"/>
              </a:spcAft>
              <a:buClr>
                <a:schemeClr val="dk1"/>
              </a:buClr>
              <a:buSzPts val="1200"/>
              <a:buFont typeface="Blinker"/>
              <a:buChar char="○"/>
              <a:defRPr sz="1200">
                <a:solidFill>
                  <a:schemeClr val="dk1"/>
                </a:solidFill>
                <a:latin typeface="Blinker"/>
                <a:ea typeface="Blinker"/>
                <a:cs typeface="Blinker"/>
                <a:sym typeface="Blinker"/>
              </a:defRPr>
            </a:lvl5pPr>
            <a:lvl6pPr marL="2743200" lvl="5" indent="-304800">
              <a:lnSpc>
                <a:spcPct val="100000"/>
              </a:lnSpc>
              <a:spcBef>
                <a:spcPts val="0"/>
              </a:spcBef>
              <a:spcAft>
                <a:spcPts val="0"/>
              </a:spcAft>
              <a:buClr>
                <a:schemeClr val="dk1"/>
              </a:buClr>
              <a:buSzPts val="1200"/>
              <a:buFont typeface="Blinker"/>
              <a:buChar char="■"/>
              <a:defRPr sz="1200">
                <a:solidFill>
                  <a:schemeClr val="dk1"/>
                </a:solidFill>
                <a:latin typeface="Blinker"/>
                <a:ea typeface="Blinker"/>
                <a:cs typeface="Blinker"/>
                <a:sym typeface="Blinker"/>
              </a:defRPr>
            </a:lvl6pPr>
            <a:lvl7pPr marL="3200400" lvl="6" indent="-304800">
              <a:lnSpc>
                <a:spcPct val="100000"/>
              </a:lnSpc>
              <a:spcBef>
                <a:spcPts val="0"/>
              </a:spcBef>
              <a:spcAft>
                <a:spcPts val="0"/>
              </a:spcAft>
              <a:buClr>
                <a:schemeClr val="dk1"/>
              </a:buClr>
              <a:buSzPts val="1200"/>
              <a:buFont typeface="Blinker"/>
              <a:buChar char="●"/>
              <a:defRPr sz="1200">
                <a:solidFill>
                  <a:schemeClr val="dk1"/>
                </a:solidFill>
                <a:latin typeface="Blinker"/>
                <a:ea typeface="Blinker"/>
                <a:cs typeface="Blinker"/>
                <a:sym typeface="Blinker"/>
              </a:defRPr>
            </a:lvl7pPr>
            <a:lvl8pPr marL="3657600" lvl="7" indent="-304800">
              <a:lnSpc>
                <a:spcPct val="100000"/>
              </a:lnSpc>
              <a:spcBef>
                <a:spcPts val="0"/>
              </a:spcBef>
              <a:spcAft>
                <a:spcPts val="0"/>
              </a:spcAft>
              <a:buClr>
                <a:schemeClr val="dk1"/>
              </a:buClr>
              <a:buSzPts val="1200"/>
              <a:buFont typeface="Blinker"/>
              <a:buChar char="○"/>
              <a:defRPr sz="1200">
                <a:solidFill>
                  <a:schemeClr val="dk1"/>
                </a:solidFill>
                <a:latin typeface="Blinker"/>
                <a:ea typeface="Blinker"/>
                <a:cs typeface="Blinker"/>
                <a:sym typeface="Blinker"/>
              </a:defRPr>
            </a:lvl8pPr>
            <a:lvl9pPr marL="4114800" lvl="8" indent="-304800">
              <a:lnSpc>
                <a:spcPct val="100000"/>
              </a:lnSpc>
              <a:spcBef>
                <a:spcPts val="0"/>
              </a:spcBef>
              <a:spcAft>
                <a:spcPts val="0"/>
              </a:spcAft>
              <a:buClr>
                <a:schemeClr val="dk1"/>
              </a:buClr>
              <a:buSzPts val="1200"/>
              <a:buFont typeface="Blinker"/>
              <a:buChar char="■"/>
              <a:defRPr sz="1200">
                <a:solidFill>
                  <a:schemeClr val="dk1"/>
                </a:solidFill>
                <a:latin typeface="Blinker"/>
                <a:ea typeface="Blinker"/>
                <a:cs typeface="Blinker"/>
                <a:sym typeface="Blinker"/>
              </a:defRPr>
            </a:lvl9pPr>
          </a:lstStyle>
          <a:p>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4" r:id="rId3"/>
    <p:sldLayoutId id="2147483655" r:id="rId4"/>
    <p:sldLayoutId id="2147483656" r:id="rId5"/>
    <p:sldLayoutId id="2147483658" r:id="rId6"/>
    <p:sldLayoutId id="2147483659" r:id="rId7"/>
    <p:sldLayoutId id="2147483667" r:id="rId8"/>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8" Type="http://schemas.openxmlformats.org/officeDocument/2006/relationships/hyperlink" Target="https://www.haven.com/support/privacy-policy" TargetMode="External"/><Relationship Id="rId13" Type="http://schemas.openxmlformats.org/officeDocument/2006/relationships/hyperlink" Target="https://ukandeu.ac.uk/the-impact-of-brexit-on-the-uk-labour-market-an-early-assessment/#:~:text=By%20September%202022%2C%20there%20was,1%25%20of%20the%20labour%20force" TargetMode="External"/><Relationship Id="rId3" Type="http://schemas.openxmlformats.org/officeDocument/2006/relationships/hyperlink" Target="https://www.cipd.org/uk/knowledge/employment-law/working-time/#:~:text=The%20Working%20Time%20Regulations%201998,the%20right%20to%20paid%20leave" TargetMode="External"/><Relationship Id="rId7" Type="http://schemas.openxmlformats.org/officeDocument/2006/relationships/hyperlink" Target="https://gdpr-info.eu/art-5-gdpr/" TargetMode="External"/><Relationship Id="rId12" Type="http://schemas.openxmlformats.org/officeDocument/2006/relationships/hyperlink" Target="https://www.infosecurity-magazine.com/news/hackers-destroying-ihgs-data-for/" TargetMode="External"/><Relationship Id="rId2" Type="http://schemas.openxmlformats.org/officeDocument/2006/relationships/hyperlink" Target="file:///E:\my\My_Information\Pisces\2024\oct\23rd\workcation" TargetMode="External"/><Relationship Id="rId1" Type="http://schemas.openxmlformats.org/officeDocument/2006/relationships/slideLayout" Target="../slideLayouts/slideLayout2.xml"/><Relationship Id="rId6" Type="http://schemas.openxmlformats.org/officeDocument/2006/relationships/hyperlink" Target="https://democracy.warwickshire.gov.uk/documents/s33794/Appendix%201%20for%20Sustainable%20Futures%20Strategy.pdf" TargetMode="External"/><Relationship Id="rId11" Type="http://schemas.openxmlformats.org/officeDocument/2006/relationships/hyperlink" Target="https://libguides.libraries.wsu.edu/c.php?g=294263&amp;p=4358409" TargetMode="External"/><Relationship Id="rId5" Type="http://schemas.openxmlformats.org/officeDocument/2006/relationships/hyperlink" Target="https://www.statista.com/statistics/306648/inflation-rate-consumer-price-index-cpi-united-kingdom-uk/#:~:text=The%20UK%20inflation%20rate%20was,11.1%20percent%20in%20October%202022" TargetMode="External"/><Relationship Id="rId10" Type="http://schemas.openxmlformats.org/officeDocument/2006/relationships/hyperlink" Target="https://www.intrepidtravel.com/en/newsroom/releases/intrepid-partners-kaptio" TargetMode="External"/><Relationship Id="rId4" Type="http://schemas.openxmlformats.org/officeDocument/2006/relationships/hyperlink" Target="https://www.statista.com/statistics/281744/gdp-of-the-united-kingdom/#:~:text=GDP%20of%20the%20UK%201948%2D2023&amp;text=The%20gross%20domestic%20product%20of,compared%20to%20the%20previous%20year" TargetMode="External"/><Relationship Id="rId9" Type="http://schemas.openxmlformats.org/officeDocument/2006/relationships/hyperlink" Target="https://hoteltechnologynews.com/2024/01/hilton-launches-tech-enabled-global-program-aimed-at-simplifying-business-travel/"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36"/>
        <p:cNvGrpSpPr/>
        <p:nvPr/>
      </p:nvGrpSpPr>
      <p:grpSpPr>
        <a:xfrm>
          <a:off x="0" y="0"/>
          <a:ext cx="0" cy="0"/>
          <a:chOff x="0" y="0"/>
          <a:chExt cx="0" cy="0"/>
        </a:xfrm>
      </p:grpSpPr>
      <p:sp>
        <p:nvSpPr>
          <p:cNvPr id="137" name="Google Shape;137;p25"/>
          <p:cNvSpPr txBox="1">
            <a:spLocks noGrp="1"/>
          </p:cNvSpPr>
          <p:nvPr>
            <p:ph type="ctrTitle"/>
          </p:nvPr>
        </p:nvSpPr>
        <p:spPr>
          <a:xfrm>
            <a:off x="107504" y="1628591"/>
            <a:ext cx="8928992" cy="2527335"/>
          </a:xfrm>
          <a:prstGeom prst="rect">
            <a:avLst/>
          </a:prstGeom>
        </p:spPr>
        <p:txBody>
          <a:bodyPr spcFirstLastPara="1" wrap="square" lIns="91425" tIns="91425" rIns="91425" bIns="91425" anchor="ctr" anchorCtr="0">
            <a:noAutofit/>
          </a:bodyPr>
          <a:lstStyle/>
          <a:p>
            <a:r>
              <a:rPr lang="en-GB" sz="4000" dirty="0">
                <a:solidFill>
                  <a:schemeClr val="tx1">
                    <a:lumMod val="50000"/>
                  </a:schemeClr>
                </a:solidFill>
                <a:latin typeface="Times New Roman" pitchFamily="18" charset="0"/>
                <a:cs typeface="Times New Roman" pitchFamily="18" charset="0"/>
              </a:rPr>
              <a:t>DIGITAL TRANSFORMATION IN HOSPITALITY AND TOURISM</a:t>
            </a:r>
            <a:endParaRPr sz="4000" dirty="0">
              <a:solidFill>
                <a:schemeClr val="tx1">
                  <a:lumMod val="50000"/>
                </a:schemeClr>
              </a:solidFill>
              <a:latin typeface="Times New Roman" pitchFamily="18" charset="0"/>
              <a:cs typeface="Times New Roman" pitchFamily="18" charset="0"/>
            </a:endParaRPr>
          </a:p>
        </p:txBody>
      </p:sp>
      <p:sp>
        <p:nvSpPr>
          <p:cNvPr id="138" name="Google Shape;138;p25"/>
          <p:cNvSpPr txBox="1">
            <a:spLocks noGrp="1"/>
          </p:cNvSpPr>
          <p:nvPr>
            <p:ph type="subTitle" idx="1"/>
          </p:nvPr>
        </p:nvSpPr>
        <p:spPr>
          <a:xfrm>
            <a:off x="2307675" y="3665355"/>
            <a:ext cx="4528800" cy="720080"/>
          </a:xfrm>
          <a:prstGeom prst="rect">
            <a:avLst/>
          </a:prstGeom>
        </p:spPr>
        <p:txBody>
          <a:bodyPr spcFirstLastPara="1" wrap="square" lIns="91425" tIns="91425" rIns="91425" bIns="91425" anchor="t" anchorCtr="0">
            <a:noAutofit/>
          </a:bodyPr>
          <a:lstStyle/>
          <a:p>
            <a:pPr marL="0" indent="0"/>
            <a:r>
              <a:rPr lang="en-US" b="1" dirty="0">
                <a:solidFill>
                  <a:schemeClr val="tx1">
                    <a:lumMod val="50000"/>
                  </a:schemeClr>
                </a:solidFill>
                <a:latin typeface="Times New Roman"/>
                <a:cs typeface="Times New Roman"/>
              </a:rPr>
              <a:t>Student Name:  Cristina Paulina Mitu</a:t>
            </a:r>
            <a:endParaRPr lang="en-US" b="1" dirty="0">
              <a:solidFill>
                <a:schemeClr val="tx1">
                  <a:lumMod val="50000"/>
                </a:schemeClr>
              </a:solidFill>
              <a:latin typeface="Times New Roman" pitchFamily="18" charset="0"/>
              <a:cs typeface="Times New Roman" pitchFamily="18" charset="0"/>
            </a:endParaRPr>
          </a:p>
          <a:p>
            <a:pPr marL="0" lvl="0" indent="0" algn="ctr" rtl="0">
              <a:spcBef>
                <a:spcPts val="0"/>
              </a:spcBef>
              <a:spcAft>
                <a:spcPts val="0"/>
              </a:spcAft>
              <a:buNone/>
            </a:pPr>
            <a:r>
              <a:rPr lang="en-US" b="1" dirty="0">
                <a:solidFill>
                  <a:schemeClr val="tx1">
                    <a:lumMod val="50000"/>
                  </a:schemeClr>
                </a:solidFill>
                <a:latin typeface="Times New Roman"/>
                <a:cs typeface="Times New Roman"/>
              </a:rPr>
              <a:t>Student ID: 2120015</a:t>
            </a:r>
          </a:p>
          <a:p>
            <a:pPr marL="0" indent="0"/>
            <a:r>
              <a:rPr lang="en-US" b="1" dirty="0">
                <a:solidFill>
                  <a:schemeClr val="tx1">
                    <a:lumMod val="50000"/>
                  </a:schemeClr>
                </a:solidFill>
                <a:latin typeface="Times New Roman"/>
                <a:cs typeface="Times New Roman"/>
              </a:rPr>
              <a:t>Module : BMIH6001</a:t>
            </a:r>
          </a:p>
          <a:p>
            <a:pPr marL="0" indent="0"/>
            <a:r>
              <a:rPr lang="en-US" b="1" dirty="0">
                <a:solidFill>
                  <a:schemeClr val="tx1">
                    <a:lumMod val="50000"/>
                  </a:schemeClr>
                </a:solidFill>
                <a:latin typeface="Times New Roman"/>
                <a:cs typeface="Times New Roman"/>
              </a:rPr>
              <a:t>Lecturer: Ernest </a:t>
            </a:r>
            <a:r>
              <a:rPr lang="en-US" b="1" dirty="0" err="1">
                <a:solidFill>
                  <a:schemeClr val="tx1">
                    <a:lumMod val="50000"/>
                  </a:schemeClr>
                </a:solidFill>
                <a:latin typeface="Times New Roman"/>
                <a:cs typeface="Times New Roman"/>
              </a:rPr>
              <a:t>Balutie</a:t>
            </a:r>
            <a:r>
              <a:rPr lang="en-US" b="1" dirty="0">
                <a:solidFill>
                  <a:schemeClr val="tx1">
                    <a:lumMod val="50000"/>
                  </a:schemeClr>
                </a:solidFill>
                <a:latin typeface="Times New Roman"/>
                <a:cs typeface="Times New Roman"/>
              </a:rPr>
              <a:t> </a:t>
            </a:r>
            <a:r>
              <a:rPr lang="en-US" b="1" dirty="0" err="1">
                <a:solidFill>
                  <a:schemeClr val="tx1">
                    <a:lumMod val="50000"/>
                  </a:schemeClr>
                </a:solidFill>
                <a:latin typeface="Times New Roman"/>
                <a:cs typeface="Times New Roman"/>
              </a:rPr>
              <a:t>Wavei</a:t>
            </a:r>
            <a:endParaRPr lang="en-US" b="1" dirty="0" err="1">
              <a:solidFill>
                <a:schemeClr val="tx1">
                  <a:lumMod val="50000"/>
                </a:schemeClr>
              </a:solidFill>
              <a:latin typeface="Times New Roman" pitchFamily="18" charset="0"/>
              <a:cs typeface="Times New Roman" pitchFamily="18" charset="0"/>
            </a:endParaRPr>
          </a:p>
        </p:txBody>
      </p:sp>
      <p:pic>
        <p:nvPicPr>
          <p:cNvPr id="139" name="Google Shape;139;p25"/>
          <p:cNvPicPr preferRelativeResize="0"/>
          <p:nvPr/>
        </p:nvPicPr>
        <p:blipFill>
          <a:blip r:embed="rId3">
            <a:alphaModFix/>
          </a:blip>
          <a:stretch>
            <a:fillRect/>
          </a:stretch>
        </p:blipFill>
        <p:spPr>
          <a:xfrm>
            <a:off x="3491880" y="186667"/>
            <a:ext cx="2189137" cy="1587704"/>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81"/>
        <p:cNvGrpSpPr/>
        <p:nvPr/>
      </p:nvGrpSpPr>
      <p:grpSpPr>
        <a:xfrm>
          <a:off x="0" y="0"/>
          <a:ext cx="0" cy="0"/>
          <a:chOff x="0" y="0"/>
          <a:chExt cx="0" cy="0"/>
        </a:xfrm>
      </p:grpSpPr>
      <p:sp>
        <p:nvSpPr>
          <p:cNvPr id="182" name="Google Shape;182;p29"/>
          <p:cNvSpPr txBox="1">
            <a:spLocks noGrp="1"/>
          </p:cNvSpPr>
          <p:nvPr>
            <p:ph type="title"/>
          </p:nvPr>
        </p:nvSpPr>
        <p:spPr>
          <a:xfrm>
            <a:off x="2555776" y="341110"/>
            <a:ext cx="3749100" cy="648072"/>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US" sz="2400" dirty="0">
                <a:latin typeface="Times New Roman" pitchFamily="18" charset="0"/>
                <a:cs typeface="Times New Roman" pitchFamily="18" charset="0"/>
              </a:rPr>
              <a:t>Introduction </a:t>
            </a:r>
            <a:endParaRPr sz="2400" dirty="0">
              <a:latin typeface="Times New Roman" pitchFamily="18" charset="0"/>
              <a:cs typeface="Times New Roman" pitchFamily="18" charset="0"/>
            </a:endParaRPr>
          </a:p>
        </p:txBody>
      </p:sp>
      <p:sp>
        <p:nvSpPr>
          <p:cNvPr id="3" name="TextBox 2"/>
          <p:cNvSpPr txBox="1"/>
          <p:nvPr/>
        </p:nvSpPr>
        <p:spPr>
          <a:xfrm>
            <a:off x="4195732" y="989183"/>
            <a:ext cx="4696748" cy="3647152"/>
          </a:xfrm>
          <a:prstGeom prst="rect">
            <a:avLst/>
          </a:prstGeom>
          <a:noFill/>
        </p:spPr>
        <p:txBody>
          <a:bodyPr wrap="square" rtlCol="0">
            <a:spAutoFit/>
          </a:bodyPr>
          <a:lstStyle/>
          <a:p>
            <a:pPr marL="285750" indent="-285750" algn="just">
              <a:lnSpc>
                <a:spcPct val="150000"/>
              </a:lnSpc>
              <a:buFont typeface="Arial" panose="020B0604020202020204" pitchFamily="34" charset="0"/>
              <a:buChar char="•"/>
            </a:pPr>
            <a:r>
              <a:rPr lang="en-GB" dirty="0">
                <a:latin typeface="Times New Roman" panose="02020603050405020304" pitchFamily="18" charset="0"/>
                <a:ea typeface="Times New Roman" panose="02020603050405020304" pitchFamily="18" charset="0"/>
              </a:rPr>
              <a:t>The hospitality industry is in the middle of a large shift towards digitization that alters the way companies, customers, and employees engage</a:t>
            </a:r>
            <a:endParaRPr lang="en-IN" dirty="0">
              <a:latin typeface="Times New Roman" panose="02020603050405020304" pitchFamily="18" charset="0"/>
              <a:ea typeface="Times New Roman" panose="02020603050405020304" pitchFamily="18" charset="0"/>
            </a:endParaRPr>
          </a:p>
          <a:p>
            <a:pPr marL="285750" indent="-285750" algn="just">
              <a:lnSpc>
                <a:spcPct val="150000"/>
              </a:lnSpc>
              <a:buFont typeface="Arial" panose="020B0604020202020204" pitchFamily="34" charset="0"/>
              <a:buChar char="•"/>
            </a:pPr>
            <a:r>
              <a:rPr lang="en-GB" dirty="0">
                <a:latin typeface="Times New Roman" panose="02020603050405020304" pitchFamily="18" charset="0"/>
                <a:ea typeface="Times New Roman" panose="02020603050405020304" pitchFamily="18" charset="0"/>
              </a:rPr>
              <a:t>This shift makes use of technologies to promote operation effectiveness and consumer relations hence presenting many opportunities to the business person and the customer</a:t>
            </a:r>
            <a:endParaRPr lang="en-IN" dirty="0">
              <a:latin typeface="Times New Roman" panose="02020603050405020304" pitchFamily="18" charset="0"/>
              <a:ea typeface="Times New Roman" panose="02020603050405020304" pitchFamily="18" charset="0"/>
            </a:endParaRPr>
          </a:p>
          <a:p>
            <a:pPr marL="285750" indent="-285750" algn="just">
              <a:lnSpc>
                <a:spcPct val="150000"/>
              </a:lnSpc>
              <a:buFont typeface="Arial" panose="020B0604020202020204" pitchFamily="34" charset="0"/>
              <a:buChar char="•"/>
            </a:pPr>
            <a:r>
              <a:rPr lang="en-GB" dirty="0">
                <a:latin typeface="Times New Roman" panose="02020603050405020304" pitchFamily="18" charset="0"/>
                <a:ea typeface="Times New Roman" panose="02020603050405020304" pitchFamily="18" charset="0"/>
              </a:rPr>
              <a:t>In this respect, despite some damage to the environment, the use of digital tools, including combined Property Management Systems (PMS), as well as data analysis tools, is critical for sustaining competition</a:t>
            </a:r>
            <a:endParaRPr lang="en-IN" dirty="0">
              <a:effectLst/>
              <a:latin typeface="Times New Roman" panose="02020603050405020304" pitchFamily="18" charset="0"/>
              <a:ea typeface="Times New Roman" panose="02020603050405020304" pitchFamily="18" charset="0"/>
            </a:endParaRPr>
          </a:p>
        </p:txBody>
      </p:sp>
      <p:pic>
        <p:nvPicPr>
          <p:cNvPr id="2051" name="Picture 3"/>
          <p:cNvPicPr>
            <a:picLocks noGrp="1" noChangeAspect="1" noChangeArrowheads="1"/>
          </p:cNvPicPr>
          <p:nvPr>
            <p:ph type="pic" idx="3"/>
          </p:nvPr>
        </p:nvPicPr>
        <p:blipFill rotWithShape="1">
          <a:blip r:embed="rId3">
            <a:extLst>
              <a:ext uri="{28A0092B-C50C-407E-A947-70E740481C1C}">
                <a14:useLocalDpi xmlns:a14="http://schemas.microsoft.com/office/drawing/2010/main" val="0"/>
              </a:ext>
            </a:extLst>
          </a:blip>
          <a:srcRect l="4246" t="1857" r="33887" b="-1857"/>
          <a:stretch/>
        </p:blipFill>
        <p:spPr bwMode="auto">
          <a:xfrm>
            <a:off x="323528" y="1352551"/>
            <a:ext cx="3656180" cy="2749084"/>
          </a:xfrm>
          <a:prstGeom prst="rect">
            <a:avLst/>
          </a:prstGeom>
          <a:noFill/>
          <a:ln w="2857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81"/>
        <p:cNvGrpSpPr/>
        <p:nvPr/>
      </p:nvGrpSpPr>
      <p:grpSpPr>
        <a:xfrm>
          <a:off x="0" y="0"/>
          <a:ext cx="0" cy="0"/>
          <a:chOff x="0" y="0"/>
          <a:chExt cx="0" cy="0"/>
        </a:xfrm>
      </p:grpSpPr>
      <p:sp>
        <p:nvSpPr>
          <p:cNvPr id="182" name="Google Shape;182;p29"/>
          <p:cNvSpPr txBox="1">
            <a:spLocks noGrp="1"/>
          </p:cNvSpPr>
          <p:nvPr>
            <p:ph type="title"/>
          </p:nvPr>
        </p:nvSpPr>
        <p:spPr>
          <a:xfrm>
            <a:off x="444888" y="339502"/>
            <a:ext cx="8231568" cy="576064"/>
          </a:xfrm>
          <a:prstGeom prst="rect">
            <a:avLst/>
          </a:prstGeom>
        </p:spPr>
        <p:txBody>
          <a:bodyPr spcFirstLastPara="1" wrap="square" lIns="91425" tIns="91425" rIns="91425" bIns="91425" anchor="t" anchorCtr="0">
            <a:noAutofit/>
          </a:bodyPr>
          <a:lstStyle/>
          <a:p>
            <a:pPr algn="ctr"/>
            <a:r>
              <a:rPr lang="en-US" sz="2000" dirty="0">
                <a:latin typeface="Times New Roman"/>
                <a:cs typeface="Times New Roman"/>
              </a:rPr>
              <a:t>Literature Review</a:t>
            </a:r>
            <a:br>
              <a:rPr lang="en-US" sz="2000" dirty="0">
                <a:latin typeface="Times New Roman"/>
                <a:cs typeface="Times New Roman"/>
              </a:rPr>
            </a:br>
            <a:r>
              <a:rPr lang="en-US" sz="2000" dirty="0">
                <a:latin typeface="Times New Roman"/>
                <a:cs typeface="Times New Roman"/>
              </a:rPr>
              <a:t>Impact of Digital Transformation on Hospitality and Tourism</a:t>
            </a:r>
            <a:endParaRPr sz="2000" dirty="0">
              <a:latin typeface="Times New Roman"/>
              <a:cs typeface="Times New Roman"/>
            </a:endParaRPr>
          </a:p>
        </p:txBody>
      </p:sp>
      <p:sp>
        <p:nvSpPr>
          <p:cNvPr id="3" name="TextBox 2"/>
          <p:cNvSpPr txBox="1"/>
          <p:nvPr/>
        </p:nvSpPr>
        <p:spPr>
          <a:xfrm>
            <a:off x="4211960" y="1203598"/>
            <a:ext cx="4536504" cy="3647152"/>
          </a:xfrm>
          <a:prstGeom prst="rect">
            <a:avLst/>
          </a:prstGeom>
          <a:noFill/>
        </p:spPr>
        <p:txBody>
          <a:bodyPr wrap="square" rtlCol="0">
            <a:spAutoFit/>
          </a:bodyPr>
          <a:lstStyle/>
          <a:p>
            <a:pPr marL="285750" indent="-285750" algn="just">
              <a:lnSpc>
                <a:spcPct val="150000"/>
              </a:lnSpc>
              <a:buFont typeface="Arial" panose="020B0604020202020204" pitchFamily="34" charset="0"/>
              <a:buChar char="•"/>
            </a:pPr>
            <a:r>
              <a:rPr lang="en-GB" b="1" i="1" dirty="0">
                <a:solidFill>
                  <a:schemeClr val="tx1"/>
                </a:solidFill>
                <a:latin typeface="Times New Roman" panose="02020603050405020304" pitchFamily="18" charset="0"/>
                <a:cs typeface="Times New Roman" panose="02020603050405020304" pitchFamily="18" charset="0"/>
              </a:rPr>
              <a:t>Innovation theory </a:t>
            </a:r>
            <a:r>
              <a:rPr lang="en-GB" dirty="0">
                <a:solidFill>
                  <a:schemeClr val="tx1"/>
                </a:solidFill>
                <a:latin typeface="Times New Roman" panose="02020603050405020304" pitchFamily="18" charset="0"/>
                <a:cs typeface="Times New Roman" panose="02020603050405020304" pitchFamily="18" charset="0"/>
              </a:rPr>
              <a:t>in the hospitality industry modifies the procedure of the tourism companies to connect with the guests and employees</a:t>
            </a:r>
            <a:endParaRPr lang="en-IN" dirty="0">
              <a:solidFill>
                <a:schemeClr val="tx1"/>
              </a:solidFill>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GB" dirty="0">
                <a:solidFill>
                  <a:schemeClr val="tx1"/>
                </a:solidFill>
                <a:latin typeface="Times New Roman" panose="02020603050405020304" pitchFamily="18" charset="0"/>
                <a:cs typeface="Times New Roman" panose="02020603050405020304" pitchFamily="18" charset="0"/>
              </a:rPr>
              <a:t>It has also transformed the operational procedures utilizing advanced technologies and systems (</a:t>
            </a:r>
            <a:r>
              <a:rPr lang="en-GB" dirty="0" err="1">
                <a:solidFill>
                  <a:schemeClr val="tx1"/>
                </a:solidFill>
                <a:latin typeface="Times New Roman" panose="02020603050405020304" pitchFamily="18" charset="0"/>
                <a:cs typeface="Times New Roman" panose="02020603050405020304" pitchFamily="18" charset="0"/>
              </a:rPr>
              <a:t>Vaska</a:t>
            </a:r>
            <a:r>
              <a:rPr lang="en-GB" dirty="0">
                <a:solidFill>
                  <a:schemeClr val="tx1"/>
                </a:solidFill>
                <a:latin typeface="Times New Roman" panose="02020603050405020304" pitchFamily="18" charset="0"/>
                <a:cs typeface="Times New Roman" panose="02020603050405020304" pitchFamily="18" charset="0"/>
              </a:rPr>
              <a:t> </a:t>
            </a:r>
            <a:r>
              <a:rPr lang="en-GB" i="1" dirty="0">
                <a:solidFill>
                  <a:schemeClr val="tx1"/>
                </a:solidFill>
                <a:latin typeface="Times New Roman" panose="02020603050405020304" pitchFamily="18" charset="0"/>
                <a:cs typeface="Times New Roman" panose="02020603050405020304" pitchFamily="18" charset="0"/>
              </a:rPr>
              <a:t>et al.,</a:t>
            </a:r>
            <a:r>
              <a:rPr lang="en-GB" dirty="0">
                <a:solidFill>
                  <a:schemeClr val="tx1"/>
                </a:solidFill>
                <a:latin typeface="Times New Roman" panose="02020603050405020304" pitchFamily="18" charset="0"/>
                <a:cs typeface="Times New Roman" panose="02020603050405020304" pitchFamily="18" charset="0"/>
              </a:rPr>
              <a:t> 2021, p.5)</a:t>
            </a:r>
            <a:endParaRPr lang="en-IN" dirty="0">
              <a:solidFill>
                <a:schemeClr val="tx1"/>
              </a:solidFill>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GB" dirty="0">
                <a:solidFill>
                  <a:schemeClr val="tx1"/>
                </a:solidFill>
                <a:latin typeface="Times New Roman" panose="02020603050405020304" pitchFamily="18" charset="0"/>
                <a:cs typeface="Times New Roman" panose="02020603050405020304" pitchFamily="18" charset="0"/>
              </a:rPr>
              <a:t>Intrepid Travel which registered a high sales in 2023, plans to incorporate the digital transformation to enable it meet demand for travel services with an aggressive expansion plan that the firm intends to embark on (Intrepid Travel, 2024, p.1)</a:t>
            </a:r>
            <a:endParaRPr lang="en-IN" dirty="0">
              <a:solidFill>
                <a:schemeClr val="tx1"/>
              </a:solidFill>
              <a:latin typeface="Times New Roman" panose="02020603050405020304" pitchFamily="18" charset="0"/>
              <a:cs typeface="Times New Roman" panose="02020603050405020304" pitchFamily="18" charset="0"/>
            </a:endParaRPr>
          </a:p>
        </p:txBody>
      </p:sp>
      <p:pic>
        <p:nvPicPr>
          <p:cNvPr id="3076" name="Picture 4" descr="Diffusion-of-innovation theory — Todreamalif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4888" y="1203598"/>
            <a:ext cx="3551047" cy="2880320"/>
          </a:xfrm>
          <a:prstGeom prst="rect">
            <a:avLst/>
          </a:prstGeom>
          <a:noFill/>
          <a:ln w="28575">
            <a:solidFill>
              <a:schemeClr val="tx1"/>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9092616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idx="2"/>
          </p:nvPr>
        </p:nvSpPr>
        <p:spPr>
          <a:xfrm>
            <a:off x="483674" y="339502"/>
            <a:ext cx="8192781" cy="504056"/>
          </a:xfrm>
        </p:spPr>
        <p:txBody>
          <a:bodyPr/>
          <a:lstStyle/>
          <a:p>
            <a:pPr algn="ctr"/>
            <a:r>
              <a:rPr lang="en-GB" sz="2000" dirty="0">
                <a:solidFill>
                  <a:schemeClr val="tx1"/>
                </a:solidFill>
                <a:latin typeface="Times New Roman" panose="02020603050405020304" pitchFamily="18" charset="0"/>
                <a:cs typeface="Times New Roman" panose="02020603050405020304" pitchFamily="18" charset="0"/>
              </a:rPr>
              <a:t>Challenges of Digital transformation in Hospitality and Tourism</a:t>
            </a:r>
            <a:endParaRPr lang="en-IN" sz="2000" dirty="0">
              <a:solidFill>
                <a:schemeClr val="tx1"/>
              </a:solidFill>
              <a:latin typeface="Times New Roman" panose="02020603050405020304" pitchFamily="18" charset="0"/>
              <a:cs typeface="Times New Roman" panose="02020603050405020304" pitchFamily="18" charset="0"/>
            </a:endParaRPr>
          </a:p>
        </p:txBody>
      </p:sp>
      <p:sp>
        <p:nvSpPr>
          <p:cNvPr id="5" name="TextBox 4"/>
          <p:cNvSpPr txBox="1"/>
          <p:nvPr/>
        </p:nvSpPr>
        <p:spPr>
          <a:xfrm>
            <a:off x="4427983" y="1059582"/>
            <a:ext cx="4248471" cy="3647152"/>
          </a:xfrm>
          <a:prstGeom prst="rect">
            <a:avLst/>
          </a:prstGeom>
          <a:noFill/>
        </p:spPr>
        <p:txBody>
          <a:bodyPr wrap="square" rtlCol="0">
            <a:spAutoFit/>
          </a:bodyPr>
          <a:lstStyle/>
          <a:p>
            <a:pPr marL="285750" indent="-285750" algn="just">
              <a:lnSpc>
                <a:spcPct val="150000"/>
              </a:lnSpc>
              <a:buFont typeface="Arial" panose="020B0604020202020204" pitchFamily="34" charset="0"/>
              <a:buChar char="•"/>
            </a:pPr>
            <a:r>
              <a:rPr lang="en-GB" i="1" dirty="0">
                <a:solidFill>
                  <a:srgbClr val="1C285A"/>
                </a:solidFill>
                <a:latin typeface="Times New Roman" panose="02020603050405020304" pitchFamily="18" charset="0"/>
                <a:cs typeface="Times New Roman" panose="02020603050405020304" pitchFamily="18" charset="0"/>
                <a:sym typeface="Blinker"/>
              </a:rPr>
              <a:t>The Technology Acceptance Model (TAM)</a:t>
            </a:r>
            <a:r>
              <a:rPr lang="en-GB" dirty="0">
                <a:solidFill>
                  <a:srgbClr val="1C285A"/>
                </a:solidFill>
                <a:latin typeface="Times New Roman" panose="02020603050405020304" pitchFamily="18" charset="0"/>
                <a:cs typeface="Times New Roman" panose="02020603050405020304" pitchFamily="18" charset="0"/>
                <a:sym typeface="Blinker"/>
              </a:rPr>
              <a:t> is predict the willingness of person or group to adopt a new technology</a:t>
            </a:r>
            <a:endParaRPr lang="en-IN" dirty="0">
              <a:solidFill>
                <a:srgbClr val="1C285A"/>
              </a:solidFill>
              <a:latin typeface="Times New Roman" panose="02020603050405020304" pitchFamily="18" charset="0"/>
              <a:cs typeface="Times New Roman" panose="02020603050405020304" pitchFamily="18" charset="0"/>
              <a:sym typeface="Blinker"/>
            </a:endParaRPr>
          </a:p>
          <a:p>
            <a:pPr marL="285750" indent="-285750" algn="just">
              <a:lnSpc>
                <a:spcPct val="150000"/>
              </a:lnSpc>
              <a:buFont typeface="Arial" panose="020B0604020202020204" pitchFamily="34" charset="0"/>
              <a:buChar char="•"/>
            </a:pPr>
            <a:r>
              <a:rPr lang="en-GB" dirty="0">
                <a:solidFill>
                  <a:srgbClr val="1C285A"/>
                </a:solidFill>
                <a:latin typeface="Times New Roman" panose="02020603050405020304" pitchFamily="18" charset="0"/>
                <a:cs typeface="Times New Roman" panose="02020603050405020304" pitchFamily="18" charset="0"/>
                <a:sym typeface="Blinker"/>
              </a:rPr>
              <a:t>The theory is based on the idea that a person's beliefs, attitudes, and intentions can explain the ways of using or adopt a technology (Na </a:t>
            </a:r>
            <a:r>
              <a:rPr lang="en-GB" i="1" dirty="0">
                <a:solidFill>
                  <a:srgbClr val="1C285A"/>
                </a:solidFill>
                <a:latin typeface="Times New Roman" panose="02020603050405020304" pitchFamily="18" charset="0"/>
                <a:cs typeface="Times New Roman" panose="02020603050405020304" pitchFamily="18" charset="0"/>
                <a:sym typeface="Blinker"/>
              </a:rPr>
              <a:t>et al.,</a:t>
            </a:r>
            <a:r>
              <a:rPr lang="en-GB" dirty="0">
                <a:solidFill>
                  <a:srgbClr val="1C285A"/>
                </a:solidFill>
                <a:latin typeface="Times New Roman" panose="02020603050405020304" pitchFamily="18" charset="0"/>
                <a:cs typeface="Times New Roman" panose="02020603050405020304" pitchFamily="18" charset="0"/>
                <a:sym typeface="Blinker"/>
              </a:rPr>
              <a:t> 2022, p. 3).</a:t>
            </a:r>
            <a:endParaRPr lang="en-IN" dirty="0">
              <a:solidFill>
                <a:srgbClr val="1C285A"/>
              </a:solidFill>
              <a:latin typeface="Times New Roman" panose="02020603050405020304" pitchFamily="18" charset="0"/>
              <a:cs typeface="Times New Roman" panose="02020603050405020304" pitchFamily="18" charset="0"/>
              <a:sym typeface="Blinker"/>
            </a:endParaRPr>
          </a:p>
          <a:p>
            <a:pPr marL="285750" indent="-285750" algn="just">
              <a:lnSpc>
                <a:spcPct val="150000"/>
              </a:lnSpc>
              <a:buFont typeface="Arial" panose="020B0604020202020204" pitchFamily="34" charset="0"/>
              <a:buChar char="•"/>
            </a:pPr>
            <a:r>
              <a:rPr lang="en-GB" dirty="0">
                <a:solidFill>
                  <a:srgbClr val="1C285A"/>
                </a:solidFill>
                <a:latin typeface="Times New Roman" panose="02020603050405020304" pitchFamily="18" charset="0"/>
                <a:cs typeface="Times New Roman" panose="02020603050405020304" pitchFamily="18" charset="0"/>
                <a:sym typeface="Blinker"/>
              </a:rPr>
              <a:t>There has been a rise in several challenges such as a shortage of funds, and a lack of professional digital employees in the process of digital transformation in the hospitality and tourism sector. </a:t>
            </a:r>
          </a:p>
        </p:txBody>
      </p:sp>
      <p:pic>
        <p:nvPicPr>
          <p:cNvPr id="6" name="Picture 5"/>
          <p:cNvPicPr>
            <a:picLocks noChangeAspect="1"/>
          </p:cNvPicPr>
          <p:nvPr/>
        </p:nvPicPr>
        <p:blipFill>
          <a:blip r:embed="rId3"/>
          <a:stretch>
            <a:fillRect/>
          </a:stretch>
        </p:blipFill>
        <p:spPr>
          <a:xfrm>
            <a:off x="408253" y="1210511"/>
            <a:ext cx="3875715" cy="2906786"/>
          </a:xfrm>
          <a:prstGeom prst="rect">
            <a:avLst/>
          </a:prstGeom>
        </p:spPr>
      </p:pic>
    </p:spTree>
    <p:extLst>
      <p:ext uri="{BB962C8B-B14F-4D97-AF65-F5344CB8AC3E}">
        <p14:creationId xmlns:p14="http://schemas.microsoft.com/office/powerpoint/2010/main" val="415016036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81"/>
        <p:cNvGrpSpPr/>
        <p:nvPr/>
      </p:nvGrpSpPr>
      <p:grpSpPr>
        <a:xfrm>
          <a:off x="0" y="0"/>
          <a:ext cx="0" cy="0"/>
          <a:chOff x="0" y="0"/>
          <a:chExt cx="0" cy="0"/>
        </a:xfrm>
      </p:grpSpPr>
      <p:sp>
        <p:nvSpPr>
          <p:cNvPr id="182" name="Google Shape;182;p29"/>
          <p:cNvSpPr txBox="1">
            <a:spLocks noGrp="1"/>
          </p:cNvSpPr>
          <p:nvPr>
            <p:ph type="title"/>
          </p:nvPr>
        </p:nvSpPr>
        <p:spPr>
          <a:xfrm>
            <a:off x="539552" y="411510"/>
            <a:ext cx="8285604" cy="648072"/>
          </a:xfrm>
          <a:prstGeom prst="rect">
            <a:avLst/>
          </a:prstGeom>
        </p:spPr>
        <p:txBody>
          <a:bodyPr spcFirstLastPara="1" wrap="square" lIns="91425" tIns="91425" rIns="91425" bIns="91425" anchor="t" anchorCtr="0">
            <a:noAutofit/>
          </a:bodyPr>
          <a:lstStyle/>
          <a:p>
            <a:pPr lvl="0" algn="ctr"/>
            <a:r>
              <a:rPr lang="en-GB" sz="2400" dirty="0">
                <a:solidFill>
                  <a:schemeClr val="tx1">
                    <a:lumMod val="50000"/>
                  </a:schemeClr>
                </a:solidFill>
                <a:latin typeface="Times New Roman" pitchFamily="18" charset="0"/>
                <a:cs typeface="Times New Roman" pitchFamily="18" charset="0"/>
              </a:rPr>
              <a:t>PESTLE Analysis - Political Factor</a:t>
            </a:r>
            <a:endParaRPr sz="2400" dirty="0">
              <a:solidFill>
                <a:schemeClr val="tx1">
                  <a:lumMod val="50000"/>
                </a:schemeClr>
              </a:solidFill>
              <a:latin typeface="Times New Roman" pitchFamily="18" charset="0"/>
              <a:cs typeface="Times New Roman" pitchFamily="18" charset="0"/>
            </a:endParaRPr>
          </a:p>
        </p:txBody>
      </p:sp>
      <p:sp>
        <p:nvSpPr>
          <p:cNvPr id="3" name="TextBox 2"/>
          <p:cNvSpPr txBox="1"/>
          <p:nvPr/>
        </p:nvSpPr>
        <p:spPr>
          <a:xfrm>
            <a:off x="4139952" y="1419622"/>
            <a:ext cx="4248472" cy="3000821"/>
          </a:xfrm>
          <a:prstGeom prst="rect">
            <a:avLst/>
          </a:prstGeom>
          <a:noFill/>
        </p:spPr>
        <p:txBody>
          <a:bodyPr wrap="square" rtlCol="0">
            <a:spAutoFit/>
          </a:bodyPr>
          <a:lstStyle/>
          <a:p>
            <a:pPr marL="285750" indent="-285750" algn="just">
              <a:lnSpc>
                <a:spcPct val="150000"/>
              </a:lnSpc>
              <a:buFont typeface="Arial" panose="020B0604020202020204" pitchFamily="34" charset="0"/>
              <a:buChar char="•"/>
            </a:pPr>
            <a:r>
              <a:rPr lang="en-US" dirty="0">
                <a:solidFill>
                  <a:schemeClr val="tx1"/>
                </a:solidFill>
                <a:latin typeface="Times New Roman" panose="02020603050405020304" pitchFamily="18" charset="0"/>
                <a:ea typeface="Times New Roman" panose="02020603050405020304" pitchFamily="18" charset="0"/>
              </a:rPr>
              <a:t>This evaluates the Political, Economic, Social Technology, Environment and Legal factors of the external environment (Lib Guides, 2024, p.1). </a:t>
            </a:r>
          </a:p>
          <a:p>
            <a:pPr marL="285750" indent="-285750" algn="just">
              <a:lnSpc>
                <a:spcPct val="150000"/>
              </a:lnSpc>
              <a:buFont typeface="Arial" panose="020B0604020202020204" pitchFamily="34" charset="0"/>
              <a:buChar char="•"/>
            </a:pPr>
            <a:r>
              <a:rPr lang="en-US" dirty="0">
                <a:solidFill>
                  <a:schemeClr val="tx1"/>
                </a:solidFill>
                <a:latin typeface="Times New Roman" panose="02020603050405020304" pitchFamily="18" charset="0"/>
                <a:ea typeface="Times New Roman" panose="02020603050405020304" pitchFamily="18" charset="0"/>
              </a:rPr>
              <a:t>The government of the UK regulates the hospitality sector heavily and places a strong emphasis on campaigns like the “Visit Britain” campaign.</a:t>
            </a:r>
          </a:p>
          <a:p>
            <a:pPr marL="285750" indent="-285750" algn="just">
              <a:lnSpc>
                <a:spcPct val="150000"/>
              </a:lnSpc>
              <a:buFont typeface="Arial" panose="020B0604020202020204" pitchFamily="34" charset="0"/>
              <a:buChar char="•"/>
            </a:pPr>
            <a:r>
              <a:rPr lang="en-GB" dirty="0">
                <a:solidFill>
                  <a:schemeClr val="tx1"/>
                </a:solidFill>
                <a:latin typeface="Times New Roman" panose="02020603050405020304" pitchFamily="18" charset="0"/>
                <a:ea typeface="Times New Roman" panose="02020603050405020304" pitchFamily="18" charset="0"/>
              </a:rPr>
              <a:t>In addition, there was a decrease of 460,000 EU workers and the number of non-EU workers rose by 130,000 (Springford and </a:t>
            </a:r>
            <a:r>
              <a:rPr lang="en-GB" dirty="0" err="1">
                <a:solidFill>
                  <a:schemeClr val="tx1"/>
                </a:solidFill>
                <a:latin typeface="Times New Roman" panose="02020603050405020304" pitchFamily="18" charset="0"/>
                <a:ea typeface="Times New Roman" panose="02020603050405020304" pitchFamily="18" charset="0"/>
              </a:rPr>
              <a:t>Portes</a:t>
            </a:r>
            <a:r>
              <a:rPr lang="en-GB" dirty="0">
                <a:solidFill>
                  <a:schemeClr val="tx1"/>
                </a:solidFill>
                <a:latin typeface="Times New Roman" panose="02020603050405020304" pitchFamily="18" charset="0"/>
                <a:ea typeface="Times New Roman" panose="02020603050405020304" pitchFamily="18" charset="0"/>
              </a:rPr>
              <a:t>, 2023, P.1).</a:t>
            </a:r>
            <a:endParaRPr lang="en-IN" dirty="0">
              <a:solidFill>
                <a:schemeClr val="tx1"/>
              </a:solidFill>
              <a:effectLst/>
              <a:latin typeface="Times New Roman" panose="02020603050405020304" pitchFamily="18" charset="0"/>
              <a:ea typeface="Times New Roman" panose="02020603050405020304" pitchFamily="18" charset="0"/>
            </a:endParaRPr>
          </a:p>
        </p:txBody>
      </p:sp>
      <p:pic>
        <p:nvPicPr>
          <p:cNvPr id="5122" name="Picture 2" descr="VisitBritain asks nation to 'share your Great Britai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9552" y="1635646"/>
            <a:ext cx="3129902" cy="2088232"/>
          </a:xfrm>
          <a:prstGeom prst="rect">
            <a:avLst/>
          </a:prstGeom>
          <a:noFill/>
          <a:ln w="28575">
            <a:solidFill>
              <a:schemeClr val="tx1"/>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1912050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idx="2"/>
          </p:nvPr>
        </p:nvSpPr>
        <p:spPr>
          <a:xfrm>
            <a:off x="539552" y="339502"/>
            <a:ext cx="7920880" cy="504056"/>
          </a:xfrm>
        </p:spPr>
        <p:txBody>
          <a:bodyPr/>
          <a:lstStyle/>
          <a:p>
            <a:pPr algn="ctr"/>
            <a:r>
              <a:rPr lang="en-GB" sz="2400" dirty="0">
                <a:solidFill>
                  <a:schemeClr val="tx1"/>
                </a:solidFill>
                <a:latin typeface="Times New Roman" panose="02020603050405020304" pitchFamily="18" charset="0"/>
                <a:cs typeface="Times New Roman" panose="02020603050405020304" pitchFamily="18" charset="0"/>
              </a:rPr>
              <a:t>PESTLE Analysis - Economic Factor</a:t>
            </a:r>
            <a:endParaRPr lang="en-IN" sz="2400" dirty="0">
              <a:solidFill>
                <a:schemeClr val="tx1"/>
              </a:solidFill>
              <a:latin typeface="Times New Roman" panose="02020603050405020304" pitchFamily="18" charset="0"/>
              <a:cs typeface="Times New Roman" panose="02020603050405020304" pitchFamily="18" charset="0"/>
            </a:endParaRPr>
          </a:p>
        </p:txBody>
      </p:sp>
      <p:sp>
        <p:nvSpPr>
          <p:cNvPr id="5" name="Rectangle 4"/>
          <p:cNvSpPr/>
          <p:nvPr/>
        </p:nvSpPr>
        <p:spPr>
          <a:xfrm>
            <a:off x="4427984" y="987574"/>
            <a:ext cx="3929517" cy="3647152"/>
          </a:xfrm>
          <a:prstGeom prst="rect">
            <a:avLst/>
          </a:prstGeom>
        </p:spPr>
        <p:txBody>
          <a:bodyPr wrap="square">
            <a:spAutoFit/>
          </a:bodyPr>
          <a:lstStyle/>
          <a:p>
            <a:pPr marL="285750" indent="-285750" algn="just">
              <a:lnSpc>
                <a:spcPct val="150000"/>
              </a:lnSpc>
              <a:buFont typeface="Arial" panose="020B0604020202020204" pitchFamily="34" charset="0"/>
              <a:buChar char="•"/>
            </a:pPr>
            <a:r>
              <a:rPr lang="en-GB" dirty="0">
                <a:solidFill>
                  <a:schemeClr val="tx1"/>
                </a:solidFill>
                <a:latin typeface="Times New Roman" panose="02020603050405020304" pitchFamily="18" charset="0"/>
                <a:ea typeface="Times New Roman" panose="02020603050405020304" pitchFamily="18" charset="0"/>
              </a:rPr>
              <a:t>The hospital industry’s advancement relies on </a:t>
            </a:r>
            <a:r>
              <a:rPr lang="en-GB" b="1" i="1" dirty="0">
                <a:solidFill>
                  <a:schemeClr val="tx1"/>
                </a:solidFill>
                <a:latin typeface="Times New Roman" panose="02020603050405020304" pitchFamily="18" charset="0"/>
                <a:ea typeface="Times New Roman" panose="02020603050405020304" pitchFamily="18" charset="0"/>
              </a:rPr>
              <a:t>GDP,</a:t>
            </a:r>
            <a:r>
              <a:rPr lang="en-GB" dirty="0">
                <a:solidFill>
                  <a:schemeClr val="tx1"/>
                </a:solidFill>
                <a:latin typeface="Times New Roman" panose="02020603050405020304" pitchFamily="18" charset="0"/>
                <a:ea typeface="Times New Roman" panose="02020603050405020304" pitchFamily="18" charset="0"/>
              </a:rPr>
              <a:t> with a modest enhancement noted in 2023 (Clark, 2024b, p.1).</a:t>
            </a:r>
            <a:endParaRPr lang="en-IN" dirty="0">
              <a:solidFill>
                <a:schemeClr val="tx1"/>
              </a:solidFill>
              <a:latin typeface="Times New Roman" panose="02020603050405020304" pitchFamily="18" charset="0"/>
              <a:ea typeface="Times New Roman" panose="02020603050405020304" pitchFamily="18" charset="0"/>
            </a:endParaRPr>
          </a:p>
          <a:p>
            <a:pPr marL="285750" indent="-285750" algn="just">
              <a:lnSpc>
                <a:spcPct val="150000"/>
              </a:lnSpc>
              <a:buFont typeface="Arial" panose="020B0604020202020204" pitchFamily="34" charset="0"/>
              <a:buChar char="•"/>
            </a:pPr>
            <a:r>
              <a:rPr lang="en-GB" dirty="0">
                <a:solidFill>
                  <a:schemeClr val="tx1"/>
                </a:solidFill>
                <a:latin typeface="Times New Roman" panose="02020603050405020304" pitchFamily="18" charset="0"/>
                <a:ea typeface="Times New Roman" panose="02020603050405020304" pitchFamily="18" charset="0"/>
              </a:rPr>
              <a:t>The inflation has also impacted the operating cost of the hospital business but there was also a growth of GDP by 2.2% in August 2024 (Clark, 2024b, p.1). </a:t>
            </a:r>
            <a:endParaRPr lang="en-IN" dirty="0">
              <a:solidFill>
                <a:schemeClr val="tx1"/>
              </a:solidFill>
              <a:latin typeface="Times New Roman" panose="02020603050405020304" pitchFamily="18" charset="0"/>
              <a:ea typeface="Times New Roman" panose="02020603050405020304" pitchFamily="18" charset="0"/>
            </a:endParaRPr>
          </a:p>
          <a:p>
            <a:pPr marL="285750" indent="-285750" algn="just">
              <a:lnSpc>
                <a:spcPct val="150000"/>
              </a:lnSpc>
              <a:buFont typeface="Arial" panose="020B0604020202020204" pitchFamily="34" charset="0"/>
              <a:buChar char="•"/>
            </a:pPr>
            <a:r>
              <a:rPr lang="en-GB" dirty="0">
                <a:solidFill>
                  <a:schemeClr val="tx1"/>
                </a:solidFill>
                <a:latin typeface="Times New Roman" panose="02020603050405020304" pitchFamily="18" charset="0"/>
                <a:ea typeface="Times New Roman" panose="02020603050405020304" pitchFamily="18" charset="0"/>
              </a:rPr>
              <a:t>In terms of technology, there has been a rise in technologies such as mobile check-ins and AI chatbots to improve services in the hospitality sector</a:t>
            </a:r>
            <a:endParaRPr lang="en-IN" dirty="0">
              <a:solidFill>
                <a:schemeClr val="tx1"/>
              </a:solidFill>
              <a:effectLst/>
              <a:latin typeface="Times New Roman" panose="02020603050405020304" pitchFamily="18" charset="0"/>
              <a:ea typeface="Times New Roman" panose="02020603050405020304" pitchFamily="18" charset="0"/>
            </a:endParaRPr>
          </a:p>
        </p:txBody>
      </p:sp>
      <p:pic>
        <p:nvPicPr>
          <p:cNvPr id="7" name="Picture 6"/>
          <p:cNvPicPr>
            <a:picLocks noChangeAspect="1"/>
          </p:cNvPicPr>
          <p:nvPr/>
        </p:nvPicPr>
        <p:blipFill>
          <a:blip r:embed="rId3"/>
          <a:stretch>
            <a:fillRect/>
          </a:stretch>
        </p:blipFill>
        <p:spPr>
          <a:xfrm>
            <a:off x="611560" y="1419622"/>
            <a:ext cx="3636975" cy="2271514"/>
          </a:xfrm>
          <a:prstGeom prst="rect">
            <a:avLst/>
          </a:prstGeom>
        </p:spPr>
      </p:pic>
    </p:spTree>
    <p:extLst>
      <p:ext uri="{BB962C8B-B14F-4D97-AF65-F5344CB8AC3E}">
        <p14:creationId xmlns:p14="http://schemas.microsoft.com/office/powerpoint/2010/main" val="324074913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idx="2"/>
          </p:nvPr>
        </p:nvSpPr>
        <p:spPr>
          <a:xfrm>
            <a:off x="539552" y="267494"/>
            <a:ext cx="8136904" cy="576064"/>
          </a:xfrm>
        </p:spPr>
        <p:txBody>
          <a:bodyPr/>
          <a:lstStyle/>
          <a:p>
            <a:pPr algn="ctr"/>
            <a:r>
              <a:rPr lang="en-GB" sz="2400" dirty="0">
                <a:solidFill>
                  <a:schemeClr val="tx1"/>
                </a:solidFill>
                <a:latin typeface="Times New Roman" panose="02020603050405020304" pitchFamily="18" charset="0"/>
                <a:cs typeface="Times New Roman" panose="02020603050405020304" pitchFamily="18" charset="0"/>
              </a:rPr>
              <a:t>PESTLE Analysis - Social Factor</a:t>
            </a:r>
            <a:endParaRPr lang="en-IN" sz="2400" dirty="0">
              <a:solidFill>
                <a:schemeClr val="tx1"/>
              </a:solidFill>
              <a:latin typeface="Times New Roman" panose="02020603050405020304" pitchFamily="18" charset="0"/>
              <a:cs typeface="Times New Roman" panose="02020603050405020304" pitchFamily="18" charset="0"/>
            </a:endParaRPr>
          </a:p>
        </p:txBody>
      </p:sp>
      <p:sp>
        <p:nvSpPr>
          <p:cNvPr id="5" name="Rectangle 4"/>
          <p:cNvSpPr/>
          <p:nvPr/>
        </p:nvSpPr>
        <p:spPr>
          <a:xfrm>
            <a:off x="4391006" y="1275606"/>
            <a:ext cx="4285291" cy="3647152"/>
          </a:xfrm>
          <a:prstGeom prst="rect">
            <a:avLst/>
          </a:prstGeom>
        </p:spPr>
        <p:txBody>
          <a:bodyPr wrap="square">
            <a:spAutoFit/>
          </a:bodyPr>
          <a:lstStyle/>
          <a:p>
            <a:pPr marL="285750" indent="-285750" algn="just">
              <a:lnSpc>
                <a:spcPct val="150000"/>
              </a:lnSpc>
              <a:buFont typeface="Arial" panose="020B0604020202020204" pitchFamily="34" charset="0"/>
              <a:buChar char="•"/>
            </a:pPr>
            <a:r>
              <a:rPr lang="en-GB" dirty="0">
                <a:solidFill>
                  <a:schemeClr val="tx1"/>
                </a:solidFill>
                <a:latin typeface="Times New Roman" panose="02020603050405020304" pitchFamily="18" charset="0"/>
                <a:ea typeface="Times New Roman" panose="02020603050405020304" pitchFamily="18" charset="0"/>
              </a:rPr>
              <a:t>Hospitality has been a necessary part of human civilisation and it has been evolving from ancient practices</a:t>
            </a:r>
            <a:endParaRPr lang="en-IN" dirty="0">
              <a:solidFill>
                <a:schemeClr val="tx1"/>
              </a:solidFill>
              <a:latin typeface="Times New Roman" panose="02020603050405020304" pitchFamily="18" charset="0"/>
              <a:ea typeface="Times New Roman" panose="02020603050405020304" pitchFamily="18" charset="0"/>
            </a:endParaRPr>
          </a:p>
          <a:p>
            <a:pPr marL="285750" indent="-285750" algn="just">
              <a:lnSpc>
                <a:spcPct val="150000"/>
              </a:lnSpc>
              <a:buFont typeface="Arial" panose="020B0604020202020204" pitchFamily="34" charset="0"/>
              <a:buChar char="•"/>
            </a:pPr>
            <a:r>
              <a:rPr lang="en-GB" dirty="0">
                <a:solidFill>
                  <a:schemeClr val="tx1"/>
                </a:solidFill>
                <a:latin typeface="Times New Roman" panose="02020603050405020304" pitchFamily="18" charset="0"/>
                <a:ea typeface="Times New Roman" panose="02020603050405020304" pitchFamily="18" charset="0"/>
              </a:rPr>
              <a:t>In contrast, these practices consisted of sharing meals with strangers to the intricate dynamics of today's hospitality sector (Marques and Marques, 2023, p. 1). </a:t>
            </a:r>
            <a:endParaRPr lang="en-IN" dirty="0">
              <a:solidFill>
                <a:schemeClr val="tx1"/>
              </a:solidFill>
              <a:latin typeface="Times New Roman" panose="02020603050405020304" pitchFamily="18" charset="0"/>
              <a:ea typeface="Times New Roman" panose="02020603050405020304" pitchFamily="18" charset="0"/>
            </a:endParaRPr>
          </a:p>
          <a:p>
            <a:pPr marL="285750" indent="-285750" algn="just">
              <a:lnSpc>
                <a:spcPct val="150000"/>
              </a:lnSpc>
              <a:buFont typeface="Arial" panose="020B0604020202020204" pitchFamily="34" charset="0"/>
              <a:buChar char="•"/>
            </a:pPr>
            <a:r>
              <a:rPr lang="en-GB" dirty="0">
                <a:solidFill>
                  <a:schemeClr val="tx1"/>
                </a:solidFill>
                <a:latin typeface="Times New Roman" panose="02020603050405020304" pitchFamily="18" charset="0"/>
                <a:ea typeface="Times New Roman" panose="02020603050405020304" pitchFamily="18" charset="0"/>
              </a:rPr>
              <a:t>A workstation takes into consideration working from a remote location, although the case comes with finding a new place during a vacation (Basu, 2023, p.1).</a:t>
            </a:r>
            <a:endParaRPr lang="en-IN" dirty="0">
              <a:solidFill>
                <a:schemeClr val="tx1"/>
              </a:solidFill>
              <a:effectLst/>
              <a:latin typeface="Times New Roman" panose="02020603050405020304" pitchFamily="18" charset="0"/>
              <a:ea typeface="Times New Roman" panose="02020603050405020304" pitchFamily="18" charset="0"/>
            </a:endParaRPr>
          </a:p>
        </p:txBody>
      </p:sp>
      <p:pic>
        <p:nvPicPr>
          <p:cNvPr id="1026" name="Picture 2" descr="Evolution of Hospitality Industry - Russell and Dawson Inc."/>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9413" y="1563638"/>
            <a:ext cx="3982601" cy="22322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4259733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idx="2"/>
          </p:nvPr>
        </p:nvSpPr>
        <p:spPr>
          <a:xfrm>
            <a:off x="539552" y="339502"/>
            <a:ext cx="7920880" cy="576064"/>
          </a:xfrm>
        </p:spPr>
        <p:txBody>
          <a:bodyPr/>
          <a:lstStyle/>
          <a:p>
            <a:pPr algn="ctr"/>
            <a:r>
              <a:rPr lang="en-GB" sz="2400" dirty="0">
                <a:solidFill>
                  <a:schemeClr val="tx1"/>
                </a:solidFill>
                <a:latin typeface="Times New Roman" panose="02020603050405020304" pitchFamily="18" charset="0"/>
                <a:cs typeface="Times New Roman" panose="02020603050405020304" pitchFamily="18" charset="0"/>
              </a:rPr>
              <a:t>PESTLE Analysis - Technological Factor</a:t>
            </a:r>
            <a:endParaRPr lang="en-IN" sz="2400" dirty="0">
              <a:solidFill>
                <a:schemeClr val="tx1"/>
              </a:solidFill>
              <a:latin typeface="Times New Roman" panose="02020603050405020304" pitchFamily="18" charset="0"/>
              <a:cs typeface="Times New Roman" panose="02020603050405020304" pitchFamily="18" charset="0"/>
            </a:endParaRPr>
          </a:p>
        </p:txBody>
      </p:sp>
      <p:sp>
        <p:nvSpPr>
          <p:cNvPr id="7" name="Rectangle 6"/>
          <p:cNvSpPr/>
          <p:nvPr/>
        </p:nvSpPr>
        <p:spPr>
          <a:xfrm>
            <a:off x="4427984" y="1052397"/>
            <a:ext cx="4141275" cy="3323987"/>
          </a:xfrm>
          <a:prstGeom prst="rect">
            <a:avLst/>
          </a:prstGeom>
        </p:spPr>
        <p:txBody>
          <a:bodyPr wrap="square">
            <a:spAutoFit/>
          </a:bodyPr>
          <a:lstStyle/>
          <a:p>
            <a:pPr marL="285750" indent="-285750" algn="just">
              <a:lnSpc>
                <a:spcPct val="150000"/>
              </a:lnSpc>
              <a:buFont typeface="Arial" panose="020B0604020202020204" pitchFamily="34" charset="0"/>
              <a:buChar char="•"/>
            </a:pPr>
            <a:r>
              <a:rPr lang="en-US" dirty="0">
                <a:solidFill>
                  <a:schemeClr val="tx1"/>
                </a:solidFill>
                <a:latin typeface="Times New Roman" panose="02020603050405020304" pitchFamily="18" charset="0"/>
                <a:cs typeface="Times New Roman" panose="02020603050405020304" pitchFamily="18" charset="0"/>
              </a:rPr>
              <a:t>Technological innovation is undergoing by the introduction of robotics and chatbots in interacting with consumers</a:t>
            </a:r>
          </a:p>
          <a:p>
            <a:pPr marL="285750" indent="-285750" algn="just">
              <a:lnSpc>
                <a:spcPct val="150000"/>
              </a:lnSpc>
              <a:buFont typeface="Arial" panose="020B0604020202020204" pitchFamily="34" charset="0"/>
              <a:buChar char="•"/>
            </a:pPr>
            <a:r>
              <a:rPr lang="en-US" dirty="0">
                <a:solidFill>
                  <a:schemeClr val="tx1"/>
                </a:solidFill>
                <a:latin typeface="Times New Roman" panose="02020603050405020304" pitchFamily="18" charset="0"/>
                <a:cs typeface="Times New Roman" panose="02020603050405020304" pitchFamily="18" charset="0"/>
              </a:rPr>
              <a:t>For example, in late 2024, Hilton announced a new world campaign targeting more efficiency in peoples’ business travels under the technological aspect (Hotel Technology News, 2024, p.1)</a:t>
            </a:r>
          </a:p>
          <a:p>
            <a:pPr marL="285750" indent="-285750" algn="just">
              <a:lnSpc>
                <a:spcPct val="150000"/>
              </a:lnSpc>
              <a:buFont typeface="Arial" panose="020B0604020202020204" pitchFamily="34" charset="0"/>
              <a:buChar char="•"/>
            </a:pPr>
            <a:r>
              <a:rPr lang="en-US" dirty="0">
                <a:solidFill>
                  <a:schemeClr val="tx1"/>
                </a:solidFill>
                <a:latin typeface="Times New Roman" panose="02020603050405020304" pitchFamily="18" charset="0"/>
                <a:cs typeface="Times New Roman" panose="02020603050405020304" pitchFamily="18" charset="0"/>
              </a:rPr>
              <a:t>The hotel industry is anticipated to incorporate technologies to make marketing strategies and adapt the recruitment process.</a:t>
            </a:r>
          </a:p>
        </p:txBody>
      </p:sp>
      <p:pic>
        <p:nvPicPr>
          <p:cNvPr id="8" name="Picture 7"/>
          <p:cNvPicPr>
            <a:picLocks noChangeAspect="1"/>
          </p:cNvPicPr>
          <p:nvPr/>
        </p:nvPicPr>
        <p:blipFill>
          <a:blip r:embed="rId3"/>
          <a:stretch>
            <a:fillRect/>
          </a:stretch>
        </p:blipFill>
        <p:spPr>
          <a:xfrm>
            <a:off x="455637" y="1203598"/>
            <a:ext cx="3972347" cy="2232248"/>
          </a:xfrm>
          <a:prstGeom prst="rect">
            <a:avLst/>
          </a:prstGeom>
        </p:spPr>
      </p:pic>
    </p:spTree>
    <p:extLst>
      <p:ext uri="{BB962C8B-B14F-4D97-AF65-F5344CB8AC3E}">
        <p14:creationId xmlns:p14="http://schemas.microsoft.com/office/powerpoint/2010/main" val="76062320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090" y="339502"/>
            <a:ext cx="8120773" cy="576064"/>
          </a:xfrm>
        </p:spPr>
        <p:txBody>
          <a:bodyPr/>
          <a:lstStyle/>
          <a:p>
            <a:pPr algn="ctr"/>
            <a:r>
              <a:rPr lang="en-GB" sz="2400" dirty="0">
                <a:latin typeface="Times New Roman" panose="02020603050405020304" pitchFamily="18" charset="0"/>
                <a:cs typeface="Times New Roman" panose="02020603050405020304" pitchFamily="18" charset="0"/>
              </a:rPr>
              <a:t>PESTLE Analysis - Environmental Factor</a:t>
            </a:r>
            <a:endParaRPr lang="en-IN" sz="2400" dirty="0">
              <a:latin typeface="Times New Roman" panose="02020603050405020304" pitchFamily="18" charset="0"/>
              <a:cs typeface="Times New Roman" panose="02020603050405020304" pitchFamily="18" charset="0"/>
            </a:endParaRPr>
          </a:p>
        </p:txBody>
      </p:sp>
      <p:sp>
        <p:nvSpPr>
          <p:cNvPr id="5" name="Rectangle 4"/>
          <p:cNvSpPr/>
          <p:nvPr/>
        </p:nvSpPr>
        <p:spPr>
          <a:xfrm>
            <a:off x="4211960" y="1116445"/>
            <a:ext cx="4572000" cy="3970318"/>
          </a:xfrm>
          <a:prstGeom prst="rect">
            <a:avLst/>
          </a:prstGeom>
        </p:spPr>
        <p:txBody>
          <a:bodyPr>
            <a:spAutoFit/>
          </a:bodyPr>
          <a:lstStyle/>
          <a:p>
            <a:pPr marL="285750" indent="-285750" algn="just">
              <a:lnSpc>
                <a:spcPct val="150000"/>
              </a:lnSpc>
              <a:buFont typeface="Arial" panose="020B0604020202020204" pitchFamily="34" charset="0"/>
              <a:buChar char="•"/>
            </a:pPr>
            <a:r>
              <a:rPr lang="en-GB" dirty="0">
                <a:solidFill>
                  <a:schemeClr val="tx1"/>
                </a:solidFill>
                <a:latin typeface="Times New Roman" panose="02020603050405020304" pitchFamily="18" charset="0"/>
                <a:ea typeface="Times New Roman" panose="02020603050405020304" pitchFamily="18" charset="0"/>
              </a:rPr>
              <a:t>The hotel industry has experienced major shifts due to digitalization, leading to new prospects and hurdles</a:t>
            </a:r>
            <a:endParaRPr lang="en-IN" dirty="0">
              <a:solidFill>
                <a:schemeClr val="tx1"/>
              </a:solidFill>
              <a:latin typeface="Times New Roman" panose="02020603050405020304" pitchFamily="18" charset="0"/>
              <a:ea typeface="Times New Roman" panose="02020603050405020304" pitchFamily="18" charset="0"/>
            </a:endParaRPr>
          </a:p>
          <a:p>
            <a:pPr marL="285750" indent="-285750" algn="just">
              <a:lnSpc>
                <a:spcPct val="150000"/>
              </a:lnSpc>
              <a:buFont typeface="Arial" panose="020B0604020202020204" pitchFamily="34" charset="0"/>
              <a:buChar char="•"/>
            </a:pPr>
            <a:r>
              <a:rPr lang="en-GB" dirty="0">
                <a:solidFill>
                  <a:schemeClr val="tx1"/>
                </a:solidFill>
                <a:latin typeface="Times New Roman" panose="02020603050405020304" pitchFamily="18" charset="0"/>
                <a:ea typeface="Times New Roman" panose="02020603050405020304" pitchFamily="18" charset="0"/>
              </a:rPr>
              <a:t>The advantages of digitalization comprise enhanced customer satisfaction, heightened operational productivity, reduced expenses, data-informed decision-making, and enhanced marketing tactics (Kumar </a:t>
            </a:r>
            <a:r>
              <a:rPr lang="en-GB" i="1" dirty="0">
                <a:solidFill>
                  <a:schemeClr val="tx1"/>
                </a:solidFill>
                <a:latin typeface="Times New Roman" panose="02020603050405020304" pitchFamily="18" charset="0"/>
                <a:ea typeface="Times New Roman" panose="02020603050405020304" pitchFamily="18" charset="0"/>
              </a:rPr>
              <a:t>et al., </a:t>
            </a:r>
            <a:r>
              <a:rPr lang="en-GB" dirty="0">
                <a:solidFill>
                  <a:schemeClr val="tx1"/>
                </a:solidFill>
                <a:latin typeface="Times New Roman" panose="02020603050405020304" pitchFamily="18" charset="0"/>
                <a:ea typeface="Times New Roman" panose="02020603050405020304" pitchFamily="18" charset="0"/>
              </a:rPr>
              <a:t>2021, p.26)</a:t>
            </a:r>
            <a:endParaRPr lang="en-IN" dirty="0">
              <a:solidFill>
                <a:schemeClr val="tx1"/>
              </a:solidFill>
              <a:latin typeface="Times New Roman" panose="02020603050405020304" pitchFamily="18" charset="0"/>
              <a:ea typeface="Times New Roman" panose="02020603050405020304" pitchFamily="18" charset="0"/>
            </a:endParaRPr>
          </a:p>
          <a:p>
            <a:pPr marL="285750" indent="-285750" algn="just">
              <a:lnSpc>
                <a:spcPct val="150000"/>
              </a:lnSpc>
              <a:buFont typeface="Arial" panose="020B0604020202020204" pitchFamily="34" charset="0"/>
              <a:buChar char="•"/>
            </a:pPr>
            <a:r>
              <a:rPr lang="en-GB" dirty="0">
                <a:solidFill>
                  <a:schemeClr val="tx1"/>
                </a:solidFill>
                <a:latin typeface="Times New Roman" panose="02020603050405020304" pitchFamily="18" charset="0"/>
                <a:ea typeface="Times New Roman" panose="02020603050405020304" pitchFamily="18" charset="0"/>
              </a:rPr>
              <a:t>Automation decreases labour expenses, energy-efficient systems decrease utility costs, and digitalisation helps sustainability initiatives by overseeing and enhancing energy consumption through smart sensors and automation</a:t>
            </a:r>
            <a:endParaRPr lang="en-IN" dirty="0">
              <a:solidFill>
                <a:schemeClr val="tx1"/>
              </a:solidFill>
              <a:effectLst/>
              <a:latin typeface="Times New Roman" panose="02020603050405020304" pitchFamily="18" charset="0"/>
              <a:ea typeface="Times New Roman" panose="02020603050405020304" pitchFamily="18" charset="0"/>
            </a:endParaRPr>
          </a:p>
        </p:txBody>
      </p:sp>
      <p:pic>
        <p:nvPicPr>
          <p:cNvPr id="6" name="Picture 5"/>
          <p:cNvPicPr>
            <a:picLocks noChangeAspect="1"/>
          </p:cNvPicPr>
          <p:nvPr/>
        </p:nvPicPr>
        <p:blipFill>
          <a:blip r:embed="rId3"/>
          <a:stretch>
            <a:fillRect/>
          </a:stretch>
        </p:blipFill>
        <p:spPr>
          <a:xfrm>
            <a:off x="395536" y="1347614"/>
            <a:ext cx="3744416" cy="2523573"/>
          </a:xfrm>
          <a:prstGeom prst="rect">
            <a:avLst/>
          </a:prstGeom>
        </p:spPr>
      </p:pic>
    </p:spTree>
    <p:extLst>
      <p:ext uri="{BB962C8B-B14F-4D97-AF65-F5344CB8AC3E}">
        <p14:creationId xmlns:p14="http://schemas.microsoft.com/office/powerpoint/2010/main" val="372155082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3675" y="267494"/>
            <a:ext cx="8048765" cy="648072"/>
          </a:xfrm>
        </p:spPr>
        <p:txBody>
          <a:bodyPr/>
          <a:lstStyle/>
          <a:p>
            <a:pPr algn="ctr"/>
            <a:r>
              <a:rPr lang="en-GB" sz="2400" dirty="0">
                <a:latin typeface="Times New Roman" panose="02020603050405020304" pitchFamily="18" charset="0"/>
                <a:cs typeface="Times New Roman" panose="02020603050405020304" pitchFamily="18" charset="0"/>
              </a:rPr>
              <a:t>PESTLE Analysis - Legal Factor </a:t>
            </a:r>
            <a:endParaRPr lang="en-IN" sz="2400" dirty="0">
              <a:latin typeface="Times New Roman" panose="02020603050405020304" pitchFamily="18" charset="0"/>
              <a:cs typeface="Times New Roman" panose="02020603050405020304" pitchFamily="18" charset="0"/>
            </a:endParaRPr>
          </a:p>
        </p:txBody>
      </p:sp>
      <p:sp>
        <p:nvSpPr>
          <p:cNvPr id="6" name="Rectangle 5"/>
          <p:cNvSpPr/>
          <p:nvPr/>
        </p:nvSpPr>
        <p:spPr>
          <a:xfrm>
            <a:off x="3707904" y="915566"/>
            <a:ext cx="5004048" cy="3647152"/>
          </a:xfrm>
          <a:prstGeom prst="rect">
            <a:avLst/>
          </a:prstGeom>
        </p:spPr>
        <p:txBody>
          <a:bodyPr wrap="square">
            <a:spAutoFit/>
          </a:bodyPr>
          <a:lstStyle/>
          <a:p>
            <a:pPr marL="285750" indent="-285750" algn="just">
              <a:lnSpc>
                <a:spcPct val="150000"/>
              </a:lnSpc>
              <a:buFont typeface="Arial" panose="020B0604020202020204" pitchFamily="34" charset="0"/>
              <a:buChar char="•"/>
            </a:pPr>
            <a:r>
              <a:rPr lang="en-GB" dirty="0">
                <a:solidFill>
                  <a:schemeClr val="tx1"/>
                </a:solidFill>
                <a:latin typeface="Times New Roman" panose="02020603050405020304" pitchFamily="18" charset="0"/>
                <a:ea typeface="Times New Roman" panose="02020603050405020304" pitchFamily="18" charset="0"/>
              </a:rPr>
              <a:t>Businesses are required to abide by laws like GDPR in order to protect customers’ data and it is important for building trust (GDPR, 2024, p.1).</a:t>
            </a:r>
            <a:endParaRPr lang="en-IN" dirty="0">
              <a:solidFill>
                <a:schemeClr val="tx1"/>
              </a:solidFill>
              <a:latin typeface="Times New Roman" panose="02020603050405020304" pitchFamily="18" charset="0"/>
              <a:ea typeface="Times New Roman" panose="02020603050405020304" pitchFamily="18" charset="0"/>
            </a:endParaRPr>
          </a:p>
          <a:p>
            <a:pPr marL="285750" indent="-285750" algn="just">
              <a:lnSpc>
                <a:spcPct val="150000"/>
              </a:lnSpc>
              <a:buFont typeface="Arial" panose="020B0604020202020204" pitchFamily="34" charset="0"/>
              <a:buChar char="•"/>
            </a:pPr>
            <a:r>
              <a:rPr lang="en-GB" dirty="0">
                <a:solidFill>
                  <a:schemeClr val="tx1"/>
                </a:solidFill>
                <a:latin typeface="Times New Roman" panose="02020603050405020304" pitchFamily="18" charset="0"/>
                <a:ea typeface="Times New Roman" panose="02020603050405020304" pitchFamily="18" charset="0"/>
              </a:rPr>
              <a:t>Warwickshire County Council has vowed to act quickly to reduce our carbon emissions to net zero across the council by 2030, and to help Warwickshire become net zero as a county by 2050 at the latest (Democracy, 2023, p.3).</a:t>
            </a:r>
          </a:p>
          <a:p>
            <a:pPr marL="285750" indent="-285750" algn="just">
              <a:lnSpc>
                <a:spcPct val="150000"/>
              </a:lnSpc>
              <a:buFont typeface="Arial" panose="020B0604020202020204" pitchFamily="34" charset="0"/>
              <a:buChar char="•"/>
            </a:pPr>
            <a:r>
              <a:rPr lang="en-US" dirty="0">
                <a:solidFill>
                  <a:schemeClr val="tx1"/>
                </a:solidFill>
                <a:latin typeface="Times New Roman" panose="02020603050405020304" pitchFamily="18" charset="0"/>
                <a:ea typeface="Times New Roman" panose="02020603050405020304" pitchFamily="18" charset="0"/>
              </a:rPr>
              <a:t>Hotels need to carefully consider these advantages and disadvantages to effectively incorporate digital technologies and stay competitive in a rapidly changing industry (Rodrigues and Proença, 2022, p.3). </a:t>
            </a:r>
            <a:endParaRPr lang="en-IN" dirty="0">
              <a:solidFill>
                <a:schemeClr val="tx1"/>
              </a:solidFill>
              <a:effectLst/>
              <a:latin typeface="Times New Roman" panose="02020603050405020304" pitchFamily="18" charset="0"/>
              <a:ea typeface="Times New Roman" panose="02020603050405020304" pitchFamily="18" charset="0"/>
            </a:endParaRPr>
          </a:p>
        </p:txBody>
      </p:sp>
      <p:pic>
        <p:nvPicPr>
          <p:cNvPr id="7" name="Picture 6"/>
          <p:cNvPicPr>
            <a:picLocks noChangeAspect="1"/>
          </p:cNvPicPr>
          <p:nvPr/>
        </p:nvPicPr>
        <p:blipFill>
          <a:blip r:embed="rId3"/>
          <a:stretch>
            <a:fillRect/>
          </a:stretch>
        </p:blipFill>
        <p:spPr>
          <a:xfrm>
            <a:off x="483675" y="1203598"/>
            <a:ext cx="3240360" cy="2592288"/>
          </a:xfrm>
          <a:prstGeom prst="rect">
            <a:avLst/>
          </a:prstGeom>
        </p:spPr>
      </p:pic>
    </p:spTree>
    <p:extLst>
      <p:ext uri="{BB962C8B-B14F-4D97-AF65-F5344CB8AC3E}">
        <p14:creationId xmlns:p14="http://schemas.microsoft.com/office/powerpoint/2010/main" val="183189550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81"/>
        <p:cNvGrpSpPr/>
        <p:nvPr/>
      </p:nvGrpSpPr>
      <p:grpSpPr>
        <a:xfrm>
          <a:off x="0" y="0"/>
          <a:ext cx="0" cy="0"/>
          <a:chOff x="0" y="0"/>
          <a:chExt cx="0" cy="0"/>
        </a:xfrm>
      </p:grpSpPr>
      <p:sp>
        <p:nvSpPr>
          <p:cNvPr id="182" name="Google Shape;182;p29"/>
          <p:cNvSpPr txBox="1">
            <a:spLocks noGrp="1"/>
          </p:cNvSpPr>
          <p:nvPr>
            <p:ph type="title"/>
          </p:nvPr>
        </p:nvSpPr>
        <p:spPr>
          <a:xfrm>
            <a:off x="395536" y="411510"/>
            <a:ext cx="8429620" cy="648072"/>
          </a:xfrm>
          <a:prstGeom prst="rect">
            <a:avLst/>
          </a:prstGeom>
        </p:spPr>
        <p:txBody>
          <a:bodyPr spcFirstLastPara="1" wrap="square" lIns="91425" tIns="91425" rIns="91425" bIns="91425" anchor="t" anchorCtr="0">
            <a:noAutofit/>
          </a:bodyPr>
          <a:lstStyle/>
          <a:p>
            <a:pPr lvl="0" algn="ctr"/>
            <a:r>
              <a:rPr lang="en-US" sz="2400" dirty="0">
                <a:solidFill>
                  <a:schemeClr val="tx1">
                    <a:lumMod val="50000"/>
                  </a:schemeClr>
                </a:solidFill>
                <a:latin typeface="Times New Roman" pitchFamily="18" charset="0"/>
                <a:cs typeface="Times New Roman" pitchFamily="18" charset="0"/>
              </a:rPr>
              <a:t>Evaluate Future Policy and Management Options for the Chosen Theme </a:t>
            </a:r>
            <a:endParaRPr sz="2400" dirty="0">
              <a:solidFill>
                <a:schemeClr val="tx1">
                  <a:lumMod val="50000"/>
                </a:schemeClr>
              </a:solidFill>
              <a:latin typeface="Times New Roman" pitchFamily="18" charset="0"/>
              <a:cs typeface="Times New Roman" pitchFamily="18" charset="0"/>
            </a:endParaRPr>
          </a:p>
        </p:txBody>
      </p:sp>
      <p:sp>
        <p:nvSpPr>
          <p:cNvPr id="4" name="TextBox 3"/>
          <p:cNvSpPr txBox="1"/>
          <p:nvPr/>
        </p:nvSpPr>
        <p:spPr>
          <a:xfrm>
            <a:off x="4139952" y="1419622"/>
            <a:ext cx="4685204" cy="3323987"/>
          </a:xfrm>
          <a:prstGeom prst="rect">
            <a:avLst/>
          </a:prstGeom>
          <a:noFill/>
        </p:spPr>
        <p:txBody>
          <a:bodyPr wrap="square" rtlCol="0">
            <a:spAutoFit/>
          </a:bodyPr>
          <a:lstStyle/>
          <a:p>
            <a:pPr marL="285750" indent="-285750" algn="just">
              <a:lnSpc>
                <a:spcPct val="150000"/>
              </a:lnSpc>
              <a:buFont typeface="Arial" panose="020B0604020202020204" pitchFamily="34" charset="0"/>
              <a:buChar char="•"/>
            </a:pPr>
            <a:r>
              <a:rPr lang="en-GB" dirty="0">
                <a:solidFill>
                  <a:schemeClr val="tx1"/>
                </a:solidFill>
                <a:latin typeface="Times New Roman" panose="02020603050405020304" pitchFamily="18" charset="0"/>
                <a:ea typeface="Times New Roman" panose="02020603050405020304" pitchFamily="18" charset="0"/>
              </a:rPr>
              <a:t>In the contemporary world IT-enabling facilities like high-speed broadband connections and PMS integrated with other facility management systems are required for the hospitality business</a:t>
            </a:r>
            <a:endParaRPr lang="en-IN" dirty="0">
              <a:solidFill>
                <a:schemeClr val="tx1"/>
              </a:solidFill>
              <a:latin typeface="Times New Roman" panose="02020603050405020304" pitchFamily="18" charset="0"/>
              <a:ea typeface="Times New Roman" panose="02020603050405020304" pitchFamily="18" charset="0"/>
            </a:endParaRPr>
          </a:p>
          <a:p>
            <a:pPr marL="285750" indent="-285750" algn="just">
              <a:lnSpc>
                <a:spcPct val="150000"/>
              </a:lnSpc>
              <a:buFont typeface="Arial" panose="020B0604020202020204" pitchFamily="34" charset="0"/>
              <a:buChar char="•"/>
            </a:pPr>
            <a:r>
              <a:rPr lang="en-GB" dirty="0">
                <a:solidFill>
                  <a:schemeClr val="tx1"/>
                </a:solidFill>
                <a:latin typeface="Times New Roman" panose="02020603050405020304" pitchFamily="18" charset="0"/>
                <a:ea typeface="Times New Roman" panose="02020603050405020304" pitchFamily="18" charset="0"/>
              </a:rPr>
              <a:t>The usage of </a:t>
            </a:r>
            <a:r>
              <a:rPr lang="en-GB" b="1" i="1" dirty="0">
                <a:solidFill>
                  <a:schemeClr val="tx1"/>
                </a:solidFill>
                <a:latin typeface="Times New Roman" panose="02020603050405020304" pitchFamily="18" charset="0"/>
                <a:ea typeface="Times New Roman" panose="02020603050405020304" pitchFamily="18" charset="0"/>
              </a:rPr>
              <a:t>property management system (PMS)</a:t>
            </a:r>
            <a:r>
              <a:rPr lang="en-GB" dirty="0">
                <a:solidFill>
                  <a:schemeClr val="tx1"/>
                </a:solidFill>
                <a:latin typeface="Times New Roman" panose="02020603050405020304" pitchFamily="18" charset="0"/>
                <a:ea typeface="Times New Roman" panose="02020603050405020304" pitchFamily="18" charset="0"/>
              </a:rPr>
              <a:t> software has been done in the hotels in 1980 (Wynn and Lam, 2023, p.2).</a:t>
            </a:r>
            <a:endParaRPr lang="en-IN" dirty="0">
              <a:solidFill>
                <a:schemeClr val="tx1"/>
              </a:solidFill>
              <a:latin typeface="Times New Roman" panose="02020603050405020304" pitchFamily="18" charset="0"/>
              <a:ea typeface="Times New Roman" panose="02020603050405020304" pitchFamily="18" charset="0"/>
            </a:endParaRPr>
          </a:p>
          <a:p>
            <a:pPr marL="285750" indent="-285750" algn="just">
              <a:lnSpc>
                <a:spcPct val="150000"/>
              </a:lnSpc>
              <a:buFont typeface="Arial" panose="020B0604020202020204" pitchFamily="34" charset="0"/>
              <a:buChar char="•"/>
            </a:pPr>
            <a:r>
              <a:rPr lang="en-GB" dirty="0">
                <a:solidFill>
                  <a:schemeClr val="tx1"/>
                </a:solidFill>
                <a:latin typeface="Times New Roman" panose="02020603050405020304" pitchFamily="18" charset="0"/>
                <a:ea typeface="Times New Roman" panose="02020603050405020304" pitchFamily="18" charset="0"/>
              </a:rPr>
              <a:t>The usage of </a:t>
            </a:r>
            <a:r>
              <a:rPr lang="en-GB" b="1" i="1" dirty="0">
                <a:solidFill>
                  <a:schemeClr val="tx1"/>
                </a:solidFill>
                <a:latin typeface="Times New Roman" panose="02020603050405020304" pitchFamily="18" charset="0"/>
                <a:ea typeface="Times New Roman" panose="02020603050405020304" pitchFamily="18" charset="0"/>
              </a:rPr>
              <a:t>Customer Relationship Management (CRM) </a:t>
            </a:r>
            <a:r>
              <a:rPr lang="en-GB" dirty="0">
                <a:solidFill>
                  <a:schemeClr val="tx1"/>
                </a:solidFill>
                <a:latin typeface="Times New Roman" panose="02020603050405020304" pitchFamily="18" charset="0"/>
                <a:ea typeface="Times New Roman" panose="02020603050405020304" pitchFamily="18" charset="0"/>
              </a:rPr>
              <a:t>systems with digital strategies meant to improve the overall customer experience (Clark, 2023, p.18). </a:t>
            </a:r>
            <a:endParaRPr lang="en-IN" dirty="0">
              <a:solidFill>
                <a:schemeClr val="tx1"/>
              </a:solidFill>
              <a:effectLst/>
              <a:latin typeface="Times New Roman" panose="02020603050405020304" pitchFamily="18" charset="0"/>
              <a:ea typeface="Times New Roman" panose="02020603050405020304" pitchFamily="18" charset="0"/>
            </a:endParaRPr>
          </a:p>
        </p:txBody>
      </p:sp>
      <p:pic>
        <p:nvPicPr>
          <p:cNvPr id="8194" name="Picture 2" descr="All you need to know about Property Management System - CiHM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1560" y="1533443"/>
            <a:ext cx="3456384" cy="3096344"/>
          </a:xfrm>
          <a:prstGeom prst="rect">
            <a:avLst/>
          </a:prstGeom>
          <a:noFill/>
          <a:ln w="28575">
            <a:solidFill>
              <a:schemeClr val="tx1"/>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9671795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81"/>
        <p:cNvGrpSpPr/>
        <p:nvPr/>
      </p:nvGrpSpPr>
      <p:grpSpPr>
        <a:xfrm>
          <a:off x="0" y="0"/>
          <a:ext cx="0" cy="0"/>
          <a:chOff x="0" y="0"/>
          <a:chExt cx="0" cy="0"/>
        </a:xfrm>
      </p:grpSpPr>
      <p:sp>
        <p:nvSpPr>
          <p:cNvPr id="182" name="Google Shape;182;p29"/>
          <p:cNvSpPr txBox="1">
            <a:spLocks noGrp="1"/>
          </p:cNvSpPr>
          <p:nvPr>
            <p:ph type="title"/>
          </p:nvPr>
        </p:nvSpPr>
        <p:spPr>
          <a:xfrm>
            <a:off x="1835696" y="411510"/>
            <a:ext cx="3749100" cy="648072"/>
          </a:xfrm>
          <a:prstGeom prst="rect">
            <a:avLst/>
          </a:prstGeom>
        </p:spPr>
        <p:txBody>
          <a:bodyPr spcFirstLastPara="1" wrap="square" lIns="91425" tIns="91425" rIns="91425" bIns="91425" anchor="t" anchorCtr="0">
            <a:noAutofit/>
          </a:bodyPr>
          <a:lstStyle/>
          <a:p>
            <a:pPr lvl="0" algn="ctr"/>
            <a:r>
              <a:rPr lang="en-US" sz="2400" dirty="0">
                <a:solidFill>
                  <a:schemeClr val="tx1">
                    <a:lumMod val="50000"/>
                  </a:schemeClr>
                </a:solidFill>
                <a:latin typeface="Times New Roman" pitchFamily="18" charset="0"/>
                <a:cs typeface="Times New Roman" pitchFamily="18" charset="0"/>
              </a:rPr>
              <a:t>Conclusion</a:t>
            </a:r>
            <a:endParaRPr sz="2400" dirty="0">
              <a:solidFill>
                <a:schemeClr val="tx1">
                  <a:lumMod val="50000"/>
                </a:schemeClr>
              </a:solidFill>
              <a:latin typeface="Times New Roman" pitchFamily="18" charset="0"/>
              <a:cs typeface="Times New Roman" pitchFamily="18" charset="0"/>
            </a:endParaRPr>
          </a:p>
        </p:txBody>
      </p:sp>
      <p:sp>
        <p:nvSpPr>
          <p:cNvPr id="5" name="TextBox 4"/>
          <p:cNvSpPr txBox="1"/>
          <p:nvPr/>
        </p:nvSpPr>
        <p:spPr>
          <a:xfrm>
            <a:off x="4211960" y="1275606"/>
            <a:ext cx="4464496" cy="3285066"/>
          </a:xfrm>
          <a:prstGeom prst="rect">
            <a:avLst/>
          </a:prstGeom>
          <a:noFill/>
        </p:spPr>
        <p:txBody>
          <a:bodyPr wrap="square" rtlCol="0">
            <a:spAutoFit/>
          </a:bodyPr>
          <a:lstStyle/>
          <a:p>
            <a:pPr algn="just">
              <a:lnSpc>
                <a:spcPct val="150000"/>
              </a:lnSpc>
            </a:pPr>
            <a:r>
              <a:rPr lang="en-GB" dirty="0">
                <a:solidFill>
                  <a:schemeClr val="tx1"/>
                </a:solidFill>
                <a:latin typeface="Times New Roman" pitchFamily="18" charset="0"/>
                <a:cs typeface="Times New Roman" pitchFamily="18" charset="0"/>
              </a:rPr>
              <a:t>On a concluding note, </a:t>
            </a:r>
          </a:p>
          <a:p>
            <a:pPr marL="285750" indent="-285750" algn="just">
              <a:lnSpc>
                <a:spcPct val="150000"/>
              </a:lnSpc>
              <a:buFont typeface="Arial" panose="020B0604020202020204" pitchFamily="34" charset="0"/>
              <a:buChar char="•"/>
            </a:pPr>
            <a:r>
              <a:rPr lang="en-GB" dirty="0">
                <a:solidFill>
                  <a:schemeClr val="tx1"/>
                </a:solidFill>
                <a:latin typeface="Times New Roman" panose="02020603050405020304" pitchFamily="18" charset="0"/>
                <a:ea typeface="Times New Roman" panose="02020603050405020304" pitchFamily="18" charset="0"/>
              </a:rPr>
              <a:t>The digital transformation of the industry has its advantages and drawbacks.</a:t>
            </a:r>
            <a:endParaRPr lang="en-IN" dirty="0">
              <a:solidFill>
                <a:schemeClr val="tx1"/>
              </a:solidFill>
              <a:latin typeface="Times New Roman" panose="02020603050405020304" pitchFamily="18" charset="0"/>
              <a:ea typeface="Times New Roman" panose="02020603050405020304" pitchFamily="18" charset="0"/>
            </a:endParaRPr>
          </a:p>
          <a:p>
            <a:pPr marL="285750" indent="-285750" algn="just">
              <a:lnSpc>
                <a:spcPct val="150000"/>
              </a:lnSpc>
              <a:buFont typeface="Arial" panose="020B0604020202020204" pitchFamily="34" charset="0"/>
              <a:buChar char="•"/>
            </a:pPr>
            <a:r>
              <a:rPr lang="en-GB" dirty="0">
                <a:solidFill>
                  <a:schemeClr val="tx1"/>
                </a:solidFill>
                <a:latin typeface="Times New Roman" panose="02020603050405020304" pitchFamily="18" charset="0"/>
                <a:ea typeface="Times New Roman" panose="02020603050405020304" pitchFamily="18" charset="0"/>
              </a:rPr>
              <a:t>As the current technologies improve customer experience as well as operations, the implementation of these advanced technologies brings about consideration of data security and staff training.</a:t>
            </a:r>
            <a:endParaRPr lang="en-IN" dirty="0">
              <a:solidFill>
                <a:schemeClr val="tx1"/>
              </a:solidFill>
              <a:latin typeface="Times New Roman" panose="02020603050405020304" pitchFamily="18" charset="0"/>
              <a:ea typeface="Times New Roman" panose="02020603050405020304" pitchFamily="18" charset="0"/>
            </a:endParaRPr>
          </a:p>
          <a:p>
            <a:pPr marL="285750" indent="-285750" algn="just">
              <a:lnSpc>
                <a:spcPct val="150000"/>
              </a:lnSpc>
              <a:buFont typeface="Arial" panose="020B0604020202020204" pitchFamily="34" charset="0"/>
              <a:buChar char="•"/>
            </a:pPr>
            <a:r>
              <a:rPr lang="en-GB" dirty="0">
                <a:solidFill>
                  <a:schemeClr val="tx1"/>
                </a:solidFill>
                <a:latin typeface="Times New Roman" panose="02020603050405020304" pitchFamily="18" charset="0"/>
                <a:ea typeface="Times New Roman" panose="02020603050405020304" pitchFamily="18" charset="0"/>
              </a:rPr>
              <a:t>The ultimate effective application of these innovations requires knowledge of the benefits they bring and the risks they may have</a:t>
            </a:r>
            <a:r>
              <a:rPr lang="en-GB" dirty="0">
                <a:solidFill>
                  <a:schemeClr val="tx1"/>
                </a:solidFill>
                <a:latin typeface="Times New Roman" pitchFamily="18" charset="0"/>
                <a:cs typeface="Times New Roman" pitchFamily="18" charset="0"/>
              </a:rPr>
              <a:t> </a:t>
            </a:r>
            <a:endParaRPr lang="en-US" dirty="0">
              <a:solidFill>
                <a:schemeClr val="tx1"/>
              </a:solidFill>
            </a:endParaRPr>
          </a:p>
        </p:txBody>
      </p:sp>
      <p:pic>
        <p:nvPicPr>
          <p:cNvPr id="2" name="Picture 1"/>
          <p:cNvPicPr>
            <a:picLocks noChangeAspect="1"/>
          </p:cNvPicPr>
          <p:nvPr/>
        </p:nvPicPr>
        <p:blipFill>
          <a:blip r:embed="rId3"/>
          <a:stretch>
            <a:fillRect/>
          </a:stretch>
        </p:blipFill>
        <p:spPr>
          <a:xfrm>
            <a:off x="395536" y="1419622"/>
            <a:ext cx="3672408" cy="2448272"/>
          </a:xfrm>
          <a:prstGeom prst="rect">
            <a:avLst/>
          </a:prstGeom>
        </p:spPr>
      </p:pic>
    </p:spTree>
    <p:extLst>
      <p:ext uri="{BB962C8B-B14F-4D97-AF65-F5344CB8AC3E}">
        <p14:creationId xmlns:p14="http://schemas.microsoft.com/office/powerpoint/2010/main" val="345430029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3419872" y="267494"/>
            <a:ext cx="1696298" cy="461665"/>
          </a:xfrm>
          <a:prstGeom prst="rect">
            <a:avLst/>
          </a:prstGeom>
        </p:spPr>
        <p:txBody>
          <a:bodyPr wrap="none">
            <a:spAutoFit/>
          </a:bodyPr>
          <a:lstStyle/>
          <a:p>
            <a:pPr algn="ctr"/>
            <a:r>
              <a:rPr lang="en-US" sz="2400" b="1" dirty="0">
                <a:solidFill>
                  <a:schemeClr val="tx1">
                    <a:lumMod val="50000"/>
                  </a:schemeClr>
                </a:solidFill>
                <a:latin typeface="Times New Roman" pitchFamily="18" charset="0"/>
                <a:cs typeface="Times New Roman" pitchFamily="18" charset="0"/>
              </a:rPr>
              <a:t>References </a:t>
            </a:r>
            <a:endParaRPr lang="en-US" sz="2400" b="1" dirty="0"/>
          </a:p>
        </p:txBody>
      </p:sp>
      <p:sp>
        <p:nvSpPr>
          <p:cNvPr id="6" name="TextBox 5"/>
          <p:cNvSpPr txBox="1"/>
          <p:nvPr/>
        </p:nvSpPr>
        <p:spPr>
          <a:xfrm>
            <a:off x="467544" y="729159"/>
            <a:ext cx="8064896" cy="3600986"/>
          </a:xfrm>
          <a:prstGeom prst="rect">
            <a:avLst/>
          </a:prstGeom>
          <a:noFill/>
        </p:spPr>
        <p:txBody>
          <a:bodyPr wrap="square" rtlCol="0">
            <a:spAutoFit/>
          </a:bodyPr>
          <a:lstStyle/>
          <a:p>
            <a:pPr marL="171450" indent="-171450" algn="just">
              <a:buFont typeface="Arial" panose="020B0604020202020204" pitchFamily="34" charset="0"/>
              <a:buChar char="•"/>
            </a:pPr>
            <a:r>
              <a:rPr lang="en-GB" sz="600" dirty="0">
                <a:solidFill>
                  <a:schemeClr val="tx1"/>
                </a:solidFill>
                <a:latin typeface="Times New Roman" panose="02020603050405020304" pitchFamily="18" charset="0"/>
                <a:cs typeface="Times New Roman" panose="02020603050405020304" pitchFamily="18" charset="0"/>
              </a:rPr>
              <a:t>Basu, A., (2023), </a:t>
            </a:r>
            <a:r>
              <a:rPr lang="en-GB" sz="600" i="1" dirty="0">
                <a:solidFill>
                  <a:schemeClr val="tx1"/>
                </a:solidFill>
                <a:latin typeface="Times New Roman" panose="02020603050405020304" pitchFamily="18" charset="0"/>
                <a:cs typeface="Times New Roman" panose="02020603050405020304" pitchFamily="18" charset="0"/>
              </a:rPr>
              <a:t>Rising trend of </a:t>
            </a:r>
            <a:r>
              <a:rPr lang="en-GB" sz="600" i="1" dirty="0" err="1">
                <a:solidFill>
                  <a:schemeClr val="tx1"/>
                </a:solidFill>
                <a:latin typeface="Times New Roman" panose="02020603050405020304" pitchFamily="18" charset="0"/>
                <a:cs typeface="Times New Roman" panose="02020603050405020304" pitchFamily="18" charset="0"/>
              </a:rPr>
              <a:t>workcations</a:t>
            </a:r>
            <a:r>
              <a:rPr lang="en-GB" sz="600" i="1" dirty="0">
                <a:solidFill>
                  <a:schemeClr val="tx1"/>
                </a:solidFill>
                <a:latin typeface="Times New Roman" panose="02020603050405020304" pitchFamily="18" charset="0"/>
                <a:cs typeface="Times New Roman" panose="02020603050405020304" pitchFamily="18" charset="0"/>
              </a:rPr>
              <a:t> – the marriage of travel and remote work, </a:t>
            </a:r>
            <a:r>
              <a:rPr lang="en-GB" sz="600" dirty="0">
                <a:solidFill>
                  <a:schemeClr val="tx1"/>
                </a:solidFill>
                <a:latin typeface="Times New Roman" panose="02020603050405020304" pitchFamily="18" charset="0"/>
                <a:cs typeface="Times New Roman" panose="02020603050405020304" pitchFamily="18" charset="0"/>
              </a:rPr>
              <a:t>Available at: </a:t>
            </a:r>
            <a:r>
              <a:rPr lang="en-GB" sz="600" u="sng" dirty="0">
                <a:solidFill>
                  <a:schemeClr val="tx1"/>
                </a:solidFill>
                <a:latin typeface="Times New Roman" panose="02020603050405020304" pitchFamily="18" charset="0"/>
                <a:cs typeface="Times New Roman" panose="02020603050405020304" pitchFamily="18" charset="0"/>
                <a:hlinkClick r:id="rId2" action="ppaction://hlinkfile"/>
              </a:rPr>
              <a:t>https://hospitality.economictimes.indiatimes.com/news/speaking-heads/rising-trend-of-workcations-the-marriage-of-travel-and-remote-work/100845479#:~:text=A%20'workcation'%20is%20a%20vacation,with%20exploring%20a%20new%20location</a:t>
            </a:r>
            <a:r>
              <a:rPr lang="en-GB" sz="600" dirty="0">
                <a:solidFill>
                  <a:schemeClr val="tx1"/>
                </a:solidFill>
                <a:latin typeface="Times New Roman" panose="02020603050405020304" pitchFamily="18" charset="0"/>
                <a:cs typeface="Times New Roman" panose="02020603050405020304" pitchFamily="18" charset="0"/>
              </a:rPr>
              <a:t>.  [Accessed on 23/10/2024]</a:t>
            </a:r>
            <a:endParaRPr lang="en-IN" sz="600" dirty="0">
              <a:solidFill>
                <a:schemeClr val="tx1"/>
              </a:solidFill>
              <a:latin typeface="Times New Roman" panose="02020603050405020304" pitchFamily="18" charset="0"/>
              <a:cs typeface="Times New Roman" panose="02020603050405020304" pitchFamily="18" charset="0"/>
            </a:endParaRPr>
          </a:p>
          <a:p>
            <a:pPr marL="171450" indent="-171450" algn="just">
              <a:buFont typeface="Arial" panose="020B0604020202020204" pitchFamily="34" charset="0"/>
              <a:buChar char="•"/>
            </a:pPr>
            <a:r>
              <a:rPr lang="en-GB" sz="600" dirty="0">
                <a:solidFill>
                  <a:schemeClr val="tx1"/>
                </a:solidFill>
                <a:latin typeface="Times New Roman" panose="02020603050405020304" pitchFamily="18" charset="0"/>
                <a:cs typeface="Times New Roman" panose="02020603050405020304" pitchFamily="18" charset="0"/>
              </a:rPr>
              <a:t>CIPD, (2024), </a:t>
            </a:r>
            <a:r>
              <a:rPr lang="en-GB" sz="600" i="1" dirty="0">
                <a:solidFill>
                  <a:schemeClr val="tx1"/>
                </a:solidFill>
                <a:latin typeface="Times New Roman" panose="02020603050405020304" pitchFamily="18" charset="0"/>
                <a:cs typeface="Times New Roman" panose="02020603050405020304" pitchFamily="18" charset="0"/>
              </a:rPr>
              <a:t>Working time: UK employment law, </a:t>
            </a:r>
            <a:r>
              <a:rPr lang="en-GB" sz="600" dirty="0">
                <a:solidFill>
                  <a:schemeClr val="tx1"/>
                </a:solidFill>
                <a:latin typeface="Times New Roman" panose="02020603050405020304" pitchFamily="18" charset="0"/>
                <a:cs typeface="Times New Roman" panose="02020603050405020304" pitchFamily="18" charset="0"/>
              </a:rPr>
              <a:t>Available at:  </a:t>
            </a:r>
            <a:r>
              <a:rPr lang="en-GB" sz="600" u="sng" dirty="0">
                <a:solidFill>
                  <a:schemeClr val="tx1"/>
                </a:solidFill>
                <a:latin typeface="Times New Roman" panose="02020603050405020304" pitchFamily="18" charset="0"/>
                <a:cs typeface="Times New Roman" panose="02020603050405020304" pitchFamily="18" charset="0"/>
                <a:hlinkClick r:id="rId3"/>
              </a:rPr>
              <a:t>https://www.cipd.org/uk/knowledge/employment-law/working-time/#:~:text=The%20Working%20Time%20Regulations%201998,the%20right%20to%20paid%20leave</a:t>
            </a:r>
            <a:r>
              <a:rPr lang="en-GB" sz="600" dirty="0">
                <a:solidFill>
                  <a:schemeClr val="tx1"/>
                </a:solidFill>
                <a:latin typeface="Times New Roman" panose="02020603050405020304" pitchFamily="18" charset="0"/>
                <a:cs typeface="Times New Roman" panose="02020603050405020304" pitchFamily="18" charset="0"/>
              </a:rPr>
              <a:t>. [Accessed on 23/10/2024]</a:t>
            </a:r>
            <a:endParaRPr lang="en-IN" sz="600" dirty="0">
              <a:solidFill>
                <a:schemeClr val="tx1"/>
              </a:solidFill>
              <a:latin typeface="Times New Roman" panose="02020603050405020304" pitchFamily="18" charset="0"/>
              <a:cs typeface="Times New Roman" panose="02020603050405020304" pitchFamily="18" charset="0"/>
            </a:endParaRPr>
          </a:p>
          <a:p>
            <a:pPr marL="171450" indent="-171450" algn="just">
              <a:buFont typeface="Arial" panose="020B0604020202020204" pitchFamily="34" charset="0"/>
              <a:buChar char="•"/>
            </a:pPr>
            <a:r>
              <a:rPr lang="en-GB" sz="600" dirty="0">
                <a:solidFill>
                  <a:schemeClr val="tx1"/>
                </a:solidFill>
                <a:latin typeface="Times New Roman" panose="02020603050405020304" pitchFamily="18" charset="0"/>
                <a:cs typeface="Times New Roman" panose="02020603050405020304" pitchFamily="18" charset="0"/>
              </a:rPr>
              <a:t>Clark, D. (2024a) Gross domestic product of the United Kingdom from 1948 to 2023(in million GBP), Available at:</a:t>
            </a:r>
            <a:r>
              <a:rPr lang="en-US" sz="600" dirty="0">
                <a:solidFill>
                  <a:schemeClr val="tx1"/>
                </a:solidFill>
                <a:latin typeface="Times New Roman" panose="02020603050405020304" pitchFamily="18" charset="0"/>
                <a:cs typeface="Times New Roman" panose="02020603050405020304" pitchFamily="18" charset="0"/>
                <a:hlinkClick r:id="rId4"/>
              </a:rPr>
              <a:t> </a:t>
            </a:r>
            <a:r>
              <a:rPr lang="en-GB" sz="600" dirty="0">
                <a:solidFill>
                  <a:schemeClr val="tx1"/>
                </a:solidFill>
                <a:latin typeface="Times New Roman" panose="02020603050405020304" pitchFamily="18" charset="0"/>
                <a:cs typeface="Times New Roman" panose="02020603050405020304" pitchFamily="18" charset="0"/>
                <a:hlinkClick r:id="rId4"/>
              </a:rPr>
              <a:t>https://www.statista.com/statistics/281744/gdp-of-the-united-kingdom/#:~:text=GDP%20of%20the%20UK%201948%2D2023&amp;text=The%20gross%20domestic%20product%20of,compared%20to%20the%20previous%20year</a:t>
            </a:r>
            <a:r>
              <a:rPr lang="en-GB" sz="600" dirty="0">
                <a:solidFill>
                  <a:schemeClr val="tx1"/>
                </a:solidFill>
                <a:latin typeface="Times New Roman" panose="02020603050405020304" pitchFamily="18" charset="0"/>
                <a:cs typeface="Times New Roman" panose="02020603050405020304" pitchFamily="18" charset="0"/>
              </a:rPr>
              <a:t>. [Accessed on 03/10/2024]</a:t>
            </a:r>
            <a:endParaRPr lang="en-IN" sz="600" dirty="0">
              <a:solidFill>
                <a:schemeClr val="tx1"/>
              </a:solidFill>
              <a:latin typeface="Times New Roman" panose="02020603050405020304" pitchFamily="18" charset="0"/>
              <a:cs typeface="Times New Roman" panose="02020603050405020304" pitchFamily="18" charset="0"/>
            </a:endParaRPr>
          </a:p>
          <a:p>
            <a:pPr marL="171450" indent="-171450" algn="just">
              <a:buFont typeface="Arial" panose="020B0604020202020204" pitchFamily="34" charset="0"/>
              <a:buChar char="•"/>
            </a:pPr>
            <a:r>
              <a:rPr lang="en-GB" sz="600" dirty="0">
                <a:solidFill>
                  <a:schemeClr val="tx1"/>
                </a:solidFill>
                <a:latin typeface="Times New Roman" panose="02020603050405020304" pitchFamily="18" charset="0"/>
                <a:cs typeface="Times New Roman" panose="02020603050405020304" pitchFamily="18" charset="0"/>
              </a:rPr>
              <a:t>Clark, D. (2024b) Inflation rate for the Consumer Price Index (CPI) in the United Kingdom from January 1989 to August 2024. Available at:</a:t>
            </a:r>
            <a:r>
              <a:rPr lang="en-US" sz="600" dirty="0">
                <a:solidFill>
                  <a:schemeClr val="tx1"/>
                </a:solidFill>
                <a:latin typeface="Times New Roman" panose="02020603050405020304" pitchFamily="18" charset="0"/>
                <a:cs typeface="Times New Roman" panose="02020603050405020304" pitchFamily="18" charset="0"/>
                <a:hlinkClick r:id="rId5"/>
              </a:rPr>
              <a:t> </a:t>
            </a:r>
            <a:r>
              <a:rPr lang="en-GB" sz="600" dirty="0">
                <a:solidFill>
                  <a:schemeClr val="tx1"/>
                </a:solidFill>
                <a:latin typeface="Times New Roman" panose="02020603050405020304" pitchFamily="18" charset="0"/>
                <a:cs typeface="Times New Roman" panose="02020603050405020304" pitchFamily="18" charset="0"/>
                <a:hlinkClick r:id="rId5"/>
              </a:rPr>
              <a:t>https://www.statista.com/statistics/306648/inflation-rate-consumer-price-index-cpi-united-kingdom-uk/#:~:text=The%20UK%20inflation%20rate%20was,11.1%20percent%20in%20October%202022</a:t>
            </a:r>
            <a:r>
              <a:rPr lang="en-GB" sz="600" dirty="0">
                <a:solidFill>
                  <a:schemeClr val="tx1"/>
                </a:solidFill>
                <a:latin typeface="Times New Roman" panose="02020603050405020304" pitchFamily="18" charset="0"/>
                <a:cs typeface="Times New Roman" panose="02020603050405020304" pitchFamily="18" charset="0"/>
              </a:rPr>
              <a:t>. [Accessed on 03/10/2024]</a:t>
            </a:r>
            <a:endParaRPr lang="en-IN" sz="600" dirty="0">
              <a:solidFill>
                <a:schemeClr val="tx1"/>
              </a:solidFill>
              <a:latin typeface="Times New Roman" panose="02020603050405020304" pitchFamily="18" charset="0"/>
              <a:cs typeface="Times New Roman" panose="02020603050405020304" pitchFamily="18" charset="0"/>
            </a:endParaRPr>
          </a:p>
          <a:p>
            <a:pPr marL="171450" indent="-171450" algn="just">
              <a:buFont typeface="Arial" panose="020B0604020202020204" pitchFamily="34" charset="0"/>
              <a:buChar char="•"/>
            </a:pPr>
            <a:r>
              <a:rPr lang="en-GB" sz="600" dirty="0">
                <a:solidFill>
                  <a:schemeClr val="tx1"/>
                </a:solidFill>
                <a:latin typeface="Times New Roman" panose="02020603050405020304" pitchFamily="18" charset="0"/>
                <a:cs typeface="Times New Roman" panose="02020603050405020304" pitchFamily="18" charset="0"/>
              </a:rPr>
              <a:t>Collins, G., (2023). Impact of Digitalization on Customer Experience Management in the Hospitality Industry. </a:t>
            </a:r>
            <a:r>
              <a:rPr lang="en-GB" sz="600" i="1" dirty="0">
                <a:solidFill>
                  <a:schemeClr val="tx1"/>
                </a:solidFill>
                <a:latin typeface="Times New Roman" panose="02020603050405020304" pitchFamily="18" charset="0"/>
                <a:cs typeface="Times New Roman" panose="02020603050405020304" pitchFamily="18" charset="0"/>
              </a:rPr>
              <a:t>Hospitality and Tourism Journal, 1</a:t>
            </a:r>
            <a:r>
              <a:rPr lang="en-GB" sz="600" dirty="0">
                <a:solidFill>
                  <a:schemeClr val="tx1"/>
                </a:solidFill>
                <a:latin typeface="Times New Roman" panose="02020603050405020304" pitchFamily="18" charset="0"/>
                <a:cs typeface="Times New Roman" panose="02020603050405020304" pitchFamily="18" charset="0"/>
              </a:rPr>
              <a:t>(1), pp.12-23.</a:t>
            </a:r>
            <a:endParaRPr lang="en-IN" sz="600" dirty="0">
              <a:solidFill>
                <a:schemeClr val="tx1"/>
              </a:solidFill>
              <a:latin typeface="Times New Roman" panose="02020603050405020304" pitchFamily="18" charset="0"/>
              <a:cs typeface="Times New Roman" panose="02020603050405020304" pitchFamily="18" charset="0"/>
            </a:endParaRPr>
          </a:p>
          <a:p>
            <a:pPr marL="171450" indent="-171450" algn="just">
              <a:buFont typeface="Arial" panose="020B0604020202020204" pitchFamily="34" charset="0"/>
              <a:buChar char="•"/>
            </a:pPr>
            <a:r>
              <a:rPr lang="en-GB" sz="600" dirty="0">
                <a:solidFill>
                  <a:schemeClr val="tx1"/>
                </a:solidFill>
                <a:latin typeface="Times New Roman" panose="02020603050405020304" pitchFamily="18" charset="0"/>
                <a:cs typeface="Times New Roman" panose="02020603050405020304" pitchFamily="18" charset="0"/>
              </a:rPr>
              <a:t>Democracy, (2023), </a:t>
            </a:r>
            <a:r>
              <a:rPr lang="en-GB" sz="600" i="1" dirty="0">
                <a:solidFill>
                  <a:schemeClr val="tx1"/>
                </a:solidFill>
                <a:latin typeface="Times New Roman" panose="02020603050405020304" pitchFamily="18" charset="0"/>
                <a:cs typeface="Times New Roman" panose="02020603050405020304" pitchFamily="18" charset="0"/>
              </a:rPr>
              <a:t>WARWICKSHIRE Sustainable Futures Strategy, </a:t>
            </a:r>
            <a:r>
              <a:rPr lang="en-GB" sz="600" dirty="0">
                <a:solidFill>
                  <a:schemeClr val="tx1"/>
                </a:solidFill>
                <a:latin typeface="Times New Roman" panose="02020603050405020304" pitchFamily="18" charset="0"/>
                <a:cs typeface="Times New Roman" panose="02020603050405020304" pitchFamily="18" charset="0"/>
              </a:rPr>
              <a:t>Available at: </a:t>
            </a:r>
            <a:r>
              <a:rPr lang="en-GB" sz="600" u="sng" dirty="0">
                <a:solidFill>
                  <a:schemeClr val="tx1"/>
                </a:solidFill>
                <a:latin typeface="Times New Roman" panose="02020603050405020304" pitchFamily="18" charset="0"/>
                <a:cs typeface="Times New Roman" panose="02020603050405020304" pitchFamily="18" charset="0"/>
                <a:hlinkClick r:id="rId6"/>
              </a:rPr>
              <a:t>https://democracy.warwickshire.gov.uk/documents/s33794/Appendix%201%20for%20Sustainable%20Futures%20Strategy.pdf</a:t>
            </a:r>
            <a:r>
              <a:rPr lang="en-GB" sz="600" dirty="0">
                <a:solidFill>
                  <a:schemeClr val="tx1"/>
                </a:solidFill>
                <a:latin typeface="Times New Roman" panose="02020603050405020304" pitchFamily="18" charset="0"/>
                <a:cs typeface="Times New Roman" panose="02020603050405020304" pitchFamily="18" charset="0"/>
              </a:rPr>
              <a:t> [Accessed on 23/10/2024]</a:t>
            </a:r>
            <a:endParaRPr lang="en-IN" sz="600" dirty="0">
              <a:solidFill>
                <a:schemeClr val="tx1"/>
              </a:solidFill>
              <a:latin typeface="Times New Roman" panose="02020603050405020304" pitchFamily="18" charset="0"/>
              <a:cs typeface="Times New Roman" panose="02020603050405020304" pitchFamily="18" charset="0"/>
            </a:endParaRPr>
          </a:p>
          <a:p>
            <a:pPr marL="171450" indent="-171450" algn="just">
              <a:buFont typeface="Arial" panose="020B0604020202020204" pitchFamily="34" charset="0"/>
              <a:buChar char="•"/>
            </a:pPr>
            <a:r>
              <a:rPr lang="en-GB" sz="600" dirty="0">
                <a:solidFill>
                  <a:schemeClr val="tx1"/>
                </a:solidFill>
                <a:latin typeface="Times New Roman" panose="02020603050405020304" pitchFamily="18" charset="0"/>
                <a:cs typeface="Times New Roman" panose="02020603050405020304" pitchFamily="18" charset="0"/>
              </a:rPr>
              <a:t>GDPR, (2024), </a:t>
            </a:r>
            <a:r>
              <a:rPr lang="en-GB" sz="600" i="1" dirty="0">
                <a:solidFill>
                  <a:schemeClr val="tx1"/>
                </a:solidFill>
                <a:latin typeface="Times New Roman" panose="02020603050405020304" pitchFamily="18" charset="0"/>
                <a:cs typeface="Times New Roman" panose="02020603050405020304" pitchFamily="18" charset="0"/>
              </a:rPr>
              <a:t>Principles relating to processing of personal data,</a:t>
            </a:r>
            <a:r>
              <a:rPr lang="en-GB" sz="600" dirty="0">
                <a:solidFill>
                  <a:schemeClr val="tx1"/>
                </a:solidFill>
                <a:latin typeface="Times New Roman" panose="02020603050405020304" pitchFamily="18" charset="0"/>
                <a:cs typeface="Times New Roman" panose="02020603050405020304" pitchFamily="18" charset="0"/>
              </a:rPr>
              <a:t> Available at: </a:t>
            </a:r>
            <a:r>
              <a:rPr lang="en-US" sz="600" dirty="0">
                <a:solidFill>
                  <a:schemeClr val="tx1"/>
                </a:solidFill>
                <a:latin typeface="Times New Roman" panose="02020603050405020304" pitchFamily="18" charset="0"/>
                <a:cs typeface="Times New Roman" panose="02020603050405020304" pitchFamily="18" charset="0"/>
                <a:hlinkClick r:id="rId7"/>
              </a:rPr>
              <a:t> </a:t>
            </a:r>
            <a:r>
              <a:rPr lang="en-GB" sz="600" dirty="0">
                <a:solidFill>
                  <a:schemeClr val="tx1"/>
                </a:solidFill>
                <a:latin typeface="Times New Roman" panose="02020603050405020304" pitchFamily="18" charset="0"/>
                <a:cs typeface="Times New Roman" panose="02020603050405020304" pitchFamily="18" charset="0"/>
                <a:hlinkClick r:id="rId7"/>
              </a:rPr>
              <a:t>https://gdpr-info.eu/art-5-gdpr/</a:t>
            </a:r>
            <a:r>
              <a:rPr lang="en-GB" sz="600" dirty="0">
                <a:solidFill>
                  <a:schemeClr val="tx1"/>
                </a:solidFill>
                <a:latin typeface="Times New Roman" panose="02020603050405020304" pitchFamily="18" charset="0"/>
                <a:cs typeface="Times New Roman" panose="02020603050405020304" pitchFamily="18" charset="0"/>
              </a:rPr>
              <a:t> [Accessed on 03/10/2024]</a:t>
            </a:r>
            <a:endParaRPr lang="en-IN" sz="600" dirty="0">
              <a:solidFill>
                <a:schemeClr val="tx1"/>
              </a:solidFill>
              <a:latin typeface="Times New Roman" panose="02020603050405020304" pitchFamily="18" charset="0"/>
              <a:cs typeface="Times New Roman" panose="02020603050405020304" pitchFamily="18" charset="0"/>
            </a:endParaRPr>
          </a:p>
          <a:p>
            <a:pPr marL="171450" indent="-171450" algn="just">
              <a:buFont typeface="Arial" panose="020B0604020202020204" pitchFamily="34" charset="0"/>
              <a:buChar char="•"/>
            </a:pPr>
            <a:r>
              <a:rPr lang="en-GB" sz="600" dirty="0">
                <a:solidFill>
                  <a:schemeClr val="tx1"/>
                </a:solidFill>
                <a:latin typeface="Times New Roman" panose="02020603050405020304" pitchFamily="18" charset="0"/>
                <a:cs typeface="Times New Roman" panose="02020603050405020304" pitchFamily="18" charset="0"/>
              </a:rPr>
              <a:t>Haven, (2024), </a:t>
            </a:r>
            <a:r>
              <a:rPr lang="en-GB" sz="600" i="1" dirty="0">
                <a:solidFill>
                  <a:schemeClr val="tx1"/>
                </a:solidFill>
                <a:latin typeface="Times New Roman" panose="02020603050405020304" pitchFamily="18" charset="0"/>
                <a:cs typeface="Times New Roman" panose="02020603050405020304" pitchFamily="18" charset="0"/>
              </a:rPr>
              <a:t>Privacy policy,</a:t>
            </a:r>
            <a:r>
              <a:rPr lang="en-GB" sz="600" dirty="0">
                <a:solidFill>
                  <a:schemeClr val="tx1"/>
                </a:solidFill>
                <a:latin typeface="Times New Roman" panose="02020603050405020304" pitchFamily="18" charset="0"/>
                <a:cs typeface="Times New Roman" panose="02020603050405020304" pitchFamily="18" charset="0"/>
              </a:rPr>
              <a:t> Available at: </a:t>
            </a:r>
            <a:r>
              <a:rPr lang="en-US" sz="600" dirty="0">
                <a:solidFill>
                  <a:schemeClr val="tx1"/>
                </a:solidFill>
                <a:latin typeface="Times New Roman" panose="02020603050405020304" pitchFamily="18" charset="0"/>
                <a:cs typeface="Times New Roman" panose="02020603050405020304" pitchFamily="18" charset="0"/>
                <a:hlinkClick r:id="rId8"/>
              </a:rPr>
              <a:t> </a:t>
            </a:r>
            <a:r>
              <a:rPr lang="en-GB" sz="600" dirty="0">
                <a:solidFill>
                  <a:schemeClr val="tx1"/>
                </a:solidFill>
                <a:latin typeface="Times New Roman" panose="02020603050405020304" pitchFamily="18" charset="0"/>
                <a:cs typeface="Times New Roman" panose="02020603050405020304" pitchFamily="18" charset="0"/>
                <a:hlinkClick r:id="rId8"/>
              </a:rPr>
              <a:t>https://www.haven.com/support/privacy-policy</a:t>
            </a:r>
            <a:r>
              <a:rPr lang="en-GB" sz="600" dirty="0">
                <a:solidFill>
                  <a:schemeClr val="tx1"/>
                </a:solidFill>
                <a:latin typeface="Times New Roman" panose="02020603050405020304" pitchFamily="18" charset="0"/>
                <a:cs typeface="Times New Roman" panose="02020603050405020304" pitchFamily="18" charset="0"/>
              </a:rPr>
              <a:t> [Accessed on 03/10/2024]</a:t>
            </a:r>
            <a:endParaRPr lang="en-IN" sz="600" dirty="0">
              <a:solidFill>
                <a:schemeClr val="tx1"/>
              </a:solidFill>
              <a:latin typeface="Times New Roman" panose="02020603050405020304" pitchFamily="18" charset="0"/>
              <a:cs typeface="Times New Roman" panose="02020603050405020304" pitchFamily="18" charset="0"/>
            </a:endParaRPr>
          </a:p>
          <a:p>
            <a:pPr marL="171450" indent="-171450" algn="just">
              <a:buFont typeface="Arial" panose="020B0604020202020204" pitchFamily="34" charset="0"/>
              <a:buChar char="•"/>
            </a:pPr>
            <a:r>
              <a:rPr lang="en-GB" sz="600" dirty="0">
                <a:solidFill>
                  <a:schemeClr val="tx1"/>
                </a:solidFill>
                <a:latin typeface="Times New Roman" panose="02020603050405020304" pitchFamily="18" charset="0"/>
                <a:cs typeface="Times New Roman" panose="02020603050405020304" pitchFamily="18" charset="0"/>
              </a:rPr>
              <a:t>Hotel Technology News, (2024), </a:t>
            </a:r>
            <a:r>
              <a:rPr lang="en-GB" sz="600" i="1" dirty="0">
                <a:solidFill>
                  <a:schemeClr val="tx1"/>
                </a:solidFill>
                <a:latin typeface="Times New Roman" panose="02020603050405020304" pitchFamily="18" charset="0"/>
                <a:cs typeface="Times New Roman" panose="02020603050405020304" pitchFamily="18" charset="0"/>
              </a:rPr>
              <a:t>Hilton Launches Tech-Enabled Global Program Aimed at Simplifying Business Travel, </a:t>
            </a:r>
            <a:r>
              <a:rPr lang="en-GB" sz="600" dirty="0">
                <a:solidFill>
                  <a:schemeClr val="tx1"/>
                </a:solidFill>
                <a:latin typeface="Times New Roman" panose="02020603050405020304" pitchFamily="18" charset="0"/>
                <a:cs typeface="Times New Roman" panose="02020603050405020304" pitchFamily="18" charset="0"/>
              </a:rPr>
              <a:t>Available at:  </a:t>
            </a:r>
            <a:r>
              <a:rPr lang="en-GB" sz="600" u="sng" dirty="0">
                <a:solidFill>
                  <a:schemeClr val="tx1"/>
                </a:solidFill>
                <a:latin typeface="Times New Roman" panose="02020603050405020304" pitchFamily="18" charset="0"/>
                <a:cs typeface="Times New Roman" panose="02020603050405020304" pitchFamily="18" charset="0"/>
                <a:hlinkClick r:id="rId9"/>
              </a:rPr>
              <a:t>https://hoteltechnologynews.com/2024/01/hilton-launches-tech-enabled-global-program-aimed-at-simplifying-business-travel/</a:t>
            </a:r>
            <a:r>
              <a:rPr lang="en-GB" sz="600" dirty="0">
                <a:solidFill>
                  <a:schemeClr val="tx1"/>
                </a:solidFill>
                <a:latin typeface="Times New Roman" panose="02020603050405020304" pitchFamily="18" charset="0"/>
                <a:cs typeface="Times New Roman" panose="02020603050405020304" pitchFamily="18" charset="0"/>
              </a:rPr>
              <a:t> [Accessed on 23/10/2024]</a:t>
            </a:r>
            <a:endParaRPr lang="en-IN" sz="600" dirty="0">
              <a:solidFill>
                <a:schemeClr val="tx1"/>
              </a:solidFill>
              <a:latin typeface="Times New Roman" panose="02020603050405020304" pitchFamily="18" charset="0"/>
              <a:cs typeface="Times New Roman" panose="02020603050405020304" pitchFamily="18" charset="0"/>
            </a:endParaRPr>
          </a:p>
          <a:p>
            <a:pPr marL="171450" indent="-171450" algn="just">
              <a:buFont typeface="Arial" panose="020B0604020202020204" pitchFamily="34" charset="0"/>
              <a:buChar char="•"/>
            </a:pPr>
            <a:r>
              <a:rPr lang="en-GB" sz="600" dirty="0">
                <a:solidFill>
                  <a:schemeClr val="tx1"/>
                </a:solidFill>
                <a:latin typeface="Times New Roman" panose="02020603050405020304" pitchFamily="18" charset="0"/>
                <a:cs typeface="Times New Roman" panose="02020603050405020304" pitchFamily="18" charset="0"/>
              </a:rPr>
              <a:t>Huang, A., Chao, Y., de la Mora Velasco, E., </a:t>
            </a:r>
            <a:r>
              <a:rPr lang="en-GB" sz="600" dirty="0" err="1">
                <a:solidFill>
                  <a:schemeClr val="tx1"/>
                </a:solidFill>
                <a:latin typeface="Times New Roman" panose="02020603050405020304" pitchFamily="18" charset="0"/>
                <a:cs typeface="Times New Roman" panose="02020603050405020304" pitchFamily="18" charset="0"/>
              </a:rPr>
              <a:t>Bilgihan</a:t>
            </a:r>
            <a:r>
              <a:rPr lang="en-GB" sz="600" dirty="0">
                <a:solidFill>
                  <a:schemeClr val="tx1"/>
                </a:solidFill>
                <a:latin typeface="Times New Roman" panose="02020603050405020304" pitchFamily="18" charset="0"/>
                <a:cs typeface="Times New Roman" panose="02020603050405020304" pitchFamily="18" charset="0"/>
              </a:rPr>
              <a:t>, A. and Wei, W., (2022). When artificial intelligence meets the hospitality and tourism industry: an assessment framework to inform theory and management. </a:t>
            </a:r>
            <a:r>
              <a:rPr lang="en-GB" sz="600" i="1" dirty="0">
                <a:solidFill>
                  <a:schemeClr val="tx1"/>
                </a:solidFill>
                <a:latin typeface="Times New Roman" panose="02020603050405020304" pitchFamily="18" charset="0"/>
                <a:cs typeface="Times New Roman" panose="02020603050405020304" pitchFamily="18" charset="0"/>
              </a:rPr>
              <a:t>Journal of Hospitality and Tourism Insights, </a:t>
            </a:r>
            <a:r>
              <a:rPr lang="en-GB" sz="600" dirty="0">
                <a:solidFill>
                  <a:schemeClr val="tx1"/>
                </a:solidFill>
                <a:latin typeface="Times New Roman" panose="02020603050405020304" pitchFamily="18" charset="0"/>
                <a:cs typeface="Times New Roman" panose="02020603050405020304" pitchFamily="18" charset="0"/>
              </a:rPr>
              <a:t>5(5), pp.1080-1100.</a:t>
            </a:r>
            <a:endParaRPr lang="en-IN" sz="600" dirty="0">
              <a:solidFill>
                <a:schemeClr val="tx1"/>
              </a:solidFill>
              <a:latin typeface="Times New Roman" panose="02020603050405020304" pitchFamily="18" charset="0"/>
              <a:cs typeface="Times New Roman" panose="02020603050405020304" pitchFamily="18" charset="0"/>
            </a:endParaRPr>
          </a:p>
          <a:p>
            <a:pPr marL="171450" indent="-171450" algn="just">
              <a:buFont typeface="Arial" panose="020B0604020202020204" pitchFamily="34" charset="0"/>
              <a:buChar char="•"/>
            </a:pPr>
            <a:r>
              <a:rPr lang="en-GB" sz="600" dirty="0">
                <a:solidFill>
                  <a:schemeClr val="tx1"/>
                </a:solidFill>
                <a:latin typeface="Times New Roman" panose="02020603050405020304" pitchFamily="18" charset="0"/>
                <a:cs typeface="Times New Roman" panose="02020603050405020304" pitchFamily="18" charset="0"/>
              </a:rPr>
              <a:t>Intrepid Travel, (2024), </a:t>
            </a:r>
            <a:r>
              <a:rPr lang="en-GB" sz="600" i="1" dirty="0">
                <a:solidFill>
                  <a:schemeClr val="tx1"/>
                </a:solidFill>
                <a:latin typeface="Times New Roman" panose="02020603050405020304" pitchFamily="18" charset="0"/>
                <a:cs typeface="Times New Roman" panose="02020603050405020304" pitchFamily="18" charset="0"/>
              </a:rPr>
              <a:t>Intrepid partners with </a:t>
            </a:r>
            <a:r>
              <a:rPr lang="en-GB" sz="600" i="1" dirty="0" err="1">
                <a:solidFill>
                  <a:schemeClr val="tx1"/>
                </a:solidFill>
                <a:latin typeface="Times New Roman" panose="02020603050405020304" pitchFamily="18" charset="0"/>
                <a:cs typeface="Times New Roman" panose="02020603050405020304" pitchFamily="18" charset="0"/>
              </a:rPr>
              <a:t>Kaptio</a:t>
            </a:r>
            <a:r>
              <a:rPr lang="en-GB" sz="600" i="1" dirty="0">
                <a:solidFill>
                  <a:schemeClr val="tx1"/>
                </a:solidFill>
                <a:latin typeface="Times New Roman" panose="02020603050405020304" pitchFamily="18" charset="0"/>
                <a:cs typeface="Times New Roman" panose="02020603050405020304" pitchFamily="18" charset="0"/>
              </a:rPr>
              <a:t>, </a:t>
            </a:r>
            <a:r>
              <a:rPr lang="en-GB" sz="600" dirty="0">
                <a:solidFill>
                  <a:schemeClr val="tx1"/>
                </a:solidFill>
                <a:latin typeface="Times New Roman" panose="02020603050405020304" pitchFamily="18" charset="0"/>
                <a:cs typeface="Times New Roman" panose="02020603050405020304" pitchFamily="18" charset="0"/>
              </a:rPr>
              <a:t>Available at: </a:t>
            </a:r>
            <a:r>
              <a:rPr lang="en-GB" sz="600" u="sng" dirty="0">
                <a:solidFill>
                  <a:schemeClr val="tx1"/>
                </a:solidFill>
                <a:latin typeface="Times New Roman" panose="02020603050405020304" pitchFamily="18" charset="0"/>
                <a:cs typeface="Times New Roman" panose="02020603050405020304" pitchFamily="18" charset="0"/>
                <a:hlinkClick r:id="rId10"/>
              </a:rPr>
              <a:t>https://www.intrepidtravel.com/en/newsroom/releases/intrepid-partners-kaptio</a:t>
            </a:r>
            <a:r>
              <a:rPr lang="en-GB" sz="600" dirty="0">
                <a:solidFill>
                  <a:schemeClr val="tx1"/>
                </a:solidFill>
                <a:latin typeface="Times New Roman" panose="02020603050405020304" pitchFamily="18" charset="0"/>
                <a:cs typeface="Times New Roman" panose="02020603050405020304" pitchFamily="18" charset="0"/>
              </a:rPr>
              <a:t> [Accessed on 23/10/2024]</a:t>
            </a:r>
            <a:endParaRPr lang="en-IN" sz="600" dirty="0">
              <a:solidFill>
                <a:schemeClr val="tx1"/>
              </a:solidFill>
              <a:latin typeface="Times New Roman" panose="02020603050405020304" pitchFamily="18" charset="0"/>
              <a:cs typeface="Times New Roman" panose="02020603050405020304" pitchFamily="18" charset="0"/>
            </a:endParaRPr>
          </a:p>
          <a:p>
            <a:pPr marL="171450" indent="-171450" algn="just">
              <a:buFont typeface="Arial" panose="020B0604020202020204" pitchFamily="34" charset="0"/>
              <a:buChar char="•"/>
            </a:pPr>
            <a:r>
              <a:rPr lang="en-GB" sz="600" dirty="0">
                <a:solidFill>
                  <a:schemeClr val="tx1"/>
                </a:solidFill>
                <a:latin typeface="Times New Roman" panose="02020603050405020304" pitchFamily="18" charset="0"/>
                <a:cs typeface="Times New Roman" panose="02020603050405020304" pitchFamily="18" charset="0"/>
              </a:rPr>
              <a:t>Kumar, V., </a:t>
            </a:r>
            <a:r>
              <a:rPr lang="en-GB" sz="600" dirty="0" err="1">
                <a:solidFill>
                  <a:schemeClr val="tx1"/>
                </a:solidFill>
                <a:latin typeface="Times New Roman" panose="02020603050405020304" pitchFamily="18" charset="0"/>
                <a:cs typeface="Times New Roman" panose="02020603050405020304" pitchFamily="18" charset="0"/>
              </a:rPr>
              <a:t>Rezaei</a:t>
            </a:r>
            <a:r>
              <a:rPr lang="en-GB" sz="600" dirty="0">
                <a:solidFill>
                  <a:schemeClr val="tx1"/>
                </a:solidFill>
                <a:latin typeface="Times New Roman" panose="02020603050405020304" pitchFamily="18" charset="0"/>
                <a:cs typeface="Times New Roman" panose="02020603050405020304" pitchFamily="18" charset="0"/>
              </a:rPr>
              <a:t>, J., </a:t>
            </a:r>
            <a:r>
              <a:rPr lang="en-GB" sz="600" dirty="0" err="1">
                <a:solidFill>
                  <a:schemeClr val="tx1"/>
                </a:solidFill>
                <a:latin typeface="Times New Roman" panose="02020603050405020304" pitchFamily="18" charset="0"/>
                <a:cs typeface="Times New Roman" panose="02020603050405020304" pitchFamily="18" charset="0"/>
              </a:rPr>
              <a:t>Akberdina</a:t>
            </a:r>
            <a:r>
              <a:rPr lang="en-GB" sz="600" dirty="0">
                <a:solidFill>
                  <a:schemeClr val="tx1"/>
                </a:solidFill>
                <a:latin typeface="Times New Roman" panose="02020603050405020304" pitchFamily="18" charset="0"/>
                <a:cs typeface="Times New Roman" panose="02020603050405020304" pitchFamily="18" charset="0"/>
              </a:rPr>
              <a:t>, V. and </a:t>
            </a:r>
            <a:r>
              <a:rPr lang="en-GB" sz="600" dirty="0" err="1">
                <a:solidFill>
                  <a:schemeClr val="tx1"/>
                </a:solidFill>
                <a:latin typeface="Times New Roman" panose="02020603050405020304" pitchFamily="18" charset="0"/>
                <a:cs typeface="Times New Roman" panose="02020603050405020304" pitchFamily="18" charset="0"/>
              </a:rPr>
              <a:t>Kuzmin</a:t>
            </a:r>
            <a:r>
              <a:rPr lang="en-GB" sz="600" dirty="0">
                <a:solidFill>
                  <a:schemeClr val="tx1"/>
                </a:solidFill>
                <a:latin typeface="Times New Roman" panose="02020603050405020304" pitchFamily="18" charset="0"/>
                <a:cs typeface="Times New Roman" panose="02020603050405020304" pitchFamily="18" charset="0"/>
              </a:rPr>
              <a:t>, E., (2021). Digital Transformation in Industry. Springer International Publishing.</a:t>
            </a:r>
            <a:endParaRPr lang="en-IN" sz="600" dirty="0">
              <a:solidFill>
                <a:schemeClr val="tx1"/>
              </a:solidFill>
              <a:latin typeface="Times New Roman" panose="02020603050405020304" pitchFamily="18" charset="0"/>
              <a:cs typeface="Times New Roman" panose="02020603050405020304" pitchFamily="18" charset="0"/>
            </a:endParaRPr>
          </a:p>
          <a:p>
            <a:pPr marL="171450" indent="-171450" algn="just">
              <a:buFont typeface="Arial" panose="020B0604020202020204" pitchFamily="34" charset="0"/>
              <a:buChar char="•"/>
            </a:pPr>
            <a:r>
              <a:rPr lang="en-GB" sz="600" dirty="0">
                <a:solidFill>
                  <a:schemeClr val="tx1"/>
                </a:solidFill>
                <a:latin typeface="Times New Roman" panose="02020603050405020304" pitchFamily="18" charset="0"/>
                <a:cs typeface="Times New Roman" panose="02020603050405020304" pitchFamily="18" charset="0"/>
              </a:rPr>
              <a:t>Lib Guides, (2024), </a:t>
            </a:r>
            <a:r>
              <a:rPr lang="en-GB" sz="600" i="1" dirty="0">
                <a:solidFill>
                  <a:schemeClr val="tx1"/>
                </a:solidFill>
                <a:latin typeface="Times New Roman" panose="02020603050405020304" pitchFamily="18" charset="0"/>
                <a:cs typeface="Times New Roman" panose="02020603050405020304" pitchFamily="18" charset="0"/>
              </a:rPr>
              <a:t>Industry Research, </a:t>
            </a:r>
            <a:r>
              <a:rPr lang="en-GB" sz="600" dirty="0">
                <a:solidFill>
                  <a:schemeClr val="tx1"/>
                </a:solidFill>
                <a:latin typeface="Times New Roman" panose="02020603050405020304" pitchFamily="18" charset="0"/>
                <a:cs typeface="Times New Roman" panose="02020603050405020304" pitchFamily="18" charset="0"/>
              </a:rPr>
              <a:t>Available at:  </a:t>
            </a:r>
            <a:r>
              <a:rPr lang="en-GB" sz="600" u="sng" dirty="0">
                <a:solidFill>
                  <a:schemeClr val="tx1"/>
                </a:solidFill>
                <a:latin typeface="Times New Roman" panose="02020603050405020304" pitchFamily="18" charset="0"/>
                <a:cs typeface="Times New Roman" panose="02020603050405020304" pitchFamily="18" charset="0"/>
                <a:hlinkClick r:id="rId11"/>
              </a:rPr>
              <a:t>https://libguides.libraries.wsu.edu/c.php?g=294263&amp;p=4358409</a:t>
            </a:r>
            <a:r>
              <a:rPr lang="en-GB" sz="600" dirty="0">
                <a:solidFill>
                  <a:schemeClr val="tx1"/>
                </a:solidFill>
                <a:latin typeface="Times New Roman" panose="02020603050405020304" pitchFamily="18" charset="0"/>
                <a:cs typeface="Times New Roman" panose="02020603050405020304" pitchFamily="18" charset="0"/>
              </a:rPr>
              <a:t> [Accessed on 23/10/2024]</a:t>
            </a:r>
            <a:endParaRPr lang="en-IN" sz="600" dirty="0">
              <a:solidFill>
                <a:schemeClr val="tx1"/>
              </a:solidFill>
              <a:latin typeface="Times New Roman" panose="02020603050405020304" pitchFamily="18" charset="0"/>
              <a:cs typeface="Times New Roman" panose="02020603050405020304" pitchFamily="18" charset="0"/>
            </a:endParaRPr>
          </a:p>
          <a:p>
            <a:pPr marL="171450" indent="-171450" algn="just">
              <a:buFont typeface="Arial" panose="020B0604020202020204" pitchFamily="34" charset="0"/>
              <a:buChar char="•"/>
            </a:pPr>
            <a:r>
              <a:rPr lang="en-GB" sz="600" dirty="0" err="1">
                <a:solidFill>
                  <a:schemeClr val="tx1"/>
                </a:solidFill>
                <a:latin typeface="Times New Roman" panose="02020603050405020304" pitchFamily="18" charset="0"/>
                <a:cs typeface="Times New Roman" panose="02020603050405020304" pitchFamily="18" charset="0"/>
              </a:rPr>
              <a:t>Llopis</a:t>
            </a:r>
            <a:r>
              <a:rPr lang="en-GB" sz="600" dirty="0">
                <a:solidFill>
                  <a:schemeClr val="tx1"/>
                </a:solidFill>
                <a:latin typeface="Times New Roman" panose="02020603050405020304" pitchFamily="18" charset="0"/>
                <a:cs typeface="Times New Roman" panose="02020603050405020304" pitchFamily="18" charset="0"/>
              </a:rPr>
              <a:t>-Albert, C., Rubio, F. and Valero, F., (2021). Impact of digital transformation on the automotive industry. </a:t>
            </a:r>
            <a:r>
              <a:rPr lang="en-GB" sz="600" i="1" dirty="0">
                <a:solidFill>
                  <a:schemeClr val="tx1"/>
                </a:solidFill>
                <a:latin typeface="Times New Roman" panose="02020603050405020304" pitchFamily="18" charset="0"/>
                <a:cs typeface="Times New Roman" panose="02020603050405020304" pitchFamily="18" charset="0"/>
              </a:rPr>
              <a:t>Technological forecasting and social change, 162</a:t>
            </a:r>
            <a:r>
              <a:rPr lang="en-GB" sz="600" dirty="0">
                <a:solidFill>
                  <a:schemeClr val="tx1"/>
                </a:solidFill>
                <a:latin typeface="Times New Roman" panose="02020603050405020304" pitchFamily="18" charset="0"/>
                <a:cs typeface="Times New Roman" panose="02020603050405020304" pitchFamily="18" charset="0"/>
              </a:rPr>
              <a:t>, p.120343.</a:t>
            </a:r>
            <a:endParaRPr lang="en-IN" sz="600" dirty="0">
              <a:solidFill>
                <a:schemeClr val="tx1"/>
              </a:solidFill>
              <a:latin typeface="Times New Roman" panose="02020603050405020304" pitchFamily="18" charset="0"/>
              <a:cs typeface="Times New Roman" panose="02020603050405020304" pitchFamily="18" charset="0"/>
            </a:endParaRPr>
          </a:p>
          <a:p>
            <a:pPr marL="171450" indent="-171450" algn="just">
              <a:buFont typeface="Arial" panose="020B0604020202020204" pitchFamily="34" charset="0"/>
              <a:buChar char="•"/>
            </a:pPr>
            <a:r>
              <a:rPr lang="en-GB" sz="600" dirty="0">
                <a:solidFill>
                  <a:schemeClr val="tx1"/>
                </a:solidFill>
                <a:latin typeface="Times New Roman" panose="02020603050405020304" pitchFamily="18" charset="0"/>
                <a:cs typeface="Times New Roman" panose="02020603050405020304" pitchFamily="18" charset="0"/>
              </a:rPr>
              <a:t>Marques, J. and Marques, R.P., (2023). Digital transformation of the hotel industry: Theories, practices, and global challenges. Springer Nature.</a:t>
            </a:r>
            <a:endParaRPr lang="en-IN" sz="600" dirty="0">
              <a:solidFill>
                <a:schemeClr val="tx1"/>
              </a:solidFill>
              <a:latin typeface="Times New Roman" panose="02020603050405020304" pitchFamily="18" charset="0"/>
              <a:cs typeface="Times New Roman" panose="02020603050405020304" pitchFamily="18" charset="0"/>
            </a:endParaRPr>
          </a:p>
          <a:p>
            <a:pPr marL="171450" indent="-171450" algn="just">
              <a:buFont typeface="Arial" panose="020B0604020202020204" pitchFamily="34" charset="0"/>
              <a:buChar char="•"/>
            </a:pPr>
            <a:r>
              <a:rPr lang="en-GB" sz="600" dirty="0" err="1">
                <a:solidFill>
                  <a:schemeClr val="tx1"/>
                </a:solidFill>
                <a:latin typeface="Times New Roman" panose="02020603050405020304" pitchFamily="18" charset="0"/>
                <a:cs typeface="Times New Roman" panose="02020603050405020304" pitchFamily="18" charset="0"/>
              </a:rPr>
              <a:t>Mascellino</a:t>
            </a:r>
            <a:r>
              <a:rPr lang="en-GB" sz="600" dirty="0">
                <a:solidFill>
                  <a:schemeClr val="tx1"/>
                </a:solidFill>
                <a:latin typeface="Times New Roman" panose="02020603050405020304" pitchFamily="18" charset="0"/>
                <a:cs typeface="Times New Roman" panose="02020603050405020304" pitchFamily="18" charset="0"/>
              </a:rPr>
              <a:t>, A., (2022), </a:t>
            </a:r>
            <a:r>
              <a:rPr lang="en-GB" sz="600" i="1" dirty="0">
                <a:solidFill>
                  <a:schemeClr val="tx1"/>
                </a:solidFill>
                <a:latin typeface="Times New Roman" panose="02020603050405020304" pitchFamily="18" charset="0"/>
                <a:cs typeface="Times New Roman" panose="02020603050405020304" pitchFamily="18" charset="0"/>
              </a:rPr>
              <a:t>Hackers Admit Destroying InterContinental Hotels Group's Data 'For Fun', </a:t>
            </a:r>
            <a:r>
              <a:rPr lang="en-GB" sz="600" dirty="0">
                <a:solidFill>
                  <a:schemeClr val="tx1"/>
                </a:solidFill>
                <a:latin typeface="Times New Roman" panose="02020603050405020304" pitchFamily="18" charset="0"/>
                <a:cs typeface="Times New Roman" panose="02020603050405020304" pitchFamily="18" charset="0"/>
              </a:rPr>
              <a:t>Available at:   </a:t>
            </a:r>
            <a:r>
              <a:rPr lang="en-GB" sz="600" u="sng" dirty="0">
                <a:solidFill>
                  <a:schemeClr val="tx1"/>
                </a:solidFill>
                <a:latin typeface="Times New Roman" panose="02020603050405020304" pitchFamily="18" charset="0"/>
                <a:cs typeface="Times New Roman" panose="02020603050405020304" pitchFamily="18" charset="0"/>
                <a:hlinkClick r:id="rId12"/>
              </a:rPr>
              <a:t>https://www.infosecurity-magazine.com/news/hackers-destroying-ihgs-data-for/</a:t>
            </a:r>
            <a:r>
              <a:rPr lang="en-GB" sz="600" dirty="0">
                <a:solidFill>
                  <a:schemeClr val="tx1"/>
                </a:solidFill>
                <a:latin typeface="Times New Roman" panose="02020603050405020304" pitchFamily="18" charset="0"/>
                <a:cs typeface="Times New Roman" panose="02020603050405020304" pitchFamily="18" charset="0"/>
              </a:rPr>
              <a:t> [Accessed on 23/10/2024]</a:t>
            </a:r>
            <a:endParaRPr lang="en-IN" sz="600" dirty="0">
              <a:solidFill>
                <a:schemeClr val="tx1"/>
              </a:solidFill>
              <a:latin typeface="Times New Roman" panose="02020603050405020304" pitchFamily="18" charset="0"/>
              <a:cs typeface="Times New Roman" panose="02020603050405020304" pitchFamily="18" charset="0"/>
            </a:endParaRPr>
          </a:p>
          <a:p>
            <a:pPr marL="171450" indent="-171450" algn="just">
              <a:buFont typeface="Arial" panose="020B0604020202020204" pitchFamily="34" charset="0"/>
              <a:buChar char="•"/>
            </a:pPr>
            <a:r>
              <a:rPr lang="en-GB" sz="600" dirty="0">
                <a:solidFill>
                  <a:schemeClr val="tx1"/>
                </a:solidFill>
                <a:latin typeface="Times New Roman" panose="02020603050405020304" pitchFamily="18" charset="0"/>
                <a:cs typeface="Times New Roman" panose="02020603050405020304" pitchFamily="18" charset="0"/>
              </a:rPr>
              <a:t>Na, S., </a:t>
            </a:r>
            <a:r>
              <a:rPr lang="en-GB" sz="600" dirty="0" err="1">
                <a:solidFill>
                  <a:schemeClr val="tx1"/>
                </a:solidFill>
                <a:latin typeface="Times New Roman" panose="02020603050405020304" pitchFamily="18" charset="0"/>
                <a:cs typeface="Times New Roman" panose="02020603050405020304" pitchFamily="18" charset="0"/>
              </a:rPr>
              <a:t>Heo</a:t>
            </a:r>
            <a:r>
              <a:rPr lang="en-GB" sz="600" dirty="0">
                <a:solidFill>
                  <a:schemeClr val="tx1"/>
                </a:solidFill>
                <a:latin typeface="Times New Roman" panose="02020603050405020304" pitchFamily="18" charset="0"/>
                <a:cs typeface="Times New Roman" panose="02020603050405020304" pitchFamily="18" charset="0"/>
              </a:rPr>
              <a:t>, S., Han, S., Shin, Y. and </a:t>
            </a:r>
            <a:r>
              <a:rPr lang="en-GB" sz="600" dirty="0" err="1">
                <a:solidFill>
                  <a:schemeClr val="tx1"/>
                </a:solidFill>
                <a:latin typeface="Times New Roman" panose="02020603050405020304" pitchFamily="18" charset="0"/>
                <a:cs typeface="Times New Roman" panose="02020603050405020304" pitchFamily="18" charset="0"/>
              </a:rPr>
              <a:t>Roh</a:t>
            </a:r>
            <a:r>
              <a:rPr lang="en-GB" sz="600" dirty="0">
                <a:solidFill>
                  <a:schemeClr val="tx1"/>
                </a:solidFill>
                <a:latin typeface="Times New Roman" panose="02020603050405020304" pitchFamily="18" charset="0"/>
                <a:cs typeface="Times New Roman" panose="02020603050405020304" pitchFamily="18" charset="0"/>
              </a:rPr>
              <a:t>, Y., (2022). Acceptance model of artificial intelligence (AI)-based technologies in construction firms: Applying the Technology Acceptance Model (TAM) in combination with the Technology–Organisation–Environment (TOE) framework. </a:t>
            </a:r>
            <a:r>
              <a:rPr lang="en-GB" sz="600" i="1" dirty="0">
                <a:solidFill>
                  <a:schemeClr val="tx1"/>
                </a:solidFill>
                <a:latin typeface="Times New Roman" panose="02020603050405020304" pitchFamily="18" charset="0"/>
                <a:cs typeface="Times New Roman" panose="02020603050405020304" pitchFamily="18" charset="0"/>
              </a:rPr>
              <a:t>Buildings</a:t>
            </a:r>
            <a:r>
              <a:rPr lang="en-GB" sz="600" dirty="0">
                <a:solidFill>
                  <a:schemeClr val="tx1"/>
                </a:solidFill>
                <a:latin typeface="Times New Roman" panose="02020603050405020304" pitchFamily="18" charset="0"/>
                <a:cs typeface="Times New Roman" panose="02020603050405020304" pitchFamily="18" charset="0"/>
              </a:rPr>
              <a:t>, </a:t>
            </a:r>
            <a:r>
              <a:rPr lang="en-GB" sz="600" i="1" dirty="0">
                <a:solidFill>
                  <a:schemeClr val="tx1"/>
                </a:solidFill>
                <a:latin typeface="Times New Roman" panose="02020603050405020304" pitchFamily="18" charset="0"/>
                <a:cs typeface="Times New Roman" panose="02020603050405020304" pitchFamily="18" charset="0"/>
              </a:rPr>
              <a:t>12</a:t>
            </a:r>
            <a:r>
              <a:rPr lang="en-GB" sz="600" dirty="0">
                <a:solidFill>
                  <a:schemeClr val="tx1"/>
                </a:solidFill>
                <a:latin typeface="Times New Roman" panose="02020603050405020304" pitchFamily="18" charset="0"/>
                <a:cs typeface="Times New Roman" panose="02020603050405020304" pitchFamily="18" charset="0"/>
              </a:rPr>
              <a:t>(2), p.90.</a:t>
            </a:r>
            <a:endParaRPr lang="en-IN" sz="600" dirty="0">
              <a:solidFill>
                <a:schemeClr val="tx1"/>
              </a:solidFill>
              <a:latin typeface="Times New Roman" panose="02020603050405020304" pitchFamily="18" charset="0"/>
              <a:cs typeface="Times New Roman" panose="02020603050405020304" pitchFamily="18" charset="0"/>
            </a:endParaRPr>
          </a:p>
          <a:p>
            <a:pPr marL="171450" indent="-171450" algn="just">
              <a:buFont typeface="Arial" panose="020B0604020202020204" pitchFamily="34" charset="0"/>
              <a:buChar char="•"/>
            </a:pPr>
            <a:r>
              <a:rPr lang="en-GB" sz="600" dirty="0">
                <a:solidFill>
                  <a:schemeClr val="tx1"/>
                </a:solidFill>
                <a:latin typeface="Times New Roman" panose="02020603050405020304" pitchFamily="18" charset="0"/>
                <a:cs typeface="Times New Roman" panose="02020603050405020304" pitchFamily="18" charset="0"/>
              </a:rPr>
              <a:t>Narayan, R., </a:t>
            </a:r>
            <a:r>
              <a:rPr lang="en-GB" sz="600" dirty="0" err="1">
                <a:solidFill>
                  <a:schemeClr val="tx1"/>
                </a:solidFill>
                <a:latin typeface="Times New Roman" panose="02020603050405020304" pitchFamily="18" charset="0"/>
                <a:cs typeface="Times New Roman" panose="02020603050405020304" pitchFamily="18" charset="0"/>
              </a:rPr>
              <a:t>Gehlot</a:t>
            </a:r>
            <a:r>
              <a:rPr lang="en-GB" sz="600" dirty="0">
                <a:solidFill>
                  <a:schemeClr val="tx1"/>
                </a:solidFill>
                <a:latin typeface="Times New Roman" panose="02020603050405020304" pitchFamily="18" charset="0"/>
                <a:cs typeface="Times New Roman" panose="02020603050405020304" pitchFamily="18" charset="0"/>
              </a:rPr>
              <a:t>, A., Singh, R., Akram, S.V., </a:t>
            </a:r>
            <a:r>
              <a:rPr lang="en-GB" sz="600" dirty="0" err="1">
                <a:solidFill>
                  <a:schemeClr val="tx1"/>
                </a:solidFill>
                <a:latin typeface="Times New Roman" panose="02020603050405020304" pitchFamily="18" charset="0"/>
                <a:cs typeface="Times New Roman" panose="02020603050405020304" pitchFamily="18" charset="0"/>
              </a:rPr>
              <a:t>Priyadarshi</a:t>
            </a:r>
            <a:r>
              <a:rPr lang="en-GB" sz="600" dirty="0">
                <a:solidFill>
                  <a:schemeClr val="tx1"/>
                </a:solidFill>
                <a:latin typeface="Times New Roman" panose="02020603050405020304" pitchFamily="18" charset="0"/>
                <a:cs typeface="Times New Roman" panose="02020603050405020304" pitchFamily="18" charset="0"/>
              </a:rPr>
              <a:t>, N. and </a:t>
            </a:r>
            <a:r>
              <a:rPr lang="en-GB" sz="600" dirty="0" err="1">
                <a:solidFill>
                  <a:schemeClr val="tx1"/>
                </a:solidFill>
                <a:latin typeface="Times New Roman" panose="02020603050405020304" pitchFamily="18" charset="0"/>
                <a:cs typeface="Times New Roman" panose="02020603050405020304" pitchFamily="18" charset="0"/>
              </a:rPr>
              <a:t>Twala</a:t>
            </a:r>
            <a:r>
              <a:rPr lang="en-GB" sz="600" dirty="0">
                <a:solidFill>
                  <a:schemeClr val="tx1"/>
                </a:solidFill>
                <a:latin typeface="Times New Roman" panose="02020603050405020304" pitchFamily="18" charset="0"/>
                <a:cs typeface="Times New Roman" panose="02020603050405020304" pitchFamily="18" charset="0"/>
              </a:rPr>
              <a:t>, B., (2022). Hospitality feedback system 4.0: digitalization of feedback system with integration of industry 4.0 enabling technologies. </a:t>
            </a:r>
            <a:r>
              <a:rPr lang="en-GB" sz="600" i="1" dirty="0">
                <a:solidFill>
                  <a:schemeClr val="tx1"/>
                </a:solidFill>
                <a:latin typeface="Times New Roman" panose="02020603050405020304" pitchFamily="18" charset="0"/>
                <a:cs typeface="Times New Roman" panose="02020603050405020304" pitchFamily="18" charset="0"/>
              </a:rPr>
              <a:t>Sustainability, 14</a:t>
            </a:r>
            <a:r>
              <a:rPr lang="en-GB" sz="600" dirty="0">
                <a:solidFill>
                  <a:schemeClr val="tx1"/>
                </a:solidFill>
                <a:latin typeface="Times New Roman" panose="02020603050405020304" pitchFamily="18" charset="0"/>
                <a:cs typeface="Times New Roman" panose="02020603050405020304" pitchFamily="18" charset="0"/>
              </a:rPr>
              <a:t>(19), p.12158.</a:t>
            </a:r>
            <a:endParaRPr lang="en-IN" sz="600" dirty="0">
              <a:solidFill>
                <a:schemeClr val="tx1"/>
              </a:solidFill>
              <a:latin typeface="Times New Roman" panose="02020603050405020304" pitchFamily="18" charset="0"/>
              <a:cs typeface="Times New Roman" panose="02020603050405020304" pitchFamily="18" charset="0"/>
            </a:endParaRPr>
          </a:p>
          <a:p>
            <a:pPr marL="171450" indent="-171450" algn="just">
              <a:buFont typeface="Arial" panose="020B0604020202020204" pitchFamily="34" charset="0"/>
              <a:buChar char="•"/>
            </a:pPr>
            <a:r>
              <a:rPr lang="en-GB" sz="600" dirty="0">
                <a:solidFill>
                  <a:schemeClr val="tx1"/>
                </a:solidFill>
                <a:latin typeface="Times New Roman" panose="02020603050405020304" pitchFamily="18" charset="0"/>
                <a:cs typeface="Times New Roman" panose="02020603050405020304" pitchFamily="18" charset="0"/>
              </a:rPr>
              <a:t>Rodrigues, M.A. and </a:t>
            </a:r>
            <a:r>
              <a:rPr lang="en-GB" sz="600" dirty="0" err="1">
                <a:solidFill>
                  <a:schemeClr val="tx1"/>
                </a:solidFill>
                <a:latin typeface="Times New Roman" panose="02020603050405020304" pitchFamily="18" charset="0"/>
                <a:cs typeface="Times New Roman" panose="02020603050405020304" pitchFamily="18" charset="0"/>
              </a:rPr>
              <a:t>Proença</a:t>
            </a:r>
            <a:r>
              <a:rPr lang="en-GB" sz="600" dirty="0">
                <a:solidFill>
                  <a:schemeClr val="tx1"/>
                </a:solidFill>
                <a:latin typeface="Times New Roman" panose="02020603050405020304" pitchFamily="18" charset="0"/>
                <a:cs typeface="Times New Roman" panose="02020603050405020304" pitchFamily="18" charset="0"/>
              </a:rPr>
              <a:t>, J.F. eds., (2022). Impact of Digital Transformation on the Development of New Business Models and Consumer Experience. IGI Global.</a:t>
            </a:r>
            <a:endParaRPr lang="en-IN" sz="600" dirty="0">
              <a:solidFill>
                <a:schemeClr val="tx1"/>
              </a:solidFill>
              <a:latin typeface="Times New Roman" panose="02020603050405020304" pitchFamily="18" charset="0"/>
              <a:cs typeface="Times New Roman" panose="02020603050405020304" pitchFamily="18" charset="0"/>
            </a:endParaRPr>
          </a:p>
          <a:p>
            <a:pPr marL="171450" indent="-171450" algn="just">
              <a:buFont typeface="Arial" panose="020B0604020202020204" pitchFamily="34" charset="0"/>
              <a:buChar char="•"/>
            </a:pPr>
            <a:r>
              <a:rPr lang="en-GB" sz="600" dirty="0" err="1">
                <a:solidFill>
                  <a:schemeClr val="tx1"/>
                </a:solidFill>
                <a:latin typeface="Times New Roman" panose="02020603050405020304" pitchFamily="18" charset="0"/>
                <a:cs typeface="Times New Roman" panose="02020603050405020304" pitchFamily="18" charset="0"/>
              </a:rPr>
              <a:t>Sarfraz</a:t>
            </a:r>
            <a:r>
              <a:rPr lang="en-GB" sz="600" dirty="0">
                <a:solidFill>
                  <a:schemeClr val="tx1"/>
                </a:solidFill>
                <a:latin typeface="Times New Roman" panose="02020603050405020304" pitchFamily="18" charset="0"/>
                <a:cs typeface="Times New Roman" panose="02020603050405020304" pitchFamily="18" charset="0"/>
              </a:rPr>
              <a:t>, M., Khawaja, K.F., Han, H., Ariza-Montes, A. and </a:t>
            </a:r>
            <a:r>
              <a:rPr lang="en-GB" sz="600" dirty="0" err="1">
                <a:solidFill>
                  <a:schemeClr val="tx1"/>
                </a:solidFill>
                <a:latin typeface="Times New Roman" panose="02020603050405020304" pitchFamily="18" charset="0"/>
                <a:cs typeface="Times New Roman" panose="02020603050405020304" pitchFamily="18" charset="0"/>
              </a:rPr>
              <a:t>Arjona</a:t>
            </a:r>
            <a:r>
              <a:rPr lang="en-GB" sz="600" dirty="0">
                <a:solidFill>
                  <a:schemeClr val="tx1"/>
                </a:solidFill>
                <a:latin typeface="Times New Roman" panose="02020603050405020304" pitchFamily="18" charset="0"/>
                <a:cs typeface="Times New Roman" panose="02020603050405020304" pitchFamily="18" charset="0"/>
              </a:rPr>
              <a:t>-Fuentes, J.M., (2023). Sustainable supply chain, digital transformation, and blockchain technology adoption in the tourism sector. </a:t>
            </a:r>
            <a:r>
              <a:rPr lang="en-GB" sz="600" i="1" dirty="0">
                <a:solidFill>
                  <a:schemeClr val="tx1"/>
                </a:solidFill>
                <a:latin typeface="Times New Roman" panose="02020603050405020304" pitchFamily="18" charset="0"/>
                <a:cs typeface="Times New Roman" panose="02020603050405020304" pitchFamily="18" charset="0"/>
              </a:rPr>
              <a:t>Humanities and Social Sciences Communications, 10</a:t>
            </a:r>
            <a:r>
              <a:rPr lang="en-GB" sz="600" dirty="0">
                <a:solidFill>
                  <a:schemeClr val="tx1"/>
                </a:solidFill>
                <a:latin typeface="Times New Roman" panose="02020603050405020304" pitchFamily="18" charset="0"/>
                <a:cs typeface="Times New Roman" panose="02020603050405020304" pitchFamily="18" charset="0"/>
              </a:rPr>
              <a:t>(1), pp.1-13.</a:t>
            </a:r>
            <a:endParaRPr lang="en-IN" sz="600" dirty="0">
              <a:solidFill>
                <a:schemeClr val="tx1"/>
              </a:solidFill>
              <a:latin typeface="Times New Roman" panose="02020603050405020304" pitchFamily="18" charset="0"/>
              <a:cs typeface="Times New Roman" panose="02020603050405020304" pitchFamily="18" charset="0"/>
            </a:endParaRPr>
          </a:p>
          <a:p>
            <a:pPr marL="171450" indent="-171450" algn="just">
              <a:buFont typeface="Arial" panose="020B0604020202020204" pitchFamily="34" charset="0"/>
              <a:buChar char="•"/>
            </a:pPr>
            <a:r>
              <a:rPr lang="en-GB" sz="600" dirty="0" err="1">
                <a:solidFill>
                  <a:schemeClr val="tx1"/>
                </a:solidFill>
                <a:latin typeface="Times New Roman" panose="02020603050405020304" pitchFamily="18" charset="0"/>
                <a:cs typeface="Times New Roman" panose="02020603050405020304" pitchFamily="18" charset="0"/>
              </a:rPr>
              <a:t>Schönherr</a:t>
            </a:r>
            <a:r>
              <a:rPr lang="en-GB" sz="600" dirty="0">
                <a:solidFill>
                  <a:schemeClr val="tx1"/>
                </a:solidFill>
                <a:latin typeface="Times New Roman" panose="02020603050405020304" pitchFamily="18" charset="0"/>
                <a:cs typeface="Times New Roman" panose="02020603050405020304" pitchFamily="18" charset="0"/>
              </a:rPr>
              <a:t>, S., Eller, R., </a:t>
            </a:r>
            <a:r>
              <a:rPr lang="en-GB" sz="600" dirty="0" err="1">
                <a:solidFill>
                  <a:schemeClr val="tx1"/>
                </a:solidFill>
                <a:latin typeface="Times New Roman" panose="02020603050405020304" pitchFamily="18" charset="0"/>
                <a:cs typeface="Times New Roman" panose="02020603050405020304" pitchFamily="18" charset="0"/>
              </a:rPr>
              <a:t>Kallmuenzer</a:t>
            </a:r>
            <a:r>
              <a:rPr lang="en-GB" sz="600" dirty="0">
                <a:solidFill>
                  <a:schemeClr val="tx1"/>
                </a:solidFill>
                <a:latin typeface="Times New Roman" panose="02020603050405020304" pitchFamily="18" charset="0"/>
                <a:cs typeface="Times New Roman" panose="02020603050405020304" pitchFamily="18" charset="0"/>
              </a:rPr>
              <a:t>, A. and Peters, M., (2023). Organisational learning and sustainable tourism: the enabling role of digital transformation. </a:t>
            </a:r>
            <a:r>
              <a:rPr lang="en-GB" sz="600" i="1" dirty="0">
                <a:solidFill>
                  <a:schemeClr val="tx1"/>
                </a:solidFill>
                <a:latin typeface="Times New Roman" panose="02020603050405020304" pitchFamily="18" charset="0"/>
                <a:cs typeface="Times New Roman" panose="02020603050405020304" pitchFamily="18" charset="0"/>
              </a:rPr>
              <a:t>Journal of Knowledge Management, </a:t>
            </a:r>
            <a:r>
              <a:rPr lang="en-GB" sz="600" dirty="0">
                <a:solidFill>
                  <a:schemeClr val="tx1"/>
                </a:solidFill>
                <a:latin typeface="Times New Roman" panose="02020603050405020304" pitchFamily="18" charset="0"/>
                <a:cs typeface="Times New Roman" panose="02020603050405020304" pitchFamily="18" charset="0"/>
              </a:rPr>
              <a:t>27(11), pp.82-100.</a:t>
            </a:r>
            <a:endParaRPr lang="en-IN" sz="600" dirty="0">
              <a:solidFill>
                <a:schemeClr val="tx1"/>
              </a:solidFill>
              <a:latin typeface="Times New Roman" panose="02020603050405020304" pitchFamily="18" charset="0"/>
              <a:cs typeface="Times New Roman" panose="02020603050405020304" pitchFamily="18" charset="0"/>
            </a:endParaRPr>
          </a:p>
          <a:p>
            <a:pPr marL="171450" indent="-171450" algn="just">
              <a:buFont typeface="Arial" panose="020B0604020202020204" pitchFamily="34" charset="0"/>
              <a:buChar char="•"/>
            </a:pPr>
            <a:r>
              <a:rPr lang="en-GB" sz="600" dirty="0">
                <a:solidFill>
                  <a:schemeClr val="tx1"/>
                </a:solidFill>
                <a:latin typeface="Times New Roman" panose="02020603050405020304" pitchFamily="18" charset="0"/>
                <a:cs typeface="Times New Roman" panose="02020603050405020304" pitchFamily="18" charset="0"/>
              </a:rPr>
              <a:t>Sharma, S. and </a:t>
            </a:r>
            <a:r>
              <a:rPr lang="en-GB" sz="600" dirty="0" err="1">
                <a:solidFill>
                  <a:schemeClr val="tx1"/>
                </a:solidFill>
                <a:latin typeface="Times New Roman" panose="02020603050405020304" pitchFamily="18" charset="0"/>
                <a:cs typeface="Times New Roman" panose="02020603050405020304" pitchFamily="18" charset="0"/>
              </a:rPr>
              <a:t>Bhartiya</a:t>
            </a:r>
            <a:r>
              <a:rPr lang="en-GB" sz="600" dirty="0">
                <a:solidFill>
                  <a:schemeClr val="tx1"/>
                </a:solidFill>
                <a:latin typeface="Times New Roman" panose="02020603050405020304" pitchFamily="18" charset="0"/>
                <a:cs typeface="Times New Roman" panose="02020603050405020304" pitchFamily="18" charset="0"/>
              </a:rPr>
              <a:t>, S. eds., (2023). Technology and Social Transformations in Hospitality, Tourism and Gastronomy: South Asia Perspectives. CABI.</a:t>
            </a:r>
            <a:endParaRPr lang="en-IN" sz="600" dirty="0">
              <a:solidFill>
                <a:schemeClr val="tx1"/>
              </a:solidFill>
              <a:latin typeface="Times New Roman" panose="02020603050405020304" pitchFamily="18" charset="0"/>
              <a:cs typeface="Times New Roman" panose="02020603050405020304" pitchFamily="18" charset="0"/>
            </a:endParaRPr>
          </a:p>
          <a:p>
            <a:pPr marL="171450" indent="-171450" algn="just">
              <a:buFont typeface="Arial" panose="020B0604020202020204" pitchFamily="34" charset="0"/>
              <a:buChar char="•"/>
            </a:pPr>
            <a:r>
              <a:rPr lang="en-GB" sz="600" dirty="0" err="1">
                <a:solidFill>
                  <a:schemeClr val="tx1"/>
                </a:solidFill>
                <a:latin typeface="Times New Roman" panose="02020603050405020304" pitchFamily="18" charset="0"/>
                <a:cs typeface="Times New Roman" panose="02020603050405020304" pitchFamily="18" charset="0"/>
              </a:rPr>
              <a:t>Springford</a:t>
            </a:r>
            <a:r>
              <a:rPr lang="en-GB" sz="600" dirty="0">
                <a:solidFill>
                  <a:schemeClr val="tx1"/>
                </a:solidFill>
                <a:latin typeface="Times New Roman" panose="02020603050405020304" pitchFamily="18" charset="0"/>
                <a:cs typeface="Times New Roman" panose="02020603050405020304" pitchFamily="18" charset="0"/>
              </a:rPr>
              <a:t>, J., and </a:t>
            </a:r>
            <a:r>
              <a:rPr lang="en-GB" sz="600" dirty="0" err="1">
                <a:solidFill>
                  <a:schemeClr val="tx1"/>
                </a:solidFill>
                <a:latin typeface="Times New Roman" panose="02020603050405020304" pitchFamily="18" charset="0"/>
                <a:cs typeface="Times New Roman" panose="02020603050405020304" pitchFamily="18" charset="0"/>
              </a:rPr>
              <a:t>Portes</a:t>
            </a:r>
            <a:r>
              <a:rPr lang="en-GB" sz="600" dirty="0">
                <a:solidFill>
                  <a:schemeClr val="tx1"/>
                </a:solidFill>
                <a:latin typeface="Times New Roman" panose="02020603050405020304" pitchFamily="18" charset="0"/>
                <a:cs typeface="Times New Roman" panose="02020603050405020304" pitchFamily="18" charset="0"/>
              </a:rPr>
              <a:t>, J., (2023), The impact of Brexit on the UK labour market: an early assessment, Available at:</a:t>
            </a:r>
            <a:r>
              <a:rPr lang="en-US" sz="600" dirty="0">
                <a:solidFill>
                  <a:schemeClr val="tx1"/>
                </a:solidFill>
                <a:latin typeface="Times New Roman" panose="02020603050405020304" pitchFamily="18" charset="0"/>
                <a:cs typeface="Times New Roman" panose="02020603050405020304" pitchFamily="18" charset="0"/>
                <a:hlinkClick r:id="rId13"/>
              </a:rPr>
              <a:t> </a:t>
            </a:r>
            <a:r>
              <a:rPr lang="en-GB" sz="600" dirty="0">
                <a:solidFill>
                  <a:schemeClr val="tx1"/>
                </a:solidFill>
                <a:latin typeface="Times New Roman" panose="02020603050405020304" pitchFamily="18" charset="0"/>
                <a:cs typeface="Times New Roman" panose="02020603050405020304" pitchFamily="18" charset="0"/>
                <a:hlinkClick r:id="rId13"/>
              </a:rPr>
              <a:t>https://ukandeu.ac.uk/the-impact-of-brexit-on-the-uk-labour-market-an-early-assessment/#:~:text=By%20September%202022%2C%20there%20was,1%25%20of%20the%20labour%20force</a:t>
            </a:r>
            <a:r>
              <a:rPr lang="en-GB" sz="600" dirty="0">
                <a:solidFill>
                  <a:schemeClr val="tx1"/>
                </a:solidFill>
                <a:latin typeface="Times New Roman" panose="02020603050405020304" pitchFamily="18" charset="0"/>
                <a:cs typeface="Times New Roman" panose="02020603050405020304" pitchFamily="18" charset="0"/>
              </a:rPr>
              <a:t>.  [Accessed on 03/10/2024]</a:t>
            </a:r>
            <a:endParaRPr lang="en-IN" sz="600" dirty="0">
              <a:solidFill>
                <a:schemeClr val="tx1"/>
              </a:solidFill>
              <a:latin typeface="Times New Roman" panose="02020603050405020304" pitchFamily="18" charset="0"/>
              <a:cs typeface="Times New Roman" panose="02020603050405020304" pitchFamily="18" charset="0"/>
            </a:endParaRPr>
          </a:p>
          <a:p>
            <a:pPr marL="171450" indent="-171450" algn="just">
              <a:buFont typeface="Arial" panose="020B0604020202020204" pitchFamily="34" charset="0"/>
              <a:buChar char="•"/>
            </a:pPr>
            <a:r>
              <a:rPr lang="en-GB" sz="600" dirty="0" err="1">
                <a:solidFill>
                  <a:schemeClr val="tx1"/>
                </a:solidFill>
                <a:latin typeface="Times New Roman" panose="02020603050405020304" pitchFamily="18" charset="0"/>
                <a:cs typeface="Times New Roman" panose="02020603050405020304" pitchFamily="18" charset="0"/>
              </a:rPr>
              <a:t>Stojanović</a:t>
            </a:r>
            <a:r>
              <a:rPr lang="en-GB" sz="600" dirty="0">
                <a:solidFill>
                  <a:schemeClr val="tx1"/>
                </a:solidFill>
                <a:latin typeface="Times New Roman" panose="02020603050405020304" pitchFamily="18" charset="0"/>
                <a:cs typeface="Times New Roman" panose="02020603050405020304" pitchFamily="18" charset="0"/>
              </a:rPr>
              <a:t>, T., Trišić, I., </a:t>
            </a:r>
            <a:r>
              <a:rPr lang="en-GB" sz="600" dirty="0" err="1">
                <a:solidFill>
                  <a:schemeClr val="tx1"/>
                </a:solidFill>
                <a:latin typeface="Times New Roman" panose="02020603050405020304" pitchFamily="18" charset="0"/>
                <a:cs typeface="Times New Roman" panose="02020603050405020304" pitchFamily="18" charset="0"/>
              </a:rPr>
              <a:t>Brđanin</a:t>
            </a:r>
            <a:r>
              <a:rPr lang="en-GB" sz="600" dirty="0">
                <a:solidFill>
                  <a:schemeClr val="tx1"/>
                </a:solidFill>
                <a:latin typeface="Times New Roman" panose="02020603050405020304" pitchFamily="18" charset="0"/>
                <a:cs typeface="Times New Roman" panose="02020603050405020304" pitchFamily="18" charset="0"/>
              </a:rPr>
              <a:t>, E., </a:t>
            </a:r>
            <a:r>
              <a:rPr lang="en-GB" sz="600" dirty="0" err="1">
                <a:solidFill>
                  <a:schemeClr val="tx1"/>
                </a:solidFill>
                <a:latin typeface="Times New Roman" panose="02020603050405020304" pitchFamily="18" charset="0"/>
                <a:cs typeface="Times New Roman" panose="02020603050405020304" pitchFamily="18" charset="0"/>
              </a:rPr>
              <a:t>Štetić</a:t>
            </a:r>
            <a:r>
              <a:rPr lang="en-GB" sz="600" dirty="0">
                <a:solidFill>
                  <a:schemeClr val="tx1"/>
                </a:solidFill>
                <a:latin typeface="Times New Roman" panose="02020603050405020304" pitchFamily="18" charset="0"/>
                <a:cs typeface="Times New Roman" panose="02020603050405020304" pitchFamily="18" charset="0"/>
              </a:rPr>
              <a:t>, S., </a:t>
            </a:r>
            <a:r>
              <a:rPr lang="en-GB" sz="600" dirty="0" err="1">
                <a:solidFill>
                  <a:schemeClr val="tx1"/>
                </a:solidFill>
                <a:latin typeface="Times New Roman" panose="02020603050405020304" pitchFamily="18" charset="0"/>
                <a:cs typeface="Times New Roman" panose="02020603050405020304" pitchFamily="18" charset="0"/>
              </a:rPr>
              <a:t>Nechita</a:t>
            </a:r>
            <a:r>
              <a:rPr lang="en-GB" sz="600" dirty="0">
                <a:solidFill>
                  <a:schemeClr val="tx1"/>
                </a:solidFill>
                <a:latin typeface="Times New Roman" panose="02020603050405020304" pitchFamily="18" charset="0"/>
                <a:cs typeface="Times New Roman" panose="02020603050405020304" pitchFamily="18" charset="0"/>
              </a:rPr>
              <a:t>, F. and </a:t>
            </a:r>
            <a:r>
              <a:rPr lang="en-GB" sz="600" dirty="0" err="1">
                <a:solidFill>
                  <a:schemeClr val="tx1"/>
                </a:solidFill>
                <a:latin typeface="Times New Roman" panose="02020603050405020304" pitchFamily="18" charset="0"/>
                <a:cs typeface="Times New Roman" panose="02020603050405020304" pitchFamily="18" charset="0"/>
              </a:rPr>
              <a:t>Candrea</a:t>
            </a:r>
            <a:r>
              <a:rPr lang="en-GB" sz="600" dirty="0">
                <a:solidFill>
                  <a:schemeClr val="tx1"/>
                </a:solidFill>
                <a:latin typeface="Times New Roman" panose="02020603050405020304" pitchFamily="18" charset="0"/>
                <a:cs typeface="Times New Roman" panose="02020603050405020304" pitchFamily="18" charset="0"/>
              </a:rPr>
              <a:t>, A.N., (2024). Natural and sociocultural values of a tourism destination in the function of sustainable tourism development—An example of a protected area. </a:t>
            </a:r>
            <a:r>
              <a:rPr lang="en-GB" sz="600" i="1" dirty="0">
                <a:solidFill>
                  <a:schemeClr val="tx1"/>
                </a:solidFill>
                <a:latin typeface="Times New Roman" panose="02020603050405020304" pitchFamily="18" charset="0"/>
                <a:cs typeface="Times New Roman" panose="02020603050405020304" pitchFamily="18" charset="0"/>
              </a:rPr>
              <a:t>Sustainability</a:t>
            </a:r>
            <a:r>
              <a:rPr lang="en-GB" sz="600" dirty="0">
                <a:solidFill>
                  <a:schemeClr val="tx1"/>
                </a:solidFill>
                <a:latin typeface="Times New Roman" panose="02020603050405020304" pitchFamily="18" charset="0"/>
                <a:cs typeface="Times New Roman" panose="02020603050405020304" pitchFamily="18" charset="0"/>
              </a:rPr>
              <a:t>, 16(2), p.759.</a:t>
            </a:r>
            <a:endParaRPr lang="en-IN" sz="600" dirty="0">
              <a:solidFill>
                <a:schemeClr val="tx1"/>
              </a:solidFill>
              <a:latin typeface="Times New Roman" panose="02020603050405020304" pitchFamily="18" charset="0"/>
              <a:cs typeface="Times New Roman" panose="02020603050405020304" pitchFamily="18" charset="0"/>
            </a:endParaRPr>
          </a:p>
          <a:p>
            <a:pPr marL="171450" indent="-171450" algn="just">
              <a:buFont typeface="Arial" panose="020B0604020202020204" pitchFamily="34" charset="0"/>
              <a:buChar char="•"/>
            </a:pPr>
            <a:r>
              <a:rPr lang="en-GB" sz="600" dirty="0" err="1">
                <a:solidFill>
                  <a:schemeClr val="tx1"/>
                </a:solidFill>
                <a:latin typeface="Times New Roman" panose="02020603050405020304" pitchFamily="18" charset="0"/>
                <a:cs typeface="Times New Roman" panose="02020603050405020304" pitchFamily="18" charset="0"/>
              </a:rPr>
              <a:t>Terziev</a:t>
            </a:r>
            <a:r>
              <a:rPr lang="en-GB" sz="600" dirty="0">
                <a:solidFill>
                  <a:schemeClr val="tx1"/>
                </a:solidFill>
                <a:latin typeface="Times New Roman" panose="02020603050405020304" pitchFamily="18" charset="0"/>
                <a:cs typeface="Times New Roman" panose="02020603050405020304" pitchFamily="18" charset="0"/>
              </a:rPr>
              <a:t>, V., (2023). Strategic Management in the Conditions of Global Crises and the New Social Leaders. </a:t>
            </a:r>
            <a:r>
              <a:rPr lang="en-GB" sz="600" i="1" dirty="0">
                <a:solidFill>
                  <a:schemeClr val="tx1"/>
                </a:solidFill>
                <a:latin typeface="Times New Roman" panose="02020603050405020304" pitchFamily="18" charset="0"/>
                <a:cs typeface="Times New Roman" panose="02020603050405020304" pitchFamily="18" charset="0"/>
              </a:rPr>
              <a:t>Available at SSRN</a:t>
            </a:r>
            <a:r>
              <a:rPr lang="en-GB" sz="600" dirty="0">
                <a:solidFill>
                  <a:schemeClr val="tx1"/>
                </a:solidFill>
                <a:latin typeface="Times New Roman" panose="02020603050405020304" pitchFamily="18" charset="0"/>
                <a:cs typeface="Times New Roman" panose="02020603050405020304" pitchFamily="18" charset="0"/>
              </a:rPr>
              <a:t> 4661025.</a:t>
            </a:r>
            <a:endParaRPr lang="en-IN" sz="600" dirty="0">
              <a:solidFill>
                <a:schemeClr val="tx1"/>
              </a:solidFill>
              <a:latin typeface="Times New Roman" panose="02020603050405020304" pitchFamily="18" charset="0"/>
              <a:cs typeface="Times New Roman" panose="02020603050405020304" pitchFamily="18" charset="0"/>
            </a:endParaRPr>
          </a:p>
          <a:p>
            <a:pPr marL="171450" indent="-171450" algn="just">
              <a:buFont typeface="Arial" panose="020B0604020202020204" pitchFamily="34" charset="0"/>
              <a:buChar char="•"/>
            </a:pPr>
            <a:r>
              <a:rPr lang="en-GB" sz="600" dirty="0">
                <a:solidFill>
                  <a:schemeClr val="tx1"/>
                </a:solidFill>
                <a:latin typeface="Times New Roman" panose="02020603050405020304" pitchFamily="18" charset="0"/>
                <a:cs typeface="Times New Roman" panose="02020603050405020304" pitchFamily="18" charset="0"/>
              </a:rPr>
              <a:t>Tien, N.H., Van </a:t>
            </a:r>
            <a:r>
              <a:rPr lang="en-GB" sz="600" dirty="0" err="1">
                <a:solidFill>
                  <a:schemeClr val="tx1"/>
                </a:solidFill>
                <a:latin typeface="Times New Roman" panose="02020603050405020304" pitchFamily="18" charset="0"/>
                <a:cs typeface="Times New Roman" panose="02020603050405020304" pitchFamily="18" charset="0"/>
              </a:rPr>
              <a:t>Trai</a:t>
            </a:r>
            <a:r>
              <a:rPr lang="en-GB" sz="600" dirty="0">
                <a:solidFill>
                  <a:schemeClr val="tx1"/>
                </a:solidFill>
                <a:latin typeface="Times New Roman" panose="02020603050405020304" pitchFamily="18" charset="0"/>
                <a:cs typeface="Times New Roman" panose="02020603050405020304" pitchFamily="18" charset="0"/>
              </a:rPr>
              <a:t>, D. and </a:t>
            </a:r>
            <a:r>
              <a:rPr lang="en-GB" sz="600" dirty="0" err="1">
                <a:solidFill>
                  <a:schemeClr val="tx1"/>
                </a:solidFill>
                <a:latin typeface="Times New Roman" panose="02020603050405020304" pitchFamily="18" charset="0"/>
                <a:cs typeface="Times New Roman" panose="02020603050405020304" pitchFamily="18" charset="0"/>
              </a:rPr>
              <a:t>Quyet</a:t>
            </a:r>
            <a:r>
              <a:rPr lang="en-GB" sz="600" dirty="0">
                <a:solidFill>
                  <a:schemeClr val="tx1"/>
                </a:solidFill>
                <a:latin typeface="Times New Roman" panose="02020603050405020304" pitchFamily="18" charset="0"/>
                <a:cs typeface="Times New Roman" panose="02020603050405020304" pitchFamily="18" charset="0"/>
              </a:rPr>
              <a:t>, N.X., (2023). The impact of digital transformation on tourism sustainable development: a case of SMEs in Vietnam.</a:t>
            </a:r>
            <a:endParaRPr lang="en-IN" sz="600" dirty="0">
              <a:solidFill>
                <a:schemeClr val="tx1"/>
              </a:solidFill>
              <a:latin typeface="Times New Roman" panose="02020603050405020304" pitchFamily="18" charset="0"/>
              <a:cs typeface="Times New Roman" panose="02020603050405020304" pitchFamily="18" charset="0"/>
            </a:endParaRPr>
          </a:p>
          <a:p>
            <a:pPr marL="171450" indent="-171450" algn="just">
              <a:buFont typeface="Arial" panose="020B0604020202020204" pitchFamily="34" charset="0"/>
              <a:buChar char="•"/>
            </a:pPr>
            <a:r>
              <a:rPr lang="en-GB" sz="600" dirty="0" err="1">
                <a:solidFill>
                  <a:schemeClr val="tx1"/>
                </a:solidFill>
                <a:latin typeface="Times New Roman" panose="02020603050405020304" pitchFamily="18" charset="0"/>
                <a:cs typeface="Times New Roman" panose="02020603050405020304" pitchFamily="18" charset="0"/>
              </a:rPr>
              <a:t>Vaska</a:t>
            </a:r>
            <a:r>
              <a:rPr lang="en-GB" sz="600" dirty="0">
                <a:solidFill>
                  <a:schemeClr val="tx1"/>
                </a:solidFill>
                <a:latin typeface="Times New Roman" panose="02020603050405020304" pitchFamily="18" charset="0"/>
                <a:cs typeface="Times New Roman" panose="02020603050405020304" pitchFamily="18" charset="0"/>
              </a:rPr>
              <a:t>, S., </a:t>
            </a:r>
            <a:r>
              <a:rPr lang="en-GB" sz="600" dirty="0" err="1">
                <a:solidFill>
                  <a:schemeClr val="tx1"/>
                </a:solidFill>
                <a:latin typeface="Times New Roman" panose="02020603050405020304" pitchFamily="18" charset="0"/>
                <a:cs typeface="Times New Roman" panose="02020603050405020304" pitchFamily="18" charset="0"/>
              </a:rPr>
              <a:t>Massaro</a:t>
            </a:r>
            <a:r>
              <a:rPr lang="en-GB" sz="600" dirty="0">
                <a:solidFill>
                  <a:schemeClr val="tx1"/>
                </a:solidFill>
                <a:latin typeface="Times New Roman" panose="02020603050405020304" pitchFamily="18" charset="0"/>
                <a:cs typeface="Times New Roman" panose="02020603050405020304" pitchFamily="18" charset="0"/>
              </a:rPr>
              <a:t>, M., </a:t>
            </a:r>
            <a:r>
              <a:rPr lang="en-GB" sz="600" dirty="0" err="1">
                <a:solidFill>
                  <a:schemeClr val="tx1"/>
                </a:solidFill>
                <a:latin typeface="Times New Roman" panose="02020603050405020304" pitchFamily="18" charset="0"/>
                <a:cs typeface="Times New Roman" panose="02020603050405020304" pitchFamily="18" charset="0"/>
              </a:rPr>
              <a:t>Bagarotto</a:t>
            </a:r>
            <a:r>
              <a:rPr lang="en-GB" sz="600" dirty="0">
                <a:solidFill>
                  <a:schemeClr val="tx1"/>
                </a:solidFill>
                <a:latin typeface="Times New Roman" panose="02020603050405020304" pitchFamily="18" charset="0"/>
                <a:cs typeface="Times New Roman" panose="02020603050405020304" pitchFamily="18" charset="0"/>
              </a:rPr>
              <a:t>, E.M. and Dal Mas, F., 2021. The digital transformation of business model innovation: A structured literature review. </a:t>
            </a:r>
            <a:r>
              <a:rPr lang="en-GB" sz="600" i="1" dirty="0">
                <a:solidFill>
                  <a:schemeClr val="tx1"/>
                </a:solidFill>
                <a:latin typeface="Times New Roman" panose="02020603050405020304" pitchFamily="18" charset="0"/>
                <a:cs typeface="Times New Roman" panose="02020603050405020304" pitchFamily="18" charset="0"/>
              </a:rPr>
              <a:t>Frontiers in Psychology</a:t>
            </a:r>
            <a:r>
              <a:rPr lang="en-GB" sz="600" dirty="0">
                <a:solidFill>
                  <a:schemeClr val="tx1"/>
                </a:solidFill>
                <a:latin typeface="Times New Roman" panose="02020603050405020304" pitchFamily="18" charset="0"/>
                <a:cs typeface="Times New Roman" panose="02020603050405020304" pitchFamily="18" charset="0"/>
              </a:rPr>
              <a:t>, </a:t>
            </a:r>
            <a:r>
              <a:rPr lang="en-GB" sz="600" i="1" dirty="0">
                <a:solidFill>
                  <a:schemeClr val="tx1"/>
                </a:solidFill>
                <a:latin typeface="Times New Roman" panose="02020603050405020304" pitchFamily="18" charset="0"/>
                <a:cs typeface="Times New Roman" panose="02020603050405020304" pitchFamily="18" charset="0"/>
              </a:rPr>
              <a:t>11</a:t>
            </a:r>
            <a:r>
              <a:rPr lang="en-GB" sz="600" dirty="0">
                <a:solidFill>
                  <a:schemeClr val="tx1"/>
                </a:solidFill>
                <a:latin typeface="Times New Roman" panose="02020603050405020304" pitchFamily="18" charset="0"/>
                <a:cs typeface="Times New Roman" panose="02020603050405020304" pitchFamily="18" charset="0"/>
              </a:rPr>
              <a:t>, p.539363.</a:t>
            </a:r>
            <a:endParaRPr lang="en-IN" sz="600" dirty="0">
              <a:solidFill>
                <a:schemeClr val="tx1"/>
              </a:solidFill>
              <a:latin typeface="Times New Roman" panose="02020603050405020304" pitchFamily="18" charset="0"/>
              <a:cs typeface="Times New Roman" panose="02020603050405020304" pitchFamily="18" charset="0"/>
            </a:endParaRPr>
          </a:p>
          <a:p>
            <a:pPr marL="171450" indent="-171450" algn="just">
              <a:buFont typeface="Arial" panose="020B0604020202020204" pitchFamily="34" charset="0"/>
              <a:buChar char="•"/>
            </a:pPr>
            <a:r>
              <a:rPr lang="en-GB" sz="600" dirty="0">
                <a:solidFill>
                  <a:schemeClr val="tx1"/>
                </a:solidFill>
                <a:latin typeface="Times New Roman" panose="02020603050405020304" pitchFamily="18" charset="0"/>
                <a:cs typeface="Times New Roman" panose="02020603050405020304" pitchFamily="18" charset="0"/>
              </a:rPr>
              <a:t>Wynn, M. and Lam, C., (2023). Digitalisation and IT strategy in the hospitality industry. </a:t>
            </a:r>
            <a:r>
              <a:rPr lang="en-GB" sz="600" i="1" dirty="0">
                <a:solidFill>
                  <a:schemeClr val="tx1"/>
                </a:solidFill>
                <a:latin typeface="Times New Roman" panose="02020603050405020304" pitchFamily="18" charset="0"/>
                <a:cs typeface="Times New Roman" panose="02020603050405020304" pitchFamily="18" charset="0"/>
              </a:rPr>
              <a:t>Systems, 11</a:t>
            </a:r>
            <a:r>
              <a:rPr lang="en-GB" sz="600" dirty="0">
                <a:solidFill>
                  <a:schemeClr val="tx1"/>
                </a:solidFill>
                <a:latin typeface="Times New Roman" panose="02020603050405020304" pitchFamily="18" charset="0"/>
                <a:cs typeface="Times New Roman" panose="02020603050405020304" pitchFamily="18" charset="0"/>
              </a:rPr>
              <a:t>(10), p.501.</a:t>
            </a:r>
            <a:endParaRPr lang="en-US" sz="600" dirty="0">
              <a:solidFill>
                <a:schemeClr val="tx1"/>
              </a:solidFill>
              <a:latin typeface="Times New Roman" pitchFamily="18" charset="0"/>
              <a:cs typeface="Times New Roman" pitchFamily="18" charset="0"/>
            </a:endParaRPr>
          </a:p>
        </p:txBody>
      </p:sp>
    </p:spTree>
    <p:extLst>
      <p:ext uri="{BB962C8B-B14F-4D97-AF65-F5344CB8AC3E}">
        <p14:creationId xmlns:p14="http://schemas.microsoft.com/office/powerpoint/2010/main" val="3264187676"/>
      </p:ext>
    </p:extLst>
  </p:cSld>
  <p:clrMapOvr>
    <a:masterClrMapping/>
  </p:clrMapOvr>
</p:sld>
</file>

<file path=ppt/theme/theme1.xml><?xml version="1.0" encoding="utf-8"?>
<a:theme xmlns:a="http://schemas.openxmlformats.org/drawingml/2006/main" name="Digital Transformation Plan Project Proposal by Slidesgo">
  <a:themeElements>
    <a:clrScheme name="Simple Light">
      <a:dk1>
        <a:srgbClr val="1C285A"/>
      </a:dk1>
      <a:lt1>
        <a:srgbClr val="FFFFFF"/>
      </a:lt1>
      <a:dk2>
        <a:srgbClr val="6574CA"/>
      </a:dk2>
      <a:lt2>
        <a:srgbClr val="65B2F5"/>
      </a:lt2>
      <a:accent1>
        <a:srgbClr val="94EAF8"/>
      </a:accent1>
      <a:accent2>
        <a:srgbClr val="D98AE9"/>
      </a:accent2>
      <a:accent3>
        <a:srgbClr val="EDE9F8"/>
      </a:accent3>
      <a:accent4>
        <a:srgbClr val="FFFFFF"/>
      </a:accent4>
      <a:accent5>
        <a:srgbClr val="FFFFFF"/>
      </a:accent5>
      <a:accent6>
        <a:srgbClr val="FFFFFF"/>
      </a:accent6>
      <a:hlink>
        <a:srgbClr val="1C285A"/>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153</TotalTime>
  <Words>2776</Words>
  <Application>Microsoft Office PowerPoint</Application>
  <PresentationFormat>On-screen Show (16:9)</PresentationFormat>
  <Paragraphs>102</Paragraphs>
  <Slides>13</Slides>
  <Notes>12</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Digital Transformation Plan Project Proposal by Slidesgo</vt:lpstr>
      <vt:lpstr>DIGITAL TRANSFORMATION IN HOSPITALITY AND TOURISM</vt:lpstr>
      <vt:lpstr>Introduction </vt:lpstr>
      <vt:lpstr>Literature Review Impact of Digital Transformation on Hospitality and Tourism</vt:lpstr>
      <vt:lpstr>Challenges of Digital transformation in Hospitality and Tourism</vt:lpstr>
      <vt:lpstr>PESTLE Analysis - Political Factor</vt:lpstr>
      <vt:lpstr>PESTLE Analysis - Economic Factor</vt:lpstr>
      <vt:lpstr>PESTLE Analysis - Social Factor</vt:lpstr>
      <vt:lpstr>PESTLE Analysis - Technological Factor</vt:lpstr>
      <vt:lpstr>PESTLE Analysis - Environmental Factor</vt:lpstr>
      <vt:lpstr>PESTLE Analysis - Legal Factor </vt:lpstr>
      <vt:lpstr>Evaluate Future Policy and Management Options for the Chosen Theme </vt:lpstr>
      <vt:lpstr>Conclusion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cp:revision>82</cp:revision>
  <dcterms:modified xsi:type="dcterms:W3CDTF">2024-11-06T17:42:39Z</dcterms:modified>
</cp:coreProperties>
</file>