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028F0FB-154D-42B2-A010-B8301F5A85C9}" type="datetimeFigureOut">
              <a:rPr lang="en-GB" smtClean="0"/>
              <a:t>03/03/2016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1EA5F0-F491-4D53-AF88-B29FB7800B0F}" type="slidenum">
              <a:rPr lang="en-GB" smtClean="0"/>
              <a:t>‹#›</a:t>
            </a:fld>
            <a:endParaRPr lang="en-GB"/>
          </a:p>
        </p:txBody>
      </p:sp>
    </p:spTree>
    <p:extLst>
      <p:ext uri="{BB962C8B-B14F-4D97-AF65-F5344CB8AC3E}">
        <p14:creationId xmlns:p14="http://schemas.microsoft.com/office/powerpoint/2010/main" val="3720811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028F0FB-154D-42B2-A010-B8301F5A85C9}" type="datetimeFigureOut">
              <a:rPr lang="en-GB" smtClean="0"/>
              <a:t>03/03/2016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1EA5F0-F491-4D53-AF88-B29FB7800B0F}" type="slidenum">
              <a:rPr lang="en-GB" smtClean="0"/>
              <a:t>‹#›</a:t>
            </a:fld>
            <a:endParaRPr lang="en-GB"/>
          </a:p>
        </p:txBody>
      </p:sp>
    </p:spTree>
    <p:extLst>
      <p:ext uri="{BB962C8B-B14F-4D97-AF65-F5344CB8AC3E}">
        <p14:creationId xmlns:p14="http://schemas.microsoft.com/office/powerpoint/2010/main" val="2843369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028F0FB-154D-42B2-A010-B8301F5A85C9}" type="datetimeFigureOut">
              <a:rPr lang="en-GB" smtClean="0"/>
              <a:t>03/03/2016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1EA5F0-F491-4D53-AF88-B29FB7800B0F}" type="slidenum">
              <a:rPr lang="en-GB" smtClean="0"/>
              <a:t>‹#›</a:t>
            </a:fld>
            <a:endParaRPr lang="en-GB"/>
          </a:p>
        </p:txBody>
      </p:sp>
    </p:spTree>
    <p:extLst>
      <p:ext uri="{BB962C8B-B14F-4D97-AF65-F5344CB8AC3E}">
        <p14:creationId xmlns:p14="http://schemas.microsoft.com/office/powerpoint/2010/main" val="2580920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028F0FB-154D-42B2-A010-B8301F5A85C9}" type="datetimeFigureOut">
              <a:rPr lang="en-GB" smtClean="0"/>
              <a:t>03/03/2016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1EA5F0-F491-4D53-AF88-B29FB7800B0F}" type="slidenum">
              <a:rPr lang="en-GB" smtClean="0"/>
              <a:t>‹#›</a:t>
            </a:fld>
            <a:endParaRPr lang="en-GB"/>
          </a:p>
        </p:txBody>
      </p:sp>
    </p:spTree>
    <p:extLst>
      <p:ext uri="{BB962C8B-B14F-4D97-AF65-F5344CB8AC3E}">
        <p14:creationId xmlns:p14="http://schemas.microsoft.com/office/powerpoint/2010/main" val="3525592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028F0FB-154D-42B2-A010-B8301F5A85C9}" type="datetimeFigureOut">
              <a:rPr lang="en-GB" smtClean="0"/>
              <a:t>03/03/2016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1EA5F0-F491-4D53-AF88-B29FB7800B0F}" type="slidenum">
              <a:rPr lang="en-GB" smtClean="0"/>
              <a:t>‹#›</a:t>
            </a:fld>
            <a:endParaRPr lang="en-GB"/>
          </a:p>
        </p:txBody>
      </p:sp>
    </p:spTree>
    <p:extLst>
      <p:ext uri="{BB962C8B-B14F-4D97-AF65-F5344CB8AC3E}">
        <p14:creationId xmlns:p14="http://schemas.microsoft.com/office/powerpoint/2010/main" val="2118948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028F0FB-154D-42B2-A010-B8301F5A85C9}" type="datetimeFigureOut">
              <a:rPr lang="en-GB" smtClean="0"/>
              <a:t>03/03/2016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1EA5F0-F491-4D53-AF88-B29FB7800B0F}" type="slidenum">
              <a:rPr lang="en-GB" smtClean="0"/>
              <a:t>‹#›</a:t>
            </a:fld>
            <a:endParaRPr lang="en-GB"/>
          </a:p>
        </p:txBody>
      </p:sp>
    </p:spTree>
    <p:extLst>
      <p:ext uri="{BB962C8B-B14F-4D97-AF65-F5344CB8AC3E}">
        <p14:creationId xmlns:p14="http://schemas.microsoft.com/office/powerpoint/2010/main" val="1579527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28F0FB-154D-42B2-A010-B8301F5A85C9}" type="datetimeFigureOut">
              <a:rPr lang="en-GB" smtClean="0"/>
              <a:t>03/03/2016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1EA5F0-F491-4D53-AF88-B29FB7800B0F}" type="slidenum">
              <a:rPr lang="en-GB" smtClean="0"/>
              <a:t>‹#›</a:t>
            </a:fld>
            <a:endParaRPr lang="en-GB"/>
          </a:p>
        </p:txBody>
      </p:sp>
    </p:spTree>
    <p:extLst>
      <p:ext uri="{BB962C8B-B14F-4D97-AF65-F5344CB8AC3E}">
        <p14:creationId xmlns:p14="http://schemas.microsoft.com/office/powerpoint/2010/main" val="1984860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028F0FB-154D-42B2-A010-B8301F5A85C9}" type="datetimeFigureOut">
              <a:rPr lang="en-GB" smtClean="0"/>
              <a:t>03/03/2016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1EA5F0-F491-4D53-AF88-B29FB7800B0F}" type="slidenum">
              <a:rPr lang="en-GB" smtClean="0"/>
              <a:t>‹#›</a:t>
            </a:fld>
            <a:endParaRPr lang="en-GB"/>
          </a:p>
        </p:txBody>
      </p:sp>
    </p:spTree>
    <p:extLst>
      <p:ext uri="{BB962C8B-B14F-4D97-AF65-F5344CB8AC3E}">
        <p14:creationId xmlns:p14="http://schemas.microsoft.com/office/powerpoint/2010/main" val="578023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028F0FB-154D-42B2-A010-B8301F5A85C9}" type="datetimeFigureOut">
              <a:rPr lang="en-GB" smtClean="0"/>
              <a:t>03/03/2016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1EA5F0-F491-4D53-AF88-B29FB7800B0F}" type="slidenum">
              <a:rPr lang="en-GB" smtClean="0"/>
              <a:t>‹#›</a:t>
            </a:fld>
            <a:endParaRPr lang="en-GB"/>
          </a:p>
        </p:txBody>
      </p:sp>
    </p:spTree>
    <p:extLst>
      <p:ext uri="{BB962C8B-B14F-4D97-AF65-F5344CB8AC3E}">
        <p14:creationId xmlns:p14="http://schemas.microsoft.com/office/powerpoint/2010/main" val="215168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028F0FB-154D-42B2-A010-B8301F5A85C9}" type="datetimeFigureOut">
              <a:rPr lang="en-GB" smtClean="0"/>
              <a:t>03/03/2016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1EA5F0-F491-4D53-AF88-B29FB7800B0F}" type="slidenum">
              <a:rPr lang="en-GB" smtClean="0"/>
              <a:t>‹#›</a:t>
            </a:fld>
            <a:endParaRPr lang="en-GB"/>
          </a:p>
        </p:txBody>
      </p:sp>
    </p:spTree>
    <p:extLst>
      <p:ext uri="{BB962C8B-B14F-4D97-AF65-F5344CB8AC3E}">
        <p14:creationId xmlns:p14="http://schemas.microsoft.com/office/powerpoint/2010/main" val="805490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028F0FB-154D-42B2-A010-B8301F5A85C9}" type="datetimeFigureOut">
              <a:rPr lang="en-GB" smtClean="0"/>
              <a:t>03/03/2016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1EA5F0-F491-4D53-AF88-B29FB7800B0F}" type="slidenum">
              <a:rPr lang="en-GB" smtClean="0"/>
              <a:t>‹#›</a:t>
            </a:fld>
            <a:endParaRPr lang="en-GB"/>
          </a:p>
        </p:txBody>
      </p:sp>
    </p:spTree>
    <p:extLst>
      <p:ext uri="{BB962C8B-B14F-4D97-AF65-F5344CB8AC3E}">
        <p14:creationId xmlns:p14="http://schemas.microsoft.com/office/powerpoint/2010/main" val="472689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28F0FB-154D-42B2-A010-B8301F5A85C9}" type="datetimeFigureOut">
              <a:rPr lang="en-GB" smtClean="0"/>
              <a:t>03/03/2016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1EA5F0-F491-4D53-AF88-B29FB7800B0F}" type="slidenum">
              <a:rPr lang="en-GB" smtClean="0"/>
              <a:t>‹#›</a:t>
            </a:fld>
            <a:endParaRPr lang="en-GB"/>
          </a:p>
        </p:txBody>
      </p:sp>
    </p:spTree>
    <p:extLst>
      <p:ext uri="{BB962C8B-B14F-4D97-AF65-F5344CB8AC3E}">
        <p14:creationId xmlns:p14="http://schemas.microsoft.com/office/powerpoint/2010/main" val="31232487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Solar Thermal Power Generation</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26055818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A solar thermal plant can utilise the infra red and a small part of the visible spectrum</a:t>
            </a:r>
          </a:p>
          <a:p>
            <a:r>
              <a:rPr lang="en-GB" dirty="0" smtClean="0"/>
              <a:t>Thus energy is absorbed and used to raise the temperature of a heat transfer fluid while the remainder is rejected</a:t>
            </a:r>
          </a:p>
          <a:p>
            <a:r>
              <a:rPr lang="en-GB" dirty="0" smtClean="0"/>
              <a:t>The solar radiation as it reaches is of relatively low intensity and it must be concentrated to be an effective source of heat</a:t>
            </a:r>
            <a:endParaRPr lang="en-GB" dirty="0"/>
          </a:p>
        </p:txBody>
      </p:sp>
    </p:spTree>
    <p:extLst>
      <p:ext uri="{BB962C8B-B14F-4D97-AF65-F5344CB8AC3E}">
        <p14:creationId xmlns:p14="http://schemas.microsoft.com/office/powerpoint/2010/main" val="3030518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In solar thermal power plants this is carried out by the use of mirrors with the type of mirror defining the solar thermal power plant</a:t>
            </a:r>
          </a:p>
          <a:p>
            <a:r>
              <a:rPr lang="en-GB" dirty="0" smtClean="0"/>
              <a:t>Three types are in common use: (1) Parabolic trough reflector; (2) Solar tower power plant and (3) Solar dish </a:t>
            </a:r>
            <a:endParaRPr lang="en-GB" dirty="0"/>
          </a:p>
        </p:txBody>
      </p:sp>
    </p:spTree>
    <p:extLst>
      <p:ext uri="{BB962C8B-B14F-4D97-AF65-F5344CB8AC3E}">
        <p14:creationId xmlns:p14="http://schemas.microsoft.com/office/powerpoint/2010/main" val="2682646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Parabolic Troughs</a:t>
            </a:r>
            <a:endParaRPr lang="en-GB" dirty="0"/>
          </a:p>
        </p:txBody>
      </p:sp>
      <p:sp>
        <p:nvSpPr>
          <p:cNvPr id="3" name="Content Placeholder 2"/>
          <p:cNvSpPr>
            <a:spLocks noGrp="1"/>
          </p:cNvSpPr>
          <p:nvPr>
            <p:ph idx="1"/>
          </p:nvPr>
        </p:nvSpPr>
        <p:spPr/>
        <p:txBody>
          <a:bodyPr/>
          <a:lstStyle/>
          <a:p>
            <a:r>
              <a:rPr lang="en-GB" dirty="0" smtClean="0"/>
              <a:t>If the trough is built with a parabolic cross-section, the reflector will bring the incident sunlight to focus at a line rather than at a single point- that is a line running along the length of the trough</a:t>
            </a:r>
          </a:p>
          <a:p>
            <a:r>
              <a:rPr lang="en-GB" dirty="0" smtClean="0"/>
              <a:t>A heat absorption system is then placed along the length of the trough at </a:t>
            </a:r>
            <a:r>
              <a:rPr lang="en-GB" smtClean="0"/>
              <a:t>its focus</a:t>
            </a:r>
            <a:endParaRPr lang="en-GB"/>
          </a:p>
        </p:txBody>
      </p:sp>
    </p:spTree>
    <p:extLst>
      <p:ext uri="{BB962C8B-B14F-4D97-AF65-F5344CB8AC3E}">
        <p14:creationId xmlns:p14="http://schemas.microsoft.com/office/powerpoint/2010/main" val="3406683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Trough System</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0" y="2129630"/>
            <a:ext cx="7992888" cy="41796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1716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Parabolic Troughs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The key element of a parabolic trough solar plant is the reflecting trough itself</a:t>
            </a:r>
          </a:p>
          <a:p>
            <a:r>
              <a:rPr lang="en-GB" dirty="0" smtClean="0"/>
              <a:t>The heat concentrated in a parabolic trough is collected using a pipe running along the length of each mirror, at its focus, and containing a heat-transfer fluid that is pumped along the pipe</a:t>
            </a:r>
          </a:p>
          <a:p>
            <a:r>
              <a:rPr lang="en-GB" dirty="0" smtClean="0"/>
              <a:t>This pipe will generally be made from steel to which a special coating has been applied to maximise the heat absorption</a:t>
            </a:r>
            <a:endParaRPr lang="en-GB" dirty="0"/>
          </a:p>
        </p:txBody>
      </p:sp>
    </p:spTree>
    <p:extLst>
      <p:ext uri="{BB962C8B-B14F-4D97-AF65-F5344CB8AC3E}">
        <p14:creationId xmlns:p14="http://schemas.microsoft.com/office/powerpoint/2010/main" val="157104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Parabolic Troughs</a:t>
            </a:r>
            <a:endParaRPr lang="en-GB" dirty="0"/>
          </a:p>
        </p:txBody>
      </p:sp>
      <p:sp>
        <p:nvSpPr>
          <p:cNvPr id="3" name="Content Placeholder 2"/>
          <p:cNvSpPr>
            <a:spLocks noGrp="1"/>
          </p:cNvSpPr>
          <p:nvPr>
            <p:ph idx="1"/>
          </p:nvPr>
        </p:nvSpPr>
        <p:spPr/>
        <p:txBody>
          <a:bodyPr/>
          <a:lstStyle/>
          <a:p>
            <a:r>
              <a:rPr lang="en-GB" dirty="0" smtClean="0"/>
              <a:t>A single heat collection pipe will run through several 150m long mirrors to enable the heat transfer fluid to reach a high enough temperature for power generation</a:t>
            </a:r>
          </a:p>
          <a:p>
            <a:r>
              <a:rPr lang="en-GB" dirty="0" smtClean="0"/>
              <a:t>These individual heat-transfer pipes are then connected in parallel in the heat collection circuit</a:t>
            </a:r>
            <a:endParaRPr lang="en-GB" dirty="0"/>
          </a:p>
        </p:txBody>
      </p:sp>
    </p:spTree>
    <p:extLst>
      <p:ext uri="{BB962C8B-B14F-4D97-AF65-F5344CB8AC3E}">
        <p14:creationId xmlns:p14="http://schemas.microsoft.com/office/powerpoint/2010/main" val="3674178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Parabolic Troughs</a:t>
            </a:r>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t>A parabolic reflector can concentrate sunlight between 60 and 100 times (the concentration ratio) and this is capable of raising the temperature of the heat transfer fluid to as much as 550°C</a:t>
            </a:r>
          </a:p>
          <a:p>
            <a:r>
              <a:rPr lang="en-GB" dirty="0" smtClean="0"/>
              <a:t>However, the actual temperature is often limited by the heat transfer fluid, usually a synthetic oil, which must be kept below 400°C to prevent it decomposing</a:t>
            </a:r>
            <a:endParaRPr lang="en-GB" dirty="0"/>
          </a:p>
        </p:txBody>
      </p:sp>
    </p:spTree>
    <p:extLst>
      <p:ext uri="{BB962C8B-B14F-4D97-AF65-F5344CB8AC3E}">
        <p14:creationId xmlns:p14="http://schemas.microsoft.com/office/powerpoint/2010/main" val="509186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Parabolic Troughs</a:t>
            </a:r>
          </a:p>
        </p:txBody>
      </p:sp>
      <p:sp>
        <p:nvSpPr>
          <p:cNvPr id="3" name="Content Placeholder 2"/>
          <p:cNvSpPr>
            <a:spLocks noGrp="1"/>
          </p:cNvSpPr>
          <p:nvPr>
            <p:ph idx="1"/>
          </p:nvPr>
        </p:nvSpPr>
        <p:spPr/>
        <p:txBody>
          <a:bodyPr/>
          <a:lstStyle/>
          <a:p>
            <a:r>
              <a:rPr lang="en-GB" dirty="0" smtClean="0"/>
              <a:t>For a typical plant of this type the heat transfer fluid enters the solar field at 290°C and leaves at 390°C</a:t>
            </a:r>
          </a:p>
          <a:p>
            <a:r>
              <a:rPr lang="en-GB" dirty="0" smtClean="0"/>
              <a:t>To generate electricity from sunlight, heat contained within the heat transfer fluid is used to raise steam to drive a steam turbine</a:t>
            </a:r>
            <a:endParaRPr lang="en-GB" dirty="0"/>
          </a:p>
        </p:txBody>
      </p:sp>
    </p:spTree>
    <p:extLst>
      <p:ext uri="{BB962C8B-B14F-4D97-AF65-F5344CB8AC3E}">
        <p14:creationId xmlns:p14="http://schemas.microsoft.com/office/powerpoint/2010/main" val="461439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Solar Trough System</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rot="5400000">
            <a:off x="2123726" y="-531442"/>
            <a:ext cx="5112568" cy="87129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6253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Parabolic Trough</a:t>
            </a:r>
            <a:endParaRPr lang="en-GB" dirty="0"/>
          </a:p>
        </p:txBody>
      </p:sp>
      <p:sp>
        <p:nvSpPr>
          <p:cNvPr id="3" name="Content Placeholder 2"/>
          <p:cNvSpPr>
            <a:spLocks noGrp="1"/>
          </p:cNvSpPr>
          <p:nvPr>
            <p:ph idx="1"/>
          </p:nvPr>
        </p:nvSpPr>
        <p:spPr/>
        <p:txBody>
          <a:bodyPr/>
          <a:lstStyle/>
          <a:p>
            <a:r>
              <a:rPr lang="en-GB" dirty="0" smtClean="0"/>
              <a:t>The temperature of the heat transfer fluid is raised by passing it through a series of heat exchangers</a:t>
            </a:r>
          </a:p>
          <a:p>
            <a:r>
              <a:rPr lang="en-GB" dirty="0" smtClean="0"/>
              <a:t>Modern plants often use a reheat steam turbine that has two turbine sections with the steam heated again when it exits the first section and before entering the second section</a:t>
            </a:r>
            <a:endParaRPr lang="en-GB" dirty="0"/>
          </a:p>
        </p:txBody>
      </p:sp>
    </p:spTree>
    <p:extLst>
      <p:ext uri="{BB962C8B-B14F-4D97-AF65-F5344CB8AC3E}">
        <p14:creationId xmlns:p14="http://schemas.microsoft.com/office/powerpoint/2010/main" val="3008730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Parabolic Trough</a:t>
            </a:r>
          </a:p>
        </p:txBody>
      </p:sp>
      <p:sp>
        <p:nvSpPr>
          <p:cNvPr id="3" name="Content Placeholder 2"/>
          <p:cNvSpPr>
            <a:spLocks noGrp="1"/>
          </p:cNvSpPr>
          <p:nvPr>
            <p:ph idx="1"/>
          </p:nvPr>
        </p:nvSpPr>
        <p:spPr/>
        <p:txBody>
          <a:bodyPr/>
          <a:lstStyle/>
          <a:p>
            <a:r>
              <a:rPr lang="en-GB" dirty="0" smtClean="0"/>
              <a:t>This is usually more efficient than using a single-stage turbine</a:t>
            </a:r>
          </a:p>
          <a:p>
            <a:r>
              <a:rPr lang="en-GB" dirty="0" smtClean="0"/>
              <a:t>Sunlight collection efficiency is around 75% but the low temperature of the heat transfer fluid makes the turbine cycle relatively inefficient, at around 38%</a:t>
            </a:r>
          </a:p>
          <a:p>
            <a:r>
              <a:rPr lang="en-GB" dirty="0" smtClean="0"/>
              <a:t>Overall efficiency is generally 15 – 16%</a:t>
            </a:r>
            <a:endParaRPr lang="en-GB" dirty="0"/>
          </a:p>
        </p:txBody>
      </p:sp>
    </p:spTree>
    <p:extLst>
      <p:ext uri="{BB962C8B-B14F-4D97-AF65-F5344CB8AC3E}">
        <p14:creationId xmlns:p14="http://schemas.microsoft.com/office/powerpoint/2010/main" val="1517946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Parabolic Trough</a:t>
            </a:r>
          </a:p>
        </p:txBody>
      </p:sp>
      <p:sp>
        <p:nvSpPr>
          <p:cNvPr id="3" name="Content Placeholder 2"/>
          <p:cNvSpPr>
            <a:spLocks noGrp="1"/>
          </p:cNvSpPr>
          <p:nvPr>
            <p:ph idx="1"/>
          </p:nvPr>
        </p:nvSpPr>
        <p:spPr/>
        <p:txBody>
          <a:bodyPr/>
          <a:lstStyle/>
          <a:p>
            <a:r>
              <a:rPr lang="en-GB" dirty="0" smtClean="0"/>
              <a:t>The operation of a parabolic trough plant can be improved by adding a heat storage facility</a:t>
            </a:r>
          </a:p>
          <a:p>
            <a:r>
              <a:rPr lang="en-GB" dirty="0" smtClean="0"/>
              <a:t>A heat storage system comprises two tanks, one containing hot heat fluid and the other cold fluid</a:t>
            </a:r>
          </a:p>
          <a:p>
            <a:r>
              <a:rPr lang="en-GB" dirty="0" smtClean="0"/>
              <a:t>To store energy, molten salt is taken from the colder tank and heated using the heat transfer fluid then stored in the hot tank</a:t>
            </a:r>
            <a:endParaRPr lang="en-GB" dirty="0"/>
          </a:p>
        </p:txBody>
      </p:sp>
    </p:spTree>
    <p:extLst>
      <p:ext uri="{BB962C8B-B14F-4D97-AF65-F5344CB8AC3E}">
        <p14:creationId xmlns:p14="http://schemas.microsoft.com/office/powerpoint/2010/main" val="33222832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Parabolic Troughs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To extract energy again the cycle is reversed with salt from the hot tank used to raise steam for power generation before being returned to the cold tank</a:t>
            </a:r>
          </a:p>
          <a:p>
            <a:r>
              <a:rPr lang="en-GB" dirty="0" smtClean="0"/>
              <a:t>With storage, the capacity factor of a solar thermal plant of this type can be raised from around 20-30% to 60%</a:t>
            </a:r>
          </a:p>
          <a:p>
            <a:r>
              <a:rPr lang="en-GB" dirty="0" smtClean="0"/>
              <a:t>The amount of energy that can be stored will depend on the generating capacity of the plant and the size of the solar field</a:t>
            </a:r>
            <a:endParaRPr lang="en-GB" dirty="0"/>
          </a:p>
        </p:txBody>
      </p:sp>
    </p:spTree>
    <p:extLst>
      <p:ext uri="{BB962C8B-B14F-4D97-AF65-F5344CB8AC3E}">
        <p14:creationId xmlns:p14="http://schemas.microsoft.com/office/powerpoint/2010/main" val="3333809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Parabolic Troughs</a:t>
            </a:r>
          </a:p>
        </p:txBody>
      </p:sp>
      <p:sp>
        <p:nvSpPr>
          <p:cNvPr id="3" name="Content Placeholder 2"/>
          <p:cNvSpPr>
            <a:spLocks noGrp="1"/>
          </p:cNvSpPr>
          <p:nvPr>
            <p:ph idx="1"/>
          </p:nvPr>
        </p:nvSpPr>
        <p:spPr/>
        <p:txBody>
          <a:bodyPr/>
          <a:lstStyle/>
          <a:p>
            <a:r>
              <a:rPr lang="en-GB" dirty="0" smtClean="0"/>
              <a:t>In addition to the standard parabolic trough plant it is possible to build a hybrid solar fossil fuel power plant using trough technology</a:t>
            </a:r>
          </a:p>
          <a:p>
            <a:r>
              <a:rPr lang="en-GB" dirty="0" smtClean="0"/>
              <a:t>Such plants are based on a natural gas-fired combined cycle power plant but with an additional solar collection field</a:t>
            </a:r>
            <a:endParaRPr lang="en-GB" dirty="0"/>
          </a:p>
        </p:txBody>
      </p:sp>
    </p:spTree>
    <p:extLst>
      <p:ext uri="{BB962C8B-B14F-4D97-AF65-F5344CB8AC3E}">
        <p14:creationId xmlns:p14="http://schemas.microsoft.com/office/powerpoint/2010/main" val="459434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Solar/Combined Cycle Plant</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600200"/>
            <a:ext cx="8496944"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172973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Towers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The solar tower concentrates heat collection at a single central facility</a:t>
            </a:r>
          </a:p>
          <a:p>
            <a:r>
              <a:rPr lang="en-GB" dirty="0" smtClean="0"/>
              <a:t>The central facility includes a large solar energy receiver and heat collector that is fitted to the top of a tower</a:t>
            </a:r>
          </a:p>
          <a:p>
            <a:r>
              <a:rPr lang="en-GB" dirty="0" smtClean="0"/>
              <a:t>The tower is positioned in the centre of a field of special mirrors called heliostats, each of which is controlled to focus the sunlight that reaches it onto the tower-mounted solar receiver</a:t>
            </a:r>
            <a:endParaRPr lang="en-GB" dirty="0"/>
          </a:p>
        </p:txBody>
      </p:sp>
    </p:spTree>
    <p:extLst>
      <p:ext uri="{BB962C8B-B14F-4D97-AF65-F5344CB8AC3E}">
        <p14:creationId xmlns:p14="http://schemas.microsoft.com/office/powerpoint/2010/main" val="187241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Tower System</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412776"/>
            <a:ext cx="8208912" cy="4824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58214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Solar Tower with Steam Energy Capture System</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484784"/>
            <a:ext cx="8229600"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566689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Towers</a:t>
            </a:r>
            <a:endParaRPr lang="en-GB" dirty="0"/>
          </a:p>
        </p:txBody>
      </p:sp>
      <p:sp>
        <p:nvSpPr>
          <p:cNvPr id="3" name="Content Placeholder 2"/>
          <p:cNvSpPr>
            <a:spLocks noGrp="1"/>
          </p:cNvSpPr>
          <p:nvPr>
            <p:ph idx="1"/>
          </p:nvPr>
        </p:nvSpPr>
        <p:spPr/>
        <p:txBody>
          <a:bodyPr>
            <a:normAutofit lnSpcReduction="10000"/>
          </a:bodyPr>
          <a:lstStyle/>
          <a:p>
            <a:r>
              <a:rPr lang="en-GB" dirty="0" smtClean="0"/>
              <a:t>The mirrors that make up its solar field are all parabolic reflectors that concentrate sunlight to focus at the top of the central tower</a:t>
            </a:r>
          </a:p>
          <a:p>
            <a:r>
              <a:rPr lang="en-GB" dirty="0" smtClean="0"/>
              <a:t>However, each ring of reflectors belongs to a parabola of slightly different size</a:t>
            </a:r>
          </a:p>
          <a:p>
            <a:r>
              <a:rPr lang="en-GB" dirty="0" smtClean="0"/>
              <a:t>Each mirror must be able to track the sun independently, making the solar collection system relatively more expensive than for a solar trough plant</a:t>
            </a:r>
            <a:endParaRPr lang="en-GB" dirty="0"/>
          </a:p>
        </p:txBody>
      </p:sp>
    </p:spTree>
    <p:extLst>
      <p:ext uri="{BB962C8B-B14F-4D97-AF65-F5344CB8AC3E}">
        <p14:creationId xmlns:p14="http://schemas.microsoft.com/office/powerpoint/2010/main" val="41602348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Towers</a:t>
            </a:r>
            <a:endParaRPr lang="en-GB" dirty="0"/>
          </a:p>
        </p:txBody>
      </p:sp>
      <p:sp>
        <p:nvSpPr>
          <p:cNvPr id="3" name="Content Placeholder 2"/>
          <p:cNvSpPr>
            <a:spLocks noGrp="1"/>
          </p:cNvSpPr>
          <p:nvPr>
            <p:ph idx="1"/>
          </p:nvPr>
        </p:nvSpPr>
        <p:spPr>
          <a:xfrm>
            <a:off x="457200" y="1600200"/>
            <a:ext cx="8229600" cy="4781128"/>
          </a:xfrm>
        </p:spPr>
        <p:txBody>
          <a:bodyPr>
            <a:normAutofit lnSpcReduction="10000"/>
          </a:bodyPr>
          <a:lstStyle/>
          <a:p>
            <a:r>
              <a:rPr lang="en-GB" dirty="0" smtClean="0"/>
              <a:t>The advantage is that a higher temperature can be achieved in this type of plant</a:t>
            </a:r>
          </a:p>
          <a:p>
            <a:r>
              <a:rPr lang="en-GB" dirty="0" smtClean="0"/>
              <a:t>A concentration factor between 600 times and 1000 times is possible, allowing temperatures between 800° and 1000°C to be reached</a:t>
            </a:r>
          </a:p>
          <a:p>
            <a:r>
              <a:rPr lang="en-GB" dirty="0" smtClean="0"/>
              <a:t>Currently plants have only achieved 600°C, but even so this provides a 20% increase in efficiency in the steam cycle over a solar trough plant using a synthetic-oil heat transfer fluid</a:t>
            </a:r>
            <a:endParaRPr lang="en-GB" dirty="0"/>
          </a:p>
        </p:txBody>
      </p:sp>
    </p:spTree>
    <p:extLst>
      <p:ext uri="{BB962C8B-B14F-4D97-AF65-F5344CB8AC3E}">
        <p14:creationId xmlns:p14="http://schemas.microsoft.com/office/powerpoint/2010/main" val="32726860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227</TotalTime>
  <Words>908</Words>
  <Application>Microsoft Office PowerPoint</Application>
  <PresentationFormat>On-screen Show (4:3)</PresentationFormat>
  <Paragraphs>61</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Solar Thermal Power Generation</vt:lpstr>
      <vt:lpstr>Introduction</vt:lpstr>
      <vt:lpstr>Introduction</vt:lpstr>
      <vt:lpstr>Parabolic Troughs</vt:lpstr>
      <vt:lpstr>Solar Trough System</vt:lpstr>
      <vt:lpstr>Parabolic Troughs</vt:lpstr>
      <vt:lpstr>Parabolic Troughs</vt:lpstr>
      <vt:lpstr>Parabolic Troughs</vt:lpstr>
      <vt:lpstr>Parabolic Troughs</vt:lpstr>
      <vt:lpstr>A Solar Trough System</vt:lpstr>
      <vt:lpstr>Parabolic Trough</vt:lpstr>
      <vt:lpstr>Parabolic Trough</vt:lpstr>
      <vt:lpstr>Parabolic Trough</vt:lpstr>
      <vt:lpstr>Parabolic Troughs</vt:lpstr>
      <vt:lpstr>Parabolic Troughs</vt:lpstr>
      <vt:lpstr>Solar/Combined Cycle Plant</vt:lpstr>
      <vt:lpstr>Solar Towers</vt:lpstr>
      <vt:lpstr>Solar Tower System</vt:lpstr>
      <vt:lpstr>Solar Tower with Steam Energy Capture System</vt:lpstr>
      <vt:lpstr>Solar Towers</vt:lpstr>
      <vt:lpstr>Solar Towers</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Solar Thermal Power Generation</dc:title>
  <dc:creator>Andrew Thorn</dc:creator>
  <cp:lastModifiedBy>Andrew Thorn</cp:lastModifiedBy>
  <cp:revision>12</cp:revision>
  <dcterms:created xsi:type="dcterms:W3CDTF">2016-01-21T16:44:59Z</dcterms:created>
  <dcterms:modified xsi:type="dcterms:W3CDTF">2016-03-03T08:14:16Z</dcterms:modified>
</cp:coreProperties>
</file>