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14"/>
  </p:notesMasterIdLst>
  <p:sldIdLst>
    <p:sldId id="256" r:id="rId2"/>
    <p:sldId id="260" r:id="rId3"/>
    <p:sldId id="257" r:id="rId4"/>
    <p:sldId id="263" r:id="rId5"/>
    <p:sldId id="264" r:id="rId6"/>
    <p:sldId id="266" r:id="rId7"/>
    <p:sldId id="265" r:id="rId8"/>
    <p:sldId id="267" r:id="rId9"/>
    <p:sldId id="261" r:id="rId10"/>
    <p:sldId id="262" r:id="rId11"/>
    <p:sldId id="259" r:id="rId12"/>
    <p:sldId id="268" r:id="rId13"/>
  </p:sldIdLst>
  <p:sldSz cx="12192000" cy="6858000"/>
  <p:notesSz cx="6742113"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742"/>
    <p:restoredTop sz="93348"/>
  </p:normalViewPr>
  <p:slideViewPr>
    <p:cSldViewPr snapToGrid="0">
      <p:cViewPr varScale="1">
        <p:scale>
          <a:sx n="70" d="100"/>
          <a:sy n="70" d="100"/>
        </p:scale>
        <p:origin x="6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1582" cy="49534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18971" y="0"/>
            <a:ext cx="2921582" cy="495348"/>
          </a:xfrm>
          <a:prstGeom prst="rect">
            <a:avLst/>
          </a:prstGeom>
        </p:spPr>
        <p:txBody>
          <a:bodyPr vert="horz" lIns="91440" tIns="45720" rIns="91440" bIns="45720" rtlCol="0"/>
          <a:lstStyle>
            <a:lvl1pPr algn="r">
              <a:defRPr sz="1200"/>
            </a:lvl1pPr>
          </a:lstStyle>
          <a:p>
            <a:fld id="{A8B4F41C-5488-9342-B0EC-BDF1A88A9260}" type="datetimeFigureOut">
              <a:rPr lang="en-US" smtClean="0"/>
              <a:t>5/10/24</a:t>
            </a:fld>
            <a:endParaRPr lang="en-US"/>
          </a:p>
        </p:txBody>
      </p:sp>
      <p:sp>
        <p:nvSpPr>
          <p:cNvPr id="4" name="Slide Image Placeholder 3"/>
          <p:cNvSpPr>
            <a:spLocks noGrp="1" noRot="1" noChangeAspect="1"/>
          </p:cNvSpPr>
          <p:nvPr>
            <p:ph type="sldImg" idx="2"/>
          </p:nvPr>
        </p:nvSpPr>
        <p:spPr>
          <a:xfrm>
            <a:off x="409575" y="1233488"/>
            <a:ext cx="5922963" cy="3332162"/>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4212" y="4751219"/>
            <a:ext cx="5393690" cy="388736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377317"/>
            <a:ext cx="2921582" cy="49534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18971" y="9377317"/>
            <a:ext cx="2921582" cy="495347"/>
          </a:xfrm>
          <a:prstGeom prst="rect">
            <a:avLst/>
          </a:prstGeom>
        </p:spPr>
        <p:txBody>
          <a:bodyPr vert="horz" lIns="91440" tIns="45720" rIns="91440" bIns="45720" rtlCol="0" anchor="b"/>
          <a:lstStyle>
            <a:lvl1pPr algn="r">
              <a:defRPr sz="1200"/>
            </a:lvl1pPr>
          </a:lstStyle>
          <a:p>
            <a:fld id="{EFE1F29B-CA5A-B34E-8766-712032E29225}" type="slidenum">
              <a:rPr lang="en-US" smtClean="0"/>
              <a:t>‹#›</a:t>
            </a:fld>
            <a:endParaRPr lang="en-US"/>
          </a:p>
        </p:txBody>
      </p:sp>
    </p:spTree>
    <p:extLst>
      <p:ext uri="{BB962C8B-B14F-4D97-AF65-F5344CB8AC3E}">
        <p14:creationId xmlns:p14="http://schemas.microsoft.com/office/powerpoint/2010/main" val="406192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E1F29B-CA5A-B34E-8766-712032E29225}" type="slidenum">
              <a:rPr lang="en-US" smtClean="0"/>
              <a:t>3</a:t>
            </a:fld>
            <a:endParaRPr lang="en-US"/>
          </a:p>
        </p:txBody>
      </p:sp>
    </p:spTree>
    <p:extLst>
      <p:ext uri="{BB962C8B-B14F-4D97-AF65-F5344CB8AC3E}">
        <p14:creationId xmlns:p14="http://schemas.microsoft.com/office/powerpoint/2010/main" val="2178696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E1F29B-CA5A-B34E-8766-712032E29225}" type="slidenum">
              <a:rPr lang="en-US" smtClean="0"/>
              <a:t>6</a:t>
            </a:fld>
            <a:endParaRPr lang="en-US"/>
          </a:p>
        </p:txBody>
      </p:sp>
    </p:spTree>
    <p:extLst>
      <p:ext uri="{BB962C8B-B14F-4D97-AF65-F5344CB8AC3E}">
        <p14:creationId xmlns:p14="http://schemas.microsoft.com/office/powerpoint/2010/main" val="1976379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68D03A-9A11-476C-B52A-593F3C019230}"/>
              </a:ext>
            </a:extLst>
          </p:cNvPr>
          <p:cNvSpPr>
            <a:spLocks noGrp="1"/>
          </p:cNvSpPr>
          <p:nvPr>
            <p:ph type="dt" sz="half" idx="10"/>
          </p:nvPr>
        </p:nvSpPr>
        <p:spPr/>
        <p:txBody>
          <a:bodyPr/>
          <a:lstStyle/>
          <a:p>
            <a:fld id="{098A0168-EB40-45AF-89A1-87DE0A55FFC6}" type="datetime1">
              <a:rPr lang="en-US" smtClean="0"/>
              <a:t>5/10/24</a:t>
            </a:fld>
            <a:endParaRPr lang="en-US"/>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5666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25871D-4A14-4A17-A0ED-7DDA7752B54D}"/>
              </a:ext>
            </a:extLst>
          </p:cNvPr>
          <p:cNvSpPr>
            <a:spLocks noGrp="1"/>
          </p:cNvSpPr>
          <p:nvPr>
            <p:ph type="dt" sz="half" idx="10"/>
          </p:nvPr>
        </p:nvSpPr>
        <p:spPr/>
        <p:txBody>
          <a:bodyPr/>
          <a:lstStyle/>
          <a:p>
            <a:fld id="{BE0A88F0-556B-4BB7-8AAB-D63AEB65C662}" type="datetime1">
              <a:rPr lang="en-US" smtClean="0"/>
              <a:t>5/10/24</a:t>
            </a:fld>
            <a:endParaRPr lang="en-US"/>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3560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2A109-E9F9-428E-858A-38375BF1D978}"/>
              </a:ext>
            </a:extLst>
          </p:cNvPr>
          <p:cNvSpPr>
            <a:spLocks noGrp="1"/>
          </p:cNvSpPr>
          <p:nvPr>
            <p:ph type="dt" sz="half" idx="10"/>
          </p:nvPr>
        </p:nvSpPr>
        <p:spPr/>
        <p:txBody>
          <a:bodyPr/>
          <a:lstStyle/>
          <a:p>
            <a:fld id="{60E05506-6815-4E0E-B1DE-ECA35C2016DF}" type="datetime1">
              <a:rPr lang="en-US" smtClean="0"/>
              <a:t>5/10/24</a:t>
            </a:fld>
            <a:endParaRPr lang="en-US"/>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041761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51E5DE2-0BD6-45B3-BDB1-675BA058BF2E}"/>
              </a:ext>
            </a:extLst>
          </p:cNvPr>
          <p:cNvSpPr>
            <a:spLocks noGrp="1"/>
          </p:cNvSpPr>
          <p:nvPr>
            <p:ph type="dt" sz="half" idx="10"/>
          </p:nvPr>
        </p:nvSpPr>
        <p:spPr/>
        <p:txBody>
          <a:bodyPr/>
          <a:lstStyle/>
          <a:p>
            <a:fld id="{FC6E85F7-A724-48A4-9D33-CEBC5174E865}" type="datetime1">
              <a:rPr lang="en-US" smtClean="0"/>
              <a:t>5/10/24</a:t>
            </a:fld>
            <a:endParaRPr lang="en-US"/>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3941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BFFF249A-9D93-4A8E-9284-5AB19AC0AC12}"/>
              </a:ext>
            </a:extLst>
          </p:cNvPr>
          <p:cNvSpPr>
            <a:spLocks noGrp="1"/>
          </p:cNvSpPr>
          <p:nvPr>
            <p:ph type="dt" sz="half" idx="10"/>
          </p:nvPr>
        </p:nvSpPr>
        <p:spPr/>
        <p:txBody>
          <a:bodyPr/>
          <a:lstStyle/>
          <a:p>
            <a:fld id="{42806E7A-BDD3-46A3-BEE2-EB821F9236B4}" type="datetime1">
              <a:rPr lang="en-US" smtClean="0"/>
              <a:t>5/10/24</a:t>
            </a:fld>
            <a:endParaRPr lang="en-US"/>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399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91CE391-8E22-4716-8A8B-C39BA61A7726}"/>
              </a:ext>
            </a:extLst>
          </p:cNvPr>
          <p:cNvSpPr>
            <a:spLocks noGrp="1"/>
          </p:cNvSpPr>
          <p:nvPr>
            <p:ph type="dt" sz="half" idx="10"/>
          </p:nvPr>
        </p:nvSpPr>
        <p:spPr/>
        <p:txBody>
          <a:bodyPr/>
          <a:lstStyle/>
          <a:p>
            <a:fld id="{9ED1540C-9440-4E7A-B71A-BEFEE06869E3}" type="datetime1">
              <a:rPr lang="en-US" smtClean="0"/>
              <a:t>5/10/24</a:t>
            </a:fld>
            <a:endParaRPr lang="en-US"/>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2576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9B6B-2C1C-452D-9F93-BD9A6F2B08D4}"/>
              </a:ext>
            </a:extLst>
          </p:cNvPr>
          <p:cNvSpPr>
            <a:spLocks noGrp="1"/>
          </p:cNvSpPr>
          <p:nvPr>
            <p:ph type="dt" sz="half" idx="10"/>
          </p:nvPr>
        </p:nvSpPr>
        <p:spPr/>
        <p:txBody>
          <a:bodyPr/>
          <a:lstStyle/>
          <a:p>
            <a:fld id="{E0318DDB-88AC-4039-B59C-B05DC4C9C16C}" type="datetime1">
              <a:rPr lang="en-US" smtClean="0"/>
              <a:t>5/10/24</a:t>
            </a:fld>
            <a:endParaRPr lang="en-US"/>
          </a:p>
        </p:txBody>
      </p:sp>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825530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C30BE-8EE8-4A41-B20E-ACEFC980C039}"/>
              </a:ext>
            </a:extLst>
          </p:cNvPr>
          <p:cNvSpPr>
            <a:spLocks noGrp="1"/>
          </p:cNvSpPr>
          <p:nvPr>
            <p:ph type="dt" sz="half" idx="10"/>
          </p:nvPr>
        </p:nvSpPr>
        <p:spPr/>
        <p:txBody>
          <a:bodyPr/>
          <a:lstStyle/>
          <a:p>
            <a:fld id="{E082ABFB-60E7-4BA1-866A-7059F058065B}" type="datetime1">
              <a:rPr lang="en-US" smtClean="0"/>
              <a:t>5/10/24</a:t>
            </a:fld>
            <a:endParaRPr lang="en-US"/>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536515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2A0B8-75E7-465D-84CB-BC9C3FB2F5CA}"/>
              </a:ext>
            </a:extLst>
          </p:cNvPr>
          <p:cNvSpPr>
            <a:spLocks noGrp="1"/>
          </p:cNvSpPr>
          <p:nvPr>
            <p:ph type="dt" sz="half" idx="10"/>
          </p:nvPr>
        </p:nvSpPr>
        <p:spPr/>
        <p:txBody>
          <a:bodyPr/>
          <a:lstStyle/>
          <a:p>
            <a:fld id="{2694112F-55F4-4776-A323-7418930321C8}" type="datetime1">
              <a:rPr lang="en-US" smtClean="0"/>
              <a:t>5/10/24</a:t>
            </a:fld>
            <a:endParaRPr lang="en-US"/>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326441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63754-C885-4DC6-962D-C861267B64D4}"/>
              </a:ext>
            </a:extLst>
          </p:cNvPr>
          <p:cNvSpPr>
            <a:spLocks noGrp="1"/>
          </p:cNvSpPr>
          <p:nvPr>
            <p:ph type="dt" sz="half" idx="10"/>
          </p:nvPr>
        </p:nvSpPr>
        <p:spPr/>
        <p:txBody>
          <a:bodyPr/>
          <a:lstStyle/>
          <a:p>
            <a:fld id="{8F8CA68F-747D-436A-B5BB-2EBC3ED499E4}" type="datetime1">
              <a:rPr lang="en-US" smtClean="0"/>
              <a:t>5/10/24</a:t>
            </a:fld>
            <a:endParaRPr lang="en-US"/>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302792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16B1A6B-AE19-4BD4-AE49-43E78CC0B058}"/>
              </a:ext>
            </a:extLst>
          </p:cNvPr>
          <p:cNvSpPr>
            <a:spLocks noGrp="1"/>
          </p:cNvSpPr>
          <p:nvPr>
            <p:ph type="dt" sz="half" idx="10"/>
          </p:nvPr>
        </p:nvSpPr>
        <p:spPr/>
        <p:txBody>
          <a:bodyPr/>
          <a:lstStyle/>
          <a:p>
            <a:fld id="{6DD8DC11-9E39-40A0-B3DC-E3F2AD04A616}" type="datetime1">
              <a:rPr lang="en-US" smtClean="0"/>
              <a:t>5/10/24</a:t>
            </a:fld>
            <a:endParaRPr lang="en-US"/>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192340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5/10/24</a:t>
            </a:fld>
            <a:endParaRPr lang="en-US" dirty="0"/>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dirty="0"/>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dirty="0"/>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0296131"/>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50" r:id="rId6"/>
    <p:sldLayoutId id="2147483745" r:id="rId7"/>
    <p:sldLayoutId id="2147483746" r:id="rId8"/>
    <p:sldLayoutId id="2147483747" r:id="rId9"/>
    <p:sldLayoutId id="2147483749" r:id="rId10"/>
    <p:sldLayoutId id="2147483748"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uowtsd-my.sharepoint.com/:w:/r/personal/2305788_student_uwtsd_ac_uk/Documents/Script%20for%20contempary%20challenges.docx?d=webfd957d21a04808ab191930a9ee6ef8&amp;csf=1&amp;web=1&amp;e=7vEhK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9BBDDCC-0358-4EDD-9820-287B1D8FD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2B3B5E1-901E-49C0-9F76-B48432DE9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90B948-1405-71FC-FA40-780BD2C6DEB0}"/>
              </a:ext>
            </a:extLst>
          </p:cNvPr>
          <p:cNvSpPr>
            <a:spLocks noGrp="1"/>
          </p:cNvSpPr>
          <p:nvPr>
            <p:ph type="ctrTitle"/>
          </p:nvPr>
        </p:nvSpPr>
        <p:spPr>
          <a:xfrm>
            <a:off x="736052" y="4831105"/>
            <a:ext cx="6265486" cy="1075278"/>
          </a:xfrm>
        </p:spPr>
        <p:txBody>
          <a:bodyPr anchor="t">
            <a:normAutofit/>
          </a:bodyPr>
          <a:lstStyle/>
          <a:p>
            <a:r>
              <a:rPr lang="en-US" sz="4000" dirty="0"/>
              <a:t> </a:t>
            </a:r>
            <a:r>
              <a:rPr lang="en-US" sz="4000" dirty="0" err="1"/>
              <a:t>Heriau</a:t>
            </a:r>
            <a:r>
              <a:rPr lang="en-US" sz="4000" dirty="0"/>
              <a:t> </a:t>
            </a:r>
            <a:r>
              <a:rPr lang="en-US" sz="4000" dirty="0" err="1"/>
              <a:t>Cyfoes</a:t>
            </a:r>
            <a:r>
              <a:rPr lang="en-US" sz="4000" dirty="0"/>
              <a:t> </a:t>
            </a:r>
          </a:p>
        </p:txBody>
      </p:sp>
      <p:sp>
        <p:nvSpPr>
          <p:cNvPr id="3" name="Subtitle 2">
            <a:extLst>
              <a:ext uri="{FF2B5EF4-FFF2-40B4-BE49-F238E27FC236}">
                <a16:creationId xmlns:a16="http://schemas.microsoft.com/office/drawing/2014/main" id="{4064ABFD-CE62-2A56-D2D2-229C00838B81}"/>
              </a:ext>
            </a:extLst>
          </p:cNvPr>
          <p:cNvSpPr>
            <a:spLocks noGrp="1"/>
          </p:cNvSpPr>
          <p:nvPr>
            <p:ph type="subTitle" idx="1"/>
          </p:nvPr>
        </p:nvSpPr>
        <p:spPr>
          <a:xfrm>
            <a:off x="7682022" y="4837855"/>
            <a:ext cx="2771933" cy="986000"/>
          </a:xfrm>
        </p:spPr>
        <p:txBody>
          <a:bodyPr anchor="b">
            <a:normAutofit/>
          </a:bodyPr>
          <a:lstStyle/>
          <a:p>
            <a:r>
              <a:rPr lang="en-US" sz="1800" dirty="0"/>
              <a:t>Gan Ryan a </a:t>
            </a:r>
            <a:r>
              <a:rPr lang="en-US" sz="1800" dirty="0" err="1"/>
              <a:t>Brychan</a:t>
            </a:r>
            <a:endParaRPr lang="en-US" sz="1800" dirty="0"/>
          </a:p>
          <a:p>
            <a:r>
              <a:rPr lang="en-US" sz="1800" dirty="0"/>
              <a:t>BMS4009/C </a:t>
            </a:r>
          </a:p>
        </p:txBody>
      </p:sp>
      <p:pic>
        <p:nvPicPr>
          <p:cNvPr id="4" name="Picture 3">
            <a:extLst>
              <a:ext uri="{FF2B5EF4-FFF2-40B4-BE49-F238E27FC236}">
                <a16:creationId xmlns:a16="http://schemas.microsoft.com/office/drawing/2014/main" id="{3BD842E6-4253-724D-A10A-4E02F145E318}"/>
              </a:ext>
            </a:extLst>
          </p:cNvPr>
          <p:cNvPicPr>
            <a:picLocks noChangeAspect="1"/>
          </p:cNvPicPr>
          <p:nvPr/>
        </p:nvPicPr>
        <p:blipFill rotWithShape="1">
          <a:blip r:embed="rId2"/>
          <a:srcRect t="15027" b="18184"/>
          <a:stretch/>
        </p:blipFill>
        <p:spPr>
          <a:xfrm>
            <a:off x="324293" y="336207"/>
            <a:ext cx="10424405" cy="4159969"/>
          </a:xfrm>
          <a:prstGeom prst="rect">
            <a:avLst/>
          </a:prstGeom>
        </p:spPr>
      </p:pic>
      <p:sp>
        <p:nvSpPr>
          <p:cNvPr id="28" name="Rectangle 27">
            <a:extLst>
              <a:ext uri="{FF2B5EF4-FFF2-40B4-BE49-F238E27FC236}">
                <a16:creationId xmlns:a16="http://schemas.microsoft.com/office/drawing/2014/main" id="{FBE31AC6-E383-4D2B-9A24-69EEE084D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293" y="334928"/>
            <a:ext cx="11499962"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2F49F475-10BF-4E7D-9BE8-5329BCAFE2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293" y="4502926"/>
            <a:ext cx="10424405"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21E947D-525D-4D2A-B0C3-E1BFCA606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293" y="6047437"/>
            <a:ext cx="10424405"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EF413A0-B48A-4674-949E-F375E5EB93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4510" y="4502925"/>
            <a:ext cx="0" cy="1551637"/>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089E2-CEA3-48C4-9094-610D00D946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8696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65CAB-14BD-6DA7-86B9-7D9E83861D05}"/>
              </a:ext>
            </a:extLst>
          </p:cNvPr>
          <p:cNvSpPr>
            <a:spLocks noGrp="1"/>
          </p:cNvSpPr>
          <p:nvPr>
            <p:ph type="title"/>
          </p:nvPr>
        </p:nvSpPr>
        <p:spPr>
          <a:xfrm>
            <a:off x="838199" y="545914"/>
            <a:ext cx="9527275" cy="1241944"/>
          </a:xfrm>
        </p:spPr>
        <p:txBody>
          <a:bodyPr anchor="ctr">
            <a:normAutofit/>
          </a:bodyPr>
          <a:lstStyle/>
          <a:p>
            <a:r>
              <a:rPr lang="en-US" dirty="0" err="1"/>
              <a:t>Heriau</a:t>
            </a:r>
            <a:r>
              <a:rPr lang="en-US" dirty="0"/>
              <a:t> </a:t>
            </a:r>
            <a:r>
              <a:rPr lang="en-US" dirty="0" err="1"/>
              <a:t>gydol</a:t>
            </a:r>
            <a:r>
              <a:rPr lang="en-US" dirty="0"/>
              <a:t> </a:t>
            </a:r>
            <a:r>
              <a:rPr lang="en-US" dirty="0" err="1"/>
              <a:t>oes</a:t>
            </a:r>
            <a:r>
              <a:rPr lang="en-US" dirty="0"/>
              <a:t>  </a:t>
            </a:r>
          </a:p>
        </p:txBody>
      </p:sp>
      <p:sp>
        <p:nvSpPr>
          <p:cNvPr id="3" name="Content Placeholder 2">
            <a:extLst>
              <a:ext uri="{FF2B5EF4-FFF2-40B4-BE49-F238E27FC236}">
                <a16:creationId xmlns:a16="http://schemas.microsoft.com/office/drawing/2014/main" id="{28631367-688B-8A01-DF60-8335FFDA8A2E}"/>
              </a:ext>
            </a:extLst>
          </p:cNvPr>
          <p:cNvSpPr>
            <a:spLocks noGrp="1"/>
          </p:cNvSpPr>
          <p:nvPr>
            <p:ph idx="1"/>
          </p:nvPr>
        </p:nvSpPr>
        <p:spPr>
          <a:xfrm>
            <a:off x="838200" y="2400300"/>
            <a:ext cx="6025116" cy="3352226"/>
          </a:xfrm>
        </p:spPr>
        <p:txBody>
          <a:bodyPr>
            <a:normAutofit fontScale="92500" lnSpcReduction="10000"/>
          </a:bodyPr>
          <a:lstStyle/>
          <a:p>
            <a:r>
              <a:rPr lang="en-US" dirty="0" err="1"/>
              <a:t>Newid</a:t>
            </a:r>
            <a:r>
              <a:rPr lang="en-US" dirty="0"/>
              <a:t> </a:t>
            </a:r>
            <a:r>
              <a:rPr lang="en-US" dirty="0" err="1"/>
              <a:t>hinsawdd</a:t>
            </a:r>
            <a:r>
              <a:rPr lang="en-US" dirty="0"/>
              <a:t> </a:t>
            </a:r>
          </a:p>
          <a:p>
            <a:r>
              <a:rPr lang="en-US" dirty="0"/>
              <a:t>Iechyd a </a:t>
            </a:r>
            <a:r>
              <a:rPr lang="en-US" dirty="0" err="1"/>
              <a:t>lles</a:t>
            </a:r>
            <a:r>
              <a:rPr lang="en-US" dirty="0"/>
              <a:t> </a:t>
            </a:r>
          </a:p>
          <a:p>
            <a:r>
              <a:rPr lang="en-US" dirty="0" err="1"/>
              <a:t>Materion</a:t>
            </a:r>
            <a:r>
              <a:rPr lang="en-US" dirty="0"/>
              <a:t> </a:t>
            </a:r>
            <a:r>
              <a:rPr lang="en-US" dirty="0" err="1"/>
              <a:t>gwleidyddol</a:t>
            </a:r>
            <a:r>
              <a:rPr lang="en-US" dirty="0"/>
              <a:t> </a:t>
            </a:r>
          </a:p>
          <a:p>
            <a:r>
              <a:rPr lang="en-US" dirty="0" err="1"/>
              <a:t>Cymuned</a:t>
            </a:r>
            <a:r>
              <a:rPr lang="en-US" dirty="0"/>
              <a:t> </a:t>
            </a:r>
          </a:p>
          <a:p>
            <a:r>
              <a:rPr lang="en-US" dirty="0" err="1"/>
              <a:t>Economi</a:t>
            </a:r>
            <a:r>
              <a:rPr lang="en-US" dirty="0"/>
              <a:t> </a:t>
            </a:r>
          </a:p>
          <a:p>
            <a:endParaRPr lang="en-US" dirty="0"/>
          </a:p>
          <a:p>
            <a:pPr marL="0" indent="0">
              <a:buNone/>
            </a:pPr>
            <a:r>
              <a:rPr lang="en-US" dirty="0"/>
              <a:t>                                                                          (United Nations, 2023)</a:t>
            </a:r>
          </a:p>
        </p:txBody>
      </p:sp>
      <p:pic>
        <p:nvPicPr>
          <p:cNvPr id="2050" name="Picture 2" descr="How to Draw a Globe - HelloArtsy">
            <a:extLst>
              <a:ext uri="{FF2B5EF4-FFF2-40B4-BE49-F238E27FC236}">
                <a16:creationId xmlns:a16="http://schemas.microsoft.com/office/drawing/2014/main" id="{B387ACCC-D505-C5C5-1E3B-51989F4C9B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677" b="5830"/>
          <a:stretch/>
        </p:blipFill>
        <p:spPr bwMode="auto">
          <a:xfrm>
            <a:off x="7277100" y="1905000"/>
            <a:ext cx="3471597"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9D1F8889-16BA-8BCE-16F2-1CE7928B6FC3}"/>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CB3EF5BB-E78D-D240-D632-9913CAE2E8DB}"/>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5/10/24</a:t>
            </a:fld>
            <a:endParaRPr lang="en-US"/>
          </a:p>
        </p:txBody>
      </p:sp>
      <p:cxnSp>
        <p:nvCxnSpPr>
          <p:cNvPr id="2070" name="Straight Connector 2069">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FF2BF691-55A3-5C12-BAF5-5C274385994B}"/>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2</a:t>
            </a:fld>
            <a:endParaRPr lang="en-US"/>
          </a:p>
        </p:txBody>
      </p:sp>
      <p:sp>
        <p:nvSpPr>
          <p:cNvPr id="2071" name="Rectangle 2070">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72" name="Straight Connector 2071">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73" name="Straight Connector 2072">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67" name="Straight Connector 2066">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5874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36B46-7922-85D3-0167-3F09AA7A3F2E}"/>
              </a:ext>
            </a:extLst>
          </p:cNvPr>
          <p:cNvSpPr>
            <a:spLocks noGrp="1"/>
          </p:cNvSpPr>
          <p:nvPr>
            <p:ph type="title"/>
          </p:nvPr>
        </p:nvSpPr>
        <p:spPr>
          <a:xfrm>
            <a:off x="838199" y="545914"/>
            <a:ext cx="9527275" cy="1241944"/>
          </a:xfrm>
        </p:spPr>
        <p:txBody>
          <a:bodyPr>
            <a:normAutofit/>
          </a:bodyPr>
          <a:lstStyle/>
          <a:p>
            <a:r>
              <a:rPr lang="en-US" dirty="0"/>
              <a:t>Design thinking </a:t>
            </a:r>
          </a:p>
        </p:txBody>
      </p:sp>
      <p:sp>
        <p:nvSpPr>
          <p:cNvPr id="1030" name="Content Placeholder 1029">
            <a:extLst>
              <a:ext uri="{FF2B5EF4-FFF2-40B4-BE49-F238E27FC236}">
                <a16:creationId xmlns:a16="http://schemas.microsoft.com/office/drawing/2014/main" id="{02EF2E83-0CB0-0074-44D5-27479E029C9D}"/>
              </a:ext>
            </a:extLst>
          </p:cNvPr>
          <p:cNvSpPr>
            <a:spLocks noGrp="1"/>
          </p:cNvSpPr>
          <p:nvPr>
            <p:ph idx="1"/>
          </p:nvPr>
        </p:nvSpPr>
        <p:spPr>
          <a:xfrm>
            <a:off x="838200" y="2400303"/>
            <a:ext cx="3385992" cy="3352223"/>
          </a:xfrm>
        </p:spPr>
        <p:txBody>
          <a:bodyPr>
            <a:normAutofit/>
          </a:bodyPr>
          <a:lstStyle/>
          <a:p>
            <a:r>
              <a:rPr lang="en-US" dirty="0"/>
              <a:t>Er </a:t>
            </a:r>
            <a:r>
              <a:rPr lang="en-US" dirty="0" err="1"/>
              <a:t>mwyn</a:t>
            </a:r>
            <a:r>
              <a:rPr lang="en-US" dirty="0"/>
              <a:t> </a:t>
            </a:r>
            <a:r>
              <a:rPr lang="en-US" dirty="0" err="1"/>
              <a:t>creu</a:t>
            </a:r>
            <a:r>
              <a:rPr lang="en-US" dirty="0"/>
              <a:t> </a:t>
            </a:r>
            <a:r>
              <a:rPr lang="en-US" dirty="0" err="1"/>
              <a:t>ein</a:t>
            </a:r>
            <a:r>
              <a:rPr lang="en-US" dirty="0"/>
              <a:t> </a:t>
            </a:r>
            <a:r>
              <a:rPr lang="en-US" dirty="0" err="1"/>
              <a:t>prototeip</a:t>
            </a:r>
            <a:r>
              <a:rPr lang="en-US" dirty="0"/>
              <a:t> </a:t>
            </a:r>
            <a:r>
              <a:rPr lang="en-US" dirty="0" err="1"/>
              <a:t>fe</a:t>
            </a:r>
            <a:r>
              <a:rPr lang="en-US" dirty="0"/>
              <a:t> </a:t>
            </a:r>
            <a:r>
              <a:rPr lang="en-US" dirty="0" err="1"/>
              <a:t>ddewison</a:t>
            </a:r>
            <a:r>
              <a:rPr lang="en-US" dirty="0"/>
              <a:t> </a:t>
            </a:r>
            <a:r>
              <a:rPr lang="en-US" dirty="0" err="1"/>
              <a:t>ddilyn</a:t>
            </a:r>
            <a:r>
              <a:rPr lang="en-US" dirty="0"/>
              <a:t> </a:t>
            </a:r>
            <a:r>
              <a:rPr lang="en-US" dirty="0" err="1"/>
              <a:t>gwaith</a:t>
            </a:r>
            <a:r>
              <a:rPr lang="en-US" dirty="0"/>
              <a:t> </a:t>
            </a:r>
            <a:r>
              <a:rPr lang="en-US" dirty="0" err="1"/>
              <a:t>ymchwil</a:t>
            </a:r>
            <a:r>
              <a:rPr lang="en-US" dirty="0"/>
              <a:t> Gibbons, (2016).</a:t>
            </a:r>
          </a:p>
          <a:p>
            <a:r>
              <a:rPr lang="en-US" dirty="0"/>
              <a:t>Er </a:t>
            </a:r>
            <a:r>
              <a:rPr lang="en-US" dirty="0" err="1"/>
              <a:t>mwyn</a:t>
            </a:r>
            <a:r>
              <a:rPr lang="en-US" dirty="0"/>
              <a:t> </a:t>
            </a:r>
            <a:r>
              <a:rPr lang="en-US" dirty="0" err="1"/>
              <a:t>creu</a:t>
            </a:r>
            <a:r>
              <a:rPr lang="en-US" dirty="0"/>
              <a:t> </a:t>
            </a:r>
            <a:r>
              <a:rPr lang="en-US" dirty="0" err="1"/>
              <a:t>pethau</a:t>
            </a:r>
            <a:r>
              <a:rPr lang="en-US" dirty="0"/>
              <a:t> </a:t>
            </a:r>
            <a:r>
              <a:rPr lang="en-US" dirty="0" err="1"/>
              <a:t>llwyddiannus</a:t>
            </a:r>
            <a:r>
              <a:rPr lang="en-US" dirty="0"/>
              <a:t> </a:t>
            </a:r>
            <a:r>
              <a:rPr lang="en-US" dirty="0" err="1"/>
              <a:t>mae’r</a:t>
            </a:r>
            <a:r>
              <a:rPr lang="en-US" dirty="0"/>
              <a:t> </a:t>
            </a:r>
            <a:r>
              <a:rPr lang="en-US" dirty="0" err="1"/>
              <a:t>pwyntiau</a:t>
            </a:r>
            <a:r>
              <a:rPr lang="en-US" dirty="0"/>
              <a:t> </a:t>
            </a:r>
            <a:r>
              <a:rPr lang="en-US" dirty="0" err="1"/>
              <a:t>yma</a:t>
            </a:r>
            <a:r>
              <a:rPr lang="en-US" dirty="0"/>
              <a:t> </a:t>
            </a:r>
            <a:r>
              <a:rPr lang="en-US" dirty="0" err="1"/>
              <a:t>yn</a:t>
            </a:r>
            <a:r>
              <a:rPr lang="en-US" dirty="0"/>
              <a:t> </a:t>
            </a:r>
            <a:r>
              <a:rPr lang="en-US" dirty="0" err="1"/>
              <a:t>dylanwadu</a:t>
            </a:r>
            <a:r>
              <a:rPr lang="en-US" dirty="0"/>
              <a:t> </a:t>
            </a:r>
            <a:r>
              <a:rPr lang="en-US" dirty="0" err="1"/>
              <a:t>ar</a:t>
            </a:r>
            <a:r>
              <a:rPr lang="en-US" dirty="0"/>
              <a:t> y </a:t>
            </a:r>
            <a:r>
              <a:rPr lang="en-US" dirty="0" err="1"/>
              <a:t>cynnyrch</a:t>
            </a:r>
            <a:r>
              <a:rPr lang="en-US" dirty="0"/>
              <a:t>.</a:t>
            </a:r>
          </a:p>
        </p:txBody>
      </p:sp>
      <p:pic>
        <p:nvPicPr>
          <p:cNvPr id="1026" name="Picture 2" descr="Design Thinking 101">
            <a:extLst>
              <a:ext uri="{FF2B5EF4-FFF2-40B4-BE49-F238E27FC236}">
                <a16:creationId xmlns:a16="http://schemas.microsoft.com/office/drawing/2014/main" id="{E7B2F4ED-3C6F-96A3-DC2D-5ADDA7C7C2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781" r="2236" b="-2"/>
          <a:stretch/>
        </p:blipFill>
        <p:spPr bwMode="auto">
          <a:xfrm>
            <a:off x="4688736" y="1905000"/>
            <a:ext cx="6054352"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D561934B-738B-6762-DB72-6B527F1303B5}"/>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48775470-297C-34CD-262F-340B0E3C60A6}"/>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5/10/24</a:t>
            </a:fld>
            <a:endParaRPr lang="en-US"/>
          </a:p>
        </p:txBody>
      </p:sp>
      <p:cxnSp>
        <p:nvCxnSpPr>
          <p:cNvPr id="1037" name="Straight Connector 1036">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C4E6C8BC-F739-CFEF-2008-FBF259E77C85}"/>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3</a:t>
            </a:fld>
            <a:endParaRPr lang="en-US"/>
          </a:p>
        </p:txBody>
      </p:sp>
      <p:sp>
        <p:nvSpPr>
          <p:cNvPr id="1039" name="Rectangle 1038">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41" name="Straight Connector 1040">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8549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7F12B-3293-B67D-297B-1B7435694B72}"/>
              </a:ext>
            </a:extLst>
          </p:cNvPr>
          <p:cNvSpPr>
            <a:spLocks noGrp="1"/>
          </p:cNvSpPr>
          <p:nvPr>
            <p:ph type="title"/>
          </p:nvPr>
        </p:nvSpPr>
        <p:spPr>
          <a:xfrm>
            <a:off x="838199" y="545914"/>
            <a:ext cx="9527275" cy="1241944"/>
          </a:xfrm>
        </p:spPr>
        <p:txBody>
          <a:bodyPr>
            <a:normAutofit/>
          </a:bodyPr>
          <a:lstStyle/>
          <a:p>
            <a:r>
              <a:rPr lang="en-US" dirty="0"/>
              <a:t>Cam un </a:t>
            </a:r>
            <a:r>
              <a:rPr lang="en-US" dirty="0" err="1"/>
              <a:t>i</a:t>
            </a:r>
            <a:r>
              <a:rPr lang="en-US" dirty="0"/>
              <a:t> </a:t>
            </a:r>
            <a:r>
              <a:rPr lang="en-US" dirty="0" err="1"/>
              <a:t>dri</a:t>
            </a:r>
            <a:r>
              <a:rPr lang="en-US" dirty="0"/>
              <a:t> </a:t>
            </a:r>
          </a:p>
        </p:txBody>
      </p:sp>
      <p:sp>
        <p:nvSpPr>
          <p:cNvPr id="3" name="Content Placeholder 2">
            <a:extLst>
              <a:ext uri="{FF2B5EF4-FFF2-40B4-BE49-F238E27FC236}">
                <a16:creationId xmlns:a16="http://schemas.microsoft.com/office/drawing/2014/main" id="{DAAC51AB-C052-F424-1B8B-162D190B9AA6}"/>
              </a:ext>
            </a:extLst>
          </p:cNvPr>
          <p:cNvSpPr>
            <a:spLocks noGrp="1"/>
          </p:cNvSpPr>
          <p:nvPr>
            <p:ph idx="1"/>
          </p:nvPr>
        </p:nvSpPr>
        <p:spPr>
          <a:xfrm>
            <a:off x="838200" y="2400303"/>
            <a:ext cx="3385992" cy="3352223"/>
          </a:xfrm>
        </p:spPr>
        <p:txBody>
          <a:bodyPr>
            <a:normAutofit/>
          </a:bodyPr>
          <a:lstStyle/>
          <a:p>
            <a:pPr>
              <a:lnSpc>
                <a:spcPct val="130000"/>
              </a:lnSpc>
            </a:pPr>
            <a:r>
              <a:rPr lang="en-US" sz="1300" dirty="0"/>
              <a:t>Cam 1 – Er </a:t>
            </a:r>
            <a:r>
              <a:rPr lang="en-US" sz="1300" dirty="0" err="1"/>
              <a:t>mwyn</a:t>
            </a:r>
            <a:r>
              <a:rPr lang="en-US" sz="1300" dirty="0"/>
              <a:t> </a:t>
            </a:r>
            <a:r>
              <a:rPr lang="en-US" sz="1300" dirty="0" err="1"/>
              <a:t>creu’r</a:t>
            </a:r>
            <a:r>
              <a:rPr lang="en-US" sz="1300" dirty="0"/>
              <a:t> </a:t>
            </a:r>
            <a:r>
              <a:rPr lang="en-US" sz="1300" dirty="0" err="1"/>
              <a:t>cynnyrch</a:t>
            </a:r>
            <a:r>
              <a:rPr lang="en-US" sz="1300" dirty="0"/>
              <a:t>  </a:t>
            </a:r>
            <a:r>
              <a:rPr lang="en-US" sz="1300" dirty="0" err="1"/>
              <a:t>roedd</a:t>
            </a:r>
            <a:r>
              <a:rPr lang="en-US" sz="1300" dirty="0"/>
              <a:t> </a:t>
            </a:r>
            <a:r>
              <a:rPr lang="en-US" sz="1300" dirty="0" err="1"/>
              <a:t>angen</a:t>
            </a:r>
            <a:r>
              <a:rPr lang="en-US" sz="1300" dirty="0"/>
              <a:t> </a:t>
            </a:r>
            <a:r>
              <a:rPr lang="en-US" sz="1300" dirty="0" err="1"/>
              <a:t>dod</a:t>
            </a:r>
            <a:r>
              <a:rPr lang="en-US" sz="1300" dirty="0"/>
              <a:t> o </a:t>
            </a:r>
            <a:r>
              <a:rPr lang="en-US" sz="1300" dirty="0" err="1"/>
              <a:t>hyd</a:t>
            </a:r>
            <a:r>
              <a:rPr lang="en-US" sz="1300" dirty="0"/>
              <a:t> </a:t>
            </a:r>
            <a:r>
              <a:rPr lang="en-US" sz="1300" dirty="0" err="1"/>
              <a:t>i’r</a:t>
            </a:r>
            <a:r>
              <a:rPr lang="en-US" sz="1300" dirty="0"/>
              <a:t> </a:t>
            </a:r>
            <a:r>
              <a:rPr lang="en-US" sz="1300" dirty="0" err="1"/>
              <a:t>broblem</a:t>
            </a:r>
            <a:r>
              <a:rPr lang="en-US" sz="1300" dirty="0"/>
              <a:t> </a:t>
            </a:r>
            <a:r>
              <a:rPr lang="en-US" sz="1300" dirty="0" err="1"/>
              <a:t>yn</a:t>
            </a:r>
            <a:r>
              <a:rPr lang="en-US" sz="1300" dirty="0"/>
              <a:t> </a:t>
            </a:r>
            <a:r>
              <a:rPr lang="en-US" sz="1300" dirty="0" err="1"/>
              <a:t>ein</a:t>
            </a:r>
            <a:r>
              <a:rPr lang="en-US" sz="1300" dirty="0"/>
              <a:t> </a:t>
            </a:r>
            <a:r>
              <a:rPr lang="en-US" sz="1300" dirty="0" err="1"/>
              <a:t>byd</a:t>
            </a:r>
            <a:r>
              <a:rPr lang="en-US" sz="1300" dirty="0"/>
              <a:t>. Ein problem  </a:t>
            </a:r>
            <a:r>
              <a:rPr lang="en-US" sz="1300" dirty="0" err="1"/>
              <a:t>yw</a:t>
            </a:r>
            <a:r>
              <a:rPr lang="en-US" sz="1300" dirty="0"/>
              <a:t> </a:t>
            </a:r>
            <a:r>
              <a:rPr lang="en-US" sz="1300" dirty="0" err="1"/>
              <a:t>diffyg</a:t>
            </a:r>
            <a:r>
              <a:rPr lang="en-US" sz="1300" dirty="0"/>
              <a:t> </a:t>
            </a:r>
            <a:r>
              <a:rPr lang="en-US" sz="1300" dirty="0" err="1"/>
              <a:t>iaeth</a:t>
            </a:r>
            <a:r>
              <a:rPr lang="en-US" sz="1300" dirty="0"/>
              <a:t> a </a:t>
            </a:r>
            <a:r>
              <a:rPr lang="en-US" sz="1300" dirty="0" err="1"/>
              <a:t>dealltwriaeth</a:t>
            </a:r>
            <a:r>
              <a:rPr lang="en-US" sz="1300" dirty="0"/>
              <a:t>.   </a:t>
            </a:r>
          </a:p>
          <a:p>
            <a:pPr>
              <a:lnSpc>
                <a:spcPct val="130000"/>
              </a:lnSpc>
            </a:pPr>
            <a:r>
              <a:rPr lang="en-US" sz="1300" dirty="0"/>
              <a:t>Cam 2 – Er </a:t>
            </a:r>
            <a:r>
              <a:rPr lang="en-US" sz="1300" dirty="0" err="1"/>
              <a:t>mwyn</a:t>
            </a:r>
            <a:r>
              <a:rPr lang="en-US" sz="1300" dirty="0"/>
              <a:t> </a:t>
            </a:r>
            <a:r>
              <a:rPr lang="en-US" sz="1300" dirty="0" err="1"/>
              <a:t>gwella’r</a:t>
            </a:r>
            <a:r>
              <a:rPr lang="en-US" sz="1300" dirty="0"/>
              <a:t>  </a:t>
            </a:r>
            <a:r>
              <a:rPr lang="en-US" sz="1300" dirty="0" err="1"/>
              <a:t>broblem</a:t>
            </a:r>
            <a:r>
              <a:rPr lang="en-US" sz="1300" dirty="0"/>
              <a:t> </a:t>
            </a:r>
            <a:r>
              <a:rPr lang="en-US" sz="1300" dirty="0" err="1"/>
              <a:t>mae</a:t>
            </a:r>
            <a:r>
              <a:rPr lang="en-US" sz="1300" dirty="0"/>
              <a:t> </a:t>
            </a:r>
            <a:r>
              <a:rPr lang="en-US" sz="1300" dirty="0" err="1"/>
              <a:t>angen</a:t>
            </a:r>
            <a:r>
              <a:rPr lang="en-US" sz="1300" dirty="0"/>
              <a:t> </a:t>
            </a:r>
            <a:r>
              <a:rPr lang="en-US" sz="1300" dirty="0" err="1"/>
              <a:t>diffinio</a:t>
            </a:r>
            <a:r>
              <a:rPr lang="en-US" sz="1300" dirty="0"/>
              <a:t>. </a:t>
            </a:r>
            <a:r>
              <a:rPr lang="en-US" sz="1300" dirty="0" err="1"/>
              <a:t>Gwelwn</a:t>
            </a:r>
            <a:r>
              <a:rPr lang="en-US" sz="1300" dirty="0"/>
              <a:t> </a:t>
            </a:r>
            <a:r>
              <a:rPr lang="en-US" sz="1300" dirty="0" err="1"/>
              <a:t>ar</a:t>
            </a:r>
            <a:r>
              <a:rPr lang="en-US" sz="1300" dirty="0"/>
              <a:t> y </a:t>
            </a:r>
            <a:r>
              <a:rPr lang="en-US" sz="1300" dirty="0" err="1"/>
              <a:t>newyddion</a:t>
            </a:r>
            <a:r>
              <a:rPr lang="en-US" sz="1300" dirty="0"/>
              <a:t> </a:t>
            </a:r>
            <a:r>
              <a:rPr lang="en-US" sz="1300" dirty="0" err="1"/>
              <a:t>llawer</a:t>
            </a:r>
            <a:r>
              <a:rPr lang="en-US" sz="1300" dirty="0"/>
              <a:t> o </a:t>
            </a:r>
            <a:r>
              <a:rPr lang="en-US" sz="1300" dirty="0" err="1"/>
              <a:t>fewnfudwyr</a:t>
            </a:r>
            <a:r>
              <a:rPr lang="en-US" sz="1300" dirty="0"/>
              <a:t> </a:t>
            </a:r>
            <a:r>
              <a:rPr lang="en-US" sz="1300" dirty="0" err="1"/>
              <a:t>yn</a:t>
            </a:r>
            <a:r>
              <a:rPr lang="en-US" sz="1300" dirty="0"/>
              <a:t> </a:t>
            </a:r>
            <a:r>
              <a:rPr lang="en-US" sz="1300" dirty="0" err="1"/>
              <a:t>dod</a:t>
            </a:r>
            <a:r>
              <a:rPr lang="en-US" sz="1300" dirty="0"/>
              <a:t> </a:t>
            </a:r>
            <a:r>
              <a:rPr lang="en-US" sz="1300" dirty="0" err="1"/>
              <a:t>I’r</a:t>
            </a:r>
            <a:r>
              <a:rPr lang="en-US" sz="1300" dirty="0"/>
              <a:t> </a:t>
            </a:r>
            <a:r>
              <a:rPr lang="en-US" sz="1300" dirty="0" err="1"/>
              <a:t>wlad</a:t>
            </a:r>
            <a:r>
              <a:rPr lang="en-US" sz="1300" dirty="0"/>
              <a:t> felly </a:t>
            </a:r>
            <a:r>
              <a:rPr lang="en-US" sz="1300" dirty="0" err="1"/>
              <a:t>mae</a:t>
            </a:r>
            <a:r>
              <a:rPr lang="en-US" sz="1300" dirty="0"/>
              <a:t> </a:t>
            </a:r>
            <a:r>
              <a:rPr lang="en-US" sz="1300" dirty="0" err="1"/>
              <a:t>iaeth</a:t>
            </a:r>
            <a:r>
              <a:rPr lang="en-US" sz="1300" dirty="0"/>
              <a:t> </a:t>
            </a:r>
            <a:r>
              <a:rPr lang="en-US" sz="1300" dirty="0" err="1"/>
              <a:t>yn</a:t>
            </a:r>
            <a:r>
              <a:rPr lang="en-US" sz="1300" dirty="0"/>
              <a:t> </a:t>
            </a:r>
            <a:r>
              <a:rPr lang="en-US" sz="1300" dirty="0" err="1"/>
              <a:t>broblem</a:t>
            </a:r>
            <a:r>
              <a:rPr lang="en-US" sz="1300" dirty="0"/>
              <a:t> </a:t>
            </a:r>
            <a:r>
              <a:rPr lang="en-US" sz="1300" dirty="0" err="1"/>
              <a:t>enfawr</a:t>
            </a:r>
            <a:r>
              <a:rPr lang="en-US" sz="1300" dirty="0"/>
              <a:t> </a:t>
            </a:r>
            <a:r>
              <a:rPr lang="en-US" sz="1300" dirty="0" err="1"/>
              <a:t>ar</a:t>
            </a:r>
            <a:r>
              <a:rPr lang="en-US" sz="1300" dirty="0"/>
              <a:t> y </a:t>
            </a:r>
            <a:r>
              <a:rPr lang="en-US" sz="1300" dirty="0" err="1"/>
              <a:t>funud</a:t>
            </a:r>
            <a:r>
              <a:rPr lang="en-US" sz="1300" dirty="0"/>
              <a:t>. </a:t>
            </a:r>
          </a:p>
          <a:p>
            <a:pPr>
              <a:lnSpc>
                <a:spcPct val="130000"/>
              </a:lnSpc>
            </a:pPr>
            <a:r>
              <a:rPr lang="en-US" sz="1300" dirty="0"/>
              <a:t>Cam 3 – Creu </a:t>
            </a:r>
            <a:r>
              <a:rPr lang="en-US" sz="1300" dirty="0" err="1"/>
              <a:t>syniad</a:t>
            </a:r>
            <a:r>
              <a:rPr lang="en-US" sz="1300" dirty="0"/>
              <a:t> </a:t>
            </a:r>
            <a:r>
              <a:rPr lang="en-US" sz="1300" dirty="0" err="1"/>
              <a:t>synhwyrol</a:t>
            </a:r>
            <a:r>
              <a:rPr lang="en-US" sz="1300" dirty="0"/>
              <a:t> </a:t>
            </a:r>
            <a:r>
              <a:rPr lang="en-US" sz="1300" dirty="0" err="1"/>
              <a:t>sydd</a:t>
            </a:r>
            <a:r>
              <a:rPr lang="en-US" sz="1300" dirty="0"/>
              <a:t> </a:t>
            </a:r>
            <a:r>
              <a:rPr lang="en-US" sz="1300" dirty="0" err="1"/>
              <a:t>yn</a:t>
            </a:r>
            <a:r>
              <a:rPr lang="en-US" sz="1300" dirty="0"/>
              <a:t> </a:t>
            </a:r>
            <a:r>
              <a:rPr lang="en-US" sz="1300" dirty="0" err="1"/>
              <a:t>gallu</a:t>
            </a:r>
            <a:r>
              <a:rPr lang="en-US" sz="1300" dirty="0"/>
              <a:t> </a:t>
            </a:r>
            <a:r>
              <a:rPr lang="en-US" sz="1300" dirty="0" err="1"/>
              <a:t>helpu</a:t>
            </a:r>
            <a:r>
              <a:rPr lang="en-US" sz="1300" dirty="0"/>
              <a:t> plant/</a:t>
            </a:r>
            <a:r>
              <a:rPr lang="en-US" sz="1300" dirty="0" err="1"/>
              <a:t>pobl</a:t>
            </a:r>
            <a:r>
              <a:rPr lang="en-US" sz="1300" dirty="0"/>
              <a:t> </a:t>
            </a:r>
            <a:r>
              <a:rPr lang="en-US" sz="1300" dirty="0" err="1"/>
              <a:t>yma</a:t>
            </a:r>
            <a:r>
              <a:rPr lang="en-US" sz="1300" dirty="0"/>
              <a:t> er </a:t>
            </a:r>
            <a:r>
              <a:rPr lang="en-US" sz="1300" dirty="0" err="1"/>
              <a:t>mwyn</a:t>
            </a:r>
            <a:r>
              <a:rPr lang="en-US" sz="1300" dirty="0"/>
              <a:t> </a:t>
            </a:r>
            <a:r>
              <a:rPr lang="en-US" sz="1300" dirty="0" err="1"/>
              <a:t>gwneud</a:t>
            </a:r>
            <a:r>
              <a:rPr lang="en-US" sz="1300" dirty="0"/>
              <a:t> </a:t>
            </a:r>
            <a:r>
              <a:rPr lang="en-US" sz="1300" dirty="0" err="1"/>
              <a:t>ei</a:t>
            </a:r>
            <a:r>
              <a:rPr lang="en-US" sz="1300" dirty="0"/>
              <a:t> </a:t>
            </a:r>
            <a:r>
              <a:rPr lang="en-US" sz="1300" dirty="0" err="1"/>
              <a:t>bywyd</a:t>
            </a:r>
            <a:r>
              <a:rPr lang="en-US" sz="1300" dirty="0"/>
              <a:t> </a:t>
            </a:r>
            <a:r>
              <a:rPr lang="en-US" sz="1300" dirty="0" err="1"/>
              <a:t>yn</a:t>
            </a:r>
            <a:r>
              <a:rPr lang="en-US" sz="1300" dirty="0"/>
              <a:t> </a:t>
            </a:r>
            <a:r>
              <a:rPr lang="en-US" sz="1300" dirty="0" err="1"/>
              <a:t>rhwyddach</a:t>
            </a:r>
            <a:r>
              <a:rPr lang="en-US" sz="1300" dirty="0"/>
              <a:t> – </a:t>
            </a:r>
            <a:r>
              <a:rPr lang="en-US" sz="1300" dirty="0" err="1"/>
              <a:t>gyda</a:t>
            </a:r>
            <a:r>
              <a:rPr lang="en-US" sz="1300" dirty="0"/>
              <a:t> </a:t>
            </a:r>
            <a:r>
              <a:rPr lang="en-US" sz="1300" dirty="0" err="1"/>
              <a:t>rhwystrau</a:t>
            </a:r>
            <a:r>
              <a:rPr lang="en-US" sz="1300" dirty="0"/>
              <a:t> </a:t>
            </a:r>
            <a:r>
              <a:rPr lang="en-US" sz="1300" dirty="0" err="1"/>
              <a:t>iaith</a:t>
            </a:r>
            <a:r>
              <a:rPr lang="en-US" sz="1300" dirty="0"/>
              <a:t>.</a:t>
            </a:r>
          </a:p>
        </p:txBody>
      </p:sp>
      <p:pic>
        <p:nvPicPr>
          <p:cNvPr id="2050" name="Picture 2" descr="How Are Language Barriers Affecting Your International Business?">
            <a:extLst>
              <a:ext uri="{FF2B5EF4-FFF2-40B4-BE49-F238E27FC236}">
                <a16:creationId xmlns:a16="http://schemas.microsoft.com/office/drawing/2014/main" id="{C7C86F3F-DED7-EC83-7033-6EE5B4D39D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02" r="7587" b="1"/>
          <a:stretch/>
        </p:blipFill>
        <p:spPr bwMode="auto">
          <a:xfrm>
            <a:off x="4688736" y="1905000"/>
            <a:ext cx="6054352"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A8C8C433-28EF-56DF-1F2B-05B478F03ADB}"/>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979F4619-CDDE-5F02-AAAC-072B14FA15B5}"/>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5/10/24</a:t>
            </a:fld>
            <a:endParaRPr lang="en-US"/>
          </a:p>
        </p:txBody>
      </p:sp>
      <p:cxnSp>
        <p:nvCxnSpPr>
          <p:cNvPr id="2059" name="Straight Connector 2058">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B86620F-833C-6C7C-D840-9B776ABC7F9D}"/>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4</a:t>
            </a:fld>
            <a:endParaRPr lang="en-US"/>
          </a:p>
        </p:txBody>
      </p:sp>
      <p:sp>
        <p:nvSpPr>
          <p:cNvPr id="2061" name="Rectangle 2060">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63" name="Straight Connector 2062">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65" name="Straight Connector 2064">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67" name="Straight Connector 2066">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6328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D40DFC-F559-E898-B0F2-804AA5FD284C}"/>
              </a:ext>
            </a:extLst>
          </p:cNvPr>
          <p:cNvSpPr>
            <a:spLocks noGrp="1"/>
          </p:cNvSpPr>
          <p:nvPr>
            <p:ph type="title"/>
          </p:nvPr>
        </p:nvSpPr>
        <p:spPr>
          <a:xfrm>
            <a:off x="838199" y="545914"/>
            <a:ext cx="9527275" cy="1241944"/>
          </a:xfrm>
        </p:spPr>
        <p:txBody>
          <a:bodyPr anchor="ctr">
            <a:normAutofit/>
          </a:bodyPr>
          <a:lstStyle/>
          <a:p>
            <a:r>
              <a:rPr lang="en-US" dirty="0"/>
              <a:t>Cam 4 </a:t>
            </a:r>
            <a:r>
              <a:rPr lang="en-US" dirty="0" err="1"/>
              <a:t>i</a:t>
            </a:r>
            <a:r>
              <a:rPr lang="en-US" dirty="0"/>
              <a:t> 6 </a:t>
            </a:r>
          </a:p>
        </p:txBody>
      </p:sp>
      <p:sp>
        <p:nvSpPr>
          <p:cNvPr id="3" name="Content Placeholder 2">
            <a:extLst>
              <a:ext uri="{FF2B5EF4-FFF2-40B4-BE49-F238E27FC236}">
                <a16:creationId xmlns:a16="http://schemas.microsoft.com/office/drawing/2014/main" id="{6871816D-DD0F-D96A-C1A9-AC683ABDE9BC}"/>
              </a:ext>
            </a:extLst>
          </p:cNvPr>
          <p:cNvSpPr>
            <a:spLocks noGrp="1"/>
          </p:cNvSpPr>
          <p:nvPr>
            <p:ph idx="1"/>
          </p:nvPr>
        </p:nvSpPr>
        <p:spPr>
          <a:xfrm>
            <a:off x="838200" y="2400300"/>
            <a:ext cx="6025116" cy="3352226"/>
          </a:xfrm>
        </p:spPr>
        <p:txBody>
          <a:bodyPr>
            <a:normAutofit/>
          </a:bodyPr>
          <a:lstStyle/>
          <a:p>
            <a:r>
              <a:rPr lang="en-US" dirty="0"/>
              <a:t>Cam 4 – Er </a:t>
            </a:r>
            <a:r>
              <a:rPr lang="en-US" dirty="0" err="1"/>
              <a:t>mwyn</a:t>
            </a:r>
            <a:r>
              <a:rPr lang="en-US" dirty="0"/>
              <a:t> </a:t>
            </a:r>
            <a:r>
              <a:rPr lang="en-US" dirty="0" err="1"/>
              <a:t>gweld</a:t>
            </a:r>
            <a:r>
              <a:rPr lang="en-US" dirty="0"/>
              <a:t> </a:t>
            </a:r>
            <a:r>
              <a:rPr lang="en-US" dirty="0" err="1"/>
              <a:t>sut</a:t>
            </a:r>
            <a:r>
              <a:rPr lang="en-US" dirty="0"/>
              <a:t> </a:t>
            </a:r>
            <a:r>
              <a:rPr lang="en-US" dirty="0" err="1"/>
              <a:t>bydd</a:t>
            </a:r>
            <a:r>
              <a:rPr lang="en-US" dirty="0"/>
              <a:t> y </a:t>
            </a:r>
            <a:r>
              <a:rPr lang="en-US" dirty="0" err="1"/>
              <a:t>cynnyrch</a:t>
            </a:r>
            <a:r>
              <a:rPr lang="en-US" dirty="0"/>
              <a:t> </a:t>
            </a:r>
            <a:r>
              <a:rPr lang="en-US" dirty="0" err="1"/>
              <a:t>yn</a:t>
            </a:r>
            <a:r>
              <a:rPr lang="en-US" dirty="0"/>
              <a:t> </a:t>
            </a:r>
            <a:r>
              <a:rPr lang="en-US" dirty="0" err="1"/>
              <a:t>gweithio</a:t>
            </a:r>
            <a:r>
              <a:rPr lang="en-US" dirty="0"/>
              <a:t> </a:t>
            </a:r>
            <a:r>
              <a:rPr lang="en-US" dirty="0" err="1"/>
              <a:t>bydd</a:t>
            </a:r>
            <a:r>
              <a:rPr lang="en-US" dirty="0"/>
              <a:t> </a:t>
            </a:r>
            <a:r>
              <a:rPr lang="en-US" dirty="0" err="1"/>
              <a:t>angen</a:t>
            </a:r>
            <a:r>
              <a:rPr lang="en-US" dirty="0"/>
              <a:t> </a:t>
            </a:r>
            <a:r>
              <a:rPr lang="en-US" dirty="0" err="1"/>
              <a:t>creu</a:t>
            </a:r>
            <a:r>
              <a:rPr lang="en-US" dirty="0"/>
              <a:t> </a:t>
            </a:r>
            <a:r>
              <a:rPr lang="en-US" dirty="0" err="1"/>
              <a:t>prototeip</a:t>
            </a:r>
            <a:r>
              <a:rPr lang="en-US" dirty="0"/>
              <a:t>. </a:t>
            </a:r>
          </a:p>
          <a:p>
            <a:r>
              <a:rPr lang="en-US" dirty="0"/>
              <a:t>Cam 5 – O </a:t>
            </a:r>
            <a:r>
              <a:rPr lang="en-US" dirty="0" err="1"/>
              <a:t>hyn</a:t>
            </a:r>
            <a:r>
              <a:rPr lang="en-US" dirty="0"/>
              <a:t> </a:t>
            </a:r>
            <a:r>
              <a:rPr lang="en-US" dirty="0" err="1"/>
              <a:t>gallwn</a:t>
            </a:r>
            <a:r>
              <a:rPr lang="en-US" dirty="0"/>
              <a:t> </a:t>
            </a:r>
            <a:r>
              <a:rPr lang="en-US" dirty="0" err="1"/>
              <a:t>brofi</a:t>
            </a:r>
            <a:r>
              <a:rPr lang="en-US" dirty="0"/>
              <a:t> </a:t>
            </a:r>
            <a:r>
              <a:rPr lang="en-US" dirty="0" err="1"/>
              <a:t>‘r</a:t>
            </a:r>
            <a:r>
              <a:rPr lang="en-US" dirty="0"/>
              <a:t> </a:t>
            </a:r>
            <a:r>
              <a:rPr lang="en-US" dirty="0" err="1"/>
              <a:t>hyn</a:t>
            </a:r>
            <a:r>
              <a:rPr lang="en-US" dirty="0"/>
              <a:t> </a:t>
            </a:r>
            <a:r>
              <a:rPr lang="en-US" dirty="0" err="1"/>
              <a:t>rydym</a:t>
            </a:r>
            <a:r>
              <a:rPr lang="en-US" dirty="0"/>
              <a:t> </a:t>
            </a:r>
            <a:r>
              <a:rPr lang="en-US" dirty="0" err="1"/>
              <a:t>wedi</a:t>
            </a:r>
            <a:r>
              <a:rPr lang="en-US" dirty="0"/>
              <a:t> </a:t>
            </a:r>
            <a:r>
              <a:rPr lang="en-US" dirty="0" err="1"/>
              <a:t>creu</a:t>
            </a:r>
            <a:r>
              <a:rPr lang="en-US" dirty="0"/>
              <a:t>, </a:t>
            </a:r>
            <a:r>
              <a:rPr lang="en-US" dirty="0" err="1"/>
              <a:t>pwyso</a:t>
            </a:r>
            <a:r>
              <a:rPr lang="en-US" dirty="0"/>
              <a:t> a </a:t>
            </a:r>
            <a:r>
              <a:rPr lang="en-US" dirty="0" err="1"/>
              <a:t>mesur</a:t>
            </a:r>
            <a:r>
              <a:rPr lang="en-US" dirty="0"/>
              <a:t> y </a:t>
            </a:r>
            <a:r>
              <a:rPr lang="en-US" dirty="0" err="1"/>
              <a:t>buddion</a:t>
            </a:r>
            <a:r>
              <a:rPr lang="en-US" dirty="0"/>
              <a:t> </a:t>
            </a:r>
            <a:r>
              <a:rPr lang="en-US" dirty="0" err="1"/>
              <a:t>a’r</a:t>
            </a:r>
            <a:r>
              <a:rPr lang="en-US" dirty="0"/>
              <a:t> </a:t>
            </a:r>
            <a:r>
              <a:rPr lang="en-US" dirty="0" err="1"/>
              <a:t>gwendidau</a:t>
            </a:r>
            <a:r>
              <a:rPr lang="en-US" dirty="0"/>
              <a:t> ac </a:t>
            </a:r>
            <a:r>
              <a:rPr lang="en-US" dirty="0" err="1"/>
              <a:t>yna</a:t>
            </a:r>
            <a:r>
              <a:rPr lang="en-US" dirty="0"/>
              <a:t> </a:t>
            </a:r>
            <a:r>
              <a:rPr lang="en-US" dirty="0" err="1"/>
              <a:t>gwella</a:t>
            </a:r>
            <a:r>
              <a:rPr lang="en-US" dirty="0"/>
              <a:t>. </a:t>
            </a:r>
          </a:p>
          <a:p>
            <a:r>
              <a:rPr lang="en-US" dirty="0"/>
              <a:t>Cam 6 – </a:t>
            </a:r>
            <a:r>
              <a:rPr lang="en-US" dirty="0" err="1"/>
              <a:t>Wrth</a:t>
            </a:r>
            <a:r>
              <a:rPr lang="en-US" dirty="0"/>
              <a:t> </a:t>
            </a:r>
            <a:r>
              <a:rPr lang="en-US" dirty="0" err="1"/>
              <a:t>gwblhau</a:t>
            </a:r>
            <a:r>
              <a:rPr lang="en-US" dirty="0"/>
              <a:t> </a:t>
            </a:r>
            <a:r>
              <a:rPr lang="en-US" dirty="0" err="1"/>
              <a:t>ein</a:t>
            </a:r>
            <a:r>
              <a:rPr lang="en-US" dirty="0"/>
              <a:t> </a:t>
            </a:r>
            <a:r>
              <a:rPr lang="en-US" dirty="0" err="1"/>
              <a:t>profion</a:t>
            </a:r>
            <a:r>
              <a:rPr lang="en-US" dirty="0"/>
              <a:t> </a:t>
            </a:r>
            <a:r>
              <a:rPr lang="en-US" dirty="0" err="1"/>
              <a:t>mae</a:t>
            </a:r>
            <a:r>
              <a:rPr lang="en-US" dirty="0"/>
              <a:t> </a:t>
            </a:r>
            <a:r>
              <a:rPr lang="en-US" dirty="0" err="1"/>
              <a:t>rhaid</a:t>
            </a:r>
            <a:r>
              <a:rPr lang="en-US" dirty="0"/>
              <a:t> </a:t>
            </a:r>
            <a:r>
              <a:rPr lang="en-US" dirty="0" err="1"/>
              <a:t>gweithio</a:t>
            </a:r>
            <a:r>
              <a:rPr lang="en-US" dirty="0"/>
              <a:t> </a:t>
            </a:r>
            <a:r>
              <a:rPr lang="en-US" dirty="0" err="1"/>
              <a:t>allan</a:t>
            </a:r>
            <a:r>
              <a:rPr lang="en-US" dirty="0"/>
              <a:t> </a:t>
            </a:r>
            <a:r>
              <a:rPr lang="en-US" dirty="0" err="1"/>
              <a:t>lle</a:t>
            </a:r>
            <a:r>
              <a:rPr lang="en-US" dirty="0"/>
              <a:t> </a:t>
            </a:r>
            <a:r>
              <a:rPr lang="en-US" dirty="0" err="1"/>
              <a:t>bydd</a:t>
            </a:r>
            <a:r>
              <a:rPr lang="en-US" dirty="0"/>
              <a:t> y </a:t>
            </a:r>
            <a:r>
              <a:rPr lang="en-US" dirty="0" err="1"/>
              <a:t>cynnyrch</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defnyddio</a:t>
            </a:r>
            <a:r>
              <a:rPr lang="en-US" dirty="0"/>
              <a:t> a </a:t>
            </a:r>
            <a:r>
              <a:rPr lang="en-US" dirty="0" err="1"/>
              <a:t>sut</a:t>
            </a:r>
            <a:r>
              <a:rPr lang="en-US" dirty="0"/>
              <a:t> </a:t>
            </a:r>
            <a:r>
              <a:rPr lang="en-US" dirty="0" err="1"/>
              <a:t>bydd</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dehongli</a:t>
            </a:r>
            <a:r>
              <a:rPr lang="en-US" dirty="0"/>
              <a:t> </a:t>
            </a:r>
            <a:r>
              <a:rPr lang="en-US" dirty="0" err="1"/>
              <a:t>ar</a:t>
            </a:r>
            <a:r>
              <a:rPr lang="en-US" dirty="0"/>
              <a:t> y farced. </a:t>
            </a:r>
          </a:p>
          <a:p>
            <a:endParaRPr lang="en-US" dirty="0"/>
          </a:p>
        </p:txBody>
      </p:sp>
      <p:pic>
        <p:nvPicPr>
          <p:cNvPr id="4098" name="Picture 2" descr="Clipboard Clipart Images – Browse 8,594 Stock Photos, Vectors, and Video |  Adobe Stock">
            <a:extLst>
              <a:ext uri="{FF2B5EF4-FFF2-40B4-BE49-F238E27FC236}">
                <a16:creationId xmlns:a16="http://schemas.microsoft.com/office/drawing/2014/main" id="{8E14240A-4D21-5CA0-1AD6-CAB5FE9D12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94" r="8602" b="2"/>
          <a:stretch/>
        </p:blipFill>
        <p:spPr bwMode="auto">
          <a:xfrm>
            <a:off x="7277100" y="1905000"/>
            <a:ext cx="3471597"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5AE78712-A6BA-F243-2B3A-EABE1BC44D43}"/>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E50F7999-E280-158A-F95A-A04D351DA80E}"/>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5/10/24</a:t>
            </a:fld>
            <a:endParaRPr lang="en-US"/>
          </a:p>
        </p:txBody>
      </p:sp>
      <p:cxnSp>
        <p:nvCxnSpPr>
          <p:cNvPr id="4107" name="Straight Connector 4106">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39F06B4-458F-C0E4-C6D9-20169BC55604}"/>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5</a:t>
            </a:fld>
            <a:endParaRPr lang="en-US"/>
          </a:p>
        </p:txBody>
      </p:sp>
      <p:sp>
        <p:nvSpPr>
          <p:cNvPr id="4109" name="Rectangle 4108">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11" name="Straight Connector 4110">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113" name="Straight Connector 4112">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115" name="Straight Connector 4114">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0914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91">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C1D95-60C8-6099-7C1D-E9372286819E}"/>
              </a:ext>
            </a:extLst>
          </p:cNvPr>
          <p:cNvSpPr>
            <a:spLocks noGrp="1"/>
          </p:cNvSpPr>
          <p:nvPr>
            <p:ph type="title"/>
          </p:nvPr>
        </p:nvSpPr>
        <p:spPr>
          <a:xfrm>
            <a:off x="838199" y="545914"/>
            <a:ext cx="9527275" cy="729988"/>
          </a:xfrm>
        </p:spPr>
        <p:txBody>
          <a:bodyPr anchor="ctr">
            <a:normAutofit/>
          </a:bodyPr>
          <a:lstStyle/>
          <a:p>
            <a:r>
              <a:rPr lang="en-US" dirty="0" err="1"/>
              <a:t>Cwestiwn</a:t>
            </a:r>
            <a:r>
              <a:rPr lang="en-US" dirty="0"/>
              <a:t> </a:t>
            </a:r>
          </a:p>
        </p:txBody>
      </p:sp>
      <p:sp>
        <p:nvSpPr>
          <p:cNvPr id="3" name="Content Placeholder 2">
            <a:extLst>
              <a:ext uri="{FF2B5EF4-FFF2-40B4-BE49-F238E27FC236}">
                <a16:creationId xmlns:a16="http://schemas.microsoft.com/office/drawing/2014/main" id="{49B181DD-D283-395C-EBC8-9ACFB4E0B07E}"/>
              </a:ext>
            </a:extLst>
          </p:cNvPr>
          <p:cNvSpPr>
            <a:spLocks noGrp="1"/>
          </p:cNvSpPr>
          <p:nvPr>
            <p:ph idx="1"/>
          </p:nvPr>
        </p:nvSpPr>
        <p:spPr>
          <a:xfrm>
            <a:off x="838200" y="1905000"/>
            <a:ext cx="3375210" cy="3767706"/>
          </a:xfrm>
        </p:spPr>
        <p:txBody>
          <a:bodyPr>
            <a:normAutofit/>
          </a:bodyPr>
          <a:lstStyle/>
          <a:p>
            <a:r>
              <a:rPr lang="en-US" sz="2400" dirty="0"/>
              <a:t>Faint </a:t>
            </a:r>
            <a:r>
              <a:rPr lang="en-US" sz="2400" dirty="0" err="1"/>
              <a:t>ohonoch</a:t>
            </a:r>
            <a:r>
              <a:rPr lang="en-US" sz="2400" dirty="0"/>
              <a:t> chi </a:t>
            </a:r>
            <a:r>
              <a:rPr lang="en-US" sz="2400" dirty="0" err="1"/>
              <a:t>sydd</a:t>
            </a:r>
            <a:r>
              <a:rPr lang="en-US" sz="2400" dirty="0"/>
              <a:t> </a:t>
            </a:r>
            <a:r>
              <a:rPr lang="en-US" sz="2400" dirty="0" err="1"/>
              <a:t>yn</a:t>
            </a:r>
            <a:r>
              <a:rPr lang="en-US" sz="2400" dirty="0"/>
              <a:t> </a:t>
            </a:r>
            <a:r>
              <a:rPr lang="en-US" sz="2400" dirty="0" err="1"/>
              <a:t>ymwybodol</a:t>
            </a:r>
            <a:r>
              <a:rPr lang="en-US" sz="2400" dirty="0"/>
              <a:t> </a:t>
            </a:r>
            <a:r>
              <a:rPr lang="en-US" sz="2400" dirty="0" err="1"/>
              <a:t>beth</a:t>
            </a:r>
            <a:r>
              <a:rPr lang="en-US" sz="2400" dirty="0"/>
              <a:t> </a:t>
            </a:r>
            <a:r>
              <a:rPr lang="en-US" sz="2400" dirty="0" err="1"/>
              <a:t>yw</a:t>
            </a:r>
            <a:r>
              <a:rPr lang="en-US" sz="2400" dirty="0"/>
              <a:t> </a:t>
            </a:r>
            <a:r>
              <a:rPr lang="en-US" sz="2400" dirty="0" err="1"/>
              <a:t>Asgellwr</a:t>
            </a:r>
            <a:r>
              <a:rPr lang="en-US" sz="2400" dirty="0"/>
              <a:t> o </a:t>
            </a:r>
            <a:r>
              <a:rPr lang="en-US" sz="2400" dirty="0" err="1"/>
              <a:t>fewn</a:t>
            </a:r>
            <a:r>
              <a:rPr lang="en-US" sz="2400" dirty="0"/>
              <a:t> </a:t>
            </a:r>
            <a:r>
              <a:rPr lang="en-US" sz="2400" dirty="0" err="1"/>
              <a:t>chwaraeon</a:t>
            </a:r>
            <a:r>
              <a:rPr lang="en-US" sz="2400" dirty="0"/>
              <a:t>?</a:t>
            </a:r>
          </a:p>
        </p:txBody>
      </p:sp>
      <p:pic>
        <p:nvPicPr>
          <p:cNvPr id="3074" name="Picture 2" descr="Punctuation of Life: Question Mark | by Christal Luster | Medium">
            <a:extLst>
              <a:ext uri="{FF2B5EF4-FFF2-40B4-BE49-F238E27FC236}">
                <a16:creationId xmlns:a16="http://schemas.microsoft.com/office/drawing/2014/main" id="{2370CFEB-624D-6EFA-02ED-318B71E74B7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62768" y="1773014"/>
            <a:ext cx="3909464" cy="3899691"/>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A0000F2C-38AE-3FB0-CDAB-4DD713EB224E}"/>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5/10/24</a:t>
            </a:fld>
            <a:endParaRPr lang="en-US"/>
          </a:p>
        </p:txBody>
      </p:sp>
      <p:cxnSp>
        <p:nvCxnSpPr>
          <p:cNvPr id="3094" name="Straight Connector 3093">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6768E7C-B605-767C-0E88-D11CD5247E81}"/>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56D0CE5B-D7FA-AFA1-227E-6B6F7AFF3BA4}"/>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6</a:t>
            </a:fld>
            <a:endParaRPr lang="en-US"/>
          </a:p>
        </p:txBody>
      </p:sp>
      <p:sp>
        <p:nvSpPr>
          <p:cNvPr id="3095" name="Rectangle 3094">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96" name="Straight Connector 3095">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097" name="Straight Connector 3096">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377869"/>
            <a:ext cx="0" cy="466956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091" name="Straight Connector 3090">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3716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9729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3950C-7B8A-5FA6-8852-822BE1998A45}"/>
              </a:ext>
            </a:extLst>
          </p:cNvPr>
          <p:cNvSpPr>
            <a:spLocks noGrp="1"/>
          </p:cNvSpPr>
          <p:nvPr>
            <p:ph type="title"/>
          </p:nvPr>
        </p:nvSpPr>
        <p:spPr/>
        <p:txBody>
          <a:bodyPr/>
          <a:lstStyle/>
          <a:p>
            <a:r>
              <a:rPr lang="en-US" dirty="0" err="1"/>
              <a:t>Prototeip</a:t>
            </a:r>
            <a:endParaRPr lang="en-US" dirty="0"/>
          </a:p>
        </p:txBody>
      </p:sp>
      <p:sp>
        <p:nvSpPr>
          <p:cNvPr id="4" name="Date Placeholder 3">
            <a:extLst>
              <a:ext uri="{FF2B5EF4-FFF2-40B4-BE49-F238E27FC236}">
                <a16:creationId xmlns:a16="http://schemas.microsoft.com/office/drawing/2014/main" id="{8C89230D-B68F-CF3D-4EBE-C583D38E63D5}"/>
              </a:ext>
            </a:extLst>
          </p:cNvPr>
          <p:cNvSpPr>
            <a:spLocks noGrp="1"/>
          </p:cNvSpPr>
          <p:nvPr>
            <p:ph type="dt" sz="half" idx="10"/>
          </p:nvPr>
        </p:nvSpPr>
        <p:spPr/>
        <p:txBody>
          <a:bodyPr/>
          <a:lstStyle/>
          <a:p>
            <a:fld id="{BE0A88F0-556B-4BB7-8AAB-D63AEB65C662}" type="datetime1">
              <a:rPr lang="en-US" smtClean="0"/>
              <a:t>5/10/24</a:t>
            </a:fld>
            <a:endParaRPr lang="en-US"/>
          </a:p>
        </p:txBody>
      </p:sp>
      <p:sp>
        <p:nvSpPr>
          <p:cNvPr id="5" name="Footer Placeholder 4">
            <a:extLst>
              <a:ext uri="{FF2B5EF4-FFF2-40B4-BE49-F238E27FC236}">
                <a16:creationId xmlns:a16="http://schemas.microsoft.com/office/drawing/2014/main" id="{54A6C4B9-B2AC-F0F6-56A2-6DCB40537E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9972EF-759B-ABCC-57CC-076052967AE0}"/>
              </a:ext>
            </a:extLst>
          </p:cNvPr>
          <p:cNvSpPr>
            <a:spLocks noGrp="1"/>
          </p:cNvSpPr>
          <p:nvPr>
            <p:ph type="sldNum" sz="quarter" idx="12"/>
          </p:nvPr>
        </p:nvSpPr>
        <p:spPr/>
        <p:txBody>
          <a:bodyPr/>
          <a:lstStyle/>
          <a:p>
            <a:fld id="{81D2C36F-4504-47C0-B82F-A167342A2754}" type="slidenum">
              <a:rPr lang="en-US" smtClean="0"/>
              <a:t>7</a:t>
            </a:fld>
            <a:endParaRPr lang="en-US"/>
          </a:p>
        </p:txBody>
      </p:sp>
      <p:sp>
        <p:nvSpPr>
          <p:cNvPr id="9" name="Content Placeholder 8">
            <a:extLst>
              <a:ext uri="{FF2B5EF4-FFF2-40B4-BE49-F238E27FC236}">
                <a16:creationId xmlns:a16="http://schemas.microsoft.com/office/drawing/2014/main" id="{AA8F412F-4946-3B98-6F7D-C07F2AC59F19}"/>
              </a:ext>
            </a:extLst>
          </p:cNvPr>
          <p:cNvSpPr>
            <a:spLocks noGrp="1"/>
          </p:cNvSpPr>
          <p:nvPr>
            <p:ph idx="1"/>
          </p:nvPr>
        </p:nvSpPr>
        <p:spPr/>
        <p:txBody>
          <a:bodyPr/>
          <a:lstStyle/>
          <a:p>
            <a:r>
              <a:rPr lang="en-US" dirty="0"/>
              <a:t>                   A                                  B                          C                           CH                                D</a:t>
            </a:r>
          </a:p>
        </p:txBody>
      </p:sp>
      <p:sp>
        <p:nvSpPr>
          <p:cNvPr id="10" name="Rounded Rectangle 9">
            <a:hlinkClick r:id="" action="ppaction://hlinkshowjump?jump=nextslide"/>
            <a:extLst>
              <a:ext uri="{FF2B5EF4-FFF2-40B4-BE49-F238E27FC236}">
                <a16:creationId xmlns:a16="http://schemas.microsoft.com/office/drawing/2014/main" id="{99E9B6B9-49C9-644E-02B9-097B567E1587}"/>
              </a:ext>
            </a:extLst>
          </p:cNvPr>
          <p:cNvSpPr/>
          <p:nvPr/>
        </p:nvSpPr>
        <p:spPr>
          <a:xfrm>
            <a:off x="1651925" y="285959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Asgellwr</a:t>
            </a:r>
            <a:endParaRPr lang="en-US" dirty="0"/>
          </a:p>
        </p:txBody>
      </p:sp>
      <p:sp>
        <p:nvSpPr>
          <p:cNvPr id="11" name="Rounded Rectangle 10">
            <a:extLst>
              <a:ext uri="{FF2B5EF4-FFF2-40B4-BE49-F238E27FC236}">
                <a16:creationId xmlns:a16="http://schemas.microsoft.com/office/drawing/2014/main" id="{F94714D9-E4DB-1133-6396-C876CD15DEE2}"/>
              </a:ext>
            </a:extLst>
          </p:cNvPr>
          <p:cNvSpPr/>
          <p:nvPr/>
        </p:nvSpPr>
        <p:spPr>
          <a:xfrm>
            <a:off x="1641715" y="3961252"/>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err="1"/>
              <a:t>Amddifynnwr</a:t>
            </a:r>
            <a:endParaRPr lang="en-US" sz="1400" dirty="0"/>
          </a:p>
        </p:txBody>
      </p:sp>
      <p:sp>
        <p:nvSpPr>
          <p:cNvPr id="12" name="Rounded Rectangle 11">
            <a:extLst>
              <a:ext uri="{FF2B5EF4-FFF2-40B4-BE49-F238E27FC236}">
                <a16:creationId xmlns:a16="http://schemas.microsoft.com/office/drawing/2014/main" id="{FADD894B-3DAC-47B1-0DFC-276FBCF12DCA}"/>
              </a:ext>
            </a:extLst>
          </p:cNvPr>
          <p:cNvSpPr/>
          <p:nvPr/>
        </p:nvSpPr>
        <p:spPr>
          <a:xfrm>
            <a:off x="1651925" y="5060757"/>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Arbediad</a:t>
            </a:r>
            <a:r>
              <a:rPr lang="en-US" dirty="0"/>
              <a:t> </a:t>
            </a:r>
          </a:p>
        </p:txBody>
      </p:sp>
      <p:sp>
        <p:nvSpPr>
          <p:cNvPr id="13" name="Rounded Rectangle 12">
            <a:extLst>
              <a:ext uri="{FF2B5EF4-FFF2-40B4-BE49-F238E27FC236}">
                <a16:creationId xmlns:a16="http://schemas.microsoft.com/office/drawing/2014/main" id="{B25B4F9F-D0EA-67D9-A416-43D3E6D887FF}"/>
              </a:ext>
            </a:extLst>
          </p:cNvPr>
          <p:cNvSpPr/>
          <p:nvPr/>
        </p:nvSpPr>
        <p:spPr>
          <a:xfrm>
            <a:off x="3327931" y="2863268"/>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Blaenwr</a:t>
            </a:r>
            <a:r>
              <a:rPr lang="en-US" dirty="0"/>
              <a:t> </a:t>
            </a:r>
            <a:r>
              <a:rPr lang="en-US" dirty="0" err="1"/>
              <a:t>canol</a:t>
            </a:r>
            <a:endParaRPr lang="en-US" dirty="0"/>
          </a:p>
        </p:txBody>
      </p:sp>
      <p:sp>
        <p:nvSpPr>
          <p:cNvPr id="14" name="Rounded Rectangle 13">
            <a:extLst>
              <a:ext uri="{FF2B5EF4-FFF2-40B4-BE49-F238E27FC236}">
                <a16:creationId xmlns:a16="http://schemas.microsoft.com/office/drawing/2014/main" id="{2A847A18-DF30-858E-12F5-23F1F2D30665}"/>
              </a:ext>
            </a:extLst>
          </p:cNvPr>
          <p:cNvSpPr/>
          <p:nvPr/>
        </p:nvSpPr>
        <p:spPr>
          <a:xfrm>
            <a:off x="3327279" y="3940661"/>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Baglu</a:t>
            </a:r>
            <a:r>
              <a:rPr lang="en-US" dirty="0"/>
              <a:t> </a:t>
            </a:r>
          </a:p>
        </p:txBody>
      </p:sp>
      <p:sp>
        <p:nvSpPr>
          <p:cNvPr id="15" name="Rounded Rectangle 14">
            <a:extLst>
              <a:ext uri="{FF2B5EF4-FFF2-40B4-BE49-F238E27FC236}">
                <a16:creationId xmlns:a16="http://schemas.microsoft.com/office/drawing/2014/main" id="{6D153A00-B726-5A7B-1A16-6D8A1EF06675}"/>
              </a:ext>
            </a:extLst>
          </p:cNvPr>
          <p:cNvSpPr/>
          <p:nvPr/>
        </p:nvSpPr>
        <p:spPr>
          <a:xfrm>
            <a:off x="3345325" y="507400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Beirniad</a:t>
            </a:r>
            <a:endParaRPr lang="en-US" dirty="0"/>
          </a:p>
        </p:txBody>
      </p:sp>
      <p:sp>
        <p:nvSpPr>
          <p:cNvPr id="16" name="Rounded Rectangle 15">
            <a:extLst>
              <a:ext uri="{FF2B5EF4-FFF2-40B4-BE49-F238E27FC236}">
                <a16:creationId xmlns:a16="http://schemas.microsoft.com/office/drawing/2014/main" id="{387C878A-583B-7B4D-998B-2EFBBF53FAC6}"/>
              </a:ext>
            </a:extLst>
          </p:cNvPr>
          <p:cNvSpPr/>
          <p:nvPr/>
        </p:nvSpPr>
        <p:spPr>
          <a:xfrm>
            <a:off x="4908266" y="2863268"/>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Cwpan</a:t>
            </a:r>
            <a:endParaRPr lang="en-US" dirty="0"/>
          </a:p>
        </p:txBody>
      </p:sp>
      <p:sp>
        <p:nvSpPr>
          <p:cNvPr id="17" name="Rounded Rectangle 16">
            <a:extLst>
              <a:ext uri="{FF2B5EF4-FFF2-40B4-BE49-F238E27FC236}">
                <a16:creationId xmlns:a16="http://schemas.microsoft.com/office/drawing/2014/main" id="{91C222BF-B078-59F4-4CA2-A6FCD7F56EF4}"/>
              </a:ext>
            </a:extLst>
          </p:cNvPr>
          <p:cNvSpPr/>
          <p:nvPr/>
        </p:nvSpPr>
        <p:spPr>
          <a:xfrm>
            <a:off x="4949564" y="399072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Cwrt</a:t>
            </a:r>
            <a:r>
              <a:rPr lang="en-US" dirty="0"/>
              <a:t> </a:t>
            </a:r>
            <a:r>
              <a:rPr lang="en-US" dirty="0" err="1"/>
              <a:t>Cosbi</a:t>
            </a:r>
            <a:endParaRPr lang="en-US" dirty="0"/>
          </a:p>
        </p:txBody>
      </p:sp>
      <p:sp>
        <p:nvSpPr>
          <p:cNvPr id="18" name="Rounded Rectangle 17">
            <a:extLst>
              <a:ext uri="{FF2B5EF4-FFF2-40B4-BE49-F238E27FC236}">
                <a16:creationId xmlns:a16="http://schemas.microsoft.com/office/drawing/2014/main" id="{32782635-4E68-DBC1-077A-A6626A9D9F2B}"/>
              </a:ext>
            </a:extLst>
          </p:cNvPr>
          <p:cNvSpPr/>
          <p:nvPr/>
        </p:nvSpPr>
        <p:spPr>
          <a:xfrm>
            <a:off x="4977740" y="5060757"/>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Cae</a:t>
            </a:r>
            <a:r>
              <a:rPr lang="en-US" dirty="0"/>
              <a:t> </a:t>
            </a:r>
          </a:p>
        </p:txBody>
      </p:sp>
      <p:sp>
        <p:nvSpPr>
          <p:cNvPr id="19" name="Rounded Rectangle 18">
            <a:extLst>
              <a:ext uri="{FF2B5EF4-FFF2-40B4-BE49-F238E27FC236}">
                <a16:creationId xmlns:a16="http://schemas.microsoft.com/office/drawing/2014/main" id="{739D755F-F58D-88B1-2D77-43BB0F4B7F9B}"/>
              </a:ext>
            </a:extLst>
          </p:cNvPr>
          <p:cNvSpPr/>
          <p:nvPr/>
        </p:nvSpPr>
        <p:spPr>
          <a:xfrm>
            <a:off x="6488601" y="2863268"/>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err="1"/>
              <a:t>Chwaraeon</a:t>
            </a:r>
            <a:r>
              <a:rPr lang="en-US" dirty="0"/>
              <a:t> </a:t>
            </a:r>
          </a:p>
        </p:txBody>
      </p:sp>
      <p:sp>
        <p:nvSpPr>
          <p:cNvPr id="20" name="Rounded Rectangle 19">
            <a:extLst>
              <a:ext uri="{FF2B5EF4-FFF2-40B4-BE49-F238E27FC236}">
                <a16:creationId xmlns:a16="http://schemas.microsoft.com/office/drawing/2014/main" id="{D549F021-0F09-8FD7-22D2-56F06F9CA87C}"/>
              </a:ext>
            </a:extLst>
          </p:cNvPr>
          <p:cNvSpPr/>
          <p:nvPr/>
        </p:nvSpPr>
        <p:spPr>
          <a:xfrm>
            <a:off x="6488601" y="399072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Chwarae</a:t>
            </a:r>
            <a:r>
              <a:rPr lang="en-US" dirty="0"/>
              <a:t> </a:t>
            </a:r>
            <a:r>
              <a:rPr lang="en-US" dirty="0" err="1"/>
              <a:t>cartref</a:t>
            </a:r>
            <a:r>
              <a:rPr lang="en-US" dirty="0"/>
              <a:t> </a:t>
            </a:r>
          </a:p>
        </p:txBody>
      </p:sp>
      <p:sp>
        <p:nvSpPr>
          <p:cNvPr id="21" name="Rounded Rectangle 20">
            <a:extLst>
              <a:ext uri="{FF2B5EF4-FFF2-40B4-BE49-F238E27FC236}">
                <a16:creationId xmlns:a16="http://schemas.microsoft.com/office/drawing/2014/main" id="{00F1ABE9-F4D3-D5FD-927C-08C206DD7AB4}"/>
              </a:ext>
            </a:extLst>
          </p:cNvPr>
          <p:cNvSpPr/>
          <p:nvPr/>
        </p:nvSpPr>
        <p:spPr>
          <a:xfrm>
            <a:off x="6488601" y="507400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Chwiban</a:t>
            </a:r>
            <a:endParaRPr lang="en-US" dirty="0"/>
          </a:p>
        </p:txBody>
      </p:sp>
      <p:sp>
        <p:nvSpPr>
          <p:cNvPr id="22" name="Rounded Rectangle 21">
            <a:extLst>
              <a:ext uri="{FF2B5EF4-FFF2-40B4-BE49-F238E27FC236}">
                <a16:creationId xmlns:a16="http://schemas.microsoft.com/office/drawing/2014/main" id="{9662641A-45B1-20DC-86D7-294EBD0F179C}"/>
              </a:ext>
            </a:extLst>
          </p:cNvPr>
          <p:cNvSpPr/>
          <p:nvPr/>
        </p:nvSpPr>
        <p:spPr>
          <a:xfrm>
            <a:off x="8068936" y="285959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Driblo</a:t>
            </a:r>
            <a:r>
              <a:rPr lang="en-US" dirty="0"/>
              <a:t> </a:t>
            </a:r>
          </a:p>
        </p:txBody>
      </p:sp>
      <p:sp>
        <p:nvSpPr>
          <p:cNvPr id="23" name="Rounded Rectangle 22">
            <a:extLst>
              <a:ext uri="{FF2B5EF4-FFF2-40B4-BE49-F238E27FC236}">
                <a16:creationId xmlns:a16="http://schemas.microsoft.com/office/drawing/2014/main" id="{63F5D0AA-0BD0-CFA3-FED8-0DD4AF471241}"/>
              </a:ext>
            </a:extLst>
          </p:cNvPr>
          <p:cNvSpPr/>
          <p:nvPr/>
        </p:nvSpPr>
        <p:spPr>
          <a:xfrm>
            <a:off x="8027638" y="3998407"/>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Daflu</a:t>
            </a:r>
            <a:r>
              <a:rPr lang="en-US" dirty="0"/>
              <a:t> </a:t>
            </a:r>
          </a:p>
        </p:txBody>
      </p:sp>
      <p:sp>
        <p:nvSpPr>
          <p:cNvPr id="24" name="Rounded Rectangle 23">
            <a:extLst>
              <a:ext uri="{FF2B5EF4-FFF2-40B4-BE49-F238E27FC236}">
                <a16:creationId xmlns:a16="http://schemas.microsoft.com/office/drawing/2014/main" id="{8DC0CD6D-1E89-5987-CE80-D01DF2D7342C}"/>
              </a:ext>
            </a:extLst>
          </p:cNvPr>
          <p:cNvSpPr/>
          <p:nvPr/>
        </p:nvSpPr>
        <p:spPr>
          <a:xfrm>
            <a:off x="8068936" y="5063700"/>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Deifio</a:t>
            </a:r>
            <a:r>
              <a:rPr lang="en-US" dirty="0"/>
              <a:t> </a:t>
            </a:r>
          </a:p>
        </p:txBody>
      </p:sp>
    </p:spTree>
    <p:extLst>
      <p:ext uri="{BB962C8B-B14F-4D97-AF65-F5344CB8AC3E}">
        <p14:creationId xmlns:p14="http://schemas.microsoft.com/office/powerpoint/2010/main" val="102337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51CC3-3EB9-3B90-ED20-1354EFF33A55}"/>
              </a:ext>
            </a:extLst>
          </p:cNvPr>
          <p:cNvSpPr>
            <a:spLocks noGrp="1"/>
          </p:cNvSpPr>
          <p:nvPr>
            <p:ph type="title"/>
          </p:nvPr>
        </p:nvSpPr>
        <p:spPr/>
        <p:txBody>
          <a:bodyPr/>
          <a:lstStyle/>
          <a:p>
            <a:r>
              <a:rPr lang="en-US" dirty="0" err="1"/>
              <a:t>Prototeip</a:t>
            </a:r>
            <a:r>
              <a:rPr lang="en-US" dirty="0"/>
              <a:t> </a:t>
            </a:r>
          </a:p>
        </p:txBody>
      </p:sp>
      <p:sp>
        <p:nvSpPr>
          <p:cNvPr id="4" name="Date Placeholder 3">
            <a:extLst>
              <a:ext uri="{FF2B5EF4-FFF2-40B4-BE49-F238E27FC236}">
                <a16:creationId xmlns:a16="http://schemas.microsoft.com/office/drawing/2014/main" id="{47CF4DAE-6BE4-35E9-95F7-49CFCD60FD08}"/>
              </a:ext>
            </a:extLst>
          </p:cNvPr>
          <p:cNvSpPr>
            <a:spLocks noGrp="1"/>
          </p:cNvSpPr>
          <p:nvPr>
            <p:ph type="dt" sz="half" idx="10"/>
          </p:nvPr>
        </p:nvSpPr>
        <p:spPr/>
        <p:txBody>
          <a:bodyPr/>
          <a:lstStyle/>
          <a:p>
            <a:fld id="{BE0A88F0-556B-4BB7-8AAB-D63AEB65C662}" type="datetime1">
              <a:rPr lang="en-US" smtClean="0"/>
              <a:t>5/10/24</a:t>
            </a:fld>
            <a:endParaRPr lang="en-US"/>
          </a:p>
        </p:txBody>
      </p:sp>
      <p:sp>
        <p:nvSpPr>
          <p:cNvPr id="5" name="Footer Placeholder 4">
            <a:extLst>
              <a:ext uri="{FF2B5EF4-FFF2-40B4-BE49-F238E27FC236}">
                <a16:creationId xmlns:a16="http://schemas.microsoft.com/office/drawing/2014/main" id="{46535A6B-68D9-2FFC-0834-9D911C8D71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108A34-DD1E-D699-FC50-462CD137C9D6}"/>
              </a:ext>
            </a:extLst>
          </p:cNvPr>
          <p:cNvSpPr>
            <a:spLocks noGrp="1"/>
          </p:cNvSpPr>
          <p:nvPr>
            <p:ph type="sldNum" sz="quarter" idx="12"/>
          </p:nvPr>
        </p:nvSpPr>
        <p:spPr/>
        <p:txBody>
          <a:bodyPr/>
          <a:lstStyle/>
          <a:p>
            <a:fld id="{81D2C36F-4504-47C0-B82F-A167342A2754}" type="slidenum">
              <a:rPr lang="en-US" smtClean="0"/>
              <a:t>8</a:t>
            </a:fld>
            <a:endParaRPr lang="en-US"/>
          </a:p>
        </p:txBody>
      </p:sp>
      <p:sp>
        <p:nvSpPr>
          <p:cNvPr id="7" name="Rounded Rectangle 6">
            <a:extLst>
              <a:ext uri="{FF2B5EF4-FFF2-40B4-BE49-F238E27FC236}">
                <a16:creationId xmlns:a16="http://schemas.microsoft.com/office/drawing/2014/main" id="{59CEC9BF-1662-D6C1-0B5F-A3E72537DE39}"/>
              </a:ext>
            </a:extLst>
          </p:cNvPr>
          <p:cNvSpPr/>
          <p:nvPr/>
        </p:nvSpPr>
        <p:spPr>
          <a:xfrm>
            <a:off x="838199" y="2089671"/>
            <a:ext cx="8339328" cy="3643931"/>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Asgellwr</a:t>
            </a:r>
            <a:r>
              <a:rPr lang="en-US" dirty="0"/>
              <a:t> neu Winger </a:t>
            </a:r>
            <a:r>
              <a:rPr lang="en-US" dirty="0" err="1"/>
              <a:t>yn</a:t>
            </a:r>
            <a:r>
              <a:rPr lang="en-US" dirty="0"/>
              <a:t> </a:t>
            </a:r>
            <a:r>
              <a:rPr lang="en-US" dirty="0" err="1"/>
              <a:t>Saesneg</a:t>
            </a:r>
            <a:r>
              <a:rPr lang="en-US" dirty="0"/>
              <a:t>– </a:t>
            </a:r>
            <a:r>
              <a:rPr lang="en-US" dirty="0" err="1"/>
              <a:t>Safle</a:t>
            </a:r>
            <a:r>
              <a:rPr lang="en-US" dirty="0"/>
              <a:t> o </a:t>
            </a:r>
            <a:r>
              <a:rPr lang="en-US" dirty="0" err="1"/>
              <a:t>fewn</a:t>
            </a:r>
            <a:r>
              <a:rPr lang="en-US" dirty="0"/>
              <a:t> </a:t>
            </a:r>
            <a:r>
              <a:rPr lang="en-US" dirty="0" err="1"/>
              <a:t>chwareon</a:t>
            </a:r>
            <a:r>
              <a:rPr lang="en-US" dirty="0"/>
              <a:t> </a:t>
            </a:r>
            <a:r>
              <a:rPr lang="en-US" dirty="0" err="1"/>
              <a:t>sydd</a:t>
            </a:r>
            <a:r>
              <a:rPr lang="en-US" dirty="0"/>
              <a:t> </a:t>
            </a:r>
            <a:r>
              <a:rPr lang="en-US" dirty="0" err="1"/>
              <a:t>yn</a:t>
            </a:r>
            <a:r>
              <a:rPr lang="en-US" dirty="0"/>
              <a:t> </a:t>
            </a:r>
            <a:r>
              <a:rPr lang="en-US" dirty="0" err="1"/>
              <a:t>chwarae</a:t>
            </a:r>
            <a:r>
              <a:rPr lang="en-US" dirty="0"/>
              <a:t> </a:t>
            </a:r>
            <a:r>
              <a:rPr lang="en-US" dirty="0" err="1"/>
              <a:t>ar</a:t>
            </a:r>
            <a:r>
              <a:rPr lang="en-US" dirty="0"/>
              <a:t> </a:t>
            </a:r>
            <a:r>
              <a:rPr lang="en-US" dirty="0" err="1"/>
              <a:t>ochrau</a:t>
            </a:r>
            <a:r>
              <a:rPr lang="en-US" dirty="0"/>
              <a:t> y </a:t>
            </a:r>
            <a:r>
              <a:rPr lang="en-US" dirty="0" err="1"/>
              <a:t>cae</a:t>
            </a:r>
            <a:r>
              <a:rPr lang="en-US" dirty="0"/>
              <a:t> </a:t>
            </a:r>
          </a:p>
        </p:txBody>
      </p:sp>
      <p:pic>
        <p:nvPicPr>
          <p:cNvPr id="6146" name="Picture 2" descr="What is the difference between a forward and a winger in football? - Quora">
            <a:extLst>
              <a:ext uri="{FF2B5EF4-FFF2-40B4-BE49-F238E27FC236}">
                <a16:creationId xmlns:a16="http://schemas.microsoft.com/office/drawing/2014/main" id="{87F788A0-C4EF-4E61-C890-D7E1FC5456F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15301" y="2089671"/>
            <a:ext cx="2521635" cy="357101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A53E5F9-ED01-70FD-6084-657E4995CDFF}"/>
              </a:ext>
            </a:extLst>
          </p:cNvPr>
          <p:cNvSpPr txBox="1"/>
          <p:nvPr/>
        </p:nvSpPr>
        <p:spPr>
          <a:xfrm>
            <a:off x="1443038" y="4700588"/>
            <a:ext cx="2628900" cy="923330"/>
          </a:xfrm>
          <a:prstGeom prst="rect">
            <a:avLst/>
          </a:prstGeom>
          <a:noFill/>
        </p:spPr>
        <p:txBody>
          <a:bodyPr wrap="square" rtlCol="0">
            <a:spAutoFit/>
          </a:bodyPr>
          <a:lstStyle/>
          <a:p>
            <a:r>
              <a:rPr lang="en-US" dirty="0" err="1"/>
              <a:t>Allwedd</a:t>
            </a:r>
            <a:r>
              <a:rPr lang="en-US" dirty="0"/>
              <a:t> </a:t>
            </a:r>
          </a:p>
          <a:p>
            <a:r>
              <a:rPr lang="en-US" dirty="0" err="1"/>
              <a:t>Glas</a:t>
            </a:r>
            <a:r>
              <a:rPr lang="en-US" dirty="0"/>
              <a:t> – </a:t>
            </a:r>
            <a:r>
              <a:rPr lang="en-US" dirty="0" err="1"/>
              <a:t>Safle</a:t>
            </a:r>
            <a:r>
              <a:rPr lang="en-US" dirty="0"/>
              <a:t> </a:t>
            </a:r>
          </a:p>
          <a:p>
            <a:r>
              <a:rPr lang="en-US" dirty="0" err="1"/>
              <a:t>Gwyrdd</a:t>
            </a:r>
            <a:r>
              <a:rPr lang="en-US" dirty="0"/>
              <a:t> – Offer</a:t>
            </a:r>
          </a:p>
        </p:txBody>
      </p:sp>
      <p:sp>
        <p:nvSpPr>
          <p:cNvPr id="10" name="TextBox 9">
            <a:extLst>
              <a:ext uri="{FF2B5EF4-FFF2-40B4-BE49-F238E27FC236}">
                <a16:creationId xmlns:a16="http://schemas.microsoft.com/office/drawing/2014/main" id="{2471239F-9E72-48AB-859B-AD9EE65464EB}"/>
              </a:ext>
            </a:extLst>
          </p:cNvPr>
          <p:cNvSpPr txBox="1"/>
          <p:nvPr/>
        </p:nvSpPr>
        <p:spPr>
          <a:xfrm>
            <a:off x="2757488" y="4627668"/>
            <a:ext cx="6100762" cy="369332"/>
          </a:xfrm>
          <a:prstGeom prst="rect">
            <a:avLst/>
          </a:prstGeom>
          <a:noFill/>
        </p:spPr>
        <p:txBody>
          <a:bodyPr wrap="square">
            <a:spAutoFit/>
          </a:bodyPr>
          <a:lstStyle/>
          <a:p>
            <a:r>
              <a:rPr lang="en-US" dirty="0">
                <a:solidFill>
                  <a:schemeClr val="bg1"/>
                </a:solidFill>
              </a:rPr>
              <a:t>https://</a:t>
            </a:r>
            <a:r>
              <a:rPr lang="en-US" dirty="0" err="1">
                <a:solidFill>
                  <a:schemeClr val="bg1"/>
                </a:solidFill>
              </a:rPr>
              <a:t>youtu.be</a:t>
            </a:r>
            <a:r>
              <a:rPr lang="en-US" dirty="0">
                <a:solidFill>
                  <a:schemeClr val="bg1"/>
                </a:solidFill>
              </a:rPr>
              <a:t>/</a:t>
            </a:r>
            <a:r>
              <a:rPr lang="en-US" dirty="0" err="1">
                <a:solidFill>
                  <a:schemeClr val="bg1"/>
                </a:solidFill>
              </a:rPr>
              <a:t>OIH_rueIiOE?si</a:t>
            </a:r>
            <a:r>
              <a:rPr lang="en-US" dirty="0">
                <a:solidFill>
                  <a:schemeClr val="bg1"/>
                </a:solidFill>
              </a:rPr>
              <a:t>=I6sJ73lOVQTDyVYq</a:t>
            </a:r>
          </a:p>
        </p:txBody>
      </p:sp>
    </p:spTree>
    <p:extLst>
      <p:ext uri="{BB962C8B-B14F-4D97-AF65-F5344CB8AC3E}">
        <p14:creationId xmlns:p14="http://schemas.microsoft.com/office/powerpoint/2010/main" val="397144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6146"/>
                                        </p:tgtEl>
                                        <p:attrNameLst>
                                          <p:attrName>style.visibility</p:attrName>
                                        </p:attrNameLst>
                                      </p:cBhvr>
                                      <p:to>
                                        <p:strVal val="visible"/>
                                      </p:to>
                                    </p:set>
                                    <p:animEffect transition="in" filter="dissolve">
                                      <p:cBhvr>
                                        <p:cTn id="13" dur="500"/>
                                        <p:tgtEl>
                                          <p:spTgt spid="614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xEl>
                                              <p:pRg st="0" end="0"/>
                                            </p:txEl>
                                          </p:spTgt>
                                        </p:tgtEl>
                                        <p:attrNameLst>
                                          <p:attrName>style.visibility</p:attrName>
                                        </p:attrNameLst>
                                      </p:cBhvr>
                                      <p:to>
                                        <p:strVal val="visible"/>
                                      </p:to>
                                    </p:set>
                                    <p:animEffect transition="in" filter="fade">
                                      <p:cBhvr>
                                        <p:cTn id="18"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4727-24DE-3E0C-A205-9417C58D0505}"/>
              </a:ext>
            </a:extLst>
          </p:cNvPr>
          <p:cNvSpPr>
            <a:spLocks noGrp="1"/>
          </p:cNvSpPr>
          <p:nvPr>
            <p:ph type="title"/>
          </p:nvPr>
        </p:nvSpPr>
        <p:spPr/>
        <p:txBody>
          <a:bodyPr/>
          <a:lstStyle/>
          <a:p>
            <a:r>
              <a:rPr lang="en-US" dirty="0" err="1"/>
              <a:t>Dyfyniadau</a:t>
            </a:r>
            <a:endParaRPr lang="en-US" dirty="0"/>
          </a:p>
        </p:txBody>
      </p:sp>
      <p:sp>
        <p:nvSpPr>
          <p:cNvPr id="3" name="Content Placeholder 2">
            <a:extLst>
              <a:ext uri="{FF2B5EF4-FFF2-40B4-BE49-F238E27FC236}">
                <a16:creationId xmlns:a16="http://schemas.microsoft.com/office/drawing/2014/main" id="{36111FC7-5980-44EB-A3DD-8AC1AC5A8EE7}"/>
              </a:ext>
            </a:extLst>
          </p:cNvPr>
          <p:cNvSpPr>
            <a:spLocks noGrp="1"/>
          </p:cNvSpPr>
          <p:nvPr>
            <p:ph idx="1"/>
          </p:nvPr>
        </p:nvSpPr>
        <p:spPr>
          <a:xfrm>
            <a:off x="838200" y="2108595"/>
            <a:ext cx="4591050" cy="2191943"/>
          </a:xfrm>
        </p:spPr>
        <p:txBody>
          <a:bodyPr/>
          <a:lstStyle/>
          <a:p>
            <a:r>
              <a:rPr lang="en-US" dirty="0"/>
              <a:t>“This is a great idea and as a teacher myself I feel I could implement this into lessons for children falling behind or struggling with work”</a:t>
            </a:r>
          </a:p>
        </p:txBody>
      </p:sp>
      <p:sp>
        <p:nvSpPr>
          <p:cNvPr id="4" name="Date Placeholder 3">
            <a:extLst>
              <a:ext uri="{FF2B5EF4-FFF2-40B4-BE49-F238E27FC236}">
                <a16:creationId xmlns:a16="http://schemas.microsoft.com/office/drawing/2014/main" id="{E809AC25-7D53-C288-02FE-D6B38287A5A2}"/>
              </a:ext>
            </a:extLst>
          </p:cNvPr>
          <p:cNvSpPr>
            <a:spLocks noGrp="1"/>
          </p:cNvSpPr>
          <p:nvPr>
            <p:ph type="dt" sz="half" idx="10"/>
          </p:nvPr>
        </p:nvSpPr>
        <p:spPr/>
        <p:txBody>
          <a:bodyPr/>
          <a:lstStyle/>
          <a:p>
            <a:fld id="{BE0A88F0-556B-4BB7-8AAB-D63AEB65C662}" type="datetime1">
              <a:rPr lang="en-US" smtClean="0"/>
              <a:t>5/10/24</a:t>
            </a:fld>
            <a:endParaRPr lang="en-US"/>
          </a:p>
        </p:txBody>
      </p:sp>
      <p:sp>
        <p:nvSpPr>
          <p:cNvPr id="5" name="Footer Placeholder 4">
            <a:extLst>
              <a:ext uri="{FF2B5EF4-FFF2-40B4-BE49-F238E27FC236}">
                <a16:creationId xmlns:a16="http://schemas.microsoft.com/office/drawing/2014/main" id="{6DD875EC-FAFD-0534-DF52-EDD49DB44C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8B7612-DA12-E3D0-B818-36014AB7FCDC}"/>
              </a:ext>
            </a:extLst>
          </p:cNvPr>
          <p:cNvSpPr>
            <a:spLocks noGrp="1"/>
          </p:cNvSpPr>
          <p:nvPr>
            <p:ph type="sldNum" sz="quarter" idx="12"/>
          </p:nvPr>
        </p:nvSpPr>
        <p:spPr/>
        <p:txBody>
          <a:bodyPr/>
          <a:lstStyle/>
          <a:p>
            <a:fld id="{81D2C36F-4504-47C0-B82F-A167342A2754}" type="slidenum">
              <a:rPr lang="en-US" smtClean="0"/>
              <a:t>9</a:t>
            </a:fld>
            <a:endParaRPr lang="en-US"/>
          </a:p>
        </p:txBody>
      </p:sp>
      <p:sp>
        <p:nvSpPr>
          <p:cNvPr id="8" name="TextBox 7">
            <a:extLst>
              <a:ext uri="{FF2B5EF4-FFF2-40B4-BE49-F238E27FC236}">
                <a16:creationId xmlns:a16="http://schemas.microsoft.com/office/drawing/2014/main" id="{8EBF86FE-4079-FE8B-BE34-CE02379852B5}"/>
              </a:ext>
            </a:extLst>
          </p:cNvPr>
          <p:cNvSpPr txBox="1"/>
          <p:nvPr/>
        </p:nvSpPr>
        <p:spPr>
          <a:xfrm>
            <a:off x="5658654" y="3935757"/>
            <a:ext cx="4491038" cy="1754326"/>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accent1"/>
                </a:solidFill>
              </a:rPr>
              <a:t>“This idea can benefit children with broader vocabulary and better their understanding through seeing the action, hearing the action and putting it into context, I’d like to see something like this out there”</a:t>
            </a:r>
          </a:p>
        </p:txBody>
      </p:sp>
      <p:pic>
        <p:nvPicPr>
          <p:cNvPr id="5122" name="Picture 2" descr="Man Talking Sticker - Man Talking Speaking - Discover &amp; Share GIFs">
            <a:extLst>
              <a:ext uri="{FF2B5EF4-FFF2-40B4-BE49-F238E27FC236}">
                <a16:creationId xmlns:a16="http://schemas.microsoft.com/office/drawing/2014/main" id="{84A5069F-C06A-918F-41E5-6103F0EC4C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4090" y="3627624"/>
            <a:ext cx="1378915" cy="2298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078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CB20F-57E7-55C4-BF36-695E06B2BD77}"/>
              </a:ext>
            </a:extLst>
          </p:cNvPr>
          <p:cNvSpPr>
            <a:spLocks noGrp="1"/>
          </p:cNvSpPr>
          <p:nvPr>
            <p:ph type="title"/>
          </p:nvPr>
        </p:nvSpPr>
        <p:spPr>
          <a:xfrm>
            <a:off x="838199" y="545914"/>
            <a:ext cx="9527275" cy="1241944"/>
          </a:xfrm>
        </p:spPr>
        <p:txBody>
          <a:bodyPr anchor="ctr">
            <a:normAutofit/>
          </a:bodyPr>
          <a:lstStyle/>
          <a:p>
            <a:r>
              <a:rPr lang="en-US" dirty="0" err="1"/>
              <a:t>Gwelliannau</a:t>
            </a:r>
            <a:r>
              <a:rPr lang="en-US" dirty="0"/>
              <a:t> </a:t>
            </a:r>
          </a:p>
        </p:txBody>
      </p:sp>
      <p:sp>
        <p:nvSpPr>
          <p:cNvPr id="3" name="Content Placeholder 2">
            <a:extLst>
              <a:ext uri="{FF2B5EF4-FFF2-40B4-BE49-F238E27FC236}">
                <a16:creationId xmlns:a16="http://schemas.microsoft.com/office/drawing/2014/main" id="{07AC0F67-5067-1137-DE02-839C57A2EB06}"/>
              </a:ext>
            </a:extLst>
          </p:cNvPr>
          <p:cNvSpPr>
            <a:spLocks noGrp="1"/>
          </p:cNvSpPr>
          <p:nvPr>
            <p:ph idx="1"/>
          </p:nvPr>
        </p:nvSpPr>
        <p:spPr>
          <a:xfrm>
            <a:off x="838200" y="2400300"/>
            <a:ext cx="6025116" cy="3352226"/>
          </a:xfrm>
        </p:spPr>
        <p:txBody>
          <a:bodyPr>
            <a:normAutofit lnSpcReduction="10000"/>
          </a:bodyPr>
          <a:lstStyle/>
          <a:p>
            <a:pPr marL="342900" indent="-342900">
              <a:buFont typeface="+mj-lt"/>
              <a:buAutoNum type="arabicPeriod"/>
            </a:pPr>
            <a:r>
              <a:rPr lang="en-US" dirty="0" err="1"/>
              <a:t>Ychwanegu</a:t>
            </a:r>
            <a:r>
              <a:rPr lang="en-US" dirty="0"/>
              <a:t> </a:t>
            </a:r>
            <a:r>
              <a:rPr lang="en-US" dirty="0" err="1"/>
              <a:t>meysydd</a:t>
            </a:r>
            <a:r>
              <a:rPr lang="en-US" dirty="0"/>
              <a:t> </a:t>
            </a:r>
            <a:r>
              <a:rPr lang="en-US" dirty="0" err="1"/>
              <a:t>gwahanol</a:t>
            </a:r>
            <a:r>
              <a:rPr lang="en-US" dirty="0"/>
              <a:t> er </a:t>
            </a:r>
            <a:r>
              <a:rPr lang="en-US" dirty="0" err="1"/>
              <a:t>enghraifft</a:t>
            </a:r>
            <a:r>
              <a:rPr lang="en-US" dirty="0"/>
              <a:t> </a:t>
            </a:r>
            <a:r>
              <a:rPr lang="en-US" dirty="0" err="1"/>
              <a:t>mathemateg</a:t>
            </a:r>
            <a:r>
              <a:rPr lang="en-US" dirty="0"/>
              <a:t>.</a:t>
            </a:r>
          </a:p>
          <a:p>
            <a:pPr marL="342900" indent="-342900">
              <a:buFont typeface="+mj-lt"/>
              <a:buAutoNum type="arabicPeriod"/>
            </a:pPr>
            <a:r>
              <a:rPr lang="en-US" dirty="0" err="1"/>
              <a:t>Ychwanegu</a:t>
            </a:r>
            <a:r>
              <a:rPr lang="en-US" dirty="0"/>
              <a:t> </a:t>
            </a:r>
            <a:r>
              <a:rPr lang="en-US" dirty="0" err="1"/>
              <a:t>teimlad</a:t>
            </a:r>
            <a:r>
              <a:rPr lang="en-US" dirty="0"/>
              <a:t> at y </a:t>
            </a:r>
            <a:r>
              <a:rPr lang="en-US" dirty="0" err="1"/>
              <a:t>geiriau</a:t>
            </a:r>
            <a:r>
              <a:rPr lang="en-US" dirty="0"/>
              <a:t> </a:t>
            </a:r>
            <a:r>
              <a:rPr lang="en-US" dirty="0" err="1"/>
              <a:t>trwy</a:t>
            </a:r>
            <a:r>
              <a:rPr lang="en-US" dirty="0"/>
              <a:t> </a:t>
            </a:r>
            <a:r>
              <a:rPr lang="en-US" dirty="0" err="1"/>
              <a:t>defnyddio</a:t>
            </a:r>
            <a:r>
              <a:rPr lang="en-US" dirty="0"/>
              <a:t> </a:t>
            </a:r>
            <a:r>
              <a:rPr lang="en-US" dirty="0" err="1"/>
              <a:t>dirgryniadau</a:t>
            </a:r>
            <a:r>
              <a:rPr lang="en-US" dirty="0"/>
              <a:t>. </a:t>
            </a:r>
          </a:p>
          <a:p>
            <a:pPr marL="342900" indent="-342900">
              <a:buFont typeface="+mj-lt"/>
              <a:buAutoNum type="arabicPeriod"/>
            </a:pPr>
            <a:r>
              <a:rPr lang="en-US" dirty="0" err="1"/>
              <a:t>Gwneud</a:t>
            </a:r>
            <a:r>
              <a:rPr lang="en-US" dirty="0"/>
              <a:t> </a:t>
            </a:r>
            <a:r>
              <a:rPr lang="en-US" dirty="0" err="1"/>
              <a:t>yn</a:t>
            </a:r>
            <a:r>
              <a:rPr lang="en-US" dirty="0"/>
              <a:t> </a:t>
            </a:r>
            <a:r>
              <a:rPr lang="en-US" dirty="0" err="1"/>
              <a:t>fwy</a:t>
            </a:r>
            <a:r>
              <a:rPr lang="en-US" dirty="0"/>
              <a:t> </a:t>
            </a:r>
            <a:r>
              <a:rPr lang="en-US" dirty="0" err="1"/>
              <a:t>hygyrch</a:t>
            </a:r>
            <a:r>
              <a:rPr lang="en-US" dirty="0"/>
              <a:t> i </a:t>
            </a:r>
            <a:r>
              <a:rPr lang="en-US" dirty="0" err="1"/>
              <a:t>bawb</a:t>
            </a:r>
            <a:r>
              <a:rPr lang="en-US" dirty="0"/>
              <a:t>.</a:t>
            </a:r>
          </a:p>
          <a:p>
            <a:pPr marL="342900" indent="-342900">
              <a:buFont typeface="+mj-lt"/>
              <a:buAutoNum type="arabicPeriod"/>
            </a:pPr>
            <a:endParaRPr lang="en-US" dirty="0"/>
          </a:p>
          <a:p>
            <a:pPr marL="342900" indent="-342900">
              <a:buFont typeface="+mj-lt"/>
              <a:buAutoNum type="arabicPeriod"/>
            </a:pPr>
            <a:endParaRPr lang="en-US" dirty="0"/>
          </a:p>
          <a:p>
            <a:pPr marL="0" indent="0">
              <a:buNone/>
            </a:pPr>
            <a:r>
              <a:rPr lang="en-US" dirty="0"/>
              <a:t>                                                                                   (Harden, 2013)</a:t>
            </a:r>
          </a:p>
        </p:txBody>
      </p:sp>
      <p:pic>
        <p:nvPicPr>
          <p:cNvPr id="1026" name="Picture 2" descr="Continual Improvement - Change Consulting Scotland">
            <a:extLst>
              <a:ext uri="{FF2B5EF4-FFF2-40B4-BE49-F238E27FC236}">
                <a16:creationId xmlns:a16="http://schemas.microsoft.com/office/drawing/2014/main" id="{96561650-3DD3-7C31-1995-271A164EBA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95" r="-1" b="-1"/>
          <a:stretch/>
        </p:blipFill>
        <p:spPr bwMode="auto">
          <a:xfrm>
            <a:off x="7277100" y="1905000"/>
            <a:ext cx="3471597"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6207583F-444F-DBAC-1767-52A553CF3201}"/>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594D9468-2B92-D46D-EA8C-480A1DF55A85}"/>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5/10/24</a:t>
            </a:fld>
            <a:endParaRPr lang="en-US"/>
          </a:p>
        </p:txBody>
      </p:sp>
      <p:cxnSp>
        <p:nvCxnSpPr>
          <p:cNvPr id="1035" name="Straight Connector 1034">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553EE223-10D0-6082-8EF4-A70B5D5BBEEB}"/>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10</a:t>
            </a:fld>
            <a:endParaRPr lang="en-US"/>
          </a:p>
        </p:txBody>
      </p:sp>
      <p:sp>
        <p:nvSpPr>
          <p:cNvPr id="1037" name="Rectangle 1036">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9" name="Straight Connector 1038">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211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AD3EF-28DC-50C2-DB1B-3424C3294753}"/>
              </a:ext>
            </a:extLst>
          </p:cNvPr>
          <p:cNvSpPr>
            <a:spLocks noGrp="1"/>
          </p:cNvSpPr>
          <p:nvPr>
            <p:ph type="title"/>
          </p:nvPr>
        </p:nvSpPr>
        <p:spPr/>
        <p:txBody>
          <a:bodyPr/>
          <a:lstStyle/>
          <a:p>
            <a:r>
              <a:rPr lang="en-US" dirty="0" err="1"/>
              <a:t>Rhestr</a:t>
            </a:r>
            <a:r>
              <a:rPr lang="en-US" dirty="0"/>
              <a:t> </a:t>
            </a:r>
            <a:r>
              <a:rPr lang="en-US" dirty="0" err="1"/>
              <a:t>cyfeirnodi</a:t>
            </a:r>
            <a:endParaRPr lang="en-US" dirty="0"/>
          </a:p>
        </p:txBody>
      </p:sp>
      <p:sp>
        <p:nvSpPr>
          <p:cNvPr id="3" name="Content Placeholder 2">
            <a:extLst>
              <a:ext uri="{FF2B5EF4-FFF2-40B4-BE49-F238E27FC236}">
                <a16:creationId xmlns:a16="http://schemas.microsoft.com/office/drawing/2014/main" id="{B7544271-CECD-B5D7-D83E-7B400D3A9BF6}"/>
              </a:ext>
            </a:extLst>
          </p:cNvPr>
          <p:cNvSpPr>
            <a:spLocks noGrp="1"/>
          </p:cNvSpPr>
          <p:nvPr>
            <p:ph idx="1"/>
          </p:nvPr>
        </p:nvSpPr>
        <p:spPr/>
        <p:txBody>
          <a:bodyPr/>
          <a:lstStyle/>
          <a:p>
            <a:r>
              <a:rPr lang="en-GB" b="0" i="0" dirty="0" err="1">
                <a:effectLst/>
                <a:highlight>
                  <a:srgbClr val="FFFFFF"/>
                </a:highlight>
              </a:rPr>
              <a:t>Hardan</a:t>
            </a:r>
            <a:r>
              <a:rPr lang="en-GB" b="0" i="0" dirty="0">
                <a:effectLst/>
                <a:highlight>
                  <a:srgbClr val="FFFFFF"/>
                </a:highlight>
              </a:rPr>
              <a:t>, A. A. (2013). Language learning strategies: A general overview. </a:t>
            </a:r>
            <a:r>
              <a:rPr lang="en-GB" b="0" i="1" dirty="0">
                <a:effectLst/>
                <a:highlight>
                  <a:srgbClr val="FFFFFF"/>
                </a:highlight>
              </a:rPr>
              <a:t>Procedia-Social and </a:t>
            </a:r>
            <a:r>
              <a:rPr lang="en-GB" b="0" i="1" dirty="0" err="1">
                <a:effectLst/>
                <a:highlight>
                  <a:srgbClr val="FFFFFF"/>
                </a:highlight>
              </a:rPr>
              <a:t>Behavioral</a:t>
            </a:r>
            <a:r>
              <a:rPr lang="en-GB" b="0" i="1" dirty="0">
                <a:effectLst/>
                <a:highlight>
                  <a:srgbClr val="FFFFFF"/>
                </a:highlight>
              </a:rPr>
              <a:t> Sciences</a:t>
            </a:r>
            <a:r>
              <a:rPr lang="en-GB" b="0" i="0" dirty="0">
                <a:effectLst/>
                <a:highlight>
                  <a:srgbClr val="FFFFFF"/>
                </a:highlight>
              </a:rPr>
              <a:t>, </a:t>
            </a:r>
            <a:r>
              <a:rPr lang="en-GB" b="0" i="1" dirty="0">
                <a:effectLst/>
                <a:highlight>
                  <a:srgbClr val="FFFFFF"/>
                </a:highlight>
              </a:rPr>
              <a:t>106</a:t>
            </a:r>
            <a:r>
              <a:rPr lang="en-GB" b="0" i="0" dirty="0">
                <a:effectLst/>
                <a:highlight>
                  <a:srgbClr val="FFFFFF"/>
                </a:highlight>
              </a:rPr>
              <a:t>, 1712-1726.</a:t>
            </a:r>
            <a:endParaRPr lang="en-US" dirty="0"/>
          </a:p>
          <a:p>
            <a:r>
              <a:rPr lang="en-US" dirty="0"/>
              <a:t>Gibbons, S, 2016, Design Thinking 101.</a:t>
            </a:r>
          </a:p>
          <a:p>
            <a:r>
              <a:rPr lang="en-GB" b="0" i="0" dirty="0" err="1">
                <a:effectLst/>
                <a:highlight>
                  <a:srgbClr val="FFFFFF"/>
                </a:highlight>
              </a:rPr>
              <a:t>Liedtka</a:t>
            </a:r>
            <a:r>
              <a:rPr lang="en-GB" b="0" i="0" dirty="0">
                <a:effectLst/>
                <a:highlight>
                  <a:srgbClr val="FFFFFF"/>
                </a:highlight>
              </a:rPr>
              <a:t>, J. (2018). Why design thinking works. </a:t>
            </a:r>
            <a:r>
              <a:rPr lang="en-GB" b="0" i="1" dirty="0">
                <a:effectLst/>
                <a:highlight>
                  <a:srgbClr val="FFFFFF"/>
                </a:highlight>
              </a:rPr>
              <a:t>Harvard Business Review</a:t>
            </a:r>
            <a:r>
              <a:rPr lang="en-GB" b="0" i="0" dirty="0">
                <a:effectLst/>
                <a:highlight>
                  <a:srgbClr val="FFFFFF"/>
                </a:highlight>
              </a:rPr>
              <a:t>, </a:t>
            </a:r>
            <a:r>
              <a:rPr lang="en-GB" b="0" i="1" dirty="0">
                <a:effectLst/>
                <a:highlight>
                  <a:srgbClr val="FFFFFF"/>
                </a:highlight>
              </a:rPr>
              <a:t>96</a:t>
            </a:r>
            <a:r>
              <a:rPr lang="en-GB" b="0" i="0" dirty="0">
                <a:effectLst/>
                <a:highlight>
                  <a:srgbClr val="FFFFFF"/>
                </a:highlight>
              </a:rPr>
              <a:t>(5), 72-79</a:t>
            </a:r>
            <a:r>
              <a:rPr lang="en-GB" b="0" i="0" dirty="0">
                <a:effectLst/>
                <a:highlight>
                  <a:srgbClr val="FFFFFF"/>
                </a:highlight>
                <a:latin typeface="Arial" panose="020B0604020202020204" pitchFamily="34" charset="0"/>
              </a:rPr>
              <a:t>.</a:t>
            </a:r>
            <a:endParaRPr lang="en-US" dirty="0"/>
          </a:p>
          <a:p>
            <a:r>
              <a:rPr lang="en-GB" b="0" i="0" dirty="0">
                <a:effectLst/>
                <a:highlight>
                  <a:srgbClr val="FFFFFF"/>
                </a:highlight>
              </a:rPr>
              <a:t>Novak, J. D., &amp; </a:t>
            </a:r>
            <a:r>
              <a:rPr lang="en-GB" b="0" i="0" dirty="0" err="1">
                <a:effectLst/>
                <a:highlight>
                  <a:srgbClr val="FFFFFF"/>
                </a:highlight>
              </a:rPr>
              <a:t>Gowin</a:t>
            </a:r>
            <a:r>
              <a:rPr lang="en-GB" b="0" i="0" dirty="0">
                <a:effectLst/>
                <a:highlight>
                  <a:srgbClr val="FFFFFF"/>
                </a:highlight>
              </a:rPr>
              <a:t>, D. B. (1984). </a:t>
            </a:r>
            <a:r>
              <a:rPr lang="en-GB" b="0" i="1" dirty="0">
                <a:effectLst/>
                <a:highlight>
                  <a:srgbClr val="FFFFFF"/>
                </a:highlight>
              </a:rPr>
              <a:t>Learning how to learn</a:t>
            </a:r>
            <a:r>
              <a:rPr lang="en-GB" b="0" i="0" dirty="0">
                <a:effectLst/>
                <a:highlight>
                  <a:srgbClr val="FFFFFF"/>
                </a:highlight>
              </a:rPr>
              <a:t>. </a:t>
            </a:r>
            <a:r>
              <a:rPr lang="en-GB" b="0" i="0" dirty="0" err="1">
                <a:effectLst/>
                <a:highlight>
                  <a:srgbClr val="FFFFFF"/>
                </a:highlight>
              </a:rPr>
              <a:t>cambridge</a:t>
            </a:r>
            <a:r>
              <a:rPr lang="en-GB" b="0" i="0" dirty="0">
                <a:effectLst/>
                <a:highlight>
                  <a:srgbClr val="FFFFFF"/>
                </a:highlight>
              </a:rPr>
              <a:t> University press</a:t>
            </a:r>
            <a:r>
              <a:rPr lang="en-GB" b="0" i="0" dirty="0">
                <a:effectLst/>
                <a:highlight>
                  <a:srgbClr val="FFFFFF"/>
                </a:highlight>
                <a:latin typeface="Arial" panose="020B0604020202020204" pitchFamily="34" charset="0"/>
              </a:rPr>
              <a:t>.</a:t>
            </a:r>
            <a:endParaRPr lang="en-US" dirty="0"/>
          </a:p>
          <a:p>
            <a:r>
              <a:rPr lang="en-US" dirty="0"/>
              <a:t>United nations, 2023, Global issues, </a:t>
            </a:r>
            <a:r>
              <a:rPr lang="en-US" dirty="0" err="1"/>
              <a:t>un.org</a:t>
            </a:r>
            <a:r>
              <a:rPr lang="en-US" dirty="0"/>
              <a:t>/</a:t>
            </a:r>
            <a:r>
              <a:rPr lang="en-US" dirty="0" err="1"/>
              <a:t>en</a:t>
            </a:r>
            <a:r>
              <a:rPr lang="en-US" dirty="0"/>
              <a:t>/global-issues. </a:t>
            </a:r>
          </a:p>
        </p:txBody>
      </p:sp>
      <p:sp>
        <p:nvSpPr>
          <p:cNvPr id="4" name="Date Placeholder 3">
            <a:extLst>
              <a:ext uri="{FF2B5EF4-FFF2-40B4-BE49-F238E27FC236}">
                <a16:creationId xmlns:a16="http://schemas.microsoft.com/office/drawing/2014/main" id="{61BB31DB-597F-228E-CA8A-62B88CDA3972}"/>
              </a:ext>
            </a:extLst>
          </p:cNvPr>
          <p:cNvSpPr>
            <a:spLocks noGrp="1"/>
          </p:cNvSpPr>
          <p:nvPr>
            <p:ph type="dt" sz="half" idx="10"/>
          </p:nvPr>
        </p:nvSpPr>
        <p:spPr/>
        <p:txBody>
          <a:bodyPr/>
          <a:lstStyle/>
          <a:p>
            <a:fld id="{BE0A88F0-556B-4BB7-8AAB-D63AEB65C662}" type="datetime1">
              <a:rPr lang="en-US" smtClean="0"/>
              <a:t>5/10/24</a:t>
            </a:fld>
            <a:endParaRPr lang="en-US"/>
          </a:p>
        </p:txBody>
      </p:sp>
      <p:sp>
        <p:nvSpPr>
          <p:cNvPr id="5" name="Footer Placeholder 4">
            <a:extLst>
              <a:ext uri="{FF2B5EF4-FFF2-40B4-BE49-F238E27FC236}">
                <a16:creationId xmlns:a16="http://schemas.microsoft.com/office/drawing/2014/main" id="{AF38A076-4742-3ECF-4A6D-16107BC14A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F41E77-0CC8-A0DF-64E1-FB49B35B3243}"/>
              </a:ext>
            </a:extLst>
          </p:cNvPr>
          <p:cNvSpPr>
            <a:spLocks noGrp="1"/>
          </p:cNvSpPr>
          <p:nvPr>
            <p:ph type="sldNum" sz="quarter" idx="12"/>
          </p:nvPr>
        </p:nvSpPr>
        <p:spPr/>
        <p:txBody>
          <a:bodyPr/>
          <a:lstStyle/>
          <a:p>
            <a:fld id="{81D2C36F-4504-47C0-B82F-A167342A2754}" type="slidenum">
              <a:rPr lang="en-US" smtClean="0"/>
              <a:t>11</a:t>
            </a:fld>
            <a:endParaRPr lang="en-US"/>
          </a:p>
        </p:txBody>
      </p:sp>
    </p:spTree>
    <p:extLst>
      <p:ext uri="{BB962C8B-B14F-4D97-AF65-F5344CB8AC3E}">
        <p14:creationId xmlns:p14="http://schemas.microsoft.com/office/powerpoint/2010/main" val="1462903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C4891-10B2-B7A2-8D3A-FF76FB00BBEC}"/>
              </a:ext>
            </a:extLst>
          </p:cNvPr>
          <p:cNvSpPr>
            <a:spLocks noGrp="1"/>
          </p:cNvSpPr>
          <p:nvPr>
            <p:ph type="title"/>
          </p:nvPr>
        </p:nvSpPr>
        <p:spPr/>
        <p:txBody>
          <a:bodyPr/>
          <a:lstStyle/>
          <a:p>
            <a:r>
              <a:rPr lang="en-US" dirty="0"/>
              <a:t>Script</a:t>
            </a:r>
          </a:p>
        </p:txBody>
      </p:sp>
      <p:sp>
        <p:nvSpPr>
          <p:cNvPr id="3" name="Content Placeholder 2">
            <a:extLst>
              <a:ext uri="{FF2B5EF4-FFF2-40B4-BE49-F238E27FC236}">
                <a16:creationId xmlns:a16="http://schemas.microsoft.com/office/drawing/2014/main" id="{FC7695CE-C7DD-7726-AD94-F1F38AEE011E}"/>
              </a:ext>
            </a:extLst>
          </p:cNvPr>
          <p:cNvSpPr>
            <a:spLocks noGrp="1"/>
          </p:cNvSpPr>
          <p:nvPr>
            <p:ph idx="1"/>
          </p:nvPr>
        </p:nvSpPr>
        <p:spPr/>
        <p:txBody>
          <a:bodyPr/>
          <a:lstStyle/>
          <a:p>
            <a:r>
              <a:rPr lang="en-GB" dirty="0">
                <a:hlinkClick r:id="rId2"/>
              </a:rPr>
              <a:t>Script for contempary </a:t>
            </a:r>
            <a:r>
              <a:rPr lang="en-GB">
                <a:hlinkClick r:id="rId2"/>
              </a:rPr>
              <a:t>challenges.docx</a:t>
            </a:r>
            <a:endParaRPr lang="en-US" dirty="0"/>
          </a:p>
        </p:txBody>
      </p:sp>
      <p:sp>
        <p:nvSpPr>
          <p:cNvPr id="4" name="Date Placeholder 3">
            <a:extLst>
              <a:ext uri="{FF2B5EF4-FFF2-40B4-BE49-F238E27FC236}">
                <a16:creationId xmlns:a16="http://schemas.microsoft.com/office/drawing/2014/main" id="{62F9E9CE-5070-053C-AE92-17C96529AC48}"/>
              </a:ext>
            </a:extLst>
          </p:cNvPr>
          <p:cNvSpPr>
            <a:spLocks noGrp="1"/>
          </p:cNvSpPr>
          <p:nvPr>
            <p:ph type="dt" sz="half" idx="10"/>
          </p:nvPr>
        </p:nvSpPr>
        <p:spPr/>
        <p:txBody>
          <a:bodyPr/>
          <a:lstStyle/>
          <a:p>
            <a:fld id="{BE0A88F0-556B-4BB7-8AAB-D63AEB65C662}" type="datetime1">
              <a:rPr lang="en-US" smtClean="0"/>
              <a:t>5/10/24</a:t>
            </a:fld>
            <a:endParaRPr lang="en-US"/>
          </a:p>
        </p:txBody>
      </p:sp>
      <p:sp>
        <p:nvSpPr>
          <p:cNvPr id="5" name="Footer Placeholder 4">
            <a:extLst>
              <a:ext uri="{FF2B5EF4-FFF2-40B4-BE49-F238E27FC236}">
                <a16:creationId xmlns:a16="http://schemas.microsoft.com/office/drawing/2014/main" id="{91D1B5CA-10C6-8F0C-5207-4F46569B71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1D1B69-06CC-1572-9973-709E0774DC58}"/>
              </a:ext>
            </a:extLst>
          </p:cNvPr>
          <p:cNvSpPr>
            <a:spLocks noGrp="1"/>
          </p:cNvSpPr>
          <p:nvPr>
            <p:ph type="sldNum" sz="quarter" idx="12"/>
          </p:nvPr>
        </p:nvSpPr>
        <p:spPr/>
        <p:txBody>
          <a:bodyPr/>
          <a:lstStyle/>
          <a:p>
            <a:fld id="{81D2C36F-4504-47C0-B82F-A167342A2754}" type="slidenum">
              <a:rPr lang="en-US" smtClean="0"/>
              <a:t>12</a:t>
            </a:fld>
            <a:endParaRPr lang="en-US"/>
          </a:p>
        </p:txBody>
      </p:sp>
    </p:spTree>
    <p:extLst>
      <p:ext uri="{BB962C8B-B14F-4D97-AF65-F5344CB8AC3E}">
        <p14:creationId xmlns:p14="http://schemas.microsoft.com/office/powerpoint/2010/main" val="3209199288"/>
      </p:ext>
    </p:extLst>
  </p:cSld>
  <p:clrMapOvr>
    <a:masterClrMapping/>
  </p:clrMapOvr>
</p:sld>
</file>

<file path=ppt/theme/theme1.xml><?xml version="1.0" encoding="utf-8"?>
<a:theme xmlns:a="http://schemas.openxmlformats.org/drawingml/2006/main" name="MemoVTI">
  <a:themeElements>
    <a:clrScheme name="AnalogousFromLightSeedRightStep">
      <a:dk1>
        <a:srgbClr val="000000"/>
      </a:dk1>
      <a:lt1>
        <a:srgbClr val="FFFFFF"/>
      </a:lt1>
      <a:dk2>
        <a:srgbClr val="3D3522"/>
      </a:dk2>
      <a:lt2>
        <a:srgbClr val="E2E6E8"/>
      </a:lt2>
      <a:accent1>
        <a:srgbClr val="C89785"/>
      </a:accent1>
      <a:accent2>
        <a:srgbClr val="B59F6F"/>
      </a:accent2>
      <a:accent3>
        <a:srgbClr val="A2A776"/>
      </a:accent3>
      <a:accent4>
        <a:srgbClr val="8AAC6A"/>
      </a:accent4>
      <a:accent5>
        <a:srgbClr val="7CAF78"/>
      </a:accent5>
      <a:accent6>
        <a:srgbClr val="6DB285"/>
      </a:accent6>
      <a:hlink>
        <a:srgbClr val="5D8A9A"/>
      </a:hlink>
      <a:folHlink>
        <a:srgbClr val="7F7F7F"/>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304</TotalTime>
  <Words>527</Words>
  <Application>Microsoft Macintosh PowerPoint</Application>
  <PresentationFormat>Widescreen</PresentationFormat>
  <Paragraphs>89</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Elephant</vt:lpstr>
      <vt:lpstr>Univers Condensed</vt:lpstr>
      <vt:lpstr>MemoVTI</vt:lpstr>
      <vt:lpstr> Heriau Cyfoes </vt:lpstr>
      <vt:lpstr>Heriau gydol oes  </vt:lpstr>
      <vt:lpstr>Design thinking </vt:lpstr>
      <vt:lpstr>Cam un i dri </vt:lpstr>
      <vt:lpstr>Cam 4 i 6 </vt:lpstr>
      <vt:lpstr>Cwestiwn </vt:lpstr>
      <vt:lpstr>Prototeip</vt:lpstr>
      <vt:lpstr>Prototeip </vt:lpstr>
      <vt:lpstr>Dyfyniadau</vt:lpstr>
      <vt:lpstr>Gwelliannau </vt:lpstr>
      <vt:lpstr>Rhestr cyfeirnodi</vt:lpstr>
      <vt:lpstr>Script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Teitl </dc:title>
  <dc:creator>Ryan Roberts (2305788)</dc:creator>
  <cp:lastModifiedBy>Ryan Roberts (2305788)</cp:lastModifiedBy>
  <cp:revision>10</cp:revision>
  <cp:lastPrinted>2024-05-09T09:14:20Z</cp:lastPrinted>
  <dcterms:created xsi:type="dcterms:W3CDTF">2024-04-26T14:44:56Z</dcterms:created>
  <dcterms:modified xsi:type="dcterms:W3CDTF">2024-05-10T12:23:06Z</dcterms:modified>
</cp:coreProperties>
</file>