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6"/>
  </p:notesMasterIdLst>
  <p:sldIdLst>
    <p:sldId id="270" r:id="rId2"/>
    <p:sldId id="257" r:id="rId3"/>
    <p:sldId id="259" r:id="rId4"/>
    <p:sldId id="260" r:id="rId5"/>
    <p:sldId id="261" r:id="rId6"/>
    <p:sldId id="258"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3660" autoAdjust="0"/>
  </p:normalViewPr>
  <p:slideViewPr>
    <p:cSldViewPr snapToGrid="0">
      <p:cViewPr varScale="1">
        <p:scale>
          <a:sx n="52" d="100"/>
          <a:sy n="52" d="100"/>
        </p:scale>
        <p:origin x="187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ata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6E49B2-ABC5-4687-9363-2AD54EAC3BD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376F880-F4DF-4C16-BDDD-288375C9DBE9}">
      <dgm:prSet/>
      <dgm:spPr/>
      <dgm:t>
        <a:bodyPr/>
        <a:lstStyle/>
        <a:p>
          <a:pPr algn="just">
            <a:lnSpc>
              <a:spcPct val="200000"/>
            </a:lnSpc>
          </a:pPr>
          <a:r>
            <a:rPr lang="en-US">
              <a:latin typeface="Times New Roman" panose="02020603050405020304" pitchFamily="18" charset="0"/>
              <a:cs typeface="Times New Roman" panose="02020603050405020304" pitchFamily="18" charset="0"/>
            </a:rPr>
            <a:t>Through the marketing mix, the Kicks’ planned idea of price formation and how they will capture the market is given (Abedian </a:t>
          </a:r>
          <a:r>
            <a:rPr lang="en-US" i="1">
              <a:latin typeface="Times New Roman" panose="02020603050405020304" pitchFamily="18" charset="0"/>
              <a:cs typeface="Times New Roman" panose="02020603050405020304" pitchFamily="18" charset="0"/>
            </a:rPr>
            <a:t>et al.</a:t>
          </a:r>
          <a:r>
            <a:rPr lang="en-US">
              <a:latin typeface="Times New Roman" panose="02020603050405020304" pitchFamily="18" charset="0"/>
              <a:cs typeface="Times New Roman" panose="02020603050405020304" pitchFamily="18" charset="0"/>
            </a:rPr>
            <a:t> 2022). </a:t>
          </a:r>
        </a:p>
      </dgm:t>
    </dgm:pt>
    <dgm:pt modelId="{C8A1E983-8347-4B0F-9862-D6E0DA2FB05A}" type="parTrans" cxnId="{040B26F5-0C72-4AC8-9123-9DDB8C3712E4}">
      <dgm:prSet/>
      <dgm:spPr/>
      <dgm:t>
        <a:bodyPr/>
        <a:lstStyle/>
        <a:p>
          <a:endParaRPr lang="en-US"/>
        </a:p>
      </dgm:t>
    </dgm:pt>
    <dgm:pt modelId="{46A6D9E9-2743-4D44-BA34-DAAB8AF73DA6}" type="sibTrans" cxnId="{040B26F5-0C72-4AC8-9123-9DDB8C3712E4}">
      <dgm:prSet/>
      <dgm:spPr/>
      <dgm:t>
        <a:bodyPr/>
        <a:lstStyle/>
        <a:p>
          <a:endParaRPr lang="en-US"/>
        </a:p>
      </dgm:t>
    </dgm:pt>
    <dgm:pt modelId="{D366A767-599D-43CB-A11F-B53C65E96E02}">
      <dgm:prSet/>
      <dgm:spPr/>
      <dgm:t>
        <a:bodyPr/>
        <a:lstStyle/>
        <a:p>
          <a:pPr algn="just">
            <a:lnSpc>
              <a:spcPct val="200000"/>
            </a:lnSpc>
          </a:pPr>
          <a:r>
            <a:rPr lang="en-US">
              <a:latin typeface="Times New Roman" panose="02020603050405020304" pitchFamily="18" charset="0"/>
              <a:cs typeface="Times New Roman" panose="02020603050405020304" pitchFamily="18" charset="0"/>
            </a:rPr>
            <a:t>The proportional strategy is accepted through the given ideas of generating strategies. </a:t>
          </a:r>
        </a:p>
      </dgm:t>
    </dgm:pt>
    <dgm:pt modelId="{ADFF93C5-B1EC-44F5-ABED-F21056C5B17D}" type="parTrans" cxnId="{D3E58ABE-3ADA-4218-889B-9DADC1DC6F99}">
      <dgm:prSet/>
      <dgm:spPr/>
      <dgm:t>
        <a:bodyPr/>
        <a:lstStyle/>
        <a:p>
          <a:endParaRPr lang="en-US"/>
        </a:p>
      </dgm:t>
    </dgm:pt>
    <dgm:pt modelId="{77E701FB-779A-4DEE-8551-54661DD73B5A}" type="sibTrans" cxnId="{D3E58ABE-3ADA-4218-889B-9DADC1DC6F99}">
      <dgm:prSet/>
      <dgm:spPr/>
      <dgm:t>
        <a:bodyPr/>
        <a:lstStyle/>
        <a:p>
          <a:endParaRPr lang="en-US"/>
        </a:p>
      </dgm:t>
    </dgm:pt>
    <dgm:pt modelId="{F2F659C8-59A0-42A8-A87D-99B695734E84}" type="pres">
      <dgm:prSet presAssocID="{F76E49B2-ABC5-4687-9363-2AD54EAC3BD4}" presName="root" presStyleCnt="0">
        <dgm:presLayoutVars>
          <dgm:dir/>
          <dgm:resizeHandles val="exact"/>
        </dgm:presLayoutVars>
      </dgm:prSet>
      <dgm:spPr/>
    </dgm:pt>
    <dgm:pt modelId="{96712831-AFD5-4258-B7CA-605E90993E01}" type="pres">
      <dgm:prSet presAssocID="{4376F880-F4DF-4C16-BDDD-288375C9DBE9}" presName="compNode" presStyleCnt="0"/>
      <dgm:spPr/>
    </dgm:pt>
    <dgm:pt modelId="{405E10B6-2006-43E2-8DDC-4D8A28BDBA7C}" type="pres">
      <dgm:prSet presAssocID="{4376F880-F4DF-4C16-BDDD-288375C9DBE9}" presName="bgRect" presStyleLbl="bgShp" presStyleIdx="0" presStyleCnt="2"/>
      <dgm:spPr/>
    </dgm:pt>
    <dgm:pt modelId="{5EB7687E-9CD4-497C-9990-8090B2C7C24A}" type="pres">
      <dgm:prSet presAssocID="{4376F880-F4DF-4C16-BDDD-288375C9DBE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dvertising"/>
        </a:ext>
      </dgm:extLst>
    </dgm:pt>
    <dgm:pt modelId="{853061AE-C3F0-4286-BADB-D2017E6824D2}" type="pres">
      <dgm:prSet presAssocID="{4376F880-F4DF-4C16-BDDD-288375C9DBE9}" presName="spaceRect" presStyleCnt="0"/>
      <dgm:spPr/>
    </dgm:pt>
    <dgm:pt modelId="{1546DCC2-0FC7-49DC-9F7B-BCB7B1EF1286}" type="pres">
      <dgm:prSet presAssocID="{4376F880-F4DF-4C16-BDDD-288375C9DBE9}" presName="parTx" presStyleLbl="revTx" presStyleIdx="0" presStyleCnt="2">
        <dgm:presLayoutVars>
          <dgm:chMax val="0"/>
          <dgm:chPref val="0"/>
        </dgm:presLayoutVars>
      </dgm:prSet>
      <dgm:spPr/>
    </dgm:pt>
    <dgm:pt modelId="{7F15ADB3-E473-4813-947D-EE5831C0EF44}" type="pres">
      <dgm:prSet presAssocID="{46A6D9E9-2743-4D44-BA34-DAAB8AF73DA6}" presName="sibTrans" presStyleCnt="0"/>
      <dgm:spPr/>
    </dgm:pt>
    <dgm:pt modelId="{1855296F-9819-4F1A-91A7-B7A0DA57AE57}" type="pres">
      <dgm:prSet presAssocID="{D366A767-599D-43CB-A11F-B53C65E96E02}" presName="compNode" presStyleCnt="0"/>
      <dgm:spPr/>
    </dgm:pt>
    <dgm:pt modelId="{AF61C3D1-9171-43B8-8884-F412200002D2}" type="pres">
      <dgm:prSet presAssocID="{D366A767-599D-43CB-A11F-B53C65E96E02}" presName="bgRect" presStyleLbl="bgShp" presStyleIdx="1" presStyleCnt="2"/>
      <dgm:spPr/>
    </dgm:pt>
    <dgm:pt modelId="{E9903A89-E240-45E1-9438-B28D928E0CE9}" type="pres">
      <dgm:prSet presAssocID="{D366A767-599D-43CB-A11F-B53C65E96E0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54D80028-F9C2-4742-B12C-DEC49020DDF0}" type="pres">
      <dgm:prSet presAssocID="{D366A767-599D-43CB-A11F-B53C65E96E02}" presName="spaceRect" presStyleCnt="0"/>
      <dgm:spPr/>
    </dgm:pt>
    <dgm:pt modelId="{D7655834-F3C3-4550-B9DE-3A74D1B6EB97}" type="pres">
      <dgm:prSet presAssocID="{D366A767-599D-43CB-A11F-B53C65E96E02}" presName="parTx" presStyleLbl="revTx" presStyleIdx="1" presStyleCnt="2">
        <dgm:presLayoutVars>
          <dgm:chMax val="0"/>
          <dgm:chPref val="0"/>
        </dgm:presLayoutVars>
      </dgm:prSet>
      <dgm:spPr/>
    </dgm:pt>
  </dgm:ptLst>
  <dgm:cxnLst>
    <dgm:cxn modelId="{3E3DB000-D583-4C08-9EA7-B5C315F8C968}" type="presOf" srcId="{F76E49B2-ABC5-4687-9363-2AD54EAC3BD4}" destId="{F2F659C8-59A0-42A8-A87D-99B695734E84}" srcOrd="0" destOrd="0" presId="urn:microsoft.com/office/officeart/2018/2/layout/IconVerticalSolidList"/>
    <dgm:cxn modelId="{1A43B411-2DA6-4DC1-A2D0-141D94CB22A9}" type="presOf" srcId="{4376F880-F4DF-4C16-BDDD-288375C9DBE9}" destId="{1546DCC2-0FC7-49DC-9F7B-BCB7B1EF1286}" srcOrd="0" destOrd="0" presId="urn:microsoft.com/office/officeart/2018/2/layout/IconVerticalSolidList"/>
    <dgm:cxn modelId="{2258B159-B1E5-49B7-9D02-85702934317F}" type="presOf" srcId="{D366A767-599D-43CB-A11F-B53C65E96E02}" destId="{D7655834-F3C3-4550-B9DE-3A74D1B6EB97}" srcOrd="0" destOrd="0" presId="urn:microsoft.com/office/officeart/2018/2/layout/IconVerticalSolidList"/>
    <dgm:cxn modelId="{D3E58ABE-3ADA-4218-889B-9DADC1DC6F99}" srcId="{F76E49B2-ABC5-4687-9363-2AD54EAC3BD4}" destId="{D366A767-599D-43CB-A11F-B53C65E96E02}" srcOrd="1" destOrd="0" parTransId="{ADFF93C5-B1EC-44F5-ABED-F21056C5B17D}" sibTransId="{77E701FB-779A-4DEE-8551-54661DD73B5A}"/>
    <dgm:cxn modelId="{040B26F5-0C72-4AC8-9123-9DDB8C3712E4}" srcId="{F76E49B2-ABC5-4687-9363-2AD54EAC3BD4}" destId="{4376F880-F4DF-4C16-BDDD-288375C9DBE9}" srcOrd="0" destOrd="0" parTransId="{C8A1E983-8347-4B0F-9862-D6E0DA2FB05A}" sibTransId="{46A6D9E9-2743-4D44-BA34-DAAB8AF73DA6}"/>
    <dgm:cxn modelId="{47826BC1-A0DA-4F7E-8344-9BCD7B1997CB}" type="presParOf" srcId="{F2F659C8-59A0-42A8-A87D-99B695734E84}" destId="{96712831-AFD5-4258-B7CA-605E90993E01}" srcOrd="0" destOrd="0" presId="urn:microsoft.com/office/officeart/2018/2/layout/IconVerticalSolidList"/>
    <dgm:cxn modelId="{2834D36E-72FF-405D-A837-D1BE7A234291}" type="presParOf" srcId="{96712831-AFD5-4258-B7CA-605E90993E01}" destId="{405E10B6-2006-43E2-8DDC-4D8A28BDBA7C}" srcOrd="0" destOrd="0" presId="urn:microsoft.com/office/officeart/2018/2/layout/IconVerticalSolidList"/>
    <dgm:cxn modelId="{0C5F5F3D-C2DB-45C6-8798-890EB768EE8A}" type="presParOf" srcId="{96712831-AFD5-4258-B7CA-605E90993E01}" destId="{5EB7687E-9CD4-497C-9990-8090B2C7C24A}" srcOrd="1" destOrd="0" presId="urn:microsoft.com/office/officeart/2018/2/layout/IconVerticalSolidList"/>
    <dgm:cxn modelId="{B9827CE2-D5B0-4625-ACA2-67B89A7B10A5}" type="presParOf" srcId="{96712831-AFD5-4258-B7CA-605E90993E01}" destId="{853061AE-C3F0-4286-BADB-D2017E6824D2}" srcOrd="2" destOrd="0" presId="urn:microsoft.com/office/officeart/2018/2/layout/IconVerticalSolidList"/>
    <dgm:cxn modelId="{FF182132-9B82-46D6-B039-FC5B825DA102}" type="presParOf" srcId="{96712831-AFD5-4258-B7CA-605E90993E01}" destId="{1546DCC2-0FC7-49DC-9F7B-BCB7B1EF1286}" srcOrd="3" destOrd="0" presId="urn:microsoft.com/office/officeart/2018/2/layout/IconVerticalSolidList"/>
    <dgm:cxn modelId="{DDBAE15D-869B-4227-B69D-61CE6AF90F9C}" type="presParOf" srcId="{F2F659C8-59A0-42A8-A87D-99B695734E84}" destId="{7F15ADB3-E473-4813-947D-EE5831C0EF44}" srcOrd="1" destOrd="0" presId="urn:microsoft.com/office/officeart/2018/2/layout/IconVerticalSolidList"/>
    <dgm:cxn modelId="{874FDAF5-C0B7-4942-8555-BD26F9348582}" type="presParOf" srcId="{F2F659C8-59A0-42A8-A87D-99B695734E84}" destId="{1855296F-9819-4F1A-91A7-B7A0DA57AE57}" srcOrd="2" destOrd="0" presId="urn:microsoft.com/office/officeart/2018/2/layout/IconVerticalSolidList"/>
    <dgm:cxn modelId="{124464ED-C9C7-455C-912D-0921B87013F9}" type="presParOf" srcId="{1855296F-9819-4F1A-91A7-B7A0DA57AE57}" destId="{AF61C3D1-9171-43B8-8884-F412200002D2}" srcOrd="0" destOrd="0" presId="urn:microsoft.com/office/officeart/2018/2/layout/IconVerticalSolidList"/>
    <dgm:cxn modelId="{EA1DA1DC-645F-4698-A98C-5539447CB104}" type="presParOf" srcId="{1855296F-9819-4F1A-91A7-B7A0DA57AE57}" destId="{E9903A89-E240-45E1-9438-B28D928E0CE9}" srcOrd="1" destOrd="0" presId="urn:microsoft.com/office/officeart/2018/2/layout/IconVerticalSolidList"/>
    <dgm:cxn modelId="{C3FFEB8A-ADA2-44B9-8479-D69B3CFFEA6B}" type="presParOf" srcId="{1855296F-9819-4F1A-91A7-B7A0DA57AE57}" destId="{54D80028-F9C2-4742-B12C-DEC49020DDF0}" srcOrd="2" destOrd="0" presId="urn:microsoft.com/office/officeart/2018/2/layout/IconVerticalSolidList"/>
    <dgm:cxn modelId="{4A89CE5F-BC11-4212-9948-58B7A3C3AA2B}" type="presParOf" srcId="{1855296F-9819-4F1A-91A7-B7A0DA57AE57}" destId="{D7655834-F3C3-4550-B9DE-3A74D1B6EB9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891277-82CA-4992-B154-273A319750A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89473DA-329C-4F83-89FF-44D1199F29DA}">
      <dgm:prSet custT="1"/>
      <dgm:spPr/>
      <dgm:t>
        <a:bodyPr/>
        <a:lstStyle/>
        <a:p>
          <a:pPr algn="just">
            <a:lnSpc>
              <a:spcPct val="200000"/>
            </a:lnSpc>
          </a:pPr>
          <a:r>
            <a:rPr lang="en-GB" sz="1600" dirty="0">
              <a:latin typeface="Times New Roman" panose="02020603050405020304" pitchFamily="18" charset="0"/>
              <a:cs typeface="Times New Roman" panose="02020603050405020304" pitchFamily="18" charset="0"/>
            </a:rPr>
            <a:t>Kicks has selected angel investors for their resources of funding and gets constant budgetary support from them (Mordor Intelligence, 2025). </a:t>
          </a:r>
          <a:endParaRPr lang="en-US" sz="1600" dirty="0">
            <a:latin typeface="Times New Roman" panose="02020603050405020304" pitchFamily="18" charset="0"/>
            <a:cs typeface="Times New Roman" panose="02020603050405020304" pitchFamily="18" charset="0"/>
          </a:endParaRPr>
        </a:p>
      </dgm:t>
    </dgm:pt>
    <dgm:pt modelId="{020FF3AF-D4FA-43AA-927C-37892572731D}" type="parTrans" cxnId="{F28D2486-3DAE-4463-A225-E0F86917DC3F}">
      <dgm:prSet/>
      <dgm:spPr/>
      <dgm:t>
        <a:bodyPr/>
        <a:lstStyle/>
        <a:p>
          <a:endParaRPr lang="en-US"/>
        </a:p>
      </dgm:t>
    </dgm:pt>
    <dgm:pt modelId="{C350F4FD-C9D2-42EA-BDFD-A7BB8BA80387}" type="sibTrans" cxnId="{F28D2486-3DAE-4463-A225-E0F86917DC3F}">
      <dgm:prSet/>
      <dgm:spPr/>
      <dgm:t>
        <a:bodyPr/>
        <a:lstStyle/>
        <a:p>
          <a:endParaRPr lang="en-US"/>
        </a:p>
      </dgm:t>
    </dgm:pt>
    <dgm:pt modelId="{BC251C40-6DFD-445D-8FE1-F81F595F7DBF}">
      <dgm:prSet custT="1"/>
      <dgm:spPr/>
      <dgm:t>
        <a:bodyPr/>
        <a:lstStyle/>
        <a:p>
          <a:pPr algn="just">
            <a:lnSpc>
              <a:spcPct val="200000"/>
            </a:lnSpc>
          </a:pPr>
          <a:r>
            <a:rPr lang="en-GB" sz="1600" dirty="0">
              <a:latin typeface="Times New Roman" panose="02020603050405020304" pitchFamily="18" charset="0"/>
              <a:cs typeface="Times New Roman" panose="02020603050405020304" pitchFamily="18" charset="0"/>
            </a:rPr>
            <a:t>A small percentage of their budgetary plan is based on the future budget and the generated cash flow forecast. </a:t>
          </a:r>
          <a:endParaRPr lang="en-US" sz="1600" dirty="0">
            <a:latin typeface="Times New Roman" panose="02020603050405020304" pitchFamily="18" charset="0"/>
            <a:cs typeface="Times New Roman" panose="02020603050405020304" pitchFamily="18" charset="0"/>
          </a:endParaRPr>
        </a:p>
      </dgm:t>
    </dgm:pt>
    <dgm:pt modelId="{756C3335-382A-4B4E-8608-FA9B77C725FA}" type="parTrans" cxnId="{BCA9081A-0A3C-451D-B5CB-4E09039B4010}">
      <dgm:prSet/>
      <dgm:spPr/>
      <dgm:t>
        <a:bodyPr/>
        <a:lstStyle/>
        <a:p>
          <a:endParaRPr lang="en-US"/>
        </a:p>
      </dgm:t>
    </dgm:pt>
    <dgm:pt modelId="{AD4E6510-F1D4-44E3-8D1E-0A98C68D3D65}" type="sibTrans" cxnId="{BCA9081A-0A3C-451D-B5CB-4E09039B4010}">
      <dgm:prSet/>
      <dgm:spPr/>
      <dgm:t>
        <a:bodyPr/>
        <a:lstStyle/>
        <a:p>
          <a:endParaRPr lang="en-US"/>
        </a:p>
      </dgm:t>
    </dgm:pt>
    <dgm:pt modelId="{C2590E35-D1F0-43AC-8E8A-57A321CC2124}" type="pres">
      <dgm:prSet presAssocID="{10891277-82CA-4992-B154-273A319750AC}" presName="root" presStyleCnt="0">
        <dgm:presLayoutVars>
          <dgm:dir/>
          <dgm:resizeHandles val="exact"/>
        </dgm:presLayoutVars>
      </dgm:prSet>
      <dgm:spPr/>
    </dgm:pt>
    <dgm:pt modelId="{A7514374-6F6C-438E-83BA-267C9CD85118}" type="pres">
      <dgm:prSet presAssocID="{E89473DA-329C-4F83-89FF-44D1199F29DA}" presName="compNode" presStyleCnt="0"/>
      <dgm:spPr/>
    </dgm:pt>
    <dgm:pt modelId="{2C356981-CD7A-4423-9CDB-58B6B69B9AB3}" type="pres">
      <dgm:prSet presAssocID="{E89473DA-329C-4F83-89FF-44D1199F29DA}" presName="bgRect" presStyleLbl="bgShp" presStyleIdx="0" presStyleCnt="2"/>
      <dgm:spPr/>
    </dgm:pt>
    <dgm:pt modelId="{6822A736-CD6F-4503-9CF7-15CB7B76CF49}" type="pres">
      <dgm:prSet presAssocID="{E89473DA-329C-4F83-89FF-44D1199F29D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13FAEDFE-33B4-4F65-9477-7A3483867102}" type="pres">
      <dgm:prSet presAssocID="{E89473DA-329C-4F83-89FF-44D1199F29DA}" presName="spaceRect" presStyleCnt="0"/>
      <dgm:spPr/>
    </dgm:pt>
    <dgm:pt modelId="{77596C1B-B09D-449D-8153-14FB8DCB6EC3}" type="pres">
      <dgm:prSet presAssocID="{E89473DA-329C-4F83-89FF-44D1199F29DA}" presName="parTx" presStyleLbl="revTx" presStyleIdx="0" presStyleCnt="2">
        <dgm:presLayoutVars>
          <dgm:chMax val="0"/>
          <dgm:chPref val="0"/>
        </dgm:presLayoutVars>
      </dgm:prSet>
      <dgm:spPr/>
    </dgm:pt>
    <dgm:pt modelId="{EA3E23F1-A60B-46A3-9DE2-AF10B7FB3F16}" type="pres">
      <dgm:prSet presAssocID="{C350F4FD-C9D2-42EA-BDFD-A7BB8BA80387}" presName="sibTrans" presStyleCnt="0"/>
      <dgm:spPr/>
    </dgm:pt>
    <dgm:pt modelId="{E257997E-0514-4C14-8D28-E388F7BC4C7F}" type="pres">
      <dgm:prSet presAssocID="{BC251C40-6DFD-445D-8FE1-F81F595F7DBF}" presName="compNode" presStyleCnt="0"/>
      <dgm:spPr/>
    </dgm:pt>
    <dgm:pt modelId="{9CC3257A-F027-42D0-91AD-86FD7D006AF2}" type="pres">
      <dgm:prSet presAssocID="{BC251C40-6DFD-445D-8FE1-F81F595F7DBF}" presName="bgRect" presStyleLbl="bgShp" presStyleIdx="1" presStyleCnt="2"/>
      <dgm:spPr/>
    </dgm:pt>
    <dgm:pt modelId="{27E528B4-0674-456E-AF21-14A1C2909026}" type="pres">
      <dgm:prSet presAssocID="{BC251C40-6DFD-445D-8FE1-F81F595F7DB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13004DCC-8F7C-428E-AD42-D8CA76E9CF4E}" type="pres">
      <dgm:prSet presAssocID="{BC251C40-6DFD-445D-8FE1-F81F595F7DBF}" presName="spaceRect" presStyleCnt="0"/>
      <dgm:spPr/>
    </dgm:pt>
    <dgm:pt modelId="{F3CA07EE-D159-4FBF-943C-9F1FFEFF0F29}" type="pres">
      <dgm:prSet presAssocID="{BC251C40-6DFD-445D-8FE1-F81F595F7DBF}" presName="parTx" presStyleLbl="revTx" presStyleIdx="1" presStyleCnt="2">
        <dgm:presLayoutVars>
          <dgm:chMax val="0"/>
          <dgm:chPref val="0"/>
        </dgm:presLayoutVars>
      </dgm:prSet>
      <dgm:spPr/>
    </dgm:pt>
  </dgm:ptLst>
  <dgm:cxnLst>
    <dgm:cxn modelId="{A6F94D0C-E193-4D9B-87DE-5C95F8400254}" type="presOf" srcId="{E89473DA-329C-4F83-89FF-44D1199F29DA}" destId="{77596C1B-B09D-449D-8153-14FB8DCB6EC3}" srcOrd="0" destOrd="0" presId="urn:microsoft.com/office/officeart/2018/2/layout/IconVerticalSolidList"/>
    <dgm:cxn modelId="{BCA9081A-0A3C-451D-B5CB-4E09039B4010}" srcId="{10891277-82CA-4992-B154-273A319750AC}" destId="{BC251C40-6DFD-445D-8FE1-F81F595F7DBF}" srcOrd="1" destOrd="0" parTransId="{756C3335-382A-4B4E-8608-FA9B77C725FA}" sibTransId="{AD4E6510-F1D4-44E3-8D1E-0A98C68D3D65}"/>
    <dgm:cxn modelId="{B7338F1E-217B-4604-BDDD-F46FB966DD24}" type="presOf" srcId="{BC251C40-6DFD-445D-8FE1-F81F595F7DBF}" destId="{F3CA07EE-D159-4FBF-943C-9F1FFEFF0F29}" srcOrd="0" destOrd="0" presId="urn:microsoft.com/office/officeart/2018/2/layout/IconVerticalSolidList"/>
    <dgm:cxn modelId="{F1A73061-DF6B-441F-8341-C7672365A3CE}" type="presOf" srcId="{10891277-82CA-4992-B154-273A319750AC}" destId="{C2590E35-D1F0-43AC-8E8A-57A321CC2124}" srcOrd="0" destOrd="0" presId="urn:microsoft.com/office/officeart/2018/2/layout/IconVerticalSolidList"/>
    <dgm:cxn modelId="{F28D2486-3DAE-4463-A225-E0F86917DC3F}" srcId="{10891277-82CA-4992-B154-273A319750AC}" destId="{E89473DA-329C-4F83-89FF-44D1199F29DA}" srcOrd="0" destOrd="0" parTransId="{020FF3AF-D4FA-43AA-927C-37892572731D}" sibTransId="{C350F4FD-C9D2-42EA-BDFD-A7BB8BA80387}"/>
    <dgm:cxn modelId="{8BFC80B8-3B71-4B74-9DFE-32C0339C07A9}" type="presParOf" srcId="{C2590E35-D1F0-43AC-8E8A-57A321CC2124}" destId="{A7514374-6F6C-438E-83BA-267C9CD85118}" srcOrd="0" destOrd="0" presId="urn:microsoft.com/office/officeart/2018/2/layout/IconVerticalSolidList"/>
    <dgm:cxn modelId="{3C884158-69AD-4393-ACE5-7B5ED2A8B4EF}" type="presParOf" srcId="{A7514374-6F6C-438E-83BA-267C9CD85118}" destId="{2C356981-CD7A-4423-9CDB-58B6B69B9AB3}" srcOrd="0" destOrd="0" presId="urn:microsoft.com/office/officeart/2018/2/layout/IconVerticalSolidList"/>
    <dgm:cxn modelId="{6D31CD8F-0953-4BFB-8E36-0B6DE9B4202E}" type="presParOf" srcId="{A7514374-6F6C-438E-83BA-267C9CD85118}" destId="{6822A736-CD6F-4503-9CF7-15CB7B76CF49}" srcOrd="1" destOrd="0" presId="urn:microsoft.com/office/officeart/2018/2/layout/IconVerticalSolidList"/>
    <dgm:cxn modelId="{6B0C8CCC-C922-48A1-8289-416200E2AA8C}" type="presParOf" srcId="{A7514374-6F6C-438E-83BA-267C9CD85118}" destId="{13FAEDFE-33B4-4F65-9477-7A3483867102}" srcOrd="2" destOrd="0" presId="urn:microsoft.com/office/officeart/2018/2/layout/IconVerticalSolidList"/>
    <dgm:cxn modelId="{483A75D3-50C9-4ED0-9775-7DE97567CD31}" type="presParOf" srcId="{A7514374-6F6C-438E-83BA-267C9CD85118}" destId="{77596C1B-B09D-449D-8153-14FB8DCB6EC3}" srcOrd="3" destOrd="0" presId="urn:microsoft.com/office/officeart/2018/2/layout/IconVerticalSolidList"/>
    <dgm:cxn modelId="{EE628199-F95B-4F68-8B18-BD6D3D585395}" type="presParOf" srcId="{C2590E35-D1F0-43AC-8E8A-57A321CC2124}" destId="{EA3E23F1-A60B-46A3-9DE2-AF10B7FB3F16}" srcOrd="1" destOrd="0" presId="urn:microsoft.com/office/officeart/2018/2/layout/IconVerticalSolidList"/>
    <dgm:cxn modelId="{4EC7457D-7F7C-4736-833A-122DDF055C4B}" type="presParOf" srcId="{C2590E35-D1F0-43AC-8E8A-57A321CC2124}" destId="{E257997E-0514-4C14-8D28-E388F7BC4C7F}" srcOrd="2" destOrd="0" presId="urn:microsoft.com/office/officeart/2018/2/layout/IconVerticalSolidList"/>
    <dgm:cxn modelId="{BDB2CAD0-5D2E-46C0-83EC-6A1B1D8A0964}" type="presParOf" srcId="{E257997E-0514-4C14-8D28-E388F7BC4C7F}" destId="{9CC3257A-F027-42D0-91AD-86FD7D006AF2}" srcOrd="0" destOrd="0" presId="urn:microsoft.com/office/officeart/2018/2/layout/IconVerticalSolidList"/>
    <dgm:cxn modelId="{8BC7DE29-D9EE-4202-B11A-7E25A02CDE5E}" type="presParOf" srcId="{E257997E-0514-4C14-8D28-E388F7BC4C7F}" destId="{27E528B4-0674-456E-AF21-14A1C2909026}" srcOrd="1" destOrd="0" presId="urn:microsoft.com/office/officeart/2018/2/layout/IconVerticalSolidList"/>
    <dgm:cxn modelId="{17EC5C32-1784-4779-B4FF-617C4ACE4F38}" type="presParOf" srcId="{E257997E-0514-4C14-8D28-E388F7BC4C7F}" destId="{13004DCC-8F7C-428E-AD42-D8CA76E9CF4E}" srcOrd="2" destOrd="0" presId="urn:microsoft.com/office/officeart/2018/2/layout/IconVerticalSolidList"/>
    <dgm:cxn modelId="{3F8213A6-93A2-4EEE-8BD0-CC991E131142}" type="presParOf" srcId="{E257997E-0514-4C14-8D28-E388F7BC4C7F}" destId="{F3CA07EE-D159-4FBF-943C-9F1FFEFF0F2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5E10B6-2006-43E2-8DDC-4D8A28BDBA7C}">
      <dsp:nvSpPr>
        <dsp:cNvPr id="0" name=""/>
        <dsp:cNvSpPr/>
      </dsp:nvSpPr>
      <dsp:spPr>
        <a:xfrm>
          <a:off x="0" y="809181"/>
          <a:ext cx="6628804"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B7687E-9CD4-497C-9990-8090B2C7C24A}">
      <dsp:nvSpPr>
        <dsp:cNvPr id="0" name=""/>
        <dsp:cNvSpPr/>
      </dsp:nvSpPr>
      <dsp:spPr>
        <a:xfrm>
          <a:off x="451896" y="1145303"/>
          <a:ext cx="821630" cy="8216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546DCC2-0FC7-49DC-9F7B-BCB7B1EF1286}">
      <dsp:nvSpPr>
        <dsp:cNvPr id="0" name=""/>
        <dsp:cNvSpPr/>
      </dsp:nvSpPr>
      <dsp:spPr>
        <a:xfrm>
          <a:off x="1725424" y="809181"/>
          <a:ext cx="4903379"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marL="0" lvl="0" indent="0" algn="just" defTabSz="622300">
            <a:lnSpc>
              <a:spcPct val="20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Through the marketing mix, the Kicks’ planned idea of price formation and how they will capture the market is given (Abedian </a:t>
          </a:r>
          <a:r>
            <a:rPr lang="en-US" sz="1400" i="1" kern="1200">
              <a:latin typeface="Times New Roman" panose="02020603050405020304" pitchFamily="18" charset="0"/>
              <a:cs typeface="Times New Roman" panose="02020603050405020304" pitchFamily="18" charset="0"/>
            </a:rPr>
            <a:t>et al.</a:t>
          </a:r>
          <a:r>
            <a:rPr lang="en-US" sz="1400" kern="1200">
              <a:latin typeface="Times New Roman" panose="02020603050405020304" pitchFamily="18" charset="0"/>
              <a:cs typeface="Times New Roman" panose="02020603050405020304" pitchFamily="18" charset="0"/>
            </a:rPr>
            <a:t> 2022). </a:t>
          </a:r>
        </a:p>
      </dsp:txBody>
      <dsp:txXfrm>
        <a:off x="1725424" y="809181"/>
        <a:ext cx="4903379" cy="1493874"/>
      </dsp:txXfrm>
    </dsp:sp>
    <dsp:sp modelId="{AF61C3D1-9171-43B8-8884-F412200002D2}">
      <dsp:nvSpPr>
        <dsp:cNvPr id="0" name=""/>
        <dsp:cNvSpPr/>
      </dsp:nvSpPr>
      <dsp:spPr>
        <a:xfrm>
          <a:off x="0" y="2676524"/>
          <a:ext cx="6628804"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903A89-E240-45E1-9438-B28D928E0CE9}">
      <dsp:nvSpPr>
        <dsp:cNvPr id="0" name=""/>
        <dsp:cNvSpPr/>
      </dsp:nvSpPr>
      <dsp:spPr>
        <a:xfrm>
          <a:off x="451896" y="3012646"/>
          <a:ext cx="821630" cy="8216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7655834-F3C3-4550-B9DE-3A74D1B6EB97}">
      <dsp:nvSpPr>
        <dsp:cNvPr id="0" name=""/>
        <dsp:cNvSpPr/>
      </dsp:nvSpPr>
      <dsp:spPr>
        <a:xfrm>
          <a:off x="1725424" y="2676524"/>
          <a:ext cx="4903379"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marL="0" lvl="0" indent="0" algn="just" defTabSz="622300">
            <a:lnSpc>
              <a:spcPct val="20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The proportional strategy is accepted through the given ideas of generating strategies. </a:t>
          </a:r>
        </a:p>
      </dsp:txBody>
      <dsp:txXfrm>
        <a:off x="1725424" y="2676524"/>
        <a:ext cx="4903379" cy="14938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356981-CD7A-4423-9CDB-58B6B69B9AB3}">
      <dsp:nvSpPr>
        <dsp:cNvPr id="0" name=""/>
        <dsp:cNvSpPr/>
      </dsp:nvSpPr>
      <dsp:spPr>
        <a:xfrm>
          <a:off x="0" y="279467"/>
          <a:ext cx="6245265" cy="230560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22A736-CD6F-4503-9CF7-15CB7B76CF49}">
      <dsp:nvSpPr>
        <dsp:cNvPr id="0" name=""/>
        <dsp:cNvSpPr/>
      </dsp:nvSpPr>
      <dsp:spPr>
        <a:xfrm>
          <a:off x="697445" y="798228"/>
          <a:ext cx="1268083" cy="12680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7596C1B-B09D-449D-8153-14FB8DCB6EC3}">
      <dsp:nvSpPr>
        <dsp:cNvPr id="0" name=""/>
        <dsp:cNvSpPr/>
      </dsp:nvSpPr>
      <dsp:spPr>
        <a:xfrm>
          <a:off x="2662974" y="279467"/>
          <a:ext cx="3582290" cy="23056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010" tIns="244010" rIns="244010" bIns="244010" numCol="1" spcCol="1270" anchor="ctr" anchorCtr="0">
          <a:noAutofit/>
        </a:bodyPr>
        <a:lstStyle/>
        <a:p>
          <a:pPr marL="0" lvl="0" indent="0" algn="just" defTabSz="711200">
            <a:lnSpc>
              <a:spcPct val="20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Kicks has selected angel investors for their resources of funding and gets constant budgetary support from them (Mordor Intelligence, 2025). </a:t>
          </a:r>
          <a:endParaRPr lang="en-US" sz="1600" kern="1200" dirty="0">
            <a:latin typeface="Times New Roman" panose="02020603050405020304" pitchFamily="18" charset="0"/>
            <a:cs typeface="Times New Roman" panose="02020603050405020304" pitchFamily="18" charset="0"/>
          </a:endParaRPr>
        </a:p>
      </dsp:txBody>
      <dsp:txXfrm>
        <a:off x="2662974" y="279467"/>
        <a:ext cx="3582290" cy="2305605"/>
      </dsp:txXfrm>
    </dsp:sp>
    <dsp:sp modelId="{9CC3257A-F027-42D0-91AD-86FD7D006AF2}">
      <dsp:nvSpPr>
        <dsp:cNvPr id="0" name=""/>
        <dsp:cNvSpPr/>
      </dsp:nvSpPr>
      <dsp:spPr>
        <a:xfrm>
          <a:off x="0" y="3004274"/>
          <a:ext cx="6245265" cy="230560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E528B4-0674-456E-AF21-14A1C2909026}">
      <dsp:nvSpPr>
        <dsp:cNvPr id="0" name=""/>
        <dsp:cNvSpPr/>
      </dsp:nvSpPr>
      <dsp:spPr>
        <a:xfrm>
          <a:off x="697445" y="3523035"/>
          <a:ext cx="1268083" cy="12680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3CA07EE-D159-4FBF-943C-9F1FFEFF0F29}">
      <dsp:nvSpPr>
        <dsp:cNvPr id="0" name=""/>
        <dsp:cNvSpPr/>
      </dsp:nvSpPr>
      <dsp:spPr>
        <a:xfrm>
          <a:off x="2662974" y="3004274"/>
          <a:ext cx="3582290" cy="23056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010" tIns="244010" rIns="244010" bIns="244010" numCol="1" spcCol="1270" anchor="ctr" anchorCtr="0">
          <a:noAutofit/>
        </a:bodyPr>
        <a:lstStyle/>
        <a:p>
          <a:pPr marL="0" lvl="0" indent="0" algn="just" defTabSz="711200">
            <a:lnSpc>
              <a:spcPct val="20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 small percentage of their budgetary plan is based on the future budget and the generated cash flow forecast. </a:t>
          </a:r>
          <a:endParaRPr lang="en-US" sz="1600" kern="1200" dirty="0">
            <a:latin typeface="Times New Roman" panose="02020603050405020304" pitchFamily="18" charset="0"/>
            <a:cs typeface="Times New Roman" panose="02020603050405020304" pitchFamily="18" charset="0"/>
          </a:endParaRPr>
        </a:p>
      </dsp:txBody>
      <dsp:txXfrm>
        <a:off x="2662974" y="3004274"/>
        <a:ext cx="3582290" cy="230560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E3AE63-5A85-4BE8-A4B3-F244AAC63BE7}" type="datetimeFigureOut">
              <a:rPr lang="en-GB" smtClean="0"/>
              <a:t>20/07/2025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24F7F3-351C-483D-B502-C9A9E623060F}" type="slidenum">
              <a:rPr lang="en-GB" smtClean="0"/>
              <a:t>‹#›</a:t>
            </a:fld>
            <a:endParaRPr lang="en-GB"/>
          </a:p>
        </p:txBody>
      </p:sp>
    </p:spTree>
    <p:extLst>
      <p:ext uri="{BB962C8B-B14F-4D97-AF65-F5344CB8AC3E}">
        <p14:creationId xmlns:p14="http://schemas.microsoft.com/office/powerpoint/2010/main" val="2525645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924F7F3-351C-483D-B502-C9A9E623060F}" type="slidenum">
              <a:rPr lang="en-GB" smtClean="0"/>
              <a:t>1</a:t>
            </a:fld>
            <a:endParaRPr lang="en-GB"/>
          </a:p>
        </p:txBody>
      </p:sp>
    </p:spTree>
    <p:extLst>
      <p:ext uri="{BB962C8B-B14F-4D97-AF65-F5344CB8AC3E}">
        <p14:creationId xmlns:p14="http://schemas.microsoft.com/office/powerpoint/2010/main" val="2373147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24F7F3-351C-483D-B502-C9A9E623060F}" type="slidenum">
              <a:rPr lang="en-GB" smtClean="0"/>
              <a:t>2</a:t>
            </a:fld>
            <a:endParaRPr lang="en-GB"/>
          </a:p>
        </p:txBody>
      </p:sp>
    </p:spTree>
    <p:extLst>
      <p:ext uri="{BB962C8B-B14F-4D97-AF65-F5344CB8AC3E}">
        <p14:creationId xmlns:p14="http://schemas.microsoft.com/office/powerpoint/2010/main" val="499718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overview of this report is about a new startup and how it will reach its customers. Using policies and accumulated financial funds, how they can foster a sense of success is discussed here.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3</a:t>
            </a:fld>
            <a:endParaRPr lang="en-GB"/>
          </a:p>
        </p:txBody>
      </p:sp>
    </p:spTree>
    <p:extLst>
      <p:ext uri="{BB962C8B-B14F-4D97-AF65-F5344CB8AC3E}">
        <p14:creationId xmlns:p14="http://schemas.microsoft.com/office/powerpoint/2010/main" val="838161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Kicks the company that will prepare healthy and tasty snacks that make cabbage chips with crunchy bites without any harmful ingredients. 50% of the elements and snacks are only air-fried or dipped in the microwave. Several flavoured foods will be ready to eat, and some of them must be prepared. These Kicks can attract youngsters because they are such good items and suggested by health consultants, gym trainers and others (Morales, 2023).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4</a:t>
            </a:fld>
            <a:endParaRPr lang="en-GB"/>
          </a:p>
        </p:txBody>
      </p:sp>
    </p:spTree>
    <p:extLst>
      <p:ext uri="{BB962C8B-B14F-4D97-AF65-F5344CB8AC3E}">
        <p14:creationId xmlns:p14="http://schemas.microsoft.com/office/powerpoint/2010/main" val="3934405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Kicks has been registered as a private limited company or social enterprise, which can take the opportunity of holding several shareholders who come together and are funded throughout the angel investor process. They have more advantages, such as protecting tax laws and funding investment, which is more inspiring through such companies. Kicks have the responsible forces conducting the issue for the requirements of regulation (Cameron, 2024). On the other hand, the problems that PLCs have a chance to face are the constructive way of holding limited partnership processes and having less chance of breaking down and less stability in terms of practices. Kicks’ management structure will have a flat hierarchy by having separate departments for the different people and places (CFI, 2023).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5</a:t>
            </a:fld>
            <a:endParaRPr lang="en-GB"/>
          </a:p>
        </p:txBody>
      </p:sp>
    </p:spTree>
    <p:extLst>
      <p:ext uri="{BB962C8B-B14F-4D97-AF65-F5344CB8AC3E}">
        <p14:creationId xmlns:p14="http://schemas.microsoft.com/office/powerpoint/2010/main" val="37316386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Speaker notes</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Huxley Smith-CEO (MBA.LLB) will take the responsibility to guide and supervising all duties in operations together. </a:t>
            </a: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Oaklee Jones-CFO (BSc. quantitative finance) is the main head of taking all the responsibility of advising about the budget and planning the operations. </a:t>
            </a: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Harper Brown-social media manager (CFA), is the main motivator to work on how the company is getting customer engagement.  </a:t>
            </a: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Jack Evans-Marketing expertise (BBA in marketing) will take the duty to get on the special operations of the marketing team head.  </a:t>
            </a:r>
            <a:r>
              <a:rPr lang="en-GB" sz="1200" b="1" kern="1200" dirty="0">
                <a:solidFill>
                  <a:schemeClr val="tx1"/>
                </a:solidFill>
                <a:effectLst/>
                <a:latin typeface="Times New Roman" panose="02020603050405020304" pitchFamily="18" charset="0"/>
                <a:ea typeface="+mn-ea"/>
                <a:cs typeface="Times New Roman" panose="02020603050405020304" pitchFamily="18" charset="0"/>
              </a:rPr>
              <a:t> </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6</a:t>
            </a:fld>
            <a:endParaRPr lang="en-GB"/>
          </a:p>
        </p:txBody>
      </p:sp>
    </p:spTree>
    <p:extLst>
      <p:ext uri="{BB962C8B-B14F-4D97-AF65-F5344CB8AC3E}">
        <p14:creationId xmlns:p14="http://schemas.microsoft.com/office/powerpoint/2010/main" val="190670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Pestle analysis helps describe the external macro factors that will describe the process of competing with the industry's success opportunities (Siddiqui, 2021). </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Political</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Overall, 15 cents to spend on eating supermarkets and going to farmers and grocery items, which are several averages of 64% sales, will affect the sales and success state of kicks (Pereira, 2021). </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Social</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Cultural interference, customer preferences and the traditional types of food habits will easily attract the items for kicks’ increasing market (Statista, 2024). </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Economic</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Consumers can discuss the issue of inflation, and it is necessary to determine the impacts of snacks on human health, which will create an impact on the snack company's kicks (M and D, 2023)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7</a:t>
            </a:fld>
            <a:endParaRPr lang="en-GB"/>
          </a:p>
        </p:txBody>
      </p:sp>
    </p:spTree>
    <p:extLst>
      <p:ext uri="{BB962C8B-B14F-4D97-AF65-F5344CB8AC3E}">
        <p14:creationId xmlns:p14="http://schemas.microsoft.com/office/powerpoint/2010/main" val="37771109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Technological</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Using advanced and modern technology, buildings have more chances in the snack industry to find errors in human appreciation for getting the legal elements, having a written concealed review by the kicks (Munialo and Mellor, 2024).</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Environmental </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ground effects of community safety and protection of eco-friendly material and deliver pounces used by the ethics maintained by the new kicks will be known in sourcing material (Siddiqui, 2021). </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Legal </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Protection of employment law, the strictness in the UK’s legal perception and the chances for the observance will indirectly vary with the price of kicks (Pereira, 2021).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8</a:t>
            </a:fld>
            <a:endParaRPr lang="en-GB"/>
          </a:p>
        </p:txBody>
      </p:sp>
    </p:spTree>
    <p:extLst>
      <p:ext uri="{BB962C8B-B14F-4D97-AF65-F5344CB8AC3E}">
        <p14:creationId xmlns:p14="http://schemas.microsoft.com/office/powerpoint/2010/main" val="2270889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Marketing mix is the strategy that will help to choose the descriptive way of analysing the different factors that can help understand the desired customers (Abedian</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 et al.</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2022). </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Price </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Kicks will take the penetration pricing policies that can enhance the structure of describing the options through a full purchase to compete with the market strategies (Luick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et al.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2023). </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Promotion</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Kicks will do the promotion through the social media influencers to be a part of the snack food industry and get more customers in both offline and online entry (Hyslop, 2024).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9</a:t>
            </a:fld>
            <a:endParaRPr lang="en-GB"/>
          </a:p>
        </p:txBody>
      </p:sp>
    </p:spTree>
    <p:extLst>
      <p:ext uri="{BB962C8B-B14F-4D97-AF65-F5344CB8AC3E}">
        <p14:creationId xmlns:p14="http://schemas.microsoft.com/office/powerpoint/2010/main" val="4161277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Product</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Chosen products of kicks will be gluten-free and flavourful recipes to face the global competition, as the global competition is low for these products. The supermarket will get an entry (Hyslop, 2024). </a:t>
            </a:r>
          </a:p>
          <a:p>
            <a:pPr algn="just">
              <a:lnSpc>
                <a:spcPct val="150000"/>
              </a:lnSpc>
            </a:pPr>
            <a:r>
              <a:rPr lang="en-GB" sz="1200" b="1" kern="1200" dirty="0">
                <a:solidFill>
                  <a:schemeClr val="tx1"/>
                </a:solidFill>
                <a:effectLst/>
                <a:latin typeface="Times New Roman" panose="02020603050405020304" pitchFamily="18" charset="0"/>
                <a:ea typeface="+mn-ea"/>
                <a:cs typeface="Times New Roman" panose="02020603050405020304" pitchFamily="18" charset="0"/>
              </a:rPr>
              <a:t>Place </a:t>
            </a:r>
            <a:endParaRPr lang="en-GB"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Kicks will design their stores annually to get the help of automated policies for doing primary analysis and primarily removing the location (Luick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et al.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2023).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10</a:t>
            </a:fld>
            <a:endParaRPr lang="en-GB"/>
          </a:p>
        </p:txBody>
      </p:sp>
    </p:spTree>
    <p:extLst>
      <p:ext uri="{BB962C8B-B14F-4D97-AF65-F5344CB8AC3E}">
        <p14:creationId xmlns:p14="http://schemas.microsoft.com/office/powerpoint/2010/main" val="1552963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Kicks has chosen the method of selecting angel investors for their investing process and will work through to find an amazing family, and will involve time for fusion to get the products and investment portfolio. A capital association of 55000 thousand dollars can seek to attract successful investors. The small percentage investment portfolio and infusion of finance. The kicks will get the share analysis and funding and get multiple funds. Angel investors and development ideas through the Startups Capital Association have positive results. Entrepreneurs will access involvement to get successful opportunities, as customers. Financial projections and starting funds are required to allocate loans and reimbursements through the total cash flows. Followed by the structure's micro and macro findings from international startup foundations (Mordor Intelligence, 2025).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11</a:t>
            </a:fld>
            <a:endParaRPr lang="en-GB"/>
          </a:p>
        </p:txBody>
      </p:sp>
    </p:spTree>
    <p:extLst>
      <p:ext uri="{BB962C8B-B14F-4D97-AF65-F5344CB8AC3E}">
        <p14:creationId xmlns:p14="http://schemas.microsoft.com/office/powerpoint/2010/main" val="23240364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Showing how the 45000 euros can get the initial years and owners to get the three years, and the next three years. The future operation of debtors has taken the respective way of getting the future generated cash flows that are 77,500 euros in year 1, 38,500 euros in year 2 97, and 000 euros in year 3, constantly. Collected cash flow is associated with the highlight of the financial projections.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12</a:t>
            </a:fld>
            <a:endParaRPr lang="en-GB"/>
          </a:p>
        </p:txBody>
      </p:sp>
    </p:spTree>
    <p:extLst>
      <p:ext uri="{BB962C8B-B14F-4D97-AF65-F5344CB8AC3E}">
        <p14:creationId xmlns:p14="http://schemas.microsoft.com/office/powerpoint/2010/main" val="29852517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expertise team described here, for kicks, is used to show the reason for one’s success. The height motivation of the team must acquire the strategy that is built on the formation of trends and experiences of collaboration with entry. </a:t>
            </a:r>
          </a:p>
          <a:p>
            <a:pPr algn="just">
              <a:lnSpc>
                <a:spcPct val="150000"/>
              </a:lnSpc>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924F7F3-351C-483D-B502-C9A9E623060F}" type="slidenum">
              <a:rPr lang="en-GB" smtClean="0"/>
              <a:t>13</a:t>
            </a:fld>
            <a:endParaRPr lang="en-GB"/>
          </a:p>
        </p:txBody>
      </p:sp>
    </p:spTree>
    <p:extLst>
      <p:ext uri="{BB962C8B-B14F-4D97-AF65-F5344CB8AC3E}">
        <p14:creationId xmlns:p14="http://schemas.microsoft.com/office/powerpoint/2010/main" val="26425010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24F7F3-351C-483D-B502-C9A9E623060F}" type="slidenum">
              <a:rPr lang="en-GB" smtClean="0"/>
              <a:t>14</a:t>
            </a:fld>
            <a:endParaRPr lang="en-GB"/>
          </a:p>
        </p:txBody>
      </p:sp>
    </p:spTree>
    <p:extLst>
      <p:ext uri="{BB962C8B-B14F-4D97-AF65-F5344CB8AC3E}">
        <p14:creationId xmlns:p14="http://schemas.microsoft.com/office/powerpoint/2010/main" val="735970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3611830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2314550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3405617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2879E95-AADD-45CF-BD77-5B22FD93D533}" type="datetimeFigureOut">
              <a:rPr lang="en-GB" smtClean="0"/>
              <a:t>20/07/2025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2821144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2879E95-AADD-45CF-BD77-5B22FD93D533}" type="datetimeFigureOut">
              <a:rPr lang="en-GB" smtClean="0"/>
              <a:t>20/07/2025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1409329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2879E95-AADD-45CF-BD77-5B22FD93D533}" type="datetimeFigureOut">
              <a:rPr lang="en-GB" smtClean="0"/>
              <a:t>20/07/2025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1871511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879E95-AADD-45CF-BD77-5B22FD93D533}" type="datetimeFigureOut">
              <a:rPr lang="en-GB" smtClean="0"/>
              <a:t>20/07/2025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2958938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2879E95-AADD-45CF-BD77-5B22FD93D533}" type="datetimeFigureOut">
              <a:rPr lang="en-GB" smtClean="0"/>
              <a:t>20/07/2025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2221193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2879E95-AADD-45CF-BD77-5B22FD93D533}" type="datetimeFigureOut">
              <a:rPr lang="en-GB" smtClean="0"/>
              <a:t>20/07/2025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3180603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369657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59970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184985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643631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925561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37083532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2879E95-AADD-45CF-BD77-5B22FD93D533}" type="datetimeFigureOut">
              <a:rPr lang="en-GB" smtClean="0"/>
              <a:t>20/07/2025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FCBC7-19D9-41F8-8ABE-739202CC66CB}" type="slidenum">
              <a:rPr lang="en-GB" smtClean="0"/>
              <a:t>‹#›</a:t>
            </a:fld>
            <a:endParaRPr lang="en-GB"/>
          </a:p>
        </p:txBody>
      </p:sp>
    </p:spTree>
    <p:extLst>
      <p:ext uri="{BB962C8B-B14F-4D97-AF65-F5344CB8AC3E}">
        <p14:creationId xmlns:p14="http://schemas.microsoft.com/office/powerpoint/2010/main" val="1675468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2879E95-AADD-45CF-BD77-5B22FD93D533}" type="datetimeFigureOut">
              <a:rPr lang="en-GB" smtClean="0"/>
              <a:t>20/07/2025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67FCBC7-19D9-41F8-8ABE-739202CC66CB}" type="slidenum">
              <a:rPr lang="en-GB" smtClean="0"/>
              <a:t>‹#›</a:t>
            </a:fld>
            <a:endParaRPr lang="en-GB"/>
          </a:p>
        </p:txBody>
      </p:sp>
    </p:spTree>
    <p:extLst>
      <p:ext uri="{BB962C8B-B14F-4D97-AF65-F5344CB8AC3E}">
        <p14:creationId xmlns:p14="http://schemas.microsoft.com/office/powerpoint/2010/main" val="301336809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emerald.com/insight/content/doi/10.1108/jamr-10-2020-0264/full/html"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https://www.researchgate.net/profile/Ahsan-Siddiqui/publication/356505320_The_Use_of_PESTEL_Analysis_Tool_of_Quality_Management_in_the_Health_Care_Business_and_its_Advantages/links/619e6d8cd7d1af224b21efd4/The-Use-of-PESTEL-Analysis-Tool-of-Quality-Management-in-the-Health-Care-Business-and-its-Advantages.pdf?_sg%5B0%5D=started_experiment_milestone&amp;origin=journalDetail" TargetMode="External"/><Relationship Id="rId5" Type="http://schemas.openxmlformats.org/officeDocument/2006/relationships/hyperlink" Target="https://onlinelibrary.wiley.com/doi/full/10.1002/fsn3.3752" TargetMode="External"/><Relationship Id="rId4" Type="http://schemas.openxmlformats.org/officeDocument/2006/relationships/hyperlink" Target="https://www.sciencedirect.com/science/article/pii/S01956663230009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7544E4-1920-F983-2C29-25637A5F25B1}"/>
              </a:ext>
            </a:extLst>
          </p:cNvPr>
          <p:cNvSpPr>
            <a:spLocks noGrp="1"/>
          </p:cNvSpPr>
          <p:nvPr>
            <p:ph type="ctrTitle"/>
          </p:nvPr>
        </p:nvSpPr>
        <p:spPr>
          <a:xfrm>
            <a:off x="1492317" y="1639186"/>
            <a:ext cx="5698067" cy="4479852"/>
          </a:xfrm>
        </p:spPr>
        <p:txBody>
          <a:bodyPr anchor="ctr">
            <a:normAutofit fontScale="90000"/>
          </a:bodyPr>
          <a:lstStyle/>
          <a:p>
            <a:pPr>
              <a:lnSpc>
                <a:spcPct val="150000"/>
              </a:lnSpc>
            </a:pPr>
            <a:r>
              <a:rPr lang="en-GB" sz="3000" b="1" dirty="0">
                <a:latin typeface="Times New Roman" panose="02020603050405020304" pitchFamily="18" charset="0"/>
                <a:cs typeface="Times New Roman" panose="02020603050405020304" pitchFamily="18" charset="0"/>
              </a:rPr>
              <a:t>PROGRAMME: CERTIFICATE IN HIGHER EDUCATION BUSINESS SKILLS FOR THE WORKPLACE</a:t>
            </a:r>
            <a:br>
              <a:rPr lang="en-GB" sz="3000" dirty="0">
                <a:latin typeface="Times New Roman" panose="02020603050405020304" pitchFamily="18" charset="0"/>
                <a:cs typeface="Times New Roman" panose="02020603050405020304" pitchFamily="18" charset="0"/>
              </a:rPr>
            </a:br>
            <a:r>
              <a:rPr lang="en-GB" sz="3000" b="1" dirty="0">
                <a:latin typeface="Times New Roman" panose="02020603050405020304" pitchFamily="18" charset="0"/>
                <a:cs typeface="Times New Roman" panose="02020603050405020304" pitchFamily="18" charset="0"/>
              </a:rPr>
              <a:t>MODULE: ENTERPRISE AND ENTREPRENEURSHIP</a:t>
            </a:r>
            <a:br>
              <a:rPr lang="en-GB" sz="3000" dirty="0">
                <a:latin typeface="Times New Roman" panose="02020603050405020304" pitchFamily="18" charset="0"/>
                <a:cs typeface="Times New Roman" panose="02020603050405020304" pitchFamily="18" charset="0"/>
              </a:rPr>
            </a:br>
            <a:r>
              <a:rPr lang="en-GB" sz="3000" b="1" dirty="0">
                <a:latin typeface="Times New Roman" panose="02020603050405020304" pitchFamily="18" charset="0"/>
                <a:cs typeface="Times New Roman" panose="02020603050405020304" pitchFamily="18" charset="0"/>
              </a:rPr>
              <a:t>MODULE CODE: LCLM4006</a:t>
            </a:r>
            <a:br>
              <a:rPr lang="en-GB" sz="3000" dirty="0">
                <a:latin typeface="Times New Roman" panose="02020603050405020304" pitchFamily="18" charset="0"/>
                <a:cs typeface="Times New Roman" panose="02020603050405020304" pitchFamily="18" charset="0"/>
              </a:rPr>
            </a:br>
            <a:r>
              <a:rPr lang="en-GB" sz="3000" b="1" dirty="0">
                <a:latin typeface="Times New Roman" panose="02020603050405020304" pitchFamily="18" charset="0"/>
                <a:cs typeface="Times New Roman" panose="02020603050405020304" pitchFamily="18" charset="0"/>
              </a:rPr>
              <a:t>ASSIGNMENT 2: INDIVIDUAL PRESENTATION PITCH TO LECTURER</a:t>
            </a:r>
            <a:br>
              <a:rPr lang="en-GB" sz="3000" dirty="0">
                <a:latin typeface="Times New Roman" panose="02020603050405020304" pitchFamily="18" charset="0"/>
                <a:cs typeface="Times New Roman" panose="02020603050405020304" pitchFamily="18" charset="0"/>
              </a:rPr>
            </a:br>
            <a:endParaRPr lang="en-US" sz="3000" dirty="0">
              <a:latin typeface="Times New Roman" panose="02020603050405020304" pitchFamily="18" charset="0"/>
              <a:cs typeface="Times New Roman" panose="02020603050405020304" pitchFamily="18" charset="0"/>
            </a:endParaRPr>
          </a:p>
        </p:txBody>
      </p:sp>
      <p:sp>
        <p:nvSpPr>
          <p:cNvPr id="9" name="Isosceles Triangle 8">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cxnSp>
        <p:nvCxnSpPr>
          <p:cNvPr id="11" name="Straight Connector 10">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Isosceles Triangle 12">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11349404" y="1217756"/>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5" name="image2.png">
            <a:extLst>
              <a:ext uri="{FF2B5EF4-FFF2-40B4-BE49-F238E27FC236}">
                <a16:creationId xmlns:a16="http://schemas.microsoft.com/office/drawing/2014/main" id="{160462A4-790C-F31B-34DE-226E1AFC3C6B}"/>
              </a:ext>
            </a:extLst>
          </p:cNvPr>
          <p:cNvPicPr/>
          <p:nvPr/>
        </p:nvPicPr>
        <p:blipFill>
          <a:blip r:embed="rId3">
            <a:extLst>
              <a:ext uri="{28A0092B-C50C-407E-A947-70E740481C1C}">
                <a14:useLocalDpi xmlns:a14="http://schemas.microsoft.com/office/drawing/2010/main" val="0"/>
              </a:ext>
            </a:extLst>
          </a:blip>
          <a:srcRect/>
          <a:stretch>
            <a:fillRect/>
          </a:stretch>
        </p:blipFill>
        <p:spPr>
          <a:xfrm>
            <a:off x="7873634" y="2106604"/>
            <a:ext cx="3136793" cy="2265563"/>
          </a:xfrm>
          <a:prstGeom prst="rect">
            <a:avLst/>
          </a:prstGeom>
          <a:ln/>
        </p:spPr>
      </p:pic>
    </p:spTree>
    <p:extLst>
      <p:ext uri="{BB962C8B-B14F-4D97-AF65-F5344CB8AC3E}">
        <p14:creationId xmlns:p14="http://schemas.microsoft.com/office/powerpoint/2010/main" val="3362271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96257249-A592-2558-82C4-38DD29735C11}"/>
              </a:ext>
            </a:extLst>
          </p:cNvPr>
          <p:cNvSpPr>
            <a:spLocks noChangeArrowheads="1"/>
          </p:cNvSpPr>
          <p:nvPr/>
        </p:nvSpPr>
        <p:spPr bwMode="auto">
          <a:xfrm>
            <a:off x="2198105" y="1018846"/>
            <a:ext cx="7795789" cy="5380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5943600"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1: Cover page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2: Table of Contents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3: Introduction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4: Overview of the business idea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5: Legal format and management structure of a startup enterprise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6: Expert Team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7: PESTEL analysis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8: PESTEL analysis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9: Marketing strategies the enterprise will adapt to reach its customers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10: Marketing strategies the enterprise will adapt to reach its customers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11: Stating the funding required and its allocation with some future financial projections in “Kicks”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12: Future financial projections in the “Kicks”, UK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13: Conclusion	</a:t>
            </a:r>
            <a:endParaRPr kumimoji="0" lang="en-GB"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200000"/>
              </a:lnSpc>
              <a:spcBef>
                <a:spcPct val="0"/>
              </a:spcBef>
              <a:spcAft>
                <a:spcPct val="0"/>
              </a:spcAft>
              <a:buClrTx/>
              <a:buSzTx/>
              <a:buFontTx/>
              <a:buNone/>
              <a:tabLst>
                <a:tab pos="5943600" algn="r"/>
              </a:tabLst>
            </a:pPr>
            <a:r>
              <a:rPr lang="en-US" altLang="en-US" sz="12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Slide 14: References</a:t>
            </a:r>
            <a:r>
              <a:rPr lang="en-US" altLang="en-US" sz="1200" b="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50CBC2D-B8A5-4459-874A-5F65CC2E4C9E}"/>
              </a:ext>
            </a:extLst>
          </p:cNvPr>
          <p:cNvSpPr txBox="1"/>
          <p:nvPr/>
        </p:nvSpPr>
        <p:spPr>
          <a:xfrm>
            <a:off x="3055969" y="233233"/>
            <a:ext cx="5781368" cy="523220"/>
          </a:xfrm>
          <a:prstGeom prst="rect">
            <a:avLst/>
          </a:prstGeom>
          <a:noFill/>
        </p:spPr>
        <p:txBody>
          <a:bodyPr wrap="square" rtlCol="0">
            <a:spAutoFit/>
          </a:bodyPr>
          <a:lstStyle/>
          <a:p>
            <a:pPr algn="ctr"/>
            <a:r>
              <a:rPr lang="en-IN" sz="2800" b="1" dirty="0">
                <a:latin typeface="Times New Roman" panose="02020603050405020304" pitchFamily="18" charset="0"/>
                <a:cs typeface="Times New Roman" panose="02020603050405020304" pitchFamily="18" charset="0"/>
              </a:rPr>
              <a:t>Table of contents </a:t>
            </a:r>
            <a:endParaRPr lang="en-GB"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2569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D745449-0564-B647-FE7C-89161121325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47F36B6-9F46-16E3-5478-954E192EB436}"/>
              </a:ext>
            </a:extLst>
          </p:cNvPr>
          <p:cNvSpPr txBox="1"/>
          <p:nvPr/>
        </p:nvSpPr>
        <p:spPr>
          <a:xfrm>
            <a:off x="8079978" y="741391"/>
            <a:ext cx="3369234" cy="161620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800" b="1" dirty="0">
                <a:effectLst/>
                <a:latin typeface="Times New Roman" panose="02020603050405020304" pitchFamily="18" charset="0"/>
                <a:ea typeface="+mj-ea"/>
                <a:cs typeface="Times New Roman" panose="02020603050405020304" pitchFamily="18" charset="0"/>
              </a:rPr>
              <a:t>Introduction</a:t>
            </a:r>
            <a:r>
              <a:rPr lang="en-US" sz="2800" dirty="0">
                <a:effectLst/>
                <a:latin typeface="Times New Roman" panose="02020603050405020304" pitchFamily="18" charset="0"/>
                <a:ea typeface="+mj-ea"/>
                <a:cs typeface="Times New Roman" panose="02020603050405020304" pitchFamily="18" charset="0"/>
              </a:rPr>
              <a:t> </a:t>
            </a:r>
            <a:endParaRPr lang="en-US" sz="2800" dirty="0">
              <a:latin typeface="Times New Roman" panose="02020603050405020304" pitchFamily="18" charset="0"/>
              <a:ea typeface="+mj-ea"/>
              <a:cs typeface="Times New Roman" panose="02020603050405020304" pitchFamily="18" charset="0"/>
            </a:endParaRPr>
          </a:p>
        </p:txBody>
      </p:sp>
      <p:pic>
        <p:nvPicPr>
          <p:cNvPr id="9" name="Picture 8" descr="Assorted vegetables and fruits">
            <a:extLst>
              <a:ext uri="{FF2B5EF4-FFF2-40B4-BE49-F238E27FC236}">
                <a16:creationId xmlns:a16="http://schemas.microsoft.com/office/drawing/2014/main" id="{89F1A0AD-F1F7-AD4C-01C7-A71F89BC4134}"/>
              </a:ext>
            </a:extLst>
          </p:cNvPr>
          <p:cNvPicPr>
            <a:picLocks noChangeAspect="1"/>
          </p:cNvPicPr>
          <p:nvPr/>
        </p:nvPicPr>
        <p:blipFill>
          <a:blip r:embed="rId3"/>
          <a:srcRect l="20176" r="7893" b="-1"/>
          <a:stretch>
            <a:fillRect/>
          </a:stretch>
        </p:blipFill>
        <p:spPr>
          <a:xfrm>
            <a:off x="20" y="10"/>
            <a:ext cx="7390243" cy="6857990"/>
          </a:xfrm>
          <a:prstGeom prst="rect">
            <a:avLst/>
          </a:prstGeom>
        </p:spPr>
      </p:pic>
      <p:sp>
        <p:nvSpPr>
          <p:cNvPr id="7" name="TextBox 6">
            <a:extLst>
              <a:ext uri="{FF2B5EF4-FFF2-40B4-BE49-F238E27FC236}">
                <a16:creationId xmlns:a16="http://schemas.microsoft.com/office/drawing/2014/main" id="{FF1AF3BB-D46F-8EFE-1139-9A00CF1B8523}"/>
              </a:ext>
            </a:extLst>
          </p:cNvPr>
          <p:cNvSpPr txBox="1"/>
          <p:nvPr/>
        </p:nvSpPr>
        <p:spPr>
          <a:xfrm>
            <a:off x="7639665" y="2533476"/>
            <a:ext cx="4212233" cy="2982421"/>
          </a:xfrm>
          <a:prstGeom prst="rect">
            <a:avLst/>
          </a:prstGeom>
        </p:spPr>
        <p:txBody>
          <a:bodyPr vert="horz" lIns="91440" tIns="45720" rIns="91440" bIns="45720" rtlCol="0" anchor="t">
            <a:normAutofit fontScale="85000" lnSpcReduction="20000"/>
          </a:bodyPr>
          <a:lstStyle/>
          <a:p>
            <a:pPr marL="342900" lvl="0" indent="-228600" algn="just">
              <a:lnSpc>
                <a:spcPct val="200000"/>
              </a:lnSpc>
              <a:spcAft>
                <a:spcPts val="600"/>
              </a:spcAft>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Kicks vegan snacks can build up a new startup in the UK to get a position in the snacks industry. </a:t>
            </a:r>
          </a:p>
          <a:p>
            <a:pPr marL="342900" lvl="0" indent="-228600" algn="just">
              <a:lnSpc>
                <a:spcPct val="200000"/>
              </a:lnSpc>
              <a:spcAft>
                <a:spcPts val="600"/>
              </a:spcAft>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The financial budget and complex system of budgetary inflation can help reach customers. </a:t>
            </a:r>
          </a:p>
        </p:txBody>
      </p:sp>
    </p:spTree>
    <p:extLst>
      <p:ext uri="{BB962C8B-B14F-4D97-AF65-F5344CB8AC3E}">
        <p14:creationId xmlns:p14="http://schemas.microsoft.com/office/powerpoint/2010/main" val="11548935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E78580-806A-C0B0-47BE-3ADDC237951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FDC30A2-F339-9483-DF61-9FDF80777747}"/>
              </a:ext>
            </a:extLst>
          </p:cNvPr>
          <p:cNvSpPr txBox="1"/>
          <p:nvPr/>
        </p:nvSpPr>
        <p:spPr>
          <a:xfrm>
            <a:off x="761803" y="350196"/>
            <a:ext cx="4646904" cy="1624520"/>
          </a:xfrm>
          <a:prstGeom prst="rect">
            <a:avLst/>
          </a:prstGeom>
        </p:spPr>
        <p:txBody>
          <a:bodyPr vert="horz" lIns="91440" tIns="45720" rIns="91440" bIns="45720" rtlCol="0" anchor="ctr">
            <a:normAutofit/>
          </a:bodyPr>
          <a:lstStyle/>
          <a:p>
            <a:pPr algn="ctr">
              <a:lnSpc>
                <a:spcPct val="150000"/>
              </a:lnSpc>
              <a:spcBef>
                <a:spcPct val="0"/>
              </a:spcBef>
              <a:spcAft>
                <a:spcPts val="600"/>
              </a:spcAft>
            </a:pPr>
            <a:r>
              <a:rPr lang="en-US" sz="2800" b="1" dirty="0">
                <a:effectLst/>
                <a:latin typeface="Times New Roman" panose="02020603050405020304" pitchFamily="18" charset="0"/>
                <a:ea typeface="+mj-ea"/>
                <a:cs typeface="Times New Roman" panose="02020603050405020304" pitchFamily="18" charset="0"/>
              </a:rPr>
              <a:t>Overview of the business idea </a:t>
            </a:r>
            <a:endParaRPr lang="en-US" sz="2800" b="1" dirty="0">
              <a:latin typeface="Times New Roman" panose="02020603050405020304" pitchFamily="18" charset="0"/>
              <a:ea typeface="+mj-ea"/>
              <a:cs typeface="Times New Roman" panose="02020603050405020304" pitchFamily="18" charset="0"/>
            </a:endParaRPr>
          </a:p>
        </p:txBody>
      </p:sp>
      <p:sp>
        <p:nvSpPr>
          <p:cNvPr id="5" name="TextBox 4">
            <a:extLst>
              <a:ext uri="{FF2B5EF4-FFF2-40B4-BE49-F238E27FC236}">
                <a16:creationId xmlns:a16="http://schemas.microsoft.com/office/drawing/2014/main" id="{FC75B197-7A38-7CB5-CB6A-1D2FFD457C0F}"/>
              </a:ext>
            </a:extLst>
          </p:cNvPr>
          <p:cNvSpPr txBox="1"/>
          <p:nvPr/>
        </p:nvSpPr>
        <p:spPr>
          <a:xfrm>
            <a:off x="546174" y="1769806"/>
            <a:ext cx="5206180" cy="3908117"/>
          </a:xfrm>
          <a:prstGeom prst="rect">
            <a:avLst/>
          </a:prstGeom>
        </p:spPr>
        <p:txBody>
          <a:bodyPr vert="horz" lIns="91440" tIns="45720" rIns="91440" bIns="45720" rtlCol="0" anchor="ctr">
            <a:noAutofit/>
          </a:bodyPr>
          <a:lstStyle/>
          <a:p>
            <a:pPr marL="342900" lvl="0" indent="-228600" algn="just">
              <a:lnSpc>
                <a:spcPct val="200000"/>
              </a:lnSpc>
              <a:spcAft>
                <a:spcPts val="600"/>
              </a:spcAft>
              <a:buClr>
                <a:srgbClr val="0E101A"/>
              </a:buClr>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The chosen business idea is about a company that makes healthy chips from </a:t>
            </a:r>
            <a:r>
              <a:rPr lang="en-US" sz="2000" u="none" strike="noStrike" dirty="0" err="1">
                <a:effectLst/>
                <a:latin typeface="Times New Roman" panose="02020603050405020304" pitchFamily="18" charset="0"/>
                <a:cs typeface="Times New Roman" panose="02020603050405020304" pitchFamily="18" charset="0"/>
              </a:rPr>
              <a:t>colourful</a:t>
            </a:r>
            <a:r>
              <a:rPr lang="en-US" sz="2000" u="none" strike="noStrike" dirty="0">
                <a:effectLst/>
                <a:latin typeface="Times New Roman" panose="02020603050405020304" pitchFamily="18" charset="0"/>
                <a:cs typeface="Times New Roman" panose="02020603050405020304" pitchFamily="18" charset="0"/>
              </a:rPr>
              <a:t> cabbages. </a:t>
            </a:r>
          </a:p>
          <a:p>
            <a:pPr marL="285750" indent="-228600" algn="just">
              <a:lnSpc>
                <a:spcPct val="200000"/>
              </a:lnSpc>
              <a:spcAft>
                <a:spcPts val="600"/>
              </a:spcAft>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To grab the snacks industry in the UK, they have the attraction of young stars and are suggested by the advisors Morales </a:t>
            </a:r>
            <a:r>
              <a:rPr lang="en-US" sz="2000" dirty="0">
                <a:latin typeface="Times New Roman" panose="02020603050405020304" pitchFamily="18" charset="0"/>
                <a:cs typeface="Times New Roman" panose="02020603050405020304" pitchFamily="18" charset="0"/>
              </a:rPr>
              <a:t>Overview of the business idea (Morales, 2023)</a:t>
            </a:r>
          </a:p>
        </p:txBody>
      </p:sp>
      <p:pic>
        <p:nvPicPr>
          <p:cNvPr id="2050" name="Picture 2" descr="Air Fryer Cabbage Chips Recipe - easy ...">
            <a:extLst>
              <a:ext uri="{FF2B5EF4-FFF2-40B4-BE49-F238E27FC236}">
                <a16:creationId xmlns:a16="http://schemas.microsoft.com/office/drawing/2014/main" id="{8FA9F9E4-79CF-E39C-DB1E-909C28C147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028" r="2983"/>
          <a:stretch>
            <a:fillRect/>
          </a:stretch>
        </p:blipFill>
        <p:spPr bwMode="auto">
          <a:xfrm>
            <a:off x="6096000" y="1"/>
            <a:ext cx="6102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6471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5948CE6-3B0E-A4BE-5039-E3B831969B7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85439AA-95D2-1EC9-0744-56D782E243CA}"/>
              </a:ext>
            </a:extLst>
          </p:cNvPr>
          <p:cNvSpPr txBox="1"/>
          <p:nvPr/>
        </p:nvSpPr>
        <p:spPr>
          <a:xfrm>
            <a:off x="761803" y="350196"/>
            <a:ext cx="4646904" cy="1624520"/>
          </a:xfrm>
          <a:prstGeom prst="rect">
            <a:avLst/>
          </a:prstGeom>
        </p:spPr>
        <p:txBody>
          <a:bodyPr vert="horz" lIns="91440" tIns="45720" rIns="91440" bIns="45720" rtlCol="0" anchor="ctr">
            <a:normAutofit fontScale="92500" lnSpcReduction="20000"/>
          </a:bodyPr>
          <a:lstStyle/>
          <a:p>
            <a:pPr algn="ctr">
              <a:lnSpc>
                <a:spcPct val="150000"/>
              </a:lnSpc>
              <a:spcBef>
                <a:spcPct val="0"/>
              </a:spcBef>
              <a:spcAft>
                <a:spcPts val="600"/>
              </a:spcAft>
            </a:pPr>
            <a:r>
              <a:rPr lang="en-US" sz="2800" b="1" dirty="0">
                <a:effectLst/>
                <a:latin typeface="Times New Roman" panose="02020603050405020304" pitchFamily="18" charset="0"/>
                <a:ea typeface="+mj-ea"/>
                <a:cs typeface="Times New Roman" panose="02020603050405020304" pitchFamily="18" charset="0"/>
              </a:rPr>
              <a:t>Legal format and management structure of a startup enterprise </a:t>
            </a:r>
          </a:p>
        </p:txBody>
      </p:sp>
      <p:sp>
        <p:nvSpPr>
          <p:cNvPr id="7" name="TextBox 6">
            <a:extLst>
              <a:ext uri="{FF2B5EF4-FFF2-40B4-BE49-F238E27FC236}">
                <a16:creationId xmlns:a16="http://schemas.microsoft.com/office/drawing/2014/main" id="{F2BF61AD-A435-5872-5421-82706465BA1B}"/>
              </a:ext>
            </a:extLst>
          </p:cNvPr>
          <p:cNvSpPr txBox="1"/>
          <p:nvPr/>
        </p:nvSpPr>
        <p:spPr>
          <a:xfrm>
            <a:off x="761802" y="1974716"/>
            <a:ext cx="4646905" cy="3613149"/>
          </a:xfrm>
          <a:prstGeom prst="rect">
            <a:avLst/>
          </a:prstGeom>
        </p:spPr>
        <p:txBody>
          <a:bodyPr vert="horz" lIns="91440" tIns="45720" rIns="91440" bIns="45720" rtlCol="0" anchor="ctr">
            <a:normAutofit fontScale="92500"/>
          </a:bodyPr>
          <a:lstStyle/>
          <a:p>
            <a:pPr marL="342900" lvl="0" indent="-228600" algn="just">
              <a:lnSpc>
                <a:spcPct val="200000"/>
              </a:lnSpc>
              <a:spcAft>
                <a:spcPts val="600"/>
              </a:spcAft>
              <a:buClr>
                <a:srgbClr val="0E101A"/>
              </a:buClr>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Kicks shareholder is a PLC that has maintained a proper tax structure and has more joint investors (Cameron, 2024). </a:t>
            </a:r>
          </a:p>
          <a:p>
            <a:pPr marL="342900" lvl="0" indent="-228600" algn="just">
              <a:lnSpc>
                <a:spcPct val="200000"/>
              </a:lnSpc>
              <a:spcAft>
                <a:spcPts val="600"/>
              </a:spcAft>
              <a:buClr>
                <a:srgbClr val="0E101A"/>
              </a:buClr>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A PLC has many demerits, which can create disadvantages and hinder the increasing rate of application. </a:t>
            </a:r>
          </a:p>
        </p:txBody>
      </p:sp>
      <p:pic>
        <p:nvPicPr>
          <p:cNvPr id="9" name="Picture 8" descr="Desk with productivity items">
            <a:extLst>
              <a:ext uri="{FF2B5EF4-FFF2-40B4-BE49-F238E27FC236}">
                <a16:creationId xmlns:a16="http://schemas.microsoft.com/office/drawing/2014/main" id="{129DF617-A434-86EA-9590-9C931FE8B2D9}"/>
              </a:ext>
            </a:extLst>
          </p:cNvPr>
          <p:cNvPicPr>
            <a:picLocks noChangeAspect="1"/>
          </p:cNvPicPr>
          <p:nvPr/>
        </p:nvPicPr>
        <p:blipFill>
          <a:blip r:embed="rId3"/>
          <a:srcRect l="27925" r="12675" b="-2"/>
          <a:stretch>
            <a:fillRect/>
          </a:stretch>
        </p:blipFill>
        <p:spPr>
          <a:xfrm>
            <a:off x="6096000" y="1"/>
            <a:ext cx="6102825" cy="6858000"/>
          </a:xfrm>
          <a:prstGeom prst="rect">
            <a:avLst/>
          </a:prstGeom>
        </p:spPr>
      </p:pic>
    </p:spTree>
    <p:extLst>
      <p:ext uri="{BB962C8B-B14F-4D97-AF65-F5344CB8AC3E}">
        <p14:creationId xmlns:p14="http://schemas.microsoft.com/office/powerpoint/2010/main" val="1123513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FE35024-95AC-30D6-22E8-72EA22C19D1E}"/>
            </a:ext>
          </a:extLst>
        </p:cNvPr>
        <p:cNvGrpSpPr/>
        <p:nvPr/>
      </p:nvGrpSpPr>
      <p:grpSpPr>
        <a:xfrm>
          <a:off x="0" y="0"/>
          <a:ext cx="0" cy="0"/>
          <a:chOff x="0" y="0"/>
          <a:chExt cx="0" cy="0"/>
        </a:xfrm>
      </p:grpSpPr>
      <p:grpSp>
        <p:nvGrpSpPr>
          <p:cNvPr id="12" name="Group 11">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 name="Straight Connector 12">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Isosceles Triangle 16">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Isosceles Triangle 20">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Isosceles Triangle 21">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5" name="TextBox 4">
            <a:extLst>
              <a:ext uri="{FF2B5EF4-FFF2-40B4-BE49-F238E27FC236}">
                <a16:creationId xmlns:a16="http://schemas.microsoft.com/office/drawing/2014/main" id="{D3B59F84-DBDE-3F06-24CD-B2ED5DC0A086}"/>
              </a:ext>
            </a:extLst>
          </p:cNvPr>
          <p:cNvSpPr txBox="1"/>
          <p:nvPr/>
        </p:nvSpPr>
        <p:spPr>
          <a:xfrm>
            <a:off x="677334" y="609600"/>
            <a:ext cx="8596668" cy="1320800"/>
          </a:xfrm>
          <a:prstGeom prst="rect">
            <a:avLst/>
          </a:prstGeom>
        </p:spPr>
        <p:txBody>
          <a:bodyPr vert="horz" lIns="91440" tIns="45720" rIns="91440" bIns="45720" rtlCol="0" anchor="t">
            <a:normAutofit/>
          </a:bodyPr>
          <a:lstStyle/>
          <a:p>
            <a:pPr algn="ctr">
              <a:spcBef>
                <a:spcPct val="0"/>
              </a:spcBef>
              <a:spcAft>
                <a:spcPts val="600"/>
              </a:spcAft>
            </a:pPr>
            <a:r>
              <a:rPr lang="en-US" sz="3600" b="1" dirty="0">
                <a:solidFill>
                  <a:schemeClr val="accent1"/>
                </a:solidFill>
                <a:effectLst/>
                <a:latin typeface="Times New Roman" panose="02020603050405020304" pitchFamily="18" charset="0"/>
                <a:ea typeface="+mj-ea"/>
                <a:cs typeface="Times New Roman" panose="02020603050405020304" pitchFamily="18" charset="0"/>
              </a:rPr>
              <a:t>Expert Team</a:t>
            </a:r>
          </a:p>
        </p:txBody>
      </p:sp>
      <p:sp>
        <p:nvSpPr>
          <p:cNvPr id="7" name="Rectangle 1">
            <a:extLst>
              <a:ext uri="{FF2B5EF4-FFF2-40B4-BE49-F238E27FC236}">
                <a16:creationId xmlns:a16="http://schemas.microsoft.com/office/drawing/2014/main" id="{5DD8F55C-5D2F-D7FD-0DF1-11C3EE00D836}"/>
              </a:ext>
            </a:extLst>
          </p:cNvPr>
          <p:cNvSpPr>
            <a:spLocks noChangeArrowheads="1"/>
          </p:cNvSpPr>
          <p:nvPr/>
        </p:nvSpPr>
        <p:spPr bwMode="auto">
          <a:xfrm>
            <a:off x="1137480" y="5269706"/>
            <a:ext cx="4019374" cy="126841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fontScale="92500" lnSpcReduction="10000"/>
          </a:bodyPr>
          <a:lstStyle/>
          <a:p>
            <a:pPr marR="0" lvl="0" algn="ctr" fontAlgn="base">
              <a:lnSpc>
                <a:spcPct val="150000"/>
              </a:lnSpc>
              <a:spcBef>
                <a:spcPts val="1000"/>
              </a:spcBef>
              <a:buClr>
                <a:schemeClr val="accent1"/>
              </a:buClr>
              <a:buSzPct val="80000"/>
              <a:buFont typeface="Wingdings 3" charset="2"/>
              <a:buChar char=""/>
              <a:tabLst/>
            </a:pPr>
            <a:r>
              <a:rPr kumimoji="0" lang="en-US" altLang="en-US" b="1" i="0" u="none" strike="noStrike" cap="none" normalizeH="0" baseline="0" dirty="0">
                <a:ln>
                  <a:noFill/>
                </a:ln>
                <a:solidFill>
                  <a:schemeClr val="tx1">
                    <a:lumMod val="75000"/>
                    <a:lumOff val="25000"/>
                  </a:schemeClr>
                </a:solidFill>
                <a:effectLst/>
                <a:latin typeface="Times New Roman" panose="02020603050405020304" pitchFamily="18" charset="0"/>
                <a:cs typeface="Times New Roman" panose="02020603050405020304" pitchFamily="18" charset="0"/>
              </a:rPr>
              <a:t>Figure 1: Team with a </a:t>
            </a:r>
            <a:r>
              <a:rPr kumimoji="0" lang="en-US" altLang="en-US" b="1" i="0" u="none" strike="noStrike" cap="none" normalizeH="0" baseline="0" dirty="0" err="1">
                <a:ln>
                  <a:noFill/>
                </a:ln>
                <a:solidFill>
                  <a:schemeClr val="tx1">
                    <a:lumMod val="75000"/>
                    <a:lumOff val="25000"/>
                  </a:schemeClr>
                </a:solidFill>
                <a:effectLst/>
                <a:latin typeface="Times New Roman" panose="02020603050405020304" pitchFamily="18" charset="0"/>
                <a:cs typeface="Times New Roman" panose="02020603050405020304" pitchFamily="18" charset="0"/>
              </a:rPr>
              <a:t>specialised</a:t>
            </a:r>
            <a:r>
              <a:rPr kumimoji="0" lang="en-US" altLang="en-US" b="1" i="0" u="none" strike="noStrike" cap="none" normalizeH="0" baseline="0" dirty="0">
                <a:ln>
                  <a:noFill/>
                </a:ln>
                <a:solidFill>
                  <a:schemeClr val="tx1">
                    <a:lumMod val="75000"/>
                    <a:lumOff val="25000"/>
                  </a:schemeClr>
                </a:solidFill>
                <a:effectLst/>
                <a:latin typeface="Times New Roman" panose="02020603050405020304" pitchFamily="18" charset="0"/>
                <a:cs typeface="Times New Roman" panose="02020603050405020304" pitchFamily="18" charset="0"/>
              </a:rPr>
              <a:t> marketing strategist</a:t>
            </a:r>
          </a:p>
          <a:p>
            <a:pPr marR="0" lvl="0" algn="ctr" fontAlgn="base">
              <a:lnSpc>
                <a:spcPct val="150000"/>
              </a:lnSpc>
              <a:spcBef>
                <a:spcPts val="1000"/>
              </a:spcBef>
              <a:buClr>
                <a:schemeClr val="accent1"/>
              </a:buClr>
              <a:buSzPct val="80000"/>
              <a:buFont typeface="Wingdings 3" charset="2"/>
              <a:buChar char=""/>
              <a:tabLst/>
            </a:pPr>
            <a:r>
              <a:rPr kumimoji="0" lang="en-US" altLang="en-US" b="0" i="0" u="none" strike="noStrike" cap="none" normalizeH="0" baseline="0" dirty="0">
                <a:ln>
                  <a:noFill/>
                </a:ln>
                <a:solidFill>
                  <a:schemeClr val="tx1">
                    <a:lumMod val="75000"/>
                    <a:lumOff val="25000"/>
                  </a:schemeClr>
                </a:solidFill>
                <a:effectLst/>
                <a:latin typeface="Times New Roman" panose="02020603050405020304" pitchFamily="18" charset="0"/>
                <a:cs typeface="Times New Roman" panose="02020603050405020304" pitchFamily="18" charset="0"/>
              </a:rPr>
              <a:t>(Source- Self-done) </a:t>
            </a:r>
          </a:p>
        </p:txBody>
      </p:sp>
      <p:pic>
        <p:nvPicPr>
          <p:cNvPr id="3" name="Picture 2">
            <a:extLst>
              <a:ext uri="{FF2B5EF4-FFF2-40B4-BE49-F238E27FC236}">
                <a16:creationId xmlns:a16="http://schemas.microsoft.com/office/drawing/2014/main" id="{74A14167-4D86-1192-3F5D-FC9FD41CB4FE}"/>
              </a:ext>
            </a:extLst>
          </p:cNvPr>
          <p:cNvPicPr>
            <a:picLocks noChangeAspect="1"/>
          </p:cNvPicPr>
          <p:nvPr/>
        </p:nvPicPr>
        <p:blipFill>
          <a:blip r:embed="rId3"/>
          <a:srcRect l="23890" r="17091" b="2"/>
          <a:stretch>
            <a:fillRect/>
          </a:stretch>
        </p:blipFill>
        <p:spPr>
          <a:xfrm>
            <a:off x="945644" y="1830172"/>
            <a:ext cx="4455105" cy="3189187"/>
          </a:xfrm>
          <a:prstGeom prst="rect">
            <a:avLst/>
          </a:prstGeom>
        </p:spPr>
      </p:pic>
      <p:sp>
        <p:nvSpPr>
          <p:cNvPr id="9" name="TextBox 8">
            <a:extLst>
              <a:ext uri="{FF2B5EF4-FFF2-40B4-BE49-F238E27FC236}">
                <a16:creationId xmlns:a16="http://schemas.microsoft.com/office/drawing/2014/main" id="{BD638355-602A-D1B7-BF86-5045D0B74586}"/>
              </a:ext>
            </a:extLst>
          </p:cNvPr>
          <p:cNvSpPr txBox="1"/>
          <p:nvPr/>
        </p:nvSpPr>
        <p:spPr>
          <a:xfrm>
            <a:off x="6096000" y="1930400"/>
            <a:ext cx="4839825" cy="4439933"/>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Huxley Smith &amp; Oaklee Jokes will operate as the CEO &amp; CFO in "Kick's" and will take care of supervising and advising.</a:t>
            </a:r>
          </a:p>
          <a:p>
            <a:pPr marL="285750" indent="-285750" algn="just">
              <a:lnSpc>
                <a:spcPct val="20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Herper</a:t>
            </a:r>
            <a:r>
              <a:rPr lang="en-US" dirty="0">
                <a:latin typeface="Times New Roman" panose="02020603050405020304" pitchFamily="18" charset="0"/>
                <a:cs typeface="Times New Roman" panose="02020603050405020304" pitchFamily="18" charset="0"/>
              </a:rPr>
              <a:t> Brown and Jack Evans will be tackling the customer engagement and marketing team respectively as the CFA &amp; BBA.</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All of them will share their experiences and achievements to other employees.</a:t>
            </a:r>
          </a:p>
        </p:txBody>
      </p:sp>
    </p:spTree>
    <p:extLst>
      <p:ext uri="{BB962C8B-B14F-4D97-AF65-F5344CB8AC3E}">
        <p14:creationId xmlns:p14="http://schemas.microsoft.com/office/powerpoint/2010/main" val="3792967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BBABEF6-4C9C-CC1F-E04E-05219723B3B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44E6040-50AE-DDBB-31C8-752C208994A3}"/>
              </a:ext>
            </a:extLst>
          </p:cNvPr>
          <p:cNvSpPr txBox="1"/>
          <p:nvPr/>
        </p:nvSpPr>
        <p:spPr>
          <a:xfrm>
            <a:off x="6803409" y="762001"/>
            <a:ext cx="4156512" cy="170824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2800" b="1" dirty="0">
                <a:effectLst/>
                <a:latin typeface="Times New Roman" panose="02020603050405020304" pitchFamily="18" charset="0"/>
                <a:ea typeface="+mj-ea"/>
                <a:cs typeface="Times New Roman" panose="02020603050405020304" pitchFamily="18" charset="0"/>
              </a:rPr>
              <a:t>PESTEL analysis</a:t>
            </a:r>
          </a:p>
        </p:txBody>
      </p:sp>
      <p:pic>
        <p:nvPicPr>
          <p:cNvPr id="3074" name="Picture 2" descr="effective PESTEL Analysis? - SpringWorks">
            <a:extLst>
              <a:ext uri="{FF2B5EF4-FFF2-40B4-BE49-F238E27FC236}">
                <a16:creationId xmlns:a16="http://schemas.microsoft.com/office/drawing/2014/main" id="{A41250DD-F16A-BA46-FA23-CB38EEAC99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37" r="8274"/>
          <a:stretch>
            <a:fillRect/>
          </a:stretch>
        </p:blipFill>
        <p:spPr bwMode="auto">
          <a:xfrm>
            <a:off x="-1" y="-2"/>
            <a:ext cx="6096001" cy="68580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60909C0-CB9C-110B-4EB3-403AF371630F}"/>
              </a:ext>
            </a:extLst>
          </p:cNvPr>
          <p:cNvSpPr txBox="1"/>
          <p:nvPr/>
        </p:nvSpPr>
        <p:spPr>
          <a:xfrm>
            <a:off x="6277897" y="2315497"/>
            <a:ext cx="4956619" cy="3393641"/>
          </a:xfrm>
          <a:prstGeom prst="rect">
            <a:avLst/>
          </a:prstGeom>
        </p:spPr>
        <p:txBody>
          <a:bodyPr vert="horz" lIns="91440" tIns="45720" rIns="91440" bIns="45720" rtlCol="0" anchor="ctr">
            <a:noAutofit/>
          </a:bodyPr>
          <a:lstStyle/>
          <a:p>
            <a:pPr marL="342900" lvl="0" indent="-228600" algn="just">
              <a:lnSpc>
                <a:spcPct val="200000"/>
              </a:lnSpc>
              <a:spcAft>
                <a:spcPts val="600"/>
              </a:spcAft>
              <a:buClr>
                <a:srgbClr val="0E101A"/>
              </a:buClr>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Political actors describe the discussion of industrial operations (Siddiqui, 2021). </a:t>
            </a:r>
          </a:p>
          <a:p>
            <a:pPr marL="342900" lvl="0" indent="-228600" algn="just">
              <a:lnSpc>
                <a:spcPct val="200000"/>
              </a:lnSpc>
              <a:spcAft>
                <a:spcPts val="600"/>
              </a:spcAft>
              <a:buClr>
                <a:srgbClr val="0E101A"/>
              </a:buClr>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Economic factors also face the perception of making products of kicks.</a:t>
            </a:r>
          </a:p>
          <a:p>
            <a:pPr marL="342900" lvl="0" indent="-228600" algn="just">
              <a:lnSpc>
                <a:spcPct val="200000"/>
              </a:lnSpc>
              <a:spcAft>
                <a:spcPts val="600"/>
              </a:spcAft>
              <a:buClr>
                <a:srgbClr val="0E101A"/>
              </a:buClr>
              <a:buFont typeface="Arial" panose="020B0604020202020204" pitchFamily="34" charset="0"/>
              <a:buChar char="•"/>
            </a:pPr>
            <a:r>
              <a:rPr lang="en-US" sz="2000" u="none" strike="noStrike" dirty="0">
                <a:effectLst/>
                <a:latin typeface="Times New Roman" panose="02020603050405020304" pitchFamily="18" charset="0"/>
                <a:cs typeface="Times New Roman" panose="02020603050405020304" pitchFamily="18" charset="0"/>
              </a:rPr>
              <a:t>Social factors like demographics and choices of population are discussed here (Statista, 2024). </a:t>
            </a:r>
          </a:p>
        </p:txBody>
      </p:sp>
    </p:spTree>
    <p:extLst>
      <p:ext uri="{BB962C8B-B14F-4D97-AF65-F5344CB8AC3E}">
        <p14:creationId xmlns:p14="http://schemas.microsoft.com/office/powerpoint/2010/main" val="130558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3F138D-A4C8-0D98-006C-81CA78D4E92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390E66-C8AD-F6CE-A2A8-F5D4DEBDED56}"/>
              </a:ext>
            </a:extLst>
          </p:cNvPr>
          <p:cNvSpPr txBox="1"/>
          <p:nvPr/>
        </p:nvSpPr>
        <p:spPr>
          <a:xfrm>
            <a:off x="6716352" y="1092774"/>
            <a:ext cx="4391025" cy="1323439"/>
          </a:xfrm>
          <a:prstGeom prst="rect">
            <a:avLst/>
          </a:prstGeom>
        </p:spPr>
        <p:txBody>
          <a:bodyPr vert="horz" lIns="91440" tIns="45720" rIns="91440" bIns="45720" rtlCol="0" anchor="t">
            <a:normAutofit/>
          </a:bodyPr>
          <a:lstStyle/>
          <a:p>
            <a:pPr algn="ctr">
              <a:lnSpc>
                <a:spcPct val="90000"/>
              </a:lnSpc>
              <a:spcBef>
                <a:spcPct val="0"/>
              </a:spcBef>
              <a:spcAft>
                <a:spcPts val="600"/>
              </a:spcAft>
            </a:pPr>
            <a:r>
              <a:rPr lang="en-US" sz="2800" b="1" kern="1200" dirty="0">
                <a:effectLst/>
                <a:latin typeface="Times New Roman" panose="02020603050405020304" pitchFamily="18" charset="0"/>
                <a:ea typeface="+mj-ea"/>
                <a:cs typeface="Times New Roman" panose="02020603050405020304" pitchFamily="18" charset="0"/>
              </a:rPr>
              <a:t>PESTEL analysis</a:t>
            </a:r>
          </a:p>
        </p:txBody>
      </p:sp>
      <p:pic>
        <p:nvPicPr>
          <p:cNvPr id="4098" name="Picture 2" descr="Understanding PESTEL, SWOT, and Lean ...">
            <a:extLst>
              <a:ext uri="{FF2B5EF4-FFF2-40B4-BE49-F238E27FC236}">
                <a16:creationId xmlns:a16="http://schemas.microsoft.com/office/drawing/2014/main" id="{7DDB9452-0796-B830-FDED-76408E1F167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1509" y="1324833"/>
            <a:ext cx="5260976" cy="46630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EFA735B-3D27-0339-C14C-D60DD5E9120C}"/>
              </a:ext>
            </a:extLst>
          </p:cNvPr>
          <p:cNvSpPr txBox="1"/>
          <p:nvPr/>
        </p:nvSpPr>
        <p:spPr>
          <a:xfrm>
            <a:off x="6463993" y="1696065"/>
            <a:ext cx="5260976" cy="4881716"/>
          </a:xfrm>
          <a:prstGeom prst="rect">
            <a:avLst/>
          </a:prstGeom>
        </p:spPr>
        <p:txBody>
          <a:bodyPr vert="horz" lIns="91440" tIns="45720" rIns="91440" bIns="45720" rtlCol="0">
            <a:normAutofit fontScale="92500"/>
          </a:bodyPr>
          <a:lstStyle/>
          <a:p>
            <a:pPr marL="457200" lvl="0" indent="-342900" algn="just">
              <a:lnSpc>
                <a:spcPct val="200000"/>
              </a:lnSpc>
              <a:spcAft>
                <a:spcPts val="600"/>
              </a:spcAft>
              <a:buClr>
                <a:schemeClr val="tx1"/>
              </a:buClr>
              <a:buFont typeface="Arial" panose="020B0604020202020204" pitchFamily="34" charset="0"/>
              <a:buChar char="•"/>
            </a:pPr>
            <a:r>
              <a:rPr lang="en-US" sz="2000" u="none" strike="noStrike" dirty="0">
                <a:solidFill>
                  <a:schemeClr val="tx1">
                    <a:alpha val="80000"/>
                  </a:schemeClr>
                </a:solidFill>
                <a:effectLst/>
                <a:latin typeface="Times New Roman" panose="02020603050405020304" pitchFamily="18" charset="0"/>
                <a:cs typeface="Times New Roman" panose="02020603050405020304" pitchFamily="18" charset="0"/>
              </a:rPr>
              <a:t>Technological factors' adaptation can affect kicks (Munialo and Mellor, 2024). </a:t>
            </a:r>
          </a:p>
          <a:p>
            <a:pPr marL="457200" lvl="0" indent="-342900" algn="just">
              <a:lnSpc>
                <a:spcPct val="200000"/>
              </a:lnSpc>
              <a:spcAft>
                <a:spcPts val="600"/>
              </a:spcAft>
              <a:buClr>
                <a:schemeClr val="tx1"/>
              </a:buClr>
              <a:buFont typeface="Arial" panose="020B0604020202020204" pitchFamily="34" charset="0"/>
              <a:buChar char="•"/>
            </a:pPr>
            <a:r>
              <a:rPr lang="en-US" sz="2000" u="none" strike="noStrike" dirty="0">
                <a:solidFill>
                  <a:schemeClr val="tx1">
                    <a:alpha val="80000"/>
                  </a:schemeClr>
                </a:solidFill>
                <a:effectLst/>
                <a:latin typeface="Times New Roman" panose="02020603050405020304" pitchFamily="18" charset="0"/>
                <a:cs typeface="Times New Roman" panose="02020603050405020304" pitchFamily="18" charset="0"/>
              </a:rPr>
              <a:t>Environmental and legal factors, such as the protection of ethical </a:t>
            </a:r>
            <a:r>
              <a:rPr lang="en-US" sz="2000" u="none" strike="noStrike" dirty="0" err="1">
                <a:solidFill>
                  <a:schemeClr val="tx1">
                    <a:alpha val="80000"/>
                  </a:schemeClr>
                </a:solidFill>
                <a:effectLst/>
                <a:latin typeface="Times New Roman" panose="02020603050405020304" pitchFamily="18" charset="0"/>
                <a:cs typeface="Times New Roman" panose="02020603050405020304" pitchFamily="18" charset="0"/>
              </a:rPr>
              <a:t>labour</a:t>
            </a:r>
            <a:r>
              <a:rPr lang="en-US" sz="2000" u="none" strike="noStrike" dirty="0">
                <a:solidFill>
                  <a:schemeClr val="tx1">
                    <a:alpha val="80000"/>
                  </a:schemeClr>
                </a:solidFill>
                <a:effectLst/>
                <a:latin typeface="Times New Roman" panose="02020603050405020304" pitchFamily="18" charset="0"/>
                <a:cs typeface="Times New Roman" panose="02020603050405020304" pitchFamily="18" charset="0"/>
              </a:rPr>
              <a:t> rules and saving the environment, are necessary (Siddiqui, 2021).</a:t>
            </a:r>
          </a:p>
          <a:p>
            <a:pPr marL="457200" lvl="0" indent="-342900" algn="just">
              <a:lnSpc>
                <a:spcPct val="200000"/>
              </a:lnSpc>
              <a:spcAft>
                <a:spcPts val="600"/>
              </a:spcAft>
              <a:buClr>
                <a:schemeClr val="tx1"/>
              </a:buClr>
              <a:buFont typeface="Arial" panose="020B0604020202020204" pitchFamily="34" charset="0"/>
              <a:buChar char="•"/>
            </a:pPr>
            <a:r>
              <a:rPr lang="en-US" sz="2000" u="none" strike="noStrike" dirty="0">
                <a:solidFill>
                  <a:schemeClr val="tx1">
                    <a:alpha val="80000"/>
                  </a:schemeClr>
                </a:solidFill>
                <a:effectLst/>
                <a:latin typeface="Times New Roman" panose="02020603050405020304" pitchFamily="18" charset="0"/>
                <a:cs typeface="Times New Roman" panose="02020603050405020304" pitchFamily="18" charset="0"/>
              </a:rPr>
              <a:t>Legal rights are another element that will help kick-start the process of gaining customers' attention. </a:t>
            </a:r>
          </a:p>
        </p:txBody>
      </p:sp>
    </p:spTree>
    <p:extLst>
      <p:ext uri="{BB962C8B-B14F-4D97-AF65-F5344CB8AC3E}">
        <p14:creationId xmlns:p14="http://schemas.microsoft.com/office/powerpoint/2010/main" val="3554490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18F3FA-4265-FDEE-AFDA-F0893E9D4270}"/>
            </a:ext>
          </a:extLst>
        </p:cNvPr>
        <p:cNvGrpSpPr/>
        <p:nvPr/>
      </p:nvGrpSpPr>
      <p:grpSpPr>
        <a:xfrm>
          <a:off x="0" y="0"/>
          <a:ext cx="0" cy="0"/>
          <a:chOff x="0" y="0"/>
          <a:chExt cx="0" cy="0"/>
        </a:xfrm>
      </p:grpSpPr>
      <p:grpSp>
        <p:nvGrpSpPr>
          <p:cNvPr id="13" name="Group 12">
            <a:extLst>
              <a:ext uri="{FF2B5EF4-FFF2-40B4-BE49-F238E27FC236}">
                <a16:creationId xmlns:a16="http://schemas.microsoft.com/office/drawing/2014/main" id="{D920209C-E85B-4D6F-A56F-724F5ADA81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4" name="Straight Connector 13">
              <a:extLst>
                <a:ext uri="{FF2B5EF4-FFF2-40B4-BE49-F238E27FC236}">
                  <a16:creationId xmlns:a16="http://schemas.microsoft.com/office/drawing/2014/main" id="{9125522E-1DFD-4F78-912B-B922A2D39D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FDA72C10-FE9D-49B3-80CB-A7EE8BCB38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6E7DF470-1055-45E4-AB9D-11E42EC53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5">
              <a:extLst>
                <a:ext uri="{FF2B5EF4-FFF2-40B4-BE49-F238E27FC236}">
                  <a16:creationId xmlns:a16="http://schemas.microsoft.com/office/drawing/2014/main" id="{6AA35CFF-3837-4B7F-B875-718AC2E14E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Isosceles Triangle 17">
              <a:extLst>
                <a:ext uri="{FF2B5EF4-FFF2-40B4-BE49-F238E27FC236}">
                  <a16:creationId xmlns:a16="http://schemas.microsoft.com/office/drawing/2014/main" id="{62F41804-A347-47E3-8BD8-BD00CF2F6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7">
              <a:extLst>
                <a:ext uri="{FF2B5EF4-FFF2-40B4-BE49-F238E27FC236}">
                  <a16:creationId xmlns:a16="http://schemas.microsoft.com/office/drawing/2014/main" id="{76894B81-EE9C-4546-BCFA-DD9ED2C0AD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Rectangle 28">
              <a:extLst>
                <a:ext uri="{FF2B5EF4-FFF2-40B4-BE49-F238E27FC236}">
                  <a16:creationId xmlns:a16="http://schemas.microsoft.com/office/drawing/2014/main" id="{3AF181D1-71AC-43D8-A6E1-D4C488D5DC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Rectangle 29">
              <a:extLst>
                <a:ext uri="{FF2B5EF4-FFF2-40B4-BE49-F238E27FC236}">
                  <a16:creationId xmlns:a16="http://schemas.microsoft.com/office/drawing/2014/main" id="{4132D661-917C-4D2D-8E37-8590B55D9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Isosceles Triangle 21">
              <a:extLst>
                <a:ext uri="{FF2B5EF4-FFF2-40B4-BE49-F238E27FC236}">
                  <a16:creationId xmlns:a16="http://schemas.microsoft.com/office/drawing/2014/main" id="{7969643D-8B71-434D-A235-68CB241F9D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Isosceles Triangle 22">
              <a:extLst>
                <a:ext uri="{FF2B5EF4-FFF2-40B4-BE49-F238E27FC236}">
                  <a16:creationId xmlns:a16="http://schemas.microsoft.com/office/drawing/2014/main" id="{DF15C24A-4BCF-47C0-B2FA-76A0EF3384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useBgFill="1">
        <p:nvSpPr>
          <p:cNvPr id="25" name="Rectangle 24">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70E8B81-DC3C-26F9-A388-00C7CA37446B}"/>
              </a:ext>
            </a:extLst>
          </p:cNvPr>
          <p:cNvSpPr txBox="1"/>
          <p:nvPr/>
        </p:nvSpPr>
        <p:spPr>
          <a:xfrm>
            <a:off x="652481" y="1382486"/>
            <a:ext cx="3547581" cy="4093028"/>
          </a:xfrm>
          <a:prstGeom prst="rect">
            <a:avLst/>
          </a:prstGeom>
        </p:spPr>
        <p:txBody>
          <a:bodyPr vert="horz" lIns="91440" tIns="45720" rIns="91440" bIns="45720" rtlCol="0" anchor="ctr">
            <a:normAutofit fontScale="92500" lnSpcReduction="10000"/>
          </a:bodyPr>
          <a:lstStyle/>
          <a:p>
            <a:pPr>
              <a:lnSpc>
                <a:spcPct val="150000"/>
              </a:lnSpc>
              <a:spcBef>
                <a:spcPct val="0"/>
              </a:spcBef>
              <a:spcAft>
                <a:spcPts val="600"/>
              </a:spcAft>
            </a:pPr>
            <a:r>
              <a:rPr lang="en-US" sz="4100" b="1" dirty="0">
                <a:solidFill>
                  <a:schemeClr val="accent1"/>
                </a:solidFill>
                <a:effectLst/>
                <a:latin typeface="Times New Roman" panose="02020603050405020304" pitchFamily="18" charset="0"/>
                <a:ea typeface="+mj-ea"/>
                <a:cs typeface="Times New Roman" panose="02020603050405020304" pitchFamily="18" charset="0"/>
              </a:rPr>
              <a:t>Marketing strategies the enterprise will adapt to reach its customers</a:t>
            </a:r>
          </a:p>
        </p:txBody>
      </p:sp>
      <p:grpSp>
        <p:nvGrpSpPr>
          <p:cNvPr id="27" name="Group 26">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28" name="Straight Connector 27">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2" name="Isosceles Triangle 31">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3"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4"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5"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6" name="Isosceles Triangle 35">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38" name="Rectangle 37">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TextBox 6">
            <a:extLst>
              <a:ext uri="{FF2B5EF4-FFF2-40B4-BE49-F238E27FC236}">
                <a16:creationId xmlns:a16="http://schemas.microsoft.com/office/drawing/2014/main" id="{506F1A42-1838-9A60-9A19-7932F5D324A3}"/>
              </a:ext>
            </a:extLst>
          </p:cNvPr>
          <p:cNvGraphicFramePr/>
          <p:nvPr>
            <p:extLst>
              <p:ext uri="{D42A27DB-BD31-4B8C-83A1-F6EECF244321}">
                <p14:modId xmlns:p14="http://schemas.microsoft.com/office/powerpoint/2010/main" val="557543267"/>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5867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07505DA-3B8F-ED3D-8BDA-36FE386CFA0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53F0A47-67F8-6540-01A9-0596074B4C92}"/>
              </a:ext>
            </a:extLst>
          </p:cNvPr>
          <p:cNvSpPr txBox="1"/>
          <p:nvPr/>
        </p:nvSpPr>
        <p:spPr>
          <a:xfrm>
            <a:off x="324467" y="350196"/>
            <a:ext cx="5486400" cy="1624520"/>
          </a:xfrm>
          <a:prstGeom prst="rect">
            <a:avLst/>
          </a:prstGeom>
        </p:spPr>
        <p:txBody>
          <a:bodyPr vert="horz" lIns="91440" tIns="45720" rIns="91440" bIns="45720" rtlCol="0" anchor="ctr">
            <a:normAutofit fontScale="92500"/>
          </a:bodyPr>
          <a:lstStyle/>
          <a:p>
            <a:pPr algn="ctr">
              <a:lnSpc>
                <a:spcPct val="150000"/>
              </a:lnSpc>
              <a:spcBef>
                <a:spcPct val="0"/>
              </a:spcBef>
              <a:spcAft>
                <a:spcPts val="600"/>
              </a:spcAft>
            </a:pPr>
            <a:r>
              <a:rPr lang="en-US" sz="2800" b="1" dirty="0">
                <a:effectLst/>
                <a:latin typeface="Times New Roman" panose="02020603050405020304" pitchFamily="18" charset="0"/>
                <a:ea typeface="+mj-ea"/>
                <a:cs typeface="Times New Roman" panose="02020603050405020304" pitchFamily="18" charset="0"/>
              </a:rPr>
              <a:t>Marketing strategies the enterprise will adapt to reach its customers </a:t>
            </a:r>
          </a:p>
        </p:txBody>
      </p:sp>
      <p:sp>
        <p:nvSpPr>
          <p:cNvPr id="5" name="TextBox 4">
            <a:extLst>
              <a:ext uri="{FF2B5EF4-FFF2-40B4-BE49-F238E27FC236}">
                <a16:creationId xmlns:a16="http://schemas.microsoft.com/office/drawing/2014/main" id="{D0847946-5CF7-C6F8-B98C-1304868A98CA}"/>
              </a:ext>
            </a:extLst>
          </p:cNvPr>
          <p:cNvSpPr txBox="1"/>
          <p:nvPr/>
        </p:nvSpPr>
        <p:spPr>
          <a:xfrm>
            <a:off x="324466" y="2286000"/>
            <a:ext cx="5486400" cy="4070350"/>
          </a:xfrm>
          <a:prstGeom prst="rect">
            <a:avLst/>
          </a:prstGeom>
        </p:spPr>
        <p:txBody>
          <a:bodyPr vert="horz" lIns="91440" tIns="45720" rIns="91440" bIns="45720" rtlCol="0" anchor="ctr">
            <a:normAutofit/>
          </a:bodyPr>
          <a:lstStyle/>
          <a:p>
            <a:pPr lvl="0" indent="-228600" algn="just">
              <a:lnSpc>
                <a:spcPct val="200000"/>
              </a:lnSpc>
              <a:spcAft>
                <a:spcPts val="6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Kicks will provide cabbage chips made only air-fried or made in the microwave and suggested as a part of a healthy diet. </a:t>
            </a:r>
          </a:p>
          <a:p>
            <a:pPr lvl="0" indent="-228600" algn="just">
              <a:lnSpc>
                <a:spcPct val="200000"/>
              </a:lnSpc>
              <a:spcAft>
                <a:spcPts val="6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Kicks has planned to develop a good design for the selected place of the product vulnerability and get the opportunities (Luick </a:t>
            </a:r>
            <a:r>
              <a:rPr lang="en-US" sz="2000" i="1" dirty="0">
                <a:latin typeface="Times New Roman" panose="02020603050405020304" pitchFamily="18" charset="0"/>
                <a:cs typeface="Times New Roman" panose="02020603050405020304" pitchFamily="18" charset="0"/>
              </a:rPr>
              <a:t>et al. </a:t>
            </a:r>
            <a:r>
              <a:rPr lang="en-US" sz="2000" dirty="0">
                <a:latin typeface="Times New Roman" panose="02020603050405020304" pitchFamily="18" charset="0"/>
                <a:cs typeface="Times New Roman" panose="02020603050405020304" pitchFamily="18" charset="0"/>
              </a:rPr>
              <a:t>2023). </a:t>
            </a:r>
          </a:p>
        </p:txBody>
      </p:sp>
      <p:pic>
        <p:nvPicPr>
          <p:cNvPr id="9" name="Picture 8" descr="Lettuce with a neon green background">
            <a:extLst>
              <a:ext uri="{FF2B5EF4-FFF2-40B4-BE49-F238E27FC236}">
                <a16:creationId xmlns:a16="http://schemas.microsoft.com/office/drawing/2014/main" id="{2FA09160-F00D-EF2D-8E92-2E71F48CABFB}"/>
              </a:ext>
            </a:extLst>
          </p:cNvPr>
          <p:cNvPicPr>
            <a:picLocks noChangeAspect="1"/>
          </p:cNvPicPr>
          <p:nvPr/>
        </p:nvPicPr>
        <p:blipFill>
          <a:blip r:embed="rId3"/>
          <a:srcRect l="8720" r="2291"/>
          <a:stretch>
            <a:fillRect/>
          </a:stretch>
        </p:blipFill>
        <p:spPr>
          <a:xfrm>
            <a:off x="6096000" y="1"/>
            <a:ext cx="6102825" cy="6858000"/>
          </a:xfrm>
          <a:prstGeom prst="rect">
            <a:avLst/>
          </a:prstGeom>
        </p:spPr>
      </p:pic>
    </p:spTree>
    <p:extLst>
      <p:ext uri="{BB962C8B-B14F-4D97-AF65-F5344CB8AC3E}">
        <p14:creationId xmlns:p14="http://schemas.microsoft.com/office/powerpoint/2010/main" val="335367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C84B6C7-05E2-D0D8-221B-02CCEB4BB2F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F094AA1-6102-9EB6-1650-45E8467653F5}"/>
              </a:ext>
            </a:extLst>
          </p:cNvPr>
          <p:cNvSpPr txBox="1"/>
          <p:nvPr/>
        </p:nvSpPr>
        <p:spPr>
          <a:xfrm>
            <a:off x="479394" y="1070800"/>
            <a:ext cx="3939688" cy="5583126"/>
          </a:xfrm>
          <a:prstGeom prst="rect">
            <a:avLst/>
          </a:prstGeom>
        </p:spPr>
        <p:txBody>
          <a:bodyPr vert="horz" lIns="91440" tIns="45720" rIns="91440" bIns="45720" rtlCol="0" anchor="ctr">
            <a:normAutofit/>
          </a:bodyPr>
          <a:lstStyle/>
          <a:p>
            <a:pPr algn="ctr">
              <a:lnSpc>
                <a:spcPct val="150000"/>
              </a:lnSpc>
              <a:spcBef>
                <a:spcPct val="0"/>
              </a:spcBef>
              <a:spcAft>
                <a:spcPts val="600"/>
              </a:spcAft>
            </a:pPr>
            <a:r>
              <a:rPr lang="en-US" sz="2800" b="1" kern="1200" dirty="0">
                <a:solidFill>
                  <a:schemeClr val="tx1"/>
                </a:solidFill>
                <a:effectLst/>
                <a:latin typeface="Times New Roman" panose="02020603050405020304" pitchFamily="18" charset="0"/>
                <a:ea typeface="+mj-ea"/>
                <a:cs typeface="Times New Roman" panose="02020603050405020304" pitchFamily="18" charset="0"/>
              </a:rPr>
              <a:t>Stating the funding required and its allocation with some future financial projections in “Kicks” </a:t>
            </a:r>
          </a:p>
        </p:txBody>
      </p:sp>
      <p:graphicFrame>
        <p:nvGraphicFramePr>
          <p:cNvPr id="9" name="TextBox 6">
            <a:extLst>
              <a:ext uri="{FF2B5EF4-FFF2-40B4-BE49-F238E27FC236}">
                <a16:creationId xmlns:a16="http://schemas.microsoft.com/office/drawing/2014/main" id="{3A2B6A05-7CDB-0F35-F15D-D168A1FCF8A8}"/>
              </a:ext>
            </a:extLst>
          </p:cNvPr>
          <p:cNvGraphicFramePr/>
          <p:nvPr>
            <p:extLst>
              <p:ext uri="{D42A27DB-BD31-4B8C-83A1-F6EECF244321}">
                <p14:modId xmlns:p14="http://schemas.microsoft.com/office/powerpoint/2010/main" val="108378797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4201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07FD39-BE7D-DF64-DEBC-A3C051B4C5A7}"/>
            </a:ext>
          </a:extLst>
        </p:cNvPr>
        <p:cNvGrpSpPr/>
        <p:nvPr/>
      </p:nvGrpSpPr>
      <p:grpSpPr>
        <a:xfrm>
          <a:off x="0" y="0"/>
          <a:ext cx="0" cy="0"/>
          <a:chOff x="0" y="0"/>
          <a:chExt cx="0" cy="0"/>
        </a:xfrm>
      </p:grpSpPr>
      <p:grpSp>
        <p:nvGrpSpPr>
          <p:cNvPr id="13" name="Group 12">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4" name="Straight Connector 13">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Isosceles Triangle 17">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Isosceles Triangle 21">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Isosceles Triangle 22">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useBgFill="1">
        <p:nvSpPr>
          <p:cNvPr id="25" name="Rectangle 24">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7" name="Rectangle 26">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33"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5"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7" name="Isosceles Triangle 36">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9"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1" name="Isosceles Triangle 40">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3" name="Freeform: Shape 42">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A5628244-47EF-E7A0-FE44-36DCE144E449}"/>
              </a:ext>
            </a:extLst>
          </p:cNvPr>
          <p:cNvSpPr txBox="1"/>
          <p:nvPr/>
        </p:nvSpPr>
        <p:spPr>
          <a:xfrm>
            <a:off x="7181723" y="609600"/>
            <a:ext cx="4512989" cy="2227730"/>
          </a:xfrm>
          <a:prstGeom prst="rect">
            <a:avLst/>
          </a:prstGeom>
        </p:spPr>
        <p:txBody>
          <a:bodyPr vert="horz" lIns="91440" tIns="45720" rIns="91440" bIns="45720" rtlCol="0" anchor="ctr">
            <a:normAutofit fontScale="92500" lnSpcReduction="20000"/>
          </a:bodyPr>
          <a:lstStyle/>
          <a:p>
            <a:pPr>
              <a:lnSpc>
                <a:spcPct val="160000"/>
              </a:lnSpc>
              <a:spcBef>
                <a:spcPct val="0"/>
              </a:spcBef>
              <a:spcAft>
                <a:spcPts val="600"/>
              </a:spcAft>
            </a:pPr>
            <a:r>
              <a:rPr lang="en-US" sz="3600" b="1" dirty="0">
                <a:solidFill>
                  <a:srgbClr val="FFFFFF"/>
                </a:solidFill>
                <a:effectLst/>
                <a:latin typeface="Times New Roman" panose="02020603050405020304" pitchFamily="18" charset="0"/>
                <a:ea typeface="+mj-ea"/>
                <a:cs typeface="Times New Roman" panose="02020603050405020304" pitchFamily="18" charset="0"/>
              </a:rPr>
              <a:t>FUTURE FINANCIAL PROJECTIONS IN THE “KICKS”, UK </a:t>
            </a:r>
          </a:p>
        </p:txBody>
      </p:sp>
      <p:pic>
        <p:nvPicPr>
          <p:cNvPr id="6" name="image1.png">
            <a:extLst>
              <a:ext uri="{FF2B5EF4-FFF2-40B4-BE49-F238E27FC236}">
                <a16:creationId xmlns:a16="http://schemas.microsoft.com/office/drawing/2014/main" id="{AEF8D145-FA07-4F9F-4560-0D9C2A902C5A}"/>
              </a:ext>
            </a:extLst>
          </p:cNvPr>
          <p:cNvPicPr/>
          <p:nvPr/>
        </p:nvPicPr>
        <p:blipFill>
          <a:blip r:embed="rId3"/>
          <a:stretch>
            <a:fillRect/>
          </a:stretch>
        </p:blipFill>
        <p:spPr>
          <a:xfrm>
            <a:off x="757251" y="1936072"/>
            <a:ext cx="3856774" cy="3074755"/>
          </a:xfrm>
          <a:prstGeom prst="rect">
            <a:avLst/>
          </a:prstGeom>
        </p:spPr>
      </p:pic>
      <p:sp>
        <p:nvSpPr>
          <p:cNvPr id="8" name="TextBox 7">
            <a:extLst>
              <a:ext uri="{FF2B5EF4-FFF2-40B4-BE49-F238E27FC236}">
                <a16:creationId xmlns:a16="http://schemas.microsoft.com/office/drawing/2014/main" id="{A601ABD6-BF6E-86D9-F9CE-5B1FB9E83E6B}"/>
              </a:ext>
            </a:extLst>
          </p:cNvPr>
          <p:cNvSpPr txBox="1"/>
          <p:nvPr/>
        </p:nvSpPr>
        <p:spPr>
          <a:xfrm>
            <a:off x="710067" y="5356284"/>
            <a:ext cx="4512988" cy="997252"/>
          </a:xfrm>
          <a:prstGeom prst="rect">
            <a:avLst/>
          </a:prstGeom>
        </p:spPr>
        <p:txBody>
          <a:bodyPr vert="horz" lIns="91440" tIns="45720" rIns="91440" bIns="45720" rtlCol="0" anchor="t">
            <a:normAutofit/>
          </a:bodyPr>
          <a:lstStyle/>
          <a:p>
            <a:pPr>
              <a:spcBef>
                <a:spcPts val="1000"/>
              </a:spcBef>
              <a:buClr>
                <a:schemeClr val="accent1"/>
              </a:buClr>
              <a:buSzPct val="80000"/>
              <a:buFont typeface="Wingdings 3" charset="2"/>
              <a:buChar char=""/>
            </a:pPr>
            <a:r>
              <a:rPr lang="en-US" b="1" dirty="0">
                <a:effectLst/>
              </a:rPr>
              <a:t>Figure 2: Financial Project of Kicks.</a:t>
            </a:r>
            <a:endParaRPr lang="en-US" dirty="0">
              <a:effectLst/>
            </a:endParaRPr>
          </a:p>
          <a:p>
            <a:pPr>
              <a:spcBef>
                <a:spcPts val="1000"/>
              </a:spcBef>
              <a:buClr>
                <a:schemeClr val="accent1"/>
              </a:buClr>
              <a:buSzPct val="80000"/>
              <a:buFont typeface="Wingdings 3" charset="2"/>
              <a:buChar char=""/>
            </a:pPr>
            <a:r>
              <a:rPr lang="en-US" dirty="0">
                <a:effectLst/>
              </a:rPr>
              <a:t>(Source: Self-Created, 2025).</a:t>
            </a:r>
          </a:p>
        </p:txBody>
      </p:sp>
      <p:sp>
        <p:nvSpPr>
          <p:cNvPr id="4" name="TextBox 3">
            <a:extLst>
              <a:ext uri="{FF2B5EF4-FFF2-40B4-BE49-F238E27FC236}">
                <a16:creationId xmlns:a16="http://schemas.microsoft.com/office/drawing/2014/main" id="{9B877A90-3039-D875-6912-28C2996ACC88}"/>
              </a:ext>
            </a:extLst>
          </p:cNvPr>
          <p:cNvSpPr txBox="1"/>
          <p:nvPr/>
        </p:nvSpPr>
        <p:spPr>
          <a:xfrm>
            <a:off x="7034981" y="3048000"/>
            <a:ext cx="4512989" cy="3331938"/>
          </a:xfrm>
          <a:prstGeom prst="rect">
            <a:avLst/>
          </a:prstGeom>
          <a:noFill/>
        </p:spPr>
        <p:txBody>
          <a:bodyPr wrap="square" rtlCol="0">
            <a:spAutoFit/>
          </a:bodyPr>
          <a:lstStyle/>
          <a:p>
            <a:pPr marL="285750" lvl="0" indent="-285750" algn="just">
              <a:lnSpc>
                <a:spcPct val="200000"/>
              </a:lnSpc>
              <a:buFont typeface="Wingdings" panose="05000000000000000000" pitchFamily="2" charset="2"/>
              <a:buChar char="Ø"/>
            </a:pPr>
            <a:r>
              <a:rPr lang="en-GB" dirty="0">
                <a:solidFill>
                  <a:schemeClr val="bg1"/>
                </a:solidFill>
                <a:latin typeface="Times New Roman" panose="02020603050405020304" pitchFamily="18" charset="0"/>
                <a:cs typeface="Times New Roman" panose="02020603050405020304" pitchFamily="18" charset="0"/>
              </a:rPr>
              <a:t>The opening balance for the startup has decided to be 45,000 Pounds.</a:t>
            </a:r>
          </a:p>
          <a:p>
            <a:pPr marL="285750" lvl="0" indent="-285750" algn="just">
              <a:lnSpc>
                <a:spcPct val="200000"/>
              </a:lnSpc>
              <a:buFont typeface="Wingdings" panose="05000000000000000000" pitchFamily="2" charset="2"/>
              <a:buChar char="Ø"/>
            </a:pPr>
            <a:r>
              <a:rPr lang="en-GB" dirty="0">
                <a:solidFill>
                  <a:schemeClr val="bg1"/>
                </a:solidFill>
                <a:latin typeface="Times New Roman" panose="02020603050405020304" pitchFamily="18" charset="0"/>
                <a:cs typeface="Times New Roman" panose="02020603050405020304" pitchFamily="18" charset="0"/>
              </a:rPr>
              <a:t>The initial collection from the debtors will be 3,500 Pounds.</a:t>
            </a:r>
          </a:p>
          <a:p>
            <a:pPr marL="285750" lvl="0" indent="-285750" algn="just">
              <a:lnSpc>
                <a:spcPct val="200000"/>
              </a:lnSpc>
              <a:buFont typeface="Wingdings" panose="05000000000000000000" pitchFamily="2" charset="2"/>
              <a:buChar char="Ø"/>
            </a:pPr>
            <a:r>
              <a:rPr lang="en-GB" dirty="0">
                <a:solidFill>
                  <a:schemeClr val="bg1"/>
                </a:solidFill>
                <a:latin typeface="Times New Roman" panose="02020603050405020304" pitchFamily="18" charset="0"/>
                <a:cs typeface="Times New Roman" panose="02020603050405020304" pitchFamily="18" charset="0"/>
              </a:rPr>
              <a:t>42,500 pounds will be the total cash flow for "Kick's".</a:t>
            </a:r>
          </a:p>
        </p:txBody>
      </p:sp>
    </p:spTree>
    <p:extLst>
      <p:ext uri="{BB962C8B-B14F-4D97-AF65-F5344CB8AC3E}">
        <p14:creationId xmlns:p14="http://schemas.microsoft.com/office/powerpoint/2010/main" val="954228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3B42DD8-3D0D-6090-317B-0FA668C4BB5B}"/>
            </a:ext>
          </a:extLst>
        </p:cNvPr>
        <p:cNvGrpSpPr/>
        <p:nvPr/>
      </p:nvGrpSpPr>
      <p:grpSpPr>
        <a:xfrm>
          <a:off x="0" y="0"/>
          <a:ext cx="0" cy="0"/>
          <a:chOff x="0" y="0"/>
          <a:chExt cx="0" cy="0"/>
        </a:xfrm>
      </p:grpSpPr>
      <p:grpSp>
        <p:nvGrpSpPr>
          <p:cNvPr id="6151" name="Group 6150">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6152" name="Straight Connector 6151">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153" name="Straight Connector 6152">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154"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55"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56" name="Isosceles Triangle 6155">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57"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58"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59"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60" name="Isosceles Triangle 6159">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61" name="Isosceles Triangle 6160">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useBgFill="1">
        <p:nvSpPr>
          <p:cNvPr id="6163" name="Rectangle 6162">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5" name="Rectangle 6164">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67" name="Isosceles Triangle 6166">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7" name="TextBox 6">
            <a:extLst>
              <a:ext uri="{FF2B5EF4-FFF2-40B4-BE49-F238E27FC236}">
                <a16:creationId xmlns:a16="http://schemas.microsoft.com/office/drawing/2014/main" id="{7526E35A-51F4-47E5-6D2E-7E691635EBD7}"/>
              </a:ext>
            </a:extLst>
          </p:cNvPr>
          <p:cNvSpPr txBox="1"/>
          <p:nvPr/>
        </p:nvSpPr>
        <p:spPr>
          <a:xfrm>
            <a:off x="673754" y="643467"/>
            <a:ext cx="4203045" cy="1375608"/>
          </a:xfrm>
          <a:prstGeom prst="rect">
            <a:avLst/>
          </a:prstGeom>
        </p:spPr>
        <p:txBody>
          <a:bodyPr vert="horz" lIns="91440" tIns="45720" rIns="91440" bIns="45720" rtlCol="0" anchor="ctr">
            <a:normAutofit/>
          </a:bodyPr>
          <a:lstStyle/>
          <a:p>
            <a:pPr>
              <a:spcBef>
                <a:spcPct val="0"/>
              </a:spcBef>
              <a:spcAft>
                <a:spcPts val="600"/>
              </a:spcAft>
            </a:pPr>
            <a:r>
              <a:rPr lang="en-US" sz="3600" b="1" dirty="0">
                <a:solidFill>
                  <a:schemeClr val="bg1"/>
                </a:solidFill>
                <a:effectLst/>
                <a:latin typeface="Times New Roman" panose="02020603050405020304" pitchFamily="18" charset="0"/>
                <a:ea typeface="+mj-ea"/>
                <a:cs typeface="Times New Roman" panose="02020603050405020304" pitchFamily="18" charset="0"/>
              </a:rPr>
              <a:t>Conclusion</a:t>
            </a:r>
          </a:p>
        </p:txBody>
      </p:sp>
      <p:sp>
        <p:nvSpPr>
          <p:cNvPr id="5" name="TextBox 4">
            <a:extLst>
              <a:ext uri="{FF2B5EF4-FFF2-40B4-BE49-F238E27FC236}">
                <a16:creationId xmlns:a16="http://schemas.microsoft.com/office/drawing/2014/main" id="{4DC5ECE8-B52D-5875-7083-805466261474}"/>
              </a:ext>
            </a:extLst>
          </p:cNvPr>
          <p:cNvSpPr txBox="1"/>
          <p:nvPr/>
        </p:nvSpPr>
        <p:spPr>
          <a:xfrm>
            <a:off x="673754" y="2160590"/>
            <a:ext cx="3973943" cy="3440110"/>
          </a:xfrm>
          <a:prstGeom prst="rect">
            <a:avLst/>
          </a:prstGeom>
        </p:spPr>
        <p:txBody>
          <a:bodyPr vert="horz" lIns="91440" tIns="45720" rIns="91440" bIns="45720" rtlCol="0">
            <a:normAutofit/>
          </a:bodyPr>
          <a:lstStyle/>
          <a:p>
            <a:pPr marL="285750" lvl="0" indent="-285750" algn="just">
              <a:lnSpc>
                <a:spcPct val="200000"/>
              </a:lnSpc>
              <a:spcBef>
                <a:spcPts val="1000"/>
              </a:spcBef>
              <a:buClr>
                <a:schemeClr val="accent1"/>
              </a:buClr>
              <a:buSzPct val="80000"/>
              <a:buFont typeface="Wingdings 3" charset="2"/>
              <a:buChar char=""/>
            </a:pPr>
            <a:r>
              <a:rPr lang="en-US" dirty="0">
                <a:solidFill>
                  <a:schemeClr val="bg1"/>
                </a:solidFill>
                <a:latin typeface="Times New Roman" panose="02020603050405020304" pitchFamily="18" charset="0"/>
                <a:cs typeface="Times New Roman" panose="02020603050405020304" pitchFamily="18" charset="0"/>
              </a:rPr>
              <a:t>The situation is to achieve the success of having your entry of visible operations. </a:t>
            </a:r>
          </a:p>
          <a:p>
            <a:pPr marL="285750" lvl="0" indent="-285750" algn="just">
              <a:lnSpc>
                <a:spcPct val="200000"/>
              </a:lnSpc>
              <a:spcBef>
                <a:spcPts val="1000"/>
              </a:spcBef>
              <a:buClr>
                <a:schemeClr val="accent1"/>
              </a:buClr>
              <a:buSzPct val="80000"/>
              <a:buFont typeface="Wingdings 3" charset="2"/>
              <a:buChar char=""/>
            </a:pPr>
            <a:r>
              <a:rPr lang="en-US" dirty="0">
                <a:solidFill>
                  <a:schemeClr val="bg1"/>
                </a:solidFill>
                <a:latin typeface="Times New Roman" panose="02020603050405020304" pitchFamily="18" charset="0"/>
                <a:cs typeface="Times New Roman" panose="02020603050405020304" pitchFamily="18" charset="0"/>
              </a:rPr>
              <a:t>The statutory decision is built on the marketing and sales operation. </a:t>
            </a:r>
          </a:p>
        </p:txBody>
      </p:sp>
      <p:pic>
        <p:nvPicPr>
          <p:cNvPr id="6146" name="Picture 2" descr="conclusion word sign flat concept ...">
            <a:extLst>
              <a:ext uri="{FF2B5EF4-FFF2-40B4-BE49-F238E27FC236}">
                <a16:creationId xmlns:a16="http://schemas.microsoft.com/office/drawing/2014/main" id="{4239CD20-D3E7-8E25-E4FC-116D77D225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17384" y="972608"/>
            <a:ext cx="5100734" cy="4900269"/>
          </a:xfrm>
          <a:prstGeom prst="rect">
            <a:avLst/>
          </a:prstGeom>
          <a:noFill/>
          <a:extLst>
            <a:ext uri="{909E8E84-426E-40DD-AFC4-6F175D3DCCD1}">
              <a14:hiddenFill xmlns:a14="http://schemas.microsoft.com/office/drawing/2010/main">
                <a:solidFill>
                  <a:srgbClr val="FFFFFF"/>
                </a:solidFill>
              </a14:hiddenFill>
            </a:ext>
          </a:extLst>
        </p:spPr>
      </p:pic>
      <p:sp>
        <p:nvSpPr>
          <p:cNvPr id="6169" name="Isosceles Triangle 6168">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4233429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8D56B-228A-73FB-0B0C-DD31D2D91BD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4FC1AEE-452A-123F-CB6B-6D70638DDFD0}"/>
              </a:ext>
            </a:extLst>
          </p:cNvPr>
          <p:cNvSpPr txBox="1"/>
          <p:nvPr/>
        </p:nvSpPr>
        <p:spPr>
          <a:xfrm>
            <a:off x="1002890" y="1189703"/>
            <a:ext cx="10251153" cy="5143011"/>
          </a:xfrm>
          <a:prstGeom prst="rect">
            <a:avLst/>
          </a:prstGeom>
          <a:noFill/>
        </p:spPr>
        <p:txBody>
          <a:bodyPr wrap="square">
            <a:spAutoFit/>
          </a:bodyPr>
          <a:lstStyle/>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Abedian, M., Amindoust, A., Maddahi, R. and Jouzdani, J., (2022). A game theory approach to selecting marketing-mix strategies.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Journal of Advances in Management Research,</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19(1), pp.139-158.Link:</a:t>
            </a:r>
            <a:r>
              <a:rPr lang="en-GB" sz="1000" dirty="0">
                <a:solidFill>
                  <a:srgbClr val="1155CC"/>
                </a:solidFill>
                <a:effectLst/>
                <a:latin typeface="Times New Roman" panose="02020603050405020304" pitchFamily="18" charset="0"/>
                <a:ea typeface="Arial" panose="020B0604020202020204" pitchFamily="34" charset="0"/>
                <a:cs typeface="Times New Roman" panose="02020603050405020304" pitchFamily="18" charset="0"/>
                <a:hlinkClick r:id="rId3"/>
              </a:rPr>
              <a:t>https://www.emerald.com/insight/content/doi/10.1108/jamr-10-2020-0264/full/html</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1000" dirty="0">
                <a:effectLst/>
                <a:latin typeface="Times New Roman" panose="02020603050405020304" pitchFamily="18" charset="0"/>
                <a:ea typeface="Arial" panose="020B0604020202020204" pitchFamily="34" charset="0"/>
                <a:cs typeface="Times New Roman" panose="02020603050405020304" pitchFamily="18" charset="0"/>
              </a:rPr>
              <a:t>Cameron, H. (2024) </a:t>
            </a:r>
            <a:r>
              <a:rPr lang="en-GB" sz="1000" i="1" dirty="0">
                <a:effectLst/>
                <a:latin typeface="Times New Roman" panose="02020603050405020304" pitchFamily="18" charset="0"/>
                <a:ea typeface="Arial" panose="020B0604020202020204" pitchFamily="34" charset="0"/>
                <a:cs typeface="Times New Roman" panose="02020603050405020304" pitchFamily="18" charset="0"/>
              </a:rPr>
              <a:t>What is a private limited company in the UK?</a:t>
            </a:r>
            <a:r>
              <a:rPr lang="en-GB" sz="1000" dirty="0">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effectLst/>
                <a:latin typeface="Times New Roman" panose="02020603050405020304" pitchFamily="18" charset="0"/>
                <a:ea typeface="Arial" panose="020B0604020202020204" pitchFamily="34" charset="0"/>
                <a:cs typeface="Times New Roman" panose="02020603050405020304" pitchFamily="18" charset="0"/>
              </a:rPr>
              <a:t>Osome</a:t>
            </a:r>
            <a:r>
              <a:rPr lang="en-GB" sz="1000" dirty="0">
                <a:effectLst/>
                <a:latin typeface="Times New Roman" panose="02020603050405020304" pitchFamily="18" charset="0"/>
                <a:ea typeface="Arial" panose="020B0604020202020204" pitchFamily="34" charset="0"/>
                <a:cs typeface="Times New Roman" panose="02020603050405020304" pitchFamily="18" charset="0"/>
              </a:rPr>
              <a:t>. Available at: https://osome.com/uk/guides/private-limited-company/ (Accessed: 19 July 2025). </a:t>
            </a:r>
          </a:p>
          <a:p>
            <a:pPr algn="just">
              <a:lnSpc>
                <a:spcPct val="150000"/>
              </a:lnSpc>
              <a:buNone/>
            </a:pPr>
            <a:r>
              <a:rPr lang="en-GB" sz="1000" dirty="0">
                <a:effectLst/>
                <a:latin typeface="Times New Roman" panose="02020603050405020304" pitchFamily="18" charset="0"/>
                <a:ea typeface="Arial" panose="020B0604020202020204" pitchFamily="34" charset="0"/>
                <a:cs typeface="Times New Roman" panose="02020603050405020304" pitchFamily="18" charset="0"/>
              </a:rPr>
              <a:t>CFI (2023) </a:t>
            </a:r>
            <a:r>
              <a:rPr lang="en-GB" sz="1000" i="1" dirty="0">
                <a:effectLst/>
                <a:latin typeface="Times New Roman" panose="02020603050405020304" pitchFamily="18" charset="0"/>
                <a:ea typeface="Arial" panose="020B0604020202020204" pitchFamily="34" charset="0"/>
                <a:cs typeface="Times New Roman" panose="02020603050405020304" pitchFamily="18" charset="0"/>
              </a:rPr>
              <a:t>Private company</a:t>
            </a:r>
            <a:r>
              <a:rPr lang="en-GB" sz="1000" dirty="0">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effectLst/>
                <a:latin typeface="Times New Roman" panose="02020603050405020304" pitchFamily="18" charset="0"/>
                <a:ea typeface="Arial" panose="020B0604020202020204" pitchFamily="34" charset="0"/>
                <a:cs typeface="Times New Roman" panose="02020603050405020304" pitchFamily="18" charset="0"/>
              </a:rPr>
              <a:t>Corporate Finance Institute</a:t>
            </a:r>
            <a:r>
              <a:rPr lang="en-GB" sz="1000" dirty="0">
                <a:effectLst/>
                <a:latin typeface="Times New Roman" panose="02020603050405020304" pitchFamily="18" charset="0"/>
                <a:ea typeface="Arial" panose="020B0604020202020204" pitchFamily="34" charset="0"/>
                <a:cs typeface="Times New Roman" panose="02020603050405020304" pitchFamily="18" charset="0"/>
              </a:rPr>
              <a:t>. Available at: https://corporatefinanceinstitute.com/resources/accounting/private-company/ (Accessed: 19 July 2025). </a:t>
            </a:r>
          </a:p>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Hyslop, G. (2024)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From CSR to marketing might: 6 proven strategies to boost your bakery and snacks business</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BakeryAndSnacks.com</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Available at: https://www.bakeryandsnacks.com/Article/2024/09/19/6-proven-strategies-to-boost-your-bakery-and-snacks-business/ (Accessed: 19 July 2025).</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Luick, M., Pechey, R., Harmer, G., Bandy, L., Jebb, S.A. and Piernas, C., (2023). The impact of price promotions on confectionery and snacks on the energy content of shopping baskets: A randomised controlled trial in an experimental online supermarket.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Appetite</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186</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p.106539.Link:</a:t>
            </a:r>
            <a:r>
              <a:rPr lang="en-GB" sz="1000" dirty="0">
                <a:solidFill>
                  <a:srgbClr val="1155CC"/>
                </a:solidFill>
                <a:effectLst/>
                <a:latin typeface="Times New Roman" panose="02020603050405020304" pitchFamily="18" charset="0"/>
                <a:ea typeface="Arial" panose="020B0604020202020204" pitchFamily="34" charset="0"/>
                <a:cs typeface="Times New Roman" panose="02020603050405020304" pitchFamily="18" charset="0"/>
                <a:hlinkClick r:id="rId4"/>
              </a:rPr>
              <a:t>https://www.sciencedirect.com/science/article/pii/S0195666323000922</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M and D (2023)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United Kingdom healthy snacks market size, share and growth 2032</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(2023)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Markets and Data</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Available at: https://www.marketsandata.com/industry-reports/united-kingdom-healthy-snacks-market (Accessed: 19 July 2025).</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1000" dirty="0">
                <a:effectLst/>
                <a:latin typeface="Times New Roman" panose="02020603050405020304" pitchFamily="18" charset="0"/>
                <a:ea typeface="Arial" panose="020B0604020202020204" pitchFamily="34" charset="0"/>
                <a:cs typeface="Times New Roman" panose="02020603050405020304" pitchFamily="18" charset="0"/>
              </a:rPr>
              <a:t>Morales, P. (2023) </a:t>
            </a:r>
            <a:r>
              <a:rPr lang="en-GB" sz="1000" i="1" dirty="0">
                <a:effectLst/>
                <a:latin typeface="Times New Roman" panose="02020603050405020304" pitchFamily="18" charset="0"/>
                <a:ea typeface="Arial" panose="020B0604020202020204" pitchFamily="34" charset="0"/>
                <a:cs typeface="Times New Roman" panose="02020603050405020304" pitchFamily="18" charset="0"/>
              </a:rPr>
              <a:t>Cabbage: Health benefits, facts, research</a:t>
            </a:r>
            <a:r>
              <a:rPr lang="en-GB" sz="1000" dirty="0">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effectLst/>
                <a:latin typeface="Times New Roman" panose="02020603050405020304" pitchFamily="18" charset="0"/>
                <a:ea typeface="Arial" panose="020B0604020202020204" pitchFamily="34" charset="0"/>
                <a:cs typeface="Times New Roman" panose="02020603050405020304" pitchFamily="18" charset="0"/>
              </a:rPr>
              <a:t>Medical News Today</a:t>
            </a:r>
            <a:r>
              <a:rPr lang="en-GB" sz="1000" dirty="0">
                <a:effectLst/>
                <a:latin typeface="Times New Roman" panose="02020603050405020304" pitchFamily="18" charset="0"/>
                <a:ea typeface="Arial" panose="020B0604020202020204" pitchFamily="34" charset="0"/>
                <a:cs typeface="Times New Roman" panose="02020603050405020304" pitchFamily="18" charset="0"/>
              </a:rPr>
              <a:t>. Available at: https://www.medicalnewstoday.com/articles/284823 (Accessed: 19 July 2025).</a:t>
            </a:r>
          </a:p>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Mordor Intelligence (2025)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Snack Food Market Size:</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Available at: https://www.mordorintelligence.com/industry-reports/snack-food-market (Accessed: 19 July 2025). </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Munialo, C.D. and Mellor, D.D., (2024). A review of the impact of social disruptions on food security and food choice.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Food Science &amp; Nutrition</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12</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(1), pp.13-23.Link:</a:t>
            </a:r>
            <a:r>
              <a:rPr lang="en-GB" sz="1000" dirty="0">
                <a:solidFill>
                  <a:srgbClr val="1155CC"/>
                </a:solidFill>
                <a:effectLst/>
                <a:latin typeface="Times New Roman" panose="02020603050405020304" pitchFamily="18" charset="0"/>
                <a:ea typeface="Arial" panose="020B0604020202020204" pitchFamily="34" charset="0"/>
                <a:cs typeface="Times New Roman" panose="02020603050405020304" pitchFamily="18" charset="0"/>
                <a:hlinkClick r:id="rId5"/>
              </a:rPr>
              <a:t>https://onlinelibrary.wiley.com/</a:t>
            </a:r>
            <a:r>
              <a:rPr lang="en-GB" sz="1000" dirty="0" err="1">
                <a:solidFill>
                  <a:srgbClr val="1155CC"/>
                </a:solidFill>
                <a:effectLst/>
                <a:latin typeface="Times New Roman" panose="02020603050405020304" pitchFamily="18" charset="0"/>
                <a:ea typeface="Arial" panose="020B0604020202020204" pitchFamily="34" charset="0"/>
                <a:cs typeface="Times New Roman" panose="02020603050405020304" pitchFamily="18" charset="0"/>
                <a:hlinkClick r:id="rId5"/>
              </a:rPr>
              <a:t>doi</a:t>
            </a:r>
            <a:r>
              <a:rPr lang="en-GB" sz="1000" dirty="0">
                <a:solidFill>
                  <a:srgbClr val="1155CC"/>
                </a:solidFill>
                <a:effectLst/>
                <a:latin typeface="Times New Roman" panose="02020603050405020304" pitchFamily="18" charset="0"/>
                <a:ea typeface="Arial" panose="020B0604020202020204" pitchFamily="34" charset="0"/>
                <a:cs typeface="Times New Roman" panose="02020603050405020304" pitchFamily="18" charset="0"/>
                <a:hlinkClick r:id="rId5"/>
              </a:rPr>
              <a:t>/full/10.1002/fsn3.3752</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Pereira, J.L. (2021)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Revealed: The true extent of America’s food monopolies, and who pays the price</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The Guardian</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Available at: https://www.theguardian.com/environment/ng-interactive/2021/jul/14/food-monopoly-meals-profits-data-investigation (Accessed: 19 July 2025).</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Siddiqui, A.A. (2021). The use of Pestel analysis tool of quality management in the health care business and its advantages.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Am J Biochem Biotechnol</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14</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pp.507-12.Link:</a:t>
            </a:r>
            <a:r>
              <a:rPr lang="en-GB" sz="1000" dirty="0">
                <a:solidFill>
                  <a:srgbClr val="1155CC"/>
                </a:solidFill>
                <a:effectLst/>
                <a:latin typeface="Times New Roman" panose="02020603050405020304" pitchFamily="18" charset="0"/>
                <a:ea typeface="Arial" panose="020B0604020202020204" pitchFamily="34" charset="0"/>
                <a:cs typeface="Times New Roman" panose="02020603050405020304" pitchFamily="18" charset="0"/>
                <a:hlinkClick r:id="rId6"/>
              </a:rPr>
              <a:t>https://www.researchgate.net/profile/Ahsan-Siddiqui/publication/356505320_The_Use_of_PESTEL_Analysis_Tool_of_Quality_Management_in_the_Health_Care_Business_and_its_Advantages/links/619e6d8cd7d1af224b21efd4/The-Use-of-PESTEL-Analysis-Tool-of-Quality-Management-in-the-Health-Care-Business-and-its-Advantages.pdf?_sg%5B0%5D=started_experiment_milestone&amp;origin=journalDetail</a:t>
            </a:r>
            <a:endParaRPr lang="en-GB" sz="10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buNone/>
            </a:pP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Statista (2024)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Snack Food - United Kingdom: Statista market forecast</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(2024) </a:t>
            </a:r>
            <a:r>
              <a:rPr lang="en-GB" sz="1000" i="1"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Statista</a:t>
            </a:r>
            <a:r>
              <a:rPr lang="en-GB" sz="1000" dirty="0">
                <a:solidFill>
                  <a:srgbClr val="222222"/>
                </a:solidFill>
                <a:effectLst/>
                <a:latin typeface="Times New Roman" panose="02020603050405020304" pitchFamily="18" charset="0"/>
                <a:ea typeface="Arial" panose="020B0604020202020204" pitchFamily="34" charset="0"/>
                <a:cs typeface="Times New Roman" panose="02020603050405020304" pitchFamily="18" charset="0"/>
              </a:rPr>
              <a:t>. Available at: https://www.statista.com/outlook/cmo/food/confectionery-snacks/snack-food/united-kingdom (Accessed: 19 July 2025). </a:t>
            </a:r>
            <a:endParaRPr lang="en-GB" sz="1000"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B69FC117-9E44-8C1C-65FD-A4A88A799BDF}"/>
              </a:ext>
            </a:extLst>
          </p:cNvPr>
          <p:cNvSpPr/>
          <p:nvPr/>
        </p:nvSpPr>
        <p:spPr>
          <a:xfrm>
            <a:off x="5456723" y="-9978189"/>
            <a:ext cx="45719" cy="22298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F96EF107-E420-14B5-1C59-50F4B8C3A752}"/>
              </a:ext>
            </a:extLst>
          </p:cNvPr>
          <p:cNvSpPr txBox="1"/>
          <p:nvPr/>
        </p:nvSpPr>
        <p:spPr>
          <a:xfrm>
            <a:off x="1002890" y="113410"/>
            <a:ext cx="9540733" cy="823752"/>
          </a:xfrm>
          <a:prstGeom prst="rect">
            <a:avLst/>
          </a:prstGeom>
          <a:noFill/>
        </p:spPr>
        <p:txBody>
          <a:bodyPr wrap="square">
            <a:spAutoFit/>
          </a:bodyPr>
          <a:lstStyle/>
          <a:p>
            <a:pPr algn="ctr">
              <a:lnSpc>
                <a:spcPct val="150000"/>
              </a:lnSpc>
              <a:spcBef>
                <a:spcPts val="2000"/>
              </a:spcBef>
              <a:spcAft>
                <a:spcPts val="600"/>
              </a:spcAft>
              <a:buNone/>
            </a:pPr>
            <a:r>
              <a:rPr lang="en-GB" sz="3600" b="1" kern="0" dirty="0">
                <a:effectLst/>
                <a:latin typeface="Times New Roman" panose="02020603050405020304" pitchFamily="18" charset="0"/>
                <a:cs typeface="Times New Roman" panose="02020603050405020304" pitchFamily="18" charset="0"/>
              </a:rPr>
              <a:t>References </a:t>
            </a:r>
          </a:p>
        </p:txBody>
      </p:sp>
    </p:spTree>
    <p:extLst>
      <p:ext uri="{BB962C8B-B14F-4D97-AF65-F5344CB8AC3E}">
        <p14:creationId xmlns:p14="http://schemas.microsoft.com/office/powerpoint/2010/main" val="320908977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251</TotalTime>
  <Words>2435</Words>
  <Application>Microsoft Office PowerPoint</Application>
  <PresentationFormat>Widescreen</PresentationFormat>
  <Paragraphs>117</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Aptos</vt:lpstr>
      <vt:lpstr>Arial</vt:lpstr>
      <vt:lpstr>Times New Roman</vt:lpstr>
      <vt:lpstr>Trebuchet MS</vt:lpstr>
      <vt:lpstr>Wingdings</vt:lpstr>
      <vt:lpstr>Wingdings 3</vt:lpstr>
      <vt:lpstr>Facet</vt:lpstr>
      <vt:lpstr>PROGRAMME: CERTIFICATE IN HIGHER EDUCATION BUSINESS SKILLS FOR THE WORKPLACE MODULE: ENTERPRISE AND ENTREPRENEURSHIP MODULE CODE: LCLM4006 ASSIGNMENT 2: INDIVIDUAL PRESENTATION PITCH TO LECTURER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arka1123paul@outlook.com</dc:creator>
  <cp:lastModifiedBy>Office</cp:lastModifiedBy>
  <cp:revision>8</cp:revision>
  <dcterms:created xsi:type="dcterms:W3CDTF">2025-07-19T13:59:19Z</dcterms:created>
  <dcterms:modified xsi:type="dcterms:W3CDTF">2025-07-19T19:12:54Z</dcterms:modified>
</cp:coreProperties>
</file>