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346" r:id="rId3"/>
    <p:sldId id="354" r:id="rId4"/>
    <p:sldId id="347" r:id="rId5"/>
    <p:sldId id="348" r:id="rId6"/>
    <p:sldId id="350" r:id="rId7"/>
    <p:sldId id="352" r:id="rId8"/>
    <p:sldId id="349" r:id="rId9"/>
    <p:sldId id="353" r:id="rId10"/>
  </p:sldIdLst>
  <p:sldSz cx="9144000" cy="6858000" type="screen4x3"/>
  <p:notesSz cx="6669088" cy="97536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83" d="100"/>
          <a:sy n="83" d="100"/>
        </p:scale>
        <p:origin x="204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10/8/2019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10/8/2019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Recap – 3 </a:t>
            </a:r>
            <a:r>
              <a:rPr lang="en-US" dirty="0" err="1" smtClean="0"/>
              <a:t>mins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866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</a:t>
            </a:r>
            <a:r>
              <a:rPr lang="en-GB" baseline="0" dirty="0" smtClean="0"/>
              <a:t> we are aiming for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480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Laminate</a:t>
            </a:r>
            <a:r>
              <a:rPr lang="en-GB" baseline="0" dirty="0" smtClean="0"/>
              <a:t> info sheets to extrapolate Top Tips from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500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A3</a:t>
            </a:r>
            <a:r>
              <a:rPr lang="en-GB" baseline="0" dirty="0" smtClean="0"/>
              <a:t> Paper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705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Papur</a:t>
            </a:r>
            <a:r>
              <a:rPr lang="en-GB" dirty="0" smtClean="0"/>
              <a:t> A4 – </a:t>
            </a:r>
            <a:r>
              <a:rPr lang="en-GB" smtClean="0"/>
              <a:t>Information Sheets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1283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Copies – Ask students</a:t>
            </a:r>
            <a:r>
              <a:rPr lang="en-GB" baseline="0" dirty="0" smtClean="0"/>
              <a:t> to keep them tidy for other groups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7094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Bring earphones?</a:t>
            </a:r>
            <a:r>
              <a:rPr lang="en-GB" baseline="0" dirty="0" smtClean="0"/>
              <a:t>  Stopwatch / Timer</a:t>
            </a:r>
          </a:p>
          <a:p>
            <a:endParaRPr lang="en-GB" baseline="0" dirty="0" smtClean="0"/>
          </a:p>
          <a:p>
            <a:r>
              <a:rPr lang="en-GB" baseline="0" dirty="0" smtClean="0"/>
              <a:t>String / elastic bands / Paper cups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971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Mm0k5viEHI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Mor</a:t>
            </a:r>
            <a:r>
              <a:rPr lang="en-GB" dirty="0" smtClean="0"/>
              <a:t> belled…/ So far….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Acronymau’r</a:t>
            </a:r>
            <a:r>
              <a:rPr lang="en-GB" dirty="0"/>
              <a:t> </a:t>
            </a:r>
            <a:r>
              <a:rPr lang="en-GB" dirty="0" err="1" smtClean="0"/>
              <a:t>Asiantaethau</a:t>
            </a:r>
            <a:endParaRPr lang="en-GB" dirty="0" smtClean="0"/>
          </a:p>
          <a:p>
            <a:r>
              <a:rPr lang="en-GB" dirty="0" err="1" smtClean="0"/>
              <a:t>Damcaniaethol</a:t>
            </a:r>
            <a:endParaRPr lang="en-GB" dirty="0" smtClean="0"/>
          </a:p>
          <a:p>
            <a:pPr lvl="1"/>
            <a:r>
              <a:rPr lang="en-GB" dirty="0" err="1" smtClean="0"/>
              <a:t>Siegal</a:t>
            </a:r>
            <a:r>
              <a:rPr lang="en-GB" dirty="0" smtClean="0"/>
              <a:t> </a:t>
            </a:r>
            <a:r>
              <a:rPr lang="en-GB" dirty="0" err="1" smtClean="0"/>
              <a:t>Triongl</a:t>
            </a:r>
            <a:r>
              <a:rPr lang="en-GB" dirty="0" smtClean="0"/>
              <a:t> </a:t>
            </a:r>
            <a:r>
              <a:rPr lang="en-GB" dirty="0" err="1" smtClean="0"/>
              <a:t>Lles</a:t>
            </a:r>
            <a:endParaRPr lang="en-GB" dirty="0" smtClean="0"/>
          </a:p>
          <a:p>
            <a:pPr lvl="1"/>
            <a:r>
              <a:rPr lang="en-GB" dirty="0" err="1" smtClean="0"/>
              <a:t>Graddfa</a:t>
            </a:r>
            <a:r>
              <a:rPr lang="en-GB" dirty="0" smtClean="0"/>
              <a:t> Leavers </a:t>
            </a:r>
            <a:r>
              <a:rPr lang="en-GB" dirty="0" err="1" smtClean="0"/>
              <a:t>Lles</a:t>
            </a:r>
            <a:r>
              <a:rPr lang="en-GB" dirty="0" smtClean="0"/>
              <a:t> ag </a:t>
            </a:r>
            <a:r>
              <a:rPr lang="en-GB" dirty="0" err="1" smtClean="0"/>
              <a:t>ymglymiad</a:t>
            </a:r>
            <a:endParaRPr lang="en-GB" dirty="0" smtClean="0"/>
          </a:p>
          <a:p>
            <a:pPr lvl="1"/>
            <a:r>
              <a:rPr lang="en-GB" dirty="0" err="1" smtClean="0"/>
              <a:t>Hierarchaeth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Maslow</a:t>
            </a:r>
          </a:p>
          <a:p>
            <a:pPr lvl="1"/>
            <a:r>
              <a:rPr lang="en-GB" dirty="0" err="1" smtClean="0"/>
              <a:t>Gwydnwch</a:t>
            </a:r>
            <a:endParaRPr lang="en-GB" dirty="0" smtClean="0"/>
          </a:p>
          <a:p>
            <a:pPr lvl="1"/>
            <a:r>
              <a:rPr lang="en-GB" dirty="0" smtClean="0"/>
              <a:t>(Goldman/</a:t>
            </a:r>
            <a:r>
              <a:rPr lang="en-GB" dirty="0" err="1" smtClean="0"/>
              <a:t>Masten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Plat </a:t>
            </a:r>
            <a:r>
              <a:rPr lang="en-GB" dirty="0" err="1" smtClean="0"/>
              <a:t>Meddwl</a:t>
            </a:r>
            <a:r>
              <a:rPr lang="en-GB" dirty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 -  </a:t>
            </a:r>
            <a:r>
              <a:rPr lang="en-GB" dirty="0" err="1" smtClean="0"/>
              <a:t>Siegal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Agency Acronyms</a:t>
            </a:r>
          </a:p>
          <a:p>
            <a:r>
              <a:rPr lang="en-GB" dirty="0" smtClean="0"/>
              <a:t>Theoretical </a:t>
            </a:r>
          </a:p>
          <a:p>
            <a:pPr lvl="1"/>
            <a:r>
              <a:rPr lang="en-GB" dirty="0" err="1" smtClean="0"/>
              <a:t>Siegal</a:t>
            </a:r>
            <a:r>
              <a:rPr lang="en-GB" dirty="0" smtClean="0"/>
              <a:t> WB Triangle</a:t>
            </a:r>
          </a:p>
          <a:p>
            <a:pPr lvl="1"/>
            <a:r>
              <a:rPr lang="en-GB" dirty="0" smtClean="0"/>
              <a:t>Leavers Scale of </a:t>
            </a:r>
            <a:r>
              <a:rPr lang="en-GB" dirty="0" err="1" smtClean="0"/>
              <a:t>WB+involvement</a:t>
            </a:r>
            <a:endParaRPr lang="en-GB" dirty="0" smtClean="0"/>
          </a:p>
          <a:p>
            <a:pPr lvl="1"/>
            <a:r>
              <a:rPr lang="en-GB" dirty="0" smtClean="0"/>
              <a:t>Maslow’s hierarchy of needs</a:t>
            </a:r>
          </a:p>
          <a:p>
            <a:pPr lvl="1"/>
            <a:r>
              <a:rPr lang="en-GB" dirty="0" smtClean="0"/>
              <a:t>Resilience (Goldman/</a:t>
            </a:r>
            <a:r>
              <a:rPr lang="en-GB" dirty="0" err="1" smtClean="0"/>
              <a:t>Masten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ealthy Mind Platter -</a:t>
            </a:r>
            <a:r>
              <a:rPr lang="en-GB" dirty="0" err="1" smtClean="0"/>
              <a:t>Siegal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………………..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Diffiniad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 smtClean="0"/>
          </a:p>
          <a:p>
            <a:r>
              <a:rPr lang="en-GB" dirty="0" err="1" smtClean="0"/>
              <a:t>Cyd-drefniat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endParaRPr lang="en-GB" dirty="0" smtClean="0"/>
          </a:p>
          <a:p>
            <a:r>
              <a:rPr lang="en-GB" dirty="0" smtClean="0"/>
              <a:t>Cymru – 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endParaRPr lang="en-GB" dirty="0" smtClean="0"/>
          </a:p>
          <a:p>
            <a:r>
              <a:rPr lang="en-GB" dirty="0" err="1" smtClean="0"/>
              <a:t>Cenedlaethau’r</a:t>
            </a:r>
            <a:r>
              <a:rPr lang="en-GB" dirty="0" smtClean="0"/>
              <a:t> </a:t>
            </a:r>
            <a:r>
              <a:rPr lang="en-GB" dirty="0" err="1" smtClean="0"/>
              <a:t>Dyfodol</a:t>
            </a:r>
            <a:endParaRPr lang="en-GB" dirty="0" smtClean="0"/>
          </a:p>
          <a:p>
            <a:r>
              <a:rPr lang="en-GB" dirty="0" err="1" smtClean="0"/>
              <a:t>Ystod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 – data</a:t>
            </a:r>
          </a:p>
          <a:p>
            <a:r>
              <a:rPr lang="en-GB" dirty="0" smtClean="0"/>
              <a:t>Powys – 5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Les</a:t>
            </a:r>
          </a:p>
          <a:p>
            <a:r>
              <a:rPr lang="en-GB" dirty="0" err="1" smtClean="0"/>
              <a:t>Hawliau</a:t>
            </a:r>
            <a:r>
              <a:rPr lang="en-GB" dirty="0" smtClean="0"/>
              <a:t> CCUHP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Own definition</a:t>
            </a:r>
          </a:p>
          <a:p>
            <a:r>
              <a:rPr lang="en-GB" dirty="0"/>
              <a:t>World Health Org</a:t>
            </a:r>
          </a:p>
          <a:p>
            <a:r>
              <a:rPr lang="en-GB" dirty="0"/>
              <a:t>Wales – What Matters</a:t>
            </a:r>
          </a:p>
          <a:p>
            <a:r>
              <a:rPr lang="en-GB" dirty="0"/>
              <a:t>Future Generations</a:t>
            </a:r>
          </a:p>
          <a:p>
            <a:r>
              <a:rPr lang="en-GB" dirty="0"/>
              <a:t>Range of problems – data</a:t>
            </a:r>
          </a:p>
          <a:p>
            <a:r>
              <a:rPr lang="en-GB" dirty="0"/>
              <a:t>Powys 5 Ways to WB</a:t>
            </a:r>
          </a:p>
          <a:p>
            <a:r>
              <a:rPr lang="en-GB" dirty="0"/>
              <a:t>Rights </a:t>
            </a:r>
            <a:r>
              <a:rPr lang="en-GB" dirty="0" smtClean="0"/>
              <a:t>UNCRC</a:t>
            </a:r>
            <a:endParaRPr lang="en-GB" dirty="0"/>
          </a:p>
          <a:p>
            <a:r>
              <a:rPr lang="en-GB" dirty="0"/>
              <a:t>Ground Rules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2533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Amcanion</a:t>
            </a:r>
            <a:r>
              <a:rPr lang="en-GB" sz="3600" dirty="0" smtClean="0"/>
              <a:t> y </a:t>
            </a:r>
            <a:r>
              <a:rPr lang="en-GB" sz="3600" dirty="0" err="1" smtClean="0"/>
              <a:t>sesiwn</a:t>
            </a:r>
            <a:r>
              <a:rPr lang="en-GB" sz="3600" dirty="0" smtClean="0"/>
              <a:t> /Aim </a:t>
            </a:r>
            <a:r>
              <a:rPr lang="en-GB" sz="3600" dirty="0" smtClean="0"/>
              <a:t>of this session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 </a:t>
            </a:r>
            <a:r>
              <a:rPr lang="en-GB" dirty="0" err="1" smtClean="0"/>
              <a:t>godi</a:t>
            </a:r>
            <a:r>
              <a:rPr lang="en-GB" dirty="0" smtClean="0"/>
              <a:t> </a:t>
            </a:r>
            <a:r>
              <a:rPr lang="en-GB" dirty="0" err="1" smtClean="0"/>
              <a:t>ymwybyddiaeth</a:t>
            </a:r>
            <a:r>
              <a:rPr lang="en-GB" dirty="0" smtClean="0"/>
              <a:t> o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r>
              <a:rPr lang="en-GB" dirty="0" smtClean="0"/>
              <a:t> at </a:t>
            </a:r>
            <a:r>
              <a:rPr lang="en-GB" dirty="0" err="1" smtClean="0"/>
              <a:t>ddysgu</a:t>
            </a:r>
            <a:r>
              <a:rPr lang="en-GB" dirty="0" smtClean="0"/>
              <a:t> </a:t>
            </a:r>
            <a:r>
              <a:rPr lang="en-GB" dirty="0" err="1" smtClean="0"/>
              <a:t>IaLl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dilyniant</a:t>
            </a:r>
            <a:r>
              <a:rPr lang="en-GB" dirty="0" smtClean="0"/>
              <a:t> ag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IaLl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gwersi</a:t>
            </a:r>
            <a:r>
              <a:rPr lang="en-GB" dirty="0" smtClean="0"/>
              <a:t> a </a:t>
            </a:r>
            <a:r>
              <a:rPr lang="en-GB" dirty="0" err="1" smtClean="0"/>
              <a:t>thestunnau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IaLl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cyd-rannau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gynnal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525963"/>
          </a:xfrm>
        </p:spPr>
        <p:txBody>
          <a:bodyPr>
            <a:noAutofit/>
          </a:bodyPr>
          <a:lstStyle/>
          <a:p>
            <a:r>
              <a:rPr lang="en-GB" sz="2400" dirty="0" smtClean="0"/>
              <a:t>To raise awareness of issues pertinent to teaching HWB</a:t>
            </a:r>
          </a:p>
          <a:p>
            <a:endParaRPr lang="en-GB" sz="2400" dirty="0"/>
          </a:p>
          <a:p>
            <a:r>
              <a:rPr lang="en-GB" sz="2400" dirty="0" smtClean="0"/>
              <a:t>To consider progression and assessment in HWB</a:t>
            </a:r>
          </a:p>
          <a:p>
            <a:endParaRPr lang="en-GB" sz="2400" dirty="0"/>
          </a:p>
          <a:p>
            <a:r>
              <a:rPr lang="en-GB" sz="2400" dirty="0" smtClean="0"/>
              <a:t>To give consideration to KS2 lesson planning and topics in HWB</a:t>
            </a:r>
          </a:p>
          <a:p>
            <a:endParaRPr lang="en-GB" sz="2400" dirty="0"/>
          </a:p>
          <a:p>
            <a:r>
              <a:rPr lang="en-GB" sz="2400" dirty="0" smtClean="0"/>
              <a:t>To further consider the components of activity to support a Healthy Mind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7341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‘Top Tips’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gyfer</a:t>
            </a:r>
            <a:r>
              <a:rPr lang="en-GB" sz="3600" dirty="0" smtClean="0"/>
              <a:t> </a:t>
            </a:r>
            <a:r>
              <a:rPr lang="en-GB" sz="3600" dirty="0" err="1" smtClean="0"/>
              <a:t>dysgu</a:t>
            </a:r>
            <a:r>
              <a:rPr lang="en-GB" sz="3600" dirty="0" smtClean="0"/>
              <a:t> / Top tips for teaching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lyfryn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penawdau</a:t>
            </a:r>
            <a:r>
              <a:rPr lang="en-GB" dirty="0" smtClean="0"/>
              <a:t> (IEW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ddarparu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Ymchwiliwch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arbennigol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3 </a:t>
            </a:r>
            <a:r>
              <a:rPr lang="en-GB" dirty="0" err="1" smtClean="0"/>
              <a:t>neu</a:t>
            </a:r>
            <a:r>
              <a:rPr lang="en-GB" dirty="0" smtClean="0"/>
              <a:t> 4 </a:t>
            </a:r>
            <a:r>
              <a:rPr lang="en-GB" dirty="0" err="1" smtClean="0"/>
              <a:t>tipiau</a:t>
            </a:r>
            <a:r>
              <a:rPr lang="en-GB" dirty="0" smtClean="0"/>
              <a:t> top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rannu</a:t>
            </a:r>
            <a:r>
              <a:rPr lang="en-GB" dirty="0" smtClean="0"/>
              <a:t> (</a:t>
            </a:r>
            <a:r>
              <a:rPr lang="en-GB" dirty="0" err="1" smtClean="0"/>
              <a:t>grŵp</a:t>
            </a:r>
            <a:r>
              <a:rPr lang="en-GB" dirty="0" smtClean="0"/>
              <a:t> o 3).]</a:t>
            </a:r>
          </a:p>
          <a:p>
            <a:r>
              <a:rPr lang="en-GB" dirty="0" err="1" smtClean="0"/>
              <a:t>Cylchdrowch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rannu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lenwi’r</a:t>
            </a:r>
            <a:r>
              <a:rPr lang="en-GB" dirty="0" smtClean="0"/>
              <a:t> </a:t>
            </a:r>
            <a:r>
              <a:rPr lang="en-GB" dirty="0" err="1" smtClean="0"/>
              <a:t>llyfryn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Make a booklet with headings (IEW provide)</a:t>
            </a:r>
          </a:p>
          <a:p>
            <a:r>
              <a:rPr lang="en-GB" dirty="0" smtClean="0"/>
              <a:t>Research your area of expertise and make 3 or 4 top tips to share Group of 3) .</a:t>
            </a:r>
          </a:p>
          <a:p>
            <a:r>
              <a:rPr lang="en-GB" dirty="0" smtClean="0"/>
              <a:t>Circulate and share filling your Top Tips booklet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383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 err="1" smtClean="0"/>
              <a:t>Natur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cynnydd</a:t>
            </a:r>
            <a:r>
              <a:rPr lang="en-GB" sz="3200" b="1" dirty="0" smtClean="0"/>
              <a:t> ag </a:t>
            </a:r>
            <a:r>
              <a:rPr lang="en-GB" sz="3200" b="1" dirty="0" err="1" smtClean="0"/>
              <a:t>asesu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IaLl</a:t>
            </a:r>
            <a:r>
              <a:rPr lang="en-GB" sz="3200" b="1" dirty="0" smtClean="0"/>
              <a:t> / The nature of progression and assessment of HWB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Hunan-</a:t>
            </a:r>
            <a:r>
              <a:rPr lang="en-GB" dirty="0" err="1" smtClean="0"/>
              <a:t>reolaeth</a:t>
            </a:r>
            <a:endParaRPr lang="en-GB" dirty="0" smtClean="0"/>
          </a:p>
          <a:p>
            <a:r>
              <a:rPr lang="en-GB" dirty="0" err="1" smtClean="0"/>
              <a:t>Cyfrifoldeb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 smtClean="0"/>
          </a:p>
          <a:p>
            <a:r>
              <a:rPr lang="en-GB" dirty="0" err="1" smtClean="0"/>
              <a:t>Gwybodaeth</a:t>
            </a:r>
            <a:r>
              <a:rPr lang="en-GB" dirty="0" smtClean="0"/>
              <a:t> / </a:t>
            </a:r>
            <a:r>
              <a:rPr lang="en-GB" dirty="0" err="1" smtClean="0"/>
              <a:t>sgiliau</a:t>
            </a:r>
            <a:endParaRPr lang="en-GB" dirty="0" smtClean="0"/>
          </a:p>
          <a:p>
            <a:r>
              <a:rPr lang="en-GB" dirty="0" err="1" smtClean="0"/>
              <a:t>Tyfiant</a:t>
            </a:r>
            <a:endParaRPr lang="en-GB" dirty="0" smtClean="0"/>
          </a:p>
          <a:p>
            <a:pPr lvl="1"/>
            <a:r>
              <a:rPr lang="en-GB" dirty="0" err="1" smtClean="0"/>
              <a:t>Darllennwch</a:t>
            </a:r>
            <a:r>
              <a:rPr lang="en-GB" dirty="0" smtClean="0"/>
              <a:t> a </a:t>
            </a:r>
            <a:r>
              <a:rPr lang="en-GB" dirty="0" err="1" smtClean="0"/>
              <a:t>thrafodwch</a:t>
            </a:r>
            <a:r>
              <a:rPr lang="en-GB" dirty="0" smtClean="0"/>
              <a:t> bob </a:t>
            </a:r>
            <a:r>
              <a:rPr lang="en-GB" dirty="0" err="1" smtClean="0"/>
              <a:t>rhan</a:t>
            </a:r>
            <a:endParaRPr lang="en-GB" dirty="0" smtClean="0"/>
          </a:p>
          <a:p>
            <a:pPr lvl="1"/>
            <a:r>
              <a:rPr lang="en-GB" dirty="0" err="1" smtClean="0"/>
              <a:t>Darluniwch</a:t>
            </a:r>
            <a:r>
              <a:rPr lang="en-GB" dirty="0" smtClean="0"/>
              <a:t> </a:t>
            </a:r>
            <a:r>
              <a:rPr lang="en-GB" dirty="0" err="1" smtClean="0"/>
              <a:t>gymeriad</a:t>
            </a:r>
            <a:endParaRPr lang="en-GB" dirty="0" smtClean="0"/>
          </a:p>
          <a:p>
            <a:pPr lvl="1"/>
            <a:r>
              <a:rPr lang="en-GB" dirty="0" err="1" smtClean="0"/>
              <a:t>Labelwch</a:t>
            </a:r>
            <a:r>
              <a:rPr lang="en-GB" dirty="0" smtClean="0"/>
              <a:t> </a:t>
            </a:r>
            <a:r>
              <a:rPr lang="en-GB" dirty="0" err="1" smtClean="0"/>
              <a:t>ef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esiamplau</a:t>
            </a:r>
            <a:r>
              <a:rPr lang="en-GB" dirty="0" smtClean="0"/>
              <a:t> o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byddai</a:t>
            </a:r>
            <a:r>
              <a:rPr lang="en-GB" dirty="0" smtClean="0"/>
              <a:t> bob un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Self regulation</a:t>
            </a:r>
          </a:p>
          <a:p>
            <a:r>
              <a:rPr lang="en-GB" dirty="0" smtClean="0"/>
              <a:t>Social responsibility</a:t>
            </a:r>
          </a:p>
          <a:p>
            <a:r>
              <a:rPr lang="en-GB" dirty="0" smtClean="0"/>
              <a:t>Knowledge/Skills</a:t>
            </a:r>
          </a:p>
          <a:p>
            <a:r>
              <a:rPr lang="en-GB" dirty="0" smtClean="0"/>
              <a:t>Growth</a:t>
            </a:r>
          </a:p>
          <a:p>
            <a:pPr lvl="1"/>
            <a:r>
              <a:rPr lang="en-GB" dirty="0" smtClean="0"/>
              <a:t>Read and discuss each section</a:t>
            </a:r>
          </a:p>
          <a:p>
            <a:pPr lvl="1"/>
            <a:r>
              <a:rPr lang="en-GB" dirty="0" smtClean="0"/>
              <a:t>Draw a character</a:t>
            </a:r>
          </a:p>
          <a:p>
            <a:pPr lvl="1"/>
            <a:r>
              <a:rPr lang="en-GB" smtClean="0"/>
              <a:t>Label it </a:t>
            </a:r>
            <a:r>
              <a:rPr lang="en-GB" dirty="0" smtClean="0"/>
              <a:t>with examples of how each might look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335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821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Booklet headings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2750" y="1162050"/>
            <a:ext cx="4038600" cy="4525963"/>
          </a:xfrm>
        </p:spPr>
        <p:txBody>
          <a:bodyPr>
            <a:noAutofit/>
          </a:bodyPr>
          <a:lstStyle/>
          <a:p>
            <a:r>
              <a:rPr lang="en-GB" sz="2400" b="1" dirty="0" err="1" smtClean="0"/>
              <a:t>Tudalen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teitl</a:t>
            </a:r>
            <a:endParaRPr lang="en-GB" sz="2400" b="1" dirty="0" smtClean="0"/>
          </a:p>
          <a:p>
            <a:pPr lvl="1"/>
            <a:r>
              <a:rPr lang="en-GB" dirty="0" err="1" smtClean="0"/>
              <a:t>Tipiau</a:t>
            </a:r>
            <a:r>
              <a:rPr lang="en-GB" dirty="0" smtClean="0"/>
              <a:t> top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IaLl</a:t>
            </a:r>
            <a:endParaRPr lang="en-GB" dirty="0" smtClean="0"/>
          </a:p>
          <a:p>
            <a:pPr lvl="1"/>
            <a:r>
              <a:rPr lang="en-GB" dirty="0" err="1" smtClean="0"/>
              <a:t>Amddiffyn</a:t>
            </a:r>
            <a:r>
              <a:rPr lang="en-GB" dirty="0" smtClean="0"/>
              <a:t> ) </a:t>
            </a:r>
            <a:r>
              <a:rPr lang="en-GB" dirty="0" err="1" smtClean="0"/>
              <a:t>fel</a:t>
            </a:r>
            <a:r>
              <a:rPr lang="en-GB" dirty="0" smtClean="0"/>
              <a:t> is-</a:t>
            </a:r>
            <a:r>
              <a:rPr lang="en-GB" dirty="0" err="1" smtClean="0"/>
              <a:t>deitl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dydalen</a:t>
            </a:r>
            <a:r>
              <a:rPr lang="en-GB" dirty="0" smtClean="0"/>
              <a:t> </a:t>
            </a:r>
            <a:r>
              <a:rPr lang="en-GB" dirty="0" err="1" smtClean="0"/>
              <a:t>teitl</a:t>
            </a:r>
            <a:endParaRPr lang="en-GB" dirty="0" smtClean="0"/>
          </a:p>
          <a:p>
            <a:pPr marL="457200" lvl="1" indent="0">
              <a:buNone/>
            </a:pPr>
            <a:r>
              <a:rPr lang="en-GB" b="1" dirty="0" smtClean="0"/>
              <a:t>P1</a:t>
            </a:r>
            <a:r>
              <a:rPr lang="en-GB" dirty="0" smtClean="0"/>
              <a:t> </a:t>
            </a:r>
            <a:r>
              <a:rPr lang="en-GB" dirty="0" err="1" smtClean="0"/>
              <a:t>Arwyddo</a:t>
            </a:r>
            <a:endParaRPr lang="en-GB" dirty="0" smtClean="0"/>
          </a:p>
          <a:p>
            <a:pPr marL="457200" lvl="1" indent="0">
              <a:buNone/>
            </a:pPr>
            <a:r>
              <a:rPr lang="en-GB" b="1" dirty="0" smtClean="0"/>
              <a:t>P2</a:t>
            </a:r>
            <a:r>
              <a:rPr lang="en-GB" dirty="0" smtClean="0"/>
              <a:t> </a:t>
            </a:r>
            <a:r>
              <a:rPr lang="en-GB" dirty="0" err="1" smtClean="0"/>
              <a:t>Pellau’r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endParaRPr lang="en-GB" dirty="0" smtClean="0"/>
          </a:p>
          <a:p>
            <a:pPr marL="457200" lvl="1" indent="0">
              <a:buNone/>
            </a:pPr>
            <a:r>
              <a:rPr lang="en-GB" b="1" dirty="0" smtClean="0"/>
              <a:t>P3</a:t>
            </a:r>
            <a:r>
              <a:rPr lang="en-GB" dirty="0" smtClean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/</a:t>
            </a:r>
            <a:r>
              <a:rPr lang="en-GB" dirty="0" err="1" smtClean="0"/>
              <a:t>Asesu</a:t>
            </a:r>
            <a:endParaRPr lang="en-GB" dirty="0" smtClean="0"/>
          </a:p>
          <a:p>
            <a:pPr marL="457200" lvl="1" indent="0">
              <a:buNone/>
            </a:pPr>
            <a:r>
              <a:rPr lang="en-GB" b="1" dirty="0" smtClean="0"/>
              <a:t>P4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/</a:t>
            </a:r>
            <a:r>
              <a:rPr lang="en-GB" dirty="0" err="1" smtClean="0"/>
              <a:t>Clo</a:t>
            </a:r>
            <a:r>
              <a:rPr lang="en-GB" dirty="0" smtClean="0"/>
              <a:t> y </a:t>
            </a:r>
            <a:r>
              <a:rPr lang="en-GB" dirty="0" err="1" smtClean="0"/>
              <a:t>wers</a:t>
            </a:r>
            <a:endParaRPr lang="en-GB" dirty="0" smtClean="0"/>
          </a:p>
          <a:p>
            <a:pPr marL="457200" lvl="1" indent="0">
              <a:buNone/>
            </a:pPr>
            <a:r>
              <a:rPr lang="en-GB" b="1" dirty="0" smtClean="0"/>
              <a:t>P5 a 6 </a:t>
            </a:r>
            <a:r>
              <a:rPr lang="en-GB" dirty="0" smtClean="0"/>
              <a:t>– </a:t>
            </a:r>
            <a:r>
              <a:rPr lang="en-GB" dirty="0" err="1" smtClean="0"/>
              <a:t>Anhwylder</a:t>
            </a:r>
            <a:r>
              <a:rPr lang="en-GB" dirty="0" smtClean="0"/>
              <a:t> </a:t>
            </a:r>
            <a:r>
              <a:rPr lang="en-GB" dirty="0" err="1" smtClean="0"/>
              <a:t>bwyta</a:t>
            </a:r>
            <a:r>
              <a:rPr lang="en-GB" dirty="0" smtClean="0"/>
              <a:t> / </a:t>
            </a:r>
            <a:r>
              <a:rPr lang="en-GB" dirty="0" err="1" smtClean="0"/>
              <a:t>hunan</a:t>
            </a:r>
            <a:r>
              <a:rPr lang="en-GB" dirty="0" smtClean="0"/>
              <a:t> </a:t>
            </a:r>
            <a:r>
              <a:rPr lang="en-GB" dirty="0" err="1" smtClean="0"/>
              <a:t>niweidio</a:t>
            </a:r>
            <a:r>
              <a:rPr lang="en-GB" dirty="0" smtClean="0"/>
              <a:t> a </a:t>
            </a:r>
            <a:r>
              <a:rPr lang="en-GB" dirty="0" err="1" smtClean="0"/>
              <a:t>hunan</a:t>
            </a:r>
            <a:r>
              <a:rPr lang="en-GB" dirty="0" smtClean="0"/>
              <a:t> </a:t>
            </a:r>
            <a:r>
              <a:rPr lang="en-GB" dirty="0" err="1" smtClean="0"/>
              <a:t>laddiad</a:t>
            </a:r>
            <a:endParaRPr lang="en-GB" dirty="0" smtClean="0"/>
          </a:p>
          <a:p>
            <a:pPr marL="457200" lvl="1" indent="0">
              <a:buNone/>
            </a:pPr>
            <a:r>
              <a:rPr lang="en-GB" b="1" dirty="0" smtClean="0"/>
              <a:t>P7</a:t>
            </a:r>
            <a:r>
              <a:rPr lang="en-GB" dirty="0" smtClean="0"/>
              <a:t> </a:t>
            </a:r>
            <a:r>
              <a:rPr lang="en-GB" dirty="0" err="1" smtClean="0"/>
              <a:t>Ymwelwyr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3300" y="1085850"/>
            <a:ext cx="4038600" cy="4525963"/>
          </a:xfrm>
        </p:spPr>
        <p:txBody>
          <a:bodyPr>
            <a:noAutofit/>
          </a:bodyPr>
          <a:lstStyle/>
          <a:p>
            <a:r>
              <a:rPr lang="en-GB" sz="2400" b="1" dirty="0" smtClean="0"/>
              <a:t>Title page</a:t>
            </a:r>
          </a:p>
          <a:p>
            <a:pPr lvl="1"/>
            <a:r>
              <a:rPr lang="en-GB" dirty="0" smtClean="0"/>
              <a:t>Top Tips for Teaching HWB</a:t>
            </a:r>
          </a:p>
          <a:p>
            <a:pPr lvl="1"/>
            <a:r>
              <a:rPr lang="en-GB" dirty="0" smtClean="0"/>
              <a:t>Safeguarding ( subtitle on title page</a:t>
            </a:r>
          </a:p>
          <a:p>
            <a:pPr marL="457200" lvl="1" indent="0">
              <a:buNone/>
            </a:pPr>
            <a:r>
              <a:rPr lang="en-GB" b="1" dirty="0"/>
              <a:t>P</a:t>
            </a:r>
            <a:r>
              <a:rPr lang="en-GB" b="1" dirty="0" smtClean="0"/>
              <a:t>1</a:t>
            </a:r>
            <a:r>
              <a:rPr lang="en-GB" dirty="0" smtClean="0"/>
              <a:t> Signposting</a:t>
            </a:r>
          </a:p>
          <a:p>
            <a:pPr marL="457200" lvl="1" indent="0">
              <a:buNone/>
            </a:pPr>
            <a:r>
              <a:rPr lang="en-GB" b="1" dirty="0" smtClean="0"/>
              <a:t>P2</a:t>
            </a:r>
            <a:r>
              <a:rPr lang="en-GB" dirty="0" smtClean="0"/>
              <a:t> Distancing the Learning</a:t>
            </a:r>
          </a:p>
          <a:p>
            <a:pPr marL="457200" lvl="1" indent="0">
              <a:buNone/>
            </a:pPr>
            <a:r>
              <a:rPr lang="en-GB" b="1" dirty="0" smtClean="0"/>
              <a:t>P3</a:t>
            </a:r>
            <a:r>
              <a:rPr lang="en-GB" dirty="0" smtClean="0"/>
              <a:t> Reflection/Assess</a:t>
            </a:r>
          </a:p>
          <a:p>
            <a:pPr marL="457200" lvl="1" indent="0">
              <a:buNone/>
            </a:pPr>
            <a:r>
              <a:rPr lang="en-GB" b="1" dirty="0" smtClean="0"/>
              <a:t>P4</a:t>
            </a:r>
            <a:r>
              <a:rPr lang="en-GB" dirty="0" smtClean="0"/>
              <a:t> The Teacher/Endings</a:t>
            </a:r>
          </a:p>
          <a:p>
            <a:pPr marL="457200" lvl="1" indent="0">
              <a:buNone/>
            </a:pPr>
            <a:r>
              <a:rPr lang="en-GB" b="1" dirty="0" smtClean="0"/>
              <a:t>P5 and 6 </a:t>
            </a:r>
            <a:r>
              <a:rPr lang="en-GB" dirty="0" smtClean="0"/>
              <a:t>– Eating disorders/self-harm and suicide</a:t>
            </a:r>
          </a:p>
          <a:p>
            <a:pPr marL="457200" lvl="1" indent="0">
              <a:buNone/>
            </a:pPr>
            <a:r>
              <a:rPr lang="en-GB" b="1" dirty="0" smtClean="0"/>
              <a:t>P7</a:t>
            </a:r>
            <a:r>
              <a:rPr lang="en-GB" dirty="0" smtClean="0"/>
              <a:t> Visitors</a:t>
            </a:r>
          </a:p>
        </p:txBody>
      </p:sp>
    </p:spTree>
    <p:extLst>
      <p:ext uri="{BB962C8B-B14F-4D97-AF65-F5344CB8AC3E}">
        <p14:creationId xmlns:p14="http://schemas.microsoft.com/office/powerpoint/2010/main" val="2392218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Syniadau</a:t>
            </a:r>
            <a:r>
              <a:rPr lang="en-GB" dirty="0" smtClean="0"/>
              <a:t> CA2 / KS2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Blwyddyn</a:t>
            </a:r>
            <a:r>
              <a:rPr lang="en-GB" dirty="0" smtClean="0"/>
              <a:t> 4 / </a:t>
            </a:r>
            <a:r>
              <a:rPr lang="en-GB" dirty="0" err="1" smtClean="0"/>
              <a:t>Blwyddyn</a:t>
            </a:r>
            <a:r>
              <a:rPr lang="en-GB" dirty="0" smtClean="0"/>
              <a:t> 6</a:t>
            </a:r>
          </a:p>
          <a:p>
            <a:r>
              <a:rPr lang="en-GB" dirty="0" err="1" smtClean="0"/>
              <a:t>Dewch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ddeunydd</a:t>
            </a:r>
            <a:r>
              <a:rPr lang="en-GB" dirty="0" smtClean="0"/>
              <a:t> </a:t>
            </a:r>
            <a:r>
              <a:rPr lang="en-GB" dirty="0" err="1" smtClean="0"/>
              <a:t>Cymdeithas</a:t>
            </a:r>
            <a:r>
              <a:rPr lang="en-GB" dirty="0" smtClean="0"/>
              <a:t> PSHE (</a:t>
            </a:r>
            <a:r>
              <a:rPr lang="en-GB" dirty="0" err="1" smtClean="0"/>
              <a:t>Lloegr</a:t>
            </a:r>
            <a:r>
              <a:rPr lang="en-GB" dirty="0" smtClean="0"/>
              <a:t>) </a:t>
            </a:r>
            <a:r>
              <a:rPr lang="en-GB" dirty="0" err="1" smtClean="0"/>
              <a:t>ar</a:t>
            </a:r>
            <a:r>
              <a:rPr lang="en-GB" dirty="0" smtClean="0"/>
              <a:t> Moodle</a:t>
            </a:r>
          </a:p>
          <a:p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dirty="0" err="1" smtClean="0"/>
              <a:t>wers</a:t>
            </a:r>
            <a:r>
              <a:rPr lang="en-GB" dirty="0" smtClean="0"/>
              <a:t> (</a:t>
            </a:r>
            <a:r>
              <a:rPr lang="en-GB" dirty="0" err="1" smtClean="0"/>
              <a:t>pâr</a:t>
            </a:r>
            <a:r>
              <a:rPr lang="en-GB" dirty="0" smtClean="0"/>
              <a:t>)</a:t>
            </a:r>
          </a:p>
          <a:p>
            <a:pPr lvl="1"/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byddech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ddysgu</a:t>
            </a:r>
            <a:r>
              <a:rPr lang="en-GB" dirty="0" smtClean="0"/>
              <a:t> (+ </a:t>
            </a:r>
            <a:r>
              <a:rPr lang="en-GB" dirty="0" err="1" smtClean="0"/>
              <a:t>cyfoethogiad</a:t>
            </a:r>
            <a:r>
              <a:rPr lang="en-GB" dirty="0" smtClean="0"/>
              <a:t>?)</a:t>
            </a:r>
          </a:p>
          <a:p>
            <a:pPr lvl="1"/>
            <a:r>
              <a:rPr lang="en-GB" dirty="0" err="1" smtClean="0"/>
              <a:t>Ymunwch</a:t>
            </a:r>
            <a:r>
              <a:rPr lang="en-GB" dirty="0" smtClean="0"/>
              <a:t> a 2 </a:t>
            </a:r>
            <a:r>
              <a:rPr lang="en-GB" dirty="0" err="1" smtClean="0"/>
              <a:t>bâr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glywed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gwersi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haddasiadau</a:t>
            </a:r>
            <a:r>
              <a:rPr lang="en-GB" dirty="0" smtClean="0"/>
              <a:t> </a:t>
            </a:r>
            <a:r>
              <a:rPr lang="en-GB" dirty="0" err="1" smtClean="0"/>
              <a:t>cyfoethogi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Year 4 /  Year 6 </a:t>
            </a:r>
            <a:endParaRPr lang="en-GB" dirty="0"/>
          </a:p>
          <a:p>
            <a:r>
              <a:rPr lang="en-GB" dirty="0" smtClean="0"/>
              <a:t>Access PSHE </a:t>
            </a:r>
            <a:r>
              <a:rPr lang="en-GB" dirty="0" err="1" smtClean="0"/>
              <a:t>Assoc</a:t>
            </a:r>
            <a:r>
              <a:rPr lang="en-GB" dirty="0" smtClean="0"/>
              <a:t> Materials from Moodle</a:t>
            </a:r>
          </a:p>
          <a:p>
            <a:r>
              <a:rPr lang="en-GB" dirty="0" smtClean="0"/>
              <a:t>Choose a lesson (in pairs)</a:t>
            </a:r>
          </a:p>
          <a:p>
            <a:pPr lvl="1"/>
            <a:r>
              <a:rPr lang="en-GB" dirty="0" smtClean="0"/>
              <a:t>Consider how you would teach it (+an enhancement?)</a:t>
            </a:r>
          </a:p>
          <a:p>
            <a:pPr lvl="1"/>
            <a:r>
              <a:rPr lang="en-GB" dirty="0" smtClean="0"/>
              <a:t>Get together with another 2 pairs to hear their lessons and enhancements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1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Healthy Mind Platter Activity Carousel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Char char="-"/>
            </a:pPr>
            <a:r>
              <a:rPr lang="en-GB" sz="1600" b="1" dirty="0" smtClean="0"/>
              <a:t>1 </a:t>
            </a:r>
            <a:r>
              <a:rPr lang="en-GB" sz="1600" b="1" dirty="0" err="1" smtClean="0"/>
              <a:t>Amser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mewnol</a:t>
            </a:r>
            <a:r>
              <a:rPr lang="en-GB" sz="1600" b="1" dirty="0" smtClean="0"/>
              <a:t> </a:t>
            </a:r>
            <a:r>
              <a:rPr lang="en-GB" sz="1600" dirty="0" smtClean="0"/>
              <a:t>– </a:t>
            </a:r>
            <a:r>
              <a:rPr lang="en-GB" sz="1600" dirty="0" err="1" smtClean="0"/>
              <a:t>Gwrando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y link </a:t>
            </a:r>
            <a:r>
              <a:rPr lang="en-GB" sz="1600" dirty="0" err="1" smtClean="0"/>
              <a:t>uchod</a:t>
            </a:r>
            <a:r>
              <a:rPr lang="en-GB" sz="1600" dirty="0" smtClean="0"/>
              <a:t> – </a:t>
            </a:r>
            <a:r>
              <a:rPr lang="en-GB" sz="1600" dirty="0" err="1" smtClean="0"/>
              <a:t>llygaid</a:t>
            </a:r>
            <a:r>
              <a:rPr lang="en-GB" sz="1600" dirty="0" smtClean="0"/>
              <a:t> </a:t>
            </a:r>
            <a:r>
              <a:rPr lang="en-GB" sz="1600" dirty="0" err="1" smtClean="0"/>
              <a:t>wedi</a:t>
            </a:r>
            <a:r>
              <a:rPr lang="en-GB" sz="1600" dirty="0" smtClean="0"/>
              <a:t> </a:t>
            </a:r>
            <a:r>
              <a:rPr lang="en-GB" sz="1600" dirty="0" err="1" smtClean="0"/>
              <a:t>cau</a:t>
            </a:r>
            <a:r>
              <a:rPr lang="en-GB" sz="1600" dirty="0" smtClean="0"/>
              <a:t> – </a:t>
            </a:r>
            <a:r>
              <a:rPr lang="en-GB" sz="1600" dirty="0" err="1" smtClean="0"/>
              <a:t>ffocws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yr</a:t>
            </a:r>
            <a:r>
              <a:rPr lang="en-GB" sz="1600" dirty="0" smtClean="0"/>
              <a:t> </a:t>
            </a:r>
            <a:r>
              <a:rPr lang="en-GB" sz="1600" dirty="0" err="1" smtClean="0"/>
              <a:t>hyn</a:t>
            </a:r>
            <a:r>
              <a:rPr lang="en-GB" sz="1600" dirty="0" smtClean="0"/>
              <a:t> </a:t>
            </a:r>
            <a:r>
              <a:rPr lang="en-GB" sz="1600" dirty="0" err="1" smtClean="0"/>
              <a:t>rydych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glywed</a:t>
            </a:r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  <a:p>
            <a:pPr>
              <a:buFontTx/>
              <a:buChar char="-"/>
            </a:pPr>
            <a:r>
              <a:rPr lang="en-GB" sz="1600" b="1" dirty="0" smtClean="0"/>
              <a:t>2 </a:t>
            </a:r>
            <a:r>
              <a:rPr lang="en-GB" sz="1600" b="1" dirty="0" err="1" smtClean="0"/>
              <a:t>Cysgu</a:t>
            </a:r>
            <a:r>
              <a:rPr lang="en-GB" sz="1600" b="1" dirty="0" smtClean="0"/>
              <a:t> </a:t>
            </a:r>
            <a:r>
              <a:rPr lang="en-GB" sz="1600" dirty="0" smtClean="0"/>
              <a:t>(</a:t>
            </a:r>
            <a:r>
              <a:rPr lang="en-GB" sz="1600" dirty="0" err="1" smtClean="0"/>
              <a:t>pennau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y </a:t>
            </a:r>
            <a:r>
              <a:rPr lang="en-GB" sz="1600" dirty="0" err="1" smtClean="0"/>
              <a:t>ddesg</a:t>
            </a:r>
            <a:r>
              <a:rPr lang="en-GB" sz="1600" dirty="0" smtClean="0"/>
              <a:t>)?</a:t>
            </a:r>
          </a:p>
          <a:p>
            <a:pPr>
              <a:buFontTx/>
              <a:buChar char="-"/>
            </a:pPr>
            <a:endParaRPr lang="en-GB" sz="1600" dirty="0"/>
          </a:p>
          <a:p>
            <a:pPr>
              <a:buFontTx/>
              <a:buChar char="-"/>
            </a:pPr>
            <a:r>
              <a:rPr lang="en-GB" sz="1600" b="1" dirty="0"/>
              <a:t>3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Corfforol</a:t>
            </a:r>
            <a:r>
              <a:rPr lang="en-GB" sz="1600" b="1" dirty="0" smtClean="0"/>
              <a:t> </a:t>
            </a:r>
            <a:r>
              <a:rPr lang="en-GB" sz="1600" dirty="0" smtClean="0"/>
              <a:t>– </a:t>
            </a:r>
            <a:r>
              <a:rPr lang="en-GB" sz="1600" dirty="0" err="1" smtClean="0"/>
              <a:t>Mewn</a:t>
            </a:r>
            <a:r>
              <a:rPr lang="en-GB" sz="1600" dirty="0" smtClean="0"/>
              <a:t> </a:t>
            </a:r>
            <a:r>
              <a:rPr lang="en-GB" sz="1600" dirty="0" err="1" smtClean="0"/>
              <a:t>parau</a:t>
            </a:r>
            <a:r>
              <a:rPr lang="en-GB" sz="1600" dirty="0" smtClean="0"/>
              <a:t>/</a:t>
            </a:r>
            <a:r>
              <a:rPr lang="en-GB" sz="1600" dirty="0" err="1" smtClean="0"/>
              <a:t>gwpiau</a:t>
            </a:r>
            <a:r>
              <a:rPr lang="en-GB" sz="1600" dirty="0" smtClean="0"/>
              <a:t> </a:t>
            </a:r>
            <a:r>
              <a:rPr lang="en-GB" sz="1600" dirty="0" err="1" smtClean="0"/>
              <a:t>ymarferwch</a:t>
            </a:r>
            <a:r>
              <a:rPr lang="en-GB" sz="1600" dirty="0" smtClean="0"/>
              <a:t> </a:t>
            </a:r>
            <a:r>
              <a:rPr lang="en-GB" sz="1600" dirty="0" err="1" smtClean="0"/>
              <a:t>cerdded</a:t>
            </a:r>
            <a:r>
              <a:rPr lang="en-GB" sz="1600" dirty="0" smtClean="0"/>
              <a:t> </a:t>
            </a:r>
            <a:r>
              <a:rPr lang="en-GB" sz="1600" dirty="0" err="1" smtClean="0"/>
              <a:t>gyda’ch</a:t>
            </a:r>
            <a:r>
              <a:rPr lang="en-GB" sz="1600" dirty="0" smtClean="0"/>
              <a:t> </a:t>
            </a:r>
            <a:r>
              <a:rPr lang="en-GB" sz="1600" dirty="0" err="1" smtClean="0"/>
              <a:t>gilydd</a:t>
            </a:r>
            <a:r>
              <a:rPr lang="en-GB" sz="1600" dirty="0" smtClean="0"/>
              <a:t> (</a:t>
            </a:r>
            <a:r>
              <a:rPr lang="en-GB" sz="1600" dirty="0" err="1" smtClean="0"/>
              <a:t>breichiau</a:t>
            </a:r>
            <a:r>
              <a:rPr lang="en-GB" sz="1600" dirty="0" smtClean="0"/>
              <a:t> o </a:t>
            </a:r>
            <a:r>
              <a:rPr lang="en-GB" sz="1600" dirty="0" err="1" smtClean="0"/>
              <a:t>gwmpas</a:t>
            </a:r>
            <a:r>
              <a:rPr lang="en-GB" sz="1600" dirty="0" smtClean="0"/>
              <a:t> </a:t>
            </a:r>
            <a:r>
              <a:rPr lang="en-GB" sz="1600" dirty="0" err="1" smtClean="0"/>
              <a:t>ysgywyddau</a:t>
            </a:r>
            <a:r>
              <a:rPr lang="en-GB" sz="1600" dirty="0" smtClean="0"/>
              <a:t> –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côn</a:t>
            </a:r>
            <a:r>
              <a:rPr lang="en-GB" sz="1600" dirty="0" smtClean="0"/>
              <a:t> </a:t>
            </a:r>
            <a:r>
              <a:rPr lang="en-GB" sz="1600" dirty="0" err="1" smtClean="0"/>
              <a:t>Add.Gorff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eich</a:t>
            </a:r>
            <a:r>
              <a:rPr lang="en-GB" sz="1600" dirty="0" smtClean="0"/>
              <a:t> pen). </a:t>
            </a:r>
          </a:p>
          <a:p>
            <a:pPr>
              <a:buFontTx/>
              <a:buChar char="-"/>
            </a:pPr>
            <a:endParaRPr lang="en-GB" sz="1600" dirty="0"/>
          </a:p>
          <a:p>
            <a:pPr>
              <a:buFontTx/>
              <a:buChar char="-"/>
            </a:pPr>
            <a:r>
              <a:rPr lang="en-GB" sz="1600" b="1" dirty="0"/>
              <a:t>4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Ffocws</a:t>
            </a:r>
            <a:r>
              <a:rPr lang="en-GB" sz="1600" dirty="0" smtClean="0"/>
              <a:t> – (</a:t>
            </a:r>
            <a:r>
              <a:rPr lang="en-GB" sz="1600" dirty="0" err="1" smtClean="0"/>
              <a:t>Meistriolaeth</a:t>
            </a:r>
            <a:r>
              <a:rPr lang="en-GB" sz="1600" dirty="0" smtClean="0"/>
              <a:t>)  - </a:t>
            </a:r>
            <a:r>
              <a:rPr lang="en-GB" sz="1600" dirty="0" err="1" smtClean="0"/>
              <a:t>Parau</a:t>
            </a:r>
            <a:r>
              <a:rPr lang="en-GB" sz="1600" dirty="0" smtClean="0"/>
              <a:t> – </a:t>
            </a:r>
            <a:r>
              <a:rPr lang="en-GB" sz="1600" dirty="0" err="1" smtClean="0"/>
              <a:t>Gwnewch</a:t>
            </a:r>
            <a:r>
              <a:rPr lang="en-GB" sz="1600" dirty="0" smtClean="0"/>
              <a:t> </a:t>
            </a:r>
            <a:r>
              <a:rPr lang="en-GB" sz="1600" dirty="0" err="1" smtClean="0"/>
              <a:t>bentwr</a:t>
            </a:r>
            <a:r>
              <a:rPr lang="en-GB" sz="1600" dirty="0" smtClean="0"/>
              <a:t> o </a:t>
            </a:r>
            <a:r>
              <a:rPr lang="en-GB" sz="1600" dirty="0" err="1" smtClean="0"/>
              <a:t>gwpannau</a:t>
            </a:r>
            <a:r>
              <a:rPr lang="en-GB" sz="1600" dirty="0" smtClean="0"/>
              <a:t>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gwaith</a:t>
            </a:r>
            <a:r>
              <a:rPr lang="en-GB" sz="1600" dirty="0" smtClean="0"/>
              <a:t> </a:t>
            </a:r>
            <a:r>
              <a:rPr lang="en-GB" sz="1600" dirty="0" err="1" smtClean="0"/>
              <a:t>tim</a:t>
            </a:r>
            <a:r>
              <a:rPr lang="en-GB" sz="1600" dirty="0" smtClean="0"/>
              <a:t>, band elastic a chordin</a:t>
            </a:r>
          </a:p>
          <a:p>
            <a:pPr>
              <a:buFontTx/>
              <a:buChar char="-"/>
            </a:pPr>
            <a:endParaRPr lang="en-GB" sz="1600" dirty="0"/>
          </a:p>
          <a:p>
            <a:pPr>
              <a:buFontTx/>
              <a:buChar char="-"/>
            </a:pPr>
            <a:r>
              <a:rPr lang="en-GB" sz="1600" b="1" dirty="0"/>
              <a:t>5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Cysylltu</a:t>
            </a:r>
            <a:r>
              <a:rPr lang="en-GB" sz="1600" b="1" dirty="0" smtClean="0"/>
              <a:t> -</a:t>
            </a:r>
            <a:r>
              <a:rPr lang="en-GB" sz="1600" dirty="0" smtClean="0"/>
              <a:t> (</a:t>
            </a:r>
            <a:r>
              <a:rPr lang="en-GB" sz="1600" dirty="0" err="1" smtClean="0"/>
              <a:t>rhoi</a:t>
            </a:r>
            <a:r>
              <a:rPr lang="en-GB" sz="1600" dirty="0" smtClean="0"/>
              <a:t>) – </a:t>
            </a:r>
            <a:r>
              <a:rPr lang="en-GB" sz="1600" dirty="0" err="1" smtClean="0"/>
              <a:t>Gwnewch</a:t>
            </a:r>
            <a:r>
              <a:rPr lang="en-GB" sz="1600" dirty="0" smtClean="0"/>
              <a:t> </a:t>
            </a:r>
            <a:r>
              <a:rPr lang="en-GB" sz="1600" dirty="0" err="1" smtClean="0"/>
              <a:t>gerdyn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rhywun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y </a:t>
            </a:r>
            <a:r>
              <a:rPr lang="en-GB" sz="1600" dirty="0" err="1" smtClean="0"/>
              <a:t>grwp</a:t>
            </a:r>
            <a:r>
              <a:rPr lang="en-GB" sz="1600" dirty="0" smtClean="0"/>
              <a:t> (</a:t>
            </a:r>
            <a:r>
              <a:rPr lang="en-GB" sz="1600" dirty="0" err="1" smtClean="0"/>
              <a:t>gwnewch</a:t>
            </a:r>
            <a:r>
              <a:rPr lang="en-GB" sz="1600" dirty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siwr</a:t>
            </a:r>
            <a:r>
              <a:rPr lang="en-GB" sz="1600" dirty="0" smtClean="0"/>
              <a:t> </a:t>
            </a:r>
            <a:r>
              <a:rPr lang="en-GB" sz="1600" dirty="0" err="1" smtClean="0"/>
              <a:t>fod</a:t>
            </a:r>
            <a:r>
              <a:rPr lang="en-GB" sz="1600" dirty="0" smtClean="0"/>
              <a:t> </a:t>
            </a:r>
            <a:r>
              <a:rPr lang="en-GB" sz="1600" dirty="0" err="1" smtClean="0"/>
              <a:t>pawb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derbyn</a:t>
            </a:r>
            <a:r>
              <a:rPr lang="en-GB" sz="1600" dirty="0" smtClean="0"/>
              <a:t> un). </a:t>
            </a:r>
          </a:p>
          <a:p>
            <a:pPr>
              <a:buFontTx/>
              <a:buChar char="-"/>
            </a:pPr>
            <a:endParaRPr lang="en-GB" sz="1600" dirty="0"/>
          </a:p>
          <a:p>
            <a:pPr>
              <a:buFontTx/>
              <a:buChar char="-"/>
            </a:pPr>
            <a:r>
              <a:rPr lang="en-GB" sz="1600" b="1" dirty="0"/>
              <a:t>6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Chwarae</a:t>
            </a:r>
            <a:r>
              <a:rPr lang="en-GB" sz="1600" dirty="0" smtClean="0"/>
              <a:t> – </a:t>
            </a:r>
            <a:r>
              <a:rPr lang="en-GB" sz="1600" dirty="0" err="1" smtClean="0"/>
              <a:t>Mae’n</a:t>
            </a:r>
            <a:r>
              <a:rPr lang="en-GB" sz="1600" dirty="0" smtClean="0"/>
              <a:t> </a:t>
            </a:r>
            <a:r>
              <a:rPr lang="en-GB" sz="1600" dirty="0" err="1" smtClean="0"/>
              <a:t>cadw</a:t>
            </a:r>
            <a:r>
              <a:rPr lang="en-GB" sz="1600" dirty="0" smtClean="0"/>
              <a:t> </a:t>
            </a:r>
            <a:r>
              <a:rPr lang="en-GB" sz="1600" dirty="0" err="1" smtClean="0"/>
              <a:t>ni’n</a:t>
            </a:r>
            <a:r>
              <a:rPr lang="en-GB" sz="1600" dirty="0" smtClean="0"/>
              <a:t> </a:t>
            </a:r>
            <a:r>
              <a:rPr lang="en-GB" sz="1600" dirty="0" err="1" smtClean="0"/>
              <a:t>ifanc</a:t>
            </a:r>
            <a:r>
              <a:rPr lang="en-GB" sz="1600" dirty="0" smtClean="0"/>
              <a:t>) </a:t>
            </a:r>
            <a:r>
              <a:rPr lang="en-GB" sz="1600" dirty="0" err="1" smtClean="0"/>
              <a:t>Helo</a:t>
            </a:r>
            <a:r>
              <a:rPr lang="en-GB" sz="1600" dirty="0" smtClean="0"/>
              <a:t> </a:t>
            </a:r>
            <a:r>
              <a:rPr lang="en-GB" sz="1600" dirty="0" err="1" smtClean="0"/>
              <a:t>Brenin</a:t>
            </a:r>
            <a:endParaRPr lang="en-GB" sz="1600" dirty="0" smtClean="0"/>
          </a:p>
          <a:p>
            <a:pPr>
              <a:buFontTx/>
              <a:buChar char="-"/>
            </a:pPr>
            <a:endParaRPr lang="en-GB" sz="1600" dirty="0" smtClean="0"/>
          </a:p>
          <a:p>
            <a:pPr>
              <a:buFontTx/>
              <a:buChar char="-"/>
            </a:pPr>
            <a:r>
              <a:rPr lang="en-GB" sz="1600" b="1" dirty="0" smtClean="0"/>
              <a:t>7 </a:t>
            </a:r>
            <a:r>
              <a:rPr lang="en-GB" sz="1600" b="1" dirty="0" err="1" smtClean="0"/>
              <a:t>Amser</a:t>
            </a:r>
            <a:r>
              <a:rPr lang="en-GB" sz="1600" b="1" dirty="0" smtClean="0"/>
              <a:t> di </a:t>
            </a:r>
            <a:r>
              <a:rPr lang="en-GB" sz="1600" b="1" dirty="0" err="1" smtClean="0"/>
              <a:t>fynd</a:t>
            </a:r>
            <a:r>
              <a:rPr lang="en-GB" sz="1600" b="1" dirty="0" smtClean="0"/>
              <a:t> </a:t>
            </a:r>
            <a:r>
              <a:rPr lang="en-GB" sz="1600" dirty="0" smtClean="0"/>
              <a:t>– </a:t>
            </a:r>
            <a:r>
              <a:rPr lang="en-GB" sz="1600" dirty="0" err="1" smtClean="0"/>
              <a:t>Ewch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ymwelaid</a:t>
            </a:r>
            <a:r>
              <a:rPr lang="en-GB" sz="1600" dirty="0" smtClean="0"/>
              <a:t> </a:t>
            </a:r>
            <a:r>
              <a:rPr lang="en-GB" sz="1600" dirty="0" err="1" smtClean="0"/>
              <a:t>tu</a:t>
            </a:r>
            <a:r>
              <a:rPr lang="en-GB" sz="1600" dirty="0" smtClean="0"/>
              <a:t> </a:t>
            </a:r>
            <a:r>
              <a:rPr lang="en-GB" sz="1600" dirty="0" err="1" smtClean="0"/>
              <a:t>allan</a:t>
            </a:r>
            <a:endParaRPr lang="en-GB" sz="1600" dirty="0"/>
          </a:p>
          <a:p>
            <a:pPr>
              <a:buFontTx/>
              <a:buChar char="-"/>
            </a:pP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70000"/>
            <a:ext cx="4038600" cy="4953000"/>
          </a:xfrm>
        </p:spPr>
        <p:txBody>
          <a:bodyPr>
            <a:normAutofit fontScale="85000" lnSpcReduction="20000"/>
          </a:bodyPr>
          <a:lstStyle/>
          <a:p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www.youtube.com/watch?v=6Mm0k5viEHI</a:t>
            </a:r>
            <a:endParaRPr lang="en-GB" sz="1400" dirty="0" smtClean="0"/>
          </a:p>
          <a:p>
            <a:endParaRPr lang="en-GB" sz="1400" dirty="0"/>
          </a:p>
          <a:p>
            <a:pPr lvl="1"/>
            <a:r>
              <a:rPr lang="en-GB" sz="1600" b="1" dirty="0" smtClean="0"/>
              <a:t>1 Time in </a:t>
            </a:r>
            <a:r>
              <a:rPr lang="en-GB" sz="1600" dirty="0" smtClean="0"/>
              <a:t>-  Listen to the link above  - eyes closed – focus on what you hear.</a:t>
            </a:r>
          </a:p>
          <a:p>
            <a:pPr lvl="1"/>
            <a:endParaRPr lang="en-GB" sz="1600" dirty="0"/>
          </a:p>
          <a:p>
            <a:pPr lvl="1"/>
            <a:r>
              <a:rPr lang="en-GB" sz="1600" b="1" dirty="0" smtClean="0"/>
              <a:t>2 Sleep  </a:t>
            </a:r>
            <a:r>
              <a:rPr lang="en-GB" sz="1600" dirty="0" smtClean="0"/>
              <a:t>(Heads on desks</a:t>
            </a:r>
            <a:r>
              <a:rPr lang="en-GB" sz="1600" dirty="0"/>
              <a:t>)? </a:t>
            </a:r>
          </a:p>
          <a:p>
            <a:pPr lvl="1"/>
            <a:r>
              <a:rPr lang="en-GB" sz="1600" dirty="0" smtClean="0"/>
              <a:t> </a:t>
            </a:r>
            <a:endParaRPr lang="en-GB" sz="1600" dirty="0"/>
          </a:p>
          <a:p>
            <a:pPr lvl="1"/>
            <a:r>
              <a:rPr lang="en-GB" sz="1600" b="1" dirty="0" smtClean="0"/>
              <a:t>3 Physical</a:t>
            </a:r>
            <a:r>
              <a:rPr lang="en-GB" sz="1600" dirty="0" smtClean="0"/>
              <a:t>  -  In groups/pairs, practice walking together (arms around shoulders – balancing upturned PE marker on your heads).</a:t>
            </a:r>
          </a:p>
          <a:p>
            <a:pPr lvl="1"/>
            <a:endParaRPr lang="en-GB" sz="1600" dirty="0"/>
          </a:p>
          <a:p>
            <a:pPr lvl="1"/>
            <a:r>
              <a:rPr lang="en-GB" sz="1600" b="1" dirty="0" smtClean="0"/>
              <a:t>4 Focus </a:t>
            </a:r>
            <a:r>
              <a:rPr lang="en-GB" sz="1600" dirty="0" smtClean="0"/>
              <a:t>(Mastery)  - Pairs – stack cups using only teamwork, elastic band and string</a:t>
            </a:r>
          </a:p>
          <a:p>
            <a:pPr marL="457200" lvl="1" indent="0">
              <a:buNone/>
            </a:pPr>
            <a:endParaRPr lang="en-GB" sz="1600" dirty="0"/>
          </a:p>
          <a:p>
            <a:pPr lvl="1"/>
            <a:r>
              <a:rPr lang="en-GB" sz="1600" b="1" dirty="0" smtClean="0"/>
              <a:t>5 Connecting</a:t>
            </a:r>
            <a:r>
              <a:rPr lang="en-GB" sz="1600" dirty="0" smtClean="0"/>
              <a:t> (giving) -  make a card for someone in the group</a:t>
            </a:r>
          </a:p>
          <a:p>
            <a:pPr marL="457200" lvl="1" indent="0">
              <a:buNone/>
            </a:pPr>
            <a:endParaRPr lang="en-GB" sz="1600" dirty="0"/>
          </a:p>
          <a:p>
            <a:pPr lvl="1"/>
            <a:r>
              <a:rPr lang="en-GB" sz="1600" b="1" dirty="0" smtClean="0"/>
              <a:t>6 Play</a:t>
            </a:r>
            <a:r>
              <a:rPr lang="en-GB" sz="1600" dirty="0" smtClean="0"/>
              <a:t> -  Play (keeps us young) a game of ‘Hello King’</a:t>
            </a:r>
          </a:p>
          <a:p>
            <a:pPr marL="457200" lvl="1" indent="0">
              <a:buNone/>
            </a:pPr>
            <a:endParaRPr lang="en-GB" sz="1600" dirty="0"/>
          </a:p>
          <a:p>
            <a:pPr lvl="1"/>
            <a:r>
              <a:rPr lang="en-GB" sz="1600" b="1" dirty="0" smtClean="0"/>
              <a:t>7 Downtime</a:t>
            </a:r>
            <a:r>
              <a:rPr lang="en-GB" sz="1600" dirty="0" smtClean="0"/>
              <a:t>  - Take a visit outside</a:t>
            </a:r>
          </a:p>
          <a:p>
            <a:pPr marL="457200" lvl="1" indent="0"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82505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2806</TotalTime>
  <Words>776</Words>
  <Application>Microsoft Office PowerPoint</Application>
  <PresentationFormat>On-screen Show (4:3)</PresentationFormat>
  <Paragraphs>147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Mor belled…/ So far….</vt:lpstr>
      <vt:lpstr>………………..</vt:lpstr>
      <vt:lpstr>Amcanion y sesiwn /Aim of this session</vt:lpstr>
      <vt:lpstr>‘Top Tips’ ar gyfer dysgu / Top tips for teaching</vt:lpstr>
      <vt:lpstr>Natur cynnydd ag asesu IaLl / The nature of progression and assessment of HWB</vt:lpstr>
      <vt:lpstr>Booklet headings</vt:lpstr>
      <vt:lpstr>Syniadau CA2 / KS2 Ideas</vt:lpstr>
      <vt:lpstr>Healthy Mind Platter Activity Carousel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211</cp:revision>
  <cp:lastPrinted>2019-10-08T13:53:18Z</cp:lastPrinted>
  <dcterms:created xsi:type="dcterms:W3CDTF">2018-05-24T13:58:06Z</dcterms:created>
  <dcterms:modified xsi:type="dcterms:W3CDTF">2019-10-08T14:01:31Z</dcterms:modified>
</cp:coreProperties>
</file>