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4"/>
  </p:notesMasterIdLst>
  <p:sldIdLst>
    <p:sldId id="342" r:id="rId2"/>
    <p:sldId id="481" r:id="rId3"/>
    <p:sldId id="421" r:id="rId4"/>
    <p:sldId id="502" r:id="rId5"/>
    <p:sldId id="384" r:id="rId6"/>
    <p:sldId id="391" r:id="rId7"/>
    <p:sldId id="507" r:id="rId8"/>
    <p:sldId id="482" r:id="rId9"/>
    <p:sldId id="396" r:id="rId10"/>
    <p:sldId id="497" r:id="rId11"/>
    <p:sldId id="504" r:id="rId12"/>
    <p:sldId id="505" r:id="rId13"/>
    <p:sldId id="506" r:id="rId14"/>
    <p:sldId id="390" r:id="rId15"/>
    <p:sldId id="503" r:id="rId16"/>
    <p:sldId id="509" r:id="rId17"/>
    <p:sldId id="508" r:id="rId18"/>
    <p:sldId id="388" r:id="rId19"/>
    <p:sldId id="496" r:id="rId20"/>
    <p:sldId id="433" r:id="rId21"/>
    <p:sldId id="373" r:id="rId22"/>
    <p:sldId id="363"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06BD84-5FAE-4896-8407-F1C32858D81D}" v="59" dt="2024-01-30T15:15:10.2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2217" autoAdjust="0"/>
  </p:normalViewPr>
  <p:slideViewPr>
    <p:cSldViewPr snapToGrid="0">
      <p:cViewPr varScale="1">
        <p:scale>
          <a:sx n="79" d="100"/>
          <a:sy n="79" d="100"/>
        </p:scale>
        <p:origin x="1555"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83598-E19B-4528-94CA-FD9CB073F4AF}" type="datetimeFigureOut">
              <a:rPr lang="en-GB" smtClean="0"/>
              <a:t>05/03/2025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7724D-926C-431E-8EFA-03FCC795E6D6}" type="slidenum">
              <a:rPr lang="en-GB" smtClean="0"/>
              <a:t>‹#›</a:t>
            </a:fld>
            <a:endParaRPr lang="en-GB"/>
          </a:p>
        </p:txBody>
      </p:sp>
    </p:spTree>
    <p:extLst>
      <p:ext uri="{BB962C8B-B14F-4D97-AF65-F5344CB8AC3E}">
        <p14:creationId xmlns:p14="http://schemas.microsoft.com/office/powerpoint/2010/main" val="162240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22165820-782E-D596-59A2-F870F90932B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7D77E2EF-E95A-8EA5-A528-56494B53E8A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0" dirty="0">
                <a:cs typeface="Arial" panose="020B0604020202020204" pitchFamily="34" charset="0"/>
              </a:rPr>
              <a:t>The lecturer can ask students to take turn writing key words on the board, read their notes, give examples, show their homework, or do case studies.</a:t>
            </a:r>
          </a:p>
          <a:p>
            <a:pPr eaLnBrk="1" hangingPunct="1"/>
            <a:endParaRPr lang="en-US" altLang="en-US" b="0" dirty="0">
              <a:cs typeface="Arial" panose="020B0604020202020204" pitchFamily="34" charset="0"/>
            </a:endParaRPr>
          </a:p>
          <a:p>
            <a:pPr eaLnBrk="1" hangingPunct="1"/>
            <a:r>
              <a:rPr lang="en-GB" altLang="en-US" sz="1200" b="0" dirty="0">
                <a:cs typeface="Arial" panose="020B0604020202020204" pitchFamily="34" charset="0"/>
              </a:rPr>
              <a:t>Can link the student’s answer to the content of this week – what organisational structure would best fit this company?</a:t>
            </a:r>
            <a:endParaRPr lang="en-US" altLang="en-US" b="0" dirty="0">
              <a:cs typeface="Arial" panose="020B0604020202020204" pitchFamily="34" charset="0"/>
            </a:endParaRPr>
          </a:p>
        </p:txBody>
      </p:sp>
      <p:sp>
        <p:nvSpPr>
          <p:cNvPr id="10244" name="Slide Number Placeholder 3">
            <a:extLst>
              <a:ext uri="{FF2B5EF4-FFF2-40B4-BE49-F238E27FC236}">
                <a16:creationId xmlns:a16="http://schemas.microsoft.com/office/drawing/2014/main" id="{EB7454CA-DC16-6E88-C270-1A8729F6423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9DFB14-8B2A-4B2B-BBF8-413465CE1E97}" type="slidenum">
              <a:rPr lang="en-GB" altLang="en-US" smtClean="0">
                <a:latin typeface="Verdana" panose="020B0604030504040204" pitchFamily="34" charset="0"/>
              </a:rPr>
              <a:pPr/>
              <a:t>2</a:t>
            </a:fld>
            <a:endParaRPr lang="en-GB" altLang="en-US" dirty="0">
              <a:latin typeface="Verdana" panose="020B0604030504040204" pitchFamily="34" charset="0"/>
            </a:endParaRPr>
          </a:p>
        </p:txBody>
      </p:sp>
    </p:spTree>
    <p:extLst>
      <p:ext uri="{BB962C8B-B14F-4D97-AF65-F5344CB8AC3E}">
        <p14:creationId xmlns:p14="http://schemas.microsoft.com/office/powerpoint/2010/main" val="3881491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Robbins and Coulter (2021), chapter 14.</a:t>
            </a:r>
          </a:p>
        </p:txBody>
      </p:sp>
      <p:sp>
        <p:nvSpPr>
          <p:cNvPr id="4" name="Slide Number Placeholder 3"/>
          <p:cNvSpPr>
            <a:spLocks noGrp="1"/>
          </p:cNvSpPr>
          <p:nvPr>
            <p:ph type="sldNum" sz="quarter" idx="5"/>
          </p:nvPr>
        </p:nvSpPr>
        <p:spPr/>
        <p:txBody>
          <a:bodyPr/>
          <a:lstStyle/>
          <a:p>
            <a:fld id="{7147724D-926C-431E-8EFA-03FCC795E6D6}" type="slidenum">
              <a:rPr lang="en-GB" smtClean="0"/>
              <a:t>3</a:t>
            </a:fld>
            <a:endParaRPr lang="en-GB"/>
          </a:p>
        </p:txBody>
      </p:sp>
    </p:spTree>
    <p:extLst>
      <p:ext uri="{BB962C8B-B14F-4D97-AF65-F5344CB8AC3E}">
        <p14:creationId xmlns:p14="http://schemas.microsoft.com/office/powerpoint/2010/main" val="2517370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b="1" dirty="0" err="1">
                <a:cs typeface="Arial" charset="0"/>
              </a:rPr>
              <a:t>Organisations</a:t>
            </a:r>
            <a:r>
              <a:rPr lang="en-US" b="1" dirty="0">
                <a:cs typeface="Arial" charset="0"/>
              </a:rPr>
              <a:t> are needed because the concerted efforts of multiple people always bring better outcomes than individual efforts.</a:t>
            </a:r>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1230251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AA68E5A9-B535-A901-19F2-66582506F4E4}"/>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30C57F57-7045-DEC7-F332-F30CE104E09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Question to the students: are you currently a member of any formal/informal organisations?</a:t>
            </a:r>
          </a:p>
        </p:txBody>
      </p:sp>
      <p:sp>
        <p:nvSpPr>
          <p:cNvPr id="21508" name="Slide Number Placeholder 3">
            <a:extLst>
              <a:ext uri="{FF2B5EF4-FFF2-40B4-BE49-F238E27FC236}">
                <a16:creationId xmlns:a16="http://schemas.microsoft.com/office/drawing/2014/main" id="{890A34B4-0223-1165-6F45-006BF89DCD8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E4FDAD-5C1B-44ED-95A3-11A2E5D029BD}"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9616C108-0DD1-D271-1906-916F08A79D74}"/>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B0F4D9E3-A61D-A295-9918-936F5514441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There are different types of organisations. How are these types differentiated from one another?</a:t>
            </a:r>
          </a:p>
        </p:txBody>
      </p:sp>
      <p:sp>
        <p:nvSpPr>
          <p:cNvPr id="25604" name="Slide Number Placeholder 3">
            <a:extLst>
              <a:ext uri="{FF2B5EF4-FFF2-40B4-BE49-F238E27FC236}">
                <a16:creationId xmlns:a16="http://schemas.microsoft.com/office/drawing/2014/main" id="{DCA5FC3F-1FA8-109C-006A-ABEFC120FAA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B4BBBD-37D9-4F8E-9F2C-036150E8C65D}"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47406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1100985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F0F0F"/>
                </a:solidFill>
                <a:effectLst/>
                <a:latin typeface="YouTube Sans"/>
              </a:rPr>
              <a:t>https://www.youtube.com/watch?v=d1jOwD-CTLI</a:t>
            </a:r>
          </a:p>
          <a:p>
            <a:pPr algn="l"/>
            <a:r>
              <a:rPr lang="en-GB" b="1" i="0" dirty="0">
                <a:solidFill>
                  <a:srgbClr val="0F0F0F"/>
                </a:solidFill>
                <a:effectLst/>
                <a:latin typeface="YouTube Sans"/>
              </a:rPr>
              <a:t>Classical Management Theory – 10:48</a:t>
            </a:r>
          </a:p>
        </p:txBody>
      </p:sp>
      <p:sp>
        <p:nvSpPr>
          <p:cNvPr id="4" name="Slide Number Placeholder 3"/>
          <p:cNvSpPr>
            <a:spLocks noGrp="1"/>
          </p:cNvSpPr>
          <p:nvPr>
            <p:ph type="sldNum" sz="quarter" idx="5"/>
          </p:nvPr>
        </p:nvSpPr>
        <p:spPr/>
        <p:txBody>
          <a:bodyPr/>
          <a:lstStyle/>
          <a:p>
            <a:pPr>
              <a:defRPr/>
            </a:pPr>
            <a:fld id="{10F9F2D0-D12C-49E5-880C-F23A0126AFE9}" type="slidenum">
              <a:rPr lang="en-GB" altLang="en-US" smtClean="0"/>
              <a:pPr>
                <a:defRPr/>
              </a:pPr>
              <a:t>9</a:t>
            </a:fld>
            <a:endParaRPr lang="en-GB" altLang="en-US"/>
          </a:p>
        </p:txBody>
      </p:sp>
    </p:spTree>
    <p:extLst>
      <p:ext uri="{BB962C8B-B14F-4D97-AF65-F5344CB8AC3E}">
        <p14:creationId xmlns:p14="http://schemas.microsoft.com/office/powerpoint/2010/main" val="32264819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extLst>
      <p:ext uri="{BB962C8B-B14F-4D97-AF65-F5344CB8AC3E}">
        <p14:creationId xmlns:p14="http://schemas.microsoft.com/office/powerpoint/2010/main" val="39243350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11</a:t>
            </a:fld>
            <a:endParaRPr lang="en-US" dirty="0"/>
          </a:p>
        </p:txBody>
      </p:sp>
    </p:spTree>
    <p:extLst>
      <p:ext uri="{BB962C8B-B14F-4D97-AF65-F5344CB8AC3E}">
        <p14:creationId xmlns:p14="http://schemas.microsoft.com/office/powerpoint/2010/main" val="26878595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12</a:t>
            </a:fld>
            <a:endParaRPr lang="en-US" dirty="0"/>
          </a:p>
        </p:txBody>
      </p:sp>
    </p:spTree>
    <p:extLst>
      <p:ext uri="{BB962C8B-B14F-4D97-AF65-F5344CB8AC3E}">
        <p14:creationId xmlns:p14="http://schemas.microsoft.com/office/powerpoint/2010/main" val="16730617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dirty="0"/>
          </a:p>
        </p:txBody>
      </p:sp>
    </p:spTree>
    <p:extLst>
      <p:ext uri="{BB962C8B-B14F-4D97-AF65-F5344CB8AC3E}">
        <p14:creationId xmlns:p14="http://schemas.microsoft.com/office/powerpoint/2010/main" val="37499378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E9F4380-7EEE-D43C-27A5-B9B9C6BAE903}"/>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A59338F1-BBAB-1918-F08A-E4A86A08FC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POLC</a:t>
            </a:r>
          </a:p>
        </p:txBody>
      </p:sp>
      <p:sp>
        <p:nvSpPr>
          <p:cNvPr id="32772" name="Slide Number Placeholder 3">
            <a:extLst>
              <a:ext uri="{FF2B5EF4-FFF2-40B4-BE49-F238E27FC236}">
                <a16:creationId xmlns:a16="http://schemas.microsoft.com/office/drawing/2014/main" id="{C32A134B-2B2D-1218-45F7-B2E09D95CF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FB5280-2431-4995-B8A2-4CA9E5F48266}" type="slidenum">
              <a:rPr lang="en-GB" altLang="en-US" smtClean="0">
                <a:latin typeface="Verdana" panose="020B0604030504040204" pitchFamily="34" charset="0"/>
              </a:rPr>
              <a:pPr/>
              <a:t>14</a:t>
            </a:fld>
            <a:endParaRPr lang="en-GB"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E9F4380-7EEE-D43C-27A5-B9B9C6BAE903}"/>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A59338F1-BBAB-1918-F08A-E4A86A08FC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How would these functions/activities support the organisation? Which function is the most important, why? Do managers have to perform all functions by themselves?</a:t>
            </a:r>
          </a:p>
        </p:txBody>
      </p:sp>
      <p:sp>
        <p:nvSpPr>
          <p:cNvPr id="32772" name="Slide Number Placeholder 3">
            <a:extLst>
              <a:ext uri="{FF2B5EF4-FFF2-40B4-BE49-F238E27FC236}">
                <a16:creationId xmlns:a16="http://schemas.microsoft.com/office/drawing/2014/main" id="{C32A134B-2B2D-1218-45F7-B2E09D95CF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FB5280-2431-4995-B8A2-4CA9E5F48266}" type="slidenum">
              <a:rPr lang="en-GB" altLang="en-US" smtClean="0">
                <a:latin typeface="Verdana" panose="020B0604030504040204" pitchFamily="34" charset="0"/>
              </a:rPr>
              <a:pPr/>
              <a:t>15</a:t>
            </a:fld>
            <a:endParaRPr lang="en-GB" altLang="en-US">
              <a:latin typeface="Verdana" panose="020B0604030504040204" pitchFamily="34" charset="0"/>
            </a:endParaRPr>
          </a:p>
        </p:txBody>
      </p:sp>
    </p:spTree>
    <p:extLst>
      <p:ext uri="{BB962C8B-B14F-4D97-AF65-F5344CB8AC3E}">
        <p14:creationId xmlns:p14="http://schemas.microsoft.com/office/powerpoint/2010/main" val="26684552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17</a:t>
            </a:fld>
            <a:endParaRPr lang="en-GB"/>
          </a:p>
        </p:txBody>
      </p:sp>
    </p:spTree>
    <p:extLst>
      <p:ext uri="{BB962C8B-B14F-4D97-AF65-F5344CB8AC3E}">
        <p14:creationId xmlns:p14="http://schemas.microsoft.com/office/powerpoint/2010/main" val="39819729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8F9C9DA6-368E-49C4-D835-630B8FB6D70C}"/>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3B535A9F-FCD5-4D08-4CDC-A23147E641C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Verbatim from Robbins and Coulter (2016, pp. 43-44)</a:t>
            </a:r>
          </a:p>
          <a:p>
            <a:pPr algn="l"/>
            <a:r>
              <a:rPr lang="en-GB" sz="1800" b="0" i="0" u="none" strike="noStrike" baseline="0" dirty="0">
                <a:latin typeface="TimesNewRomanMTStd"/>
              </a:rPr>
              <a:t>Robert L. Katz proposed that managers need three critical skills in managing: technical, human, and conceptual.27</a:t>
            </a:r>
          </a:p>
          <a:p>
            <a:pPr algn="l"/>
            <a:r>
              <a:rPr lang="en-GB" sz="1800" b="0" i="0" u="none" strike="noStrike" baseline="0" dirty="0">
                <a:latin typeface="TimesNewRomanMTStd"/>
              </a:rPr>
              <a:t>(Exhibit 1-6 shows the relationships of these skills to managerial levels.) </a:t>
            </a:r>
            <a:r>
              <a:rPr lang="en-GB" sz="1800" b="1" i="0" u="none" strike="noStrike" baseline="0" dirty="0">
                <a:latin typeface="UniversLTStd-Bold"/>
              </a:rPr>
              <a:t>Technical skills </a:t>
            </a:r>
            <a:r>
              <a:rPr lang="en-GB" sz="1800" b="0" i="0" u="none" strike="noStrike" baseline="0" dirty="0">
                <a:latin typeface="TimesNewRomanMTStd"/>
              </a:rPr>
              <a:t>are the job-specific knowledge and techniques needed to proficiently perform work tasks.</a:t>
            </a:r>
          </a:p>
          <a:p>
            <a:pPr algn="l"/>
            <a:r>
              <a:rPr lang="en-GB" sz="1800" b="0" i="0" u="none" strike="noStrike" baseline="0" dirty="0">
                <a:latin typeface="TimesNewRomanMTStd"/>
              </a:rPr>
              <a:t>These skills tend to be more important for first-line managers because they typically manage employees who use tools and techniques to produce the organization’s products or service the organization’s customers. Often, employees with excellent technical skills get promoted to first-line manager. For example, Dean White, a production supervisor at Springfield Remanufacturing, started as a parts cleaner. Now, White manages 25 people in six departments. He noted that at first it was difficult to get people to listen, especially his former peers. “I learned I</a:t>
            </a:r>
          </a:p>
          <a:p>
            <a:pPr algn="l"/>
            <a:r>
              <a:rPr lang="en-GB" sz="1800" b="0" i="0" u="none" strike="noStrike" baseline="0" dirty="0">
                <a:latin typeface="TimesNewRomanMTStd"/>
              </a:rPr>
              <a:t>had to gain respect before I could lead,” White said. He credits mentors—other supervisors whose examples he followed—with helping him become the type of manager he is today.28 Dean is a manager who has technical skills, but also recognizes the importance of </a:t>
            </a:r>
            <a:r>
              <a:rPr lang="en-GB" sz="1800" b="1" i="0" u="none" strike="noStrike" baseline="0" dirty="0">
                <a:latin typeface="UniversLTStd-Bold"/>
              </a:rPr>
              <a:t>interpersonal skills</a:t>
            </a:r>
            <a:r>
              <a:rPr lang="en-GB" sz="1800" b="0" i="0" u="none" strike="noStrike" baseline="0" dirty="0">
                <a:latin typeface="TimesNewRomanMTStd"/>
              </a:rPr>
              <a:t>, which involve the ability to work well with other people both individually and in a group. Because all managers deal with people, these skills are equally important to all levels of management. Managers with good human skills get the best out of their people. They know how to communicate, motivate, lead, and inspire enthusiasm and trust. Finally, </a:t>
            </a:r>
            <a:r>
              <a:rPr lang="en-GB" sz="1800" b="1" i="0" u="none" strike="noStrike" baseline="0" dirty="0">
                <a:latin typeface="UniversLTStd-Bold"/>
              </a:rPr>
              <a:t>conceptual skills </a:t>
            </a:r>
            <a:r>
              <a:rPr lang="en-GB" sz="1800" b="0" i="0" u="none" strike="noStrike" baseline="0" dirty="0">
                <a:latin typeface="TimesNewRomanMTStd"/>
              </a:rPr>
              <a:t>are the skills managers use to think and to conceptualize about abstract and complex situations. Using these skills, managers see the organization as a whole, understand the relationships among various subunits, and visualize how the organization fits into its broader environment. These skills are most important to top managers.</a:t>
            </a:r>
          </a:p>
          <a:p>
            <a:pPr algn="l"/>
            <a:endParaRPr lang="en-GB" altLang="en-US" dirty="0"/>
          </a:p>
          <a:p>
            <a:r>
              <a:rPr lang="en-GB" altLang="en-US" dirty="0"/>
              <a:t>From this definition, compare the notion of management and organisation. What is their relationship?</a:t>
            </a:r>
          </a:p>
        </p:txBody>
      </p:sp>
      <p:sp>
        <p:nvSpPr>
          <p:cNvPr id="36868" name="Slide Number Placeholder 3">
            <a:extLst>
              <a:ext uri="{FF2B5EF4-FFF2-40B4-BE49-F238E27FC236}">
                <a16:creationId xmlns:a16="http://schemas.microsoft.com/office/drawing/2014/main" id="{51206674-821C-B355-2237-19153E052C5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6BF472-8087-4AC8-BFC7-E56E4906D240}" type="slidenum">
              <a:rPr lang="en-GB" altLang="en-US" smtClean="0">
                <a:latin typeface="Verdana" panose="020B0604030504040204" pitchFamily="34" charset="0"/>
              </a:rPr>
              <a:pPr/>
              <a:t>18</a:t>
            </a:fld>
            <a:endParaRPr lang="en-GB" altLang="en-US">
              <a:latin typeface="Verdana" panose="020B060403050404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19</a:t>
            </a:fld>
            <a:endParaRPr lang="en-GB"/>
          </a:p>
        </p:txBody>
      </p:sp>
    </p:spTree>
    <p:extLst>
      <p:ext uri="{BB962C8B-B14F-4D97-AF65-F5344CB8AC3E}">
        <p14:creationId xmlns:p14="http://schemas.microsoft.com/office/powerpoint/2010/main" val="16189723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a:xfrm>
            <a:off x="6335713" y="137160"/>
            <a:ext cx="2133600" cy="182880"/>
          </a:xfrm>
        </p:spPr>
        <p:txBody>
          <a:bodyPr/>
          <a:lstStyle>
            <a:lvl1pPr>
              <a:defRPr>
                <a:solidFill>
                  <a:schemeClr val="tx1"/>
                </a:solidFill>
              </a:defRPr>
            </a:lvl1pPr>
          </a:lstStyle>
          <a:p>
            <a:endParaRPr lang="en-US" dirty="0"/>
          </a:p>
        </p:txBody>
      </p:sp>
      <p:sp>
        <p:nvSpPr>
          <p:cNvPr id="9" name="TextBox 8"/>
          <p:cNvSpPr txBox="1"/>
          <p:nvPr userDrawn="1"/>
        </p:nvSpPr>
        <p:spPr>
          <a:xfrm>
            <a:off x="1600200" y="6382512"/>
            <a:ext cx="7162800" cy="276999"/>
          </a:xfrm>
          <a:prstGeom prst="rect">
            <a:avLst/>
          </a:prstGeom>
          <a:noFill/>
        </p:spPr>
        <p:txBody>
          <a:bodyPr wrap="square" rtlCol="0">
            <a:spAutoFit/>
          </a:bodyPr>
          <a:lstStyle/>
          <a:p>
            <a:pPr marL="0" indent="0" algn="r" defTabSz="914400" rtl="0" eaLnBrk="1" latinLnBrk="0" hangingPunct="1">
              <a:spcBef>
                <a:spcPts val="0"/>
              </a:spcBef>
              <a:buClrTx/>
              <a:buFont typeface="Arial" panose="020B0604020202020204" pitchFamily="34" charset="0"/>
              <a:buNone/>
              <a:defRPr/>
            </a:pPr>
            <a:r>
              <a:rPr lang="en-US" altLang="en-US" sz="1200" kern="1200" dirty="0">
                <a:solidFill>
                  <a:schemeClr val="tx1"/>
                </a:solidFill>
                <a:latin typeface="Verdana" pitchFamily="34" charset="0"/>
                <a:ea typeface="Verdana" pitchFamily="34" charset="0"/>
                <a:cs typeface="Verdana" pitchFamily="34" charset="0"/>
              </a:rPr>
              <a:t>Copyright © 2021 Pearson Education Ltd.</a:t>
            </a:r>
          </a:p>
        </p:txBody>
      </p:sp>
      <p:pic>
        <p:nvPicPr>
          <p:cNvPr id="13" name="Picture 12"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4" name="Picture Placeholder 3">
            <a:extLst>
              <a:ext uri="{FF2B5EF4-FFF2-40B4-BE49-F238E27FC236}">
                <a16:creationId xmlns:a16="http://schemas.microsoft.com/office/drawing/2014/main" id="{61EB95A7-6030-4378-8316-256F3CC353B2}"/>
              </a:ext>
            </a:extLst>
          </p:cNvPr>
          <p:cNvSpPr>
            <a:spLocks noGrp="1"/>
          </p:cNvSpPr>
          <p:nvPr>
            <p:ph type="pic" sz="quarter" idx="14"/>
          </p:nvPr>
        </p:nvSpPr>
        <p:spPr>
          <a:xfrm>
            <a:off x="2514600" y="2133600"/>
            <a:ext cx="4419600" cy="2133600"/>
          </a:xfrm>
        </p:spPr>
        <p:txBody>
          <a:bodyPr/>
          <a:lstStyle>
            <a:lvl1pPr marL="0" indent="0">
              <a:buNone/>
              <a:defRPr/>
            </a:lvl1pPr>
          </a:lstStyle>
          <a:p>
            <a:endParaRPr lang="en-US" dirty="0"/>
          </a:p>
        </p:txBody>
      </p:sp>
      <p:sp>
        <p:nvSpPr>
          <p:cNvPr id="6" name="Content Placeholder 5">
            <a:extLst>
              <a:ext uri="{FF2B5EF4-FFF2-40B4-BE49-F238E27FC236}">
                <a16:creationId xmlns:a16="http://schemas.microsoft.com/office/drawing/2014/main" id="{1FE70623-D7BC-4E0D-8088-EE23938D97C3}"/>
              </a:ext>
            </a:extLst>
          </p:cNvPr>
          <p:cNvSpPr>
            <a:spLocks noGrp="1"/>
          </p:cNvSpPr>
          <p:nvPr>
            <p:ph sz="quarter" idx="15"/>
          </p:nvPr>
        </p:nvSpPr>
        <p:spPr>
          <a:xfrm>
            <a:off x="1600200" y="4476750"/>
            <a:ext cx="6629400" cy="7207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7583569"/>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1.jpe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 id="2147483684" r:id="rId34"/>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d1jOwD-CTLI?feature=oembed" TargetMode="External"/><Relationship Id="rId5" Type="http://schemas.openxmlformats.org/officeDocument/2006/relationships/image" Target="../media/image6.jpeg"/><Relationship Id="rId4" Type="http://schemas.openxmlformats.org/officeDocument/2006/relationships/hyperlink" Target="https://www.youtube.com/watch?v=d1jOwD-CTLI"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dirty="0"/>
          </a:p>
        </p:txBody>
      </p:sp>
      <p:sp>
        <p:nvSpPr>
          <p:cNvPr id="5" name="Title 1">
            <a:extLst>
              <a:ext uri="{FF2B5EF4-FFF2-40B4-BE49-F238E27FC236}">
                <a16:creationId xmlns:a16="http://schemas.microsoft.com/office/drawing/2014/main" id="{6B81464A-7777-6AF6-DC38-B6FDCEBAE489}"/>
              </a:ext>
            </a:extLst>
          </p:cNvPr>
          <p:cNvSpPr>
            <a:spLocks noGrp="1"/>
          </p:cNvSpPr>
          <p:nvPr>
            <p:ph type="ctrTitle"/>
          </p:nvPr>
        </p:nvSpPr>
        <p:spPr>
          <a:xfrm>
            <a:off x="2555799" y="2748434"/>
            <a:ext cx="4392613" cy="936625"/>
          </a:xfrm>
        </p:spPr>
        <p:txBody>
          <a:bodyPr/>
          <a:lstStyle/>
          <a:p>
            <a:r>
              <a:rPr lang="en-GB" altLang="en-US" b="1" dirty="0"/>
              <a:t>LCBB4009</a:t>
            </a:r>
          </a:p>
        </p:txBody>
      </p:sp>
      <p:sp>
        <p:nvSpPr>
          <p:cNvPr id="6" name="TextBox 1">
            <a:extLst>
              <a:ext uri="{FF2B5EF4-FFF2-40B4-BE49-F238E27FC236}">
                <a16:creationId xmlns:a16="http://schemas.microsoft.com/office/drawing/2014/main" id="{B561D84C-9709-B219-0FE4-AB904D116156}"/>
              </a:ext>
            </a:extLst>
          </p:cNvPr>
          <p:cNvSpPr txBox="1">
            <a:spLocks noChangeArrowheads="1"/>
          </p:cNvSpPr>
          <p:nvPr/>
        </p:nvSpPr>
        <p:spPr bwMode="auto">
          <a:xfrm>
            <a:off x="1600200" y="3816421"/>
            <a:ext cx="7496907" cy="1305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lnSpc>
                <a:spcPct val="150000"/>
              </a:lnSpc>
              <a:spcBef>
                <a:spcPct val="0"/>
              </a:spcBef>
              <a:buFontTx/>
              <a:buNone/>
            </a:pPr>
            <a:r>
              <a:rPr lang="en-GB" altLang="en-US" sz="2800" b="1" dirty="0">
                <a:latin typeface="Arial" panose="020B0604020202020204" pitchFamily="34" charset="0"/>
              </a:rPr>
              <a:t>Week 8: Session 1</a:t>
            </a:r>
          </a:p>
          <a:p>
            <a:pPr algn="r">
              <a:lnSpc>
                <a:spcPct val="150000"/>
              </a:lnSpc>
              <a:spcBef>
                <a:spcPct val="0"/>
              </a:spcBef>
              <a:buFontTx/>
              <a:buNone/>
            </a:pPr>
            <a:r>
              <a:rPr lang="en-GB" altLang="en-US" sz="2800" b="1">
                <a:latin typeface="Arial" panose="020B0604020202020204" pitchFamily="34" charset="0"/>
              </a:rPr>
              <a:t>Management</a:t>
            </a:r>
            <a:endParaRPr lang="en-GB" altLang="en-US" sz="2800" b="1" dirty="0">
              <a:latin typeface="Arial" panose="020B0604020202020204" pitchFamily="34" charset="0"/>
            </a:endParaRPr>
          </a:p>
        </p:txBody>
      </p:sp>
      <p:sp>
        <p:nvSpPr>
          <p:cNvPr id="7" name="Subtitle 4">
            <a:extLst>
              <a:ext uri="{FF2B5EF4-FFF2-40B4-BE49-F238E27FC236}">
                <a16:creationId xmlns:a16="http://schemas.microsoft.com/office/drawing/2014/main" id="{6868E7BA-7480-35FE-07EA-4012AA87AA20}"/>
              </a:ext>
            </a:extLst>
          </p:cNvPr>
          <p:cNvSpPr txBox="1">
            <a:spLocks/>
          </p:cNvSpPr>
          <p:nvPr/>
        </p:nvSpPr>
        <p:spPr bwMode="auto">
          <a:xfrm>
            <a:off x="629692" y="1299459"/>
            <a:ext cx="8244829" cy="1448976"/>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4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rPr>
              <a:t>Understanding Organisational Structure and Culture (UOS)</a:t>
            </a:r>
            <a:endParaRPr lang="en-GB" altLang="en-US" sz="40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E088C09-A337-52A5-8063-1E9134F65A62}"/>
              </a:ext>
            </a:extLst>
          </p:cNvPr>
          <p:cNvSpPr>
            <a:spLocks noGrp="1"/>
          </p:cNvSpPr>
          <p:nvPr>
            <p:ph type="title"/>
          </p:nvPr>
        </p:nvSpPr>
        <p:spPr/>
        <p:txBody>
          <a:bodyPr/>
          <a:lstStyle/>
          <a:p>
            <a:r>
              <a:rPr lang="en-US" altLang="en-US" b="1" dirty="0"/>
              <a:t>What we did the last time</a:t>
            </a:r>
            <a:endParaRPr lang="en-GB" altLang="en-US" b="1" dirty="0"/>
          </a:p>
        </p:txBody>
      </p:sp>
      <p:sp>
        <p:nvSpPr>
          <p:cNvPr id="9219" name="Content Placeholder 2">
            <a:extLst>
              <a:ext uri="{FF2B5EF4-FFF2-40B4-BE49-F238E27FC236}">
                <a16:creationId xmlns:a16="http://schemas.microsoft.com/office/drawing/2014/main" id="{E4088145-02D0-5CB0-D664-EDE0E96BCBE0}"/>
              </a:ext>
            </a:extLst>
          </p:cNvPr>
          <p:cNvSpPr>
            <a:spLocks noGrp="1"/>
          </p:cNvSpPr>
          <p:nvPr>
            <p:ph idx="1"/>
          </p:nvPr>
        </p:nvSpPr>
        <p:spPr>
          <a:xfrm>
            <a:off x="457200" y="1600200"/>
            <a:ext cx="8120743" cy="3916363"/>
          </a:xfrm>
        </p:spPr>
        <p:txBody>
          <a:bodyPr/>
          <a:lstStyle/>
          <a:p>
            <a:pPr marL="457200" indent="-457200">
              <a:buFont typeface="+mj-lt"/>
              <a:buAutoNum type="arabicPeriod"/>
            </a:pPr>
            <a:r>
              <a:rPr lang="en-US" altLang="en-US" sz="2800" dirty="0"/>
              <a:t>What did you learn last class?</a:t>
            </a:r>
          </a:p>
          <a:p>
            <a:pPr marL="457200" indent="-457200">
              <a:buFont typeface="+mj-lt"/>
              <a:buAutoNum type="arabicPeriod"/>
            </a:pPr>
            <a:r>
              <a:rPr lang="en-US" altLang="en-US" sz="2800" dirty="0"/>
              <a:t>What were the key terms?</a:t>
            </a:r>
          </a:p>
          <a:p>
            <a:pPr marL="457200" indent="-457200">
              <a:buFont typeface="+mj-lt"/>
              <a:buAutoNum type="arabicPeriod"/>
            </a:pPr>
            <a:r>
              <a:rPr lang="en-US" altLang="en-US" sz="2800" dirty="0"/>
              <a:t>Do you have any questions?</a:t>
            </a:r>
            <a:endParaRPr lang="en-GB" altLang="en-US" sz="2800" dirty="0"/>
          </a:p>
        </p:txBody>
      </p:sp>
      <p:sp>
        <p:nvSpPr>
          <p:cNvPr id="4" name="Date Placeholder 3">
            <a:extLst>
              <a:ext uri="{FF2B5EF4-FFF2-40B4-BE49-F238E27FC236}">
                <a16:creationId xmlns:a16="http://schemas.microsoft.com/office/drawing/2014/main" id="{80FEFF52-BF87-E56F-8300-304B8BFB9781}"/>
              </a:ext>
            </a:extLst>
          </p:cNvPr>
          <p:cNvSpPr>
            <a:spLocks noGrp="1"/>
          </p:cNvSpPr>
          <p:nvPr>
            <p:ph type="dt" sz="quarter" idx="10"/>
          </p:nvPr>
        </p:nvSpPr>
        <p:spPr/>
        <p:txBody>
          <a:bodyPr/>
          <a:lstStyle/>
          <a:p>
            <a:pPr>
              <a:defRPr/>
            </a:pPr>
            <a:fld id="{D2A88EF9-FD6A-4E22-AD5B-99F4A855266A}" type="datetime1">
              <a:rPr lang="en-GB" altLang="en-US" smtClean="0"/>
              <a:pPr>
                <a:defRPr/>
              </a:pPr>
              <a:t>05/03/2025</a:t>
            </a:fld>
            <a:endParaRPr lang="en-GB" altLang="en-US" dirty="0"/>
          </a:p>
        </p:txBody>
      </p:sp>
      <p:sp>
        <p:nvSpPr>
          <p:cNvPr id="9221" name="Slide Number Placeholder 4">
            <a:extLst>
              <a:ext uri="{FF2B5EF4-FFF2-40B4-BE49-F238E27FC236}">
                <a16:creationId xmlns:a16="http://schemas.microsoft.com/office/drawing/2014/main" id="{52EA0701-2A1A-A95E-F436-D586228E49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3581A-EF95-49A9-96A3-967EDE5F5F01}"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extLst>
      <p:ext uri="{BB962C8B-B14F-4D97-AF65-F5344CB8AC3E}">
        <p14:creationId xmlns:p14="http://schemas.microsoft.com/office/powerpoint/2010/main" val="2618133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b="1" dirty="0"/>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 important aspects of manager and management:</a:t>
            </a:r>
            <a:r>
              <a:rPr lang="en-GB" altLang="en-US" sz="2000" dirty="0"/>
              <a:t> </a:t>
            </a:r>
          </a:p>
          <a:p>
            <a:pPr marL="457200" indent="-457200" algn="just" eaLnBrk="1" hangingPunct="1">
              <a:buFont typeface="+mj-lt"/>
              <a:buAutoNum type="arabicPeriod"/>
              <a:defRPr/>
            </a:pPr>
            <a:r>
              <a:rPr lang="en-GB" kern="0" dirty="0">
                <a:solidFill>
                  <a:srgbClr val="000000"/>
                </a:solidFill>
                <a:effectLst/>
                <a:latin typeface="Calibri" panose="020F0502020204030204" pitchFamily="34" charset="0"/>
                <a:ea typeface="DengXian" panose="02010600030101010101" pitchFamily="2" charset="-122"/>
              </a:rPr>
              <a:t>Roles and responsibilities of a manager</a:t>
            </a:r>
          </a:p>
          <a:p>
            <a:pPr marL="457200" indent="-457200" algn="just" eaLnBrk="1" hangingPunct="1">
              <a:buFont typeface="+mj-lt"/>
              <a:buAutoNum type="arabicPeriod"/>
              <a:defRPr/>
            </a:pPr>
            <a:r>
              <a:rPr lang="en-GB" kern="0" dirty="0">
                <a:solidFill>
                  <a:srgbClr val="000000"/>
                </a:solidFill>
                <a:latin typeface="Calibri" panose="020F0502020204030204" pitchFamily="34" charset="0"/>
                <a:ea typeface="DengXian" panose="02010600030101010101" pitchFamily="2" charset="-122"/>
              </a:rPr>
              <a:t>S</a:t>
            </a:r>
            <a:r>
              <a:rPr lang="en-GB" kern="0" dirty="0">
                <a:solidFill>
                  <a:srgbClr val="000000"/>
                </a:solidFill>
                <a:effectLst/>
                <a:latin typeface="Calibri" panose="020F0502020204030204" pitchFamily="34" charset="0"/>
                <a:ea typeface="DengXian" panose="02010600030101010101" pitchFamily="2" charset="-122"/>
              </a:rPr>
              <a:t>kills and attributes required for effective management</a:t>
            </a:r>
            <a:endParaRPr lang="en-GB" altLang="en-US" sz="4400" dirty="0"/>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05/03/2025</a:t>
            </a:fld>
            <a:endParaRPr lang="en-GB" altLang="en-US" dirty="0"/>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3</a:t>
            </a:fld>
            <a:endParaRPr lang="en-GB" altLang="en-US" sz="1200" dirty="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b="1" dirty="0"/>
              <a:t>What is an </a:t>
            </a:r>
            <a:r>
              <a:rPr lang="en-US" b="1" dirty="0" err="1"/>
              <a:t>organisation</a:t>
            </a:r>
            <a:r>
              <a:rPr lang="en-US" b="1" dirty="0"/>
              <a:t>?</a:t>
            </a:r>
          </a:p>
        </p:txBody>
      </p:sp>
      <p:sp>
        <p:nvSpPr>
          <p:cNvPr id="3" name="Content Placeholder 2"/>
          <p:cNvSpPr>
            <a:spLocks noGrp="1"/>
          </p:cNvSpPr>
          <p:nvPr>
            <p:ph idx="1"/>
          </p:nvPr>
        </p:nvSpPr>
        <p:spPr>
          <a:xfrm>
            <a:off x="457200" y="1600201"/>
            <a:ext cx="8229600" cy="3917032"/>
          </a:xfrm>
        </p:spPr>
        <p:txBody>
          <a:bodyPr wrap="square" anchor="t">
            <a:normAutofit/>
          </a:bodyPr>
          <a:lstStyle/>
          <a:p>
            <a:r>
              <a:rPr lang="en-GB" dirty="0"/>
              <a:t>Group of people</a:t>
            </a:r>
          </a:p>
          <a:p>
            <a:r>
              <a:rPr lang="en-GB" dirty="0"/>
              <a:t>Structure</a:t>
            </a:r>
          </a:p>
          <a:p>
            <a:r>
              <a:rPr lang="en-GB" dirty="0"/>
              <a:t>Common goals</a:t>
            </a:r>
          </a:p>
        </p:txBody>
      </p:sp>
      <p:sp>
        <p:nvSpPr>
          <p:cNvPr id="6" name="TextBox 5">
            <a:extLst>
              <a:ext uri="{FF2B5EF4-FFF2-40B4-BE49-F238E27FC236}">
                <a16:creationId xmlns:a16="http://schemas.microsoft.com/office/drawing/2014/main" id="{DBAA3804-6733-93F3-BBB9-480AFF76E624}"/>
              </a:ext>
            </a:extLst>
          </p:cNvPr>
          <p:cNvSpPr txBox="1"/>
          <p:nvPr/>
        </p:nvSpPr>
        <p:spPr>
          <a:xfrm>
            <a:off x="220337" y="4549966"/>
            <a:ext cx="8571123" cy="523220"/>
          </a:xfrm>
          <a:prstGeom prst="rect">
            <a:avLst/>
          </a:prstGeom>
          <a:noFill/>
        </p:spPr>
        <p:txBody>
          <a:bodyPr wrap="square" rtlCol="0">
            <a:spAutoFit/>
          </a:bodyPr>
          <a:lstStyle/>
          <a:p>
            <a:r>
              <a:rPr lang="en-GB" sz="2800" b="1" dirty="0">
                <a:solidFill>
                  <a:srgbClr val="FF0000"/>
                </a:solidFill>
              </a:rPr>
              <a:t>Why are organisations needed?</a:t>
            </a:r>
          </a:p>
        </p:txBody>
      </p:sp>
      <p:pic>
        <p:nvPicPr>
          <p:cNvPr id="8" name="Picture 7">
            <a:extLst>
              <a:ext uri="{FF2B5EF4-FFF2-40B4-BE49-F238E27FC236}">
                <a16:creationId xmlns:a16="http://schemas.microsoft.com/office/drawing/2014/main" id="{6F1703EC-D109-C102-D2C7-BAF60A64F6CD}"/>
              </a:ext>
            </a:extLst>
          </p:cNvPr>
          <p:cNvPicPr>
            <a:picLocks noChangeAspect="1"/>
          </p:cNvPicPr>
          <p:nvPr/>
        </p:nvPicPr>
        <p:blipFill>
          <a:blip r:embed="rId3"/>
          <a:stretch>
            <a:fillRect/>
          </a:stretch>
        </p:blipFill>
        <p:spPr>
          <a:xfrm>
            <a:off x="3971267" y="1527933"/>
            <a:ext cx="4715533" cy="2410161"/>
          </a:xfrm>
          <a:prstGeom prst="rect">
            <a:avLst/>
          </a:prstGeom>
        </p:spPr>
      </p:pic>
      <p:sp>
        <p:nvSpPr>
          <p:cNvPr id="9" name="TextBox 7">
            <a:extLst>
              <a:ext uri="{FF2B5EF4-FFF2-40B4-BE49-F238E27FC236}">
                <a16:creationId xmlns:a16="http://schemas.microsoft.com/office/drawing/2014/main" id="{5AFB7FE7-85FF-25EA-5A0C-751ED5D24CB2}"/>
              </a:ext>
            </a:extLst>
          </p:cNvPr>
          <p:cNvSpPr txBox="1">
            <a:spLocks noChangeArrowheads="1"/>
          </p:cNvSpPr>
          <p:nvPr/>
        </p:nvSpPr>
        <p:spPr bwMode="auto">
          <a:xfrm>
            <a:off x="3594502" y="4033919"/>
            <a:ext cx="532916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000" dirty="0">
                <a:latin typeface="Arial" panose="020B0604020202020204" pitchFamily="34" charset="0"/>
              </a:rPr>
              <a:t>Source: Robbins and Coulter (2021, p.36)</a:t>
            </a:r>
          </a:p>
        </p:txBody>
      </p:sp>
    </p:spTree>
    <p:extLst>
      <p:ext uri="{BB962C8B-B14F-4D97-AF65-F5344CB8AC3E}">
        <p14:creationId xmlns:p14="http://schemas.microsoft.com/office/powerpoint/2010/main" val="2735728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A74B2C7-1F36-EC4C-873A-212946F948EF}"/>
              </a:ext>
            </a:extLst>
          </p:cNvPr>
          <p:cNvSpPr>
            <a:spLocks noGrp="1"/>
          </p:cNvSpPr>
          <p:nvPr>
            <p:ph type="title"/>
          </p:nvPr>
        </p:nvSpPr>
        <p:spPr>
          <a:xfrm>
            <a:off x="457200" y="274638"/>
            <a:ext cx="8229600" cy="1143000"/>
          </a:xfrm>
        </p:spPr>
        <p:txBody>
          <a:bodyPr/>
          <a:lstStyle/>
          <a:p>
            <a:r>
              <a:rPr lang="en-GB" altLang="en-US" b="1" dirty="0"/>
              <a:t>Organisation</a:t>
            </a:r>
          </a:p>
        </p:txBody>
      </p:sp>
      <p:sp>
        <p:nvSpPr>
          <p:cNvPr id="20483" name="Content Placeholder 2">
            <a:extLst>
              <a:ext uri="{FF2B5EF4-FFF2-40B4-BE49-F238E27FC236}">
                <a16:creationId xmlns:a16="http://schemas.microsoft.com/office/drawing/2014/main" id="{5068698C-27AC-AA67-6A26-792B87C7CDFC}"/>
              </a:ext>
            </a:extLst>
          </p:cNvPr>
          <p:cNvSpPr>
            <a:spLocks noGrp="1"/>
          </p:cNvSpPr>
          <p:nvPr>
            <p:ph idx="1"/>
          </p:nvPr>
        </p:nvSpPr>
        <p:spPr>
          <a:xfrm>
            <a:off x="457200" y="1600201"/>
            <a:ext cx="8229600" cy="3917032"/>
          </a:xfrm>
        </p:spPr>
        <p:txBody>
          <a:bodyPr/>
          <a:lstStyle/>
          <a:p>
            <a:r>
              <a:rPr lang="en-GB" altLang="en-US" sz="2000" dirty="0"/>
              <a:t>A formal organisation:</a:t>
            </a:r>
          </a:p>
          <a:p>
            <a:pPr lvl="1"/>
            <a:r>
              <a:rPr lang="en-GB" altLang="en-US" sz="1700" dirty="0"/>
              <a:t>is deliberately planned</a:t>
            </a:r>
          </a:p>
          <a:p>
            <a:pPr lvl="1"/>
            <a:r>
              <a:rPr lang="en-GB" altLang="en-US" sz="1700" dirty="0"/>
              <a:t>is created with stated objectives</a:t>
            </a:r>
          </a:p>
          <a:p>
            <a:pPr lvl="1"/>
            <a:r>
              <a:rPr lang="en-GB" altLang="en-US" sz="1700" dirty="0"/>
              <a:t>is a pattern of roles, hierarchy of authority and responsibility</a:t>
            </a:r>
          </a:p>
          <a:p>
            <a:r>
              <a:rPr lang="en-GB" altLang="en-US" sz="2000" dirty="0"/>
              <a:t>An informal organisation:</a:t>
            </a:r>
          </a:p>
          <a:p>
            <a:pPr lvl="1"/>
            <a:r>
              <a:rPr lang="en-GB" altLang="en-US" sz="1700" dirty="0"/>
              <a:t>arises from the interaction of people working in the organisation, their psychological and social needs, and the development of groups with their own relationships and norms of behaviour, irrespective of those defined within the formal structure.</a:t>
            </a:r>
          </a:p>
          <a:p>
            <a:pPr lvl="1"/>
            <a:r>
              <a:rPr lang="en-GB" altLang="en-US" sz="1700" dirty="0"/>
              <a:t>is flexible and loosely structured</a:t>
            </a:r>
          </a:p>
          <a:p>
            <a:pPr lvl="1"/>
            <a:r>
              <a:rPr lang="en-GB" altLang="en-US" sz="1700" dirty="0"/>
              <a:t>relationships may be left undefined</a:t>
            </a:r>
          </a:p>
          <a:p>
            <a:pPr lvl="1"/>
            <a:r>
              <a:rPr lang="en-GB" altLang="en-US" sz="1700" dirty="0"/>
              <a:t>membership is spontaneous with varying degrees of involvement” </a:t>
            </a:r>
          </a:p>
          <a:p>
            <a:pPr marL="342900" lvl="1" indent="0" algn="r">
              <a:buNone/>
            </a:pPr>
            <a:r>
              <a:rPr lang="en-GB" altLang="en-US" sz="2000" dirty="0"/>
              <a:t>Mullins and McLean (2019, p.7)</a:t>
            </a:r>
          </a:p>
        </p:txBody>
      </p:sp>
      <p:sp>
        <p:nvSpPr>
          <p:cNvPr id="4" name="Date Placeholder 3">
            <a:extLst>
              <a:ext uri="{FF2B5EF4-FFF2-40B4-BE49-F238E27FC236}">
                <a16:creationId xmlns:a16="http://schemas.microsoft.com/office/drawing/2014/main" id="{A86ECB69-DBAB-D9B1-2BCF-BA3F940F20C3}"/>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05/03/2025</a:t>
            </a:fld>
            <a:endParaRPr lang="en-GB" altLang="en-US"/>
          </a:p>
        </p:txBody>
      </p:sp>
      <p:sp>
        <p:nvSpPr>
          <p:cNvPr id="20485" name="Slide Number Placeholder 4">
            <a:extLst>
              <a:ext uri="{FF2B5EF4-FFF2-40B4-BE49-F238E27FC236}">
                <a16:creationId xmlns:a16="http://schemas.microsoft.com/office/drawing/2014/main" id="{30DAD433-21FC-5337-DF21-E4A5A45574FA}"/>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F5C733F5-E96F-4497-944F-7054D32B0164}" type="slidenum">
              <a:rPr lang="en-GB" altLang="en-US" smtClean="0"/>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DE22CCC7-592E-82DB-6521-F74973DD85E1}"/>
              </a:ext>
            </a:extLst>
          </p:cNvPr>
          <p:cNvSpPr>
            <a:spLocks noGrp="1"/>
          </p:cNvSpPr>
          <p:nvPr>
            <p:ph type="title"/>
          </p:nvPr>
        </p:nvSpPr>
        <p:spPr>
          <a:xfrm>
            <a:off x="457200" y="274638"/>
            <a:ext cx="8229600" cy="1143000"/>
          </a:xfrm>
        </p:spPr>
        <p:txBody>
          <a:bodyPr/>
          <a:lstStyle/>
          <a:p>
            <a:r>
              <a:rPr lang="en-GB" altLang="en-US" b="1" dirty="0"/>
              <a:t>Organisation</a:t>
            </a:r>
          </a:p>
        </p:txBody>
      </p:sp>
      <p:sp>
        <p:nvSpPr>
          <p:cNvPr id="24579" name="Content Placeholder 2">
            <a:extLst>
              <a:ext uri="{FF2B5EF4-FFF2-40B4-BE49-F238E27FC236}">
                <a16:creationId xmlns:a16="http://schemas.microsoft.com/office/drawing/2014/main" id="{477839CA-6480-11A5-49A1-16B8BA8FAF91}"/>
              </a:ext>
            </a:extLst>
          </p:cNvPr>
          <p:cNvSpPr>
            <a:spLocks noGrp="1"/>
          </p:cNvSpPr>
          <p:nvPr>
            <p:ph idx="1"/>
          </p:nvPr>
        </p:nvSpPr>
        <p:spPr>
          <a:xfrm>
            <a:off x="457200" y="1600201"/>
            <a:ext cx="8229600" cy="3917032"/>
          </a:xfrm>
        </p:spPr>
        <p:txBody>
          <a:bodyPr/>
          <a:lstStyle/>
          <a:p>
            <a:r>
              <a:rPr lang="en-GB" altLang="en-US" dirty="0"/>
              <a:t>Private organisations: work is directed towards a commercial nature such as profit, return on capital employed, market standing or sales level.</a:t>
            </a:r>
          </a:p>
          <a:p>
            <a:r>
              <a:rPr lang="en-GB" altLang="en-US" dirty="0"/>
              <a:t>Public organisations: work is directed to the provision of a service to, and the well-being of, the community.</a:t>
            </a:r>
          </a:p>
          <a:p>
            <a:r>
              <a:rPr lang="en-GB" altLang="en-US" dirty="0"/>
              <a:t>For-profit and not-for-profit organisations</a:t>
            </a:r>
          </a:p>
          <a:p>
            <a:pPr marL="0" indent="0" algn="r">
              <a:buNone/>
            </a:pPr>
            <a:r>
              <a:rPr lang="en-GB" altLang="en-US" dirty="0"/>
              <a:t>(Mullins and McLean, 2019, pp. 68-70)</a:t>
            </a:r>
          </a:p>
        </p:txBody>
      </p:sp>
      <p:sp>
        <p:nvSpPr>
          <p:cNvPr id="4" name="Date Placeholder 3">
            <a:extLst>
              <a:ext uri="{FF2B5EF4-FFF2-40B4-BE49-F238E27FC236}">
                <a16:creationId xmlns:a16="http://schemas.microsoft.com/office/drawing/2014/main" id="{9979D37E-B518-45D8-78A7-344D28CDA444}"/>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05/03/2025</a:t>
            </a:fld>
            <a:endParaRPr lang="en-GB" altLang="en-US"/>
          </a:p>
        </p:txBody>
      </p:sp>
      <p:sp>
        <p:nvSpPr>
          <p:cNvPr id="24581" name="Slide Number Placeholder 4">
            <a:extLst>
              <a:ext uri="{FF2B5EF4-FFF2-40B4-BE49-F238E27FC236}">
                <a16:creationId xmlns:a16="http://schemas.microsoft.com/office/drawing/2014/main" id="{DD7A47DD-E4D0-80DA-68BC-7546FEFC4A12}"/>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7164E995-6ABE-47FE-B7B1-13826AD466FA}" type="slidenum">
              <a:rPr lang="en-GB" altLang="en-US" smtClean="0"/>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b="1" dirty="0"/>
              <a:t>What is management?</a:t>
            </a:r>
          </a:p>
        </p:txBody>
      </p:sp>
      <p:sp>
        <p:nvSpPr>
          <p:cNvPr id="3" name="Content Placeholder 2"/>
          <p:cNvSpPr>
            <a:spLocks noGrp="1"/>
          </p:cNvSpPr>
          <p:nvPr>
            <p:ph sz="half" idx="1"/>
          </p:nvPr>
        </p:nvSpPr>
        <p:spPr>
          <a:xfrm>
            <a:off x="457200" y="1600201"/>
            <a:ext cx="4038600" cy="3989040"/>
          </a:xfrm>
        </p:spPr>
        <p:txBody>
          <a:bodyPr wrap="square" anchor="t">
            <a:normAutofit/>
          </a:bodyPr>
          <a:lstStyle/>
          <a:p>
            <a:r>
              <a:rPr lang="en-GB" altLang="en-US" dirty="0"/>
              <a:t>Coordinating and overseeing the work activities of others so their activities are completed efficiently and effectively.</a:t>
            </a:r>
          </a:p>
          <a:p>
            <a:r>
              <a:rPr lang="en-GB" altLang="en-US" dirty="0"/>
              <a:t>Efficiency: Getting the most output from the least amount of inputs or resources</a:t>
            </a:r>
          </a:p>
          <a:p>
            <a:r>
              <a:rPr lang="en-GB" altLang="en-US" dirty="0"/>
              <a:t>Effectiveness: doing those work activities that will result in achieving goals.</a:t>
            </a:r>
          </a:p>
        </p:txBody>
      </p:sp>
      <p:pic>
        <p:nvPicPr>
          <p:cNvPr id="5" name="Picture 4">
            <a:extLst>
              <a:ext uri="{FF2B5EF4-FFF2-40B4-BE49-F238E27FC236}">
                <a16:creationId xmlns:a16="http://schemas.microsoft.com/office/drawing/2014/main" id="{5A8AAE26-E43F-0FC1-0523-926F094C49A1}"/>
              </a:ext>
            </a:extLst>
          </p:cNvPr>
          <p:cNvPicPr>
            <a:picLocks noChangeAspect="1"/>
          </p:cNvPicPr>
          <p:nvPr/>
        </p:nvPicPr>
        <p:blipFill>
          <a:blip r:embed="rId3"/>
          <a:stretch>
            <a:fillRect/>
          </a:stretch>
        </p:blipFill>
        <p:spPr>
          <a:xfrm>
            <a:off x="4794634" y="1964500"/>
            <a:ext cx="4038600" cy="2423159"/>
          </a:xfrm>
          <a:prstGeom prst="rect">
            <a:avLst/>
          </a:prstGeom>
          <a:noFill/>
        </p:spPr>
      </p:pic>
      <p:sp>
        <p:nvSpPr>
          <p:cNvPr id="6" name="TextBox 5">
            <a:extLst>
              <a:ext uri="{FF2B5EF4-FFF2-40B4-BE49-F238E27FC236}">
                <a16:creationId xmlns:a16="http://schemas.microsoft.com/office/drawing/2014/main" id="{65E73F90-C1AC-882C-01D7-98F93F1B34FF}"/>
              </a:ext>
            </a:extLst>
          </p:cNvPr>
          <p:cNvSpPr txBox="1"/>
          <p:nvPr/>
        </p:nvSpPr>
        <p:spPr>
          <a:xfrm>
            <a:off x="4794634" y="4934521"/>
            <a:ext cx="3745735" cy="369332"/>
          </a:xfrm>
          <a:prstGeom prst="rect">
            <a:avLst/>
          </a:prstGeom>
          <a:noFill/>
        </p:spPr>
        <p:txBody>
          <a:bodyPr wrap="square" rtlCol="0">
            <a:spAutoFit/>
          </a:bodyPr>
          <a:lstStyle/>
          <a:p>
            <a:pPr algn="ctr"/>
            <a:r>
              <a:rPr lang="en-GB" altLang="en-US" dirty="0"/>
              <a:t>Robbins and Coulter (2021, p.37)</a:t>
            </a:r>
            <a:endParaRPr lang="en-GB" dirty="0"/>
          </a:p>
        </p:txBody>
      </p:sp>
    </p:spTree>
    <p:extLst>
      <p:ext uri="{BB962C8B-B14F-4D97-AF65-F5344CB8AC3E}">
        <p14:creationId xmlns:p14="http://schemas.microsoft.com/office/powerpoint/2010/main" val="2068375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anchor="ctr">
            <a:normAutofit/>
          </a:bodyPr>
          <a:lstStyle/>
          <a:p>
            <a:r>
              <a:rPr lang="en-US" b="1" dirty="0"/>
              <a:t>What is management?</a:t>
            </a:r>
          </a:p>
        </p:txBody>
      </p:sp>
      <p:sp>
        <p:nvSpPr>
          <p:cNvPr id="3" name="Content Placeholder 2"/>
          <p:cNvSpPr>
            <a:spLocks noGrp="1"/>
          </p:cNvSpPr>
          <p:nvPr>
            <p:ph idx="1"/>
          </p:nvPr>
        </p:nvSpPr>
        <p:spPr/>
        <p:txBody>
          <a:bodyPr wrap="square" anchor="t">
            <a:normAutofit fontScale="92500"/>
          </a:bodyPr>
          <a:lstStyle/>
          <a:p>
            <a:r>
              <a:rPr lang="en-GB" altLang="en-US" dirty="0"/>
              <a:t>An integrating activity permeating all organisation’s operations.</a:t>
            </a:r>
          </a:p>
          <a:p>
            <a:r>
              <a:rPr lang="en-GB" altLang="en-US" dirty="0"/>
              <a:t>Is fundamental to the effective operation of work organisations.</a:t>
            </a:r>
          </a:p>
          <a:p>
            <a:r>
              <a:rPr lang="en-GB" altLang="en-US" sz="2400" dirty="0"/>
              <a:t>Taking place within a structured organisational setting with prescribed roles;</a:t>
            </a:r>
          </a:p>
          <a:p>
            <a:r>
              <a:rPr lang="en-GB" altLang="en-US" sz="2400" dirty="0"/>
              <a:t>Directed towards the attainment of aims and objectives;</a:t>
            </a:r>
          </a:p>
          <a:p>
            <a:r>
              <a:rPr lang="en-GB" altLang="en-US" sz="2400" dirty="0"/>
              <a:t>Achieved through the efforts of other people; </a:t>
            </a:r>
          </a:p>
          <a:p>
            <a:r>
              <a:rPr lang="en-GB" altLang="en-US" sz="2400" dirty="0"/>
              <a:t>Using systems and procedures.</a:t>
            </a:r>
          </a:p>
          <a:p>
            <a:pPr marL="0" indent="0">
              <a:buNone/>
            </a:pPr>
            <a:r>
              <a:rPr lang="en-GB" altLang="en-US" sz="2400" dirty="0">
                <a:solidFill>
                  <a:srgbClr val="FF0000"/>
                </a:solidFill>
              </a:rPr>
              <a:t>Management is the art of getting things done through others.</a:t>
            </a:r>
            <a:endParaRPr lang="en-GB" altLang="en-US" dirty="0"/>
          </a:p>
          <a:p>
            <a:endParaRPr lang="en-GB" altLang="en-US" dirty="0"/>
          </a:p>
        </p:txBody>
      </p:sp>
    </p:spTree>
    <p:extLst>
      <p:ext uri="{BB962C8B-B14F-4D97-AF65-F5344CB8AC3E}">
        <p14:creationId xmlns:p14="http://schemas.microsoft.com/office/powerpoint/2010/main" val="948642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6762503-7CCE-600D-FD69-58F83CC4EFE1}"/>
              </a:ext>
            </a:extLst>
          </p:cNvPr>
          <p:cNvSpPr>
            <a:spLocks noGrp="1"/>
          </p:cNvSpPr>
          <p:nvPr>
            <p:ph type="title"/>
          </p:nvPr>
        </p:nvSpPr>
        <p:spPr>
          <a:xfrm>
            <a:off x="457199" y="274638"/>
            <a:ext cx="8540885" cy="1143000"/>
          </a:xfrm>
        </p:spPr>
        <p:txBody>
          <a:bodyPr/>
          <a:lstStyle/>
          <a:p>
            <a:r>
              <a:rPr lang="en-GB" altLang="en-US" sz="1800" b="1" dirty="0"/>
              <a:t>Management</a:t>
            </a:r>
            <a:br>
              <a:rPr lang="en-GB" altLang="en-US" sz="1800" b="1" dirty="0"/>
            </a:br>
            <a:r>
              <a:rPr lang="en-GB" altLang="en-US" sz="1800" b="1" dirty="0"/>
              <a:t> </a:t>
            </a:r>
            <a:r>
              <a:rPr lang="en-GB" sz="1800" b="1" i="0" dirty="0">
                <a:solidFill>
                  <a:srgbClr val="0F0F0F"/>
                </a:solidFill>
                <a:effectLst/>
                <a:latin typeface="YouTube Sans"/>
                <a:hlinkClick r:id="rId4"/>
              </a:rPr>
              <a:t>https://www.youtube.com/watch?v=d1jOwD-CTLI</a:t>
            </a:r>
            <a:r>
              <a:rPr lang="en-GB" sz="1800" b="1" i="0" dirty="0">
                <a:solidFill>
                  <a:srgbClr val="0F0F0F"/>
                </a:solidFill>
                <a:effectLst/>
                <a:latin typeface="YouTube Sans"/>
              </a:rPr>
              <a:t> </a:t>
            </a:r>
            <a:br>
              <a:rPr lang="en-GB" sz="1800" b="1" i="0" dirty="0">
                <a:solidFill>
                  <a:srgbClr val="0F0F0F"/>
                </a:solidFill>
                <a:effectLst/>
                <a:latin typeface="YouTube Sans"/>
              </a:rPr>
            </a:br>
            <a:r>
              <a:rPr lang="en-GB" altLang="en-US" sz="1800" b="1" dirty="0"/>
              <a:t> </a:t>
            </a:r>
          </a:p>
        </p:txBody>
      </p:sp>
      <p:sp>
        <p:nvSpPr>
          <p:cNvPr id="4" name="Date Placeholder 3">
            <a:extLst>
              <a:ext uri="{FF2B5EF4-FFF2-40B4-BE49-F238E27FC236}">
                <a16:creationId xmlns:a16="http://schemas.microsoft.com/office/drawing/2014/main" id="{51068904-260B-AB56-3D2B-3CBE73E3B67F}"/>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05/03/2025</a:t>
            </a:fld>
            <a:endParaRPr lang="en-GB" altLang="en-US"/>
          </a:p>
        </p:txBody>
      </p:sp>
      <p:sp>
        <p:nvSpPr>
          <p:cNvPr id="26629" name="Slide Number Placeholder 4">
            <a:extLst>
              <a:ext uri="{FF2B5EF4-FFF2-40B4-BE49-F238E27FC236}">
                <a16:creationId xmlns:a16="http://schemas.microsoft.com/office/drawing/2014/main" id="{D3077941-14F7-C8DF-891B-7DD367ED532D}"/>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E808F37A-116B-4AD0-9CDC-1BF93613C14F}" type="slidenum">
              <a:rPr lang="en-GB" altLang="en-US" smtClean="0"/>
              <a:pPr/>
              <a:t>9</a:t>
            </a:fld>
            <a:endParaRPr lang="en-GB" altLang="en-US"/>
          </a:p>
        </p:txBody>
      </p:sp>
      <p:pic>
        <p:nvPicPr>
          <p:cNvPr id="5" name="Online Media 4" title="Classical Management Theory">
            <a:hlinkClick r:id="" action="ppaction://media"/>
            <a:extLst>
              <a:ext uri="{FF2B5EF4-FFF2-40B4-BE49-F238E27FC236}">
                <a16:creationId xmlns:a16="http://schemas.microsoft.com/office/drawing/2014/main" id="{403EE8E6-3A69-91D3-9779-C3132CC33B22}"/>
              </a:ext>
            </a:extLst>
          </p:cNvPr>
          <p:cNvPicPr>
            <a:picLocks noRot="1" noChangeAspect="1"/>
          </p:cNvPicPr>
          <p:nvPr>
            <a:videoFile r:link="rId1"/>
          </p:nvPr>
        </p:nvPicPr>
        <p:blipFill>
          <a:blip r:embed="rId5"/>
          <a:stretch>
            <a:fillRect/>
          </a:stretch>
        </p:blipFill>
        <p:spPr>
          <a:xfrm>
            <a:off x="0" y="1700303"/>
            <a:ext cx="9146451" cy="5167745"/>
          </a:xfrm>
          <a:prstGeom prst="rect">
            <a:avLst/>
          </a:prstGeom>
        </p:spPr>
      </p:pic>
    </p:spTree>
    <p:extLst>
      <p:ext uri="{BB962C8B-B14F-4D97-AF65-F5344CB8AC3E}">
        <p14:creationId xmlns:p14="http://schemas.microsoft.com/office/powerpoint/2010/main" val="384999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b="1" dirty="0"/>
              <a:t>Who are managers?</a:t>
            </a:r>
          </a:p>
        </p:txBody>
      </p:sp>
      <p:sp>
        <p:nvSpPr>
          <p:cNvPr id="3" name="Content Placeholder 2"/>
          <p:cNvSpPr>
            <a:spLocks noGrp="1"/>
          </p:cNvSpPr>
          <p:nvPr>
            <p:ph sz="half" idx="1"/>
          </p:nvPr>
        </p:nvSpPr>
        <p:spPr>
          <a:xfrm>
            <a:off x="457200" y="1600201"/>
            <a:ext cx="4038600" cy="3989040"/>
          </a:xfrm>
        </p:spPr>
        <p:txBody>
          <a:bodyPr wrap="square" anchor="t">
            <a:normAutofit/>
          </a:bodyPr>
          <a:lstStyle/>
          <a:p>
            <a:endParaRPr lang="en-GB" dirty="0"/>
          </a:p>
          <a:p>
            <a:r>
              <a:rPr lang="en-GB" dirty="0"/>
              <a:t>Coordinates and oversees the work of other people so that organizational goals can be accomplished</a:t>
            </a:r>
          </a:p>
          <a:p>
            <a:pPr marL="0" indent="0" algn="r">
              <a:buNone/>
            </a:pPr>
            <a:r>
              <a:rPr lang="en-GB" dirty="0"/>
              <a:t>(Robbins and Coulter, 2021)</a:t>
            </a:r>
          </a:p>
        </p:txBody>
      </p:sp>
      <p:sp>
        <p:nvSpPr>
          <p:cNvPr id="4" name="TextBox 3">
            <a:extLst>
              <a:ext uri="{FF2B5EF4-FFF2-40B4-BE49-F238E27FC236}">
                <a16:creationId xmlns:a16="http://schemas.microsoft.com/office/drawing/2014/main" id="{5E4FE385-C725-51C8-7F13-FDC1E0B2B629}"/>
              </a:ext>
            </a:extLst>
          </p:cNvPr>
          <p:cNvSpPr txBox="1"/>
          <p:nvPr/>
        </p:nvSpPr>
        <p:spPr>
          <a:xfrm>
            <a:off x="220337" y="4549966"/>
            <a:ext cx="8571123" cy="523220"/>
          </a:xfrm>
          <a:prstGeom prst="rect">
            <a:avLst/>
          </a:prstGeom>
          <a:noFill/>
        </p:spPr>
        <p:txBody>
          <a:bodyPr wrap="square" rtlCol="0">
            <a:spAutoFit/>
          </a:bodyPr>
          <a:lstStyle/>
          <a:p>
            <a:r>
              <a:rPr lang="en-GB" sz="2800" b="1" dirty="0">
                <a:solidFill>
                  <a:srgbClr val="FF0000"/>
                </a:solidFill>
              </a:rPr>
              <a:t>Are managers needed?</a:t>
            </a:r>
          </a:p>
        </p:txBody>
      </p:sp>
      <p:pic>
        <p:nvPicPr>
          <p:cNvPr id="5" name="Picture 4" descr="Become Your Own Puppet Master">
            <a:extLst>
              <a:ext uri="{FF2B5EF4-FFF2-40B4-BE49-F238E27FC236}">
                <a16:creationId xmlns:a16="http://schemas.microsoft.com/office/drawing/2014/main" id="{77110C91-8700-A364-0622-5E8611EC1F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8202" y="2407012"/>
            <a:ext cx="4234033" cy="2375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6116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b="1" dirty="0"/>
              <a:t>Who are managers?</a:t>
            </a:r>
          </a:p>
        </p:txBody>
      </p:sp>
      <p:sp>
        <p:nvSpPr>
          <p:cNvPr id="7" name="TextBox 7">
            <a:extLst>
              <a:ext uri="{FF2B5EF4-FFF2-40B4-BE49-F238E27FC236}">
                <a16:creationId xmlns:a16="http://schemas.microsoft.com/office/drawing/2014/main" id="{AE61F765-6F18-1859-B53D-9D5BD08607C5}"/>
              </a:ext>
            </a:extLst>
          </p:cNvPr>
          <p:cNvSpPr txBox="1">
            <a:spLocks noChangeArrowheads="1"/>
          </p:cNvSpPr>
          <p:nvPr/>
        </p:nvSpPr>
        <p:spPr bwMode="auto">
          <a:xfrm>
            <a:off x="1903413" y="5002213"/>
            <a:ext cx="61389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dirty="0">
                <a:latin typeface="Arial" panose="020B0604020202020204" pitchFamily="34" charset="0"/>
              </a:rPr>
              <a:t>Source: Robbins and Coulter (2021, p.35)</a:t>
            </a:r>
          </a:p>
        </p:txBody>
      </p:sp>
      <p:pic>
        <p:nvPicPr>
          <p:cNvPr id="9" name="Picture 8">
            <a:extLst>
              <a:ext uri="{FF2B5EF4-FFF2-40B4-BE49-F238E27FC236}">
                <a16:creationId xmlns:a16="http://schemas.microsoft.com/office/drawing/2014/main" id="{C1C513AA-DC40-E458-0A4C-87BFB7937DFD}"/>
              </a:ext>
            </a:extLst>
          </p:cNvPr>
          <p:cNvPicPr>
            <a:picLocks noChangeAspect="1"/>
          </p:cNvPicPr>
          <p:nvPr/>
        </p:nvPicPr>
        <p:blipFill>
          <a:blip r:embed="rId3"/>
          <a:stretch>
            <a:fillRect/>
          </a:stretch>
        </p:blipFill>
        <p:spPr>
          <a:xfrm>
            <a:off x="2139546" y="1972605"/>
            <a:ext cx="5239481" cy="2295845"/>
          </a:xfrm>
          <a:prstGeom prst="rect">
            <a:avLst/>
          </a:prstGeom>
        </p:spPr>
      </p:pic>
    </p:spTree>
    <p:extLst>
      <p:ext uri="{BB962C8B-B14F-4D97-AF65-F5344CB8AC3E}">
        <p14:creationId xmlns:p14="http://schemas.microsoft.com/office/powerpoint/2010/main" val="3522038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anchor="ctr">
            <a:normAutofit/>
          </a:bodyPr>
          <a:lstStyle/>
          <a:p>
            <a:r>
              <a:rPr lang="en-US" b="1" dirty="0"/>
              <a:t>Why are managers important</a:t>
            </a:r>
          </a:p>
        </p:txBody>
      </p:sp>
      <p:sp>
        <p:nvSpPr>
          <p:cNvPr id="3" name="Content Placeholder 2"/>
          <p:cNvSpPr>
            <a:spLocks noGrp="1"/>
          </p:cNvSpPr>
          <p:nvPr>
            <p:ph idx="1"/>
          </p:nvPr>
        </p:nvSpPr>
        <p:spPr/>
        <p:txBody>
          <a:bodyPr wrap="square" anchor="t">
            <a:normAutofit/>
          </a:bodyPr>
          <a:lstStyle/>
          <a:p>
            <a:r>
              <a:rPr lang="en-GB" altLang="en-US" dirty="0"/>
              <a:t>Organisations need manager’s managerial skills and abilities more than ever in uncertain, complex, and chaotic times</a:t>
            </a:r>
          </a:p>
          <a:p>
            <a:r>
              <a:rPr lang="en-GB" altLang="en-US" dirty="0"/>
              <a:t>Managers are critical to getting things done</a:t>
            </a:r>
          </a:p>
          <a:p>
            <a:r>
              <a:rPr lang="en-GB" altLang="en-US" dirty="0"/>
              <a:t>Managers make a difference in an organisation’s performance.</a:t>
            </a:r>
          </a:p>
          <a:p>
            <a:pPr marL="0" indent="0">
              <a:buNone/>
            </a:pPr>
            <a:endParaRPr lang="en-GB" altLang="en-US" dirty="0"/>
          </a:p>
        </p:txBody>
      </p:sp>
    </p:spTree>
    <p:extLst>
      <p:ext uri="{BB962C8B-B14F-4D97-AF65-F5344CB8AC3E}">
        <p14:creationId xmlns:p14="http://schemas.microsoft.com/office/powerpoint/2010/main" val="3670275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anchor="ctr">
            <a:normAutofit/>
          </a:bodyPr>
          <a:lstStyle/>
          <a:p>
            <a:r>
              <a:rPr lang="en-US" b="1" dirty="0"/>
              <a:t>Why are managers important</a:t>
            </a:r>
          </a:p>
        </p:txBody>
      </p:sp>
      <p:sp>
        <p:nvSpPr>
          <p:cNvPr id="3" name="Content Placeholder 2"/>
          <p:cNvSpPr>
            <a:spLocks noGrp="1"/>
          </p:cNvSpPr>
          <p:nvPr>
            <p:ph idx="1"/>
          </p:nvPr>
        </p:nvSpPr>
        <p:spPr/>
        <p:txBody>
          <a:bodyPr wrap="square" anchor="t">
            <a:normAutofit/>
          </a:bodyPr>
          <a:lstStyle/>
          <a:p>
            <a:pPr marL="0" indent="0">
              <a:buNone/>
            </a:pPr>
            <a:r>
              <a:rPr lang="en-GB" altLang="en-US" dirty="0"/>
              <a:t>According to the Gallup Organisation</a:t>
            </a:r>
          </a:p>
        </p:txBody>
      </p:sp>
      <p:pic>
        <p:nvPicPr>
          <p:cNvPr id="5" name="Picture 4">
            <a:extLst>
              <a:ext uri="{FF2B5EF4-FFF2-40B4-BE49-F238E27FC236}">
                <a16:creationId xmlns:a16="http://schemas.microsoft.com/office/drawing/2014/main" id="{C5952091-0A9A-EE90-219C-4EAA1520EFF0}"/>
              </a:ext>
            </a:extLst>
          </p:cNvPr>
          <p:cNvPicPr>
            <a:picLocks noChangeAspect="1"/>
          </p:cNvPicPr>
          <p:nvPr/>
        </p:nvPicPr>
        <p:blipFill>
          <a:blip r:embed="rId3"/>
          <a:stretch>
            <a:fillRect/>
          </a:stretch>
        </p:blipFill>
        <p:spPr>
          <a:xfrm>
            <a:off x="1794656" y="2036092"/>
            <a:ext cx="5739316" cy="3177908"/>
          </a:xfrm>
          <a:prstGeom prst="rect">
            <a:avLst/>
          </a:prstGeom>
        </p:spPr>
      </p:pic>
      <p:sp>
        <p:nvSpPr>
          <p:cNvPr id="7" name="TextBox 6">
            <a:extLst>
              <a:ext uri="{FF2B5EF4-FFF2-40B4-BE49-F238E27FC236}">
                <a16:creationId xmlns:a16="http://schemas.microsoft.com/office/drawing/2014/main" id="{AA03734E-29A4-6DB1-4639-8708CCFDF4EF}"/>
              </a:ext>
            </a:extLst>
          </p:cNvPr>
          <p:cNvSpPr txBox="1"/>
          <p:nvPr/>
        </p:nvSpPr>
        <p:spPr>
          <a:xfrm>
            <a:off x="2286000" y="5330464"/>
            <a:ext cx="4572000" cy="369332"/>
          </a:xfrm>
          <a:prstGeom prst="rect">
            <a:avLst/>
          </a:prstGeom>
          <a:noFill/>
        </p:spPr>
        <p:txBody>
          <a:bodyPr wrap="square">
            <a:spAutoFit/>
          </a:bodyPr>
          <a:lstStyle/>
          <a:p>
            <a:pPr marL="0" indent="0" algn="ctr">
              <a:buNone/>
            </a:pPr>
            <a:r>
              <a:rPr lang="en-GB" altLang="en-US" dirty="0"/>
              <a:t>Source: Robbins and Coulter (2021, p. 36)</a:t>
            </a:r>
          </a:p>
        </p:txBody>
      </p:sp>
    </p:spTree>
    <p:extLst>
      <p:ext uri="{BB962C8B-B14F-4D97-AF65-F5344CB8AC3E}">
        <p14:creationId xmlns:p14="http://schemas.microsoft.com/office/powerpoint/2010/main" val="2778383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F938E04A-796A-8BF0-5507-3A7DE9181880}"/>
              </a:ext>
            </a:extLst>
          </p:cNvPr>
          <p:cNvSpPr>
            <a:spLocks noGrp="1"/>
          </p:cNvSpPr>
          <p:nvPr>
            <p:ph type="title"/>
          </p:nvPr>
        </p:nvSpPr>
        <p:spPr>
          <a:xfrm>
            <a:off x="457200" y="274638"/>
            <a:ext cx="8229600" cy="1143000"/>
          </a:xfrm>
        </p:spPr>
        <p:txBody>
          <a:bodyPr/>
          <a:lstStyle/>
          <a:p>
            <a:r>
              <a:rPr lang="en-GB" altLang="en-US" b="1" dirty="0"/>
              <a:t>What do managers do?</a:t>
            </a:r>
          </a:p>
        </p:txBody>
      </p:sp>
      <p:sp>
        <p:nvSpPr>
          <p:cNvPr id="4" name="Date Placeholder 3">
            <a:extLst>
              <a:ext uri="{FF2B5EF4-FFF2-40B4-BE49-F238E27FC236}">
                <a16:creationId xmlns:a16="http://schemas.microsoft.com/office/drawing/2014/main" id="{AECBCA98-E8CE-F850-88B4-54D1A9521844}"/>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05/03/2025</a:t>
            </a:fld>
            <a:endParaRPr lang="en-GB" altLang="en-US"/>
          </a:p>
        </p:txBody>
      </p:sp>
      <p:sp>
        <p:nvSpPr>
          <p:cNvPr id="31749" name="Slide Number Placeholder 4">
            <a:extLst>
              <a:ext uri="{FF2B5EF4-FFF2-40B4-BE49-F238E27FC236}">
                <a16:creationId xmlns:a16="http://schemas.microsoft.com/office/drawing/2014/main" id="{55A07C1C-5823-8BFB-C218-754703B5CCC1}"/>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C8F35EF0-03E1-4ADB-8A82-11FD4CF2398A}" type="slidenum">
              <a:rPr lang="en-GB" altLang="en-US" smtClean="0"/>
              <a:pPr/>
              <a:t>14</a:t>
            </a:fld>
            <a:endParaRPr lang="en-GB" altLang="en-US"/>
          </a:p>
        </p:txBody>
      </p:sp>
      <p:pic>
        <p:nvPicPr>
          <p:cNvPr id="31750" name="Picture Placeholder 6" descr="A chart lists the four functions of management.&#10;Long description is available in notes,&#10;press F6">
            <a:extLst>
              <a:ext uri="{FF2B5EF4-FFF2-40B4-BE49-F238E27FC236}">
                <a16:creationId xmlns:a16="http://schemas.microsoft.com/office/drawing/2014/main" id="{E1803BF5-4BED-DE05-EAF1-63BAD4FC95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813" y="2282825"/>
            <a:ext cx="8188325" cy="276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1" name="TextBox 7">
            <a:extLst>
              <a:ext uri="{FF2B5EF4-FFF2-40B4-BE49-F238E27FC236}">
                <a16:creationId xmlns:a16="http://schemas.microsoft.com/office/drawing/2014/main" id="{28D2DCBA-7C19-335F-B0A2-CF8CB282CDC1}"/>
              </a:ext>
            </a:extLst>
          </p:cNvPr>
          <p:cNvSpPr txBox="1">
            <a:spLocks noChangeArrowheads="1"/>
          </p:cNvSpPr>
          <p:nvPr/>
        </p:nvSpPr>
        <p:spPr bwMode="auto">
          <a:xfrm>
            <a:off x="1903413" y="5002213"/>
            <a:ext cx="61389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dirty="0">
                <a:latin typeface="Arial" panose="020B0604020202020204" pitchFamily="34" charset="0"/>
              </a:rPr>
              <a:t>Source: Robbins and Coulter (2021, p.38)</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F938E04A-796A-8BF0-5507-3A7DE9181880}"/>
              </a:ext>
            </a:extLst>
          </p:cNvPr>
          <p:cNvSpPr>
            <a:spLocks noGrp="1"/>
          </p:cNvSpPr>
          <p:nvPr>
            <p:ph type="title"/>
          </p:nvPr>
        </p:nvSpPr>
        <p:spPr>
          <a:xfrm>
            <a:off x="457200" y="274638"/>
            <a:ext cx="8229600" cy="1143000"/>
          </a:xfrm>
        </p:spPr>
        <p:txBody>
          <a:bodyPr/>
          <a:lstStyle/>
          <a:p>
            <a:r>
              <a:rPr lang="en-GB" altLang="en-US" b="1" dirty="0"/>
              <a:t>What do managers do?</a:t>
            </a:r>
          </a:p>
        </p:txBody>
      </p:sp>
      <p:sp>
        <p:nvSpPr>
          <p:cNvPr id="4" name="Date Placeholder 3">
            <a:extLst>
              <a:ext uri="{FF2B5EF4-FFF2-40B4-BE49-F238E27FC236}">
                <a16:creationId xmlns:a16="http://schemas.microsoft.com/office/drawing/2014/main" id="{AECBCA98-E8CE-F850-88B4-54D1A9521844}"/>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05/03/2025</a:t>
            </a:fld>
            <a:endParaRPr lang="en-GB" altLang="en-US"/>
          </a:p>
        </p:txBody>
      </p:sp>
      <p:sp>
        <p:nvSpPr>
          <p:cNvPr id="31749" name="Slide Number Placeholder 4">
            <a:extLst>
              <a:ext uri="{FF2B5EF4-FFF2-40B4-BE49-F238E27FC236}">
                <a16:creationId xmlns:a16="http://schemas.microsoft.com/office/drawing/2014/main" id="{55A07C1C-5823-8BFB-C218-754703B5CCC1}"/>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C8F35EF0-03E1-4ADB-8A82-11FD4CF2398A}" type="slidenum">
              <a:rPr lang="en-GB" altLang="en-US" smtClean="0"/>
              <a:pPr/>
              <a:t>15</a:t>
            </a:fld>
            <a:endParaRPr lang="en-GB" altLang="en-US"/>
          </a:p>
        </p:txBody>
      </p:sp>
      <p:pic>
        <p:nvPicPr>
          <p:cNvPr id="2" name="Picture 2" descr="A model illustrates Mintzberg’s managerial roles.&#10;Long description is available in notes,&#10;press F6">
            <a:extLst>
              <a:ext uri="{FF2B5EF4-FFF2-40B4-BE49-F238E27FC236}">
                <a16:creationId xmlns:a16="http://schemas.microsoft.com/office/drawing/2014/main" id="{D016D2B1-91B7-708D-CBCD-A70CEE3BB8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619" t="3063" r="11414" b="2976"/>
          <a:stretch/>
        </p:blipFill>
        <p:spPr bwMode="auto">
          <a:xfrm>
            <a:off x="4158848" y="1258677"/>
            <a:ext cx="4895850" cy="4340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9">
            <a:extLst>
              <a:ext uri="{FF2B5EF4-FFF2-40B4-BE49-F238E27FC236}">
                <a16:creationId xmlns:a16="http://schemas.microsoft.com/office/drawing/2014/main" id="{3DD8767B-4670-C17F-62E7-BE5638BC2651}"/>
              </a:ext>
            </a:extLst>
          </p:cNvPr>
          <p:cNvSpPr txBox="1">
            <a:spLocks noChangeArrowheads="1"/>
          </p:cNvSpPr>
          <p:nvPr/>
        </p:nvSpPr>
        <p:spPr bwMode="auto">
          <a:xfrm>
            <a:off x="457200" y="2894021"/>
            <a:ext cx="2825827" cy="70788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000" dirty="0">
                <a:latin typeface="Arial" panose="020B0604020202020204" pitchFamily="34" charset="0"/>
              </a:rPr>
              <a:t>Source: Robbins and Coulter (2021, p.39)</a:t>
            </a:r>
          </a:p>
        </p:txBody>
      </p:sp>
    </p:spTree>
    <p:extLst>
      <p:ext uri="{BB962C8B-B14F-4D97-AF65-F5344CB8AC3E}">
        <p14:creationId xmlns:p14="http://schemas.microsoft.com/office/powerpoint/2010/main" val="35441812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77F53-3363-9F88-8B9E-25109E5FC323}"/>
              </a:ext>
            </a:extLst>
          </p:cNvPr>
          <p:cNvSpPr>
            <a:spLocks noGrp="1"/>
          </p:cNvSpPr>
          <p:nvPr>
            <p:ph type="title"/>
          </p:nvPr>
        </p:nvSpPr>
        <p:spPr>
          <a:xfrm>
            <a:off x="171450" y="80085"/>
            <a:ext cx="8229600" cy="406298"/>
          </a:xfrm>
        </p:spPr>
        <p:txBody>
          <a:bodyPr/>
          <a:lstStyle/>
          <a:p>
            <a:r>
              <a:rPr lang="en-US" b="1" dirty="0"/>
              <a:t>10 roles of a Manager (Mintzberg)</a:t>
            </a:r>
            <a:endParaRPr lang="en-GB" b="1" dirty="0"/>
          </a:p>
        </p:txBody>
      </p:sp>
      <p:pic>
        <p:nvPicPr>
          <p:cNvPr id="5" name="Picture 4">
            <a:extLst>
              <a:ext uri="{FF2B5EF4-FFF2-40B4-BE49-F238E27FC236}">
                <a16:creationId xmlns:a16="http://schemas.microsoft.com/office/drawing/2014/main" id="{AC94FE78-B800-E852-DBE2-D7289E226975}"/>
              </a:ext>
            </a:extLst>
          </p:cNvPr>
          <p:cNvPicPr>
            <a:picLocks noChangeAspect="1"/>
          </p:cNvPicPr>
          <p:nvPr/>
        </p:nvPicPr>
        <p:blipFill>
          <a:blip r:embed="rId2"/>
          <a:stretch>
            <a:fillRect/>
          </a:stretch>
        </p:blipFill>
        <p:spPr>
          <a:xfrm>
            <a:off x="171450" y="672728"/>
            <a:ext cx="8515350" cy="2887595"/>
          </a:xfrm>
          <a:prstGeom prst="rect">
            <a:avLst/>
          </a:prstGeom>
        </p:spPr>
      </p:pic>
      <p:pic>
        <p:nvPicPr>
          <p:cNvPr id="7" name="Picture 6">
            <a:extLst>
              <a:ext uri="{FF2B5EF4-FFF2-40B4-BE49-F238E27FC236}">
                <a16:creationId xmlns:a16="http://schemas.microsoft.com/office/drawing/2014/main" id="{CB8C338B-D0FA-0E66-7C49-EF85F3239511}"/>
              </a:ext>
            </a:extLst>
          </p:cNvPr>
          <p:cNvPicPr>
            <a:picLocks noChangeAspect="1"/>
          </p:cNvPicPr>
          <p:nvPr/>
        </p:nvPicPr>
        <p:blipFill>
          <a:blip r:embed="rId3"/>
          <a:stretch>
            <a:fillRect/>
          </a:stretch>
        </p:blipFill>
        <p:spPr>
          <a:xfrm>
            <a:off x="180975" y="3560323"/>
            <a:ext cx="8612829" cy="2051016"/>
          </a:xfrm>
          <a:prstGeom prst="rect">
            <a:avLst/>
          </a:prstGeom>
        </p:spPr>
      </p:pic>
    </p:spTree>
    <p:extLst>
      <p:ext uri="{BB962C8B-B14F-4D97-AF65-F5344CB8AC3E}">
        <p14:creationId xmlns:p14="http://schemas.microsoft.com/office/powerpoint/2010/main" val="3433039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What managers do</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dirty="0"/>
              <a:t>Individual work. Time: 10 minutes</a:t>
            </a:r>
          </a:p>
          <a:p>
            <a:pPr marL="0" indent="0">
              <a:buNone/>
            </a:pPr>
            <a:r>
              <a:rPr lang="en-GB" dirty="0"/>
              <a:t>Identify a work-related task, preferably one that involve multiple people. Develop the planning, organising, leading, and controlling activities to complete that task.</a:t>
            </a:r>
          </a:p>
          <a:p>
            <a:pPr marL="0" indent="0">
              <a:buNone/>
            </a:pPr>
            <a:endParaRPr lang="en-GB" dirty="0"/>
          </a:p>
          <a:p>
            <a:pPr marL="0" indent="0">
              <a:buNone/>
            </a:pPr>
            <a:r>
              <a:rPr lang="en-GB" dirty="0"/>
              <a:t>Please prepare to provide your answer to the class.</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2148557"/>
            <a:ext cx="1916135" cy="2112753"/>
          </a:xfrm>
          <a:prstGeom prst="rect">
            <a:avLst/>
          </a:prstGeom>
        </p:spPr>
      </p:pic>
    </p:spTree>
    <p:extLst>
      <p:ext uri="{BB962C8B-B14F-4D97-AF65-F5344CB8AC3E}">
        <p14:creationId xmlns:p14="http://schemas.microsoft.com/office/powerpoint/2010/main" val="19793106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7A24A248-558A-C977-4A07-B05345FEC75F}"/>
              </a:ext>
            </a:extLst>
          </p:cNvPr>
          <p:cNvSpPr>
            <a:spLocks noGrp="1"/>
          </p:cNvSpPr>
          <p:nvPr>
            <p:ph type="title"/>
          </p:nvPr>
        </p:nvSpPr>
        <p:spPr/>
        <p:txBody>
          <a:bodyPr/>
          <a:lstStyle/>
          <a:p>
            <a:pPr marL="0" indent="0">
              <a:buFont typeface="Arial" panose="020B0604020202020204" pitchFamily="34" charset="0"/>
              <a:buNone/>
              <a:defRPr/>
            </a:pPr>
            <a:r>
              <a:rPr lang="en-GB" sz="3600" b="1" dirty="0"/>
              <a:t>What skills do managers need?</a:t>
            </a:r>
          </a:p>
        </p:txBody>
      </p:sp>
      <p:sp>
        <p:nvSpPr>
          <p:cNvPr id="4" name="Date Placeholder 3">
            <a:extLst>
              <a:ext uri="{FF2B5EF4-FFF2-40B4-BE49-F238E27FC236}">
                <a16:creationId xmlns:a16="http://schemas.microsoft.com/office/drawing/2014/main" id="{3EE960B5-FD4F-9998-B652-2098F569DC51}"/>
              </a:ext>
            </a:extLst>
          </p:cNvPr>
          <p:cNvSpPr>
            <a:spLocks noGrp="1"/>
          </p:cNvSpPr>
          <p:nvPr>
            <p:ph type="dt" sz="quarter" idx="10"/>
          </p:nvPr>
        </p:nvSpPr>
        <p:spPr/>
        <p:txBody>
          <a:bodyPr/>
          <a:lstStyle/>
          <a:p>
            <a:pPr>
              <a:defRPr/>
            </a:pPr>
            <a:fld id="{D2A88EF9-FD6A-4E22-AD5B-99F4A855266A}" type="datetime1">
              <a:rPr lang="en-GB" altLang="en-US" smtClean="0"/>
              <a:pPr>
                <a:defRPr/>
              </a:pPr>
              <a:t>05/03/2025</a:t>
            </a:fld>
            <a:endParaRPr lang="en-GB" altLang="en-US"/>
          </a:p>
        </p:txBody>
      </p:sp>
      <p:sp>
        <p:nvSpPr>
          <p:cNvPr id="35845" name="Slide Number Placeholder 4">
            <a:extLst>
              <a:ext uri="{FF2B5EF4-FFF2-40B4-BE49-F238E27FC236}">
                <a16:creationId xmlns:a16="http://schemas.microsoft.com/office/drawing/2014/main" id="{A730202B-866A-6B7D-73AD-94E94AC5426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4F9347C-4F72-4E46-A7F6-B00A2B2DDBE3}"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35847" name="TextBox 9">
            <a:extLst>
              <a:ext uri="{FF2B5EF4-FFF2-40B4-BE49-F238E27FC236}">
                <a16:creationId xmlns:a16="http://schemas.microsoft.com/office/drawing/2014/main" id="{D824989B-7528-77B3-1DE7-2D944D3EF65C}"/>
              </a:ext>
            </a:extLst>
          </p:cNvPr>
          <p:cNvSpPr txBox="1">
            <a:spLocks noChangeArrowheads="1"/>
          </p:cNvSpPr>
          <p:nvPr/>
        </p:nvSpPr>
        <p:spPr bwMode="auto">
          <a:xfrm>
            <a:off x="2271712" y="4810125"/>
            <a:ext cx="516467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000" dirty="0">
                <a:latin typeface="Arial" panose="020B0604020202020204" pitchFamily="34" charset="0"/>
              </a:rPr>
              <a:t>Source: Robbins and Coulter (2021, p.40)</a:t>
            </a:r>
          </a:p>
        </p:txBody>
      </p:sp>
      <p:pic>
        <p:nvPicPr>
          <p:cNvPr id="5" name="Picture 4">
            <a:extLst>
              <a:ext uri="{FF2B5EF4-FFF2-40B4-BE49-F238E27FC236}">
                <a16:creationId xmlns:a16="http://schemas.microsoft.com/office/drawing/2014/main" id="{5721D9BB-0691-1F14-A8D2-46D7715F9668}"/>
              </a:ext>
            </a:extLst>
          </p:cNvPr>
          <p:cNvPicPr>
            <a:picLocks noChangeAspect="1"/>
          </p:cNvPicPr>
          <p:nvPr/>
        </p:nvPicPr>
        <p:blipFill>
          <a:blip r:embed="rId3"/>
          <a:stretch>
            <a:fillRect/>
          </a:stretch>
        </p:blipFill>
        <p:spPr>
          <a:xfrm>
            <a:off x="228600" y="2047875"/>
            <a:ext cx="8686800" cy="2496002"/>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Skills of managers</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dirty="0"/>
              <a:t>Group work. Time: 10 minutes</a:t>
            </a:r>
          </a:p>
          <a:p>
            <a:pPr marL="0" indent="0">
              <a:buNone/>
            </a:pPr>
            <a:r>
              <a:rPr lang="en-GB" dirty="0"/>
              <a:t>Discuss the following questions:</a:t>
            </a:r>
          </a:p>
          <a:p>
            <a:pPr marL="457200" indent="-457200">
              <a:buAutoNum type="arabicPeriod"/>
            </a:pPr>
            <a:r>
              <a:rPr lang="en-GB" dirty="0"/>
              <a:t>What are the skills needed by the managers now?</a:t>
            </a:r>
          </a:p>
          <a:p>
            <a:pPr marL="457200" indent="-457200">
              <a:buAutoNum type="arabicPeriod"/>
            </a:pPr>
            <a:r>
              <a:rPr lang="en-GB" dirty="0"/>
              <a:t>What are the skills needed by the managers in the next 5 years?</a:t>
            </a:r>
          </a:p>
          <a:p>
            <a:pPr marL="0" indent="0">
              <a:buNone/>
            </a:pPr>
            <a:endParaRPr lang="en-GB" dirty="0"/>
          </a:p>
          <a:p>
            <a:pPr marL="0" indent="0">
              <a:buNone/>
            </a:pPr>
            <a:r>
              <a:rPr lang="en-GB" dirty="0"/>
              <a:t>Please prepare to provide your answer to the class.</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2148557"/>
            <a:ext cx="1916135" cy="2112753"/>
          </a:xfrm>
          <a:prstGeom prst="rect">
            <a:avLst/>
          </a:prstGeom>
        </p:spPr>
      </p:pic>
    </p:spTree>
    <p:extLst>
      <p:ext uri="{BB962C8B-B14F-4D97-AF65-F5344CB8AC3E}">
        <p14:creationId xmlns:p14="http://schemas.microsoft.com/office/powerpoint/2010/main" val="25686148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b="1"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1400" dirty="0"/>
              <a:t>Organisation</a:t>
            </a:r>
          </a:p>
          <a:p>
            <a:r>
              <a:rPr lang="en-GB" sz="1400" dirty="0"/>
              <a:t>Formal organisations</a:t>
            </a:r>
          </a:p>
          <a:p>
            <a:r>
              <a:rPr lang="en-GB" sz="1400" dirty="0"/>
              <a:t>Informal organisations</a:t>
            </a:r>
          </a:p>
          <a:p>
            <a:r>
              <a:rPr lang="en-GB" sz="1400" dirty="0"/>
              <a:t>Private organisations</a:t>
            </a:r>
          </a:p>
          <a:p>
            <a:r>
              <a:rPr lang="en-GB" sz="1400" dirty="0"/>
              <a:t>Public organisations</a:t>
            </a:r>
          </a:p>
          <a:p>
            <a:r>
              <a:rPr lang="en-GB" sz="1400" dirty="0"/>
              <a:t>For-profit organisations</a:t>
            </a:r>
          </a:p>
          <a:p>
            <a:r>
              <a:rPr lang="en-GB" sz="1400" dirty="0"/>
              <a:t>Not-for-profit organisations</a:t>
            </a:r>
          </a:p>
          <a:p>
            <a:r>
              <a:rPr lang="en-GB" sz="1400" dirty="0"/>
              <a:t>Management</a:t>
            </a:r>
          </a:p>
          <a:p>
            <a:r>
              <a:rPr lang="en-GB" sz="1400" dirty="0"/>
              <a:t>Managers</a:t>
            </a:r>
          </a:p>
          <a:p>
            <a:r>
              <a:rPr lang="en-GB" sz="1400" dirty="0"/>
              <a:t>Planning</a:t>
            </a:r>
          </a:p>
          <a:p>
            <a:r>
              <a:rPr lang="en-GB" sz="1400" dirty="0"/>
              <a:t>Organising</a:t>
            </a:r>
          </a:p>
          <a:p>
            <a:r>
              <a:rPr lang="en-GB" sz="1400" dirty="0"/>
              <a:t>Leading</a:t>
            </a:r>
          </a:p>
          <a:p>
            <a:r>
              <a:rPr lang="en-GB" sz="1400" dirty="0"/>
              <a:t>Controlling</a:t>
            </a:r>
          </a:p>
          <a:p>
            <a:r>
              <a:rPr lang="en-GB" sz="1400" dirty="0"/>
              <a:t>Interpersonal roles</a:t>
            </a:r>
          </a:p>
          <a:p>
            <a:endParaRPr lang="en-GB" sz="1400" dirty="0"/>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20</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400" dirty="0"/>
              <a:t>Informational roles</a:t>
            </a:r>
          </a:p>
          <a:p>
            <a:r>
              <a:rPr lang="en-GB" sz="1400" dirty="0"/>
              <a:t>Decisional roles</a:t>
            </a:r>
          </a:p>
          <a:p>
            <a:r>
              <a:rPr lang="en-GB" sz="1400" dirty="0"/>
              <a:t>Figurehead</a:t>
            </a:r>
          </a:p>
          <a:p>
            <a:r>
              <a:rPr lang="en-GB" sz="1400" dirty="0"/>
              <a:t>Leader</a:t>
            </a:r>
          </a:p>
          <a:p>
            <a:r>
              <a:rPr lang="en-GB" sz="1400" dirty="0"/>
              <a:t>Liaison</a:t>
            </a:r>
          </a:p>
          <a:p>
            <a:r>
              <a:rPr lang="en-GB" sz="1400" dirty="0"/>
              <a:t>Monitor</a:t>
            </a:r>
          </a:p>
          <a:p>
            <a:r>
              <a:rPr lang="en-GB" sz="1400" dirty="0"/>
              <a:t>Disseminator</a:t>
            </a:r>
          </a:p>
          <a:p>
            <a:r>
              <a:rPr lang="en-GB" sz="1400" dirty="0"/>
              <a:t>Spokesperson</a:t>
            </a:r>
          </a:p>
          <a:p>
            <a:r>
              <a:rPr lang="en-GB" sz="1400" dirty="0"/>
              <a:t>Negotiator</a:t>
            </a:r>
          </a:p>
          <a:p>
            <a:r>
              <a:rPr lang="en-GB" sz="1400" dirty="0"/>
              <a:t>Resource Allocator</a:t>
            </a:r>
          </a:p>
          <a:p>
            <a:r>
              <a:rPr lang="en-GB" sz="1400" dirty="0"/>
              <a:t>Disturbance Handler</a:t>
            </a:r>
          </a:p>
          <a:p>
            <a:r>
              <a:rPr lang="en-GB" sz="1400" dirty="0"/>
              <a:t>Entrepreneur</a:t>
            </a:r>
          </a:p>
          <a:p>
            <a:r>
              <a:rPr lang="en-GB" sz="1400" dirty="0"/>
              <a:t>Conceptual skills</a:t>
            </a:r>
          </a:p>
          <a:p>
            <a:r>
              <a:rPr lang="en-GB" sz="1400" dirty="0"/>
              <a:t>Interpersonal skills</a:t>
            </a:r>
          </a:p>
          <a:p>
            <a:r>
              <a:rPr lang="en-GB" sz="1400" dirty="0"/>
              <a:t>Technical skills</a:t>
            </a:r>
          </a:p>
        </p:txBody>
      </p:sp>
    </p:spTree>
    <p:extLst>
      <p:ext uri="{BB962C8B-B14F-4D97-AF65-F5344CB8AC3E}">
        <p14:creationId xmlns:p14="http://schemas.microsoft.com/office/powerpoint/2010/main" val="21249643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and McLean, J.E.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endParaRPr lang="en-US" altLang="en-US" sz="2000" b="0" dirty="0">
              <a:cs typeface="Arial" panose="020B0604020202020204" pitchFamily="34" charset="0"/>
            </a:endParaRP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05/03/2025</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05/03/2025</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1374</Words>
  <Application>Microsoft Office PowerPoint</Application>
  <PresentationFormat>On-screen Show (4:3)</PresentationFormat>
  <Paragraphs>176</Paragraphs>
  <Slides>22</Slides>
  <Notes>17</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Aharoni</vt:lpstr>
      <vt:lpstr>Arial</vt:lpstr>
      <vt:lpstr>Calibri</vt:lpstr>
      <vt:lpstr>Myriad Pro</vt:lpstr>
      <vt:lpstr>TimesNewRomanMTStd</vt:lpstr>
      <vt:lpstr>UniversLTStd-Bold</vt:lpstr>
      <vt:lpstr>Verdana</vt:lpstr>
      <vt:lpstr>YouTube Sans</vt:lpstr>
      <vt:lpstr>20140311PresentationUWTSDTemplate</vt:lpstr>
      <vt:lpstr>LCBB4009</vt:lpstr>
      <vt:lpstr>What we did the last time</vt:lpstr>
      <vt:lpstr>Lesson Aims</vt:lpstr>
      <vt:lpstr>What is an organisation?</vt:lpstr>
      <vt:lpstr>Organisation</vt:lpstr>
      <vt:lpstr>Organisation</vt:lpstr>
      <vt:lpstr>What is management?</vt:lpstr>
      <vt:lpstr>What is management?</vt:lpstr>
      <vt:lpstr>Management  https://www.youtube.com/watch?v=d1jOwD-CTLI   </vt:lpstr>
      <vt:lpstr>Who are managers?</vt:lpstr>
      <vt:lpstr>Who are managers?</vt:lpstr>
      <vt:lpstr>Why are managers important</vt:lpstr>
      <vt:lpstr>Why are managers important</vt:lpstr>
      <vt:lpstr>What do managers do?</vt:lpstr>
      <vt:lpstr>What do managers do?</vt:lpstr>
      <vt:lpstr>10 roles of a Manager (Mintzberg)</vt:lpstr>
      <vt:lpstr>What managers do</vt:lpstr>
      <vt:lpstr>What skills do managers need?</vt:lpstr>
      <vt:lpstr>Skills of managers</vt:lpstr>
      <vt:lpstr>Key terms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Sampath Liyanage Rodrigo</cp:lastModifiedBy>
  <cp:revision>6</cp:revision>
  <dcterms:created xsi:type="dcterms:W3CDTF">2023-09-20T11:13:31Z</dcterms:created>
  <dcterms:modified xsi:type="dcterms:W3CDTF">2025-03-05T08:38:34Z</dcterms:modified>
</cp:coreProperties>
</file>