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notesMasterIdLst>
    <p:notesMasterId r:id="rId6"/>
  </p:notesMasterIdLst>
  <p:sldIdLst>
    <p:sldId id="257" r:id="rId2"/>
    <p:sldId id="258" r:id="rId3"/>
    <p:sldId id="259"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0400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EB6BF-1EA0-443C-90C9-3722E977A60C}" type="datetimeFigureOut">
              <a:rPr lang="en-GB" smtClean="0"/>
              <a:t>01/11/2018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CF0D7E-D96F-4D27-A5F4-3AA243774034}" type="slidenum">
              <a:rPr lang="en-GB" smtClean="0"/>
              <a:t>‹#›</a:t>
            </a:fld>
            <a:endParaRPr lang="en-GB"/>
          </a:p>
        </p:txBody>
      </p:sp>
    </p:spTree>
    <p:extLst>
      <p:ext uri="{BB962C8B-B14F-4D97-AF65-F5344CB8AC3E}">
        <p14:creationId xmlns:p14="http://schemas.microsoft.com/office/powerpoint/2010/main" val="2106983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A31FB5F-31B7-477E-9760-3A04CEA11E2A}" type="slidenum">
              <a:rPr lang="en-US" smtClean="0"/>
              <a:t>2</a:t>
            </a:fld>
            <a:endParaRPr lang="en-US" dirty="0"/>
          </a:p>
        </p:txBody>
      </p:sp>
    </p:spTree>
    <p:extLst>
      <p:ext uri="{BB962C8B-B14F-4D97-AF65-F5344CB8AC3E}">
        <p14:creationId xmlns:p14="http://schemas.microsoft.com/office/powerpoint/2010/main" val="3645681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2120450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3919139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161231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06185D2-4CE3-45FE-BC97-4A4604026835}"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1853912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06185D2-4CE3-45FE-BC97-4A4604026835}" type="datetimeFigureOut">
              <a:rPr lang="en-GB" smtClean="0"/>
              <a:t>01/11/2018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2047296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06185D2-4CE3-45FE-BC97-4A4604026835}" type="datetimeFigureOut">
              <a:rPr lang="en-GB" smtClean="0"/>
              <a:t>01/11/2018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2695137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6185D2-4CE3-45FE-BC97-4A4604026835}" type="datetimeFigureOut">
              <a:rPr lang="en-GB" smtClean="0"/>
              <a:t>01/11/2018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1631962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6185D2-4CE3-45FE-BC97-4A4604026835}"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3704349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06185D2-4CE3-45FE-BC97-4A4604026835}" type="datetimeFigureOut">
              <a:rPr lang="en-GB" smtClean="0"/>
              <a:t>01/11/2018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2395711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866991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88448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10132933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84193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17608008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16095720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06185D2-4CE3-45FE-BC97-4A4604026835}" type="datetimeFigureOut">
              <a:rPr lang="en-GB" smtClean="0"/>
              <a:t>01/11/2018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71CC6D7-1897-4FD1-9248-50DB1508F5DD}" type="slidenum">
              <a:rPr lang="en-GB" smtClean="0"/>
              <a:t>‹#›</a:t>
            </a:fld>
            <a:endParaRPr lang="en-GB"/>
          </a:p>
        </p:txBody>
      </p:sp>
    </p:spTree>
    <p:extLst>
      <p:ext uri="{BB962C8B-B14F-4D97-AF65-F5344CB8AC3E}">
        <p14:creationId xmlns:p14="http://schemas.microsoft.com/office/powerpoint/2010/main" val="135567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06185D2-4CE3-45FE-BC97-4A4604026835}" type="datetimeFigureOut">
              <a:rPr lang="en-GB" smtClean="0"/>
              <a:t>01/11/2018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71CC6D7-1897-4FD1-9248-50DB1508F5DD}" type="slidenum">
              <a:rPr lang="en-GB" smtClean="0"/>
              <a:t>‹#›</a:t>
            </a:fld>
            <a:endParaRPr lang="en-GB"/>
          </a:p>
        </p:txBody>
      </p:sp>
    </p:spTree>
    <p:extLst>
      <p:ext uri="{BB962C8B-B14F-4D97-AF65-F5344CB8AC3E}">
        <p14:creationId xmlns:p14="http://schemas.microsoft.com/office/powerpoint/2010/main" val="1109882440"/>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learning-theories.com/maslows-hierarchy-of-needs.html"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familypoint.cymru/families-first-wales/" TargetMode="External"/><Relationship Id="rId13" Type="http://schemas.openxmlformats.org/officeDocument/2006/relationships/hyperlink" Target="https://www.savethechildren.org.uk/what-we-do/childrens-rights/united-nations-convention-of-the-rights-of-the-child" TargetMode="External"/><Relationship Id="rId18" Type="http://schemas.openxmlformats.org/officeDocument/2006/relationships/hyperlink" Target="https://www.wjec.co.uk/uploads/publications/14641.pdf" TargetMode="External"/><Relationship Id="rId3" Type="http://schemas.openxmlformats.org/officeDocument/2006/relationships/hyperlink" Target="http://www.barnardos.org.uk/what_we_do/wales/wales_about.htm" TargetMode="External"/><Relationship Id="rId7" Type="http://schemas.openxmlformats.org/officeDocument/2006/relationships/hyperlink" Target="https://www.familylives.org.uk/advice/your-family/social-services-and-your-family/social-services-and-your-family/" TargetMode="External"/><Relationship Id="rId12" Type="http://schemas.openxmlformats.org/officeDocument/2006/relationships/hyperlink" Target="https://www.thersa.org/events/2017/04/Supporting-Refugee-Children-in-Education" TargetMode="External"/><Relationship Id="rId17" Type="http://schemas.openxmlformats.org/officeDocument/2006/relationships/hyperlink" Target="https://gov.wales/docs/dsjlg/publications/cyp/131120-cyp-periodic-report-summary-en.pdf" TargetMode="External"/><Relationship Id="rId2" Type="http://schemas.openxmlformats.org/officeDocument/2006/relationships/hyperlink" Target="https://www.actionforchildren.org.uk/what-we-do/our-work-in-wales/" TargetMode="External"/><Relationship Id="rId16" Type="http://schemas.openxmlformats.org/officeDocument/2006/relationships/hyperlink" Target="https://beta.gov.wales/sites/default/files/publications/2018-03/free-breakfast-in-primary-schools.pdf" TargetMode="External"/><Relationship Id="rId1" Type="http://schemas.openxmlformats.org/officeDocument/2006/relationships/slideLayout" Target="../slideLayouts/slideLayout2.xml"/><Relationship Id="rId6" Type="http://schemas.openxmlformats.org/officeDocument/2006/relationships/hyperlink" Target="https://www.learning-theories.com/maslows-hierarchy-of-needs.html" TargetMode="External"/><Relationship Id="rId11" Type="http://schemas.openxmlformats.org/officeDocument/2006/relationships/hyperlink" Target="https://www.nspcc.org.uk/what-we-do/what-we-stand-for/wales/" TargetMode="External"/><Relationship Id="rId5" Type="http://schemas.openxmlformats.org/officeDocument/2006/relationships/hyperlink" Target="http://www.legislation.gov.uk/ukpga/2004/31/pdfs/ukpga_20040031_en.pdf" TargetMode="External"/><Relationship Id="rId15" Type="http://schemas.openxmlformats.org/officeDocument/2006/relationships/hyperlink" Target="http://www.un.org/en/sections/about-un/overview/index.html" TargetMode="External"/><Relationship Id="rId10" Type="http://schemas.openxmlformats.org/officeDocument/2006/relationships/hyperlink" Target="http://www.wales.nhs.uk/" TargetMode="External"/><Relationship Id="rId4" Type="http://schemas.openxmlformats.org/officeDocument/2006/relationships/hyperlink" Target="https://democratic.bridgend.gov.uk/documents/s1625/5%20-%20Item%204%20-%20Appendix%201%20-%20Early%20Intervention%20Bridgend%20FINAL%2023%2009%2014.pdf" TargetMode="External"/><Relationship Id="rId9" Type="http://schemas.openxmlformats.org/officeDocument/2006/relationships/hyperlink" Target="https://assets.publishing.service.gov.uk/government/uploads/system/uploads/attachment_data/file/272064/5860.pdf" TargetMode="External"/><Relationship Id="rId14" Type="http://schemas.openxmlformats.org/officeDocument/2006/relationships/hyperlink" Target="https://www.unicef.org.uk/what-we-do/un-convention-child-right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40414" y="6483805"/>
            <a:ext cx="3869476" cy="272415"/>
          </a:xfrm>
          <a:prstGeom prst="roundRect">
            <a:avLst/>
          </a:prstGeom>
          <a:ln w="38100"/>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000" dirty="0">
                <a:latin typeface="Arial" panose="020B0604020202020204" pitchFamily="34" charset="0"/>
                <a:cs typeface="Arial" panose="020B0604020202020204" pitchFamily="34" charset="0"/>
              </a:rPr>
              <a:t>The Convention </a:t>
            </a:r>
            <a:r>
              <a:rPr lang="en-GB" sz="1000" dirty="0" smtClean="0">
                <a:latin typeface="Arial" panose="020B0604020202020204" pitchFamily="34" charset="0"/>
                <a:cs typeface="Arial" panose="020B0604020202020204" pitchFamily="34" charset="0"/>
              </a:rPr>
              <a:t>was implemented in </a:t>
            </a:r>
            <a:r>
              <a:rPr lang="en-GB" sz="1000" dirty="0">
                <a:latin typeface="Arial" panose="020B0604020202020204" pitchFamily="34" charset="0"/>
                <a:cs typeface="Arial" panose="020B0604020202020204" pitchFamily="34" charset="0"/>
              </a:rPr>
              <a:t>the UK in </a:t>
            </a:r>
            <a:r>
              <a:rPr lang="en-GB" sz="1000" dirty="0" smtClean="0">
                <a:latin typeface="Arial" panose="020B0604020202020204" pitchFamily="34" charset="0"/>
                <a:cs typeface="Arial" panose="020B0604020202020204" pitchFamily="34" charset="0"/>
              </a:rPr>
              <a:t>1991.</a:t>
            </a:r>
            <a:endParaRPr lang="en-US" sz="1000" dirty="0">
              <a:latin typeface="Arial" panose="020B0604020202020204" pitchFamily="34" charset="0"/>
              <a:cs typeface="Arial" panose="020B0604020202020204" pitchFamily="34" charset="0"/>
            </a:endParaRPr>
          </a:p>
        </p:txBody>
      </p:sp>
      <p:sp>
        <p:nvSpPr>
          <p:cNvPr id="6" name="TextBox 5"/>
          <p:cNvSpPr txBox="1"/>
          <p:nvPr/>
        </p:nvSpPr>
        <p:spPr>
          <a:xfrm>
            <a:off x="171551" y="16431"/>
            <a:ext cx="3753095" cy="374571"/>
          </a:xfrm>
          <a:prstGeom prst="roundRect">
            <a:avLst/>
          </a:prstGeom>
          <a:noFill/>
          <a:ln w="38100">
            <a:noFill/>
          </a:ln>
        </p:spPr>
        <p:txBody>
          <a:bodyPr wrap="square" rtlCol="0">
            <a:spAutoFit/>
          </a:bodyPr>
          <a:lstStyle/>
          <a:p>
            <a:pPr algn="ctr"/>
            <a:r>
              <a:rPr lang="en-US" sz="1600" b="1" dirty="0" smtClean="0">
                <a:latin typeface="Arial" panose="020B0604020202020204" pitchFamily="34" charset="0"/>
                <a:cs typeface="Arial" panose="020B0604020202020204" pitchFamily="34" charset="0"/>
              </a:rPr>
              <a:t>Respecting the voice of the child.</a:t>
            </a:r>
            <a:endParaRPr lang="en-US" sz="1600" b="1" dirty="0">
              <a:latin typeface="Arial" panose="020B0604020202020204" pitchFamily="34" charset="0"/>
              <a:cs typeface="Arial" panose="020B0604020202020204" pitchFamily="34" charset="0"/>
            </a:endParaRPr>
          </a:p>
        </p:txBody>
      </p:sp>
      <p:sp>
        <p:nvSpPr>
          <p:cNvPr id="9" name="TextBox 8"/>
          <p:cNvSpPr txBox="1"/>
          <p:nvPr/>
        </p:nvSpPr>
        <p:spPr>
          <a:xfrm>
            <a:off x="107797" y="3074410"/>
            <a:ext cx="3959692" cy="1477328"/>
          </a:xfrm>
          <a:prstGeom prst="rect">
            <a:avLst/>
          </a:prstGeom>
          <a:noFill/>
          <a:ln>
            <a:noFill/>
          </a:ln>
        </p:spPr>
        <p:txBody>
          <a:bodyPr wrap="square" rtlCol="0">
            <a:spAutoFit/>
          </a:bodyPr>
          <a:lstStyle/>
          <a:p>
            <a:pPr algn="just"/>
            <a:endParaRPr lang="en-US" sz="1200" b="1" i="1" dirty="0" smtClean="0">
              <a:latin typeface="Arial" panose="020B0604020202020204" pitchFamily="34" charset="0"/>
              <a:cs typeface="Arial" panose="020B0604020202020204" pitchFamily="34" charset="0"/>
            </a:endParaRPr>
          </a:p>
          <a:p>
            <a:pPr algn="just"/>
            <a:r>
              <a:rPr lang="en-US" sz="1000" b="1" i="1" dirty="0" smtClean="0">
                <a:latin typeface="Arial" panose="020B0604020202020204" pitchFamily="34" charset="0"/>
                <a:cs typeface="Arial" panose="020B0604020202020204" pitchFamily="34" charset="0"/>
              </a:rPr>
              <a:t>Why should we do this?</a:t>
            </a:r>
          </a:p>
          <a:p>
            <a:pPr algn="just"/>
            <a:r>
              <a:rPr lang="en-US" sz="1000" dirty="0" smtClean="0">
                <a:latin typeface="Arial" panose="020B0604020202020204" pitchFamily="34" charset="0"/>
                <a:cs typeface="Arial" panose="020B0604020202020204" pitchFamily="34" charset="0"/>
              </a:rPr>
              <a:t>It is essential that we follow these articles. The government are bound by the convention to meet the children's needs in this way, thus allowing the children to reach their full potential. These articles need to be adhered to in order to meet the human rights </a:t>
            </a:r>
            <a:r>
              <a:rPr lang="en-US" sz="1000" smtClean="0">
                <a:latin typeface="Arial" panose="020B0604020202020204" pitchFamily="34" charset="0"/>
                <a:cs typeface="Arial" panose="020B0604020202020204" pitchFamily="34" charset="0"/>
              </a:rPr>
              <a:t>of </a:t>
            </a:r>
            <a:r>
              <a:rPr lang="en-US" sz="1000" smtClean="0">
                <a:latin typeface="Arial" panose="020B0604020202020204" pitchFamily="34" charset="0"/>
                <a:cs typeface="Arial" panose="020B0604020202020204" pitchFamily="34" charset="0"/>
              </a:rPr>
              <a:t>children </a:t>
            </a:r>
            <a:r>
              <a:rPr lang="en-GB" sz="1000" b="1" dirty="0" smtClean="0">
                <a:latin typeface="Arial" panose="020B0604020202020204" pitchFamily="34" charset="0"/>
                <a:cs typeface="Arial" panose="020B0604020202020204" pitchFamily="34" charset="0"/>
              </a:rPr>
              <a:t>(Save </a:t>
            </a:r>
            <a:r>
              <a:rPr lang="en-GB" sz="1000" b="1" dirty="0">
                <a:latin typeface="Arial" panose="020B0604020202020204" pitchFamily="34" charset="0"/>
                <a:cs typeface="Arial" panose="020B0604020202020204" pitchFamily="34" charset="0"/>
              </a:rPr>
              <a:t>the Children, </a:t>
            </a:r>
            <a:r>
              <a:rPr lang="en-GB" sz="1000" b="1">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GB" sz="1000" b="1" dirty="0">
              <a:latin typeface="Arial" panose="020B0604020202020204" pitchFamily="34" charset="0"/>
              <a:cs typeface="Arial" panose="020B0604020202020204" pitchFamily="34" charset="0"/>
            </a:endParaRPr>
          </a:p>
          <a:p>
            <a:pPr algn="just"/>
            <a:endParaRPr lang="en-US" dirty="0"/>
          </a:p>
        </p:txBody>
      </p:sp>
      <p:sp>
        <p:nvSpPr>
          <p:cNvPr id="8" name="TextBox 7"/>
          <p:cNvSpPr txBox="1"/>
          <p:nvPr/>
        </p:nvSpPr>
        <p:spPr>
          <a:xfrm>
            <a:off x="107797" y="151441"/>
            <a:ext cx="3898450" cy="1323439"/>
          </a:xfrm>
          <a:prstGeom prst="rect">
            <a:avLst/>
          </a:prstGeom>
          <a:noFill/>
          <a:ln>
            <a:noFill/>
          </a:ln>
        </p:spPr>
        <p:txBody>
          <a:bodyPr wrap="square" rtlCol="0">
            <a:spAutoFit/>
          </a:bodyPr>
          <a:lstStyle/>
          <a:p>
            <a:r>
              <a:rPr lang="en-GB" sz="2000" b="1" i="1" dirty="0" smtClean="0">
                <a:latin typeface="Arial" panose="020B0604020202020204" pitchFamily="34" charset="0"/>
                <a:cs typeface="Arial" panose="020B0604020202020204" pitchFamily="34" charset="0"/>
              </a:rPr>
              <a:t>    </a:t>
            </a:r>
          </a:p>
          <a:p>
            <a:pPr algn="just"/>
            <a:r>
              <a:rPr lang="en-GB" sz="1000" b="1" i="1" dirty="0" smtClean="0">
                <a:latin typeface="Arial" panose="020B0604020202020204" pitchFamily="34" charset="0"/>
                <a:cs typeface="Arial" panose="020B0604020202020204" pitchFamily="34" charset="0"/>
              </a:rPr>
              <a:t>What does respecting the voice of the child mean? </a:t>
            </a:r>
          </a:p>
          <a:p>
            <a:pPr algn="just"/>
            <a:r>
              <a:rPr lang="en-GB" sz="1000" dirty="0" smtClean="0">
                <a:latin typeface="Arial" panose="020B0604020202020204" pitchFamily="34" charset="0"/>
                <a:cs typeface="Arial" panose="020B0604020202020204" pitchFamily="34" charset="0"/>
              </a:rPr>
              <a:t>Respecting the voice of the child means allowing all children to have the opportunity to exercise their rights. This applies regardless of the child's gender, religion, ethnicity </a:t>
            </a:r>
            <a:r>
              <a:rPr lang="en-GB" sz="1000" smtClean="0">
                <a:latin typeface="Arial" panose="020B0604020202020204" pitchFamily="34" charset="0"/>
                <a:cs typeface="Arial" panose="020B0604020202020204" pitchFamily="34" charset="0"/>
              </a:rPr>
              <a:t>or </a:t>
            </a:r>
            <a:r>
              <a:rPr lang="en-GB" sz="1000" smtClean="0">
                <a:latin typeface="Arial" panose="020B0604020202020204" pitchFamily="34" charset="0"/>
                <a:cs typeface="Arial" panose="020B0604020202020204" pitchFamily="34" charset="0"/>
              </a:rPr>
              <a:t>background </a:t>
            </a:r>
            <a:r>
              <a:rPr lang="en-GB" sz="1000" b="1" smtClean="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(UNICEF, </a:t>
            </a:r>
            <a:r>
              <a:rPr lang="en-GB" sz="1000" b="1">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US" sz="1000" b="1"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p:txBody>
      </p:sp>
      <p:sp>
        <p:nvSpPr>
          <p:cNvPr id="23" name="Rounded Rectangle 22"/>
          <p:cNvSpPr/>
          <p:nvPr/>
        </p:nvSpPr>
        <p:spPr>
          <a:xfrm>
            <a:off x="84353" y="3237829"/>
            <a:ext cx="3927489" cy="1029506"/>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ounded Rectangle 28"/>
          <p:cNvSpPr/>
          <p:nvPr/>
        </p:nvSpPr>
        <p:spPr>
          <a:xfrm>
            <a:off x="98830" y="47134"/>
            <a:ext cx="3969955" cy="304233"/>
          </a:xfrm>
          <a:prstGeom prst="roundRect">
            <a:avLst/>
          </a:prstGeom>
          <a:no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p:cNvSpPr/>
          <p:nvPr/>
        </p:nvSpPr>
        <p:spPr>
          <a:xfrm>
            <a:off x="116764" y="466430"/>
            <a:ext cx="3889484" cy="818043"/>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ounded Rectangle 17"/>
          <p:cNvSpPr/>
          <p:nvPr/>
        </p:nvSpPr>
        <p:spPr>
          <a:xfrm>
            <a:off x="98789" y="1384391"/>
            <a:ext cx="3927488" cy="78566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92316" y="1360628"/>
            <a:ext cx="3959693" cy="1015663"/>
          </a:xfrm>
          <a:prstGeom prst="rect">
            <a:avLst/>
          </a:prstGeom>
          <a:noFill/>
        </p:spPr>
        <p:txBody>
          <a:bodyPr wrap="square" rtlCol="0">
            <a:spAutoFit/>
          </a:bodyPr>
          <a:lstStyle/>
          <a:p>
            <a:pPr algn="just"/>
            <a:r>
              <a:rPr lang="en-US" sz="1000" b="1" i="1" dirty="0" smtClean="0">
                <a:latin typeface="Arial" panose="020B0604020202020204" pitchFamily="34" charset="0"/>
                <a:cs typeface="Arial" panose="020B0604020202020204" pitchFamily="34" charset="0"/>
              </a:rPr>
              <a:t>Who says we must do this?</a:t>
            </a:r>
          </a:p>
          <a:p>
            <a:pPr algn="just"/>
            <a:r>
              <a:rPr lang="en-GB" sz="1000" dirty="0" smtClean="0">
                <a:latin typeface="Arial" panose="020B0604020202020204" pitchFamily="34" charset="0"/>
                <a:cs typeface="Arial" panose="020B0604020202020204" pitchFamily="34" charset="0"/>
              </a:rPr>
              <a:t>The United Nations Convention on the Rights of the Child (UNCRC) is a legally binding document. Anyone that works with children must abide by </a:t>
            </a:r>
            <a:r>
              <a:rPr lang="en-GB" sz="1000" smtClean="0">
                <a:latin typeface="Arial" panose="020B0604020202020204" pitchFamily="34" charset="0"/>
                <a:cs typeface="Arial" panose="020B0604020202020204" pitchFamily="34" charset="0"/>
              </a:rPr>
              <a:t>these </a:t>
            </a:r>
            <a:r>
              <a:rPr lang="en-GB" sz="1000" smtClean="0">
                <a:latin typeface="Arial" panose="020B0604020202020204" pitchFamily="34" charset="0"/>
                <a:cs typeface="Arial" panose="020B0604020202020204" pitchFamily="34" charset="0"/>
              </a:rPr>
              <a:t>articles </a:t>
            </a:r>
            <a:r>
              <a:rPr lang="en-GB" sz="1000" b="1" dirty="0" smtClean="0">
                <a:latin typeface="Arial" panose="020B0604020202020204" pitchFamily="34" charset="0"/>
                <a:cs typeface="Arial" panose="020B0604020202020204" pitchFamily="34" charset="0"/>
              </a:rPr>
              <a:t>(Save the Children, </a:t>
            </a:r>
            <a:r>
              <a:rPr lang="en-GB" sz="1000" b="1" smtClean="0">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US" sz="1000" b="1" dirty="0" smtClean="0">
              <a:latin typeface="Arial" panose="020B0604020202020204" pitchFamily="34" charset="0"/>
              <a:cs typeface="Arial" panose="020B0604020202020204" pitchFamily="34" charset="0"/>
            </a:endParaRPr>
          </a:p>
          <a:p>
            <a:endParaRPr lang="en-GB" sz="1000" i="1" dirty="0">
              <a:latin typeface="Arial" panose="020B0604020202020204" pitchFamily="34" charset="0"/>
              <a:cs typeface="Arial" panose="020B0604020202020204" pitchFamily="34" charset="0"/>
            </a:endParaRPr>
          </a:p>
        </p:txBody>
      </p:sp>
      <p:sp>
        <p:nvSpPr>
          <p:cNvPr id="24" name="Rounded Rectangle 23"/>
          <p:cNvSpPr/>
          <p:nvPr/>
        </p:nvSpPr>
        <p:spPr>
          <a:xfrm>
            <a:off x="116763" y="4335026"/>
            <a:ext cx="3889484" cy="319858"/>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141394" y="4367561"/>
            <a:ext cx="3918108" cy="246221"/>
          </a:xfrm>
          <a:prstGeom prst="rect">
            <a:avLst/>
          </a:prstGeom>
        </p:spPr>
        <p:txBody>
          <a:bodyPr wrap="square">
            <a:spAutoFit/>
          </a:bodyPr>
          <a:lstStyle/>
          <a:p>
            <a:pPr algn="just"/>
            <a:r>
              <a:rPr lang="en-US" sz="1000" dirty="0">
                <a:latin typeface="Arial" panose="020B0604020202020204" pitchFamily="34" charset="0"/>
                <a:cs typeface="Arial" panose="020B0604020202020204" pitchFamily="34" charset="0"/>
              </a:rPr>
              <a:t>There are </a:t>
            </a:r>
            <a:r>
              <a:rPr lang="en-US" sz="1000" b="1" i="1" dirty="0">
                <a:latin typeface="Arial" panose="020B0604020202020204" pitchFamily="34" charset="0"/>
                <a:cs typeface="Arial" panose="020B0604020202020204" pitchFamily="34" charset="0"/>
              </a:rPr>
              <a:t>54 articles </a:t>
            </a:r>
            <a:r>
              <a:rPr lang="en-US" sz="1000" dirty="0">
                <a:latin typeface="Arial" panose="020B0604020202020204" pitchFamily="34" charset="0"/>
                <a:cs typeface="Arial" panose="020B0604020202020204" pitchFamily="34" charset="0"/>
              </a:rPr>
              <a:t>that make up the rights of the </a:t>
            </a:r>
            <a:r>
              <a:rPr lang="en-US" sz="1000" dirty="0" smtClean="0">
                <a:latin typeface="Arial" panose="020B0604020202020204" pitchFamily="34" charset="0"/>
                <a:cs typeface="Arial" panose="020B0604020202020204" pitchFamily="34" charset="0"/>
              </a:rPr>
              <a:t>child</a:t>
            </a:r>
            <a:r>
              <a:rPr lang="en-US" sz="1000" dirty="0">
                <a:latin typeface="Arial" panose="020B0604020202020204" pitchFamily="34" charset="0"/>
                <a:cs typeface="Arial" panose="020B0604020202020204" pitchFamily="34" charset="0"/>
              </a:rPr>
              <a:t>. </a:t>
            </a:r>
          </a:p>
        </p:txBody>
      </p:sp>
      <p:sp>
        <p:nvSpPr>
          <p:cNvPr id="25" name="Rounded Rectangle 24"/>
          <p:cNvSpPr/>
          <p:nvPr/>
        </p:nvSpPr>
        <p:spPr>
          <a:xfrm>
            <a:off x="111274" y="4751209"/>
            <a:ext cx="3927489" cy="793873"/>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100836" y="4722575"/>
            <a:ext cx="3966653" cy="861774"/>
          </a:xfrm>
          <a:prstGeom prst="rect">
            <a:avLst/>
          </a:prstGeom>
        </p:spPr>
        <p:txBody>
          <a:bodyPr wrap="square">
            <a:spAutoFit/>
          </a:bodyPr>
          <a:lstStyle/>
          <a:p>
            <a:pPr algn="just"/>
            <a:r>
              <a:rPr lang="en-US" sz="1000" b="1" i="1" dirty="0">
                <a:latin typeface="Arial" panose="020B0604020202020204" pitchFamily="34" charset="0"/>
                <a:cs typeface="Arial" panose="020B0604020202020204" pitchFamily="34" charset="0"/>
              </a:rPr>
              <a:t>What is the UNCRC</a:t>
            </a:r>
            <a:r>
              <a:rPr lang="en-US" sz="1000" b="1" i="1" smtClean="0">
                <a:latin typeface="Arial" panose="020B0604020202020204" pitchFamily="34" charset="0"/>
                <a:cs typeface="Arial" panose="020B0604020202020204" pitchFamily="34" charset="0"/>
              </a:rPr>
              <a:t>?</a:t>
            </a:r>
            <a:r>
              <a:rPr lang="en-GB" sz="1000">
                <a:latin typeface="Arial" panose="020B0604020202020204" pitchFamily="34" charset="0"/>
                <a:cs typeface="Arial" panose="020B0604020202020204" pitchFamily="34" charset="0"/>
              </a:rPr>
              <a:t> </a:t>
            </a:r>
          </a:p>
          <a:p>
            <a:pPr algn="just"/>
            <a:r>
              <a:rPr lang="en-GB" sz="1000" smtClean="0">
                <a:latin typeface="Arial" panose="020B0604020202020204" pitchFamily="34" charset="0"/>
                <a:cs typeface="Arial" panose="020B0604020202020204" pitchFamily="34" charset="0"/>
              </a:rPr>
              <a:t>The UNCRC is the basis of all of Unicef’s work. It is the most complete statement of children’s rights ever produced and is the most widely-ratified international human rights treaty in history </a:t>
            </a:r>
            <a:r>
              <a:rPr lang="en-GB" sz="1000" b="1" smtClean="0">
                <a:latin typeface="Arial" panose="020B0604020202020204" pitchFamily="34" charset="0"/>
                <a:cs typeface="Arial" panose="020B0604020202020204" pitchFamily="34" charset="0"/>
              </a:rPr>
              <a:t>(UNICEF 2018).</a:t>
            </a:r>
            <a:endParaRPr lang="en-US" sz="1000" b="1" dirty="0">
              <a:latin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66157" y="6120473"/>
            <a:ext cx="2729656" cy="564231"/>
          </a:xfrm>
          <a:prstGeom prst="rect">
            <a:avLst/>
          </a:prstGeom>
        </p:spPr>
      </p:pic>
      <p:pic>
        <p:nvPicPr>
          <p:cNvPr id="30" name="Picture 29"/>
          <p:cNvPicPr>
            <a:picLocks noChangeAspect="1"/>
          </p:cNvPicPr>
          <p:nvPr/>
        </p:nvPicPr>
        <p:blipFill rotWithShape="1">
          <a:blip r:embed="rId3">
            <a:extLst>
              <a:ext uri="{28A0092B-C50C-407E-A947-70E740481C1C}">
                <a14:useLocalDpi xmlns:a14="http://schemas.microsoft.com/office/drawing/2010/main" val="0"/>
              </a:ext>
            </a:extLst>
          </a:blip>
          <a:srcRect l="11614" t="16144" r="12114" b="19933"/>
          <a:stretch/>
        </p:blipFill>
        <p:spPr>
          <a:xfrm>
            <a:off x="9908202" y="17859"/>
            <a:ext cx="2189410" cy="553792"/>
          </a:xfrm>
          <a:prstGeom prst="rect">
            <a:avLst/>
          </a:prstGeom>
        </p:spPr>
      </p:pic>
      <p:sp>
        <p:nvSpPr>
          <p:cNvPr id="32" name="Rounded Rectangle 31"/>
          <p:cNvSpPr/>
          <p:nvPr/>
        </p:nvSpPr>
        <p:spPr>
          <a:xfrm>
            <a:off x="4122695" y="22395"/>
            <a:ext cx="3967201" cy="1373697"/>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p:cNvSpPr/>
          <p:nvPr/>
        </p:nvSpPr>
        <p:spPr>
          <a:xfrm>
            <a:off x="4122695" y="48740"/>
            <a:ext cx="4009610" cy="1323439"/>
          </a:xfrm>
          <a:prstGeom prst="rect">
            <a:avLst/>
          </a:prstGeom>
        </p:spPr>
        <p:txBody>
          <a:bodyPr wrap="square">
            <a:spAutoFit/>
          </a:bodyPr>
          <a:lstStyle/>
          <a:p>
            <a:pPr algn="just"/>
            <a:r>
              <a:rPr lang="en-GB" sz="1000" dirty="0" smtClean="0">
                <a:latin typeface="Arial" panose="020B0604020202020204" pitchFamily="34" charset="0"/>
                <a:cs typeface="Arial" panose="020B0604020202020204" pitchFamily="34" charset="0"/>
              </a:rPr>
              <a:t>The ‘</a:t>
            </a:r>
            <a:r>
              <a:rPr lang="en-GB" sz="1000" i="1" dirty="0" smtClean="0">
                <a:latin typeface="Arial" panose="020B0604020202020204" pitchFamily="34" charset="0"/>
                <a:cs typeface="Arial" panose="020B0604020202020204" pitchFamily="34" charset="0"/>
              </a:rPr>
              <a:t>Every child matters’ </a:t>
            </a:r>
            <a:r>
              <a:rPr lang="en-GB" sz="1000" dirty="0" smtClean="0">
                <a:latin typeface="Arial" panose="020B0604020202020204" pitchFamily="34" charset="0"/>
                <a:cs typeface="Arial" panose="020B0604020202020204" pitchFamily="34" charset="0"/>
              </a:rPr>
              <a:t>green paper- 2003 instructed a change for the United Kingdom. It ensured that services are directed more efficiently towards the </a:t>
            </a:r>
            <a:r>
              <a:rPr lang="en-GB" sz="1000" dirty="0">
                <a:latin typeface="Arial" panose="020B0604020202020204" pitchFamily="34" charset="0"/>
                <a:cs typeface="Arial" panose="020B0604020202020204" pitchFamily="34" charset="0"/>
              </a:rPr>
              <a:t>needs of children, young people and </a:t>
            </a:r>
            <a:r>
              <a:rPr lang="en-GB" sz="1000" dirty="0" smtClean="0">
                <a:latin typeface="Arial" panose="020B0604020202020204" pitchFamily="34" charset="0"/>
                <a:cs typeface="Arial" panose="020B0604020202020204" pitchFamily="34" charset="0"/>
              </a:rPr>
              <a:t>families. It also stressed the need for child commissioners, following on from Wales’ lead, who had a child commissioner appointed in 2001. The Children Act 2004 highlights that the children's commissioner must always have regard to the UNCRC and the rights of the child when carrying out their work. </a:t>
            </a:r>
            <a:endParaRPr lang="en-GB" sz="1200" dirty="0">
              <a:latin typeface="Arial" panose="020B0604020202020204" pitchFamily="34" charset="0"/>
              <a:cs typeface="Arial" panose="020B0604020202020204" pitchFamily="34" charset="0"/>
            </a:endParaRPr>
          </a:p>
        </p:txBody>
      </p:sp>
      <p:sp>
        <p:nvSpPr>
          <p:cNvPr id="35" name="Rectangle 34"/>
          <p:cNvSpPr/>
          <p:nvPr/>
        </p:nvSpPr>
        <p:spPr>
          <a:xfrm>
            <a:off x="7936116" y="6642555"/>
            <a:ext cx="4556391" cy="215444"/>
          </a:xfrm>
          <a:prstGeom prst="rect">
            <a:avLst/>
          </a:prstGeom>
        </p:spPr>
        <p:txBody>
          <a:bodyPr wrap="square">
            <a:spAutoFit/>
          </a:bodyPr>
          <a:lstStyle/>
          <a:p>
            <a:r>
              <a:rPr lang="en-US" sz="800" dirty="0" smtClean="0">
                <a:latin typeface="Arial" panose="020B0604020202020204" pitchFamily="34" charset="0"/>
                <a:cs typeface="Arial" panose="020B0604020202020204" pitchFamily="34" charset="0"/>
              </a:rPr>
              <a:t>Source: https://www.thersa.org/events/2017/04/Supporting-Refugee-Children-in-Education#</a:t>
            </a:r>
            <a:endParaRPr lang="en-US" sz="800" dirty="0">
              <a:latin typeface="Arial" panose="020B0604020202020204" pitchFamily="34" charset="0"/>
              <a:cs typeface="Arial" panose="020B0604020202020204" pitchFamily="34" charset="0"/>
            </a:endParaRPr>
          </a:p>
        </p:txBody>
      </p:sp>
      <p:sp>
        <p:nvSpPr>
          <p:cNvPr id="2" name="Rectangle 1"/>
          <p:cNvSpPr/>
          <p:nvPr/>
        </p:nvSpPr>
        <p:spPr>
          <a:xfrm>
            <a:off x="74866" y="5458569"/>
            <a:ext cx="4005479" cy="892552"/>
          </a:xfrm>
          <a:prstGeom prst="rect">
            <a:avLst/>
          </a:prstGeom>
        </p:spPr>
        <p:txBody>
          <a:bodyPr wrap="square">
            <a:spAutoFit/>
          </a:bodyPr>
          <a:lstStyle/>
          <a:p>
            <a:pPr algn="just"/>
            <a:endParaRPr lang="en-GB" sz="12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The </a:t>
            </a:r>
            <a:r>
              <a:rPr lang="en-GB" sz="1000" b="1" i="1" dirty="0">
                <a:latin typeface="Arial" panose="020B0604020202020204" pitchFamily="34" charset="0"/>
                <a:cs typeface="Arial" panose="020B0604020202020204" pitchFamily="34" charset="0"/>
              </a:rPr>
              <a:t>54 articles </a:t>
            </a:r>
            <a:r>
              <a:rPr lang="en-GB" sz="1000" dirty="0">
                <a:latin typeface="Arial" panose="020B0604020202020204" pitchFamily="34" charset="0"/>
                <a:cs typeface="Arial" panose="020B0604020202020204" pitchFamily="34" charset="0"/>
              </a:rPr>
              <a:t>are paramount when working with </a:t>
            </a:r>
            <a:r>
              <a:rPr lang="en-GB" sz="1000" dirty="0" smtClean="0">
                <a:latin typeface="Arial" panose="020B0604020202020204" pitchFamily="34" charset="0"/>
                <a:cs typeface="Arial" panose="020B0604020202020204" pitchFamily="34" charset="0"/>
              </a:rPr>
              <a:t>children. Any individual that works or volunteers with children </a:t>
            </a:r>
            <a:r>
              <a:rPr lang="en-GB" sz="1000" dirty="0">
                <a:latin typeface="Arial" panose="020B0604020202020204" pitchFamily="34" charset="0"/>
                <a:cs typeface="Arial" panose="020B0604020202020204" pitchFamily="34" charset="0"/>
              </a:rPr>
              <a:t>at any </a:t>
            </a:r>
            <a:r>
              <a:rPr lang="en-GB" sz="1000" dirty="0" smtClean="0">
                <a:latin typeface="Arial" panose="020B0604020202020204" pitchFamily="34" charset="0"/>
                <a:cs typeface="Arial" panose="020B0604020202020204" pitchFamily="34" charset="0"/>
              </a:rPr>
              <a:t>time are bound by the UNCRC. All adults have an ethical and moral obligation to ensure </a:t>
            </a:r>
            <a:r>
              <a:rPr lang="en-GB" sz="1000" smtClean="0">
                <a:latin typeface="Arial" panose="020B0604020202020204" pitchFamily="34" charset="0"/>
                <a:cs typeface="Arial" panose="020B0604020202020204" pitchFamily="34" charset="0"/>
              </a:rPr>
              <a:t>the </a:t>
            </a:r>
            <a:r>
              <a:rPr lang="en-GB" sz="1000" smtClean="0">
                <a:latin typeface="Arial" panose="020B0604020202020204" pitchFamily="34" charset="0"/>
                <a:cs typeface="Arial" panose="020B0604020202020204" pitchFamily="34" charset="0"/>
              </a:rPr>
              <a:t>child's </a:t>
            </a:r>
            <a:r>
              <a:rPr lang="en-GB" sz="1000" dirty="0" smtClean="0">
                <a:latin typeface="Arial" panose="020B0604020202020204" pitchFamily="34" charset="0"/>
                <a:cs typeface="Arial" panose="020B0604020202020204" pitchFamily="34" charset="0"/>
              </a:rPr>
              <a:t>voice is respected.</a:t>
            </a:r>
            <a:endParaRPr lang="en-US" sz="1000" dirty="0">
              <a:latin typeface="Arial" panose="020B0604020202020204" pitchFamily="34" charset="0"/>
              <a:cs typeface="Arial" panose="020B0604020202020204" pitchFamily="34" charset="0"/>
            </a:endParaRPr>
          </a:p>
        </p:txBody>
      </p:sp>
      <p:sp>
        <p:nvSpPr>
          <p:cNvPr id="37" name="Rounded Rectangle 36"/>
          <p:cNvSpPr/>
          <p:nvPr/>
        </p:nvSpPr>
        <p:spPr>
          <a:xfrm>
            <a:off x="118487" y="5609017"/>
            <a:ext cx="3907391" cy="755509"/>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ounded Rectangle 38"/>
          <p:cNvSpPr/>
          <p:nvPr/>
        </p:nvSpPr>
        <p:spPr>
          <a:xfrm>
            <a:off x="4107473" y="1486079"/>
            <a:ext cx="3937776" cy="3050010"/>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8234557" y="114525"/>
            <a:ext cx="1745986" cy="584775"/>
          </a:xfrm>
          <a:prstGeom prst="rect">
            <a:avLst/>
          </a:prstGeom>
        </p:spPr>
        <p:txBody>
          <a:bodyPr wrap="square">
            <a:spAutoFit/>
          </a:bodyPr>
          <a:lstStyle/>
          <a:p>
            <a:r>
              <a:rPr lang="en-US" sz="800" dirty="0" smtClean="0">
                <a:latin typeface="Arial" panose="020B0604020202020204" pitchFamily="34" charset="0"/>
                <a:cs typeface="Arial" panose="020B0604020202020204" pitchFamily="34" charset="0"/>
              </a:rPr>
              <a:t>Source:</a:t>
            </a:r>
          </a:p>
          <a:p>
            <a:r>
              <a:rPr lang="en-US" sz="800" dirty="0" smtClean="0">
                <a:latin typeface="Arial" panose="020B0604020202020204" pitchFamily="34" charset="0"/>
                <a:cs typeface="Arial" panose="020B0604020202020204" pitchFamily="34" charset="0"/>
              </a:rPr>
              <a:t> http</a:t>
            </a:r>
            <a:r>
              <a:rPr lang="en-US" sz="800" dirty="0">
                <a:latin typeface="Arial" panose="020B0604020202020204" pitchFamily="34" charset="0"/>
                <a:cs typeface="Arial" panose="020B0604020202020204" pitchFamily="34" charset="0"/>
              </a:rPr>
              <a:t>://</a:t>
            </a:r>
            <a:r>
              <a:rPr lang="en-US" sz="800" dirty="0" smtClean="0">
                <a:latin typeface="Arial" panose="020B0604020202020204" pitchFamily="34" charset="0"/>
                <a:cs typeface="Arial" panose="020B0604020202020204" pitchFamily="34" charset="0"/>
              </a:rPr>
              <a:t>www.wales.nhs.uk/sites3</a:t>
            </a:r>
          </a:p>
          <a:p>
            <a:r>
              <a:rPr lang="en-US" sz="800" dirty="0" smtClean="0">
                <a:latin typeface="Arial" panose="020B0604020202020204" pitchFamily="34" charset="0"/>
                <a:cs typeface="Arial" panose="020B0604020202020204" pitchFamily="34" charset="0"/>
              </a:rPr>
              <a:t>/gallery/970/Welsh%20Government.jpg</a:t>
            </a:r>
            <a:endParaRPr lang="en-US" sz="800" dirty="0">
              <a:latin typeface="Arial" panose="020B0604020202020204" pitchFamily="34" charset="0"/>
              <a:cs typeface="Arial" panose="020B0604020202020204" pitchFamily="34" charset="0"/>
            </a:endParaRPr>
          </a:p>
        </p:txBody>
      </p:sp>
      <p:sp>
        <p:nvSpPr>
          <p:cNvPr id="11" name="Rectangle 10"/>
          <p:cNvSpPr/>
          <p:nvPr/>
        </p:nvSpPr>
        <p:spPr>
          <a:xfrm>
            <a:off x="4149921" y="1564222"/>
            <a:ext cx="3876558" cy="3016210"/>
          </a:xfrm>
          <a:prstGeom prst="rect">
            <a:avLst/>
          </a:prstGeom>
        </p:spPr>
        <p:txBody>
          <a:bodyPr wrap="square">
            <a:spAutoFit/>
          </a:bodyPr>
          <a:lstStyle/>
          <a:p>
            <a:pPr algn="just"/>
            <a:r>
              <a:rPr lang="en-GB" sz="1000" dirty="0" smtClean="0">
                <a:latin typeface="Arial" panose="020B0604020202020204" pitchFamily="34" charset="0"/>
                <a:cs typeface="Arial" panose="020B0604020202020204" pitchFamily="34" charset="0"/>
              </a:rPr>
              <a:t>The Welsh Assembly Government’s seven core aims for children and young people summarise the UNCRC. These core aims underpin all decisions made by the Welsh Assembly Government and reinforces how they have a duty to act in all relations with young children and people.</a:t>
            </a:r>
          </a:p>
          <a:p>
            <a:pPr algn="just"/>
            <a:r>
              <a:rPr lang="en-GB" sz="1000" dirty="0" smtClean="0">
                <a:latin typeface="Arial" panose="020B0604020202020204" pitchFamily="34" charset="0"/>
                <a:cs typeface="Arial" panose="020B0604020202020204" pitchFamily="34" charset="0"/>
              </a:rPr>
              <a:t>The </a:t>
            </a:r>
            <a:r>
              <a:rPr lang="en-GB" sz="1000" dirty="0">
                <a:latin typeface="Arial" panose="020B0604020202020204" pitchFamily="34" charset="0"/>
                <a:cs typeface="Arial" panose="020B0604020202020204" pitchFamily="34" charset="0"/>
              </a:rPr>
              <a:t>seven core aims </a:t>
            </a:r>
            <a:r>
              <a:rPr lang="en-GB" sz="1000" dirty="0" smtClean="0">
                <a:latin typeface="Arial" panose="020B0604020202020204" pitchFamily="34" charset="0"/>
                <a:cs typeface="Arial" panose="020B0604020202020204" pitchFamily="34" charset="0"/>
              </a:rPr>
              <a:t>ensure that </a:t>
            </a:r>
            <a:r>
              <a:rPr lang="en-GB" sz="1000" dirty="0">
                <a:latin typeface="Arial" panose="020B0604020202020204" pitchFamily="34" charset="0"/>
                <a:cs typeface="Arial" panose="020B0604020202020204" pitchFamily="34" charset="0"/>
              </a:rPr>
              <a:t>all children and young people: </a:t>
            </a:r>
          </a:p>
          <a:p>
            <a:pPr marL="228600" indent="-228600" algn="just">
              <a:buAutoNum type="arabicPeriod"/>
            </a:pPr>
            <a:r>
              <a:rPr lang="en-GB" sz="1000" dirty="0" smtClean="0">
                <a:latin typeface="Arial" panose="020B0604020202020204" pitchFamily="34" charset="0"/>
                <a:cs typeface="Arial" panose="020B0604020202020204" pitchFamily="34" charset="0"/>
              </a:rPr>
              <a:t>Have the best possible start in life.</a:t>
            </a:r>
          </a:p>
          <a:p>
            <a:pPr marL="228600" indent="-228600" algn="just">
              <a:buAutoNum type="arabicPeriod"/>
            </a:pPr>
            <a:r>
              <a:rPr lang="en-GB" sz="1000" dirty="0" smtClean="0">
                <a:latin typeface="Arial" panose="020B0604020202020204" pitchFamily="34" charset="0"/>
                <a:cs typeface="Arial" panose="020B0604020202020204" pitchFamily="34" charset="0"/>
              </a:rPr>
              <a:t>Are offered a wide range of education and learning opportunities. </a:t>
            </a:r>
          </a:p>
          <a:p>
            <a:pPr marL="228600" indent="-228600" algn="just">
              <a:buAutoNum type="arabicPeriod"/>
            </a:pPr>
            <a:r>
              <a:rPr lang="en-GB" sz="1000" dirty="0" smtClean="0">
                <a:latin typeface="Arial" panose="020B0604020202020204" pitchFamily="34" charset="0"/>
                <a:cs typeface="Arial" panose="020B0604020202020204" pitchFamily="34" charset="0"/>
              </a:rPr>
              <a:t>Are as healthy as they possibly can be and </a:t>
            </a:r>
            <a:r>
              <a:rPr lang="en-GB" sz="1000" dirty="0">
                <a:latin typeface="Arial" panose="020B0604020202020204" pitchFamily="34" charset="0"/>
                <a:cs typeface="Arial" panose="020B0604020202020204" pitchFamily="34" charset="0"/>
              </a:rPr>
              <a:t>are </a:t>
            </a:r>
            <a:r>
              <a:rPr lang="en-GB" sz="1000" dirty="0" smtClean="0">
                <a:latin typeface="Arial" panose="020B0604020202020204" pitchFamily="34" charset="0"/>
                <a:cs typeface="Arial" panose="020B0604020202020204" pitchFamily="34" charset="0"/>
              </a:rPr>
              <a:t>exempt from abuse and mistreatment. </a:t>
            </a:r>
            <a:endParaRPr lang="en-GB" sz="1000" dirty="0">
              <a:latin typeface="Arial" panose="020B0604020202020204" pitchFamily="34" charset="0"/>
              <a:cs typeface="Arial" panose="020B0604020202020204" pitchFamily="34" charset="0"/>
            </a:endParaRPr>
          </a:p>
          <a:p>
            <a:pPr marL="228600" indent="-228600" algn="just">
              <a:buAutoNum type="arabicPeriod"/>
            </a:pPr>
            <a:r>
              <a:rPr lang="en-GB" sz="1000" dirty="0" smtClean="0">
                <a:latin typeface="Arial" panose="020B0604020202020204" pitchFamily="34" charset="0"/>
                <a:cs typeface="Arial" panose="020B0604020202020204" pitchFamily="34" charset="0"/>
              </a:rPr>
              <a:t>Are free to access sport </a:t>
            </a:r>
            <a:r>
              <a:rPr lang="en-GB" sz="1000" smtClean="0">
                <a:latin typeface="Arial" panose="020B0604020202020204" pitchFamily="34" charset="0"/>
                <a:cs typeface="Arial" panose="020B0604020202020204" pitchFamily="34" charset="0"/>
              </a:rPr>
              <a:t>and leisure activities </a:t>
            </a:r>
            <a:r>
              <a:rPr lang="en-GB" sz="1000" dirty="0" smtClean="0">
                <a:latin typeface="Arial" panose="020B0604020202020204" pitchFamily="34" charset="0"/>
                <a:cs typeface="Arial" panose="020B0604020202020204" pitchFamily="34" charset="0"/>
              </a:rPr>
              <a:t>and explore culture.</a:t>
            </a:r>
          </a:p>
          <a:p>
            <a:pPr marL="228600" indent="-228600" algn="just">
              <a:buAutoNum type="arabicPeriod"/>
            </a:pPr>
            <a:r>
              <a:rPr lang="en-GB" sz="1000" dirty="0">
                <a:latin typeface="Arial" panose="020B0604020202020204" pitchFamily="34" charset="0"/>
                <a:cs typeface="Arial" panose="020B0604020202020204" pitchFamily="34" charset="0"/>
              </a:rPr>
              <a:t>A</a:t>
            </a:r>
            <a:r>
              <a:rPr lang="en-GB" sz="1000" dirty="0" smtClean="0">
                <a:latin typeface="Arial" panose="020B0604020202020204" pitchFamily="34" charset="0"/>
                <a:cs typeface="Arial" panose="020B0604020202020204" pitchFamily="34" charset="0"/>
              </a:rPr>
              <a:t>re heard, respected and </a:t>
            </a:r>
            <a:r>
              <a:rPr lang="en-GB" sz="1000" dirty="0">
                <a:latin typeface="Arial" panose="020B0604020202020204" pitchFamily="34" charset="0"/>
                <a:cs typeface="Arial" panose="020B0604020202020204" pitchFamily="34" charset="0"/>
              </a:rPr>
              <a:t>have their race and cultural identity </a:t>
            </a:r>
            <a:r>
              <a:rPr lang="en-GB" sz="1000" dirty="0" smtClean="0">
                <a:latin typeface="Arial" panose="020B0604020202020204" pitchFamily="34" charset="0"/>
                <a:cs typeface="Arial" panose="020B0604020202020204" pitchFamily="34" charset="0"/>
              </a:rPr>
              <a:t>acknowledged. </a:t>
            </a:r>
          </a:p>
          <a:p>
            <a:pPr marL="228600" indent="-228600" algn="just">
              <a:buAutoNum type="arabicPeriod"/>
            </a:pPr>
            <a:r>
              <a:rPr lang="en-GB" sz="1000" dirty="0" smtClean="0">
                <a:latin typeface="Arial" panose="020B0604020202020204" pitchFamily="34" charset="0"/>
                <a:cs typeface="Arial" panose="020B0604020202020204" pitchFamily="34" charset="0"/>
              </a:rPr>
              <a:t>Live in a safe environment, within a community that promotes physical </a:t>
            </a:r>
            <a:r>
              <a:rPr lang="en-GB" sz="1000" dirty="0">
                <a:latin typeface="Arial" panose="020B0604020202020204" pitchFamily="34" charset="0"/>
                <a:cs typeface="Arial" panose="020B0604020202020204" pitchFamily="34" charset="0"/>
              </a:rPr>
              <a:t>and emotional </a:t>
            </a:r>
            <a:r>
              <a:rPr lang="en-GB" sz="1000" dirty="0" smtClean="0">
                <a:latin typeface="Arial" panose="020B0604020202020204" pitchFamily="34" charset="0"/>
                <a:cs typeface="Arial" panose="020B0604020202020204" pitchFamily="34" charset="0"/>
              </a:rPr>
              <a:t>health</a:t>
            </a:r>
            <a:r>
              <a:rPr lang="en-GB" sz="1000" smtClean="0">
                <a:latin typeface="Arial" panose="020B0604020202020204" pitchFamily="34" charset="0"/>
                <a:cs typeface="Arial" panose="020B0604020202020204" pitchFamily="34" charset="0"/>
              </a:rPr>
              <a:t>. </a:t>
            </a:r>
          </a:p>
          <a:p>
            <a:pPr marL="228600" indent="-228600" algn="just">
              <a:buAutoNum type="arabicPeriod"/>
            </a:pPr>
            <a:r>
              <a:rPr lang="en-GB" sz="1000" smtClean="0">
                <a:latin typeface="Arial" panose="020B0604020202020204" pitchFamily="34" charset="0"/>
                <a:cs typeface="Arial" panose="020B0604020202020204" pitchFamily="34" charset="0"/>
              </a:rPr>
              <a:t>Are not poverty-stricken.</a:t>
            </a:r>
          </a:p>
          <a:p>
            <a:pPr algn="just"/>
            <a:r>
              <a:rPr lang="en-GB" sz="1000">
                <a:latin typeface="Arial" panose="020B0604020202020204" pitchFamily="34" charset="0"/>
                <a:cs typeface="Arial" panose="020B0604020202020204" pitchFamily="34" charset="0"/>
              </a:rPr>
              <a:t>	</a:t>
            </a:r>
            <a:r>
              <a:rPr lang="en-GB" sz="1000" smtClean="0">
                <a:latin typeface="Arial" panose="020B0604020202020204" pitchFamily="34" charset="0"/>
                <a:cs typeface="Arial" panose="020B0604020202020204" pitchFamily="34" charset="0"/>
              </a:rPr>
              <a:t>	                   </a:t>
            </a:r>
            <a:r>
              <a:rPr lang="en-GB" sz="1000" smtClean="0">
                <a:latin typeface="Arial" panose="020B0604020202020204" pitchFamily="34" charset="0"/>
                <a:cs typeface="Arial" panose="020B0604020202020204" pitchFamily="34" charset="0"/>
              </a:rPr>
              <a:t> </a:t>
            </a:r>
            <a:r>
              <a:rPr lang="en-GB" sz="1000" b="1" smtClean="0">
                <a:latin typeface="Arial" panose="020B0604020202020204" pitchFamily="34" charset="0"/>
                <a:cs typeface="Arial" panose="020B0604020202020204" pitchFamily="34" charset="0"/>
              </a:rPr>
              <a:t>(WJEC, 2018).</a:t>
            </a:r>
            <a:endParaRPr lang="en-US" sz="1000" dirty="0"/>
          </a:p>
        </p:txBody>
      </p:sp>
      <p:sp>
        <p:nvSpPr>
          <p:cNvPr id="31" name="Rounded Rectangle 30"/>
          <p:cNvSpPr/>
          <p:nvPr/>
        </p:nvSpPr>
        <p:spPr>
          <a:xfrm>
            <a:off x="8158037" y="571651"/>
            <a:ext cx="3937775" cy="5548822"/>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8218089" y="539271"/>
            <a:ext cx="3838714" cy="5509200"/>
          </a:xfrm>
          <a:prstGeom prst="rect">
            <a:avLst/>
          </a:prstGeom>
        </p:spPr>
        <p:txBody>
          <a:bodyPr wrap="square">
            <a:spAutoFit/>
          </a:bodyPr>
          <a:lstStyle/>
          <a:p>
            <a:endParaRPr lang="en-GB" sz="1200" dirty="0">
              <a:latin typeface="Arial" panose="020B0604020202020204" pitchFamily="34" charset="0"/>
              <a:cs typeface="Arial" panose="020B0604020202020204" pitchFamily="34" charset="0"/>
            </a:endParaRPr>
          </a:p>
          <a:p>
            <a:pPr algn="just"/>
            <a:r>
              <a:rPr lang="en-GB" sz="1000" dirty="0" smtClean="0">
                <a:latin typeface="Arial" panose="020B0604020202020204" pitchFamily="34" charset="0"/>
                <a:cs typeface="Arial" panose="020B0604020202020204" pitchFamily="34" charset="0"/>
              </a:rPr>
              <a:t>There are many charities in Wales that work to protect children and ensure their voice is respected. The purpose of the charities relate to the 54 articles. </a:t>
            </a:r>
          </a:p>
          <a:p>
            <a:pPr algn="just"/>
            <a:r>
              <a:rPr lang="en-GB" sz="1000" dirty="0" smtClean="0">
                <a:latin typeface="Arial" panose="020B0604020202020204" pitchFamily="34" charset="0"/>
                <a:cs typeface="Arial" panose="020B0604020202020204" pitchFamily="34" charset="0"/>
              </a:rPr>
              <a:t>These are some of the charities and their aims:</a:t>
            </a:r>
          </a:p>
          <a:p>
            <a:pPr algn="just"/>
            <a:endParaRPr lang="en-GB" sz="1000" dirty="0" smtClean="0">
              <a:latin typeface="Arial" panose="020B0604020202020204" pitchFamily="34" charset="0"/>
              <a:cs typeface="Arial" panose="020B0604020202020204" pitchFamily="34" charset="0"/>
            </a:endParaRPr>
          </a:p>
          <a:p>
            <a:pPr algn="just" fontAlgn="base"/>
            <a:r>
              <a:rPr lang="en-GB" sz="1000" b="1" i="1" dirty="0" smtClean="0">
                <a:latin typeface="Arial" panose="020B0604020202020204" pitchFamily="34" charset="0"/>
                <a:cs typeface="Arial" panose="020B0604020202020204" pitchFamily="34" charset="0"/>
              </a:rPr>
              <a:t>Action for Children - </a:t>
            </a:r>
            <a:r>
              <a:rPr lang="en-GB" sz="1000" dirty="0">
                <a:latin typeface="Arial" panose="020B0604020202020204" pitchFamily="34" charset="0"/>
                <a:cs typeface="Arial" panose="020B0604020202020204" pitchFamily="34" charset="0"/>
              </a:rPr>
              <a:t>Action for Children </a:t>
            </a:r>
            <a:r>
              <a:rPr lang="en-GB" sz="1000" dirty="0" smtClean="0">
                <a:latin typeface="Arial" panose="020B0604020202020204" pitchFamily="34" charset="0"/>
                <a:cs typeface="Arial" panose="020B0604020202020204" pitchFamily="34" charset="0"/>
              </a:rPr>
              <a:t>began supporting Wales in </a:t>
            </a:r>
            <a:r>
              <a:rPr lang="en-GB" sz="1000" dirty="0">
                <a:latin typeface="Arial" panose="020B0604020202020204" pitchFamily="34" charset="0"/>
                <a:cs typeface="Arial" panose="020B0604020202020204" pitchFamily="34" charset="0"/>
              </a:rPr>
              <a:t>1911. T</a:t>
            </a:r>
            <a:r>
              <a:rPr lang="en-GB" sz="1000" dirty="0" smtClean="0">
                <a:latin typeface="Arial" panose="020B0604020202020204" pitchFamily="34" charset="0"/>
                <a:cs typeface="Arial" panose="020B0604020202020204" pitchFamily="34" charset="0"/>
              </a:rPr>
              <a:t>hey offer over 100 projects in Wales that support vulnerable children, young people and their families. Action for children liaise and work </a:t>
            </a:r>
            <a:r>
              <a:rPr lang="en-GB" sz="1000" dirty="0">
                <a:latin typeface="Arial" panose="020B0604020202020204" pitchFamily="34" charset="0"/>
                <a:cs typeface="Arial" panose="020B0604020202020204" pitchFamily="34" charset="0"/>
              </a:rPr>
              <a:t>in partnership with local authorities, health boards and other third sector </a:t>
            </a:r>
            <a:r>
              <a:rPr lang="en-GB" sz="1000" dirty="0" smtClean="0">
                <a:latin typeface="Arial" panose="020B0604020202020204" pitchFamily="34" charset="0"/>
                <a:cs typeface="Arial" panose="020B0604020202020204" pitchFamily="34" charset="0"/>
              </a:rPr>
              <a:t>organisations. Their aim </a:t>
            </a:r>
            <a:r>
              <a:rPr lang="en-GB" sz="1000" dirty="0">
                <a:latin typeface="Arial" panose="020B0604020202020204" pitchFamily="34" charset="0"/>
                <a:cs typeface="Arial" panose="020B0604020202020204" pitchFamily="34" charset="0"/>
              </a:rPr>
              <a:t>is to </a:t>
            </a:r>
            <a:r>
              <a:rPr lang="en-GB" sz="1000" dirty="0" smtClean="0">
                <a:latin typeface="Arial" panose="020B0604020202020204" pitchFamily="34" charset="0"/>
                <a:cs typeface="Arial" panose="020B0604020202020204" pitchFamily="34" charset="0"/>
              </a:rPr>
              <a:t>offer </a:t>
            </a:r>
            <a:r>
              <a:rPr lang="en-GB" sz="1000" dirty="0">
                <a:latin typeface="Arial" panose="020B0604020202020204" pitchFamily="34" charset="0"/>
                <a:cs typeface="Arial" panose="020B0604020202020204" pitchFamily="34" charset="0"/>
              </a:rPr>
              <a:t>children, young people and families the </a:t>
            </a:r>
            <a:r>
              <a:rPr lang="en-GB" sz="1000" dirty="0" smtClean="0">
                <a:latin typeface="Arial" panose="020B0604020202020204" pitchFamily="34" charset="0"/>
                <a:cs typeface="Arial" panose="020B0604020202020204" pitchFamily="34" charset="0"/>
              </a:rPr>
              <a:t>opportunity to </a:t>
            </a:r>
            <a:r>
              <a:rPr lang="en-GB" sz="1000" dirty="0">
                <a:latin typeface="Arial" panose="020B0604020202020204" pitchFamily="34" charset="0"/>
                <a:cs typeface="Arial" panose="020B0604020202020204" pitchFamily="34" charset="0"/>
              </a:rPr>
              <a:t>fulfill their potential </a:t>
            </a:r>
            <a:r>
              <a:rPr lang="en-GB" sz="1000" dirty="0" smtClean="0">
                <a:latin typeface="Arial" panose="020B0604020202020204" pitchFamily="34" charset="0"/>
                <a:cs typeface="Arial" panose="020B0604020202020204" pitchFamily="34" charset="0"/>
              </a:rPr>
              <a:t>and create the best possible lives </a:t>
            </a:r>
            <a:r>
              <a:rPr lang="en-GB" sz="1000" smtClean="0">
                <a:latin typeface="Arial" panose="020B0604020202020204" pitchFamily="34" charset="0"/>
                <a:cs typeface="Arial" panose="020B0604020202020204" pitchFamily="34" charset="0"/>
              </a:rPr>
              <a:t>they </a:t>
            </a:r>
            <a:r>
              <a:rPr lang="en-GB" sz="1000" smtClean="0">
                <a:latin typeface="Arial" panose="020B0604020202020204" pitchFamily="34" charset="0"/>
                <a:cs typeface="Arial" panose="020B0604020202020204" pitchFamily="34" charset="0"/>
              </a:rPr>
              <a:t>can  </a:t>
            </a:r>
            <a:r>
              <a:rPr lang="en-GB" sz="1000" b="1" dirty="0">
                <a:latin typeface="Arial" panose="020B0604020202020204" pitchFamily="34" charset="0"/>
                <a:cs typeface="Arial" panose="020B0604020202020204" pitchFamily="34" charset="0"/>
              </a:rPr>
              <a:t>(Action for Children, </a:t>
            </a:r>
            <a:r>
              <a:rPr lang="en-GB" sz="1000" b="1">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GB" sz="1000" b="1" dirty="0">
              <a:latin typeface="Arial" panose="020B0604020202020204" pitchFamily="34" charset="0"/>
              <a:cs typeface="Arial" panose="020B0604020202020204" pitchFamily="34" charset="0"/>
            </a:endParaRPr>
          </a:p>
          <a:p>
            <a:pPr algn="just" fontAlgn="base"/>
            <a:endParaRPr lang="en-GB" sz="1000" b="1" dirty="0">
              <a:latin typeface="Arial" panose="020B0604020202020204" pitchFamily="34" charset="0"/>
              <a:cs typeface="Arial" panose="020B0604020202020204" pitchFamily="34" charset="0"/>
            </a:endParaRPr>
          </a:p>
          <a:p>
            <a:pPr algn="just"/>
            <a:r>
              <a:rPr lang="en-US" sz="1000" b="1" i="1" dirty="0" smtClean="0">
                <a:latin typeface="Arial" panose="020B0604020202020204" pitchFamily="34" charset="0"/>
                <a:cs typeface="Arial" panose="020B0604020202020204" pitchFamily="34" charset="0"/>
              </a:rPr>
              <a:t>NSPCC -  </a:t>
            </a:r>
            <a:r>
              <a:rPr lang="en-US" sz="1000" dirty="0" smtClean="0">
                <a:latin typeface="Arial" panose="020B0604020202020204" pitchFamily="34" charset="0"/>
                <a:cs typeface="Arial" panose="020B0604020202020204" pitchFamily="34" charset="0"/>
              </a:rPr>
              <a:t>NSPCC work to ensure children's rights are met, and that they are provided with a safe childhood to learn </a:t>
            </a:r>
            <a:r>
              <a:rPr lang="en-US" sz="1000" smtClean="0">
                <a:latin typeface="Arial" panose="020B0604020202020204" pitchFamily="34" charset="0"/>
                <a:cs typeface="Arial" panose="020B0604020202020204" pitchFamily="34" charset="0"/>
              </a:rPr>
              <a:t>and </a:t>
            </a:r>
            <a:r>
              <a:rPr lang="en-US" sz="1000" smtClean="0">
                <a:latin typeface="Arial" panose="020B0604020202020204" pitchFamily="34" charset="0"/>
                <a:cs typeface="Arial" panose="020B0604020202020204" pitchFamily="34" charset="0"/>
              </a:rPr>
              <a:t>grow</a:t>
            </a:r>
            <a:r>
              <a:rPr lang="en-GB" sz="1000" dirty="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(NSPCC, </a:t>
            </a:r>
            <a:r>
              <a:rPr lang="en-GB" sz="1000" b="1">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GB" sz="1000" b="1" dirty="0">
              <a:latin typeface="Arial" panose="020B0604020202020204" pitchFamily="34" charset="0"/>
              <a:cs typeface="Arial" panose="020B0604020202020204" pitchFamily="34" charset="0"/>
            </a:endParaRPr>
          </a:p>
          <a:p>
            <a:pPr algn="just"/>
            <a:endParaRPr lang="en-US" sz="1000" b="1" i="1" dirty="0" smtClean="0">
              <a:latin typeface="Arial" panose="020B0604020202020204" pitchFamily="34" charset="0"/>
              <a:cs typeface="Arial" panose="020B0604020202020204" pitchFamily="34" charset="0"/>
            </a:endParaRPr>
          </a:p>
          <a:p>
            <a:pPr algn="just" fontAlgn="base"/>
            <a:r>
              <a:rPr lang="en-US" sz="1000" b="1" i="1" dirty="0" smtClean="0">
                <a:latin typeface="Arial" panose="020B0604020202020204" pitchFamily="34" charset="0"/>
                <a:cs typeface="Arial" panose="020B0604020202020204" pitchFamily="34" charset="0"/>
              </a:rPr>
              <a:t>Families First Wales –</a:t>
            </a:r>
            <a:r>
              <a:rPr lang="en-US" sz="1000" dirty="0" smtClean="0">
                <a:latin typeface="Arial" panose="020B0604020202020204" pitchFamily="34" charset="0"/>
                <a:cs typeface="Arial" panose="020B0604020202020204" pitchFamily="34" charset="0"/>
              </a:rPr>
              <a:t> Families first programme’s are offered in every county within Wales. They support families who are on low income, help source jobs and upskill individuals. The programme encourages positive health and well-being. They help enable families to reach </a:t>
            </a:r>
            <a:r>
              <a:rPr lang="en-US" sz="1000" smtClean="0">
                <a:latin typeface="Arial" panose="020B0604020202020204" pitchFamily="34" charset="0"/>
                <a:cs typeface="Arial" panose="020B0604020202020204" pitchFamily="34" charset="0"/>
              </a:rPr>
              <a:t>their </a:t>
            </a:r>
            <a:r>
              <a:rPr lang="en-US" sz="1000" smtClean="0">
                <a:latin typeface="Arial" panose="020B0604020202020204" pitchFamily="34" charset="0"/>
                <a:cs typeface="Arial" panose="020B0604020202020204" pitchFamily="34" charset="0"/>
              </a:rPr>
              <a:t>potential</a:t>
            </a:r>
            <a:r>
              <a:rPr lang="en-US" sz="1000">
                <a:latin typeface="Arial" panose="020B0604020202020204" pitchFamily="34" charset="0"/>
                <a:cs typeface="Arial" panose="020B0604020202020204" pitchFamily="34" charset="0"/>
              </a:rPr>
              <a:t> </a:t>
            </a:r>
            <a:r>
              <a:rPr lang="en-GB" sz="1000" b="1" smtClean="0">
                <a:latin typeface="Arial" panose="020B0604020202020204" pitchFamily="34" charset="0"/>
                <a:cs typeface="Arial" panose="020B0604020202020204" pitchFamily="34" charset="0"/>
              </a:rPr>
              <a:t>(Family </a:t>
            </a:r>
            <a:r>
              <a:rPr lang="en-GB" sz="1000" b="1" dirty="0">
                <a:latin typeface="Arial" panose="020B0604020202020204" pitchFamily="34" charset="0"/>
                <a:cs typeface="Arial" panose="020B0604020202020204" pitchFamily="34" charset="0"/>
              </a:rPr>
              <a:t>Point, </a:t>
            </a:r>
            <a:r>
              <a:rPr lang="en-GB" sz="1000" b="1">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GB" sz="1000" b="1" dirty="0">
              <a:latin typeface="Arial" panose="020B0604020202020204" pitchFamily="34" charset="0"/>
              <a:cs typeface="Arial" panose="020B0604020202020204" pitchFamily="34" charset="0"/>
            </a:endParaRPr>
          </a:p>
          <a:p>
            <a:pPr algn="just" fontAlgn="base"/>
            <a:endParaRPr lang="en-US" sz="1000" b="1" i="1" dirty="0" smtClean="0">
              <a:latin typeface="Arial" panose="020B0604020202020204" pitchFamily="34" charset="0"/>
              <a:cs typeface="Arial" panose="020B0604020202020204" pitchFamily="34" charset="0"/>
            </a:endParaRPr>
          </a:p>
          <a:p>
            <a:pPr algn="just"/>
            <a:r>
              <a:rPr lang="en-US" sz="1000" b="1" i="1" dirty="0" smtClean="0">
                <a:latin typeface="Arial" panose="020B0604020202020204" pitchFamily="34" charset="0"/>
                <a:cs typeface="Arial" panose="020B0604020202020204" pitchFamily="34" charset="0"/>
              </a:rPr>
              <a:t>Barnardo’s – </a:t>
            </a:r>
            <a:r>
              <a:rPr lang="en-US" sz="1000" dirty="0" smtClean="0">
                <a:latin typeface="Arial" panose="020B0604020202020204" pitchFamily="34" charset="0"/>
                <a:cs typeface="Arial" panose="020B0604020202020204" pitchFamily="34" charset="0"/>
              </a:rPr>
              <a:t>Barnardo’s aim to offer help to the most needy children, young people, families</a:t>
            </a:r>
            <a:r>
              <a:rPr lang="en-US" sz="1000" dirty="0">
                <a:latin typeface="Arial" panose="020B0604020202020204" pitchFamily="34" charset="0"/>
                <a:cs typeface="Arial" panose="020B0604020202020204" pitchFamily="34" charset="0"/>
              </a:rPr>
              <a:t> </a:t>
            </a:r>
            <a:r>
              <a:rPr lang="en-US" sz="1000" dirty="0" smtClean="0">
                <a:latin typeface="Arial" panose="020B0604020202020204" pitchFamily="34" charset="0"/>
                <a:cs typeface="Arial" panose="020B0604020202020204" pitchFamily="34" charset="0"/>
              </a:rPr>
              <a:t>and communities within Wales. They support children to allow them to have a flying start at life. They reach out and attempt to help every </a:t>
            </a:r>
            <a:r>
              <a:rPr lang="en-US" sz="1000" smtClean="0">
                <a:latin typeface="Arial" panose="020B0604020202020204" pitchFamily="34" charset="0"/>
                <a:cs typeface="Arial" panose="020B0604020202020204" pitchFamily="34" charset="0"/>
              </a:rPr>
              <a:t>child to </a:t>
            </a:r>
            <a:r>
              <a:rPr lang="en-US" sz="1000" dirty="0" smtClean="0">
                <a:latin typeface="Arial" panose="020B0604020202020204" pitchFamily="34" charset="0"/>
                <a:cs typeface="Arial" panose="020B0604020202020204" pitchFamily="34" charset="0"/>
              </a:rPr>
              <a:t>reach their potential regardless of race, religion or </a:t>
            </a:r>
            <a:r>
              <a:rPr lang="en-US" sz="1000" smtClean="0">
                <a:latin typeface="Arial" panose="020B0604020202020204" pitchFamily="34" charset="0"/>
                <a:cs typeface="Arial" panose="020B0604020202020204" pitchFamily="34" charset="0"/>
              </a:rPr>
              <a:t>personal </a:t>
            </a:r>
            <a:r>
              <a:rPr lang="en-US" sz="1000" smtClean="0">
                <a:latin typeface="Arial" panose="020B0604020202020204" pitchFamily="34" charset="0"/>
                <a:cs typeface="Arial" panose="020B0604020202020204" pitchFamily="34" charset="0"/>
              </a:rPr>
              <a:t>circumstances </a:t>
            </a:r>
            <a:r>
              <a:rPr lang="en-GB" sz="1000" smtClean="0"/>
              <a:t>(</a:t>
            </a:r>
            <a:r>
              <a:rPr lang="en-GB" sz="1000" b="1" dirty="0" smtClean="0"/>
              <a:t>Barnardo’s </a:t>
            </a:r>
            <a:r>
              <a:rPr lang="en-GB" sz="1000" b="1"/>
              <a:t>2018</a:t>
            </a:r>
            <a:r>
              <a:rPr lang="en-GB" sz="1000" b="1" smtClean="0"/>
              <a:t>).</a:t>
            </a:r>
          </a:p>
          <a:p>
            <a:pPr algn="just"/>
            <a:endParaRPr lang="en-US" sz="1000" dirty="0">
              <a:latin typeface="Arial" panose="020B0604020202020204" pitchFamily="34" charset="0"/>
              <a:cs typeface="Arial" panose="020B0604020202020204" pitchFamily="34" charset="0"/>
            </a:endParaRPr>
          </a:p>
          <a:p>
            <a:pPr algn="just"/>
            <a:r>
              <a:rPr lang="en-US" sz="1000" dirty="0" smtClean="0">
                <a:latin typeface="Arial" panose="020B0604020202020204" pitchFamily="34" charset="0"/>
                <a:cs typeface="Arial" panose="020B0604020202020204" pitchFamily="34" charset="0"/>
              </a:rPr>
              <a:t>Each of these charities understands the need for children to have their basic needs met, and also lead a life free from neglect, abuse and violence. </a:t>
            </a:r>
            <a:endParaRPr lang="en-US" sz="1000" b="1" i="1" dirty="0" smtClean="0">
              <a:latin typeface="Arial" panose="020B0604020202020204" pitchFamily="34" charset="0"/>
              <a:cs typeface="Arial" panose="020B0604020202020204" pitchFamily="34" charset="0"/>
            </a:endParaRPr>
          </a:p>
        </p:txBody>
      </p:sp>
      <p:sp>
        <p:nvSpPr>
          <p:cNvPr id="36" name="TextBox 35"/>
          <p:cNvSpPr txBox="1"/>
          <p:nvPr/>
        </p:nvSpPr>
        <p:spPr>
          <a:xfrm>
            <a:off x="4103223" y="5815860"/>
            <a:ext cx="3969955" cy="953453"/>
          </a:xfrm>
          <a:prstGeom prst="roundRect">
            <a:avLst/>
          </a:prstGeom>
          <a:ln w="38100"/>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000" dirty="0" smtClean="0">
                <a:latin typeface="Arial" panose="020B0604020202020204" pitchFamily="34" charset="0"/>
                <a:cs typeface="Arial" panose="020B0604020202020204" pitchFamily="34" charset="0"/>
              </a:rPr>
              <a:t>We should educate children in their rights, in accordance with the UNCRC. Citizenship </a:t>
            </a:r>
            <a:r>
              <a:rPr lang="en-GB" sz="1000" dirty="0">
                <a:latin typeface="Arial" panose="020B0604020202020204" pitchFamily="34" charset="0"/>
                <a:cs typeface="Arial" panose="020B0604020202020204" pitchFamily="34" charset="0"/>
              </a:rPr>
              <a:t>education is about helping young people to understand their rights and responsibilities, to understand how society works and to play an active role </a:t>
            </a:r>
            <a:r>
              <a:rPr lang="en-GB" sz="1000">
                <a:latin typeface="Arial" panose="020B0604020202020204" pitchFamily="34" charset="0"/>
                <a:cs typeface="Arial" panose="020B0604020202020204" pitchFamily="34" charset="0"/>
              </a:rPr>
              <a:t>in </a:t>
            </a:r>
            <a:r>
              <a:rPr lang="en-GB" sz="1000" smtClean="0">
                <a:latin typeface="Arial" panose="020B0604020202020204" pitchFamily="34" charset="0"/>
                <a:cs typeface="Arial" panose="020B0604020202020204" pitchFamily="34" charset="0"/>
              </a:rPr>
              <a:t>society </a:t>
            </a:r>
            <a:r>
              <a:rPr lang="en-GB" sz="1000" b="1" dirty="0" smtClean="0">
                <a:latin typeface="Arial" panose="020B0604020202020204" pitchFamily="34" charset="0"/>
                <a:cs typeface="Arial" panose="020B0604020202020204" pitchFamily="34" charset="0"/>
              </a:rPr>
              <a:t>(Global Citizenship for young children, </a:t>
            </a:r>
            <a:r>
              <a:rPr lang="en-GB" sz="1000" b="1" smtClean="0">
                <a:latin typeface="Arial" panose="020B0604020202020204" pitchFamily="34" charset="0"/>
                <a:cs typeface="Arial" panose="020B0604020202020204" pitchFamily="34" charset="0"/>
              </a:rPr>
              <a:t>2008</a:t>
            </a:r>
            <a:r>
              <a:rPr lang="en-GB" sz="1000" b="1" smtClean="0">
                <a:latin typeface="Arial" panose="020B0604020202020204" pitchFamily="34" charset="0"/>
                <a:cs typeface="Arial" panose="020B0604020202020204" pitchFamily="34" charset="0"/>
              </a:rPr>
              <a:t>).</a:t>
            </a:r>
            <a:endParaRPr lang="en-US" sz="1000" b="1" dirty="0">
              <a:latin typeface="Arial" panose="020B0604020202020204" pitchFamily="34" charset="0"/>
              <a:cs typeface="Arial" panose="020B0604020202020204" pitchFamily="34" charset="0"/>
            </a:endParaRPr>
          </a:p>
        </p:txBody>
      </p:sp>
      <p:sp>
        <p:nvSpPr>
          <p:cNvPr id="42" name="Rounded Rectangle 41"/>
          <p:cNvSpPr/>
          <p:nvPr/>
        </p:nvSpPr>
        <p:spPr>
          <a:xfrm>
            <a:off x="4122879" y="4654883"/>
            <a:ext cx="3906965" cy="1070991"/>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p:cNvSpPr txBox="1"/>
          <p:nvPr/>
        </p:nvSpPr>
        <p:spPr>
          <a:xfrm>
            <a:off x="4161611" y="4717031"/>
            <a:ext cx="3962355" cy="1169551"/>
          </a:xfrm>
          <a:prstGeom prst="rect">
            <a:avLst/>
          </a:prstGeom>
          <a:noFill/>
        </p:spPr>
        <p:txBody>
          <a:bodyPr wrap="square" rtlCol="0">
            <a:spAutoFit/>
          </a:bodyPr>
          <a:lstStyle/>
          <a:p>
            <a:pPr algn="just"/>
            <a:r>
              <a:rPr lang="en-US" sz="1000" dirty="0">
                <a:latin typeface="Arial" panose="020B0604020202020204" pitchFamily="34" charset="0"/>
                <a:cs typeface="Arial" panose="020B0604020202020204" pitchFamily="34" charset="0"/>
              </a:rPr>
              <a:t>Relevant </a:t>
            </a:r>
            <a:r>
              <a:rPr lang="en-US" sz="1000" dirty="0" smtClean="0">
                <a:latin typeface="Arial" panose="020B0604020202020204" pitchFamily="34" charset="0"/>
                <a:cs typeface="Arial" panose="020B0604020202020204" pitchFamily="34" charset="0"/>
              </a:rPr>
              <a:t>legislative </a:t>
            </a:r>
            <a:r>
              <a:rPr lang="en-US" sz="1000" dirty="0">
                <a:latin typeface="Arial" panose="020B0604020202020204" pitchFamily="34" charset="0"/>
                <a:cs typeface="Arial" panose="020B0604020202020204" pitchFamily="34" charset="0"/>
              </a:rPr>
              <a:t>documents in Wales </a:t>
            </a:r>
            <a:r>
              <a:rPr lang="en-US" sz="1000" dirty="0" smtClean="0">
                <a:latin typeface="Arial" panose="020B0604020202020204" pitchFamily="34" charset="0"/>
                <a:cs typeface="Arial" panose="020B0604020202020204" pitchFamily="34" charset="0"/>
              </a:rPr>
              <a:t>that embrace </a:t>
            </a:r>
            <a:r>
              <a:rPr lang="en-US" sz="1000" smtClean="0">
                <a:latin typeface="Arial" panose="020B0604020202020204" pitchFamily="34" charset="0"/>
                <a:cs typeface="Arial" panose="020B0604020202020204" pitchFamily="34" charset="0"/>
              </a:rPr>
              <a:t>the UNCRC.</a:t>
            </a:r>
          </a:p>
          <a:p>
            <a:pPr algn="just"/>
            <a:endParaRPr lang="en-US" sz="1000" dirty="0" smtClean="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US" sz="1000" dirty="0" smtClean="0">
                <a:latin typeface="Arial" panose="020B0604020202020204" pitchFamily="34" charset="0"/>
                <a:cs typeface="Arial" panose="020B0604020202020204" pitchFamily="34" charset="0"/>
              </a:rPr>
              <a:t>Social </a:t>
            </a:r>
            <a:r>
              <a:rPr lang="en-US" sz="1000" dirty="0">
                <a:latin typeface="Arial" panose="020B0604020202020204" pitchFamily="34" charset="0"/>
                <a:cs typeface="Arial" panose="020B0604020202020204" pitchFamily="34" charset="0"/>
              </a:rPr>
              <a:t>Services and Well-being (Wales) Act </a:t>
            </a:r>
            <a:r>
              <a:rPr lang="en-US" sz="1000" dirty="0" smtClean="0">
                <a:latin typeface="Arial" panose="020B0604020202020204" pitchFamily="34" charset="0"/>
                <a:cs typeface="Arial" panose="020B0604020202020204" pitchFamily="34" charset="0"/>
              </a:rPr>
              <a:t>2014</a:t>
            </a:r>
          </a:p>
          <a:p>
            <a:pPr marL="171450" indent="-171450" algn="just">
              <a:buFont typeface="Arial" panose="020B0604020202020204" pitchFamily="34" charset="0"/>
              <a:buChar char="•"/>
            </a:pPr>
            <a:r>
              <a:rPr lang="en-GB" sz="1000" dirty="0"/>
              <a:t>Children and Families (Wales) Measure 2010</a:t>
            </a:r>
            <a:endParaRPr lang="en-US" sz="1000" dirty="0" smtClean="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00" dirty="0"/>
              <a:t>Rights of Children and Young Persons (Wales) Measure 2011</a:t>
            </a:r>
            <a:endParaRPr lang="en-US" sz="1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US" sz="1000" dirty="0" smtClean="0">
                <a:latin typeface="Arial" panose="020B0604020202020204" pitchFamily="34" charset="0"/>
                <a:cs typeface="Arial" panose="020B0604020202020204" pitchFamily="34" charset="0"/>
              </a:rPr>
              <a:t>Children </a:t>
            </a:r>
            <a:r>
              <a:rPr lang="en-US" sz="1000" dirty="0">
                <a:latin typeface="Arial" panose="020B0604020202020204" pitchFamily="34" charset="0"/>
                <a:cs typeface="Arial" panose="020B0604020202020204" pitchFamily="34" charset="0"/>
              </a:rPr>
              <a:t>Act 2004</a:t>
            </a:r>
          </a:p>
          <a:p>
            <a:pPr marL="171450" indent="-17145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p:txBody>
      </p:sp>
      <p:sp>
        <p:nvSpPr>
          <p:cNvPr id="15" name="TextBox 14"/>
          <p:cNvSpPr txBox="1"/>
          <p:nvPr/>
        </p:nvSpPr>
        <p:spPr>
          <a:xfrm>
            <a:off x="105998" y="2284764"/>
            <a:ext cx="3861167" cy="861774"/>
          </a:xfrm>
          <a:prstGeom prst="rect">
            <a:avLst/>
          </a:prstGeom>
          <a:noFill/>
        </p:spPr>
        <p:txBody>
          <a:bodyPr wrap="square" rtlCol="0">
            <a:spAutoFit/>
          </a:bodyPr>
          <a:lstStyle/>
          <a:p>
            <a:pPr algn="just"/>
            <a:r>
              <a:rPr lang="en-GB" sz="1000" b="1" i="1" dirty="0">
                <a:latin typeface="Arial" panose="020B0604020202020204" pitchFamily="34" charset="0"/>
                <a:cs typeface="Arial" panose="020B0604020202020204" pitchFamily="34" charset="0"/>
              </a:rPr>
              <a:t>Who are the United Nations?</a:t>
            </a:r>
          </a:p>
          <a:p>
            <a:pPr algn="just"/>
            <a:r>
              <a:rPr lang="en-GB" sz="1000" dirty="0">
                <a:latin typeface="Arial" panose="020B0604020202020204" pitchFamily="34" charset="0"/>
                <a:cs typeface="Arial" panose="020B0604020202020204" pitchFamily="34" charset="0"/>
              </a:rPr>
              <a:t>The United Nations began in 1945.  It is a worldwide organisation that helps promote order and conduct in 193 member states. It aims to uphold peace and friendly dealings among countries. The United Nations </a:t>
            </a:r>
            <a:r>
              <a:rPr lang="en-GB" sz="1000" dirty="0" smtClean="0">
                <a:latin typeface="Arial" panose="020B0604020202020204" pitchFamily="34" charset="0"/>
                <a:cs typeface="Arial" panose="020B0604020202020204" pitchFamily="34" charset="0"/>
              </a:rPr>
              <a:t>support </a:t>
            </a:r>
            <a:r>
              <a:rPr lang="en-GB" sz="1000">
                <a:latin typeface="Arial" panose="020B0604020202020204" pitchFamily="34" charset="0"/>
                <a:cs typeface="Arial" panose="020B0604020202020204" pitchFamily="34" charset="0"/>
              </a:rPr>
              <a:t>equal </a:t>
            </a:r>
            <a:r>
              <a:rPr lang="en-GB" sz="1000" smtClean="0">
                <a:latin typeface="Arial" panose="020B0604020202020204" pitchFamily="34" charset="0"/>
                <a:cs typeface="Arial" panose="020B0604020202020204" pitchFamily="34" charset="0"/>
              </a:rPr>
              <a:t>rights </a:t>
            </a:r>
            <a:r>
              <a:rPr lang="en-GB" sz="1000" b="1" i="1" smtClean="0">
                <a:latin typeface="Arial" panose="020B0604020202020204" pitchFamily="34" charset="0"/>
                <a:cs typeface="Arial" panose="020B0604020202020204" pitchFamily="34" charset="0"/>
              </a:rPr>
              <a:t> </a:t>
            </a:r>
            <a:r>
              <a:rPr lang="en-GB" sz="1000" b="1" dirty="0">
                <a:latin typeface="Arial" panose="020B0604020202020204" pitchFamily="34" charset="0"/>
                <a:cs typeface="Arial" panose="020B0604020202020204" pitchFamily="34" charset="0"/>
              </a:rPr>
              <a:t>(UNITED NATIONS, </a:t>
            </a:r>
            <a:r>
              <a:rPr lang="en-GB" sz="1000" b="1">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US" sz="1000" b="1" dirty="0">
              <a:latin typeface="Arial" panose="020B0604020202020204" pitchFamily="34" charset="0"/>
              <a:cs typeface="Arial" panose="020B0604020202020204" pitchFamily="34" charset="0"/>
            </a:endParaRPr>
          </a:p>
        </p:txBody>
      </p:sp>
      <p:sp>
        <p:nvSpPr>
          <p:cNvPr id="38" name="Rounded Rectangle 37"/>
          <p:cNvSpPr/>
          <p:nvPr/>
        </p:nvSpPr>
        <p:spPr>
          <a:xfrm>
            <a:off x="111274" y="2246861"/>
            <a:ext cx="3927489" cy="913928"/>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540600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6374" y="185485"/>
            <a:ext cx="3998973" cy="6432530"/>
          </a:xfrm>
          <a:prstGeom prst="rect">
            <a:avLst/>
          </a:prstGeom>
          <a:noFill/>
          <a:ln>
            <a:noFill/>
          </a:ln>
        </p:spPr>
        <p:txBody>
          <a:bodyPr wrap="square" rtlCol="0">
            <a:spAutoFit/>
          </a:bodyPr>
          <a:lstStyle/>
          <a:p>
            <a:r>
              <a:rPr lang="en-US" sz="1000" b="1" dirty="0" smtClean="0">
                <a:latin typeface="Arial" panose="020B0604020202020204" pitchFamily="34" charset="0"/>
                <a:cs typeface="Arial" panose="020B0604020202020204" pitchFamily="34" charset="0"/>
              </a:rPr>
              <a:t>      </a:t>
            </a:r>
            <a:r>
              <a:rPr lang="en-US" sz="1000" b="1" u="sng" dirty="0" smtClean="0">
                <a:latin typeface="Arial" panose="020B0604020202020204" pitchFamily="34" charset="0"/>
                <a:cs typeface="Arial" panose="020B0604020202020204" pitchFamily="34" charset="0"/>
              </a:rPr>
              <a:t> Articles that are vital for the child –</a:t>
            </a:r>
          </a:p>
          <a:p>
            <a:pPr marL="171450" indent="-171450" algn="just">
              <a:buFont typeface="Arial" panose="020B0604020202020204" pitchFamily="34" charset="0"/>
              <a:buChar char="•"/>
            </a:pPr>
            <a:r>
              <a:rPr lang="en-US" sz="1000" b="1" i="1" dirty="0">
                <a:latin typeface="Arial" panose="020B0604020202020204" pitchFamily="34" charset="0"/>
                <a:cs typeface="Arial" panose="020B0604020202020204" pitchFamily="34" charset="0"/>
              </a:rPr>
              <a:t>Article 3 </a:t>
            </a:r>
            <a:r>
              <a:rPr lang="en-GB" sz="1000" b="1" i="1" dirty="0">
                <a:latin typeface="Arial" panose="020B0604020202020204" pitchFamily="34" charset="0"/>
                <a:cs typeface="Arial" panose="020B0604020202020204" pitchFamily="34" charset="0"/>
              </a:rPr>
              <a:t>- (best interests of the child) The best interests of the child must be a top priority in all decisions and actions that </a:t>
            </a:r>
            <a:r>
              <a:rPr lang="en-GB" sz="1000" b="1" i="1">
                <a:latin typeface="Arial" panose="020B0604020202020204" pitchFamily="34" charset="0"/>
                <a:cs typeface="Arial" panose="020B0604020202020204" pitchFamily="34" charset="0"/>
              </a:rPr>
              <a:t>affect </a:t>
            </a:r>
            <a:r>
              <a:rPr lang="en-GB" sz="1000" b="1" i="1" smtClean="0">
                <a:latin typeface="Arial" panose="020B0604020202020204" pitchFamily="34" charset="0"/>
                <a:cs typeface="Arial" panose="020B0604020202020204" pitchFamily="34" charset="0"/>
              </a:rPr>
              <a:t>children</a:t>
            </a:r>
            <a:r>
              <a:rPr lang="en-GB" sz="1000" b="1" i="1">
                <a:latin typeface="Arial" panose="020B0604020202020204" pitchFamily="34" charset="0"/>
                <a:cs typeface="Arial" panose="020B0604020202020204" pitchFamily="34" charset="0"/>
              </a:rPr>
              <a:t> </a:t>
            </a:r>
            <a:r>
              <a:rPr lang="en-GB" sz="1000" b="1" i="1" smtClean="0">
                <a:latin typeface="Arial" panose="020B0604020202020204" pitchFamily="34" charset="0"/>
                <a:cs typeface="Arial" panose="020B0604020202020204" pitchFamily="34" charset="0"/>
              </a:rPr>
              <a:t>(UNICEF, 2018). </a:t>
            </a:r>
            <a:r>
              <a:rPr lang="en-GB" sz="1000" smtClean="0">
                <a:latin typeface="Arial" panose="020B0604020202020204" pitchFamily="34" charset="0"/>
                <a:cs typeface="Arial" panose="020B0604020202020204" pitchFamily="34" charset="0"/>
              </a:rPr>
              <a:t>The </a:t>
            </a:r>
            <a:r>
              <a:rPr lang="en-GB" sz="1000" dirty="0">
                <a:latin typeface="Arial" panose="020B0604020202020204" pitchFamily="34" charset="0"/>
                <a:cs typeface="Arial" panose="020B0604020202020204" pitchFamily="34" charset="0"/>
              </a:rPr>
              <a:t>child should be at the centre of all decisions, every individual working with the child should be working in their best interest.</a:t>
            </a:r>
          </a:p>
          <a:p>
            <a:pPr algn="just"/>
            <a:endParaRPr lang="en-US" sz="1000" b="1" i="1"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US" sz="1000" b="1" i="1" dirty="0">
                <a:latin typeface="Arial" panose="020B0604020202020204" pitchFamily="34" charset="0"/>
                <a:cs typeface="Arial" panose="020B0604020202020204" pitchFamily="34" charset="0"/>
              </a:rPr>
              <a:t>Article 6 - </a:t>
            </a:r>
            <a:r>
              <a:rPr lang="en-GB" sz="1000" b="1" i="1" dirty="0">
                <a:latin typeface="Arial" panose="020B0604020202020204" pitchFamily="34" charset="0"/>
                <a:cs typeface="Arial" panose="020B0604020202020204" pitchFamily="34" charset="0"/>
              </a:rPr>
              <a:t>(life, survival and development) Every child has the right to life. Governments must do all they can to ensure that children survive and develop to their </a:t>
            </a:r>
            <a:r>
              <a:rPr lang="en-GB" sz="1000" b="1" i="1">
                <a:latin typeface="Arial" panose="020B0604020202020204" pitchFamily="34" charset="0"/>
                <a:cs typeface="Arial" panose="020B0604020202020204" pitchFamily="34" charset="0"/>
              </a:rPr>
              <a:t>full </a:t>
            </a:r>
            <a:r>
              <a:rPr lang="en-GB" sz="1000" b="1" i="1" smtClean="0">
                <a:latin typeface="Arial" panose="020B0604020202020204" pitchFamily="34" charset="0"/>
                <a:cs typeface="Arial" panose="020B0604020202020204" pitchFamily="34" charset="0"/>
              </a:rPr>
              <a:t>potential </a:t>
            </a:r>
            <a:r>
              <a:rPr lang="en-GB" sz="1000" b="1" i="1">
                <a:latin typeface="Arial" panose="020B0604020202020204" pitchFamily="34" charset="0"/>
                <a:cs typeface="Arial" panose="020B0604020202020204" pitchFamily="34" charset="0"/>
              </a:rPr>
              <a:t>(</a:t>
            </a:r>
            <a:r>
              <a:rPr lang="en-GB" sz="1000" b="1" i="1" smtClean="0">
                <a:latin typeface="Arial" panose="020B0604020202020204" pitchFamily="34" charset="0"/>
                <a:cs typeface="Arial" panose="020B0604020202020204" pitchFamily="34" charset="0"/>
              </a:rPr>
              <a:t>UNICEF, 2018). </a:t>
            </a:r>
            <a:r>
              <a:rPr lang="en-GB" sz="1000" dirty="0">
                <a:latin typeface="Arial" panose="020B0604020202020204" pitchFamily="34" charset="0"/>
                <a:cs typeface="Arial" panose="020B0604020202020204" pitchFamily="34" charset="0"/>
              </a:rPr>
              <a:t>The government has a duty of care to all children, if a child is failing to thrive they must ensure the correct support is available and accessible. </a:t>
            </a:r>
          </a:p>
          <a:p>
            <a:pPr algn="just"/>
            <a:endParaRPr lang="en-US" sz="1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US" sz="1000" b="1" i="1" dirty="0">
                <a:latin typeface="Arial" panose="020B0604020202020204" pitchFamily="34" charset="0"/>
                <a:cs typeface="Arial" panose="020B0604020202020204" pitchFamily="34" charset="0"/>
              </a:rPr>
              <a:t>Article 12</a:t>
            </a:r>
            <a:r>
              <a:rPr lang="en-GB" sz="1000" b="1" i="1" dirty="0">
                <a:latin typeface="Arial" panose="020B0604020202020204" pitchFamily="34" charset="0"/>
                <a:cs typeface="Arial" panose="020B0604020202020204" pitchFamily="34" charset="0"/>
              </a:rPr>
              <a:t> - (respect for the views  of the child) Every child has the right to express their views, feelings and wishes in all matters affecting them, and to have their views considered and taken seriously. This right applies at all times, for example during immigration proceedings, housing decisions or the child’s day-to-day </a:t>
            </a:r>
            <a:r>
              <a:rPr lang="en-GB" sz="1000" b="1" i="1">
                <a:latin typeface="Arial" panose="020B0604020202020204" pitchFamily="34" charset="0"/>
                <a:cs typeface="Arial" panose="020B0604020202020204" pitchFamily="34" charset="0"/>
              </a:rPr>
              <a:t>home </a:t>
            </a:r>
            <a:r>
              <a:rPr lang="en-GB" sz="1000" b="1" i="1" smtClean="0">
                <a:latin typeface="Arial" panose="020B0604020202020204" pitchFamily="34" charset="0"/>
                <a:cs typeface="Arial" panose="020B0604020202020204" pitchFamily="34" charset="0"/>
              </a:rPr>
              <a:t>life</a:t>
            </a:r>
            <a:r>
              <a:rPr lang="en-GB" sz="1000" b="1" i="1">
                <a:latin typeface="Arial" panose="020B0604020202020204" pitchFamily="34" charset="0"/>
                <a:cs typeface="Arial" panose="020B0604020202020204" pitchFamily="34" charset="0"/>
              </a:rPr>
              <a:t> (</a:t>
            </a:r>
            <a:r>
              <a:rPr lang="en-GB" sz="1000" b="1" i="1" smtClean="0">
                <a:latin typeface="Arial" panose="020B0604020202020204" pitchFamily="34" charset="0"/>
                <a:cs typeface="Arial" panose="020B0604020202020204" pitchFamily="34" charset="0"/>
              </a:rPr>
              <a:t>UNICEF, 2018). </a:t>
            </a:r>
            <a:r>
              <a:rPr lang="en-GB" sz="1000" dirty="0">
                <a:latin typeface="Arial" panose="020B0604020202020204" pitchFamily="34" charset="0"/>
                <a:cs typeface="Arial" panose="020B0604020202020204" pitchFamily="34" charset="0"/>
              </a:rPr>
              <a:t>The child's voice must be heard and respected in situations that affect them. Their opinion matters </a:t>
            </a:r>
            <a:r>
              <a:rPr lang="en-GB" sz="1000" dirty="0" smtClean="0">
                <a:latin typeface="Arial" panose="020B0604020202020204" pitchFamily="34" charset="0"/>
                <a:cs typeface="Arial" panose="020B0604020202020204" pitchFamily="34" charset="0"/>
              </a:rPr>
              <a:t>and, where possible, should </a:t>
            </a:r>
            <a:r>
              <a:rPr lang="en-GB" sz="1000" dirty="0">
                <a:latin typeface="Arial" panose="020B0604020202020204" pitchFamily="34" charset="0"/>
                <a:cs typeface="Arial" panose="020B0604020202020204" pitchFamily="34" charset="0"/>
              </a:rPr>
              <a:t>influence decisions </a:t>
            </a:r>
            <a:r>
              <a:rPr lang="en-GB" sz="1000" dirty="0" smtClean="0">
                <a:latin typeface="Arial" panose="020B0604020202020204" pitchFamily="34" charset="0"/>
                <a:cs typeface="Arial" panose="020B0604020202020204" pitchFamily="34" charset="0"/>
              </a:rPr>
              <a:t>that affect them. </a:t>
            </a:r>
            <a:endParaRPr lang="en-GB" sz="10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endParaRPr lang="en-US" sz="1000" b="1" i="1"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US" sz="1000" b="1" i="1" dirty="0">
                <a:latin typeface="Arial" panose="020B0604020202020204" pitchFamily="34" charset="0"/>
                <a:cs typeface="Arial" panose="020B0604020202020204" pitchFamily="34" charset="0"/>
              </a:rPr>
              <a:t>Article 31 -  </a:t>
            </a:r>
            <a:r>
              <a:rPr lang="en-GB" sz="1000" b="1" i="1" dirty="0">
                <a:latin typeface="Arial" panose="020B0604020202020204" pitchFamily="34" charset="0"/>
                <a:cs typeface="Arial" panose="020B0604020202020204" pitchFamily="34" charset="0"/>
              </a:rPr>
              <a:t>(leisure, play and culture) Every child has the right to relax, play and take part in a wide range of cultural and </a:t>
            </a:r>
            <a:r>
              <a:rPr lang="en-GB" sz="1000" b="1" i="1">
                <a:latin typeface="Arial" panose="020B0604020202020204" pitchFamily="34" charset="0"/>
                <a:cs typeface="Arial" panose="020B0604020202020204" pitchFamily="34" charset="0"/>
              </a:rPr>
              <a:t>artistic </a:t>
            </a:r>
            <a:r>
              <a:rPr lang="en-GB" sz="1000" b="1" i="1" smtClean="0">
                <a:latin typeface="Arial" panose="020B0604020202020204" pitchFamily="34" charset="0"/>
                <a:cs typeface="Arial" panose="020B0604020202020204" pitchFamily="34" charset="0"/>
              </a:rPr>
              <a:t>activities (UNICEF, 2018).  </a:t>
            </a:r>
            <a:r>
              <a:rPr lang="en-GB" sz="1000" dirty="0">
                <a:latin typeface="Arial" panose="020B0604020202020204" pitchFamily="34" charset="0"/>
                <a:cs typeface="Arial" panose="020B0604020202020204" pitchFamily="34" charset="0"/>
              </a:rPr>
              <a:t>Children must have the option to take part in leisure, play and cultured activities. Adults working with children must always facilitate this. </a:t>
            </a:r>
          </a:p>
          <a:p>
            <a:pPr marL="171450" indent="-171450" algn="just">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Maslow's hierarchy of needs explains the need for basic human </a:t>
            </a:r>
            <a:r>
              <a:rPr lang="en-GB" sz="1000" dirty="0" smtClean="0">
                <a:latin typeface="Arial" panose="020B0604020202020204" pitchFamily="34" charset="0"/>
                <a:cs typeface="Arial" panose="020B0604020202020204" pitchFamily="34" charset="0"/>
              </a:rPr>
              <a:t>needs </a:t>
            </a:r>
            <a:r>
              <a:rPr lang="en-GB" sz="1000" dirty="0">
                <a:latin typeface="Arial" panose="020B0604020202020204" pitchFamily="34" charset="0"/>
                <a:cs typeface="Arial" panose="020B0604020202020204" pitchFamily="34" charset="0"/>
              </a:rPr>
              <a:t>to be met in order for a child to progress. Maslow states that the lower level needs must be attained before moving on to the higher level needs. The UNCRC is in place to ensure the children's basic needs are met.</a:t>
            </a:r>
          </a:p>
          <a:p>
            <a:pPr algn="just"/>
            <a:r>
              <a:rPr lang="en-GB" sz="1000" dirty="0">
                <a:latin typeface="Arial" panose="020B0604020202020204" pitchFamily="34" charset="0"/>
                <a:cs typeface="Arial" panose="020B0604020202020204" pitchFamily="34" charset="0"/>
              </a:rPr>
              <a:t>This theory shows strong links</a:t>
            </a:r>
          </a:p>
          <a:p>
            <a:pPr algn="just"/>
            <a:r>
              <a:rPr lang="en-GB" sz="1000" dirty="0" smtClean="0">
                <a:latin typeface="Arial" panose="020B0604020202020204" pitchFamily="34" charset="0"/>
                <a:cs typeface="Arial" panose="020B0604020202020204" pitchFamily="34" charset="0"/>
              </a:rPr>
              <a:t>with </a:t>
            </a:r>
            <a:r>
              <a:rPr lang="en-GB" sz="1000" dirty="0">
                <a:latin typeface="Arial" panose="020B0604020202020204" pitchFamily="34" charset="0"/>
                <a:cs typeface="Arial" panose="020B0604020202020204" pitchFamily="34" charset="0"/>
              </a:rPr>
              <a:t>these critical articles listed</a:t>
            </a:r>
          </a:p>
          <a:p>
            <a:pPr algn="just"/>
            <a:r>
              <a:rPr lang="en-GB" sz="1000" dirty="0">
                <a:latin typeface="Arial" panose="020B0604020202020204" pitchFamily="34" charset="0"/>
                <a:cs typeface="Arial" panose="020B0604020202020204" pitchFamily="34" charset="0"/>
              </a:rPr>
              <a:t>above. </a:t>
            </a:r>
          </a:p>
          <a:p>
            <a:endParaRPr lang="en-US" sz="1000" dirty="0" smtClean="0">
              <a:latin typeface="Arial" panose="020B0604020202020204" pitchFamily="34" charset="0"/>
              <a:cs typeface="Arial" panose="020B0604020202020204" pitchFamily="34" charset="0"/>
            </a:endParaRPr>
          </a:p>
          <a:p>
            <a:endParaRPr lang="en-GB" sz="1000" dirty="0">
              <a:solidFill>
                <a:srgbClr val="00B050"/>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1200" dirty="0"/>
          </a:p>
        </p:txBody>
      </p:sp>
      <p:sp>
        <p:nvSpPr>
          <p:cNvPr id="12" name="TextBox 11"/>
          <p:cNvSpPr txBox="1"/>
          <p:nvPr/>
        </p:nvSpPr>
        <p:spPr>
          <a:xfrm>
            <a:off x="8353752" y="1323948"/>
            <a:ext cx="3841645" cy="1169551"/>
          </a:xfrm>
          <a:prstGeom prst="rect">
            <a:avLst/>
          </a:prstGeom>
          <a:noFill/>
          <a:ln>
            <a:noFill/>
          </a:ln>
        </p:spPr>
        <p:txBody>
          <a:bodyPr wrap="square" rtlCol="0">
            <a:spAutoFit/>
          </a:bodyPr>
          <a:lstStyle/>
          <a:p>
            <a:pPr algn="just"/>
            <a:r>
              <a:rPr lang="en-GB" sz="1000" dirty="0" smtClean="0">
                <a:latin typeface="Arial" panose="020B0604020202020204" pitchFamily="34" charset="0"/>
                <a:cs typeface="Arial" panose="020B0604020202020204" pitchFamily="34" charset="0"/>
              </a:rPr>
              <a:t>The Welsh </a:t>
            </a:r>
            <a:r>
              <a:rPr lang="en-GB" sz="1000" dirty="0">
                <a:latin typeface="Arial" panose="020B0604020202020204" pitchFamily="34" charset="0"/>
                <a:cs typeface="Arial" panose="020B0604020202020204" pitchFamily="34" charset="0"/>
              </a:rPr>
              <a:t>A</a:t>
            </a:r>
            <a:r>
              <a:rPr lang="en-GB" sz="1000" dirty="0" smtClean="0">
                <a:latin typeface="Arial" panose="020B0604020202020204" pitchFamily="34" charset="0"/>
                <a:cs typeface="Arial" panose="020B0604020202020204" pitchFamily="34" charset="0"/>
              </a:rPr>
              <a:t>ssembly </a:t>
            </a:r>
            <a:r>
              <a:rPr lang="en-GB" sz="1000">
                <a:latin typeface="Arial" panose="020B0604020202020204" pitchFamily="34" charset="0"/>
                <a:cs typeface="Arial" panose="020B0604020202020204" pitchFamily="34" charset="0"/>
              </a:rPr>
              <a:t>G</a:t>
            </a:r>
            <a:r>
              <a:rPr lang="en-GB" sz="1000" smtClean="0">
                <a:latin typeface="Arial" panose="020B0604020202020204" pitchFamily="34" charset="0"/>
                <a:cs typeface="Arial" panose="020B0604020202020204" pitchFamily="34" charset="0"/>
              </a:rPr>
              <a:t>overnment </a:t>
            </a:r>
            <a:r>
              <a:rPr lang="en-GB" sz="1000" smtClean="0">
                <a:latin typeface="Arial" panose="020B0604020202020204" pitchFamily="34" charset="0"/>
                <a:cs typeface="Arial" panose="020B0604020202020204" pitchFamily="34" charset="0"/>
              </a:rPr>
              <a:t>aim to provide </a:t>
            </a:r>
            <a:r>
              <a:rPr lang="en-GB" sz="1000" dirty="0" smtClean="0">
                <a:latin typeface="Arial" panose="020B0604020202020204" pitchFamily="34" charset="0"/>
                <a:cs typeface="Arial" panose="020B0604020202020204" pitchFamily="34" charset="0"/>
              </a:rPr>
              <a:t>free breakfast in all local authority schools. Having a healthy breakfast may help to increase a child’s well-being and help with their concentration in school. </a:t>
            </a:r>
            <a:r>
              <a:rPr lang="en-GB" sz="1000" dirty="0">
                <a:latin typeface="Arial" panose="020B0604020202020204" pitchFamily="34" charset="0"/>
                <a:cs typeface="Arial" panose="020B0604020202020204" pitchFamily="34" charset="0"/>
              </a:rPr>
              <a:t>B</a:t>
            </a:r>
            <a:r>
              <a:rPr lang="en-GB" sz="1000" dirty="0" smtClean="0">
                <a:latin typeface="Arial" panose="020B0604020202020204" pitchFamily="34" charset="0"/>
                <a:cs typeface="Arial" panose="020B0604020202020204" pitchFamily="34" charset="0"/>
              </a:rPr>
              <a:t>reakfast club would provide a healthy and nutritious start to a child's day, and could also give children an understanding of what foods are healthy from the breakfast choices that are </a:t>
            </a:r>
            <a:r>
              <a:rPr lang="en-GB" sz="1000" smtClean="0">
                <a:latin typeface="Arial" panose="020B0604020202020204" pitchFamily="34" charset="0"/>
                <a:cs typeface="Arial" panose="020B0604020202020204" pitchFamily="34" charset="0"/>
              </a:rPr>
              <a:t>on </a:t>
            </a:r>
            <a:r>
              <a:rPr lang="en-GB" sz="1000" smtClean="0">
                <a:latin typeface="Arial" panose="020B0604020202020204" pitchFamily="34" charset="0"/>
                <a:cs typeface="Arial" panose="020B0604020202020204" pitchFamily="34" charset="0"/>
              </a:rPr>
              <a:t>offer</a:t>
            </a:r>
            <a:r>
              <a:rPr lang="en-GB" sz="1000" b="1" smtClean="0">
                <a:latin typeface="Arial" panose="020B0604020202020204" pitchFamily="34" charset="0"/>
                <a:cs typeface="Arial" panose="020B0604020202020204" pitchFamily="34" charset="0"/>
              </a:rPr>
              <a:t> Welsh </a:t>
            </a:r>
            <a:r>
              <a:rPr lang="en-GB" sz="1000" b="1" dirty="0" smtClean="0">
                <a:latin typeface="Arial" panose="020B0604020202020204" pitchFamily="34" charset="0"/>
                <a:cs typeface="Arial" panose="020B0604020202020204" pitchFamily="34" charset="0"/>
              </a:rPr>
              <a:t>Assembly </a:t>
            </a:r>
            <a:r>
              <a:rPr lang="en-GB" sz="1000" b="1" dirty="0">
                <a:latin typeface="Arial" panose="020B0604020202020204" pitchFamily="34" charset="0"/>
                <a:cs typeface="Arial" panose="020B0604020202020204" pitchFamily="34" charset="0"/>
              </a:rPr>
              <a:t>G</a:t>
            </a:r>
            <a:r>
              <a:rPr lang="en-GB" sz="1000" b="1" dirty="0" smtClean="0">
                <a:latin typeface="Arial" panose="020B0604020202020204" pitchFamily="34" charset="0"/>
                <a:cs typeface="Arial" panose="020B0604020202020204" pitchFamily="34" charset="0"/>
              </a:rPr>
              <a:t>overnment, </a:t>
            </a:r>
            <a:r>
              <a:rPr lang="en-GB" sz="1000" b="1" smtClean="0">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US" sz="1000" b="1" dirty="0" smtClean="0">
              <a:latin typeface="Arial" panose="020B0604020202020204" pitchFamily="34" charset="0"/>
              <a:cs typeface="Arial" panose="020B0604020202020204" pitchFamily="34" charset="0"/>
            </a:endParaRPr>
          </a:p>
        </p:txBody>
      </p:sp>
      <p:sp>
        <p:nvSpPr>
          <p:cNvPr id="17" name="Rounded Rectangle 16"/>
          <p:cNvSpPr/>
          <p:nvPr/>
        </p:nvSpPr>
        <p:spPr>
          <a:xfrm>
            <a:off x="12819" y="0"/>
            <a:ext cx="3937776" cy="6803501"/>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ounded Rectangle 17"/>
          <p:cNvSpPr/>
          <p:nvPr/>
        </p:nvSpPr>
        <p:spPr>
          <a:xfrm>
            <a:off x="4097403" y="0"/>
            <a:ext cx="3802528" cy="967397"/>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ounded Rectangle 18"/>
          <p:cNvSpPr/>
          <p:nvPr/>
        </p:nvSpPr>
        <p:spPr>
          <a:xfrm>
            <a:off x="8330222" y="1276032"/>
            <a:ext cx="3808240" cy="1203716"/>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4109407" y="-22484"/>
            <a:ext cx="3831581" cy="1015663"/>
          </a:xfrm>
          <a:prstGeom prst="rect">
            <a:avLst/>
          </a:prstGeom>
        </p:spPr>
        <p:txBody>
          <a:bodyPr wrap="square">
            <a:spAutoFit/>
          </a:bodyPr>
          <a:lstStyle/>
          <a:p>
            <a:pPr algn="just"/>
            <a:r>
              <a:rPr lang="en-GB" sz="1000" b="1" i="1" dirty="0">
                <a:latin typeface="Arial" panose="020B0604020202020204" pitchFamily="34" charset="0"/>
                <a:cs typeface="Arial" panose="020B0604020202020204" pitchFamily="34" charset="0"/>
              </a:rPr>
              <a:t> </a:t>
            </a:r>
            <a:r>
              <a:rPr lang="en-GB" sz="1000" b="1" i="1" dirty="0" smtClean="0">
                <a:latin typeface="Arial" panose="020B0604020202020204" pitchFamily="34" charset="0"/>
                <a:cs typeface="Arial" panose="020B0604020202020204" pitchFamily="34" charset="0"/>
              </a:rPr>
              <a:t>Article 18 </a:t>
            </a:r>
            <a:r>
              <a:rPr lang="en-GB" sz="1000" dirty="0" smtClean="0">
                <a:latin typeface="Arial" panose="020B0604020202020204" pitchFamily="34" charset="0"/>
                <a:cs typeface="Arial" panose="020B0604020202020204" pitchFamily="34" charset="0"/>
              </a:rPr>
              <a:t>(parental </a:t>
            </a:r>
            <a:r>
              <a:rPr lang="en-GB" sz="1000" dirty="0">
                <a:latin typeface="Arial" panose="020B0604020202020204" pitchFamily="34" charset="0"/>
                <a:cs typeface="Arial" panose="020B0604020202020204" pitchFamily="34" charset="0"/>
              </a:rPr>
              <a:t>responsibilities </a:t>
            </a:r>
            <a:r>
              <a:rPr lang="en-GB" sz="1000" dirty="0" smtClean="0">
                <a:latin typeface="Arial" panose="020B0604020202020204" pitchFamily="34" charset="0"/>
                <a:cs typeface="Arial" panose="020B0604020202020204" pitchFamily="34" charset="0"/>
              </a:rPr>
              <a:t>and </a:t>
            </a:r>
            <a:r>
              <a:rPr lang="en-GB" sz="1000" dirty="0">
                <a:latin typeface="Arial" panose="020B0604020202020204" pitchFamily="34" charset="0"/>
                <a:cs typeface="Arial" panose="020B0604020202020204" pitchFamily="34" charset="0"/>
              </a:rPr>
              <a:t>state assistance) Both parents share responsibility for bringing up their child and should always consider what is best for the child. Governments must support parents by creating support services for children and giving parents the help they need to raise </a:t>
            </a:r>
            <a:r>
              <a:rPr lang="en-GB" sz="1000">
                <a:latin typeface="Arial" panose="020B0604020202020204" pitchFamily="34" charset="0"/>
                <a:cs typeface="Arial" panose="020B0604020202020204" pitchFamily="34" charset="0"/>
              </a:rPr>
              <a:t>their </a:t>
            </a:r>
            <a:r>
              <a:rPr lang="en-GB" sz="1000" smtClean="0">
                <a:latin typeface="Arial" panose="020B0604020202020204" pitchFamily="34" charset="0"/>
                <a:cs typeface="Arial" panose="020B0604020202020204" pitchFamily="34" charset="0"/>
              </a:rPr>
              <a:t>children</a:t>
            </a:r>
            <a:r>
              <a:rPr lang="en-GB" sz="1000">
                <a:latin typeface="Arial" panose="020B0604020202020204" pitchFamily="34" charset="0"/>
                <a:cs typeface="Arial" panose="020B0604020202020204" pitchFamily="34" charset="0"/>
              </a:rPr>
              <a:t> </a:t>
            </a:r>
            <a:r>
              <a:rPr lang="en-GB" sz="1000" b="1" i="1">
                <a:latin typeface="Arial" panose="020B0604020202020204" pitchFamily="34" charset="0"/>
                <a:cs typeface="Arial" panose="020B0604020202020204" pitchFamily="34" charset="0"/>
              </a:rPr>
              <a:t>(</a:t>
            </a:r>
            <a:r>
              <a:rPr lang="en-GB" sz="1000" b="1" i="1" smtClean="0">
                <a:latin typeface="Arial" panose="020B0604020202020204" pitchFamily="34" charset="0"/>
                <a:cs typeface="Arial" panose="020B0604020202020204" pitchFamily="34" charset="0"/>
              </a:rPr>
              <a:t>UNICEF, 2018).</a:t>
            </a:r>
            <a:endParaRPr lang="en-US" sz="1000" dirty="0">
              <a:latin typeface="Arial" panose="020B0604020202020204" pitchFamily="34" charset="0"/>
              <a:cs typeface="Arial" panose="020B0604020202020204" pitchFamily="34" charset="0"/>
            </a:endParaRPr>
          </a:p>
        </p:txBody>
      </p:sp>
      <p:sp>
        <p:nvSpPr>
          <p:cNvPr id="20" name="Rounded Rectangle 19"/>
          <p:cNvSpPr/>
          <p:nvPr/>
        </p:nvSpPr>
        <p:spPr>
          <a:xfrm>
            <a:off x="4097403" y="1048361"/>
            <a:ext cx="3806551" cy="674802"/>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p:cNvSpPr/>
          <p:nvPr/>
        </p:nvSpPr>
        <p:spPr>
          <a:xfrm>
            <a:off x="4137086" y="1046283"/>
            <a:ext cx="3727179" cy="707886"/>
          </a:xfrm>
          <a:prstGeom prst="rect">
            <a:avLst/>
          </a:prstGeom>
        </p:spPr>
        <p:txBody>
          <a:bodyPr wrap="square">
            <a:spAutoFit/>
          </a:bodyPr>
          <a:lstStyle/>
          <a:p>
            <a:pPr algn="just"/>
            <a:r>
              <a:rPr lang="en-GB" sz="1000" b="1" i="1" dirty="0">
                <a:latin typeface="Arial" panose="020B0604020202020204" pitchFamily="34" charset="0"/>
                <a:cs typeface="Arial" panose="020B0604020202020204" pitchFamily="34" charset="0"/>
              </a:rPr>
              <a:t>Article 24 </a:t>
            </a:r>
            <a:r>
              <a:rPr lang="en-GB" sz="1000" dirty="0" smtClean="0">
                <a:latin typeface="Arial" panose="020B0604020202020204" pitchFamily="34" charset="0"/>
                <a:cs typeface="Arial" panose="020B0604020202020204" pitchFamily="34" charset="0"/>
              </a:rPr>
              <a:t>Governments </a:t>
            </a:r>
            <a:r>
              <a:rPr lang="en-GB" sz="1000" dirty="0">
                <a:latin typeface="Arial" panose="020B0604020202020204" pitchFamily="34" charset="0"/>
                <a:cs typeface="Arial" panose="020B0604020202020204" pitchFamily="34" charset="0"/>
              </a:rPr>
              <a:t>must provide good quality health care, clean water, nutritious food, and a clean environment and education on health and well-being so that children can </a:t>
            </a:r>
            <a:r>
              <a:rPr lang="en-GB" sz="1000">
                <a:latin typeface="Arial" panose="020B0604020202020204" pitchFamily="34" charset="0"/>
                <a:cs typeface="Arial" panose="020B0604020202020204" pitchFamily="34" charset="0"/>
              </a:rPr>
              <a:t>stay </a:t>
            </a:r>
            <a:r>
              <a:rPr lang="en-GB" sz="1000" smtClean="0">
                <a:latin typeface="Arial" panose="020B0604020202020204" pitchFamily="34" charset="0"/>
                <a:cs typeface="Arial" panose="020B0604020202020204" pitchFamily="34" charset="0"/>
              </a:rPr>
              <a:t>healthy</a:t>
            </a:r>
            <a:r>
              <a:rPr lang="en-GB" sz="1000">
                <a:latin typeface="Arial" panose="020B0604020202020204" pitchFamily="34" charset="0"/>
                <a:cs typeface="Arial" panose="020B0604020202020204" pitchFamily="34" charset="0"/>
              </a:rPr>
              <a:t> </a:t>
            </a:r>
            <a:r>
              <a:rPr lang="en-GB" sz="1000" b="1" i="1">
                <a:latin typeface="Arial" panose="020B0604020202020204" pitchFamily="34" charset="0"/>
                <a:cs typeface="Arial" panose="020B0604020202020204" pitchFamily="34" charset="0"/>
              </a:rPr>
              <a:t>(</a:t>
            </a:r>
            <a:r>
              <a:rPr lang="en-GB" sz="1000" b="1" i="1" smtClean="0">
                <a:latin typeface="Arial" panose="020B0604020202020204" pitchFamily="34" charset="0"/>
                <a:cs typeface="Arial" panose="020B0604020202020204" pitchFamily="34" charset="0"/>
              </a:rPr>
              <a:t>UNICEF, 2018).</a:t>
            </a:r>
            <a:endParaRPr lang="en-US" sz="1000" dirty="0"/>
          </a:p>
        </p:txBody>
      </p:sp>
      <p:sp>
        <p:nvSpPr>
          <p:cNvPr id="23" name="Rounded Rectangle 22"/>
          <p:cNvSpPr/>
          <p:nvPr/>
        </p:nvSpPr>
        <p:spPr>
          <a:xfrm>
            <a:off x="8317136" y="31051"/>
            <a:ext cx="3805791" cy="1161612"/>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ounded Rectangle 23"/>
          <p:cNvSpPr/>
          <p:nvPr/>
        </p:nvSpPr>
        <p:spPr>
          <a:xfrm>
            <a:off x="4097403" y="1764315"/>
            <a:ext cx="3819925" cy="865201"/>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ounded Rectangle 24"/>
          <p:cNvSpPr/>
          <p:nvPr/>
        </p:nvSpPr>
        <p:spPr>
          <a:xfrm>
            <a:off x="4109475" y="2691491"/>
            <a:ext cx="3784908" cy="733905"/>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p:cNvSpPr/>
          <p:nvPr/>
        </p:nvSpPr>
        <p:spPr>
          <a:xfrm>
            <a:off x="4103769" y="1777888"/>
            <a:ext cx="3793815" cy="861774"/>
          </a:xfrm>
          <a:prstGeom prst="rect">
            <a:avLst/>
          </a:prstGeom>
        </p:spPr>
        <p:txBody>
          <a:bodyPr wrap="square">
            <a:spAutoFit/>
          </a:bodyPr>
          <a:lstStyle/>
          <a:p>
            <a:pPr algn="just"/>
            <a:r>
              <a:rPr lang="en-GB" sz="1000" b="1" i="1" dirty="0" smtClean="0">
                <a:latin typeface="Arial" panose="020B0604020202020204" pitchFamily="34" charset="0"/>
                <a:cs typeface="Arial" panose="020B0604020202020204" pitchFamily="34" charset="0"/>
              </a:rPr>
              <a:t>Article 19 </a:t>
            </a:r>
            <a:r>
              <a:rPr lang="en-GB" sz="1000" dirty="0" smtClean="0">
                <a:latin typeface="Arial" panose="020B0604020202020204" pitchFamily="34" charset="0"/>
                <a:cs typeface="Arial" panose="020B0604020202020204" pitchFamily="34" charset="0"/>
              </a:rPr>
              <a:t>(protection </a:t>
            </a:r>
            <a:r>
              <a:rPr lang="en-GB" sz="1000" dirty="0">
                <a:latin typeface="Arial" panose="020B0604020202020204" pitchFamily="34" charset="0"/>
                <a:cs typeface="Arial" panose="020B0604020202020204" pitchFamily="34" charset="0"/>
              </a:rPr>
              <a:t>from violence, abuse and neglect) Governments must do all they can to ensure that children are protected from all forms of violence, abuse, neglect and bad treatment by their parents or anyone else who looks </a:t>
            </a:r>
            <a:r>
              <a:rPr lang="en-GB" sz="1000">
                <a:latin typeface="Arial" panose="020B0604020202020204" pitchFamily="34" charset="0"/>
                <a:cs typeface="Arial" panose="020B0604020202020204" pitchFamily="34" charset="0"/>
              </a:rPr>
              <a:t>after </a:t>
            </a:r>
            <a:r>
              <a:rPr lang="en-GB" sz="1000" smtClean="0">
                <a:latin typeface="Arial" panose="020B0604020202020204" pitchFamily="34" charset="0"/>
                <a:cs typeface="Arial" panose="020B0604020202020204" pitchFamily="34" charset="0"/>
              </a:rPr>
              <a:t>them </a:t>
            </a:r>
            <a:r>
              <a:rPr lang="en-GB" sz="1000" b="1" i="1">
                <a:latin typeface="Arial" panose="020B0604020202020204" pitchFamily="34" charset="0"/>
                <a:cs typeface="Arial" panose="020B0604020202020204" pitchFamily="34" charset="0"/>
              </a:rPr>
              <a:t>(</a:t>
            </a:r>
            <a:r>
              <a:rPr lang="en-GB" sz="1000" b="1" i="1" smtClean="0">
                <a:latin typeface="Arial" panose="020B0604020202020204" pitchFamily="34" charset="0"/>
                <a:cs typeface="Arial" panose="020B0604020202020204" pitchFamily="34" charset="0"/>
              </a:rPr>
              <a:t>UNICEF, 2018).</a:t>
            </a:r>
            <a:endParaRPr lang="en-GB" sz="1000" dirty="0">
              <a:latin typeface="Arial" panose="020B0604020202020204" pitchFamily="34" charset="0"/>
              <a:cs typeface="Arial" panose="020B0604020202020204" pitchFamily="34" charset="0"/>
            </a:endParaRPr>
          </a:p>
        </p:txBody>
      </p:sp>
      <p:sp>
        <p:nvSpPr>
          <p:cNvPr id="27" name="Rectangle 26"/>
          <p:cNvSpPr/>
          <p:nvPr/>
        </p:nvSpPr>
        <p:spPr>
          <a:xfrm>
            <a:off x="4144881" y="2701035"/>
            <a:ext cx="3785131" cy="707886"/>
          </a:xfrm>
          <a:prstGeom prst="rect">
            <a:avLst/>
          </a:prstGeom>
        </p:spPr>
        <p:txBody>
          <a:bodyPr wrap="square">
            <a:spAutoFit/>
          </a:bodyPr>
          <a:lstStyle/>
          <a:p>
            <a:pPr algn="just"/>
            <a:r>
              <a:rPr lang="en-GB" sz="1000" b="1" i="1" dirty="0" smtClean="0">
                <a:latin typeface="Arial" panose="020B0604020202020204" pitchFamily="34" charset="0"/>
                <a:cs typeface="Arial" panose="020B0604020202020204" pitchFamily="34" charset="0"/>
              </a:rPr>
              <a:t>Article 26 </a:t>
            </a:r>
            <a:r>
              <a:rPr lang="en-GB" sz="1000" dirty="0" smtClean="0">
                <a:latin typeface="Arial" panose="020B0604020202020204" pitchFamily="34" charset="0"/>
                <a:cs typeface="Arial" panose="020B0604020202020204" pitchFamily="34" charset="0"/>
              </a:rPr>
              <a:t>(social </a:t>
            </a:r>
            <a:r>
              <a:rPr lang="en-GB" sz="1000" dirty="0">
                <a:latin typeface="Arial" panose="020B0604020202020204" pitchFamily="34" charset="0"/>
                <a:cs typeface="Arial" panose="020B0604020202020204" pitchFamily="34" charset="0"/>
              </a:rPr>
              <a:t>security) Every child has the right to benefit from social security. Governments must provide social security, including financial support and other benefits, to families in need </a:t>
            </a:r>
            <a:r>
              <a:rPr lang="en-GB" sz="1000">
                <a:latin typeface="Arial" panose="020B0604020202020204" pitchFamily="34" charset="0"/>
                <a:cs typeface="Arial" panose="020B0604020202020204" pitchFamily="34" charset="0"/>
              </a:rPr>
              <a:t>of </a:t>
            </a:r>
            <a:r>
              <a:rPr lang="en-GB" sz="1000" smtClean="0">
                <a:latin typeface="Arial" panose="020B0604020202020204" pitchFamily="34" charset="0"/>
                <a:cs typeface="Arial" panose="020B0604020202020204" pitchFamily="34" charset="0"/>
              </a:rPr>
              <a:t>assistance </a:t>
            </a:r>
            <a:r>
              <a:rPr lang="en-GB" sz="1000" b="1" i="1">
                <a:latin typeface="Arial" panose="020B0604020202020204" pitchFamily="34" charset="0"/>
                <a:cs typeface="Arial" panose="020B0604020202020204" pitchFamily="34" charset="0"/>
              </a:rPr>
              <a:t>(</a:t>
            </a:r>
            <a:r>
              <a:rPr lang="en-GB" sz="1000" b="1" i="1" smtClean="0">
                <a:latin typeface="Arial" panose="020B0604020202020204" pitchFamily="34" charset="0"/>
                <a:cs typeface="Arial" panose="020B0604020202020204" pitchFamily="34" charset="0"/>
              </a:rPr>
              <a:t>UNICEF, 2018).</a:t>
            </a:r>
            <a:endParaRPr lang="en-GB" sz="1000" dirty="0">
              <a:latin typeface="Arial" panose="020B0604020202020204" pitchFamily="34" charset="0"/>
              <a:cs typeface="Arial" panose="020B0604020202020204" pitchFamily="34" charset="0"/>
            </a:endParaRPr>
          </a:p>
        </p:txBody>
      </p:sp>
      <p:sp>
        <p:nvSpPr>
          <p:cNvPr id="28" name="Rounded Rectangle 27"/>
          <p:cNvSpPr/>
          <p:nvPr/>
        </p:nvSpPr>
        <p:spPr>
          <a:xfrm>
            <a:off x="8327467" y="2577329"/>
            <a:ext cx="3802528" cy="1929386"/>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ounded Rectangle 28"/>
          <p:cNvSpPr/>
          <p:nvPr/>
        </p:nvSpPr>
        <p:spPr>
          <a:xfrm>
            <a:off x="8342343" y="4612369"/>
            <a:ext cx="3802528" cy="1429921"/>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p:cNvSpPr/>
          <p:nvPr/>
        </p:nvSpPr>
        <p:spPr>
          <a:xfrm>
            <a:off x="8327467" y="23112"/>
            <a:ext cx="3785131" cy="1169551"/>
          </a:xfrm>
          <a:prstGeom prst="rect">
            <a:avLst/>
          </a:prstGeom>
        </p:spPr>
        <p:txBody>
          <a:bodyPr wrap="square">
            <a:spAutoFit/>
          </a:bodyPr>
          <a:lstStyle/>
          <a:p>
            <a:pPr algn="just"/>
            <a:r>
              <a:rPr lang="en-GB" sz="1000" dirty="0" smtClean="0">
                <a:latin typeface="Arial" panose="020B0604020202020204" pitchFamily="34" charset="0"/>
                <a:cs typeface="Arial" panose="020B0604020202020204" pitchFamily="34" charset="0"/>
              </a:rPr>
              <a:t>The early help team are a support service that are there to assist parents and aid them with any concerns they may have in relation to parenting. They aim to offer the early intervention, working with the family to identify any difficulties being faced, aiming to address them before the problem intensifies and impacts on the child's health </a:t>
            </a:r>
            <a:r>
              <a:rPr lang="en-GB" sz="1000" smtClean="0">
                <a:latin typeface="Arial" panose="020B0604020202020204" pitchFamily="34" charset="0"/>
                <a:cs typeface="Arial" panose="020B0604020202020204" pitchFamily="34" charset="0"/>
              </a:rPr>
              <a:t>and </a:t>
            </a:r>
            <a:r>
              <a:rPr lang="en-GB" sz="1000" smtClean="0">
                <a:latin typeface="Arial" panose="020B0604020202020204" pitchFamily="34" charset="0"/>
                <a:cs typeface="Arial" panose="020B0604020202020204" pitchFamily="34" charset="0"/>
              </a:rPr>
              <a:t>well-being </a:t>
            </a:r>
            <a:r>
              <a:rPr lang="en-GB" sz="1000" b="1" dirty="0" smtClean="0">
                <a:latin typeface="Arial" panose="020B0604020202020204" pitchFamily="34" charset="0"/>
                <a:cs typeface="Arial" panose="020B0604020202020204" pitchFamily="34" charset="0"/>
              </a:rPr>
              <a:t>(Early help team, Bridgend County borough council, </a:t>
            </a:r>
            <a:r>
              <a:rPr lang="en-GB" sz="1000" b="1" smtClean="0">
                <a:latin typeface="Arial" panose="020B0604020202020204" pitchFamily="34" charset="0"/>
                <a:cs typeface="Arial" panose="020B0604020202020204" pitchFamily="34" charset="0"/>
              </a:rPr>
              <a:t>2018</a:t>
            </a:r>
            <a:r>
              <a:rPr lang="en-GB" sz="1000" b="1" smtClean="0">
                <a:latin typeface="Arial" panose="020B0604020202020204" pitchFamily="34" charset="0"/>
                <a:cs typeface="Arial" panose="020B0604020202020204" pitchFamily="34" charset="0"/>
              </a:rPr>
              <a:t>).</a:t>
            </a:r>
            <a:endParaRPr lang="en-US" sz="1000" b="1" dirty="0">
              <a:latin typeface="Arial" panose="020B0604020202020204" pitchFamily="34" charset="0"/>
              <a:cs typeface="Arial" panose="020B0604020202020204" pitchFamily="34" charset="0"/>
            </a:endParaRPr>
          </a:p>
        </p:txBody>
      </p:sp>
      <p:sp>
        <p:nvSpPr>
          <p:cNvPr id="33" name="TextBox 32"/>
          <p:cNvSpPr txBox="1"/>
          <p:nvPr/>
        </p:nvSpPr>
        <p:spPr>
          <a:xfrm>
            <a:off x="8363096" y="2599153"/>
            <a:ext cx="3720512" cy="2092881"/>
          </a:xfrm>
          <a:prstGeom prst="rect">
            <a:avLst/>
          </a:prstGeom>
          <a:noFill/>
          <a:ln>
            <a:noFill/>
          </a:ln>
        </p:spPr>
        <p:txBody>
          <a:bodyPr wrap="square" rtlCol="0">
            <a:spAutoFit/>
          </a:bodyPr>
          <a:lstStyle/>
          <a:p>
            <a:pPr algn="just"/>
            <a:r>
              <a:rPr lang="en-GB" sz="1000" dirty="0" smtClean="0">
                <a:latin typeface="Arial" panose="020B0604020202020204" pitchFamily="34" charset="0"/>
                <a:cs typeface="Arial" panose="020B0604020202020204" pitchFamily="34" charset="0"/>
              </a:rPr>
              <a:t>Every individual that works with children has a duty of care to the child. Should any safeguarding issues arise, these should reported to the appropriate service; This is acting in the best interest of the child. Social services will intervene and offer their expertise and advice if a child is thought to be at risk. Many individuals come under social services care, these include children and young people who's needs have gone beyond the support offered in main stream education, health and community services.  Protecting children is paramount and ensuring children are safe from harm from each person they come into contact with, including family members, remains </a:t>
            </a:r>
            <a:r>
              <a:rPr lang="en-GB" sz="1000" smtClean="0">
                <a:latin typeface="Arial" panose="020B0604020202020204" pitchFamily="34" charset="0"/>
                <a:cs typeface="Arial" panose="020B0604020202020204" pitchFamily="34" charset="0"/>
              </a:rPr>
              <a:t>a </a:t>
            </a:r>
            <a:r>
              <a:rPr lang="en-GB" sz="1000" smtClean="0">
                <a:latin typeface="Arial" panose="020B0604020202020204" pitchFamily="34" charset="0"/>
                <a:cs typeface="Arial" panose="020B0604020202020204" pitchFamily="34" charset="0"/>
              </a:rPr>
              <a:t>priority </a:t>
            </a:r>
            <a:r>
              <a:rPr lang="en-GB" sz="1000" b="1" dirty="0" smtClean="0"/>
              <a:t>(</a:t>
            </a:r>
            <a:r>
              <a:rPr lang="en-GB" sz="1000" b="1" dirty="0"/>
              <a:t>Family </a:t>
            </a:r>
            <a:r>
              <a:rPr lang="en-GB" sz="1000" b="1"/>
              <a:t>lives.org</a:t>
            </a:r>
            <a:r>
              <a:rPr lang="en-GB" sz="1000" b="1" smtClean="0"/>
              <a:t>).</a:t>
            </a:r>
            <a:endParaRPr lang="en-US" sz="1000" b="1" dirty="0">
              <a:latin typeface="Arial" panose="020B0604020202020204" pitchFamily="34" charset="0"/>
              <a:cs typeface="Arial" panose="020B0604020202020204" pitchFamily="34" charset="0"/>
            </a:endParaRPr>
          </a:p>
          <a:p>
            <a:pPr algn="just"/>
            <a:endParaRPr lang="en-GB" sz="1000" dirty="0" smtClean="0">
              <a:latin typeface="Arial" panose="020B0604020202020204" pitchFamily="34" charset="0"/>
              <a:cs typeface="Arial" panose="020B0604020202020204" pitchFamily="34" charset="0"/>
            </a:endParaRPr>
          </a:p>
        </p:txBody>
      </p:sp>
      <p:sp>
        <p:nvSpPr>
          <p:cNvPr id="34" name="TextBox 33"/>
          <p:cNvSpPr txBox="1"/>
          <p:nvPr/>
        </p:nvSpPr>
        <p:spPr>
          <a:xfrm>
            <a:off x="8361024" y="4656309"/>
            <a:ext cx="3805791" cy="1323439"/>
          </a:xfrm>
          <a:prstGeom prst="rect">
            <a:avLst/>
          </a:prstGeom>
          <a:noFill/>
          <a:ln>
            <a:noFill/>
          </a:ln>
        </p:spPr>
        <p:txBody>
          <a:bodyPr wrap="square" rtlCol="0">
            <a:spAutoFit/>
          </a:bodyPr>
          <a:lstStyle/>
          <a:p>
            <a:r>
              <a:rPr lang="en-GB" sz="1000" dirty="0" smtClean="0">
                <a:latin typeface="Arial" panose="020B0604020202020204" pitchFamily="34" charset="0"/>
                <a:cs typeface="Arial" panose="020B0604020202020204" pitchFamily="34" charset="0"/>
              </a:rPr>
              <a:t>There are many benefits available for families in need. Parents/Carers can gain financial help for their children. Some of these include:</a:t>
            </a:r>
          </a:p>
          <a:p>
            <a:pPr marL="171450" indent="-171450">
              <a:buFont typeface="Arial" panose="020B0604020202020204" pitchFamily="34" charset="0"/>
              <a:buChar char="•"/>
            </a:pPr>
            <a:r>
              <a:rPr lang="en-GB" sz="1000" dirty="0" smtClean="0">
                <a:latin typeface="Arial" panose="020B0604020202020204" pitchFamily="34" charset="0"/>
                <a:cs typeface="Arial" panose="020B0604020202020204" pitchFamily="34" charset="0"/>
              </a:rPr>
              <a:t>Pupil development grant –  This is a grant that </a:t>
            </a:r>
            <a:r>
              <a:rPr lang="en-GB" sz="1000" dirty="0">
                <a:latin typeface="Arial" panose="020B0604020202020204" pitchFamily="34" charset="0"/>
                <a:cs typeface="Arial" panose="020B0604020202020204" pitchFamily="34" charset="0"/>
              </a:rPr>
              <a:t>offers </a:t>
            </a:r>
            <a:r>
              <a:rPr lang="en-GB" sz="1000" dirty="0" smtClean="0">
                <a:latin typeface="Arial" panose="020B0604020202020204" pitchFamily="34" charset="0"/>
                <a:cs typeface="Arial" panose="020B0604020202020204" pitchFamily="34" charset="0"/>
              </a:rPr>
              <a:t>£125 towards the cost of school uniform and sports kit for children at school. </a:t>
            </a:r>
          </a:p>
          <a:p>
            <a:pPr marL="171450" indent="-171450">
              <a:buFont typeface="Arial" panose="020B0604020202020204" pitchFamily="34" charset="0"/>
              <a:buChar char="•"/>
            </a:pPr>
            <a:r>
              <a:rPr lang="en-US" sz="1000" dirty="0" smtClean="0">
                <a:latin typeface="Arial" panose="020B0604020202020204" pitchFamily="34" charset="0"/>
                <a:cs typeface="Arial" panose="020B0604020202020204" pitchFamily="34" charset="0"/>
              </a:rPr>
              <a:t>Free school meals - </a:t>
            </a:r>
            <a:r>
              <a:rPr lang="en-GB" sz="1000" dirty="0">
                <a:latin typeface="Arial" panose="020B0604020202020204" pitchFamily="34" charset="0"/>
                <a:cs typeface="Arial" panose="020B0604020202020204" pitchFamily="34" charset="0"/>
              </a:rPr>
              <a:t>Free school meals </a:t>
            </a:r>
            <a:r>
              <a:rPr lang="en-GB" sz="1000" dirty="0" smtClean="0">
                <a:latin typeface="Arial" panose="020B0604020202020204" pitchFamily="34" charset="0"/>
                <a:cs typeface="Arial" panose="020B0604020202020204" pitchFamily="34" charset="0"/>
              </a:rPr>
              <a:t>are offered to pupils who attend school full time, and meet the eligibility criteria. </a:t>
            </a:r>
            <a:endParaRPr lang="en-US" sz="1000" b="1" dirty="0" smtClean="0">
              <a:latin typeface="Arial" panose="020B0604020202020204" pitchFamily="34" charset="0"/>
              <a:cs typeface="Arial" panose="020B0604020202020204" pitchFamily="34" charset="0"/>
            </a:endParaRPr>
          </a:p>
        </p:txBody>
      </p:sp>
      <p:sp>
        <p:nvSpPr>
          <p:cNvPr id="36" name="Down Arrow 35"/>
          <p:cNvSpPr/>
          <p:nvPr/>
        </p:nvSpPr>
        <p:spPr>
          <a:xfrm rot="16200000">
            <a:off x="7942550" y="332838"/>
            <a:ext cx="374531" cy="457225"/>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Down Arrow 36"/>
          <p:cNvSpPr/>
          <p:nvPr/>
        </p:nvSpPr>
        <p:spPr>
          <a:xfrm rot="16200000">
            <a:off x="7932788" y="1166690"/>
            <a:ext cx="374531" cy="457225"/>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Down Arrow 37"/>
          <p:cNvSpPr/>
          <p:nvPr/>
        </p:nvSpPr>
        <p:spPr>
          <a:xfrm rot="18466967">
            <a:off x="7956260" y="2330142"/>
            <a:ext cx="374531" cy="607742"/>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Down Arrow 38"/>
          <p:cNvSpPr/>
          <p:nvPr/>
        </p:nvSpPr>
        <p:spPr>
          <a:xfrm rot="20291812">
            <a:off x="7943409" y="3281492"/>
            <a:ext cx="374531" cy="1550036"/>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p:nvSpPr>
        <p:spPr>
          <a:xfrm>
            <a:off x="4070608" y="3470895"/>
            <a:ext cx="3846719" cy="3407067"/>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p:cNvSpPr txBox="1"/>
          <p:nvPr/>
        </p:nvSpPr>
        <p:spPr>
          <a:xfrm>
            <a:off x="4177742" y="3373214"/>
            <a:ext cx="3610890" cy="3631763"/>
          </a:xfrm>
          <a:prstGeom prst="rect">
            <a:avLst/>
          </a:prstGeom>
          <a:noFill/>
          <a:ln>
            <a:noFill/>
          </a:ln>
        </p:spPr>
        <p:txBody>
          <a:bodyPr wrap="square" rtlCol="0">
            <a:spAutoFit/>
          </a:bodyPr>
          <a:lstStyle/>
          <a:p>
            <a:endParaRPr lang="en-GB" sz="1000" dirty="0" smtClean="0">
              <a:latin typeface="Arial" panose="020B0604020202020204" pitchFamily="34" charset="0"/>
              <a:cs typeface="Arial" panose="020B0604020202020204" pitchFamily="34" charset="0"/>
            </a:endParaRPr>
          </a:p>
          <a:p>
            <a:pPr algn="just"/>
            <a:r>
              <a:rPr lang="en-GB" sz="1000" dirty="0" smtClean="0">
                <a:latin typeface="Arial" panose="020B0604020202020204" pitchFamily="34" charset="0"/>
                <a:cs typeface="Arial" panose="020B0604020202020204" pitchFamily="34" charset="0"/>
              </a:rPr>
              <a:t>Wales are showing great advances in respecting the rights of children. </a:t>
            </a:r>
          </a:p>
          <a:p>
            <a:pPr marL="17145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W</a:t>
            </a:r>
            <a:r>
              <a:rPr lang="en-GB" sz="1000" dirty="0" smtClean="0">
                <a:latin typeface="Arial" panose="020B0604020202020204" pitchFamily="34" charset="0"/>
                <a:cs typeface="Arial" panose="020B0604020202020204" pitchFamily="34" charset="0"/>
              </a:rPr>
              <a:t>ales were the very first country in the United Kingdom to offer a Children's </a:t>
            </a:r>
            <a:r>
              <a:rPr lang="en-GB" sz="1000" dirty="0">
                <a:latin typeface="Arial" panose="020B0604020202020204" pitchFamily="34" charset="0"/>
                <a:cs typeface="Arial" panose="020B0604020202020204" pitchFamily="34" charset="0"/>
              </a:rPr>
              <a:t>C</a:t>
            </a:r>
            <a:r>
              <a:rPr lang="en-GB" sz="1000" dirty="0" smtClean="0">
                <a:latin typeface="Arial" panose="020B0604020202020204" pitchFamily="34" charset="0"/>
                <a:cs typeface="Arial" panose="020B0604020202020204" pitchFamily="34" charset="0"/>
              </a:rPr>
              <a:t>ommissioner. The role of the Commissioner is to be an advocate for children and young people in Wales. The Children's </a:t>
            </a:r>
            <a:r>
              <a:rPr lang="en-GB" sz="1000" dirty="0">
                <a:latin typeface="Arial" panose="020B0604020202020204" pitchFamily="34" charset="0"/>
                <a:cs typeface="Arial" panose="020B0604020202020204" pitchFamily="34" charset="0"/>
              </a:rPr>
              <a:t>C</a:t>
            </a:r>
            <a:r>
              <a:rPr lang="en-GB" sz="1000" dirty="0" smtClean="0">
                <a:latin typeface="Arial" panose="020B0604020202020204" pitchFamily="34" charset="0"/>
                <a:cs typeface="Arial" panose="020B0604020202020204" pitchFamily="34" charset="0"/>
              </a:rPr>
              <a:t>ommissioner is detached from the Welsh Government, and has the authority to query and challenge those who provide services for children and young people in Wales.</a:t>
            </a:r>
          </a:p>
          <a:p>
            <a:pPr marL="171450" indent="-171450" algn="just">
              <a:buFont typeface="Arial" panose="020B0604020202020204" pitchFamily="34" charset="0"/>
              <a:buChar char="•"/>
            </a:pPr>
            <a:r>
              <a:rPr lang="en-GB" sz="1000" dirty="0" smtClean="0">
                <a:latin typeface="Arial" panose="020B0604020202020204" pitchFamily="34" charset="0"/>
                <a:cs typeface="Arial" panose="020B0604020202020204" pitchFamily="34" charset="0"/>
              </a:rPr>
              <a:t>Wales are the first </a:t>
            </a:r>
            <a:r>
              <a:rPr lang="en-GB" sz="1000" dirty="0">
                <a:latin typeface="Arial" panose="020B0604020202020204" pitchFamily="34" charset="0"/>
                <a:cs typeface="Arial" panose="020B0604020202020204" pitchFamily="34" charset="0"/>
              </a:rPr>
              <a:t>country in the </a:t>
            </a:r>
            <a:r>
              <a:rPr lang="en-GB" sz="1000" dirty="0" smtClean="0">
                <a:latin typeface="Arial" panose="020B0604020202020204" pitchFamily="34" charset="0"/>
                <a:cs typeface="Arial" panose="020B0604020202020204" pitchFamily="34" charset="0"/>
              </a:rPr>
              <a:t>UK to set </a:t>
            </a:r>
            <a:r>
              <a:rPr lang="en-GB" sz="1000" dirty="0">
                <a:latin typeface="Arial" panose="020B0604020202020204" pitchFamily="34" charset="0"/>
                <a:cs typeface="Arial" panose="020B0604020202020204" pitchFamily="34" charset="0"/>
              </a:rPr>
              <a:t>children’s rights into law with the ‘</a:t>
            </a:r>
            <a:r>
              <a:rPr lang="en-GB" sz="1000" b="1" dirty="0">
                <a:latin typeface="Arial" panose="020B0604020202020204" pitchFamily="34" charset="0"/>
                <a:cs typeface="Arial" panose="020B0604020202020204" pitchFamily="34" charset="0"/>
              </a:rPr>
              <a:t>Rights of Children and Young Persons (Wales) Measure 2011’. </a:t>
            </a:r>
            <a:endParaRPr lang="en-GB" sz="1000" b="1" dirty="0" smtClean="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00" dirty="0" smtClean="0">
                <a:latin typeface="Arial" panose="020B0604020202020204" pitchFamily="34" charset="0"/>
                <a:cs typeface="Arial" panose="020B0604020202020204" pitchFamily="34" charset="0"/>
              </a:rPr>
              <a:t>Wales focuses </a:t>
            </a:r>
            <a:r>
              <a:rPr lang="en-GB" sz="1000" dirty="0">
                <a:latin typeface="Arial" panose="020B0604020202020204" pitchFamily="34" charset="0"/>
                <a:cs typeface="Arial" panose="020B0604020202020204" pitchFamily="34" charset="0"/>
              </a:rPr>
              <a:t>on a child’s </a:t>
            </a:r>
            <a:r>
              <a:rPr lang="en-GB" sz="1000" dirty="0" smtClean="0">
                <a:latin typeface="Arial" panose="020B0604020202020204" pitchFamily="34" charset="0"/>
                <a:cs typeface="Arial" panose="020B0604020202020204" pitchFamily="34" charset="0"/>
              </a:rPr>
              <a:t>rights, basic needs and development, There </a:t>
            </a:r>
            <a:r>
              <a:rPr lang="en-GB" sz="1000" dirty="0">
                <a:latin typeface="Arial" panose="020B0604020202020204" pitchFamily="34" charset="0"/>
                <a:cs typeface="Arial" panose="020B0604020202020204" pitchFamily="34" charset="0"/>
              </a:rPr>
              <a:t>are some great projects and plans that support this across </a:t>
            </a:r>
            <a:r>
              <a:rPr lang="en-GB" sz="1000" dirty="0" smtClean="0">
                <a:latin typeface="Arial" panose="020B0604020202020204" pitchFamily="34" charset="0"/>
                <a:cs typeface="Arial" panose="020B0604020202020204" pitchFamily="34" charset="0"/>
              </a:rPr>
              <a:t>Wales, for </a:t>
            </a:r>
            <a:r>
              <a:rPr lang="en-GB" sz="1000" dirty="0">
                <a:latin typeface="Arial" panose="020B0604020202020204" pitchFamily="34" charset="0"/>
                <a:cs typeface="Arial" panose="020B0604020202020204" pitchFamily="34" charset="0"/>
              </a:rPr>
              <a:t>example the ‘</a:t>
            </a:r>
            <a:r>
              <a:rPr lang="en-GB" sz="1000" b="1" dirty="0" smtClean="0">
                <a:latin typeface="Arial" panose="020B0604020202020204" pitchFamily="34" charset="0"/>
                <a:cs typeface="Arial" panose="020B0604020202020204" pitchFamily="34" charset="0"/>
              </a:rPr>
              <a:t>Building </a:t>
            </a:r>
            <a:r>
              <a:rPr lang="en-GB" sz="1000" b="1" dirty="0">
                <a:latin typeface="Arial" panose="020B0604020202020204" pitchFamily="34" charset="0"/>
                <a:cs typeface="Arial" panose="020B0604020202020204" pitchFamily="34" charset="0"/>
              </a:rPr>
              <a:t>a Brighter Future: Early Years and Childcare Plan’ </a:t>
            </a:r>
            <a:r>
              <a:rPr lang="en-GB" sz="1000" dirty="0">
                <a:latin typeface="Arial" panose="020B0604020202020204" pitchFamily="34" charset="0"/>
                <a:cs typeface="Arial" panose="020B0604020202020204" pitchFamily="34" charset="0"/>
              </a:rPr>
              <a:t>and the </a:t>
            </a:r>
            <a:r>
              <a:rPr lang="en-GB" sz="1000" b="1" dirty="0">
                <a:latin typeface="Arial" panose="020B0604020202020204" pitchFamily="34" charset="0"/>
                <a:cs typeface="Arial" panose="020B0604020202020204" pitchFamily="34" charset="0"/>
              </a:rPr>
              <a:t>‘Strategic Vision for Maternity Services in Wales’. </a:t>
            </a:r>
            <a:endParaRPr lang="en-GB" sz="1000" b="1" dirty="0" smtClean="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00" dirty="0" smtClean="0">
                <a:latin typeface="Arial" panose="020B0604020202020204" pitchFamily="34" charset="0"/>
                <a:cs typeface="Arial" panose="020B0604020202020204" pitchFamily="34" charset="0"/>
              </a:rPr>
              <a:t>Wales offer improved </a:t>
            </a:r>
            <a:r>
              <a:rPr lang="en-GB" sz="1000" dirty="0">
                <a:latin typeface="Arial" panose="020B0604020202020204" pitchFamily="34" charset="0"/>
                <a:cs typeface="Arial" panose="020B0604020202020204" pitchFamily="34" charset="0"/>
              </a:rPr>
              <a:t>services for disabled children. </a:t>
            </a:r>
          </a:p>
          <a:p>
            <a:pPr algn="just"/>
            <a:r>
              <a:rPr lang="en-GB" sz="1000" dirty="0" smtClean="0">
                <a:latin typeface="Arial" panose="020B0604020202020204" pitchFamily="34" charset="0"/>
                <a:cs typeface="Arial" panose="020B0604020202020204" pitchFamily="34" charset="0"/>
              </a:rPr>
              <a:t>This is done through </a:t>
            </a:r>
            <a:r>
              <a:rPr lang="en-GB" sz="1000" dirty="0">
                <a:latin typeface="Arial" panose="020B0604020202020204" pitchFamily="34" charset="0"/>
                <a:cs typeface="Arial" panose="020B0604020202020204" pitchFamily="34" charset="0"/>
              </a:rPr>
              <a:t>having a </a:t>
            </a:r>
            <a:r>
              <a:rPr lang="en-GB" sz="1000" b="1" dirty="0">
                <a:latin typeface="Arial" panose="020B0604020202020204" pitchFamily="34" charset="0"/>
                <a:cs typeface="Arial" panose="020B0604020202020204" pitchFamily="34" charset="0"/>
              </a:rPr>
              <a:t>National Service </a:t>
            </a:r>
            <a:r>
              <a:rPr lang="en-GB" sz="1000" b="1" dirty="0" smtClean="0">
                <a:latin typeface="Arial" panose="020B0604020202020204" pitchFamily="34" charset="0"/>
                <a:cs typeface="Arial" panose="020B0604020202020204" pitchFamily="34" charset="0"/>
              </a:rPr>
              <a:t>Framework for </a:t>
            </a:r>
            <a:r>
              <a:rPr lang="en-GB" sz="1000" b="1" dirty="0">
                <a:latin typeface="Arial" panose="020B0604020202020204" pitchFamily="34" charset="0"/>
                <a:cs typeface="Arial" panose="020B0604020202020204" pitchFamily="34" charset="0"/>
              </a:rPr>
              <a:t>Children and Young People and Maternity </a:t>
            </a:r>
            <a:r>
              <a:rPr lang="en-GB" sz="1000" b="1" dirty="0" smtClean="0">
                <a:latin typeface="Arial" panose="020B0604020202020204" pitchFamily="34" charset="0"/>
                <a:cs typeface="Arial" panose="020B0604020202020204" pitchFamily="34" charset="0"/>
              </a:rPr>
              <a:t>Services </a:t>
            </a:r>
            <a:r>
              <a:rPr lang="en-GB" sz="1000" dirty="0" smtClean="0">
                <a:latin typeface="Arial" panose="020B0604020202020204" pitchFamily="34" charset="0"/>
                <a:cs typeface="Arial" panose="020B0604020202020204" pitchFamily="34" charset="0"/>
              </a:rPr>
              <a:t>(</a:t>
            </a:r>
            <a:r>
              <a:rPr lang="en-GB" sz="1000" smtClean="0">
                <a:latin typeface="Arial" panose="020B0604020202020204" pitchFamily="34" charset="0"/>
                <a:cs typeface="Arial" panose="020B0604020202020204" pitchFamily="34" charset="0"/>
              </a:rPr>
              <a:t>NSF</a:t>
            </a:r>
            <a:r>
              <a:rPr lang="en-GB" sz="1000" smtClean="0">
                <a:latin typeface="Arial" panose="020B0604020202020204" pitchFamily="34" charset="0"/>
                <a:cs typeface="Arial" panose="020B0604020202020204" pitchFamily="34" charset="0"/>
              </a:rPr>
              <a:t>) </a:t>
            </a:r>
            <a:r>
              <a:rPr lang="en-GB" sz="1000" b="1" smtClean="0">
                <a:latin typeface="Arial" panose="020B0604020202020204" pitchFamily="34" charset="0"/>
                <a:cs typeface="Arial" panose="020B0604020202020204" pitchFamily="34" charset="0"/>
              </a:rPr>
              <a:t>(</a:t>
            </a:r>
            <a:r>
              <a:rPr lang="en-GB" sz="1000" b="1" dirty="0" smtClean="0">
                <a:latin typeface="Arial" panose="020B0604020202020204" pitchFamily="34" charset="0"/>
                <a:cs typeface="Arial" panose="020B0604020202020204" pitchFamily="34" charset="0"/>
              </a:rPr>
              <a:t>Welsh Government, </a:t>
            </a:r>
            <a:r>
              <a:rPr lang="en-GB" sz="1000" b="1" smtClean="0">
                <a:latin typeface="Arial" panose="020B0604020202020204" pitchFamily="34" charset="0"/>
                <a:cs typeface="Arial" panose="020B0604020202020204" pitchFamily="34" charset="0"/>
              </a:rPr>
              <a:t>2013</a:t>
            </a:r>
            <a:r>
              <a:rPr lang="en-GB" sz="1000" b="1" smtClean="0">
                <a:latin typeface="Arial" panose="020B0604020202020204" pitchFamily="34" charset="0"/>
                <a:cs typeface="Arial" panose="020B0604020202020204" pitchFamily="34" charset="0"/>
              </a:rPr>
              <a:t>).</a:t>
            </a:r>
            <a:endParaRPr lang="en-GB" sz="1000" b="1" dirty="0">
              <a:latin typeface="Arial" panose="020B0604020202020204" pitchFamily="34" charset="0"/>
              <a:cs typeface="Arial" panose="020B0604020202020204" pitchFamily="34" charset="0"/>
            </a:endParaRPr>
          </a:p>
          <a:p>
            <a:pPr algn="just"/>
            <a:r>
              <a:rPr lang="en-US" sz="1000" b="1" dirty="0" smtClean="0">
                <a:latin typeface="Arial" panose="020B0604020202020204" pitchFamily="34" charset="0"/>
                <a:cs typeface="Arial" panose="020B0604020202020204" pitchFamily="34" charset="0"/>
              </a:rPr>
              <a:t> </a:t>
            </a:r>
          </a:p>
        </p:txBody>
      </p:sp>
      <p:pic>
        <p:nvPicPr>
          <p:cNvPr id="43" name="Picture 4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2178683" y="5432330"/>
            <a:ext cx="1377982" cy="1239596"/>
          </a:xfrm>
          <a:prstGeom prst="rect">
            <a:avLst/>
          </a:prstGeom>
        </p:spPr>
      </p:pic>
      <p:sp>
        <p:nvSpPr>
          <p:cNvPr id="48" name="Down Arrow 47"/>
          <p:cNvSpPr/>
          <p:nvPr/>
        </p:nvSpPr>
        <p:spPr>
          <a:xfrm rot="16200000">
            <a:off x="7944074" y="6092007"/>
            <a:ext cx="356060" cy="528211"/>
          </a:xfrm>
          <a:prstGeom prst="down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ounded Rectangle 48"/>
          <p:cNvSpPr/>
          <p:nvPr/>
        </p:nvSpPr>
        <p:spPr>
          <a:xfrm>
            <a:off x="8343099" y="6178083"/>
            <a:ext cx="3769499" cy="493843"/>
          </a:xfrm>
          <a:prstGeom prst="roundRect">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p:cNvSpPr/>
          <p:nvPr/>
        </p:nvSpPr>
        <p:spPr>
          <a:xfrm>
            <a:off x="8386209" y="6178083"/>
            <a:ext cx="3726389" cy="553998"/>
          </a:xfrm>
          <a:prstGeom prst="rect">
            <a:avLst/>
          </a:prstGeom>
        </p:spPr>
        <p:txBody>
          <a:bodyPr wrap="square">
            <a:spAutoFit/>
          </a:bodyPr>
          <a:lstStyle/>
          <a:p>
            <a:r>
              <a:rPr lang="en-US" sz="1000" dirty="0" smtClean="0">
                <a:latin typeface="Arial" panose="020B0604020202020204" pitchFamily="34" charset="0"/>
                <a:cs typeface="Arial" panose="020B0604020202020204" pitchFamily="34" charset="0"/>
              </a:rPr>
              <a:t>Read more about developments in Wales, and view the commissioners priorities for 2016- </a:t>
            </a:r>
            <a:r>
              <a:rPr lang="en-US" sz="1000" smtClean="0">
                <a:latin typeface="Arial" panose="020B0604020202020204" pitchFamily="34" charset="0"/>
                <a:cs typeface="Arial" panose="020B0604020202020204" pitchFamily="34" charset="0"/>
              </a:rPr>
              <a:t>2019 </a:t>
            </a:r>
            <a:r>
              <a:rPr lang="en-US" sz="1000" smtClean="0">
                <a:latin typeface="Arial" panose="020B0604020202020204" pitchFamily="34" charset="0"/>
                <a:cs typeface="Arial" panose="020B0604020202020204" pitchFamily="34" charset="0"/>
              </a:rPr>
              <a:t>at: </a:t>
            </a:r>
            <a:r>
              <a:rPr lang="en-US" sz="1000" dirty="0" smtClean="0">
                <a:latin typeface="Arial" panose="020B0604020202020204" pitchFamily="34" charset="0"/>
                <a:cs typeface="Arial" panose="020B0604020202020204" pitchFamily="34" charset="0"/>
              </a:rPr>
              <a:t>www.childcomwales.org.uk</a:t>
            </a:r>
            <a:endParaRPr lang="en-US" sz="1000" dirty="0">
              <a:latin typeface="Arial" panose="020B0604020202020204" pitchFamily="34" charset="0"/>
              <a:cs typeface="Arial" panose="020B0604020202020204" pitchFamily="34" charset="0"/>
            </a:endParaRPr>
          </a:p>
        </p:txBody>
      </p:sp>
      <p:sp>
        <p:nvSpPr>
          <p:cNvPr id="2" name="TextBox 1"/>
          <p:cNvSpPr txBox="1"/>
          <p:nvPr/>
        </p:nvSpPr>
        <p:spPr>
          <a:xfrm>
            <a:off x="241102" y="6425004"/>
            <a:ext cx="3504156" cy="461665"/>
          </a:xfrm>
          <a:prstGeom prst="rect">
            <a:avLst/>
          </a:prstGeom>
          <a:noFill/>
        </p:spPr>
        <p:txBody>
          <a:bodyPr wrap="square" rtlCol="0">
            <a:spAutoFit/>
          </a:bodyPr>
          <a:lstStyle/>
          <a:p>
            <a:r>
              <a:rPr lang="en-US" sz="800" dirty="0" smtClean="0"/>
              <a:t>Source:</a:t>
            </a:r>
          </a:p>
          <a:p>
            <a:r>
              <a:rPr lang="en-US" sz="800" dirty="0" smtClean="0">
                <a:hlinkClick r:id="rId4"/>
              </a:rPr>
              <a:t>https</a:t>
            </a:r>
            <a:r>
              <a:rPr lang="en-US" sz="800" dirty="0">
                <a:hlinkClick r:id="rId4"/>
              </a:rPr>
              <a:t>://</a:t>
            </a:r>
            <a:r>
              <a:rPr lang="en-US" sz="800" dirty="0">
                <a:solidFill>
                  <a:schemeClr val="accent3">
                    <a:lumMod val="75000"/>
                  </a:schemeClr>
                </a:solidFill>
                <a:hlinkClick r:id="rId4"/>
              </a:rPr>
              <a:t>www.learning-theories.com/maslows-hierarchy-of-needs.html</a:t>
            </a:r>
            <a:r>
              <a:rPr lang="en-US" sz="800" dirty="0">
                <a:solidFill>
                  <a:schemeClr val="accent3">
                    <a:lumMod val="75000"/>
                  </a:schemeClr>
                </a:solidFill>
              </a:rPr>
              <a:t> </a:t>
            </a:r>
          </a:p>
          <a:p>
            <a:endParaRPr lang="en-US" sz="800" dirty="0" smtClean="0"/>
          </a:p>
        </p:txBody>
      </p:sp>
    </p:spTree>
    <p:extLst>
      <p:ext uri="{BB962C8B-B14F-4D97-AF65-F5344CB8AC3E}">
        <p14:creationId xmlns:p14="http://schemas.microsoft.com/office/powerpoint/2010/main" val="32914486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015989" cy="6858000"/>
          </a:xfrm>
        </p:spPr>
        <p:txBody>
          <a:bodyPr>
            <a:normAutofit fontScale="92500" lnSpcReduction="20000"/>
          </a:bodyPr>
          <a:lstStyle/>
          <a:p>
            <a:pPr marL="0" indent="0">
              <a:buNone/>
            </a:pPr>
            <a:r>
              <a:rPr lang="en-GB" sz="1200" b="1" u="sng" dirty="0" smtClean="0">
                <a:latin typeface="Arial" panose="020B0604020202020204" pitchFamily="34" charset="0"/>
                <a:cs typeface="Arial" panose="020B0604020202020204" pitchFamily="34" charset="0"/>
              </a:rPr>
              <a:t>Reference list for briefing paper</a:t>
            </a:r>
          </a:p>
          <a:p>
            <a:pPr marL="0" indent="0">
              <a:buNone/>
            </a:pPr>
            <a:r>
              <a:rPr lang="en-GB" sz="1200" dirty="0" smtClean="0">
                <a:latin typeface="Arial" panose="020B0604020202020204" pitchFamily="34" charset="0"/>
                <a:cs typeface="Arial" panose="020B0604020202020204" pitchFamily="34" charset="0"/>
              </a:rPr>
              <a:t>Action </a:t>
            </a:r>
            <a:r>
              <a:rPr lang="en-GB" sz="1200" dirty="0">
                <a:latin typeface="Arial" panose="020B0604020202020204" pitchFamily="34" charset="0"/>
                <a:cs typeface="Arial" panose="020B0604020202020204" pitchFamily="34" charset="0"/>
              </a:rPr>
              <a:t>for Children (2018) </a:t>
            </a:r>
            <a:r>
              <a:rPr lang="en-GB" sz="1200" i="1" dirty="0">
                <a:latin typeface="Arial" panose="020B0604020202020204" pitchFamily="34" charset="0"/>
                <a:cs typeface="Arial" panose="020B0604020202020204" pitchFamily="34" charset="0"/>
              </a:rPr>
              <a:t>Our work in Wales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2"/>
              </a:rPr>
              <a:t>https://www.actionforchildren.org.uk/what-we-do/our-work-in-wales/</a:t>
            </a:r>
            <a:r>
              <a:rPr lang="en-GB" sz="1200" dirty="0">
                <a:latin typeface="Arial" panose="020B0604020202020204" pitchFamily="34" charset="0"/>
                <a:cs typeface="Arial" panose="020B0604020202020204" pitchFamily="34" charset="0"/>
              </a:rPr>
              <a:t>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r>
              <a:rPr lang="en-GB" sz="1200" dirty="0" smtClean="0">
                <a:latin typeface="Arial" panose="020B0604020202020204" pitchFamily="34" charset="0"/>
                <a:cs typeface="Arial" panose="020B0604020202020204" pitchFamily="34" charset="0"/>
              </a:rPr>
              <a:t>).</a:t>
            </a:r>
          </a:p>
          <a:p>
            <a:pPr marL="0" indent="0">
              <a:buNone/>
            </a:pPr>
            <a:r>
              <a:rPr lang="en-US" sz="1200" dirty="0">
                <a:latin typeface="Arial" panose="020B0604020202020204" pitchFamily="34" charset="0"/>
                <a:cs typeface="Arial" panose="020B0604020202020204" pitchFamily="34" charset="0"/>
              </a:rPr>
              <a:t>Barnardos (2016) </a:t>
            </a:r>
            <a:r>
              <a:rPr lang="en-US" sz="1200" i="1" dirty="0">
                <a:latin typeface="Arial" panose="020B0604020202020204" pitchFamily="34" charset="0"/>
                <a:cs typeface="Arial" panose="020B0604020202020204" pitchFamily="34" charset="0"/>
              </a:rPr>
              <a:t>About Barnardo’s Cymru</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http://www.barnardos.org.uk/what_we_do/wales/wales_about.htm</a:t>
            </a:r>
            <a:r>
              <a:rPr lang="en-US" sz="1200" dirty="0">
                <a:latin typeface="Arial" panose="020B0604020202020204" pitchFamily="34" charset="0"/>
                <a:cs typeface="Arial" panose="020B0604020202020204" pitchFamily="34" charset="0"/>
              </a:rPr>
              <a:t> (Accessed: 16</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October 2018</a:t>
            </a:r>
            <a:r>
              <a:rPr lang="en-US"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0" indent="0">
              <a:buNone/>
            </a:pPr>
            <a:r>
              <a:rPr lang="en-GB" sz="1200" dirty="0" smtClean="0">
                <a:latin typeface="Arial" panose="020B0604020202020204" pitchFamily="34" charset="0"/>
                <a:cs typeface="Arial" panose="020B0604020202020204" pitchFamily="34" charset="0"/>
              </a:rPr>
              <a:t>Bridgend County Borough Council (no date) </a:t>
            </a:r>
            <a:r>
              <a:rPr lang="en-GB" sz="1200" i="1" dirty="0" smtClean="0">
                <a:latin typeface="Arial" panose="020B0604020202020204" pitchFamily="34" charset="0"/>
                <a:cs typeface="Arial" panose="020B0604020202020204" pitchFamily="34" charset="0"/>
              </a:rPr>
              <a:t>Early help in Bridgend</a:t>
            </a:r>
            <a:r>
              <a:rPr lang="en-GB" sz="1200" dirty="0" smtClean="0">
                <a:latin typeface="Arial" panose="020B0604020202020204" pitchFamily="34" charset="0"/>
                <a:cs typeface="Arial" panose="020B0604020202020204" pitchFamily="34" charset="0"/>
              </a:rPr>
              <a:t>. Available at: </a:t>
            </a:r>
            <a:r>
              <a:rPr lang="en-GB" sz="1200" dirty="0" smtClean="0">
                <a:latin typeface="Arial" panose="020B0604020202020204" pitchFamily="34" charset="0"/>
                <a:cs typeface="Arial" panose="020B0604020202020204" pitchFamily="34" charset="0"/>
                <a:hlinkClick r:id="rId4"/>
              </a:rPr>
              <a:t>https://democratic.bridgend.gov.uk/documents/s1625/5%20-%20Item%204%20-%20Appendix%201%20-%20Early%20Intervention%20Bridgend%20FINAL%2023%2009%2014.pdf</a:t>
            </a:r>
            <a:r>
              <a:rPr lang="en-GB" sz="1200" dirty="0" smtClean="0">
                <a:latin typeface="Arial" panose="020B0604020202020204" pitchFamily="34" charset="0"/>
                <a:cs typeface="Arial" panose="020B0604020202020204" pitchFamily="34" charset="0"/>
              </a:rPr>
              <a:t> (Accessed: 19</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October 2018).</a:t>
            </a:r>
          </a:p>
          <a:p>
            <a:pPr marL="0" indent="0">
              <a:buNone/>
            </a:pPr>
            <a:r>
              <a:rPr lang="en-GB" sz="1200" i="1" dirty="0">
                <a:latin typeface="Arial" panose="020B0604020202020204" pitchFamily="34" charset="0"/>
                <a:cs typeface="Arial" panose="020B0604020202020204" pitchFamily="34" charset="0"/>
              </a:rPr>
              <a:t>Children Act </a:t>
            </a:r>
            <a:r>
              <a:rPr lang="en-GB" sz="1200" i="1" dirty="0" smtClean="0">
                <a:latin typeface="Arial" panose="020B0604020202020204" pitchFamily="34" charset="0"/>
                <a:cs typeface="Arial" panose="020B0604020202020204" pitchFamily="34" charset="0"/>
              </a:rPr>
              <a:t>2004, c</a:t>
            </a:r>
            <a:r>
              <a:rPr lang="en-GB" sz="1200" i="1" dirty="0">
                <a:latin typeface="Arial" panose="020B0604020202020204" pitchFamily="34" charset="0"/>
                <a:cs typeface="Arial" panose="020B0604020202020204" pitchFamily="34" charset="0"/>
              </a:rPr>
              <a:t>. </a:t>
            </a:r>
            <a:r>
              <a:rPr lang="en-GB" sz="1200" i="1" dirty="0" smtClean="0">
                <a:latin typeface="Arial" panose="020B0604020202020204" pitchFamily="34" charset="0"/>
                <a:cs typeface="Arial" panose="020B0604020202020204" pitchFamily="34" charset="0"/>
              </a:rPr>
              <a:t>31</a:t>
            </a:r>
            <a:r>
              <a:rPr lang="en-GB" sz="1200" dirty="0" smtClean="0">
                <a:latin typeface="Arial" panose="020B0604020202020204" pitchFamily="34" charset="0"/>
                <a:cs typeface="Arial" panose="020B0604020202020204" pitchFamily="34" charset="0"/>
              </a:rPr>
              <a:t>. Available </a:t>
            </a:r>
            <a:r>
              <a:rPr lang="en-GB" sz="1200" dirty="0">
                <a:latin typeface="Arial" panose="020B0604020202020204" pitchFamily="34" charset="0"/>
                <a:cs typeface="Arial" panose="020B0604020202020204" pitchFamily="34" charset="0"/>
              </a:rPr>
              <a:t>at: </a:t>
            </a:r>
            <a:r>
              <a:rPr lang="en-GB" sz="1200" dirty="0">
                <a:latin typeface="Arial" panose="020B0604020202020204" pitchFamily="34" charset="0"/>
                <a:cs typeface="Arial" panose="020B0604020202020204" pitchFamily="34" charset="0"/>
                <a:hlinkClick r:id="rId5"/>
              </a:rPr>
              <a:t>http://</a:t>
            </a:r>
            <a:r>
              <a:rPr lang="en-GB" sz="1200" dirty="0" smtClean="0">
                <a:latin typeface="Arial" panose="020B0604020202020204" pitchFamily="34" charset="0"/>
                <a:cs typeface="Arial" panose="020B0604020202020204" pitchFamily="34" charset="0"/>
                <a:hlinkClick r:id="rId5"/>
              </a:rPr>
              <a:t>www.legislation.gov.uk/ukpga/2004/31/pdfs/ukpga_20040031_en.pdf</a:t>
            </a:r>
            <a:r>
              <a:rPr lang="en-GB" sz="1200" dirty="0" smtClean="0">
                <a:latin typeface="Arial" panose="020B0604020202020204" pitchFamily="34" charset="0"/>
                <a:cs typeface="Arial" panose="020B0604020202020204" pitchFamily="34" charset="0"/>
              </a:rPr>
              <a:t> (Accessed: 12</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October 2018).</a:t>
            </a:r>
          </a:p>
          <a:p>
            <a:pPr marL="0" indent="0">
              <a:buNone/>
            </a:pPr>
            <a:r>
              <a:rPr lang="en-US" sz="1200" dirty="0" smtClean="0">
                <a:latin typeface="Arial" panose="020B0604020202020204" pitchFamily="34" charset="0"/>
                <a:cs typeface="Arial" panose="020B0604020202020204" pitchFamily="34" charset="0"/>
              </a:rPr>
              <a:t>Collins, M. </a:t>
            </a:r>
            <a:r>
              <a:rPr lang="en-US" sz="1200" dirty="0">
                <a:latin typeface="Arial" panose="020B0604020202020204" pitchFamily="34" charset="0"/>
                <a:cs typeface="Arial" panose="020B0604020202020204" pitchFamily="34" charset="0"/>
              </a:rPr>
              <a:t>(2008) </a:t>
            </a:r>
            <a:r>
              <a:rPr lang="en-US" sz="1200" i="1" dirty="0">
                <a:latin typeface="Arial" panose="020B0604020202020204" pitchFamily="34" charset="0"/>
                <a:cs typeface="Arial" panose="020B0604020202020204" pitchFamily="34" charset="0"/>
              </a:rPr>
              <a:t>Global citizenship for young children</a:t>
            </a:r>
            <a:r>
              <a:rPr lang="en-US" sz="1200" dirty="0">
                <a:latin typeface="Arial" panose="020B0604020202020204" pitchFamily="34" charset="0"/>
                <a:cs typeface="Arial" panose="020B0604020202020204" pitchFamily="34" charset="0"/>
              </a:rPr>
              <a:t>. London: SAGE publications.</a:t>
            </a:r>
          </a:p>
          <a:p>
            <a:pPr marL="0" indent="0">
              <a:buNone/>
            </a:pPr>
            <a:r>
              <a:rPr lang="en-US" sz="1200" dirty="0">
                <a:latin typeface="Arial" panose="020B0604020202020204" pitchFamily="34" charset="0"/>
                <a:cs typeface="Arial" panose="020B0604020202020204" pitchFamily="34" charset="0"/>
              </a:rPr>
              <a:t>David, L. (2014) </a:t>
            </a:r>
            <a:r>
              <a:rPr lang="en-US" sz="1200" i="1" dirty="0">
                <a:latin typeface="Arial" panose="020B0604020202020204" pitchFamily="34" charset="0"/>
                <a:cs typeface="Arial" panose="020B0604020202020204" pitchFamily="34" charset="0"/>
              </a:rPr>
              <a:t>Maslow's hierarchy of needs</a:t>
            </a:r>
            <a:r>
              <a:rPr lang="en-US" sz="1200" dirty="0">
                <a:latin typeface="Arial" panose="020B0604020202020204" pitchFamily="34" charset="0"/>
                <a:cs typeface="Arial" panose="020B0604020202020204" pitchFamily="34" charset="0"/>
              </a:rPr>
              <a:t>. [On line]. Available at</a:t>
            </a:r>
            <a:r>
              <a:rPr lang="en-US" sz="1200" i="1"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hlinkClick r:id="rId6"/>
              </a:rPr>
              <a:t>https://www.learning-theories.com/maslows-hierarchy-of-needs.html</a:t>
            </a:r>
            <a:r>
              <a:rPr lang="en-US" sz="1200" i="1" dirty="0">
                <a:latin typeface="Arial" panose="020B0604020202020204" pitchFamily="34" charset="0"/>
                <a:cs typeface="Arial" panose="020B0604020202020204" pitchFamily="34" charset="0"/>
              </a:rPr>
              <a:t> [Accessed 21/10/18</a:t>
            </a:r>
            <a:r>
              <a:rPr lang="en-US" sz="1200" i="1" dirty="0" smtClean="0">
                <a:latin typeface="Arial" panose="020B0604020202020204" pitchFamily="34" charset="0"/>
                <a:cs typeface="Arial" panose="020B0604020202020204" pitchFamily="34" charset="0"/>
              </a:rPr>
              <a:t>].</a:t>
            </a:r>
          </a:p>
          <a:p>
            <a:pPr marL="0" indent="0">
              <a:buNone/>
            </a:pPr>
            <a:r>
              <a:rPr lang="en-US" sz="1200" dirty="0">
                <a:latin typeface="Arial" panose="020B0604020202020204" pitchFamily="34" charset="0"/>
                <a:cs typeface="Arial" panose="020B0604020202020204" pitchFamily="34" charset="0"/>
              </a:rPr>
              <a:t>Family lives (2018) </a:t>
            </a:r>
            <a:r>
              <a:rPr lang="en-US" sz="1200" i="1" dirty="0">
                <a:latin typeface="Arial" panose="020B0604020202020204" pitchFamily="34" charset="0"/>
                <a:cs typeface="Arial" panose="020B0604020202020204" pitchFamily="34" charset="0"/>
              </a:rPr>
              <a:t>Social services and your family.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7"/>
              </a:rPr>
              <a:t>https://www.familylives.org.uk/advice/your-family/social-services-and-your-family/social-services-and-your-family/</a:t>
            </a:r>
            <a:r>
              <a:rPr lang="en-US" sz="1200" dirty="0">
                <a:latin typeface="Arial" panose="020B0604020202020204" pitchFamily="34" charset="0"/>
                <a:cs typeface="Arial" panose="020B0604020202020204" pitchFamily="34" charset="0"/>
              </a:rPr>
              <a:t> (Accessed 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October 2018</a:t>
            </a:r>
            <a:r>
              <a:rPr lang="en-US" sz="1200" dirty="0" smtClean="0">
                <a:latin typeface="Arial" panose="020B0604020202020204" pitchFamily="34" charset="0"/>
                <a:cs typeface="Arial" panose="020B0604020202020204" pitchFamily="34" charset="0"/>
              </a:rPr>
              <a:t>).</a:t>
            </a:r>
            <a:endParaRPr lang="en-US" sz="1200" i="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Family point (2018) </a:t>
            </a:r>
            <a:r>
              <a:rPr lang="en-GB" sz="1200" i="1" dirty="0">
                <a:latin typeface="Arial" panose="020B0604020202020204" pitchFamily="34" charset="0"/>
                <a:cs typeface="Arial" panose="020B0604020202020204" pitchFamily="34" charset="0"/>
              </a:rPr>
              <a:t>Families First.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8"/>
              </a:rPr>
              <a:t>https://familypoint.cymru/families-first-wales/</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r>
              <a:rPr lang="en-GB" sz="1200" dirty="0" smtClean="0">
                <a:latin typeface="Arial" panose="020B0604020202020204" pitchFamily="34" charset="0"/>
                <a:cs typeface="Arial" panose="020B0604020202020204" pitchFamily="34" charset="0"/>
              </a:rPr>
              <a:t>).</a:t>
            </a:r>
          </a:p>
          <a:p>
            <a:pPr marL="0" indent="0">
              <a:buNone/>
            </a:pPr>
            <a:r>
              <a:rPr lang="en-GB" sz="1200" dirty="0" smtClean="0">
                <a:latin typeface="Arial" panose="020B0604020202020204" pitchFamily="34" charset="0"/>
                <a:cs typeface="Arial" panose="020B0604020202020204" pitchFamily="34" charset="0"/>
              </a:rPr>
              <a:t>HM Treasury (2003) </a:t>
            </a:r>
            <a:r>
              <a:rPr lang="en-GB" sz="1200" i="1" dirty="0" smtClean="0">
                <a:latin typeface="Arial" panose="020B0604020202020204" pitchFamily="34" charset="0"/>
                <a:cs typeface="Arial" panose="020B0604020202020204" pitchFamily="34" charset="0"/>
              </a:rPr>
              <a:t>Every child matters (</a:t>
            </a:r>
            <a:r>
              <a:rPr lang="en-US" sz="1200" dirty="0">
                <a:latin typeface="Arial" panose="020B0604020202020204" pitchFamily="34" charset="0"/>
                <a:cs typeface="Arial" panose="020B0604020202020204" pitchFamily="34" charset="0"/>
              </a:rPr>
              <a:t>Cm </a:t>
            </a:r>
            <a:r>
              <a:rPr lang="en-US" sz="1200" dirty="0" smtClean="0">
                <a:latin typeface="Arial" panose="020B0604020202020204" pitchFamily="34" charset="0"/>
                <a:cs typeface="Arial" panose="020B0604020202020204" pitchFamily="34" charset="0"/>
              </a:rPr>
              <a:t>5860).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9"/>
              </a:rPr>
              <a:t>https://</a:t>
            </a:r>
            <a:r>
              <a:rPr lang="en-US" sz="1200" dirty="0" smtClean="0">
                <a:latin typeface="Arial" panose="020B0604020202020204" pitchFamily="34" charset="0"/>
                <a:cs typeface="Arial" panose="020B0604020202020204" pitchFamily="34" charset="0"/>
                <a:hlinkClick r:id="rId9"/>
              </a:rPr>
              <a:t>assets.publishing.service.gov.uk/government/uploads/system/uploads/attachment_data/file/272064/5860.pdf</a:t>
            </a:r>
            <a:r>
              <a:rPr lang="en-US" sz="1200" dirty="0" smtClean="0">
                <a:latin typeface="Arial" panose="020B0604020202020204" pitchFamily="34" charset="0"/>
                <a:cs typeface="Arial" panose="020B0604020202020204" pitchFamily="34" charset="0"/>
              </a:rPr>
              <a:t> (Accessed: 15</a:t>
            </a:r>
            <a:r>
              <a:rPr lang="en-US" sz="1200" baseline="30000" dirty="0" smtClean="0">
                <a:latin typeface="Arial" panose="020B0604020202020204" pitchFamily="34" charset="0"/>
                <a:cs typeface="Arial" panose="020B0604020202020204" pitchFamily="34" charset="0"/>
              </a:rPr>
              <a:t>th</a:t>
            </a:r>
            <a:r>
              <a:rPr lang="en-US" sz="1200" dirty="0" smtClean="0">
                <a:latin typeface="Arial" panose="020B0604020202020204" pitchFamily="34" charset="0"/>
                <a:cs typeface="Arial" panose="020B0604020202020204" pitchFamily="34" charset="0"/>
              </a:rPr>
              <a:t> October 2018).</a:t>
            </a:r>
            <a:endParaRPr lang="en-GB" sz="1200" i="1" dirty="0">
              <a:latin typeface="Arial" panose="020B0604020202020204" pitchFamily="34" charset="0"/>
              <a:cs typeface="Arial" panose="020B0604020202020204" pitchFamily="34" charset="0"/>
            </a:endParaRPr>
          </a:p>
          <a:p>
            <a:pPr marL="0" indent="0">
              <a:buNone/>
            </a:pPr>
            <a:r>
              <a:rPr lang="en-US" sz="1200" dirty="0" smtClean="0">
                <a:latin typeface="Arial" panose="020B0604020202020204" pitchFamily="34" charset="0"/>
                <a:cs typeface="Arial" panose="020B0604020202020204" pitchFamily="34" charset="0"/>
              </a:rPr>
              <a:t>NHS </a:t>
            </a:r>
            <a:r>
              <a:rPr lang="en-US" sz="1200" dirty="0">
                <a:latin typeface="Arial" panose="020B0604020202020204" pitchFamily="34" charset="0"/>
                <a:cs typeface="Arial" panose="020B0604020202020204" pitchFamily="34" charset="0"/>
              </a:rPr>
              <a:t>(no date) </a:t>
            </a:r>
            <a:r>
              <a:rPr lang="en-US" sz="1200" i="1" dirty="0">
                <a:latin typeface="Arial" panose="020B0604020202020204" pitchFamily="34" charset="0"/>
                <a:cs typeface="Arial" panose="020B0604020202020204" pitchFamily="34" charset="0"/>
              </a:rPr>
              <a:t>Health in </a:t>
            </a:r>
            <a:r>
              <a:rPr lang="en-US" sz="1200" i="1" dirty="0" smtClean="0">
                <a:latin typeface="Arial" panose="020B0604020202020204" pitchFamily="34" charset="0"/>
                <a:cs typeface="Arial" panose="020B0604020202020204" pitchFamily="34" charset="0"/>
              </a:rPr>
              <a:t>Wales</a:t>
            </a:r>
            <a:r>
              <a:rPr lang="en-US" sz="1200" i="1" dirty="0">
                <a:latin typeface="Arial" panose="020B0604020202020204" pitchFamily="34" charset="0"/>
                <a:cs typeface="Arial" panose="020B0604020202020204" pitchFamily="34" charset="0"/>
              </a:rPr>
              <a:t> </a:t>
            </a:r>
            <a:r>
              <a:rPr lang="en-US" sz="1200" i="1" dirty="0" smtClean="0">
                <a:latin typeface="Arial" panose="020B0604020202020204" pitchFamily="34" charset="0"/>
                <a:cs typeface="Arial" panose="020B0604020202020204" pitchFamily="34" charset="0"/>
              </a:rPr>
              <a:t>[Picture].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10"/>
              </a:rPr>
              <a:t>http://www.wales.nhs.uk/</a:t>
            </a:r>
            <a:r>
              <a:rPr lang="en-US" sz="1200" dirty="0">
                <a:latin typeface="Arial" panose="020B0604020202020204" pitchFamily="34" charset="0"/>
                <a:cs typeface="Arial" panose="020B0604020202020204" pitchFamily="34" charset="0"/>
              </a:rPr>
              <a:t> </a:t>
            </a:r>
            <a:r>
              <a:rPr lang="en-US" sz="1200" dirty="0" smtClean="0">
                <a:latin typeface="Arial" panose="020B0604020202020204" pitchFamily="34" charset="0"/>
                <a:cs typeface="Arial" panose="020B0604020202020204" pitchFamily="34" charset="0"/>
              </a:rPr>
              <a:t>(Accessed </a:t>
            </a:r>
            <a:r>
              <a:rPr lang="en-US" sz="1200" dirty="0">
                <a:latin typeface="Arial" panose="020B0604020202020204" pitchFamily="34" charset="0"/>
                <a:cs typeface="Arial" panose="020B0604020202020204" pitchFamily="34" charset="0"/>
              </a:rPr>
              <a:t>23</a:t>
            </a:r>
            <a:r>
              <a:rPr lang="en-US" sz="1200" baseline="30000" dirty="0">
                <a:latin typeface="Arial" panose="020B0604020202020204" pitchFamily="34" charset="0"/>
                <a:cs typeface="Arial" panose="020B0604020202020204" pitchFamily="34" charset="0"/>
              </a:rPr>
              <a:t>rd</a:t>
            </a:r>
            <a:r>
              <a:rPr lang="en-US" sz="1200" dirty="0">
                <a:latin typeface="Arial" panose="020B0604020202020204" pitchFamily="34" charset="0"/>
                <a:cs typeface="Arial" panose="020B0604020202020204" pitchFamily="34" charset="0"/>
              </a:rPr>
              <a:t> October </a:t>
            </a:r>
            <a:r>
              <a:rPr lang="en-US" sz="1200" dirty="0" smtClean="0">
                <a:latin typeface="Arial" panose="020B0604020202020204" pitchFamily="34" charset="0"/>
                <a:cs typeface="Arial" panose="020B0604020202020204" pitchFamily="34" charset="0"/>
              </a:rPr>
              <a:t>2018).</a:t>
            </a:r>
          </a:p>
          <a:p>
            <a:pPr marL="0" indent="0">
              <a:buNone/>
            </a:pPr>
            <a:r>
              <a:rPr lang="en-GB" sz="1200" dirty="0" smtClean="0">
                <a:latin typeface="Arial" panose="020B0604020202020204" pitchFamily="34" charset="0"/>
                <a:cs typeface="Arial" panose="020B0604020202020204" pitchFamily="34" charset="0"/>
              </a:rPr>
              <a:t>NSPCC (2018) </a:t>
            </a:r>
            <a:r>
              <a:rPr lang="en-GB" sz="1200" i="1" dirty="0" smtClean="0">
                <a:latin typeface="Arial" panose="020B0604020202020204" pitchFamily="34" charset="0"/>
                <a:cs typeface="Arial" panose="020B0604020202020204" pitchFamily="34" charset="0"/>
              </a:rPr>
              <a:t>Fighting for childhood in Wales.</a:t>
            </a:r>
            <a:r>
              <a:rPr lang="en-GB" sz="1200" dirty="0" smtClean="0">
                <a:latin typeface="Arial" panose="020B0604020202020204" pitchFamily="34" charset="0"/>
                <a:cs typeface="Arial" panose="020B0604020202020204" pitchFamily="34" charset="0"/>
              </a:rPr>
              <a:t> Available at: </a:t>
            </a:r>
            <a:r>
              <a:rPr lang="en-GB" sz="1200" dirty="0" smtClean="0">
                <a:latin typeface="Arial" panose="020B0604020202020204" pitchFamily="34" charset="0"/>
                <a:cs typeface="Arial" panose="020B0604020202020204" pitchFamily="34" charset="0"/>
                <a:hlinkClick r:id="rId11"/>
              </a:rPr>
              <a:t>https://www.nspcc.org.uk/what-we-do/what-we-stand-for/wales/</a:t>
            </a:r>
            <a:r>
              <a:rPr lang="en-GB" sz="1200" dirty="0" smtClean="0">
                <a:latin typeface="Arial" panose="020B0604020202020204" pitchFamily="34" charset="0"/>
                <a:cs typeface="Arial" panose="020B0604020202020204" pitchFamily="34" charset="0"/>
              </a:rPr>
              <a:t> (Accessed 18</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October 2018).</a:t>
            </a:r>
          </a:p>
          <a:p>
            <a:pPr marL="0" indent="0">
              <a:buNone/>
            </a:pPr>
            <a:r>
              <a:rPr lang="en-US" sz="1200" dirty="0" smtClean="0">
                <a:latin typeface="Arial" panose="020B0604020202020204" pitchFamily="34" charset="0"/>
                <a:cs typeface="Arial" panose="020B0604020202020204" pitchFamily="34" charset="0"/>
              </a:rPr>
              <a:t>RSA </a:t>
            </a:r>
            <a:r>
              <a:rPr lang="en-US" sz="1200" dirty="0">
                <a:latin typeface="Arial" panose="020B0604020202020204" pitchFamily="34" charset="0"/>
                <a:cs typeface="Arial" panose="020B0604020202020204" pitchFamily="34" charset="0"/>
              </a:rPr>
              <a:t>21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Century Enlightenment (26/04/2017). </a:t>
            </a:r>
            <a:r>
              <a:rPr lang="en-US" sz="1200" i="1" dirty="0">
                <a:latin typeface="Arial" panose="020B0604020202020204" pitchFamily="34" charset="0"/>
                <a:cs typeface="Arial" panose="020B0604020202020204" pitchFamily="34" charset="0"/>
              </a:rPr>
              <a:t>Supporting refugee children in education. </a:t>
            </a:r>
            <a:r>
              <a:rPr lang="en-US" sz="1200" dirty="0" smtClean="0">
                <a:latin typeface="Arial" panose="020B0604020202020204" pitchFamily="34" charset="0"/>
                <a:cs typeface="Arial" panose="020B0604020202020204" pitchFamily="34" charset="0"/>
              </a:rPr>
              <a:t>[picture].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12"/>
              </a:rPr>
              <a:t>https://www.thersa.org/events/2017/04/Supporting-Refugee-Children-in-Education#</a:t>
            </a:r>
            <a:r>
              <a:rPr lang="en-US" sz="1200" dirty="0">
                <a:latin typeface="Arial" panose="020B0604020202020204" pitchFamily="34" charset="0"/>
                <a:cs typeface="Arial" panose="020B0604020202020204" pitchFamily="34" charset="0"/>
              </a:rPr>
              <a:t> </a:t>
            </a:r>
            <a:r>
              <a:rPr lang="en-US" sz="1200" dirty="0" smtClean="0">
                <a:latin typeface="Arial" panose="020B0604020202020204" pitchFamily="34" charset="0"/>
                <a:cs typeface="Arial" panose="020B0604020202020204" pitchFamily="34" charset="0"/>
              </a:rPr>
              <a:t>(Accessed</a:t>
            </a:r>
            <a:r>
              <a:rPr lang="en-US" sz="1200" dirty="0">
                <a:latin typeface="Arial" panose="020B0604020202020204" pitchFamily="34" charset="0"/>
                <a:cs typeface="Arial" panose="020B0604020202020204" pitchFamily="34" charset="0"/>
              </a:rPr>
              <a:t>: </a:t>
            </a:r>
            <a:r>
              <a:rPr lang="en-US" sz="1200" dirty="0" smtClean="0">
                <a:latin typeface="Arial" panose="020B0604020202020204" pitchFamily="34" charset="0"/>
                <a:cs typeface="Arial" panose="020B0604020202020204" pitchFamily="34" charset="0"/>
              </a:rPr>
              <a:t>16/10/2018</a:t>
            </a:r>
            <a:r>
              <a:rPr lang="en-US" sz="1200" dirty="0">
                <a:latin typeface="Arial" panose="020B0604020202020204" pitchFamily="34" charset="0"/>
                <a:cs typeface="Arial" panose="020B0604020202020204" pitchFamily="34" charset="0"/>
              </a:rPr>
              <a:t>)</a:t>
            </a:r>
            <a:r>
              <a:rPr lang="en-US" sz="1200" dirty="0" smtClean="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a:p>
            <a:pPr marL="0" indent="0">
              <a:buNone/>
            </a:pPr>
            <a:r>
              <a:rPr lang="en-US" sz="1200" dirty="0" smtClean="0">
                <a:latin typeface="Arial" panose="020B0604020202020204" pitchFamily="34" charset="0"/>
                <a:cs typeface="Arial" panose="020B0604020202020204" pitchFamily="34" charset="0"/>
              </a:rPr>
              <a:t>Save </a:t>
            </a:r>
            <a:r>
              <a:rPr lang="en-US" sz="1200" dirty="0">
                <a:latin typeface="Arial" panose="020B0604020202020204" pitchFamily="34" charset="0"/>
                <a:cs typeface="Arial" panose="020B0604020202020204" pitchFamily="34" charset="0"/>
              </a:rPr>
              <a:t>the Children (2018)</a:t>
            </a:r>
            <a:r>
              <a:rPr lang="en-GB" sz="1200" cap="all" dirty="0">
                <a:latin typeface="Arial" panose="020B0604020202020204" pitchFamily="34" charset="0"/>
                <a:cs typeface="Arial" panose="020B0604020202020204" pitchFamily="34" charset="0"/>
              </a:rPr>
              <a:t> </a:t>
            </a:r>
            <a:r>
              <a:rPr lang="en-GB" sz="1200" i="1" cap="all" dirty="0">
                <a:latin typeface="Arial" panose="020B0604020202020204" pitchFamily="34" charset="0"/>
                <a:cs typeface="Arial" panose="020B0604020202020204" pitchFamily="34" charset="0"/>
              </a:rPr>
              <a:t>UN Convention on the rights of the child (UNCRC) </a:t>
            </a:r>
            <a:r>
              <a:rPr lang="en-GB" sz="1200" i="1" dirty="0">
                <a:latin typeface="Arial" panose="020B0604020202020204" pitchFamily="34" charset="0"/>
                <a:cs typeface="Arial" panose="020B0604020202020204" pitchFamily="34" charset="0"/>
              </a:rPr>
              <a:t>An international agreement for child rights.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3"/>
              </a:rPr>
              <a:t>https://www.savethechildren.org.uk/what-we-do/childrens-rights/united-nations-convention-of-the-rights-of-the-child#</a:t>
            </a:r>
            <a:r>
              <a:rPr lang="en-GB" sz="1200" dirty="0">
                <a:latin typeface="Arial" panose="020B0604020202020204" pitchFamily="34" charset="0"/>
                <a:cs typeface="Arial" panose="020B0604020202020204" pitchFamily="34" charset="0"/>
              </a:rPr>
              <a:t> (Accessed: 12</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a:p>
            <a:pPr marL="0" indent="0">
              <a:buNone/>
            </a:pPr>
            <a:r>
              <a:rPr lang="en-US" sz="1200" dirty="0">
                <a:latin typeface="Arial" panose="020B0604020202020204" pitchFamily="34" charset="0"/>
                <a:cs typeface="Arial" panose="020B0604020202020204" pitchFamily="34" charset="0"/>
              </a:rPr>
              <a:t>UNICEF (2018)</a:t>
            </a:r>
            <a:r>
              <a:rPr lang="en-US" sz="1200" i="1" dirty="0">
                <a:latin typeface="Arial" panose="020B0604020202020204" pitchFamily="34" charset="0"/>
                <a:cs typeface="Arial" panose="020B0604020202020204" pitchFamily="34" charset="0"/>
              </a:rPr>
              <a:t> </a:t>
            </a:r>
            <a:r>
              <a:rPr lang="en-GB" sz="1200" i="1" cap="all" dirty="0">
                <a:latin typeface="Arial" panose="020B0604020202020204" pitchFamily="34" charset="0"/>
                <a:cs typeface="Arial" panose="020B0604020202020204" pitchFamily="34" charset="0"/>
              </a:rPr>
              <a:t>How we protect Children's rights with the UN Convention on the Rights of the Child.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14"/>
              </a:rPr>
              <a:t>https://www.unicef.org.uk/what-we-do/un-convention-child-rights/</a:t>
            </a:r>
            <a:r>
              <a:rPr lang="en-US" sz="1200" dirty="0">
                <a:latin typeface="Arial" panose="020B0604020202020204" pitchFamily="34" charset="0"/>
                <a:cs typeface="Arial" panose="020B0604020202020204" pitchFamily="34" charset="0"/>
              </a:rPr>
              <a:t> (Accessed: 12</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October 2018</a:t>
            </a:r>
            <a:r>
              <a:rPr lang="en-US" sz="1200" dirty="0" smtClean="0">
                <a:latin typeface="Arial" panose="020B0604020202020204" pitchFamily="34" charset="0"/>
                <a:cs typeface="Arial" panose="020B0604020202020204" pitchFamily="34" charset="0"/>
              </a:rPr>
              <a:t>).</a:t>
            </a:r>
          </a:p>
          <a:p>
            <a:pPr marL="0" indent="0">
              <a:buNone/>
            </a:pPr>
            <a:r>
              <a:rPr lang="en-GB" sz="1200" dirty="0">
                <a:latin typeface="Arial" panose="020B0604020202020204" pitchFamily="34" charset="0"/>
                <a:cs typeface="Arial" panose="020B0604020202020204" pitchFamily="34" charset="0"/>
              </a:rPr>
              <a:t>United Nations (2018) </a:t>
            </a:r>
            <a:r>
              <a:rPr lang="en-GB" sz="1200" i="1" dirty="0">
                <a:latin typeface="Arial" panose="020B0604020202020204" pitchFamily="34" charset="0"/>
                <a:cs typeface="Arial" panose="020B0604020202020204" pitchFamily="34" charset="0"/>
              </a:rPr>
              <a:t>Overview</a:t>
            </a:r>
            <a:r>
              <a:rPr lang="en-GB"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5"/>
              </a:rPr>
              <a:t>http://www.un.org/en/sections/about-un/overview/index.html</a:t>
            </a:r>
            <a:r>
              <a:rPr lang="en-US" sz="1200" dirty="0">
                <a:latin typeface="Arial" panose="020B0604020202020204" pitchFamily="34" charset="0"/>
                <a:cs typeface="Arial" panose="020B0604020202020204" pitchFamily="34" charset="0"/>
              </a:rPr>
              <a:t> (Accessed: 15</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October 2018). </a:t>
            </a:r>
          </a:p>
          <a:p>
            <a:pPr marL="0" indent="0">
              <a:buNone/>
            </a:pPr>
            <a:r>
              <a:rPr lang="en-US" sz="1200" dirty="0" smtClean="0">
                <a:latin typeface="Arial" panose="020B0604020202020204" pitchFamily="34" charset="0"/>
                <a:cs typeface="Arial" panose="020B0604020202020204" pitchFamily="34" charset="0"/>
              </a:rPr>
              <a:t>Welsh </a:t>
            </a:r>
            <a:r>
              <a:rPr lang="en-US" sz="1200" dirty="0">
                <a:latin typeface="Arial" panose="020B0604020202020204" pitchFamily="34" charset="0"/>
                <a:cs typeface="Arial" panose="020B0604020202020204" pitchFamily="34" charset="0"/>
              </a:rPr>
              <a:t>Government (2018) </a:t>
            </a:r>
            <a:r>
              <a:rPr lang="en-US" sz="1200" i="1" dirty="0">
                <a:latin typeface="Arial" panose="020B0604020202020204" pitchFamily="34" charset="0"/>
                <a:cs typeface="Arial" panose="020B0604020202020204" pitchFamily="34" charset="0"/>
              </a:rPr>
              <a:t>Free breakfasts in primary school</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6"/>
              </a:rPr>
              <a:t>https://beta.gov.wales/sites/default/files/publications/2018-03/free-breakfast-in-primary-schools.pdf</a:t>
            </a:r>
            <a:r>
              <a:rPr lang="en-US" sz="1200" dirty="0">
                <a:latin typeface="Arial" panose="020B0604020202020204" pitchFamily="34" charset="0"/>
                <a:cs typeface="Arial" panose="020B0604020202020204" pitchFamily="34" charset="0"/>
              </a:rPr>
              <a:t> (Accessed 15th October 2018).</a:t>
            </a:r>
          </a:p>
          <a:p>
            <a:pPr marL="0" indent="0">
              <a:buNone/>
            </a:pPr>
            <a:r>
              <a:rPr lang="en-US" sz="1200" dirty="0">
                <a:latin typeface="Arial" panose="020B0604020202020204" pitchFamily="34" charset="0"/>
                <a:cs typeface="Arial" panose="020B0604020202020204" pitchFamily="34" charset="0"/>
              </a:rPr>
              <a:t>Welsh Government (2015</a:t>
            </a:r>
            <a:r>
              <a:rPr lang="en-US" sz="1200" i="1" dirty="0">
                <a:latin typeface="Arial" panose="020B0604020202020204" pitchFamily="34" charset="0"/>
                <a:cs typeface="Arial" panose="020B0604020202020204" pitchFamily="34" charset="0"/>
              </a:rPr>
              <a:t>) A summary of The United Nations Convention on the Rights of the Child. </a:t>
            </a:r>
            <a:r>
              <a:rPr lang="en-US" sz="1200" dirty="0">
                <a:latin typeface="Arial" panose="020B0604020202020204" pitchFamily="34" charset="0"/>
                <a:cs typeface="Arial" panose="020B0604020202020204" pitchFamily="34" charset="0"/>
              </a:rPr>
              <a:t>Wales: Welsh Government.</a:t>
            </a:r>
          </a:p>
          <a:p>
            <a:pPr marL="0" indent="0">
              <a:buNone/>
            </a:pPr>
            <a:r>
              <a:rPr lang="en-GB" sz="1200" dirty="0" smtClean="0">
                <a:latin typeface="Arial" panose="020B0604020202020204" pitchFamily="34" charset="0"/>
                <a:cs typeface="Arial" panose="020B0604020202020204" pitchFamily="34" charset="0"/>
              </a:rPr>
              <a:t>Welsh </a:t>
            </a:r>
            <a:r>
              <a:rPr lang="en-GB" sz="1200" dirty="0">
                <a:latin typeface="Arial" panose="020B0604020202020204" pitchFamily="34" charset="0"/>
                <a:cs typeface="Arial" panose="020B0604020202020204" pitchFamily="34" charset="0"/>
              </a:rPr>
              <a:t>Government (2013) </a:t>
            </a:r>
            <a:r>
              <a:rPr lang="en-GB" sz="1200" i="1" dirty="0">
                <a:latin typeface="Arial" panose="020B0604020202020204" pitchFamily="34" charset="0"/>
                <a:cs typeface="Arial" panose="020B0604020202020204" pitchFamily="34" charset="0"/>
              </a:rPr>
              <a:t>Children's rights in Wales 2013, A summary version of Wales’ Contribution to the UK State Party Report on Children’s Rights.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7"/>
              </a:rPr>
              <a:t>https://gov.wales/docs/dsjlg/publications/cyp/131120-cyp-periodic-report-summary-en.pdf</a:t>
            </a:r>
            <a:r>
              <a:rPr lang="en-GB" sz="1200" dirty="0">
                <a:latin typeface="Arial" panose="020B0604020202020204" pitchFamily="34" charset="0"/>
                <a:cs typeface="Arial" panose="020B0604020202020204" pitchFamily="34" charset="0"/>
              </a:rPr>
              <a:t> (Accessed 23rd October 2018</a:t>
            </a:r>
            <a:r>
              <a:rPr lang="en-GB" sz="1200" dirty="0" smtClean="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WJEC (no date) </a:t>
            </a:r>
            <a:r>
              <a:rPr lang="en-GB" sz="1200" i="1" dirty="0">
                <a:latin typeface="Arial" panose="020B0604020202020204" pitchFamily="34" charset="0"/>
                <a:cs typeface="Arial" panose="020B0604020202020204" pitchFamily="34" charset="0"/>
              </a:rPr>
              <a:t>Welsh Assembly Government Seven core aims for children and young people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8"/>
              </a:rPr>
              <a:t>https://www.wjec.co.uk/uploads/publications/14641.pdf</a:t>
            </a:r>
            <a:r>
              <a:rPr lang="en-GB" sz="1200" dirty="0">
                <a:latin typeface="Arial" panose="020B0604020202020204" pitchFamily="34" charset="0"/>
                <a:cs typeface="Arial" panose="020B0604020202020204" pitchFamily="34" charset="0"/>
              </a:rPr>
              <a:t>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2018).</a:t>
            </a:r>
          </a:p>
          <a:p>
            <a:endParaRPr lang="en-GB" sz="1000" dirty="0" smtClean="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06464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015989" cy="6041363"/>
          </a:xfrm>
        </p:spPr>
        <p:txBody>
          <a:bodyPr>
            <a:normAutofit/>
          </a:bodyPr>
          <a:lstStyle/>
          <a:p>
            <a:pPr marL="0" indent="0">
              <a:buNone/>
            </a:pPr>
            <a:r>
              <a:rPr lang="en-GB" sz="1100" b="1" u="sng" dirty="0" smtClean="0">
                <a:latin typeface="Arial" panose="020B0604020202020204" pitchFamily="34" charset="0"/>
                <a:cs typeface="Arial" panose="020B0604020202020204" pitchFamily="34" charset="0"/>
              </a:rPr>
              <a:t>Reference list for presentation</a:t>
            </a:r>
          </a:p>
          <a:p>
            <a:pPr marL="0" indent="0">
              <a:buNone/>
            </a:pPr>
            <a:r>
              <a:rPr lang="en-GB" sz="1100" dirty="0" smtClean="0">
                <a:latin typeface="Arial" panose="020B0604020202020204" pitchFamily="34" charset="0"/>
                <a:cs typeface="Arial" panose="020B0604020202020204" pitchFamily="34" charset="0"/>
              </a:rPr>
              <a:t>Beckley</a:t>
            </a:r>
            <a:r>
              <a:rPr lang="en-GB" sz="1100" dirty="0">
                <a:latin typeface="Arial" panose="020B0604020202020204" pitchFamily="34" charset="0"/>
                <a:cs typeface="Arial" panose="020B0604020202020204" pitchFamily="34" charset="0"/>
              </a:rPr>
              <a:t>, P. (2012) Learning in Early Childhood. London: Sage. </a:t>
            </a:r>
          </a:p>
          <a:p>
            <a:pPr marL="0" indent="0">
              <a:buNone/>
            </a:pPr>
            <a:r>
              <a:rPr lang="en-GB" sz="1100" dirty="0">
                <a:latin typeface="Arial" panose="020B0604020202020204" pitchFamily="34" charset="0"/>
                <a:cs typeface="Arial" panose="020B0604020202020204" pitchFamily="34" charset="0"/>
              </a:rPr>
              <a:t>Clark, C. (2016) PECS for Nonverbal Children. Available at: https://www.speechandlanguagekids.com/picture-exchange-communication-system-pecs-non-verbal-children (Accessed: 8th October 2018). </a:t>
            </a:r>
          </a:p>
          <a:p>
            <a:pPr marL="0" indent="0">
              <a:buNone/>
            </a:pPr>
            <a:r>
              <a:rPr lang="en-GB" sz="1100" dirty="0">
                <a:latin typeface="Arial" panose="020B0604020202020204" pitchFamily="34" charset="0"/>
                <a:cs typeface="Arial" panose="020B0604020202020204" pitchFamily="34" charset="0"/>
              </a:rPr>
              <a:t>Department for education and skills. (2001) Special Educational Needs Code of Practice. Nottinghamshire: DfES Publications. </a:t>
            </a:r>
          </a:p>
          <a:p>
            <a:pPr marL="0" indent="0">
              <a:buNone/>
            </a:pPr>
            <a:r>
              <a:rPr lang="en-GB" sz="1100" dirty="0">
                <a:latin typeface="Arial" panose="020B0604020202020204" pitchFamily="34" charset="0"/>
                <a:cs typeface="Arial" panose="020B0604020202020204" pitchFamily="34" charset="0"/>
              </a:rPr>
              <a:t>Department </a:t>
            </a:r>
            <a:r>
              <a:rPr lang="en-GB" sz="1100" dirty="0" smtClean="0">
                <a:latin typeface="Arial" panose="020B0604020202020204" pitchFamily="34" charset="0"/>
                <a:cs typeface="Arial" panose="020B0604020202020204" pitchFamily="34" charset="0"/>
              </a:rPr>
              <a:t>of Education </a:t>
            </a:r>
            <a:r>
              <a:rPr lang="en-GB" sz="1100" dirty="0">
                <a:latin typeface="Arial" panose="020B0604020202020204" pitchFamily="34" charset="0"/>
                <a:cs typeface="Arial" panose="020B0604020202020204" pitchFamily="34" charset="0"/>
              </a:rPr>
              <a:t>and Skills (2003) Every Child Matters (cm 5860) Available at: https://assets.publishing.service.gov.uk/government/uploads/system/uploads/attachment_data/file/272064/5860.pdf (Accessed on Oct 13th 2018). </a:t>
            </a:r>
          </a:p>
          <a:p>
            <a:pPr marL="0" indent="0">
              <a:buNone/>
            </a:pPr>
            <a:r>
              <a:rPr lang="en-GB" sz="1100" dirty="0">
                <a:latin typeface="Arial" panose="020B0604020202020204" pitchFamily="34" charset="0"/>
                <a:cs typeface="Arial" panose="020B0604020202020204" pitchFamily="34" charset="0"/>
              </a:rPr>
              <a:t>Leech, S. R. (2008) How to observe children. 2nd Edition. Essex: Heinemann. </a:t>
            </a:r>
          </a:p>
          <a:p>
            <a:pPr marL="0" indent="0">
              <a:buNone/>
            </a:pPr>
            <a:r>
              <a:rPr lang="en-GB" sz="1100" dirty="0">
                <a:latin typeface="Arial" panose="020B0604020202020204" pitchFamily="34" charset="0"/>
                <a:cs typeface="Arial" panose="020B0604020202020204" pitchFamily="34" charset="0"/>
              </a:rPr>
              <a:t>Maynard, T. and Thomas, L. An introduction to Early Childhood Studies. 2nd Edition. London: Sage. </a:t>
            </a:r>
          </a:p>
          <a:p>
            <a:pPr marL="0" indent="0">
              <a:buNone/>
            </a:pPr>
            <a:r>
              <a:rPr lang="en-GB" sz="1100" dirty="0">
                <a:latin typeface="Arial" panose="020B0604020202020204" pitchFamily="34" charset="0"/>
                <a:cs typeface="Arial" panose="020B0604020202020204" pitchFamily="34" charset="0"/>
              </a:rPr>
              <a:t>McLeod, S. A. (2008) Maslow’s hierarchy of needs. Available at; https://www.simplypsychology.org/maslow.html (Accessed on Oct 18th 2018). </a:t>
            </a:r>
          </a:p>
          <a:p>
            <a:pPr marL="0" indent="0">
              <a:buNone/>
            </a:pPr>
            <a:r>
              <a:rPr lang="en-GB" sz="1100" dirty="0" err="1">
                <a:latin typeface="Arial" panose="020B0604020202020204" pitchFamily="34" charset="0"/>
                <a:cs typeface="Arial" panose="020B0604020202020204" pitchFamily="34" charset="0"/>
              </a:rPr>
              <a:t>Nutbrown</a:t>
            </a:r>
            <a:r>
              <a:rPr lang="en-GB" sz="1100" dirty="0">
                <a:latin typeface="Arial" panose="020B0604020202020204" pitchFamily="34" charset="0"/>
                <a:cs typeface="Arial" panose="020B0604020202020204" pitchFamily="34" charset="0"/>
              </a:rPr>
              <a:t>, C. (2006) Key Concepts in Early Childhood, Education and Care. London: Sage. </a:t>
            </a:r>
          </a:p>
          <a:p>
            <a:pPr marL="0" indent="0">
              <a:buNone/>
            </a:pPr>
            <a:r>
              <a:rPr lang="en-GB" sz="1100" dirty="0" err="1">
                <a:latin typeface="Arial" panose="020B0604020202020204" pitchFamily="34" charset="0"/>
                <a:cs typeface="Arial" panose="020B0604020202020204" pitchFamily="34" charset="0"/>
              </a:rPr>
              <a:t>Palaiologou</a:t>
            </a:r>
            <a:r>
              <a:rPr lang="en-GB" sz="1100" dirty="0">
                <a:latin typeface="Arial" panose="020B0604020202020204" pitchFamily="34" charset="0"/>
                <a:cs typeface="Arial" panose="020B0604020202020204" pitchFamily="34" charset="0"/>
              </a:rPr>
              <a:t>, I. (2012) Ethical Practice in Early Childhood. London: Sage. </a:t>
            </a:r>
          </a:p>
          <a:p>
            <a:pPr marL="0" indent="0">
              <a:buNone/>
            </a:pPr>
            <a:r>
              <a:rPr lang="en-GB" sz="1100" dirty="0">
                <a:latin typeface="Arial" panose="020B0604020202020204" pitchFamily="34" charset="0"/>
                <a:cs typeface="Arial" panose="020B0604020202020204" pitchFamily="34" charset="0"/>
              </a:rPr>
              <a:t>Speake, J. (2005) How to identify and support children with speech and language difficulties. Cambridge: LDA. </a:t>
            </a:r>
          </a:p>
          <a:p>
            <a:pPr marL="0" indent="0">
              <a:buNone/>
            </a:pPr>
            <a:r>
              <a:rPr lang="en-GB" sz="1100" dirty="0">
                <a:latin typeface="Arial" panose="020B0604020202020204" pitchFamily="34" charset="0"/>
                <a:cs typeface="Arial" panose="020B0604020202020204" pitchFamily="34" charset="0"/>
              </a:rPr>
              <a:t>Wall, P. (2006) Special Needs and Early Years. London: Sage </a:t>
            </a:r>
          </a:p>
          <a:p>
            <a:pPr marL="0" indent="0">
              <a:buNone/>
            </a:pPr>
            <a:r>
              <a:rPr lang="en-GB" sz="1100" dirty="0" err="1">
                <a:latin typeface="Arial" panose="020B0604020202020204" pitchFamily="34" charset="0"/>
                <a:cs typeface="Arial" panose="020B0604020202020204" pitchFamily="34" charset="0"/>
              </a:rPr>
              <a:t>Whalley</a:t>
            </a:r>
            <a:r>
              <a:rPr lang="en-GB" sz="1100" dirty="0">
                <a:latin typeface="Arial" panose="020B0604020202020204" pitchFamily="34" charset="0"/>
                <a:cs typeface="Arial" panose="020B0604020202020204" pitchFamily="34" charset="0"/>
              </a:rPr>
              <a:t>, M. &amp; Pen Green Centre (2007) Involving parents in their children’s learning. 2nd Edition. London: Paul Chapman. </a:t>
            </a:r>
          </a:p>
          <a:p>
            <a:pPr marL="0" indent="0">
              <a:buNone/>
            </a:pPr>
            <a:r>
              <a:rPr lang="en-GB" sz="1100" dirty="0">
                <a:latin typeface="Arial" panose="020B0604020202020204" pitchFamily="34" charset="0"/>
                <a:cs typeface="Arial" panose="020B0604020202020204" pitchFamily="34" charset="0"/>
              </a:rPr>
              <a:t>Welsh Government. (2015) A summary of the United Nations Convention on the Rights of the Child. Welsh Government </a:t>
            </a:r>
          </a:p>
          <a:p>
            <a:pPr marL="0" indent="0">
              <a:buNone/>
            </a:pPr>
            <a:r>
              <a:rPr lang="en-GB" sz="1100" dirty="0">
                <a:latin typeface="Arial" panose="020B0604020202020204" pitchFamily="34" charset="0"/>
                <a:cs typeface="Arial" panose="020B0604020202020204" pitchFamily="34" charset="0"/>
              </a:rPr>
              <a:t>Welsh Government. (2015) Curriculum for Wales: The Foundation Phase Framework Cardiff. Welsh Government</a:t>
            </a:r>
          </a:p>
          <a:p>
            <a:endParaRPr lang="en-US" sz="1100" dirty="0"/>
          </a:p>
        </p:txBody>
      </p:sp>
    </p:spTree>
    <p:extLst>
      <p:ext uri="{BB962C8B-B14F-4D97-AF65-F5344CB8AC3E}">
        <p14:creationId xmlns:p14="http://schemas.microsoft.com/office/powerpoint/2010/main" val="170195978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Custom 10">
      <a:dk1>
        <a:sysClr val="windowText" lastClr="000000"/>
      </a:dk1>
      <a:lt1>
        <a:sysClr val="window" lastClr="FFFFFF"/>
      </a:lt1>
      <a:dk2>
        <a:srgbClr val="2C3C43"/>
      </a:dk2>
      <a:lt2>
        <a:srgbClr val="EBEBEB"/>
      </a:lt2>
      <a:accent1>
        <a:srgbClr val="9CE06D"/>
      </a:accent1>
      <a:accent2>
        <a:srgbClr val="DBF4CA"/>
      </a:accent2>
      <a:accent3>
        <a:srgbClr val="B7E995"/>
      </a:accent3>
      <a:accent4>
        <a:srgbClr val="B7E995"/>
      </a:accent4>
      <a:accent5>
        <a:srgbClr val="93DE61"/>
      </a:accent5>
      <a:accent6>
        <a:srgbClr val="D4ECA2"/>
      </a:accent6>
      <a:hlink>
        <a:srgbClr val="305C13"/>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7653</TotalTime>
  <Words>2556</Words>
  <Application>Microsoft Office PowerPoint</Application>
  <PresentationFormat>Widescreen</PresentationFormat>
  <Paragraphs>124</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Trebuchet MS</vt:lpstr>
      <vt:lpstr>Wingdings 3</vt:lpstr>
      <vt:lpstr>Facet</vt:lpstr>
      <vt:lpstr>PowerPoint Presentation</vt:lpstr>
      <vt:lpstr>PowerPoint Presentation</vt:lpstr>
      <vt:lpstr>PowerPoint Presentation</vt:lpstr>
      <vt:lpstr>PowerPoint Presentation</vt:lpstr>
    </vt:vector>
  </TitlesOfParts>
  <Company>Caerau Primary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Sambell</dc:creator>
  <cp:lastModifiedBy>Rebecca Morris</cp:lastModifiedBy>
  <cp:revision>64</cp:revision>
  <dcterms:created xsi:type="dcterms:W3CDTF">2018-10-24T10:13:39Z</dcterms:created>
  <dcterms:modified xsi:type="dcterms:W3CDTF">2018-11-01T22:33:10Z</dcterms:modified>
</cp:coreProperties>
</file>