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306" r:id="rId3"/>
    <p:sldId id="296" r:id="rId4"/>
    <p:sldId id="310" r:id="rId5"/>
    <p:sldId id="297" r:id="rId6"/>
    <p:sldId id="299" r:id="rId7"/>
    <p:sldId id="298" r:id="rId8"/>
    <p:sldId id="268" r:id="rId9"/>
    <p:sldId id="300" r:id="rId10"/>
    <p:sldId id="266" r:id="rId11"/>
    <p:sldId id="284" r:id="rId12"/>
    <p:sldId id="278" r:id="rId13"/>
    <p:sldId id="277" r:id="rId14"/>
    <p:sldId id="301" r:id="rId15"/>
    <p:sldId id="285" r:id="rId16"/>
    <p:sldId id="265" r:id="rId17"/>
    <p:sldId id="304" r:id="rId18"/>
    <p:sldId id="305" r:id="rId19"/>
    <p:sldId id="303" r:id="rId20"/>
    <p:sldId id="302" r:id="rId21"/>
    <p:sldId id="295" r:id="rId22"/>
    <p:sldId id="294" r:id="rId23"/>
    <p:sldId id="293" r:id="rId24"/>
    <p:sldId id="292" r:id="rId25"/>
    <p:sldId id="291" r:id="rId26"/>
    <p:sldId id="290" r:id="rId27"/>
    <p:sldId id="289" r:id="rId28"/>
    <p:sldId id="288" r:id="rId29"/>
    <p:sldId id="309" r:id="rId30"/>
    <p:sldId id="311"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58" y="84"/>
      </p:cViewPr>
      <p:guideLst>
        <p:guide orient="horz" pos="2160"/>
        <p:guide pos="2880"/>
      </p:guideLst>
    </p:cSldViewPr>
  </p:slideViewPr>
  <p:notesTextViewPr>
    <p:cViewPr>
      <p:scale>
        <a:sx n="1" d="1"/>
        <a:sy n="1" d="1"/>
      </p:scale>
      <p:origin x="0" y="0"/>
    </p:cViewPr>
  </p:notesTextViewPr>
  <p:sorterViewPr>
    <p:cViewPr>
      <p:scale>
        <a:sx n="83" d="100"/>
        <a:sy n="8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5F64D1-D18C-4568-90CA-9A8D15177DA6}" type="datetimeFigureOut">
              <a:rPr lang="en-GB" smtClean="0"/>
              <a:t>19/06/2017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135D4E-38B4-4BC5-AB15-55E51B5F6840}" type="slidenum">
              <a:rPr lang="en-GB" smtClean="0"/>
              <a:t>‹#›</a:t>
            </a:fld>
            <a:endParaRPr lang="en-GB"/>
          </a:p>
        </p:txBody>
      </p:sp>
    </p:spTree>
    <p:extLst>
      <p:ext uri="{BB962C8B-B14F-4D97-AF65-F5344CB8AC3E}">
        <p14:creationId xmlns:p14="http://schemas.microsoft.com/office/powerpoint/2010/main" val="3074420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5135D4E-38B4-4BC5-AB15-55E51B5F6840}" type="slidenum">
              <a:rPr lang="en-GB" smtClean="0"/>
              <a:t>1</a:t>
            </a:fld>
            <a:endParaRPr lang="en-GB"/>
          </a:p>
        </p:txBody>
      </p:sp>
    </p:spTree>
    <p:extLst>
      <p:ext uri="{BB962C8B-B14F-4D97-AF65-F5344CB8AC3E}">
        <p14:creationId xmlns:p14="http://schemas.microsoft.com/office/powerpoint/2010/main" val="2143963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68796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1464475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1506896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2572458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1127419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2911803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380793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931418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2597262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2034452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8646AB-E6D0-494E-A4E6-008C37B317EE}" type="datetimeFigureOut">
              <a:rPr lang="en-GB" smtClean="0"/>
              <a:pPr/>
              <a:t>19/06/2017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E8F43A-5FC9-4C29-9A1E-32608CE097F8}" type="slidenum">
              <a:rPr lang="en-GB" smtClean="0"/>
              <a:pPr/>
              <a:t>‹#›</a:t>
            </a:fld>
            <a:endParaRPr lang="en-GB"/>
          </a:p>
        </p:txBody>
      </p:sp>
    </p:spTree>
    <p:extLst>
      <p:ext uri="{BB962C8B-B14F-4D97-AF65-F5344CB8AC3E}">
        <p14:creationId xmlns:p14="http://schemas.microsoft.com/office/powerpoint/2010/main" val="411176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8646AB-E6D0-494E-A4E6-008C37B317EE}" type="datetimeFigureOut">
              <a:rPr lang="en-GB" smtClean="0"/>
              <a:pPr/>
              <a:t>19/06/2017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E8F43A-5FC9-4C29-9A1E-32608CE097F8}" type="slidenum">
              <a:rPr lang="en-GB" smtClean="0"/>
              <a:pPr/>
              <a:t>‹#›</a:t>
            </a:fld>
            <a:endParaRPr lang="en-GB"/>
          </a:p>
        </p:txBody>
      </p:sp>
    </p:spTree>
    <p:extLst>
      <p:ext uri="{BB962C8B-B14F-4D97-AF65-F5344CB8AC3E}">
        <p14:creationId xmlns:p14="http://schemas.microsoft.com/office/powerpoint/2010/main" val="15244282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028384" y="-1752600"/>
            <a:ext cx="8136904" cy="1752600"/>
          </a:xfrm>
        </p:spPr>
        <p:txBody>
          <a:bodyPr/>
          <a:lstStyle/>
          <a:p>
            <a:r>
              <a:rPr lang="en-GB" dirty="0" smtClean="0"/>
              <a:t>International Business Communication SBUS6111</a:t>
            </a:r>
          </a:p>
          <a:p>
            <a:r>
              <a:rPr lang="en-GB" dirty="0"/>
              <a:t> </a:t>
            </a:r>
            <a:r>
              <a:rPr lang="en-GB" dirty="0" smtClean="0"/>
              <a:t>Week 1</a:t>
            </a:r>
          </a:p>
          <a:p>
            <a:endParaRPr lang="en-GB" dirty="0"/>
          </a:p>
        </p:txBody>
      </p:sp>
      <p:sp>
        <p:nvSpPr>
          <p:cNvPr id="4" name="TextBox 3"/>
          <p:cNvSpPr txBox="1"/>
          <p:nvPr/>
        </p:nvSpPr>
        <p:spPr>
          <a:xfrm>
            <a:off x="179512" y="620688"/>
            <a:ext cx="8712968" cy="4062651"/>
          </a:xfrm>
          <a:prstGeom prst="rect">
            <a:avLst/>
          </a:prstGeom>
          <a:noFill/>
        </p:spPr>
        <p:txBody>
          <a:bodyPr wrap="square" rtlCol="0">
            <a:spAutoFit/>
          </a:bodyPr>
          <a:lstStyle/>
          <a:p>
            <a:pPr algn="ctr"/>
            <a:r>
              <a:rPr lang="en-GB" sz="4000" b="1" dirty="0" smtClean="0">
                <a:latin typeface="+mj-lt"/>
              </a:rPr>
              <a:t>International  Business Communication</a:t>
            </a:r>
          </a:p>
          <a:p>
            <a:pPr algn="ctr"/>
            <a:r>
              <a:rPr lang="en-GB" sz="4000" b="1" dirty="0" smtClean="0">
                <a:latin typeface="+mj-lt"/>
              </a:rPr>
              <a:t>SBUS6111</a:t>
            </a:r>
          </a:p>
          <a:p>
            <a:pPr algn="ctr"/>
            <a:endParaRPr lang="en-GB" sz="4400" b="1" dirty="0" smtClean="0">
              <a:latin typeface="+mj-lt"/>
            </a:endParaRPr>
          </a:p>
          <a:p>
            <a:pPr algn="ctr"/>
            <a:r>
              <a:rPr lang="en-GB" sz="4400" b="1" dirty="0" smtClean="0">
                <a:latin typeface="+mj-lt"/>
              </a:rPr>
              <a:t>Dr </a:t>
            </a:r>
            <a:r>
              <a:rPr lang="en-GB" sz="4400" b="1" dirty="0" err="1" smtClean="0">
                <a:latin typeface="+mj-lt"/>
              </a:rPr>
              <a:t>Ejindu</a:t>
            </a:r>
            <a:r>
              <a:rPr lang="en-GB" sz="4400" b="1" dirty="0" smtClean="0">
                <a:latin typeface="+mj-lt"/>
              </a:rPr>
              <a:t> </a:t>
            </a:r>
            <a:r>
              <a:rPr lang="en-GB" sz="4400" b="1" dirty="0" err="1" smtClean="0">
                <a:latin typeface="+mj-lt"/>
              </a:rPr>
              <a:t>Iwelu</a:t>
            </a:r>
            <a:r>
              <a:rPr lang="en-GB" sz="4400" b="1" dirty="0" smtClean="0">
                <a:latin typeface="+mj-lt"/>
              </a:rPr>
              <a:t> </a:t>
            </a:r>
            <a:r>
              <a:rPr lang="en-GB" sz="4400" b="1" dirty="0" err="1" smtClean="0">
                <a:latin typeface="+mj-lt"/>
              </a:rPr>
              <a:t>Morah</a:t>
            </a:r>
            <a:endParaRPr lang="en-GB" sz="4400" b="1" dirty="0" smtClean="0">
              <a:latin typeface="+mj-lt"/>
            </a:endParaRPr>
          </a:p>
          <a:p>
            <a:pPr algn="ctr"/>
            <a:r>
              <a:rPr lang="en-GB" sz="3000" b="1" dirty="0" smtClean="0">
                <a:latin typeface="+mj-lt"/>
              </a:rPr>
              <a:t>BSc (</a:t>
            </a:r>
            <a:r>
              <a:rPr lang="en-GB" sz="3000" b="1" dirty="0" err="1" smtClean="0">
                <a:latin typeface="+mj-lt"/>
              </a:rPr>
              <a:t>Hons</a:t>
            </a:r>
            <a:r>
              <a:rPr lang="en-GB" sz="3000" b="1" dirty="0" smtClean="0">
                <a:latin typeface="+mj-lt"/>
              </a:rPr>
              <a:t>), MA, MBA, MPhil, PhD, ACIM, MPM, FHEA</a:t>
            </a:r>
          </a:p>
          <a:p>
            <a:pPr algn="ctr"/>
            <a:endParaRPr lang="en-GB" sz="3000" b="1" dirty="0" smtClean="0">
              <a:latin typeface="+mj-lt"/>
            </a:endParaRPr>
          </a:p>
          <a:p>
            <a:pPr algn="ctr"/>
            <a:r>
              <a:rPr lang="en-GB" sz="3000" b="1" dirty="0" smtClean="0">
                <a:latin typeface="+mj-lt"/>
              </a:rPr>
              <a:t>Email: ejinduiwelu.morah@uwtsd.ac.uk</a:t>
            </a:r>
            <a:endParaRPr lang="en-GB" sz="3000" b="1" dirty="0">
              <a:latin typeface="+mj-lt"/>
            </a:endParaRPr>
          </a:p>
        </p:txBody>
      </p:sp>
    </p:spTree>
    <p:extLst>
      <p:ext uri="{BB962C8B-B14F-4D97-AF65-F5344CB8AC3E}">
        <p14:creationId xmlns:p14="http://schemas.microsoft.com/office/powerpoint/2010/main" val="10721591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2276872"/>
            <a:ext cx="7772400" cy="1470025"/>
          </a:xfrm>
        </p:spPr>
        <p:txBody>
          <a:bodyPr/>
          <a:lstStyle/>
          <a:p>
            <a:r>
              <a:rPr lang="en-GB" b="1" dirty="0" smtClean="0"/>
              <a:t>Culture and Linguistics</a:t>
            </a:r>
            <a:endParaRPr lang="en-GB" b="1" dirty="0"/>
          </a:p>
        </p:txBody>
      </p:sp>
      <p:sp>
        <p:nvSpPr>
          <p:cNvPr id="3" name="Subtitle 2"/>
          <p:cNvSpPr>
            <a:spLocks noGrp="1"/>
          </p:cNvSpPr>
          <p:nvPr>
            <p:ph type="subTitle" idx="1"/>
          </p:nvPr>
        </p:nvSpPr>
        <p:spPr>
          <a:xfrm>
            <a:off x="971600" y="476672"/>
            <a:ext cx="6400800" cy="1752600"/>
          </a:xfrm>
        </p:spPr>
        <p:txBody>
          <a:bodyPr/>
          <a:lstStyle/>
          <a:p>
            <a:r>
              <a:rPr lang="en-GB" b="1" dirty="0" smtClean="0"/>
              <a:t>International Business Communication SBUS6111</a:t>
            </a:r>
          </a:p>
          <a:p>
            <a:r>
              <a:rPr lang="en-GB" b="1" dirty="0"/>
              <a:t> </a:t>
            </a:r>
          </a:p>
        </p:txBody>
      </p:sp>
      <p:sp>
        <p:nvSpPr>
          <p:cNvPr id="5" name="TextBox 4"/>
          <p:cNvSpPr txBox="1"/>
          <p:nvPr/>
        </p:nvSpPr>
        <p:spPr>
          <a:xfrm>
            <a:off x="1835696" y="4149080"/>
            <a:ext cx="4176464" cy="584775"/>
          </a:xfrm>
          <a:prstGeom prst="rect">
            <a:avLst/>
          </a:prstGeom>
          <a:noFill/>
        </p:spPr>
        <p:txBody>
          <a:bodyPr wrap="square" rtlCol="0">
            <a:spAutoFit/>
          </a:bodyPr>
          <a:lstStyle/>
          <a:p>
            <a:pPr algn="ctr"/>
            <a:r>
              <a:rPr lang="en-GB" sz="3200" b="1" dirty="0" smtClean="0"/>
              <a:t>Week 1</a:t>
            </a:r>
            <a:endParaRPr lang="en-GB" sz="3200" b="1" dirty="0"/>
          </a:p>
        </p:txBody>
      </p:sp>
    </p:spTree>
    <p:extLst>
      <p:ext uri="{BB962C8B-B14F-4D97-AF65-F5344CB8AC3E}">
        <p14:creationId xmlns:p14="http://schemas.microsoft.com/office/powerpoint/2010/main" val="10721591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Major Themes</a:t>
            </a:r>
            <a:endParaRPr lang="en-GB" dirty="0"/>
          </a:p>
        </p:txBody>
      </p:sp>
      <p:sp>
        <p:nvSpPr>
          <p:cNvPr id="3" name="Content Placeholder 2"/>
          <p:cNvSpPr>
            <a:spLocks noGrp="1"/>
          </p:cNvSpPr>
          <p:nvPr>
            <p:ph idx="1"/>
          </p:nvPr>
        </p:nvSpPr>
        <p:spPr/>
        <p:txBody>
          <a:bodyPr>
            <a:normAutofit/>
          </a:bodyPr>
          <a:lstStyle/>
          <a:p>
            <a:r>
              <a:rPr lang="en-GB" dirty="0" smtClean="0"/>
              <a:t>Bilingualism</a:t>
            </a:r>
          </a:p>
          <a:p>
            <a:r>
              <a:rPr lang="en-GB" dirty="0" smtClean="0"/>
              <a:t>Partial Bilingualism</a:t>
            </a:r>
            <a:endParaRPr lang="en-GB" dirty="0"/>
          </a:p>
          <a:p>
            <a:r>
              <a:rPr lang="en-GB" dirty="0" smtClean="0"/>
              <a:t>unilingual</a:t>
            </a:r>
          </a:p>
          <a:p>
            <a:r>
              <a:rPr lang="en-GB" dirty="0" smtClean="0"/>
              <a:t>First Language Speakers</a:t>
            </a:r>
          </a:p>
          <a:p>
            <a:endParaRPr lang="en-GB" dirty="0"/>
          </a:p>
          <a:p>
            <a:r>
              <a:rPr lang="en-GB" dirty="0" smtClean="0"/>
              <a:t>Their effectiveness on Managers</a:t>
            </a:r>
          </a:p>
          <a:p>
            <a:endParaRPr lang="en-GB" dirty="0"/>
          </a:p>
          <a:p>
            <a:endParaRPr lang="en-GB" dirty="0" smtClean="0"/>
          </a:p>
        </p:txBody>
      </p:sp>
    </p:spTree>
    <p:extLst>
      <p:ext uri="{BB962C8B-B14F-4D97-AF65-F5344CB8AC3E}">
        <p14:creationId xmlns:p14="http://schemas.microsoft.com/office/powerpoint/2010/main" val="26192442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endParaRPr lang="en-GB" dirty="0" smtClean="0"/>
          </a:p>
          <a:p>
            <a:endParaRPr lang="en-GB" dirty="0"/>
          </a:p>
          <a:p>
            <a:r>
              <a:rPr lang="en-GB" dirty="0" smtClean="0"/>
              <a:t>Culture is the way of life of a group of people</a:t>
            </a:r>
            <a:endParaRPr lang="en-GB" dirty="0"/>
          </a:p>
        </p:txBody>
      </p:sp>
    </p:spTree>
    <p:extLst>
      <p:ext uri="{BB962C8B-B14F-4D97-AF65-F5344CB8AC3E}">
        <p14:creationId xmlns:p14="http://schemas.microsoft.com/office/powerpoint/2010/main" val="4731337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a:t>
            </a:r>
            <a:br>
              <a:rPr lang="en-GB" dirty="0" smtClean="0"/>
            </a:br>
            <a:endParaRPr lang="en-GB" dirty="0"/>
          </a:p>
        </p:txBody>
      </p:sp>
      <p:sp>
        <p:nvSpPr>
          <p:cNvPr id="3" name="Content Placeholder 2"/>
          <p:cNvSpPr>
            <a:spLocks noGrp="1"/>
          </p:cNvSpPr>
          <p:nvPr>
            <p:ph idx="1"/>
          </p:nvPr>
        </p:nvSpPr>
        <p:spPr/>
        <p:txBody>
          <a:bodyPr/>
          <a:lstStyle/>
          <a:p>
            <a:r>
              <a:rPr lang="en-GB" dirty="0" smtClean="0"/>
              <a:t>Bilingualism</a:t>
            </a:r>
          </a:p>
          <a:p>
            <a:endParaRPr lang="en-GB" dirty="0"/>
          </a:p>
          <a:p>
            <a:endParaRPr lang="en-GB" dirty="0" smtClean="0"/>
          </a:p>
          <a:p>
            <a:r>
              <a:rPr lang="en-GB" dirty="0" smtClean="0"/>
              <a:t>The ability to speak two languages with the facility of a native speaker. 2. spoken, written, or containing similar information in two different languages: a bilingual dictionary; Public notices at the embassy are bilingual.</a:t>
            </a:r>
          </a:p>
          <a:p>
            <a:endParaRPr lang="en-GB" dirty="0" smtClean="0"/>
          </a:p>
          <a:p>
            <a:endParaRPr lang="en-GB" dirty="0"/>
          </a:p>
        </p:txBody>
      </p:sp>
    </p:spTree>
    <p:extLst>
      <p:ext uri="{BB962C8B-B14F-4D97-AF65-F5344CB8AC3E}">
        <p14:creationId xmlns:p14="http://schemas.microsoft.com/office/powerpoint/2010/main" val="37078223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a:t>
            </a:r>
            <a:br>
              <a:rPr lang="en-GB" dirty="0" smtClean="0"/>
            </a:b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Partial Bilingualism</a:t>
            </a:r>
          </a:p>
          <a:p>
            <a:endParaRPr lang="en-GB" dirty="0" smtClean="0"/>
          </a:p>
          <a:p>
            <a:r>
              <a:rPr lang="en-GB" dirty="0" smtClean="0"/>
              <a:t>It is whereby an individual  attains native-like proficiency in the full range of understanding, speaking, reading, and writing skills in one language but achieve less than native like skills in some or all of these skills in the other language.</a:t>
            </a:r>
          </a:p>
          <a:p>
            <a:r>
              <a:rPr lang="en-GB" dirty="0" smtClean="0"/>
              <a:t> e.g. </a:t>
            </a:r>
            <a:r>
              <a:rPr lang="en-GB" dirty="0"/>
              <a:t> </a:t>
            </a:r>
            <a:r>
              <a:rPr lang="en-GB" dirty="0" smtClean="0"/>
              <a:t>A student in a Bilingual Program is able to speak, read, listen, and write in English but not in Spanish.</a:t>
            </a:r>
          </a:p>
          <a:p>
            <a:endParaRPr lang="en-GB" dirty="0"/>
          </a:p>
        </p:txBody>
      </p:sp>
    </p:spTree>
    <p:extLst>
      <p:ext uri="{BB962C8B-B14F-4D97-AF65-F5344CB8AC3E}">
        <p14:creationId xmlns:p14="http://schemas.microsoft.com/office/powerpoint/2010/main" val="13836563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a:t>
            </a:r>
            <a:br>
              <a:rPr lang="en-GB" dirty="0" smtClean="0"/>
            </a:br>
            <a:endParaRPr lang="en-GB" dirty="0"/>
          </a:p>
        </p:txBody>
      </p:sp>
      <p:sp>
        <p:nvSpPr>
          <p:cNvPr id="3" name="Content Placeholder 2"/>
          <p:cNvSpPr>
            <a:spLocks noGrp="1"/>
          </p:cNvSpPr>
          <p:nvPr>
            <p:ph idx="1"/>
          </p:nvPr>
        </p:nvSpPr>
        <p:spPr/>
        <p:txBody>
          <a:bodyPr/>
          <a:lstStyle/>
          <a:p>
            <a:r>
              <a:rPr lang="en-GB" dirty="0"/>
              <a:t>U</a:t>
            </a:r>
            <a:r>
              <a:rPr lang="en-GB" dirty="0" smtClean="0"/>
              <a:t>nilingual</a:t>
            </a:r>
          </a:p>
          <a:p>
            <a:endParaRPr lang="en-GB" dirty="0" smtClean="0"/>
          </a:p>
          <a:p>
            <a:r>
              <a:rPr lang="en-GB" dirty="0"/>
              <a:t> </a:t>
            </a:r>
            <a:r>
              <a:rPr lang="en-GB" dirty="0" smtClean="0"/>
              <a:t>As a definition it refers to  relating to only one language, e.g. only knowing English</a:t>
            </a:r>
          </a:p>
        </p:txBody>
      </p:sp>
    </p:spTree>
    <p:extLst>
      <p:ext uri="{BB962C8B-B14F-4D97-AF65-F5344CB8AC3E}">
        <p14:creationId xmlns:p14="http://schemas.microsoft.com/office/powerpoint/2010/main" val="4691332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3568" y="620688"/>
            <a:ext cx="7520632" cy="5633215"/>
          </a:xfrm>
        </p:spPr>
      </p:pic>
    </p:spTree>
    <p:extLst>
      <p:ext uri="{BB962C8B-B14F-4D97-AF65-F5344CB8AC3E}">
        <p14:creationId xmlns:p14="http://schemas.microsoft.com/office/powerpoint/2010/main" val="8556497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smtClean="0"/>
              <a:t>First Language Speaker</a:t>
            </a:r>
          </a:p>
          <a:p>
            <a:endParaRPr lang="en-GB" dirty="0"/>
          </a:p>
          <a:p>
            <a:endParaRPr lang="en-GB" dirty="0" smtClean="0"/>
          </a:p>
          <a:p>
            <a:r>
              <a:rPr lang="en-GB" dirty="0" smtClean="0"/>
              <a:t>A first language is the language or are the languages a person has been exposed to from birth ... Native speakers are considered to be an authority on their given language because of their natural acquisition ... and the "first language" refers</a:t>
            </a:r>
            <a:endParaRPr lang="en-GB" dirty="0"/>
          </a:p>
        </p:txBody>
      </p:sp>
    </p:spTree>
    <p:extLst>
      <p:ext uri="{BB962C8B-B14F-4D97-AF65-F5344CB8AC3E}">
        <p14:creationId xmlns:p14="http://schemas.microsoft.com/office/powerpoint/2010/main" val="22457630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Bilingualism (Multilingualism) Used </a:t>
            </a:r>
            <a:r>
              <a:rPr lang="en-GB" dirty="0" err="1" smtClean="0"/>
              <a:t>interchangably</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47664" y="1539646"/>
            <a:ext cx="6367762" cy="4769674"/>
          </a:xfrm>
        </p:spPr>
      </p:pic>
    </p:spTree>
    <p:extLst>
      <p:ext uri="{BB962C8B-B14F-4D97-AF65-F5344CB8AC3E}">
        <p14:creationId xmlns:p14="http://schemas.microsoft.com/office/powerpoint/2010/main" val="37614963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Bilingualism (Multilingualism) Used </a:t>
            </a:r>
            <a:r>
              <a:rPr lang="en-GB" dirty="0" err="1" smtClean="0"/>
              <a:t>interchangably</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Individual Bilingualism – the use of two (or more) languages by an individual</a:t>
            </a:r>
          </a:p>
          <a:p>
            <a:r>
              <a:rPr lang="en-GB" dirty="0" smtClean="0"/>
              <a:t>Definition of  Multilingualism </a:t>
            </a:r>
            <a:r>
              <a:rPr lang="en-GB" dirty="0"/>
              <a:t> </a:t>
            </a:r>
            <a:r>
              <a:rPr lang="en-GB" dirty="0" smtClean="0"/>
              <a:t>- using or able to speak several or many languages with some facility. </a:t>
            </a:r>
            <a:r>
              <a:rPr lang="en-GB" dirty="0"/>
              <a:t> </a:t>
            </a:r>
            <a:endParaRPr lang="en-GB" dirty="0" smtClean="0"/>
          </a:p>
          <a:p>
            <a:r>
              <a:rPr lang="en-GB" dirty="0" smtClean="0"/>
              <a:t>E.g., an individual who speaks both English and Spanish as described by many of the informants in the Hinton article</a:t>
            </a:r>
          </a:p>
          <a:p>
            <a:r>
              <a:rPr lang="en-GB" dirty="0" smtClean="0"/>
              <a:t>Societal Bilingualism – the use of two (or more) languages within a given community</a:t>
            </a:r>
          </a:p>
          <a:p>
            <a:r>
              <a:rPr lang="en-GB" dirty="0" smtClean="0"/>
              <a:t>E.g., the bilingual setting in India, Canada, Switzerland, Malaysia, etc. </a:t>
            </a:r>
          </a:p>
          <a:p>
            <a:endParaRPr lang="en-GB" dirty="0"/>
          </a:p>
        </p:txBody>
      </p:sp>
    </p:spTree>
    <p:extLst>
      <p:ext uri="{BB962C8B-B14F-4D97-AF65-F5344CB8AC3E}">
        <p14:creationId xmlns:p14="http://schemas.microsoft.com/office/powerpoint/2010/main" val="11856131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Bilingualism</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Research has found a positive link between proficiency in more than one language and cognitive and academic skills </a:t>
            </a:r>
            <a:r>
              <a:rPr lang="en-GB" sz="1200" dirty="0" smtClean="0"/>
              <a:t>(Armstrong &amp; Rogers, 1997; </a:t>
            </a:r>
            <a:r>
              <a:rPr lang="en-GB" sz="1200" dirty="0" err="1" smtClean="0"/>
              <a:t>Bialystock</a:t>
            </a:r>
            <a:r>
              <a:rPr lang="en-GB" sz="1200" dirty="0" smtClean="0"/>
              <a:t> &amp; </a:t>
            </a:r>
            <a:r>
              <a:rPr lang="en-GB" sz="1200" dirty="0" err="1" smtClean="0"/>
              <a:t>Hakuta</a:t>
            </a:r>
            <a:r>
              <a:rPr lang="en-GB" sz="1200" dirty="0" smtClean="0"/>
              <a:t>, 1994: Cummins, 1992; </a:t>
            </a:r>
            <a:r>
              <a:rPr lang="en-GB" sz="1200" dirty="0" err="1" smtClean="0"/>
              <a:t>Hakuta</a:t>
            </a:r>
            <a:r>
              <a:rPr lang="en-GB" sz="1200" dirty="0" smtClean="0"/>
              <a:t>, 1986). Some studies indicate that individuals who learn a second language are more creative and better at solving complex problems than those who do not (Bamford &amp; </a:t>
            </a:r>
            <a:r>
              <a:rPr lang="en-GB" sz="1200" dirty="0" err="1" smtClean="0"/>
              <a:t>Mizokawa</a:t>
            </a:r>
            <a:r>
              <a:rPr lang="en-GB" sz="1200" dirty="0" smtClean="0"/>
              <a:t>, 1991; Cummins, 1992). </a:t>
            </a:r>
          </a:p>
          <a:p>
            <a:endParaRPr lang="en-GB" dirty="0" smtClean="0"/>
          </a:p>
          <a:p>
            <a:r>
              <a:rPr lang="en-GB" dirty="0" smtClean="0"/>
              <a:t>Standardized test results show that students who have focused on foreign language studies routinely </a:t>
            </a:r>
            <a:r>
              <a:rPr lang="en-GB" sz="3500" dirty="0" smtClean="0"/>
              <a:t>achieve among the highest scores in all subjects tested (The SAT College Board, 2002).</a:t>
            </a:r>
          </a:p>
          <a:p>
            <a:endParaRPr lang="en-GB" dirty="0"/>
          </a:p>
        </p:txBody>
      </p:sp>
    </p:spTree>
    <p:extLst>
      <p:ext uri="{BB962C8B-B14F-4D97-AF65-F5344CB8AC3E}">
        <p14:creationId xmlns:p14="http://schemas.microsoft.com/office/powerpoint/2010/main" val="11677419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Bilingualism</a:t>
            </a:r>
            <a:endParaRPr lang="en-GB" dirty="0"/>
          </a:p>
        </p:txBody>
      </p:sp>
      <p:sp>
        <p:nvSpPr>
          <p:cNvPr id="3" name="Content Placeholder 2"/>
          <p:cNvSpPr>
            <a:spLocks noGrp="1"/>
          </p:cNvSpPr>
          <p:nvPr>
            <p:ph idx="1"/>
          </p:nvPr>
        </p:nvSpPr>
        <p:spPr/>
        <p:txBody>
          <a:bodyPr>
            <a:normAutofit lnSpcReduction="10000"/>
          </a:bodyPr>
          <a:lstStyle/>
          <a:p>
            <a:r>
              <a:rPr lang="en-GB" dirty="0" smtClean="0"/>
              <a:t>Being able to speak more than one language – </a:t>
            </a:r>
          </a:p>
          <a:p>
            <a:r>
              <a:rPr lang="en-GB" dirty="0" smtClean="0"/>
              <a:t>Bilingual helps to maintain our political and security interests, and promote tolerance  and intercultural awareness. </a:t>
            </a:r>
          </a:p>
          <a:p>
            <a:endParaRPr lang="en-GB" dirty="0"/>
          </a:p>
          <a:p>
            <a:r>
              <a:rPr lang="en-GB" dirty="0" smtClean="0"/>
              <a:t> (Pratt, 2002; </a:t>
            </a:r>
            <a:r>
              <a:rPr lang="en-GB" dirty="0" err="1" smtClean="0"/>
              <a:t>Sollors</a:t>
            </a:r>
            <a:r>
              <a:rPr lang="en-GB" dirty="0" smtClean="0"/>
              <a:t>, 2002 in Working Together to Build a Multilingual Society: brochure prepared by the </a:t>
            </a:r>
            <a:r>
              <a:rPr lang="en-GB" dirty="0" err="1" smtClean="0"/>
              <a:t>Center</a:t>
            </a:r>
            <a:r>
              <a:rPr lang="en-GB" dirty="0" smtClean="0"/>
              <a:t> for Applied Linguistics). </a:t>
            </a:r>
          </a:p>
          <a:p>
            <a:endParaRPr lang="en-GB" dirty="0"/>
          </a:p>
        </p:txBody>
      </p:sp>
    </p:spTree>
    <p:extLst>
      <p:ext uri="{BB962C8B-B14F-4D97-AF65-F5344CB8AC3E}">
        <p14:creationId xmlns:p14="http://schemas.microsoft.com/office/powerpoint/2010/main" val="9787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it means to be bilingual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75% of the world’s population speak two or more languages.</a:t>
            </a:r>
          </a:p>
          <a:p>
            <a:r>
              <a:rPr lang="en-GB" dirty="0" smtClean="0"/>
              <a:t>Not all bilinguals speak two languages at the same level.</a:t>
            </a:r>
          </a:p>
          <a:p>
            <a:r>
              <a:rPr lang="en-GB" dirty="0" smtClean="0"/>
              <a:t>By the age of 2.5, a bilingual child begins to make choices in language use, usually the majority language.</a:t>
            </a:r>
          </a:p>
          <a:p>
            <a:r>
              <a:rPr lang="en-GB" dirty="0" smtClean="0"/>
              <a:t>Parents who want their children to retain their heritage language must work at it.</a:t>
            </a:r>
          </a:p>
          <a:p>
            <a:r>
              <a:rPr lang="en-GB" dirty="0" smtClean="0"/>
              <a:t>In the U.S. immigrants are strongly urged to assimilate and discourages from retaining their heritage language.</a:t>
            </a:r>
          </a:p>
          <a:p>
            <a:r>
              <a:rPr lang="en-GB" dirty="0" smtClean="0"/>
              <a:t>That is a national loss.</a:t>
            </a:r>
          </a:p>
          <a:p>
            <a:endParaRPr lang="en-GB" dirty="0"/>
          </a:p>
        </p:txBody>
      </p:sp>
    </p:spTree>
    <p:extLst>
      <p:ext uri="{BB962C8B-B14F-4D97-AF65-F5344CB8AC3E}">
        <p14:creationId xmlns:p14="http://schemas.microsoft.com/office/powerpoint/2010/main" val="29956861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it means to be bilingual ..</a:t>
            </a:r>
            <a:endParaRPr lang="en-GB" dirty="0"/>
          </a:p>
        </p:txBody>
      </p:sp>
      <p:sp>
        <p:nvSpPr>
          <p:cNvPr id="3" name="Content Placeholder 2"/>
          <p:cNvSpPr>
            <a:spLocks noGrp="1"/>
          </p:cNvSpPr>
          <p:nvPr>
            <p:ph idx="1"/>
          </p:nvPr>
        </p:nvSpPr>
        <p:spPr/>
        <p:txBody>
          <a:bodyPr/>
          <a:lstStyle/>
          <a:p>
            <a:r>
              <a:rPr lang="en-GB" dirty="0" smtClean="0"/>
              <a:t>things to different people. </a:t>
            </a:r>
          </a:p>
          <a:p>
            <a:r>
              <a:rPr lang="en-GB" dirty="0" smtClean="0"/>
              <a:t>To the average person, bilingualism can be loosely defined as: </a:t>
            </a:r>
          </a:p>
          <a:p>
            <a:r>
              <a:rPr lang="en-GB" dirty="0" smtClean="0"/>
              <a:t>the use of two languages or </a:t>
            </a:r>
          </a:p>
          <a:p>
            <a:r>
              <a:rPr lang="en-GB" dirty="0" smtClean="0"/>
              <a:t>the native-like control of two languages.</a:t>
            </a:r>
            <a:endParaRPr lang="en-GB" dirty="0"/>
          </a:p>
        </p:txBody>
      </p:sp>
    </p:spTree>
    <p:extLst>
      <p:ext uri="{BB962C8B-B14F-4D97-AF65-F5344CB8AC3E}">
        <p14:creationId xmlns:p14="http://schemas.microsoft.com/office/powerpoint/2010/main" val="12258764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99592" y="548680"/>
            <a:ext cx="7655383" cy="5747537"/>
          </a:xfrm>
        </p:spPr>
      </p:pic>
    </p:spTree>
    <p:extLst>
      <p:ext uri="{BB962C8B-B14F-4D97-AF65-F5344CB8AC3E}">
        <p14:creationId xmlns:p14="http://schemas.microsoft.com/office/powerpoint/2010/main" val="35902542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Describing Bilingualism &amp; Multilingualism</a:t>
            </a:r>
            <a:endParaRPr lang="en-GB" dirty="0"/>
          </a:p>
        </p:txBody>
      </p:sp>
      <p:sp>
        <p:nvSpPr>
          <p:cNvPr id="3" name="Content Placeholder 2"/>
          <p:cNvSpPr>
            <a:spLocks noGrp="1"/>
          </p:cNvSpPr>
          <p:nvPr>
            <p:ph idx="1"/>
          </p:nvPr>
        </p:nvSpPr>
        <p:spPr/>
        <p:txBody>
          <a:bodyPr/>
          <a:lstStyle/>
          <a:p>
            <a:r>
              <a:rPr lang="en-GB" dirty="0" smtClean="0"/>
              <a:t>Five important variables in relation to bilingualism:</a:t>
            </a:r>
          </a:p>
          <a:p>
            <a:r>
              <a:rPr lang="en-GB" dirty="0" smtClean="0"/>
              <a:t>	1]  degree of bilingualism</a:t>
            </a:r>
          </a:p>
          <a:p>
            <a:r>
              <a:rPr lang="en-GB" dirty="0" smtClean="0"/>
              <a:t>	2]  context of bilingual language acquisition</a:t>
            </a:r>
          </a:p>
          <a:p>
            <a:r>
              <a:rPr lang="en-GB" dirty="0" smtClean="0"/>
              <a:t>	3]  age of acquisition</a:t>
            </a:r>
          </a:p>
          <a:p>
            <a:r>
              <a:rPr lang="en-GB" dirty="0" smtClean="0"/>
              <a:t>	4]  domain of use of each language</a:t>
            </a:r>
          </a:p>
          <a:p>
            <a:r>
              <a:rPr lang="en-GB" dirty="0" smtClean="0"/>
              <a:t>	5]  social orientation</a:t>
            </a:r>
          </a:p>
          <a:p>
            <a:endParaRPr lang="en-GB" dirty="0"/>
          </a:p>
        </p:txBody>
      </p:sp>
    </p:spTree>
    <p:extLst>
      <p:ext uri="{BB962C8B-B14F-4D97-AF65-F5344CB8AC3E}">
        <p14:creationId xmlns:p14="http://schemas.microsoft.com/office/powerpoint/2010/main" val="4998174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Degree of Bilingualism – Dominant Bilinguals</a:t>
            </a:r>
            <a:endParaRPr lang="en-GB" dirty="0"/>
          </a:p>
        </p:txBody>
      </p:sp>
      <p:sp>
        <p:nvSpPr>
          <p:cNvPr id="3" name="Content Placeholder 2"/>
          <p:cNvSpPr>
            <a:spLocks noGrp="1"/>
          </p:cNvSpPr>
          <p:nvPr>
            <p:ph idx="1"/>
          </p:nvPr>
        </p:nvSpPr>
        <p:spPr/>
        <p:txBody>
          <a:bodyPr/>
          <a:lstStyle/>
          <a:p>
            <a:r>
              <a:rPr lang="en-GB" dirty="0" smtClean="0"/>
              <a:t>Individuals who are dominant in one language. </a:t>
            </a:r>
          </a:p>
          <a:p>
            <a:r>
              <a:rPr lang="en-GB" dirty="0" smtClean="0"/>
              <a:t>Less dominant language = ‘subordinate.’ </a:t>
            </a:r>
          </a:p>
          <a:p>
            <a:r>
              <a:rPr lang="en-GB" dirty="0" smtClean="0"/>
              <a:t>Dominance does not apply to all domains.</a:t>
            </a:r>
          </a:p>
          <a:p>
            <a:r>
              <a:rPr lang="en-GB" dirty="0" smtClean="0"/>
              <a:t>One may be dominant in the subordinate language in some domains.</a:t>
            </a:r>
          </a:p>
          <a:p>
            <a:endParaRPr lang="en-GB" dirty="0"/>
          </a:p>
        </p:txBody>
      </p:sp>
    </p:spTree>
    <p:extLst>
      <p:ext uri="{BB962C8B-B14F-4D97-AF65-F5344CB8AC3E}">
        <p14:creationId xmlns:p14="http://schemas.microsoft.com/office/powerpoint/2010/main" val="28886275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Degree of Bilingualism – Dominant Bilinguals</a:t>
            </a:r>
            <a:endParaRPr lang="en-GB" dirty="0"/>
          </a:p>
        </p:txBody>
      </p:sp>
      <p:sp>
        <p:nvSpPr>
          <p:cNvPr id="3" name="Content Placeholder 2"/>
          <p:cNvSpPr>
            <a:spLocks noGrp="1"/>
          </p:cNvSpPr>
          <p:nvPr>
            <p:ph idx="1"/>
          </p:nvPr>
        </p:nvSpPr>
        <p:spPr/>
        <p:txBody>
          <a:bodyPr/>
          <a:lstStyle/>
          <a:p>
            <a:r>
              <a:rPr lang="en-GB" dirty="0" smtClean="0"/>
              <a:t>Individuals who are gradually losing competence in one language, usually because of disuse. </a:t>
            </a:r>
          </a:p>
          <a:p>
            <a:r>
              <a:rPr lang="en-GB" dirty="0" smtClean="0"/>
              <a:t>common among immigrant groups</a:t>
            </a:r>
          </a:p>
          <a:p>
            <a:r>
              <a:rPr lang="en-GB" dirty="0" smtClean="0"/>
              <a:t>often loose productive skills while retaining receptive skills</a:t>
            </a:r>
          </a:p>
          <a:p>
            <a:endParaRPr lang="en-GB" dirty="0"/>
          </a:p>
        </p:txBody>
      </p:sp>
    </p:spTree>
    <p:extLst>
      <p:ext uri="{BB962C8B-B14F-4D97-AF65-F5344CB8AC3E}">
        <p14:creationId xmlns:p14="http://schemas.microsoft.com/office/powerpoint/2010/main" val="1255909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Semilinguals</a:t>
            </a:r>
            <a:r>
              <a:rPr lang="en-GB" dirty="0" smtClean="0"/>
              <a:t> / Limited Bilinguals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Individuals who appear to have limited proficiency in both languages. Deficit in six language competencies:</a:t>
            </a:r>
          </a:p>
          <a:p>
            <a:r>
              <a:rPr lang="en-GB" dirty="0" smtClean="0"/>
              <a:t>size of vocabulary</a:t>
            </a:r>
          </a:p>
          <a:p>
            <a:r>
              <a:rPr lang="en-GB" dirty="0" smtClean="0"/>
              <a:t>correctness of language</a:t>
            </a:r>
          </a:p>
          <a:p>
            <a:r>
              <a:rPr lang="en-GB" dirty="0" smtClean="0"/>
              <a:t>unconscious processing of language (automation)</a:t>
            </a:r>
          </a:p>
          <a:p>
            <a:r>
              <a:rPr lang="en-GB" dirty="0" smtClean="0"/>
              <a:t>language creation</a:t>
            </a:r>
          </a:p>
          <a:p>
            <a:r>
              <a:rPr lang="en-GB" dirty="0" smtClean="0"/>
              <a:t>mastery of the functions of language (e.g., emotive, cognitive)</a:t>
            </a:r>
          </a:p>
          <a:p>
            <a:r>
              <a:rPr lang="en-GB" dirty="0" smtClean="0"/>
              <a:t>meanings and imagery</a:t>
            </a:r>
          </a:p>
          <a:p>
            <a:endParaRPr lang="en-GB" dirty="0"/>
          </a:p>
        </p:txBody>
      </p:sp>
    </p:spTree>
    <p:extLst>
      <p:ext uri="{BB962C8B-B14F-4D97-AF65-F5344CB8AC3E}">
        <p14:creationId xmlns:p14="http://schemas.microsoft.com/office/powerpoint/2010/main" val="31307159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 of Acquisition </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Sensitive age for language learning (from Lenneberg’s 1967 ‘critical period’):  We have a superior language learning capacity early in life which will disappear or decline with maturation.</a:t>
            </a:r>
          </a:p>
          <a:p>
            <a:r>
              <a:rPr lang="en-GB" dirty="0" smtClean="0"/>
              <a:t>evidence for exceptions</a:t>
            </a:r>
          </a:p>
          <a:p>
            <a:r>
              <a:rPr lang="en-GB" dirty="0" smtClean="0"/>
              <a:t>no clear cut-off age</a:t>
            </a:r>
          </a:p>
          <a:p>
            <a:r>
              <a:rPr lang="en-GB" dirty="0" smtClean="0"/>
              <a:t>Important references on age &amp; acquisition:</a:t>
            </a:r>
          </a:p>
          <a:p>
            <a:r>
              <a:rPr lang="en-GB" dirty="0" smtClean="0"/>
              <a:t>Birdsong, D. 1992. Ultimate attainment in second language acquisition. Language 684: 706-755</a:t>
            </a:r>
          </a:p>
          <a:p>
            <a:r>
              <a:rPr lang="en-GB" dirty="0" smtClean="0"/>
              <a:t>Birdsong, D. 2005. Interpreting age effects in second language acquisition, In J. Kroll &amp; A De Groot, eds., Handbook of bilingualism: Psycholinguistic approaches. New York: Oxford University Press.</a:t>
            </a:r>
          </a:p>
          <a:p>
            <a:endParaRPr lang="en-GB" dirty="0"/>
          </a:p>
        </p:txBody>
      </p:sp>
    </p:spTree>
    <p:extLst>
      <p:ext uri="{BB962C8B-B14F-4D97-AF65-F5344CB8AC3E}">
        <p14:creationId xmlns:p14="http://schemas.microsoft.com/office/powerpoint/2010/main" val="33376789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 of Acquisition</a:t>
            </a:r>
            <a:endParaRPr lang="en-GB" dirty="0"/>
          </a:p>
        </p:txBody>
      </p:sp>
      <p:sp>
        <p:nvSpPr>
          <p:cNvPr id="3" name="Content Placeholder 2"/>
          <p:cNvSpPr>
            <a:spLocks noGrp="1"/>
          </p:cNvSpPr>
          <p:nvPr>
            <p:ph idx="1"/>
          </p:nvPr>
        </p:nvSpPr>
        <p:spPr/>
        <p:txBody>
          <a:bodyPr/>
          <a:lstStyle/>
          <a:p>
            <a:r>
              <a:rPr lang="en-GB" dirty="0" smtClean="0"/>
              <a:t>Possible factors:</a:t>
            </a:r>
          </a:p>
          <a:p>
            <a:r>
              <a:rPr lang="en-GB" dirty="0" smtClean="0"/>
              <a:t>neurological</a:t>
            </a:r>
          </a:p>
          <a:p>
            <a:r>
              <a:rPr lang="en-GB" dirty="0" smtClean="0"/>
              <a:t>aptitudes</a:t>
            </a:r>
          </a:p>
          <a:p>
            <a:r>
              <a:rPr lang="en-GB" dirty="0" smtClean="0"/>
              <a:t>attitude</a:t>
            </a:r>
          </a:p>
          <a:p>
            <a:r>
              <a:rPr lang="en-GB" dirty="0" smtClean="0"/>
              <a:t>identity and motivation</a:t>
            </a:r>
          </a:p>
          <a:p>
            <a:r>
              <a:rPr lang="en-GB" dirty="0" smtClean="0"/>
              <a:t>nature of exposure</a:t>
            </a:r>
          </a:p>
          <a:p>
            <a:r>
              <a:rPr lang="en-GB" dirty="0" smtClean="0"/>
              <a:t>What is a ‘native speaker’?</a:t>
            </a:r>
          </a:p>
          <a:p>
            <a:endParaRPr lang="en-GB" dirty="0"/>
          </a:p>
        </p:txBody>
      </p:sp>
    </p:spTree>
    <p:extLst>
      <p:ext uri="{BB962C8B-B14F-4D97-AF65-F5344CB8AC3E}">
        <p14:creationId xmlns:p14="http://schemas.microsoft.com/office/powerpoint/2010/main" val="981982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 of Acquisition</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Rate your competence in your first language in the four macro skills (LSRW). Are you equally competent in all skills? What would be considered ‘native-like’ proficiency for a learner of that language? What levels of competence do you expect native speakers to have?</a:t>
            </a:r>
          </a:p>
          <a:p>
            <a:r>
              <a:rPr lang="en-GB" dirty="0" smtClean="0"/>
              <a:t>Who would you rule out as a native speaker? What standards of norms do you use in your assessment? (Consider someone brought up in India or the Philippines who speaks English as a first language. Would you consider that person a native speaker?)</a:t>
            </a:r>
          </a:p>
          <a:p>
            <a:endParaRPr lang="en-GB" dirty="0"/>
          </a:p>
        </p:txBody>
      </p:sp>
    </p:spTree>
    <p:extLst>
      <p:ext uri="{BB962C8B-B14F-4D97-AF65-F5344CB8AC3E}">
        <p14:creationId xmlns:p14="http://schemas.microsoft.com/office/powerpoint/2010/main" val="36960478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Influence and Variables on Language Acquisition</a:t>
            </a:r>
            <a:endParaRPr lang="en-GB" dirty="0"/>
          </a:p>
        </p:txBody>
      </p:sp>
      <p:sp>
        <p:nvSpPr>
          <p:cNvPr id="3" name="Content Placeholder 2"/>
          <p:cNvSpPr>
            <a:spLocks noGrp="1"/>
          </p:cNvSpPr>
          <p:nvPr>
            <p:ph idx="1"/>
          </p:nvPr>
        </p:nvSpPr>
        <p:spPr/>
        <p:txBody>
          <a:bodyPr>
            <a:normAutofit lnSpcReduction="10000"/>
          </a:bodyPr>
          <a:lstStyle/>
          <a:p>
            <a:r>
              <a:rPr lang="en-GB" dirty="0" smtClean="0"/>
              <a:t>Domains: the different spheres of influence in a speaker’s life – </a:t>
            </a:r>
          </a:p>
          <a:p>
            <a:r>
              <a:rPr lang="en-GB" dirty="0" smtClean="0"/>
              <a:t>Family</a:t>
            </a:r>
          </a:p>
          <a:p>
            <a:r>
              <a:rPr lang="en-GB" dirty="0" smtClean="0"/>
              <a:t>Friendship</a:t>
            </a:r>
          </a:p>
          <a:p>
            <a:r>
              <a:rPr lang="en-GB" dirty="0" smtClean="0"/>
              <a:t>Religion</a:t>
            </a:r>
          </a:p>
          <a:p>
            <a:r>
              <a:rPr lang="en-GB" dirty="0" smtClean="0"/>
              <a:t>Education</a:t>
            </a:r>
          </a:p>
          <a:p>
            <a:r>
              <a:rPr lang="en-GB" dirty="0" smtClean="0"/>
              <a:t>Employment</a:t>
            </a:r>
          </a:p>
          <a:p>
            <a:r>
              <a:rPr lang="en-GB" dirty="0" smtClean="0"/>
              <a:t>etc.</a:t>
            </a:r>
          </a:p>
          <a:p>
            <a:endParaRPr lang="en-GB" dirty="0"/>
          </a:p>
        </p:txBody>
      </p:sp>
    </p:spTree>
    <p:extLst>
      <p:ext uri="{BB962C8B-B14F-4D97-AF65-F5344CB8AC3E}">
        <p14:creationId xmlns:p14="http://schemas.microsoft.com/office/powerpoint/2010/main" val="3866943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Influence and Variables on Language Acquisition</a:t>
            </a:r>
            <a:endParaRPr lang="en-GB" dirty="0"/>
          </a:p>
        </p:txBody>
      </p:sp>
      <p:sp>
        <p:nvSpPr>
          <p:cNvPr id="3" name="Content Placeholder 2"/>
          <p:cNvSpPr>
            <a:spLocks noGrp="1"/>
          </p:cNvSpPr>
          <p:nvPr>
            <p:ph idx="1"/>
          </p:nvPr>
        </p:nvSpPr>
        <p:spPr/>
        <p:txBody>
          <a:bodyPr/>
          <a:lstStyle/>
          <a:p>
            <a:r>
              <a:rPr lang="en-GB" dirty="0" smtClean="0"/>
              <a:t>Interlocutors: a language relationship tends to evolve naturally. And once established, it is usually not easy to alter </a:t>
            </a:r>
          </a:p>
          <a:p>
            <a:r>
              <a:rPr lang="en-GB" dirty="0" smtClean="0"/>
              <a:t>Place or Location: work vs. home; physical location like </a:t>
            </a:r>
            <a:r>
              <a:rPr lang="en-GB" dirty="0" err="1" smtClean="0"/>
              <a:t>neighborhoods</a:t>
            </a:r>
            <a:endParaRPr lang="en-GB" dirty="0" smtClean="0"/>
          </a:p>
          <a:p>
            <a:r>
              <a:rPr lang="en-GB" dirty="0" smtClean="0"/>
              <a:t>Topic: language of technical discourse or cooking, gardening, etc.</a:t>
            </a:r>
          </a:p>
          <a:p>
            <a:endParaRPr lang="en-GB" dirty="0"/>
          </a:p>
        </p:txBody>
      </p:sp>
    </p:spTree>
    <p:extLst>
      <p:ext uri="{BB962C8B-B14F-4D97-AF65-F5344CB8AC3E}">
        <p14:creationId xmlns:p14="http://schemas.microsoft.com/office/powerpoint/2010/main" val="24128185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Orientation</a:t>
            </a:r>
            <a:endParaRPr lang="en-GB" dirty="0"/>
          </a:p>
        </p:txBody>
      </p:sp>
      <p:sp>
        <p:nvSpPr>
          <p:cNvPr id="3" name="Content Placeholder 2"/>
          <p:cNvSpPr>
            <a:spLocks noGrp="1"/>
          </p:cNvSpPr>
          <p:nvPr>
            <p:ph idx="1"/>
          </p:nvPr>
        </p:nvSpPr>
        <p:spPr/>
        <p:txBody>
          <a:bodyPr/>
          <a:lstStyle/>
          <a:p>
            <a:r>
              <a:rPr lang="en-GB" dirty="0" smtClean="0"/>
              <a:t>Attitudes of bilinguals toward their bilingual status; </a:t>
            </a:r>
          </a:p>
          <a:p>
            <a:endParaRPr lang="en-GB" dirty="0" smtClean="0"/>
          </a:p>
          <a:p>
            <a:r>
              <a:rPr lang="en-GB" dirty="0" smtClean="0"/>
              <a:t>Attitudes toward the larger community; </a:t>
            </a:r>
          </a:p>
          <a:p>
            <a:endParaRPr lang="en-GB" dirty="0" smtClean="0"/>
          </a:p>
          <a:p>
            <a:r>
              <a:rPr lang="en-GB" dirty="0" smtClean="0"/>
              <a:t>Attitudes of the larger community toward them and their bilingual status.</a:t>
            </a:r>
            <a:endParaRPr lang="en-GB" dirty="0"/>
          </a:p>
        </p:txBody>
      </p:sp>
    </p:spTree>
    <p:extLst>
      <p:ext uri="{BB962C8B-B14F-4D97-AF65-F5344CB8AC3E}">
        <p14:creationId xmlns:p14="http://schemas.microsoft.com/office/powerpoint/2010/main" val="38209409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Additive vs. Subtractive Bilingualism</a:t>
            </a:r>
            <a:endParaRPr lang="en-GB" dirty="0"/>
          </a:p>
        </p:txBody>
      </p:sp>
      <p:sp>
        <p:nvSpPr>
          <p:cNvPr id="3" name="Content Placeholder 2"/>
          <p:cNvSpPr>
            <a:spLocks noGrp="1"/>
          </p:cNvSpPr>
          <p:nvPr>
            <p:ph idx="1"/>
          </p:nvPr>
        </p:nvSpPr>
        <p:spPr/>
        <p:txBody>
          <a:bodyPr>
            <a:normAutofit lnSpcReduction="10000"/>
          </a:bodyPr>
          <a:lstStyle/>
          <a:p>
            <a:r>
              <a:rPr lang="en-GB" dirty="0" smtClean="0"/>
              <a:t>Subtractive bilingualism / differential bilingualism: Without first language support, the learning of a new language may entail the loss of that first language.</a:t>
            </a:r>
          </a:p>
          <a:p>
            <a:r>
              <a:rPr lang="en-GB" dirty="0" smtClean="0"/>
              <a:t>Additive bilingualism: an environment conducive to the development of the first language as well as the development of the second language results in the maintenance of both.</a:t>
            </a:r>
          </a:p>
          <a:p>
            <a:endParaRPr lang="en-GB" dirty="0"/>
          </a:p>
        </p:txBody>
      </p:sp>
    </p:spTree>
    <p:extLst>
      <p:ext uri="{BB962C8B-B14F-4D97-AF65-F5344CB8AC3E}">
        <p14:creationId xmlns:p14="http://schemas.microsoft.com/office/powerpoint/2010/main" val="31850206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Multilingualism and Business Context</a:t>
            </a:r>
            <a:endParaRPr lang="en-GB" dirty="0"/>
          </a:p>
        </p:txBody>
      </p:sp>
      <p:sp>
        <p:nvSpPr>
          <p:cNvPr id="3" name="Content Placeholder 2"/>
          <p:cNvSpPr>
            <a:spLocks noGrp="1"/>
          </p:cNvSpPr>
          <p:nvPr>
            <p:ph idx="1"/>
          </p:nvPr>
        </p:nvSpPr>
        <p:spPr/>
        <p:txBody>
          <a:bodyPr/>
          <a:lstStyle/>
          <a:p>
            <a:r>
              <a:rPr lang="en-GB" dirty="0" smtClean="0"/>
              <a:t>Managers need to be aware of their audience</a:t>
            </a:r>
          </a:p>
          <a:p>
            <a:r>
              <a:rPr lang="en-GB" dirty="0" smtClean="0"/>
              <a:t>Managers with international teams need to ensure their communication is effective</a:t>
            </a:r>
          </a:p>
          <a:p>
            <a:r>
              <a:rPr lang="en-GB" dirty="0" smtClean="0"/>
              <a:t>Managers should ensure they have a feedback mechanism so personnel who are unsure can have a route to clarify the communication in a non- threatening way</a:t>
            </a:r>
            <a:endParaRPr lang="en-GB" dirty="0"/>
          </a:p>
        </p:txBody>
      </p:sp>
    </p:spTree>
    <p:extLst>
      <p:ext uri="{BB962C8B-B14F-4D97-AF65-F5344CB8AC3E}">
        <p14:creationId xmlns:p14="http://schemas.microsoft.com/office/powerpoint/2010/main" val="28731459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Week........</a:t>
            </a:r>
            <a:endParaRPr lang="en-GB" dirty="0"/>
          </a:p>
        </p:txBody>
      </p:sp>
      <p:sp>
        <p:nvSpPr>
          <p:cNvPr id="3" name="Content Placeholder 2"/>
          <p:cNvSpPr>
            <a:spLocks noGrp="1"/>
          </p:cNvSpPr>
          <p:nvPr>
            <p:ph idx="1"/>
          </p:nvPr>
        </p:nvSpPr>
        <p:spPr/>
        <p:txBody>
          <a:bodyPr/>
          <a:lstStyle/>
          <a:p>
            <a:pPr>
              <a:buFont typeface="Wingdings" pitchFamily="2" charset="2"/>
              <a:buChar char="Ø"/>
            </a:pPr>
            <a:r>
              <a:rPr lang="en-GB" dirty="0" smtClean="0"/>
              <a:t> Business English as a Foreign Language</a:t>
            </a:r>
          </a:p>
          <a:p>
            <a:pPr>
              <a:buFont typeface="Wingdings" pitchFamily="2" charset="2"/>
              <a:buChar char="§"/>
            </a:pPr>
            <a:r>
              <a:rPr lang="en-GB" dirty="0" smtClean="0"/>
              <a:t>Lingua franca</a:t>
            </a:r>
          </a:p>
          <a:p>
            <a:pPr>
              <a:buFont typeface="Wingdings" pitchFamily="2" charset="2"/>
              <a:buChar char="§"/>
            </a:pPr>
            <a:r>
              <a:rPr lang="en-GB" dirty="0" smtClean="0"/>
              <a:t>Language effects on business</a:t>
            </a:r>
          </a:p>
          <a:p>
            <a:pPr>
              <a:buFont typeface="Wingdings" pitchFamily="2" charset="2"/>
              <a:buChar char="§"/>
            </a:pPr>
            <a:r>
              <a:rPr lang="en-GB" dirty="0" smtClean="0"/>
              <a:t>Global consumer culture</a:t>
            </a: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36"/>
            <a:ext cx="8229600" cy="664060"/>
          </a:xfrm>
        </p:spPr>
        <p:txBody>
          <a:bodyPr>
            <a:normAutofit fontScale="90000"/>
          </a:bodyPr>
          <a:lstStyle/>
          <a:p>
            <a:r>
              <a:rPr lang="en-GB" dirty="0" smtClean="0"/>
              <a:t>Seminar</a:t>
            </a:r>
            <a:endParaRPr lang="en-GB" dirty="0"/>
          </a:p>
        </p:txBody>
      </p:sp>
      <p:sp>
        <p:nvSpPr>
          <p:cNvPr id="3" name="Content Placeholder 2"/>
          <p:cNvSpPr>
            <a:spLocks noGrp="1"/>
          </p:cNvSpPr>
          <p:nvPr>
            <p:ph idx="1"/>
          </p:nvPr>
        </p:nvSpPr>
        <p:spPr>
          <a:xfrm>
            <a:off x="107504" y="836712"/>
            <a:ext cx="8856984" cy="5760640"/>
          </a:xfrm>
        </p:spPr>
        <p:txBody>
          <a:bodyPr>
            <a:normAutofit lnSpcReduction="10000"/>
          </a:bodyPr>
          <a:lstStyle/>
          <a:p>
            <a:r>
              <a:rPr lang="en-GB" dirty="0" smtClean="0"/>
              <a:t>Assume you are the manager of Nestle Plc in India, what skill do you need to get along with your Hindi speaking colleagues?</a:t>
            </a:r>
          </a:p>
          <a:p>
            <a:r>
              <a:rPr lang="en-GB" dirty="0" smtClean="0"/>
              <a:t>What are the benefits of language to the modern manager?</a:t>
            </a:r>
          </a:p>
          <a:p>
            <a:r>
              <a:rPr lang="en-GB" dirty="0" smtClean="0"/>
              <a:t>What cultural factors would you consider in communicating with a nationally diverse group?</a:t>
            </a:r>
          </a:p>
          <a:p>
            <a:r>
              <a:rPr lang="en-GB" dirty="0" smtClean="0"/>
              <a:t>To what extent would you consider bilingualism relevant in an international business context?</a:t>
            </a:r>
          </a:p>
          <a:p>
            <a:r>
              <a:rPr lang="en-GB" dirty="0" smtClean="0"/>
              <a:t>What effects are subtractive and additive bilingualism amongst managers?</a:t>
            </a:r>
          </a:p>
          <a:p>
            <a:endParaRPr lang="en-GB" dirty="0" smtClean="0"/>
          </a:p>
          <a:p>
            <a:endParaRPr lang="en-GB" dirty="0"/>
          </a:p>
        </p:txBody>
      </p:sp>
    </p:spTree>
    <p:extLst>
      <p:ext uri="{BB962C8B-B14F-4D97-AF65-F5344CB8AC3E}">
        <p14:creationId xmlns:p14="http://schemas.microsoft.com/office/powerpoint/2010/main" val="20004458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3392</TotalTime>
  <Words>1319</Words>
  <Application>Microsoft Office PowerPoint</Application>
  <PresentationFormat>On-screen Show (4:3)</PresentationFormat>
  <Paragraphs>148</Paragraphs>
  <Slides>30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Wingdings</vt:lpstr>
      <vt:lpstr>Office Theme</vt:lpstr>
      <vt:lpstr>PowerPoint Presentation</vt:lpstr>
      <vt:lpstr>Culture and Linguistics</vt:lpstr>
      <vt:lpstr>Major Themes</vt:lpstr>
      <vt:lpstr>PowerPoint Presentation</vt:lpstr>
      <vt:lpstr>International Business Communication </vt:lpstr>
      <vt:lpstr>International Business Communication </vt:lpstr>
      <vt:lpstr>International Business Communication </vt:lpstr>
      <vt:lpstr>PowerPoint Presentation</vt:lpstr>
      <vt:lpstr>PowerPoint Presentation</vt:lpstr>
      <vt:lpstr>Bilingualism (Multilingualism) Used interchangably</vt:lpstr>
      <vt:lpstr>Bilingualism (Multilingualism) Used interchangably</vt:lpstr>
      <vt:lpstr>Bilingualism</vt:lpstr>
      <vt:lpstr>Bilingualism</vt:lpstr>
      <vt:lpstr>What it means to be bilingual ..</vt:lpstr>
      <vt:lpstr>What it means to be bilingual ..</vt:lpstr>
      <vt:lpstr>PowerPoint Presentation</vt:lpstr>
      <vt:lpstr>Describing Bilingualism &amp; Multilingualism</vt:lpstr>
      <vt:lpstr>Degree of Bilingualism – Dominant Bilinguals</vt:lpstr>
      <vt:lpstr>Degree of Bilingualism – Dominant Bilinguals</vt:lpstr>
      <vt:lpstr>Semilinguals / Limited Bilinguals </vt:lpstr>
      <vt:lpstr>Age of Acquisition </vt:lpstr>
      <vt:lpstr>Age of Acquisition</vt:lpstr>
      <vt:lpstr>Age of Acquisition</vt:lpstr>
      <vt:lpstr>Influence and Variables on Language Acquisition</vt:lpstr>
      <vt:lpstr>Influence and Variables on Language Acquisition</vt:lpstr>
      <vt:lpstr>Social Orientation</vt:lpstr>
      <vt:lpstr>Additive vs. Subtractive Bilingualism</vt:lpstr>
      <vt:lpstr>Multilingualism and Business Context</vt:lpstr>
      <vt:lpstr>Next Week........</vt:lpstr>
      <vt:lpstr>Seminar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Ejindu Morah</cp:lastModifiedBy>
  <cp:revision>36</cp:revision>
  <dcterms:created xsi:type="dcterms:W3CDTF">2016-11-05T08:54:11Z</dcterms:created>
  <dcterms:modified xsi:type="dcterms:W3CDTF">2017-06-19T11:58:26Z</dcterms:modified>
</cp:coreProperties>
</file>